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59" r:id="rId4"/>
  </p:sldMasterIdLst>
  <p:notesMasterIdLst>
    <p:notesMasterId r:id="rId67"/>
  </p:notesMasterIdLst>
  <p:handoutMasterIdLst>
    <p:handoutMasterId r:id="rId68"/>
  </p:handout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73" r:id="rId18"/>
    <p:sldId id="353" r:id="rId19"/>
    <p:sldId id="275" r:id="rId20"/>
    <p:sldId id="276" r:id="rId21"/>
    <p:sldId id="277" r:id="rId22"/>
    <p:sldId id="279" r:id="rId23"/>
    <p:sldId id="280" r:id="rId24"/>
    <p:sldId id="281" r:id="rId25"/>
    <p:sldId id="282" r:id="rId26"/>
    <p:sldId id="283" r:id="rId27"/>
    <p:sldId id="285" r:id="rId28"/>
    <p:sldId id="286" r:id="rId29"/>
    <p:sldId id="287" r:id="rId30"/>
    <p:sldId id="288" r:id="rId31"/>
    <p:sldId id="289" r:id="rId32"/>
    <p:sldId id="290" r:id="rId33"/>
    <p:sldId id="293" r:id="rId34"/>
    <p:sldId id="294" r:id="rId35"/>
    <p:sldId id="295" r:id="rId36"/>
    <p:sldId id="296" r:id="rId37"/>
    <p:sldId id="297" r:id="rId38"/>
    <p:sldId id="298" r:id="rId39"/>
    <p:sldId id="299" r:id="rId40"/>
    <p:sldId id="302" r:id="rId41"/>
    <p:sldId id="303" r:id="rId42"/>
    <p:sldId id="304" r:id="rId43"/>
    <p:sldId id="305" r:id="rId44"/>
    <p:sldId id="308" r:id="rId45"/>
    <p:sldId id="314" r:id="rId46"/>
    <p:sldId id="315" r:id="rId47"/>
    <p:sldId id="317" r:id="rId48"/>
    <p:sldId id="334" r:id="rId49"/>
    <p:sldId id="335" r:id="rId50"/>
    <p:sldId id="336" r:id="rId51"/>
    <p:sldId id="337" r:id="rId52"/>
    <p:sldId id="339" r:id="rId53"/>
    <p:sldId id="340" r:id="rId54"/>
    <p:sldId id="341" r:id="rId55"/>
    <p:sldId id="342" r:id="rId56"/>
    <p:sldId id="343" r:id="rId57"/>
    <p:sldId id="344" r:id="rId58"/>
    <p:sldId id="345" r:id="rId59"/>
    <p:sldId id="346" r:id="rId60"/>
    <p:sldId id="347" r:id="rId61"/>
    <p:sldId id="348" r:id="rId62"/>
    <p:sldId id="349" r:id="rId63"/>
    <p:sldId id="350" r:id="rId64"/>
    <p:sldId id="351" r:id="rId65"/>
    <p:sldId id="352" r:id="rId66"/>
  </p:sldIdLst>
  <p:sldSz cx="12192000" cy="6858000"/>
  <p:notesSz cx="7099300" cy="10234613"/>
  <p:defaultTextStyle>
    <a:defPPr>
      <a:defRPr lang="zh-CN"/>
    </a:defPPr>
    <a:lvl1pPr algn="l" rtl="0" fontAlgn="t">
      <a:spcBef>
        <a:spcPct val="0"/>
      </a:spcBef>
      <a:spcAft>
        <a:spcPct val="0"/>
      </a:spcAft>
      <a:defRPr sz="1000" kern="1200">
        <a:solidFill>
          <a:schemeClr val="tx1"/>
        </a:solidFill>
        <a:latin typeface="FrutigerNext LT Regular" pitchFamily="34" charset="0"/>
        <a:ea typeface="宋体" charset="-122"/>
        <a:cs typeface="+mn-cs"/>
      </a:defRPr>
    </a:lvl1pPr>
    <a:lvl2pPr marL="457200" algn="l" rtl="0" fontAlgn="t">
      <a:spcBef>
        <a:spcPct val="0"/>
      </a:spcBef>
      <a:spcAft>
        <a:spcPct val="0"/>
      </a:spcAft>
      <a:defRPr sz="1000" kern="1200">
        <a:solidFill>
          <a:schemeClr val="tx1"/>
        </a:solidFill>
        <a:latin typeface="FrutigerNext LT Regular" pitchFamily="34" charset="0"/>
        <a:ea typeface="宋体" charset="-122"/>
        <a:cs typeface="+mn-cs"/>
      </a:defRPr>
    </a:lvl2pPr>
    <a:lvl3pPr marL="914400" algn="l" rtl="0" fontAlgn="t">
      <a:spcBef>
        <a:spcPct val="0"/>
      </a:spcBef>
      <a:spcAft>
        <a:spcPct val="0"/>
      </a:spcAft>
      <a:defRPr sz="1000" kern="1200">
        <a:solidFill>
          <a:schemeClr val="tx1"/>
        </a:solidFill>
        <a:latin typeface="FrutigerNext LT Regular" pitchFamily="34" charset="0"/>
        <a:ea typeface="宋体" charset="-122"/>
        <a:cs typeface="+mn-cs"/>
      </a:defRPr>
    </a:lvl3pPr>
    <a:lvl4pPr marL="1371600" algn="l" rtl="0" fontAlgn="t">
      <a:spcBef>
        <a:spcPct val="0"/>
      </a:spcBef>
      <a:spcAft>
        <a:spcPct val="0"/>
      </a:spcAft>
      <a:defRPr sz="1000" kern="1200">
        <a:solidFill>
          <a:schemeClr val="tx1"/>
        </a:solidFill>
        <a:latin typeface="FrutigerNext LT Regular" pitchFamily="34" charset="0"/>
        <a:ea typeface="宋体" charset="-122"/>
        <a:cs typeface="+mn-cs"/>
      </a:defRPr>
    </a:lvl4pPr>
    <a:lvl5pPr marL="1828800" algn="l" rtl="0" fontAlgn="t">
      <a:spcBef>
        <a:spcPct val="0"/>
      </a:spcBef>
      <a:spcAft>
        <a:spcPct val="0"/>
      </a:spcAft>
      <a:defRPr sz="1000" kern="1200">
        <a:solidFill>
          <a:schemeClr val="tx1"/>
        </a:solidFill>
        <a:latin typeface="FrutigerNext LT Regular" pitchFamily="34" charset="0"/>
        <a:ea typeface="宋体" charset="-122"/>
        <a:cs typeface="+mn-cs"/>
      </a:defRPr>
    </a:lvl5pPr>
    <a:lvl6pPr marL="2286000" algn="l" defTabSz="914400" rtl="0" eaLnBrk="1" latinLnBrk="0" hangingPunct="1">
      <a:defRPr sz="1000" kern="1200">
        <a:solidFill>
          <a:schemeClr val="tx1"/>
        </a:solidFill>
        <a:latin typeface="FrutigerNext LT Regular" pitchFamily="34" charset="0"/>
        <a:ea typeface="宋体" charset="-122"/>
        <a:cs typeface="+mn-cs"/>
      </a:defRPr>
    </a:lvl6pPr>
    <a:lvl7pPr marL="2743200" algn="l" defTabSz="914400" rtl="0" eaLnBrk="1" latinLnBrk="0" hangingPunct="1">
      <a:defRPr sz="1000" kern="1200">
        <a:solidFill>
          <a:schemeClr val="tx1"/>
        </a:solidFill>
        <a:latin typeface="FrutigerNext LT Regular" pitchFamily="34" charset="0"/>
        <a:ea typeface="宋体" charset="-122"/>
        <a:cs typeface="+mn-cs"/>
      </a:defRPr>
    </a:lvl7pPr>
    <a:lvl8pPr marL="3200400" algn="l" defTabSz="914400" rtl="0" eaLnBrk="1" latinLnBrk="0" hangingPunct="1">
      <a:defRPr sz="1000" kern="1200">
        <a:solidFill>
          <a:schemeClr val="tx1"/>
        </a:solidFill>
        <a:latin typeface="FrutigerNext LT Regular" pitchFamily="34" charset="0"/>
        <a:ea typeface="宋体" charset="-122"/>
        <a:cs typeface="+mn-cs"/>
      </a:defRPr>
    </a:lvl8pPr>
    <a:lvl9pPr marL="3657600" algn="l" defTabSz="914400" rtl="0" eaLnBrk="1" latinLnBrk="0" hangingPunct="1">
      <a:defRPr sz="1000" kern="1200">
        <a:solidFill>
          <a:schemeClr val="tx1"/>
        </a:solidFill>
        <a:latin typeface="FrutigerNext LT Regular" pitchFamily="34" charset="0"/>
        <a:ea typeface="宋体" charset="-122"/>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2" orient="horz" pos="482" userDrawn="1">
          <p15:clr>
            <a:srgbClr val="A4A3A4"/>
          </p15:clr>
        </p15:guide>
        <p15:guide id="3" orient="horz" pos="2908" userDrawn="1">
          <p15:clr>
            <a:srgbClr val="A4A3A4"/>
          </p15:clr>
        </p15:guide>
        <p15:guide id="4" orient="horz" pos="5967">
          <p15:clr>
            <a:srgbClr val="A4A3A4"/>
          </p15:clr>
        </p15:guide>
        <p15:guide id="6" pos="2440">
          <p15:clr>
            <a:srgbClr val="A4A3A4"/>
          </p15:clr>
        </p15:guide>
        <p15:guide id="7" pos="431" userDrawn="1">
          <p15:clr>
            <a:srgbClr val="A4A3A4"/>
          </p15:clr>
        </p15:guide>
        <p15:guide id="8" pos="4028">
          <p15:clr>
            <a:srgbClr val="A4A3A4"/>
          </p15:clr>
        </p15:guide>
        <p15:guide id="9" pos="626">
          <p15:clr>
            <a:srgbClr val="A4A3A4"/>
          </p15:clr>
        </p15:guide>
        <p15:guide id="10" pos="3846">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w00280246" initials="w" lastIdx="13" clrIdx="0"/>
  <p:cmAuthor id="1" name="huangwenyong" initials="h" lastIdx="22" clrIdx="1"/>
  <p:cmAuthor id="2" name="c00224892" initials="CML" lastIdx="2" clrIdx="2"/>
  <p:cmAuthor id="3" name="tanghaiyan (A)" initials="t(" lastIdx="2" clrIdx="3">
    <p:extLst>
      <p:ext uri="{19B8F6BF-5375-455C-9EA6-DF929625EA0E}">
        <p15:presenceInfo xmlns:p15="http://schemas.microsoft.com/office/powerpoint/2012/main" userId="S-1-5-21-147214757-305610072-1517763936-496345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F0"/>
    <a:srgbClr val="C00000"/>
    <a:srgbClr val="990000"/>
    <a:srgbClr val="FF0909"/>
    <a:srgbClr val="CF6B63"/>
    <a:srgbClr val="E7CCC7"/>
    <a:srgbClr val="FFC1C1"/>
    <a:srgbClr val="EE0000"/>
    <a:srgbClr val="540000"/>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84E427A-3D55-4303-BF80-6455036E1DE7}" styleName="主题样式 1 - 强调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75DCB02-9BB8-47FD-8907-85C794F793BA}" styleName="主题样式 1 - 强调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41" autoAdjust="0"/>
    <p:restoredTop sz="90244" autoAdjust="0"/>
  </p:normalViewPr>
  <p:slideViewPr>
    <p:cSldViewPr showGuides="1">
      <p:cViewPr varScale="1">
        <p:scale>
          <a:sx n="77" d="100"/>
          <a:sy n="77" d="100"/>
        </p:scale>
        <p:origin x="480" y="78"/>
      </p:cViewPr>
      <p:guideLst/>
    </p:cSldViewPr>
  </p:slideViewPr>
  <p:notesTextViewPr>
    <p:cViewPr>
      <p:scale>
        <a:sx n="75" d="100"/>
        <a:sy n="75" d="100"/>
      </p:scale>
      <p:origin x="0" y="0"/>
    </p:cViewPr>
  </p:notesTextViewPr>
  <p:sorterViewPr>
    <p:cViewPr>
      <p:scale>
        <a:sx n="66" d="100"/>
        <a:sy n="66" d="100"/>
      </p:scale>
      <p:origin x="0" y="3576"/>
    </p:cViewPr>
  </p:sorterViewPr>
  <p:notesViewPr>
    <p:cSldViewPr showGuides="1">
      <p:cViewPr varScale="1">
        <p:scale>
          <a:sx n="48" d="100"/>
          <a:sy n="48" d="100"/>
        </p:scale>
        <p:origin x="2898" y="60"/>
      </p:cViewPr>
      <p:guideLst>
        <p:guide orient="horz" pos="482"/>
        <p:guide orient="horz" pos="2908"/>
        <p:guide orient="horz" pos="5967"/>
        <p:guide pos="2440"/>
        <p:guide pos="431"/>
        <p:guide pos="4028"/>
        <p:guide pos="626"/>
        <p:guide pos="3846"/>
      </p:guideLst>
    </p:cSldViewPr>
  </p:notes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02" name="Rectangle 2"/>
          <p:cNvSpPr>
            <a:spLocks noGrp="1" noChangeArrowheads="1"/>
          </p:cNvSpPr>
          <p:nvPr>
            <p:ph type="hdr" sz="quarter"/>
          </p:nvPr>
        </p:nvSpPr>
        <p:spPr bwMode="auto">
          <a:xfrm>
            <a:off x="0" y="0"/>
            <a:ext cx="3076575" cy="512763"/>
          </a:xfrm>
          <a:prstGeom prst="rect">
            <a:avLst/>
          </a:prstGeom>
          <a:noFill/>
          <a:ln w="9525">
            <a:noFill/>
            <a:miter lim="800000"/>
            <a:headEnd/>
            <a:tailEnd/>
          </a:ln>
          <a:effectLst/>
        </p:spPr>
        <p:txBody>
          <a:bodyPr vert="horz" wrap="square" lIns="96791" tIns="48396" rIns="96791" bIns="48396" numCol="1" anchor="t" anchorCtr="0" compatLnSpc="1">
            <a:prstTxWarp prst="textNoShape">
              <a:avLst/>
            </a:prstTxWarp>
          </a:bodyPr>
          <a:lstStyle>
            <a:lvl1pPr defTabSz="968375" fontAlgn="base">
              <a:defRPr sz="1300">
                <a:latin typeface="Arial" charset="0"/>
                <a:ea typeface="宋体" pitchFamily="2" charset="-122"/>
              </a:defRPr>
            </a:lvl1pPr>
          </a:lstStyle>
          <a:p>
            <a:pPr>
              <a:defRPr/>
            </a:pPr>
            <a:r>
              <a:rPr lang="zh-CN" altLang="en-US"/>
              <a:t>请将此处改为本章标题</a:t>
            </a:r>
            <a:endParaRPr lang="en-US" altLang="zh-CN"/>
          </a:p>
        </p:txBody>
      </p:sp>
      <p:sp>
        <p:nvSpPr>
          <p:cNvPr id="512003" name="Rectangle 3"/>
          <p:cNvSpPr>
            <a:spLocks noGrp="1" noChangeArrowheads="1"/>
          </p:cNvSpPr>
          <p:nvPr>
            <p:ph type="dt" sz="quarter" idx="1"/>
          </p:nvPr>
        </p:nvSpPr>
        <p:spPr bwMode="auto">
          <a:xfrm>
            <a:off x="4021138" y="0"/>
            <a:ext cx="3076575" cy="512763"/>
          </a:xfrm>
          <a:prstGeom prst="rect">
            <a:avLst/>
          </a:prstGeom>
          <a:noFill/>
          <a:ln w="9525">
            <a:noFill/>
            <a:miter lim="800000"/>
            <a:headEnd/>
            <a:tailEnd/>
          </a:ln>
          <a:effectLst/>
        </p:spPr>
        <p:txBody>
          <a:bodyPr vert="horz" wrap="square" lIns="96791" tIns="48396" rIns="96791" bIns="48396" numCol="1" anchor="t" anchorCtr="0" compatLnSpc="1">
            <a:prstTxWarp prst="textNoShape">
              <a:avLst/>
            </a:prstTxWarp>
          </a:bodyPr>
          <a:lstStyle>
            <a:lvl1pPr algn="r" defTabSz="968375" fontAlgn="base">
              <a:defRPr sz="1300">
                <a:latin typeface="Arial" charset="0"/>
                <a:ea typeface="宋体" pitchFamily="2" charset="-122"/>
              </a:defRPr>
            </a:lvl1pPr>
          </a:lstStyle>
          <a:p>
            <a:pPr>
              <a:defRPr/>
            </a:pPr>
            <a:endParaRPr lang="en-US" altLang="zh-CN"/>
          </a:p>
        </p:txBody>
      </p:sp>
      <p:sp>
        <p:nvSpPr>
          <p:cNvPr id="512004" name="Rectangle 4"/>
          <p:cNvSpPr>
            <a:spLocks noGrp="1" noChangeArrowheads="1"/>
          </p:cNvSpPr>
          <p:nvPr>
            <p:ph type="ftr" sz="quarter" idx="2"/>
          </p:nvPr>
        </p:nvSpPr>
        <p:spPr bwMode="auto">
          <a:xfrm>
            <a:off x="0" y="9720263"/>
            <a:ext cx="3076575" cy="512762"/>
          </a:xfrm>
          <a:prstGeom prst="rect">
            <a:avLst/>
          </a:prstGeom>
          <a:noFill/>
          <a:ln w="9525">
            <a:noFill/>
            <a:miter lim="800000"/>
            <a:headEnd/>
            <a:tailEnd/>
          </a:ln>
          <a:effectLst/>
        </p:spPr>
        <p:txBody>
          <a:bodyPr vert="horz" wrap="square" lIns="96791" tIns="48396" rIns="96791" bIns="48396" numCol="1" anchor="b" anchorCtr="0" compatLnSpc="1">
            <a:prstTxWarp prst="textNoShape">
              <a:avLst/>
            </a:prstTxWarp>
          </a:bodyPr>
          <a:lstStyle>
            <a:lvl1pPr defTabSz="968375" fontAlgn="base">
              <a:defRPr sz="1300">
                <a:latin typeface="Arial" charset="0"/>
                <a:ea typeface="宋体" pitchFamily="2" charset="-122"/>
              </a:defRPr>
            </a:lvl1pPr>
          </a:lstStyle>
          <a:p>
            <a:pPr>
              <a:defRPr/>
            </a:pPr>
            <a:endParaRPr lang="en-US" altLang="zh-CN"/>
          </a:p>
        </p:txBody>
      </p:sp>
      <p:sp>
        <p:nvSpPr>
          <p:cNvPr id="512005" name="Rectangle 5"/>
          <p:cNvSpPr>
            <a:spLocks noGrp="1" noChangeArrowheads="1"/>
          </p:cNvSpPr>
          <p:nvPr>
            <p:ph type="sldNum" sz="quarter" idx="3"/>
          </p:nvPr>
        </p:nvSpPr>
        <p:spPr bwMode="auto">
          <a:xfrm>
            <a:off x="4021138" y="9720263"/>
            <a:ext cx="3076575" cy="512762"/>
          </a:xfrm>
          <a:prstGeom prst="rect">
            <a:avLst/>
          </a:prstGeom>
          <a:noFill/>
          <a:ln w="9525">
            <a:noFill/>
            <a:miter lim="800000"/>
            <a:headEnd/>
            <a:tailEnd/>
          </a:ln>
          <a:effectLst/>
        </p:spPr>
        <p:txBody>
          <a:bodyPr vert="horz" wrap="square" lIns="96791" tIns="48396" rIns="96791" bIns="48396" numCol="1" anchor="b" anchorCtr="0" compatLnSpc="1">
            <a:prstTxWarp prst="textNoShape">
              <a:avLst/>
            </a:prstTxWarp>
          </a:bodyPr>
          <a:lstStyle>
            <a:lvl1pPr algn="r" defTabSz="968375" fontAlgn="base">
              <a:defRPr sz="1300">
                <a:latin typeface="Arial" charset="0"/>
                <a:ea typeface="宋体" pitchFamily="2" charset="-122"/>
              </a:defRPr>
            </a:lvl1pPr>
          </a:lstStyle>
          <a:p>
            <a:pPr>
              <a:defRPr/>
            </a:pPr>
            <a:fld id="{DFB0E886-5559-4133-9D2D-4B2631545D0E}" type="slidenum">
              <a:rPr lang="en-US" altLang="zh-CN"/>
              <a:pPr>
                <a:defRPr/>
              </a:pPr>
              <a:t>‹#›</a:t>
            </a:fld>
            <a:endParaRPr lang="en-US" altLang="zh-CN"/>
          </a:p>
        </p:txBody>
      </p:sp>
    </p:spTree>
    <p:extLst>
      <p:ext uri="{BB962C8B-B14F-4D97-AF65-F5344CB8AC3E}">
        <p14:creationId xmlns:p14="http://schemas.microsoft.com/office/powerpoint/2010/main" val="289474438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41" name="Rectangle 5"/>
          <p:cNvSpPr>
            <a:spLocks noGrp="1" noChangeArrowheads="1"/>
          </p:cNvSpPr>
          <p:nvPr>
            <p:ph type="body" sz="quarter" idx="3"/>
          </p:nvPr>
        </p:nvSpPr>
        <p:spPr bwMode="auto">
          <a:xfrm>
            <a:off x="583903" y="4616450"/>
            <a:ext cx="5931494" cy="5109368"/>
          </a:xfrm>
          <a:prstGeom prst="rect">
            <a:avLst/>
          </a:prstGeom>
          <a:noFill/>
          <a:ln w="9525">
            <a:noFill/>
            <a:miter lim="800000"/>
            <a:headEnd/>
            <a:tailEnd/>
          </a:ln>
          <a:effectLst/>
        </p:spPr>
        <p:txBody>
          <a:bodyPr vert="horz" wrap="square" lIns="96791" tIns="48396" rIns="96791" bIns="48396" numCol="1" anchor="t" anchorCtr="0" compatLnSpc="1">
            <a:prstTxWarp prst="textNoShape">
              <a:avLst/>
            </a:prstTxWarp>
          </a:bodyPr>
          <a:lstStyle/>
          <a:p>
            <a:pPr lvl="0"/>
            <a:r>
              <a:rPr lang="en-US" altLang="zh-CN" noProof="0" dirty="0"/>
              <a:t>Click here to add content</a:t>
            </a:r>
          </a:p>
          <a:p>
            <a:pPr lvl="1"/>
            <a:r>
              <a:rPr lang="en-US" altLang="zh-CN" noProof="0" dirty="0"/>
              <a:t>Click here to add content</a:t>
            </a:r>
          </a:p>
          <a:p>
            <a:pPr lvl="2"/>
            <a:r>
              <a:rPr lang="en-US" altLang="zh-CN" noProof="0" dirty="0"/>
              <a:t>Click here to add content</a:t>
            </a:r>
          </a:p>
        </p:txBody>
      </p:sp>
      <p:sp>
        <p:nvSpPr>
          <p:cNvPr id="68610" name="Rectangle 4"/>
          <p:cNvSpPr>
            <a:spLocks noGrp="1" noRot="1" noChangeAspect="1" noChangeArrowheads="1" noTextEdit="1"/>
          </p:cNvSpPr>
          <p:nvPr>
            <p:ph type="sldImg" idx="2"/>
          </p:nvPr>
        </p:nvSpPr>
        <p:spPr bwMode="auto">
          <a:xfrm>
            <a:off x="583903" y="765609"/>
            <a:ext cx="5931493" cy="3336983"/>
          </a:xfrm>
          <a:prstGeom prst="rect">
            <a:avLst/>
          </a:prstGeom>
          <a:noFill/>
          <a:ln w="9525">
            <a:solidFill>
              <a:srgbClr val="000000"/>
            </a:solidFill>
            <a:miter lim="800000"/>
            <a:headEnd/>
            <a:tailEnd/>
          </a:ln>
        </p:spPr>
      </p:sp>
    </p:spTree>
    <p:extLst>
      <p:ext uri="{BB962C8B-B14F-4D97-AF65-F5344CB8AC3E}">
        <p14:creationId xmlns:p14="http://schemas.microsoft.com/office/powerpoint/2010/main" val="688167284"/>
      </p:ext>
    </p:extLst>
  </p:cSld>
  <p:clrMap bg1="lt1" tx1="dk1" bg2="lt2" tx2="dk2" accent1="accent1" accent2="accent2" accent3="accent3" accent4="accent4" accent5="accent5" accent6="accent6" hlink="hlink" folHlink="folHlink"/>
  <p:hf hdr="0" dt="0"/>
  <p:notesStyle>
    <a:lvl1pPr marL="180975" indent="-180975" algn="l" rtl="0" eaLnBrk="1" fontAlgn="base" hangingPunct="1">
      <a:lnSpc>
        <a:spcPct val="125000"/>
      </a:lnSpc>
      <a:spcBef>
        <a:spcPct val="0"/>
      </a:spcBef>
      <a:spcAft>
        <a:spcPts val="600"/>
      </a:spcAft>
      <a:buSzPct val="60000"/>
      <a:buFont typeface="Wingdings" pitchFamily="2" charset="2"/>
      <a:buChar char="l"/>
      <a:defRPr sz="1100" kern="1200">
        <a:solidFill>
          <a:schemeClr val="tx1"/>
        </a:solidFill>
        <a:latin typeface="微软雅黑" panose="020B0503020204020204" pitchFamily="34" charset="-122"/>
        <a:ea typeface="微软雅黑" panose="020B0503020204020204" pitchFamily="34" charset="-122"/>
        <a:cs typeface="+mn-cs"/>
      </a:defRPr>
    </a:lvl1pPr>
    <a:lvl2pPr marL="541338" indent="-180975" algn="l" rtl="0" eaLnBrk="1" fontAlgn="base" hangingPunct="1">
      <a:lnSpc>
        <a:spcPct val="125000"/>
      </a:lnSpc>
      <a:spcBef>
        <a:spcPct val="0"/>
      </a:spcBef>
      <a:spcAft>
        <a:spcPts val="600"/>
      </a:spcAft>
      <a:buSzPct val="50000"/>
      <a:buFont typeface="Wingdings" pitchFamily="2" charset="2"/>
      <a:buChar char="p"/>
      <a:defRPr sz="1100" kern="1200">
        <a:solidFill>
          <a:schemeClr val="tx1"/>
        </a:solidFill>
        <a:latin typeface="微软雅黑" panose="020B0503020204020204" pitchFamily="34" charset="-122"/>
        <a:ea typeface="微软雅黑" panose="020B0503020204020204" pitchFamily="34" charset="-122"/>
        <a:cs typeface="+mn-cs"/>
      </a:defRPr>
    </a:lvl2pPr>
    <a:lvl3pPr marL="895350" indent="-174625" algn="l" rtl="0" eaLnBrk="1" fontAlgn="base" hangingPunct="1">
      <a:lnSpc>
        <a:spcPct val="125000"/>
      </a:lnSpc>
      <a:spcBef>
        <a:spcPct val="0"/>
      </a:spcBef>
      <a:spcAft>
        <a:spcPts val="600"/>
      </a:spcAft>
      <a:buSzPct val="50000"/>
      <a:buFont typeface="Wingdings" pitchFamily="2" charset="2"/>
      <a:buChar char="n"/>
      <a:defRPr sz="11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just" rtl="0" eaLnBrk="0" fontAlgn="base" hangingPunct="0">
      <a:spcBef>
        <a:spcPct val="30000"/>
      </a:spcBef>
      <a:spcAft>
        <a:spcPct val="0"/>
      </a:spcAft>
      <a:defRPr sz="1100" kern="1200">
        <a:solidFill>
          <a:schemeClr val="tx1"/>
        </a:solidFill>
        <a:latin typeface="FrutigerNext LT Regular" pitchFamily="34" charset="0"/>
        <a:ea typeface="华文细黑" pitchFamily="2" charset="-122"/>
        <a:cs typeface="+mn-cs"/>
      </a:defRPr>
    </a:lvl4pPr>
    <a:lvl5pPr marL="2057400" indent="-228600" algn="just" rtl="0" eaLnBrk="0" fontAlgn="base" hangingPunct="0">
      <a:spcBef>
        <a:spcPct val="30000"/>
      </a:spcBef>
      <a:spcAft>
        <a:spcPct val="0"/>
      </a:spcAft>
      <a:defRPr sz="1100" kern="1200">
        <a:solidFill>
          <a:schemeClr val="tx1"/>
        </a:solidFill>
        <a:latin typeface="FrutigerNext LT Regular" pitchFamily="34" charset="0"/>
        <a:ea typeface="华文细黑"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482" userDrawn="1">
          <p15:clr>
            <a:srgbClr val="F26B43"/>
          </p15:clr>
        </p15:guide>
        <p15:guide id="2" orient="horz" pos="2908"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584200" y="765175"/>
            <a:ext cx="5930900" cy="3336925"/>
          </a:xfrm>
        </p:spPr>
      </p:sp>
      <p:sp>
        <p:nvSpPr>
          <p:cNvPr id="3" name="备注占位符 2"/>
          <p:cNvSpPr>
            <a:spLocks noGrp="1"/>
          </p:cNvSpPr>
          <p:nvPr>
            <p:ph type="body" idx="1"/>
          </p:nvPr>
        </p:nvSpPr>
        <p:spPr/>
        <p:txBody>
          <a:bodyPr/>
          <a:lstStyle/>
          <a:p>
            <a:endParaRPr lang="zh-CN" altLang="en-US" dirty="0">
              <a:latin typeface="微软雅黑" panose="020B0503020204020204" pitchFamily="34" charset="-122"/>
            </a:endParaRPr>
          </a:p>
        </p:txBody>
      </p:sp>
    </p:spTree>
    <p:extLst>
      <p:ext uri="{BB962C8B-B14F-4D97-AF65-F5344CB8AC3E}">
        <p14:creationId xmlns:p14="http://schemas.microsoft.com/office/powerpoint/2010/main" val="12974516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584200" y="765175"/>
            <a:ext cx="5930900" cy="3336925"/>
          </a:xfrm>
        </p:spPr>
      </p:sp>
      <p:sp>
        <p:nvSpPr>
          <p:cNvPr id="3" name="备注占位符 2"/>
          <p:cNvSpPr>
            <a:spLocks noGrp="1"/>
          </p:cNvSpPr>
          <p:nvPr>
            <p:ph type="body" idx="1"/>
          </p:nvPr>
        </p:nvSpPr>
        <p:spPr/>
        <p:txBody>
          <a:bodyPr/>
          <a:lstStyle/>
          <a:p>
            <a:endParaRPr lang="zh-CN" altLang="en-US" dirty="0">
              <a:latin typeface="微软雅黑" panose="020B0503020204020204" pitchFamily="34" charset="-122"/>
            </a:endParaRPr>
          </a:p>
        </p:txBody>
      </p:sp>
    </p:spTree>
    <p:extLst>
      <p:ext uri="{BB962C8B-B14F-4D97-AF65-F5344CB8AC3E}">
        <p14:creationId xmlns:p14="http://schemas.microsoft.com/office/powerpoint/2010/main" val="39599193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幻灯片图像占位符 3"/>
          <p:cNvSpPr>
            <a:spLocks noGrp="1" noRot="1" noChangeAspect="1"/>
          </p:cNvSpPr>
          <p:nvPr>
            <p:ph type="sldImg"/>
          </p:nvPr>
        </p:nvSpPr>
        <p:spPr>
          <a:xfrm>
            <a:off x="584200" y="765175"/>
            <a:ext cx="5930900" cy="3336925"/>
          </a:xfrm>
        </p:spPr>
      </p:sp>
      <p:sp>
        <p:nvSpPr>
          <p:cNvPr id="5" name="备注占位符 4"/>
          <p:cNvSpPr>
            <a:spLocks noGrp="1"/>
          </p:cNvSpPr>
          <p:nvPr>
            <p:ph type="body" idx="1"/>
          </p:nvPr>
        </p:nvSpPr>
        <p:spPr/>
        <p:txBody>
          <a:bodyPr>
            <a:normAutofit/>
          </a:bodyPr>
          <a:lstStyle/>
          <a:p>
            <a:endParaRPr lang="zh-CN" altLang="en-US">
              <a:latin typeface="微软雅黑" panose="020B0503020204020204" pitchFamily="34" charset="-122"/>
            </a:endParaRPr>
          </a:p>
        </p:txBody>
      </p:sp>
    </p:spTree>
    <p:extLst>
      <p:ext uri="{BB962C8B-B14F-4D97-AF65-F5344CB8AC3E}">
        <p14:creationId xmlns:p14="http://schemas.microsoft.com/office/powerpoint/2010/main" val="2671979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r>
              <a:rPr lang="en-US" dirty="0">
                <a:latin typeface="微软雅黑" panose="020B0503020204020204" pitchFamily="34" charset="-122"/>
              </a:rPr>
              <a:t>CMU: Central Monitoring Unit</a:t>
            </a:r>
          </a:p>
          <a:p>
            <a:r>
              <a:rPr lang="en-US" dirty="0">
                <a:latin typeface="微软雅黑" panose="020B0503020204020204" pitchFamily="34" charset="-122"/>
              </a:rPr>
              <a:t>MPU: Main Processing Unit</a:t>
            </a:r>
          </a:p>
          <a:p>
            <a:r>
              <a:rPr lang="en-US" dirty="0">
                <a:latin typeface="微软雅黑" panose="020B0503020204020204" pitchFamily="34" charset="-122"/>
              </a:rPr>
              <a:t>LPU: Line Processing Unit</a:t>
            </a:r>
          </a:p>
          <a:p>
            <a:r>
              <a:rPr lang="en-US" dirty="0">
                <a:latin typeface="微软雅黑" panose="020B0503020204020204" pitchFamily="34" charset="-122"/>
              </a:rPr>
              <a:t>SFU: Switch Fabric Unit</a:t>
            </a:r>
          </a:p>
        </p:txBody>
      </p:sp>
      <p:sp>
        <p:nvSpPr>
          <p:cNvPr id="4" name="幻灯片图像占位符 3"/>
          <p:cNvSpPr>
            <a:spLocks noGrp="1" noRot="1" noChangeAspect="1"/>
          </p:cNvSpPr>
          <p:nvPr>
            <p:ph type="sldImg"/>
          </p:nvPr>
        </p:nvSpPr>
        <p:spPr>
          <a:xfrm>
            <a:off x="584200" y="765175"/>
            <a:ext cx="5930900" cy="3336925"/>
          </a:xfrm>
        </p:spPr>
      </p:sp>
    </p:spTree>
    <p:extLst>
      <p:ext uri="{BB962C8B-B14F-4D97-AF65-F5344CB8AC3E}">
        <p14:creationId xmlns:p14="http://schemas.microsoft.com/office/powerpoint/2010/main" val="23930104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幻灯片图像占位符 3"/>
          <p:cNvSpPr>
            <a:spLocks noGrp="1" noRot="1" noChangeAspect="1"/>
          </p:cNvSpPr>
          <p:nvPr>
            <p:ph type="sldImg"/>
          </p:nvPr>
        </p:nvSpPr>
        <p:spPr>
          <a:xfrm>
            <a:off x="584200" y="765175"/>
            <a:ext cx="5930900" cy="3336925"/>
          </a:xfrm>
        </p:spPr>
      </p:sp>
      <p:sp>
        <p:nvSpPr>
          <p:cNvPr id="5" name="备注占位符 4"/>
          <p:cNvSpPr>
            <a:spLocks noGrp="1"/>
          </p:cNvSpPr>
          <p:nvPr>
            <p:ph type="body" idx="1"/>
          </p:nvPr>
        </p:nvSpPr>
        <p:spPr/>
        <p:txBody>
          <a:bodyPr>
            <a:normAutofit/>
          </a:bodyPr>
          <a:lstStyle/>
          <a:p>
            <a:endParaRPr lang="zh-CN" altLang="en-US">
              <a:latin typeface="微软雅黑" panose="020B0503020204020204" pitchFamily="34" charset="-122"/>
            </a:endParaRPr>
          </a:p>
        </p:txBody>
      </p:sp>
    </p:spTree>
    <p:extLst>
      <p:ext uri="{BB962C8B-B14F-4D97-AF65-F5344CB8AC3E}">
        <p14:creationId xmlns:p14="http://schemas.microsoft.com/office/powerpoint/2010/main" val="5587262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幻灯片图像占位符 3"/>
          <p:cNvSpPr>
            <a:spLocks noGrp="1" noRot="1" noChangeAspect="1"/>
          </p:cNvSpPr>
          <p:nvPr>
            <p:ph type="sldImg"/>
          </p:nvPr>
        </p:nvSpPr>
        <p:spPr>
          <a:xfrm>
            <a:off x="584200" y="765175"/>
            <a:ext cx="5930900" cy="3336925"/>
          </a:xfrm>
        </p:spPr>
      </p:sp>
      <p:sp>
        <p:nvSpPr>
          <p:cNvPr id="5" name="备注占位符 4"/>
          <p:cNvSpPr>
            <a:spLocks noGrp="1"/>
          </p:cNvSpPr>
          <p:nvPr>
            <p:ph type="body" idx="1"/>
          </p:nvPr>
        </p:nvSpPr>
        <p:spPr/>
        <p:txBody>
          <a:bodyPr>
            <a:normAutofit/>
          </a:bodyPr>
          <a:lstStyle/>
          <a:p>
            <a:endParaRPr lang="zh-CN" altLang="en-US" dirty="0">
              <a:latin typeface="微软雅黑" panose="020B0503020204020204" pitchFamily="34" charset="-122"/>
            </a:endParaRPr>
          </a:p>
        </p:txBody>
      </p:sp>
    </p:spTree>
    <p:extLst>
      <p:ext uri="{BB962C8B-B14F-4D97-AF65-F5344CB8AC3E}">
        <p14:creationId xmlns:p14="http://schemas.microsoft.com/office/powerpoint/2010/main" val="1028452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幻灯片图像占位符 3"/>
          <p:cNvSpPr>
            <a:spLocks noGrp="1" noRot="1" noChangeAspect="1"/>
          </p:cNvSpPr>
          <p:nvPr>
            <p:ph type="sldImg"/>
          </p:nvPr>
        </p:nvSpPr>
        <p:spPr>
          <a:xfrm>
            <a:off x="584200" y="765175"/>
            <a:ext cx="5930900" cy="3336925"/>
          </a:xfrm>
        </p:spPr>
      </p:sp>
      <p:sp>
        <p:nvSpPr>
          <p:cNvPr id="5" name="备注占位符 4"/>
          <p:cNvSpPr>
            <a:spLocks noGrp="1"/>
          </p:cNvSpPr>
          <p:nvPr>
            <p:ph type="body" idx="1"/>
          </p:nvPr>
        </p:nvSpPr>
        <p:spPr/>
        <p:txBody>
          <a:bodyPr>
            <a:normAutofit/>
          </a:bodyPr>
          <a:lstStyle/>
          <a:p>
            <a:endParaRPr lang="zh-CN" altLang="en-US">
              <a:latin typeface="微软雅黑" panose="020B0503020204020204" pitchFamily="34" charset="-122"/>
            </a:endParaRPr>
          </a:p>
        </p:txBody>
      </p:sp>
    </p:spTree>
    <p:extLst>
      <p:ext uri="{BB962C8B-B14F-4D97-AF65-F5344CB8AC3E}">
        <p14:creationId xmlns:p14="http://schemas.microsoft.com/office/powerpoint/2010/main" val="36588784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r>
              <a:rPr lang="en-US" altLang="zh-CN" dirty="0">
                <a:latin typeface="微软雅黑" panose="020B0503020204020204" pitchFamily="34" charset="-122"/>
              </a:rPr>
              <a:t>The CE12800 series switches use the unified design, allowing interchangeable components, such as power modules, fan modules, MPUs, LPUs, and CMUs to be used on all CE12800 switches of different models. That is, all cards and modules except SFUs are interchangeable on the CE12800.</a:t>
            </a:r>
          </a:p>
          <a:p>
            <a:r>
              <a:rPr lang="en-US" altLang="zh-CN" dirty="0">
                <a:latin typeface="微软雅黑" panose="020B0503020204020204" pitchFamily="34" charset="-122"/>
              </a:rPr>
              <a:t>The CE12804, CE12808, and CE12812 use the same MPUs, CMUs, LPUs, power modules, and fan modules.</a:t>
            </a:r>
          </a:p>
          <a:p>
            <a:r>
              <a:rPr lang="en-US" altLang="zh-CN" dirty="0">
                <a:latin typeface="微软雅黑" panose="020B0503020204020204" pitchFamily="34" charset="-122"/>
              </a:rPr>
              <a:t>The CE12816 uses the same MPUs, LPUs, and power modules as the CE12804, CE12808, and CE12812 but has its own CMUs and fan modules.</a:t>
            </a:r>
            <a:endParaRPr lang="zh-CN" altLang="en-US" dirty="0">
              <a:latin typeface="微软雅黑" panose="020B0503020204020204" pitchFamily="34" charset="-122"/>
            </a:endParaRPr>
          </a:p>
          <a:p>
            <a:r>
              <a:rPr lang="en-US" altLang="zh-CN" dirty="0">
                <a:latin typeface="微软雅黑" panose="020B0503020204020204" pitchFamily="34" charset="-122"/>
              </a:rPr>
              <a:t>The CE12804S and CE12808S use the same MPUs, SFUs, and fan modules, and their LPUs and power modules are the same as those on the CE12804,</a:t>
            </a:r>
            <a:r>
              <a:rPr lang="en-US" altLang="zh-CN" baseline="0" dirty="0">
                <a:latin typeface="微软雅黑" panose="020B0503020204020204" pitchFamily="34" charset="-122"/>
              </a:rPr>
              <a:t> </a:t>
            </a:r>
            <a:r>
              <a:rPr lang="en-US" altLang="zh-CN" dirty="0">
                <a:latin typeface="微软雅黑" panose="020B0503020204020204" pitchFamily="34" charset="-122"/>
              </a:rPr>
              <a:t>CE12808, CE12812,</a:t>
            </a:r>
            <a:r>
              <a:rPr lang="en-US" altLang="zh-CN" baseline="0" dirty="0">
                <a:latin typeface="微软雅黑" panose="020B0503020204020204" pitchFamily="34" charset="-122"/>
              </a:rPr>
              <a:t> and </a:t>
            </a:r>
            <a:r>
              <a:rPr lang="en-US" altLang="zh-CN" dirty="0">
                <a:latin typeface="微软雅黑" panose="020B0503020204020204" pitchFamily="34" charset="-122"/>
              </a:rPr>
              <a:t>CE12816.</a:t>
            </a:r>
            <a:endParaRPr lang="zh-CN" altLang="en-US" dirty="0">
              <a:latin typeface="微软雅黑" panose="020B0503020204020204" pitchFamily="34" charset="-122"/>
            </a:endParaRPr>
          </a:p>
        </p:txBody>
      </p:sp>
      <p:sp>
        <p:nvSpPr>
          <p:cNvPr id="4" name="幻灯片图像占位符 3"/>
          <p:cNvSpPr>
            <a:spLocks noGrp="1" noRot="1" noChangeAspect="1"/>
          </p:cNvSpPr>
          <p:nvPr>
            <p:ph type="sldImg"/>
          </p:nvPr>
        </p:nvSpPr>
        <p:spPr>
          <a:xfrm>
            <a:off x="584200" y="765175"/>
            <a:ext cx="5930900" cy="3336925"/>
          </a:xfrm>
        </p:spPr>
      </p:sp>
    </p:spTree>
    <p:extLst>
      <p:ext uri="{BB962C8B-B14F-4D97-AF65-F5344CB8AC3E}">
        <p14:creationId xmlns:p14="http://schemas.microsoft.com/office/powerpoint/2010/main" val="23056225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r>
              <a:rPr lang="en-US" dirty="0">
                <a:latin typeface="微软雅黑" panose="020B0503020204020204" pitchFamily="34" charset="-122"/>
              </a:rPr>
              <a:t>On core switches, cabling between line cards and DFUs</a:t>
            </a:r>
            <a:r>
              <a:rPr lang="en-US" baseline="0" dirty="0">
                <a:latin typeface="微软雅黑" panose="020B0503020204020204" pitchFamily="34" charset="-122"/>
              </a:rPr>
              <a:t> </a:t>
            </a:r>
            <a:r>
              <a:rPr lang="en-US" dirty="0">
                <a:latin typeface="微软雅黑" panose="020B0503020204020204" pitchFamily="34" charset="-122"/>
              </a:rPr>
              <a:t>is an important factor affecting slot bandwidth. A longer backplane cable and a higher rate indicate a greater loss.</a:t>
            </a:r>
          </a:p>
          <a:p>
            <a:r>
              <a:rPr lang="en-US" dirty="0">
                <a:latin typeface="微软雅黑" panose="020B0503020204020204" pitchFamily="34" charset="-122"/>
              </a:rPr>
              <a:t>The CE12800 uses an orthogonal architecture, which require no wires on the backplane. This architecture greatly increases system bandwidth and improves the evolution capability. The orthogonal design (three-level Clos architecture)</a:t>
            </a:r>
            <a:r>
              <a:rPr lang="en-US" baseline="0" dirty="0">
                <a:latin typeface="微软雅黑" panose="020B0503020204020204" pitchFamily="34" charset="-122"/>
              </a:rPr>
              <a:t> of LPUs and SFUs realizes multi-level and multi-plane data switching architecture and unlimited capacity expansion, implementing </a:t>
            </a:r>
            <a:r>
              <a:rPr lang="en-US" dirty="0">
                <a:latin typeface="微软雅黑" panose="020B0503020204020204" pitchFamily="34" charset="-122"/>
              </a:rPr>
              <a:t>large-scale non-blocking switching in data centers.</a:t>
            </a:r>
          </a:p>
          <a:p>
            <a:r>
              <a:rPr lang="en-US" dirty="0">
                <a:latin typeface="微软雅黑" panose="020B0503020204020204" pitchFamily="34" charset="-122"/>
              </a:rPr>
              <a:t>The Clos architecture has multiple levels, at each of which a switching unit is connected to all switching units at the lower level.</a:t>
            </a:r>
            <a:endParaRPr lang="zh-CN" altLang="en-US" dirty="0">
              <a:latin typeface="微软雅黑" panose="020B0503020204020204" pitchFamily="34" charset="-122"/>
            </a:endParaRPr>
          </a:p>
        </p:txBody>
      </p:sp>
      <p:sp>
        <p:nvSpPr>
          <p:cNvPr id="4" name="幻灯片图像占位符 3"/>
          <p:cNvSpPr>
            <a:spLocks noGrp="1" noRot="1" noChangeAspect="1"/>
          </p:cNvSpPr>
          <p:nvPr>
            <p:ph type="sldImg"/>
          </p:nvPr>
        </p:nvSpPr>
        <p:spPr>
          <a:xfrm>
            <a:off x="584200" y="765175"/>
            <a:ext cx="5930900" cy="3336925"/>
          </a:xfrm>
        </p:spPr>
      </p:sp>
    </p:spTree>
    <p:extLst>
      <p:ext uri="{BB962C8B-B14F-4D97-AF65-F5344CB8AC3E}">
        <p14:creationId xmlns:p14="http://schemas.microsoft.com/office/powerpoint/2010/main" val="36675480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a:lnSpc>
                <a:spcPct val="100000"/>
              </a:lnSpc>
            </a:pPr>
            <a:r>
              <a:rPr lang="en-US" altLang="zh-CN" dirty="0">
                <a:latin typeface="微软雅黑" panose="020B0503020204020204" pitchFamily="34" charset="-122"/>
              </a:rPr>
              <a:t>The CE12800 provides industrial-grade reliability and supports in-service software upgrade (ISSU)</a:t>
            </a:r>
            <a:r>
              <a:rPr lang="en-US" altLang="zh-CN" baseline="0" dirty="0">
                <a:latin typeface="微软雅黑" panose="020B0503020204020204" pitchFamily="34" charset="-122"/>
              </a:rPr>
              <a:t> to meet customer requirements for </a:t>
            </a:r>
            <a:r>
              <a:rPr lang="en-US" altLang="zh-CN" dirty="0">
                <a:latin typeface="微软雅黑" panose="020B0503020204020204" pitchFamily="34" charset="-122"/>
              </a:rPr>
              <a:t>service continuity.</a:t>
            </a:r>
          </a:p>
          <a:p>
            <a:pPr>
              <a:lnSpc>
                <a:spcPct val="100000"/>
              </a:lnSpc>
            </a:pPr>
            <a:r>
              <a:rPr lang="en-US" altLang="zh-CN" dirty="0">
                <a:latin typeface="微软雅黑" panose="020B0503020204020204" pitchFamily="34" charset="-122"/>
              </a:rPr>
              <a:t>All key components work in redundancy mode and all modules are hot swappable:</a:t>
            </a:r>
          </a:p>
          <a:p>
            <a:pPr lvl="1">
              <a:lnSpc>
                <a:spcPct val="100000"/>
              </a:lnSpc>
            </a:pPr>
            <a:r>
              <a:rPr lang="en-US" altLang="zh-CN" dirty="0">
                <a:latin typeface="微软雅黑" panose="020B0503020204020204" pitchFamily="34" charset="-122"/>
              </a:rPr>
              <a:t>MPUs work in 1:1 backup mode.</a:t>
            </a:r>
          </a:p>
          <a:p>
            <a:pPr lvl="1">
              <a:lnSpc>
                <a:spcPct val="100000"/>
              </a:lnSpc>
            </a:pPr>
            <a:r>
              <a:rPr lang="en-US" altLang="zh-CN" dirty="0">
                <a:latin typeface="微软雅黑" panose="020B0503020204020204" pitchFamily="34" charset="-122"/>
              </a:rPr>
              <a:t>SFUs work in N+M hot backup mode.</a:t>
            </a:r>
          </a:p>
          <a:p>
            <a:pPr lvl="1">
              <a:lnSpc>
                <a:spcPct val="100000"/>
              </a:lnSpc>
            </a:pPr>
            <a:r>
              <a:rPr lang="en-US" altLang="zh-CN" dirty="0">
                <a:latin typeface="微软雅黑" panose="020B0503020204020204" pitchFamily="34" charset="-122"/>
              </a:rPr>
              <a:t>Power modules support N+N and N+1 backup.</a:t>
            </a:r>
          </a:p>
          <a:p>
            <a:pPr lvl="1">
              <a:lnSpc>
                <a:spcPct val="100000"/>
              </a:lnSpc>
            </a:pPr>
            <a:r>
              <a:rPr lang="en-US" altLang="zh-CN" dirty="0">
                <a:latin typeface="微软雅黑" panose="020B0503020204020204" pitchFamily="34" charset="-122"/>
              </a:rPr>
              <a:t>Fan modules work in 1+1 backup mode.</a:t>
            </a:r>
          </a:p>
          <a:p>
            <a:pPr lvl="1">
              <a:lnSpc>
                <a:spcPct val="100000"/>
              </a:lnSpc>
            </a:pPr>
            <a:r>
              <a:rPr lang="en-US" altLang="zh-CN" dirty="0">
                <a:latin typeface="微软雅黑" panose="020B0503020204020204" pitchFamily="34" charset="-122"/>
              </a:rPr>
              <a:t>Each fan module has two counter-rotating fans working in 1+1 backup mode.</a:t>
            </a:r>
          </a:p>
          <a:p>
            <a:pPr>
              <a:lnSpc>
                <a:spcPct val="100000"/>
              </a:lnSpc>
            </a:pPr>
            <a:r>
              <a:rPr lang="en-US" altLang="zh-CN" dirty="0">
                <a:latin typeface="微软雅黑" panose="020B0503020204020204" pitchFamily="34" charset="-122"/>
              </a:rPr>
              <a:t>Independent triple-plane design: The control plane, data plane, and monitoring plane of the CE12800 are independent of each other. This design improves system reliability and ensures service continuity.</a:t>
            </a:r>
            <a:endParaRPr lang="zh-CN" altLang="en-US" dirty="0">
              <a:latin typeface="微软雅黑" panose="020B0503020204020204" pitchFamily="34" charset="-122"/>
            </a:endParaRPr>
          </a:p>
          <a:p>
            <a:pPr>
              <a:lnSpc>
                <a:spcPct val="100000"/>
              </a:lnSpc>
            </a:pPr>
            <a:r>
              <a:rPr lang="en-US" altLang="zh-CN" dirty="0">
                <a:latin typeface="微软雅黑" panose="020B0503020204020204" pitchFamily="34" charset="-122"/>
              </a:rPr>
              <a:t>Super large buffer on interfaces</a:t>
            </a:r>
          </a:p>
          <a:p>
            <a:pPr>
              <a:lnSpc>
                <a:spcPct val="100000"/>
              </a:lnSpc>
            </a:pPr>
            <a:r>
              <a:rPr lang="en-US" altLang="zh-CN" dirty="0">
                <a:latin typeface="微软雅黑" panose="020B0503020204020204" pitchFamily="34" charset="-122"/>
              </a:rPr>
              <a:t>East-west traffic between servers predominates in cloud-computing data centers. The Map-Reduce framework used for processing a large amount of data</a:t>
            </a:r>
            <a:r>
              <a:rPr lang="en-US" altLang="zh-CN" baseline="0" dirty="0">
                <a:latin typeface="微软雅黑" panose="020B0503020204020204" pitchFamily="34" charset="-122"/>
              </a:rPr>
              <a:t> </a:t>
            </a:r>
            <a:r>
              <a:rPr lang="en-US" altLang="zh-CN" dirty="0">
                <a:latin typeface="微软雅黑" panose="020B0503020204020204" pitchFamily="34" charset="-122"/>
              </a:rPr>
              <a:t>increases the </a:t>
            </a:r>
            <a:r>
              <a:rPr lang="en-US" altLang="zh-CN" dirty="0" err="1">
                <a:latin typeface="微软雅黑" panose="020B0503020204020204" pitchFamily="34" charset="-122"/>
              </a:rPr>
              <a:t>incast</a:t>
            </a:r>
            <a:r>
              <a:rPr lang="en-US" altLang="zh-CN" dirty="0">
                <a:latin typeface="微软雅黑" panose="020B0503020204020204" pitchFamily="34" charset="-122"/>
              </a:rPr>
              <a:t> traffic model in which traffic bursts occur frequently. In this situation, the requirements of the </a:t>
            </a:r>
            <a:r>
              <a:rPr lang="en-US" altLang="zh-CN" dirty="0" err="1">
                <a:latin typeface="微软雅黑" panose="020B0503020204020204" pitchFamily="34" charset="-122"/>
              </a:rPr>
              <a:t>incast</a:t>
            </a:r>
            <a:r>
              <a:rPr lang="en-US" altLang="zh-CN" dirty="0">
                <a:latin typeface="微软雅黑" panose="020B0503020204020204" pitchFamily="34" charset="-122"/>
              </a:rPr>
              <a:t> traffic model must be met.</a:t>
            </a:r>
          </a:p>
          <a:p>
            <a:pPr>
              <a:lnSpc>
                <a:spcPct val="100000"/>
              </a:lnSpc>
            </a:pPr>
            <a:r>
              <a:rPr lang="en-US" altLang="zh-CN" dirty="0">
                <a:latin typeface="微软雅黑" panose="020B0503020204020204" pitchFamily="34" charset="-122"/>
              </a:rPr>
              <a:t>The CE12800 series switches use next-generation large-buffer line cards. All service ports (100GE, 40GE, and 10GE ports) support 100 </a:t>
            </a:r>
            <a:r>
              <a:rPr lang="en-US" altLang="zh-CN" dirty="0" err="1">
                <a:latin typeface="微软雅黑" panose="020B0503020204020204" pitchFamily="34" charset="-122"/>
              </a:rPr>
              <a:t>ms</a:t>
            </a:r>
            <a:r>
              <a:rPr lang="en-US" altLang="zh-CN" dirty="0">
                <a:latin typeface="微软雅黑" panose="020B0503020204020204" pitchFamily="34" charset="-122"/>
              </a:rPr>
              <a:t> buffering. The distributed buffering mechanism on inbound interfaces can effectively handle </a:t>
            </a:r>
            <a:r>
              <a:rPr lang="en-US" altLang="zh-CN" dirty="0" err="1">
                <a:latin typeface="微软雅黑" panose="020B0503020204020204" pitchFamily="34" charset="-122"/>
              </a:rPr>
              <a:t>incast</a:t>
            </a:r>
            <a:r>
              <a:rPr lang="en-US" altLang="zh-CN" dirty="0">
                <a:latin typeface="微软雅黑" panose="020B0503020204020204" pitchFamily="34" charset="-122"/>
              </a:rPr>
              <a:t> traffic in data centers and absorb burst traffic while providing high-performance forwarding. These advantages enable the CE12800 to effectively handle traffic in the new traffic model.</a:t>
            </a:r>
            <a:endParaRPr lang="zh-CN" altLang="en-US" dirty="0">
              <a:latin typeface="微软雅黑" panose="020B0503020204020204" pitchFamily="34" charset="-122"/>
            </a:endParaRPr>
          </a:p>
        </p:txBody>
      </p:sp>
      <p:sp>
        <p:nvSpPr>
          <p:cNvPr id="4" name="幻灯片图像占位符 3"/>
          <p:cNvSpPr>
            <a:spLocks noGrp="1" noRot="1" noChangeAspect="1"/>
          </p:cNvSpPr>
          <p:nvPr>
            <p:ph type="sldImg"/>
          </p:nvPr>
        </p:nvSpPr>
        <p:spPr>
          <a:xfrm>
            <a:off x="584200" y="765175"/>
            <a:ext cx="5930900" cy="3336925"/>
          </a:xfrm>
        </p:spPr>
      </p:sp>
    </p:spTree>
    <p:extLst>
      <p:ext uri="{BB962C8B-B14F-4D97-AF65-F5344CB8AC3E}">
        <p14:creationId xmlns:p14="http://schemas.microsoft.com/office/powerpoint/2010/main" val="29217227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r>
              <a:rPr lang="en-US" altLang="zh-CN" dirty="0">
                <a:latin typeface="微软雅黑" panose="020B0503020204020204" pitchFamily="34" charset="-122"/>
              </a:rPr>
              <a:t>The MPUs of the CE12800S work in 1+1 redundancy mode.</a:t>
            </a:r>
          </a:p>
          <a:p>
            <a:r>
              <a:rPr lang="en-US" altLang="zh-CN" dirty="0">
                <a:latin typeface="微软雅黑" panose="020B0503020204020204" pitchFamily="34" charset="-122"/>
              </a:rPr>
              <a:t>The CE12804S supports two SFUs and the CE12808S supports four SFUs. The SFUs back up each other and load balance traffic. Removing an SFU at any time does not affect normal operations of other SFUs.</a:t>
            </a:r>
          </a:p>
          <a:p>
            <a:r>
              <a:rPr lang="en-US" dirty="0">
                <a:latin typeface="微软雅黑" panose="020B0503020204020204" pitchFamily="34" charset="-122"/>
              </a:rPr>
              <a:t>Fan modules work in N+1 backup mode. If a fan </a:t>
            </a:r>
            <a:r>
              <a:rPr lang="en-US" altLang="zh-CN" dirty="0">
                <a:latin typeface="微软雅黑" panose="020B0503020204020204" pitchFamily="34" charset="-122"/>
              </a:rPr>
              <a:t>module</a:t>
            </a:r>
            <a:r>
              <a:rPr lang="en-US" dirty="0">
                <a:latin typeface="微软雅黑" panose="020B0503020204020204" pitchFamily="34" charset="-122"/>
              </a:rPr>
              <a:t> fails, the switch still works properly.</a:t>
            </a:r>
          </a:p>
          <a:p>
            <a:r>
              <a:rPr lang="en-US" dirty="0">
                <a:latin typeface="微软雅黑" panose="020B0503020204020204" pitchFamily="34" charset="-122"/>
              </a:rPr>
              <a:t>Power modules support N+1/N+N backup. If a power module fails, other power modules work properly.</a:t>
            </a:r>
          </a:p>
        </p:txBody>
      </p:sp>
      <p:sp>
        <p:nvSpPr>
          <p:cNvPr id="4" name="幻灯片图像占位符 3"/>
          <p:cNvSpPr>
            <a:spLocks noGrp="1" noRot="1" noChangeAspect="1"/>
          </p:cNvSpPr>
          <p:nvPr>
            <p:ph type="sldImg"/>
          </p:nvPr>
        </p:nvSpPr>
        <p:spPr>
          <a:xfrm>
            <a:off x="584200" y="765175"/>
            <a:ext cx="5930900" cy="3336925"/>
          </a:xfrm>
        </p:spPr>
      </p:sp>
    </p:spTree>
    <p:extLst>
      <p:ext uri="{BB962C8B-B14F-4D97-AF65-F5344CB8AC3E}">
        <p14:creationId xmlns:p14="http://schemas.microsoft.com/office/powerpoint/2010/main" val="661272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幻灯片图像占位符 3"/>
          <p:cNvSpPr>
            <a:spLocks noGrp="1" noRot="1" noChangeAspect="1"/>
          </p:cNvSpPr>
          <p:nvPr>
            <p:ph type="sldImg"/>
          </p:nvPr>
        </p:nvSpPr>
        <p:spPr>
          <a:xfrm>
            <a:off x="584200" y="765175"/>
            <a:ext cx="5930900" cy="3336925"/>
          </a:xfrm>
        </p:spPr>
      </p:sp>
      <p:sp>
        <p:nvSpPr>
          <p:cNvPr id="5" name="备注占位符 4"/>
          <p:cNvSpPr>
            <a:spLocks noGrp="1"/>
          </p:cNvSpPr>
          <p:nvPr>
            <p:ph type="body" idx="1"/>
          </p:nvPr>
        </p:nvSpPr>
        <p:spPr/>
        <p:txBody>
          <a:bodyPr>
            <a:normAutofit/>
          </a:bodyPr>
          <a:lstStyle/>
          <a:p>
            <a:endParaRPr lang="zh-CN" altLang="en-US">
              <a:latin typeface="微软雅黑" panose="020B0503020204020204" pitchFamily="34" charset="-122"/>
            </a:endParaRPr>
          </a:p>
        </p:txBody>
      </p:sp>
    </p:spTree>
    <p:extLst>
      <p:ext uri="{BB962C8B-B14F-4D97-AF65-F5344CB8AC3E}">
        <p14:creationId xmlns:p14="http://schemas.microsoft.com/office/powerpoint/2010/main" val="41660127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幻灯片图像占位符 3"/>
          <p:cNvSpPr>
            <a:spLocks noGrp="1" noRot="1" noChangeAspect="1"/>
          </p:cNvSpPr>
          <p:nvPr>
            <p:ph type="sldImg"/>
          </p:nvPr>
        </p:nvSpPr>
        <p:spPr>
          <a:xfrm>
            <a:off x="584200" y="765175"/>
            <a:ext cx="5930900" cy="3336925"/>
          </a:xfrm>
        </p:spPr>
      </p:sp>
      <p:sp>
        <p:nvSpPr>
          <p:cNvPr id="5" name="备注占位符 4"/>
          <p:cNvSpPr>
            <a:spLocks noGrp="1"/>
          </p:cNvSpPr>
          <p:nvPr>
            <p:ph type="body" idx="1"/>
          </p:nvPr>
        </p:nvSpPr>
        <p:spPr/>
        <p:txBody>
          <a:bodyPr>
            <a:normAutofit/>
          </a:bodyPr>
          <a:lstStyle/>
          <a:p>
            <a:endParaRPr lang="zh-CN" altLang="en-US">
              <a:latin typeface="微软雅黑" panose="020B0503020204020204" pitchFamily="34" charset="-122"/>
            </a:endParaRPr>
          </a:p>
        </p:txBody>
      </p:sp>
    </p:spTree>
    <p:extLst>
      <p:ext uri="{BB962C8B-B14F-4D97-AF65-F5344CB8AC3E}">
        <p14:creationId xmlns:p14="http://schemas.microsoft.com/office/powerpoint/2010/main" val="22721607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幻灯片图像占位符 3"/>
          <p:cNvSpPr>
            <a:spLocks noGrp="1" noRot="1" noChangeAspect="1"/>
          </p:cNvSpPr>
          <p:nvPr>
            <p:ph type="sldImg"/>
          </p:nvPr>
        </p:nvSpPr>
        <p:spPr>
          <a:xfrm>
            <a:off x="584200" y="765175"/>
            <a:ext cx="5930900" cy="3336925"/>
          </a:xfrm>
        </p:spPr>
      </p:sp>
      <p:sp>
        <p:nvSpPr>
          <p:cNvPr id="5" name="备注占位符 4"/>
          <p:cNvSpPr>
            <a:spLocks noGrp="1"/>
          </p:cNvSpPr>
          <p:nvPr>
            <p:ph type="body" idx="1"/>
          </p:nvPr>
        </p:nvSpPr>
        <p:spPr/>
        <p:txBody>
          <a:bodyPr>
            <a:normAutofit/>
          </a:bodyPr>
          <a:lstStyle/>
          <a:p>
            <a:endParaRPr lang="zh-CN" altLang="en-US">
              <a:latin typeface="微软雅黑" panose="020B0503020204020204" pitchFamily="34" charset="-122"/>
            </a:endParaRPr>
          </a:p>
        </p:txBody>
      </p:sp>
    </p:spTree>
    <p:extLst>
      <p:ext uri="{BB962C8B-B14F-4D97-AF65-F5344CB8AC3E}">
        <p14:creationId xmlns:p14="http://schemas.microsoft.com/office/powerpoint/2010/main" val="18067287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幻灯片图像占位符 3"/>
          <p:cNvSpPr>
            <a:spLocks noGrp="1" noRot="1" noChangeAspect="1"/>
          </p:cNvSpPr>
          <p:nvPr>
            <p:ph type="sldImg"/>
          </p:nvPr>
        </p:nvSpPr>
        <p:spPr>
          <a:xfrm>
            <a:off x="584200" y="765175"/>
            <a:ext cx="5930900" cy="3336925"/>
          </a:xfrm>
        </p:spPr>
      </p:sp>
      <p:sp>
        <p:nvSpPr>
          <p:cNvPr id="5" name="备注占位符 4"/>
          <p:cNvSpPr>
            <a:spLocks noGrp="1"/>
          </p:cNvSpPr>
          <p:nvPr>
            <p:ph type="body" idx="1"/>
          </p:nvPr>
        </p:nvSpPr>
        <p:spPr/>
        <p:txBody>
          <a:bodyPr>
            <a:normAutofit/>
          </a:bodyPr>
          <a:lstStyle/>
          <a:p>
            <a:endParaRPr lang="zh-CN" altLang="en-US">
              <a:latin typeface="微软雅黑" panose="020B0503020204020204" pitchFamily="34" charset="-122"/>
            </a:endParaRPr>
          </a:p>
        </p:txBody>
      </p:sp>
    </p:spTree>
    <p:extLst>
      <p:ext uri="{BB962C8B-B14F-4D97-AF65-F5344CB8AC3E}">
        <p14:creationId xmlns:p14="http://schemas.microsoft.com/office/powerpoint/2010/main" val="2067470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584200" y="765175"/>
            <a:ext cx="5930900" cy="3336925"/>
          </a:xfrm>
        </p:spPr>
      </p:sp>
      <p:sp>
        <p:nvSpPr>
          <p:cNvPr id="3" name="备注占位符 2"/>
          <p:cNvSpPr>
            <a:spLocks noGrp="1"/>
          </p:cNvSpPr>
          <p:nvPr>
            <p:ph type="body" idx="1"/>
          </p:nvPr>
        </p:nvSpPr>
        <p:spPr/>
        <p:txBody>
          <a:bodyPr>
            <a:normAutofit/>
          </a:bodyPr>
          <a:lstStyle/>
          <a:p>
            <a:endParaRPr lang="zh-CN" altLang="en-US" dirty="0">
              <a:latin typeface="微软雅黑" panose="020B0503020204020204" pitchFamily="34" charset="-122"/>
            </a:endParaRPr>
          </a:p>
        </p:txBody>
      </p:sp>
    </p:spTree>
    <p:extLst>
      <p:ext uri="{BB962C8B-B14F-4D97-AF65-F5344CB8AC3E}">
        <p14:creationId xmlns:p14="http://schemas.microsoft.com/office/powerpoint/2010/main" val="18876167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r>
              <a:rPr lang="en-US" altLang="zh-CN" dirty="0">
                <a:latin typeface="微软雅黑" panose="020B0503020204020204" pitchFamily="34" charset="-122"/>
              </a:rPr>
              <a:t>Cards on a switch use independent air channels for heat dissipation. SFUs use bottom-to-top airflows for heat dissipation, as shown</a:t>
            </a:r>
            <a:r>
              <a:rPr lang="en-US" altLang="zh-CN" baseline="0" dirty="0">
                <a:latin typeface="微软雅黑" panose="020B0503020204020204" pitchFamily="34" charset="-122"/>
              </a:rPr>
              <a:t> in the left figure</a:t>
            </a:r>
            <a:r>
              <a:rPr lang="en-US" altLang="zh-CN" dirty="0">
                <a:latin typeface="微软雅黑" panose="020B0503020204020204" pitchFamily="34" charset="-122"/>
              </a:rPr>
              <a:t>.</a:t>
            </a:r>
          </a:p>
          <a:p>
            <a:r>
              <a:rPr lang="en-US" altLang="zh-CN" dirty="0">
                <a:latin typeface="微软雅黑" panose="020B0503020204020204" pitchFamily="34" charset="-122"/>
              </a:rPr>
              <a:t>LPUs, MPUs, and CMUs use front-to-rear airflows for heat dissipation, as shown</a:t>
            </a:r>
            <a:r>
              <a:rPr lang="en-US" altLang="zh-CN" baseline="0" dirty="0">
                <a:latin typeface="微软雅黑" panose="020B0503020204020204" pitchFamily="34" charset="-122"/>
              </a:rPr>
              <a:t> in the middle figure</a:t>
            </a:r>
            <a:r>
              <a:rPr lang="en-US" altLang="zh-CN" dirty="0">
                <a:latin typeface="微软雅黑" panose="020B0503020204020204" pitchFamily="34" charset="-122"/>
              </a:rPr>
              <a:t>.</a:t>
            </a:r>
          </a:p>
          <a:p>
            <a:r>
              <a:rPr lang="en-US" altLang="zh-CN" dirty="0">
                <a:latin typeface="微软雅黑" panose="020B0503020204020204" pitchFamily="34" charset="-122"/>
              </a:rPr>
              <a:t>Fan modules at the same horizontal level is responsible for heat</a:t>
            </a:r>
            <a:r>
              <a:rPr lang="en-US" altLang="zh-CN" baseline="0" dirty="0">
                <a:latin typeface="微软雅黑" panose="020B0503020204020204" pitchFamily="34" charset="-122"/>
              </a:rPr>
              <a:t> dissipation of corresponding cards and back up each other.</a:t>
            </a:r>
            <a:endParaRPr lang="zh-CN" altLang="en-US" dirty="0">
              <a:latin typeface="微软雅黑" panose="020B0503020204020204" pitchFamily="34" charset="-122"/>
            </a:endParaRPr>
          </a:p>
        </p:txBody>
      </p:sp>
      <p:sp>
        <p:nvSpPr>
          <p:cNvPr id="4" name="幻灯片图像占位符 3"/>
          <p:cNvSpPr>
            <a:spLocks noGrp="1" noRot="1" noChangeAspect="1"/>
          </p:cNvSpPr>
          <p:nvPr>
            <p:ph type="sldImg"/>
          </p:nvPr>
        </p:nvSpPr>
        <p:spPr>
          <a:xfrm>
            <a:off x="584200" y="765175"/>
            <a:ext cx="5930900" cy="3336925"/>
          </a:xfrm>
        </p:spPr>
      </p:sp>
    </p:spTree>
    <p:extLst>
      <p:ext uri="{BB962C8B-B14F-4D97-AF65-F5344CB8AC3E}">
        <p14:creationId xmlns:p14="http://schemas.microsoft.com/office/powerpoint/2010/main" val="17190166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幻灯片图像占位符 3"/>
          <p:cNvSpPr>
            <a:spLocks noGrp="1" noRot="1" noChangeAspect="1"/>
          </p:cNvSpPr>
          <p:nvPr>
            <p:ph type="sldImg"/>
          </p:nvPr>
        </p:nvSpPr>
        <p:spPr>
          <a:xfrm>
            <a:off x="584200" y="765175"/>
            <a:ext cx="5930900" cy="3336925"/>
          </a:xfrm>
        </p:spPr>
      </p:sp>
      <p:sp>
        <p:nvSpPr>
          <p:cNvPr id="5" name="备注占位符 4"/>
          <p:cNvSpPr>
            <a:spLocks noGrp="1"/>
          </p:cNvSpPr>
          <p:nvPr>
            <p:ph type="body" idx="1"/>
          </p:nvPr>
        </p:nvSpPr>
        <p:spPr/>
        <p:txBody>
          <a:bodyPr>
            <a:normAutofit/>
          </a:bodyPr>
          <a:lstStyle/>
          <a:p>
            <a:endParaRPr lang="zh-CN" altLang="en-US">
              <a:latin typeface="微软雅黑" panose="020B0503020204020204" pitchFamily="34" charset="-122"/>
            </a:endParaRPr>
          </a:p>
        </p:txBody>
      </p:sp>
    </p:spTree>
    <p:extLst>
      <p:ext uri="{BB962C8B-B14F-4D97-AF65-F5344CB8AC3E}">
        <p14:creationId xmlns:p14="http://schemas.microsoft.com/office/powerpoint/2010/main" val="22776769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marL="360363" lvl="1" indent="0">
              <a:buNone/>
            </a:pPr>
            <a:endParaRPr lang="en-US" altLang="zh-CN" dirty="0">
              <a:latin typeface="微软雅黑" panose="020B0503020204020204" pitchFamily="34" charset="-122"/>
            </a:endParaRPr>
          </a:p>
        </p:txBody>
      </p:sp>
      <p:sp>
        <p:nvSpPr>
          <p:cNvPr id="4" name="幻灯片图像占位符 3"/>
          <p:cNvSpPr>
            <a:spLocks noGrp="1" noRot="1" noChangeAspect="1"/>
          </p:cNvSpPr>
          <p:nvPr>
            <p:ph type="sldImg"/>
          </p:nvPr>
        </p:nvSpPr>
        <p:spPr>
          <a:xfrm>
            <a:off x="584200" y="765175"/>
            <a:ext cx="5930900" cy="3336925"/>
          </a:xfrm>
        </p:spPr>
      </p:sp>
    </p:spTree>
    <p:extLst>
      <p:ext uri="{BB962C8B-B14F-4D97-AF65-F5344CB8AC3E}">
        <p14:creationId xmlns:p14="http://schemas.microsoft.com/office/powerpoint/2010/main" val="30177934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584200" y="765175"/>
            <a:ext cx="5930900" cy="3336925"/>
          </a:xfrm>
        </p:spPr>
      </p:sp>
      <p:sp>
        <p:nvSpPr>
          <p:cNvPr id="3" name="备注占位符 2"/>
          <p:cNvSpPr>
            <a:spLocks noGrp="1"/>
          </p:cNvSpPr>
          <p:nvPr>
            <p:ph type="body" idx="1"/>
          </p:nvPr>
        </p:nvSpPr>
        <p:spPr/>
        <p:txBody>
          <a:bodyPr/>
          <a:lstStyle/>
          <a:p>
            <a:endParaRPr lang="zh-CN" altLang="en-US" dirty="0">
              <a:latin typeface="微软雅黑" panose="020B0503020204020204" pitchFamily="34" charset="-122"/>
            </a:endParaRPr>
          </a:p>
        </p:txBody>
      </p:sp>
    </p:spTree>
    <p:extLst>
      <p:ext uri="{BB962C8B-B14F-4D97-AF65-F5344CB8AC3E}">
        <p14:creationId xmlns:p14="http://schemas.microsoft.com/office/powerpoint/2010/main" val="5053095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584200" y="765175"/>
            <a:ext cx="5930900" cy="3336925"/>
          </a:xfrm>
        </p:spPr>
      </p:sp>
      <p:sp>
        <p:nvSpPr>
          <p:cNvPr id="3" name="备注占位符 2"/>
          <p:cNvSpPr>
            <a:spLocks noGrp="1"/>
          </p:cNvSpPr>
          <p:nvPr>
            <p:ph type="body" idx="1"/>
          </p:nvPr>
        </p:nvSpPr>
        <p:spPr/>
        <p:txBody>
          <a:bodyPr>
            <a:normAutofit/>
          </a:bodyPr>
          <a:lstStyle/>
          <a:p>
            <a:endParaRPr lang="zh-CN" altLang="en-US" dirty="0">
              <a:latin typeface="微软雅黑" panose="020B0503020204020204" pitchFamily="34" charset="-122"/>
            </a:endParaRPr>
          </a:p>
        </p:txBody>
      </p:sp>
    </p:spTree>
    <p:extLst>
      <p:ext uri="{BB962C8B-B14F-4D97-AF65-F5344CB8AC3E}">
        <p14:creationId xmlns:p14="http://schemas.microsoft.com/office/powerpoint/2010/main" val="24924712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584200" y="765175"/>
            <a:ext cx="5930900" cy="3336925"/>
          </a:xfrm>
        </p:spPr>
      </p:sp>
      <p:sp>
        <p:nvSpPr>
          <p:cNvPr id="3" name="备注占位符 2"/>
          <p:cNvSpPr>
            <a:spLocks noGrp="1"/>
          </p:cNvSpPr>
          <p:nvPr>
            <p:ph type="body" idx="1"/>
          </p:nvPr>
        </p:nvSpPr>
        <p:spPr/>
        <p:txBody>
          <a:bodyPr/>
          <a:lstStyle/>
          <a:p>
            <a:endParaRPr lang="zh-CN" altLang="en-US">
              <a:latin typeface="微软雅黑" panose="020B0503020204020204" pitchFamily="34" charset="-122"/>
            </a:endParaRPr>
          </a:p>
        </p:txBody>
      </p:sp>
    </p:spTree>
    <p:extLst>
      <p:ext uri="{BB962C8B-B14F-4D97-AF65-F5344CB8AC3E}">
        <p14:creationId xmlns:p14="http://schemas.microsoft.com/office/powerpoint/2010/main" val="22070863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幻灯片图像占位符 3"/>
          <p:cNvSpPr>
            <a:spLocks noGrp="1" noRot="1" noChangeAspect="1"/>
          </p:cNvSpPr>
          <p:nvPr>
            <p:ph type="sldImg"/>
          </p:nvPr>
        </p:nvSpPr>
        <p:spPr>
          <a:xfrm>
            <a:off x="584200" y="765175"/>
            <a:ext cx="5930900" cy="3336925"/>
          </a:xfrm>
        </p:spPr>
      </p:sp>
      <p:sp>
        <p:nvSpPr>
          <p:cNvPr id="5" name="备注占位符 4"/>
          <p:cNvSpPr>
            <a:spLocks noGrp="1"/>
          </p:cNvSpPr>
          <p:nvPr>
            <p:ph type="body" idx="1"/>
          </p:nvPr>
        </p:nvSpPr>
        <p:spPr/>
        <p:txBody>
          <a:bodyPr>
            <a:normAutofit/>
          </a:bodyPr>
          <a:lstStyle/>
          <a:p>
            <a:endParaRPr lang="zh-CN" altLang="en-US">
              <a:latin typeface="微软雅黑" panose="020B0503020204020204" pitchFamily="34" charset="-122"/>
            </a:endParaRPr>
          </a:p>
        </p:txBody>
      </p:sp>
    </p:spTree>
    <p:extLst>
      <p:ext uri="{BB962C8B-B14F-4D97-AF65-F5344CB8AC3E}">
        <p14:creationId xmlns:p14="http://schemas.microsoft.com/office/powerpoint/2010/main" val="15078019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584200" y="765175"/>
            <a:ext cx="5930900" cy="3336925"/>
          </a:xfrm>
        </p:spPr>
      </p:sp>
      <p:sp>
        <p:nvSpPr>
          <p:cNvPr id="3" name="备注占位符 2"/>
          <p:cNvSpPr>
            <a:spLocks noGrp="1"/>
          </p:cNvSpPr>
          <p:nvPr>
            <p:ph type="body" idx="1"/>
          </p:nvPr>
        </p:nvSpPr>
        <p:spPr/>
        <p:txBody>
          <a:bodyPr/>
          <a:lstStyle/>
          <a:p>
            <a:endParaRPr lang="zh-CN" altLang="en-US">
              <a:latin typeface="微软雅黑" panose="020B0503020204020204" pitchFamily="34" charset="-122"/>
            </a:endParaRPr>
          </a:p>
        </p:txBody>
      </p:sp>
    </p:spTree>
    <p:extLst>
      <p:ext uri="{BB962C8B-B14F-4D97-AF65-F5344CB8AC3E}">
        <p14:creationId xmlns:p14="http://schemas.microsoft.com/office/powerpoint/2010/main" val="4199960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584200" y="765175"/>
            <a:ext cx="5930900" cy="3336925"/>
          </a:xfrm>
        </p:spPr>
      </p:sp>
      <p:sp>
        <p:nvSpPr>
          <p:cNvPr id="3" name="备注占位符 2"/>
          <p:cNvSpPr>
            <a:spLocks noGrp="1"/>
          </p:cNvSpPr>
          <p:nvPr>
            <p:ph type="body" idx="1"/>
          </p:nvPr>
        </p:nvSpPr>
        <p:spPr/>
        <p:txBody>
          <a:bodyPr/>
          <a:lstStyle/>
          <a:p>
            <a:endParaRPr lang="zh-CN" altLang="en-US">
              <a:latin typeface="微软雅黑" panose="020B0503020204020204" pitchFamily="34" charset="-122"/>
            </a:endParaRPr>
          </a:p>
        </p:txBody>
      </p:sp>
    </p:spTree>
    <p:extLst>
      <p:ext uri="{BB962C8B-B14F-4D97-AF65-F5344CB8AC3E}">
        <p14:creationId xmlns:p14="http://schemas.microsoft.com/office/powerpoint/2010/main" val="17877245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584200" y="765175"/>
            <a:ext cx="5930900" cy="3336925"/>
          </a:xfrm>
        </p:spPr>
      </p:sp>
      <p:sp>
        <p:nvSpPr>
          <p:cNvPr id="3" name="备注占位符 2"/>
          <p:cNvSpPr>
            <a:spLocks noGrp="1"/>
          </p:cNvSpPr>
          <p:nvPr>
            <p:ph type="body" idx="1"/>
          </p:nvPr>
        </p:nvSpPr>
        <p:spPr/>
        <p:txBody>
          <a:bodyPr/>
          <a:lstStyle/>
          <a:p>
            <a:endParaRPr lang="zh-CN" altLang="en-US">
              <a:latin typeface="微软雅黑" panose="020B0503020204020204" pitchFamily="34" charset="-122"/>
            </a:endParaRPr>
          </a:p>
        </p:txBody>
      </p:sp>
    </p:spTree>
    <p:extLst>
      <p:ext uri="{BB962C8B-B14F-4D97-AF65-F5344CB8AC3E}">
        <p14:creationId xmlns:p14="http://schemas.microsoft.com/office/powerpoint/2010/main" val="10954554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584200" y="765175"/>
            <a:ext cx="5930900" cy="3336925"/>
          </a:xfrm>
        </p:spPr>
      </p:sp>
      <p:sp>
        <p:nvSpPr>
          <p:cNvPr id="3" name="备注占位符 2"/>
          <p:cNvSpPr>
            <a:spLocks noGrp="1"/>
          </p:cNvSpPr>
          <p:nvPr>
            <p:ph type="body" idx="1"/>
          </p:nvPr>
        </p:nvSpPr>
        <p:spPr/>
        <p:txBody>
          <a:bodyPr/>
          <a:lstStyle/>
          <a:p>
            <a:endParaRPr lang="zh-CN" altLang="en-US">
              <a:latin typeface="微软雅黑" panose="020B0503020204020204" pitchFamily="34" charset="-122"/>
            </a:endParaRPr>
          </a:p>
        </p:txBody>
      </p:sp>
    </p:spTree>
    <p:extLst>
      <p:ext uri="{BB962C8B-B14F-4D97-AF65-F5344CB8AC3E}">
        <p14:creationId xmlns:p14="http://schemas.microsoft.com/office/powerpoint/2010/main" val="16729167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幻灯片图像占位符 1"/>
          <p:cNvSpPr>
            <a:spLocks noGrp="1" noRot="1" noChangeAspect="1" noTextEdit="1"/>
          </p:cNvSpPr>
          <p:nvPr>
            <p:ph type="sldImg"/>
          </p:nvPr>
        </p:nvSpPr>
        <p:spPr>
          <a:xfrm>
            <a:off x="381000" y="685800"/>
            <a:ext cx="6096000" cy="3429000"/>
          </a:xfrm>
          <a:ln/>
        </p:spPr>
      </p:sp>
      <p:sp>
        <p:nvSpPr>
          <p:cNvPr id="3" name="备注占位符 2"/>
          <p:cNvSpPr>
            <a:spLocks noGrp="1"/>
          </p:cNvSpPr>
          <p:nvPr>
            <p:ph type="body" idx="1"/>
          </p:nvPr>
        </p:nvSpPr>
        <p:spPr/>
        <p:txBody>
          <a:bodyPr>
            <a:normAutofit/>
          </a:bodyPr>
          <a:lstStyle/>
          <a:p>
            <a:pPr indent="33325" defTabSz="745727" eaLnBrk="0" hangingPunct="0">
              <a:spcBef>
                <a:spcPct val="50000"/>
              </a:spcBef>
              <a:buClr>
                <a:srgbClr val="A2A2A2"/>
              </a:buClr>
              <a:buSzPct val="70000"/>
              <a:defRPr/>
            </a:pPr>
            <a:endParaRPr lang="zh-CN" altLang="en-US" sz="1200" dirty="0">
              <a:solidFill>
                <a:srgbClr val="FF0000"/>
              </a:solidFill>
              <a:latin typeface="微软雅黑" panose="020B0503020204020204" pitchFamily="34" charset="-122"/>
              <a:ea typeface="华文细黑" pitchFamily="2" charset="-122"/>
            </a:endParaRPr>
          </a:p>
        </p:txBody>
      </p:sp>
    </p:spTree>
    <p:extLst>
      <p:ext uri="{BB962C8B-B14F-4D97-AF65-F5344CB8AC3E}">
        <p14:creationId xmlns:p14="http://schemas.microsoft.com/office/powerpoint/2010/main" val="3552037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幻灯片图像占位符 1"/>
          <p:cNvSpPr>
            <a:spLocks noGrp="1" noRot="1" noChangeAspect="1" noTextEdit="1"/>
          </p:cNvSpPr>
          <p:nvPr>
            <p:ph type="sldImg"/>
          </p:nvPr>
        </p:nvSpPr>
        <p:spPr>
          <a:xfrm>
            <a:off x="381000" y="685800"/>
            <a:ext cx="6096000" cy="3429000"/>
          </a:xfrm>
          <a:ln/>
        </p:spPr>
      </p:sp>
      <p:sp>
        <p:nvSpPr>
          <p:cNvPr id="3" name="备注占位符 2"/>
          <p:cNvSpPr>
            <a:spLocks noGrp="1"/>
          </p:cNvSpPr>
          <p:nvPr>
            <p:ph type="body" idx="1"/>
          </p:nvPr>
        </p:nvSpPr>
        <p:spPr/>
        <p:txBody>
          <a:bodyPr>
            <a:normAutofit/>
          </a:bodyPr>
          <a:lstStyle/>
          <a:p>
            <a:pPr marL="0" marR="0" lvl="0" indent="33325" algn="l" defTabSz="745727" rtl="0" eaLnBrk="0" fontAlgn="base" latinLnBrk="0" hangingPunct="0">
              <a:lnSpc>
                <a:spcPct val="100000"/>
              </a:lnSpc>
              <a:spcBef>
                <a:spcPct val="50000"/>
              </a:spcBef>
              <a:spcAft>
                <a:spcPct val="0"/>
              </a:spcAft>
              <a:buClr>
                <a:srgbClr val="A2A2A2"/>
              </a:buClr>
              <a:buSzPct val="70000"/>
              <a:buFontTx/>
              <a:buNone/>
              <a:tabLst/>
              <a:defRPr/>
            </a:pPr>
            <a:r>
              <a:rPr lang="en-US" altLang="zh-CN" sz="1100" kern="1200" dirty="0">
                <a:solidFill>
                  <a:schemeClr val="tx1"/>
                </a:solidFill>
                <a:effectLst/>
                <a:latin typeface="FrutigerNext LT Regular" pitchFamily="34" charset="0"/>
                <a:ea typeface="华文细黑" pitchFamily="2" charset="-122"/>
                <a:cs typeface="+mn-cs"/>
              </a:rPr>
              <a:t>A forwarding chip is removed from this card on the basis of the CEL36LQED-E.</a:t>
            </a:r>
            <a:endParaRPr lang="zh-CN" altLang="en-US" sz="1200" dirty="0">
              <a:solidFill>
                <a:srgbClr val="FF0000"/>
              </a:solidFill>
              <a:latin typeface="微软雅黑" panose="020B0503020204020204" pitchFamily="34" charset="-122"/>
              <a:ea typeface="华文细黑" pitchFamily="2" charset="-122"/>
            </a:endParaRPr>
          </a:p>
        </p:txBody>
      </p:sp>
    </p:spTree>
    <p:extLst>
      <p:ext uri="{BB962C8B-B14F-4D97-AF65-F5344CB8AC3E}">
        <p14:creationId xmlns:p14="http://schemas.microsoft.com/office/powerpoint/2010/main" val="42173505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584200" y="765175"/>
            <a:ext cx="5930900" cy="3336925"/>
          </a:xfrm>
        </p:spPr>
      </p:sp>
      <p:sp>
        <p:nvSpPr>
          <p:cNvPr id="3" name="备注占位符 2"/>
          <p:cNvSpPr>
            <a:spLocks noGrp="1"/>
          </p:cNvSpPr>
          <p:nvPr>
            <p:ph type="body" idx="1"/>
          </p:nvPr>
        </p:nvSpPr>
        <p:spPr/>
        <p:txBody>
          <a:bodyPr/>
          <a:lstStyle/>
          <a:p>
            <a:endParaRPr lang="zh-CN" altLang="en-US">
              <a:latin typeface="微软雅黑" panose="020B0503020204020204" pitchFamily="34" charset="-122"/>
            </a:endParaRPr>
          </a:p>
        </p:txBody>
      </p:sp>
    </p:spTree>
    <p:extLst>
      <p:ext uri="{BB962C8B-B14F-4D97-AF65-F5344CB8AC3E}">
        <p14:creationId xmlns:p14="http://schemas.microsoft.com/office/powerpoint/2010/main" val="23103687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en-US" altLang="zh-CN" sz="1100" kern="1200" dirty="0">
                <a:solidFill>
                  <a:schemeClr val="tx1"/>
                </a:solidFill>
                <a:effectLst/>
                <a:latin typeface="FrutigerNext LT Regular" pitchFamily="34" charset="0"/>
                <a:ea typeface="华文细黑" pitchFamily="2" charset="-122"/>
                <a:cs typeface="+mn-cs"/>
              </a:rPr>
              <a:t>CE series switches support different types of ports for flexible applications.</a:t>
            </a:r>
            <a:endParaRPr lang="zh-CN" altLang="zh-CN" sz="1100" kern="1200" dirty="0">
              <a:solidFill>
                <a:schemeClr val="tx1"/>
              </a:solidFill>
              <a:effectLst/>
              <a:latin typeface="FrutigerNext LT Regular" pitchFamily="34" charset="0"/>
              <a:ea typeface="华文细黑" pitchFamily="2" charset="-122"/>
              <a:cs typeface="+mn-cs"/>
            </a:endParaRPr>
          </a:p>
          <a:p>
            <a:pPr lvl="0"/>
            <a:r>
              <a:rPr lang="en-US" altLang="zh-CN" sz="1100" kern="1200" dirty="0">
                <a:solidFill>
                  <a:schemeClr val="tx1"/>
                </a:solidFill>
                <a:effectLst/>
                <a:latin typeface="FrutigerNext LT Regular" pitchFamily="34" charset="0"/>
                <a:ea typeface="华文细黑" pitchFamily="2" charset="-122"/>
                <a:cs typeface="+mn-cs"/>
              </a:rPr>
              <a:t>10GE optical ports support GE transceivers and auto-sensing. The port speed can change automatically when a GE transceiver is installed. The 10GE optical ports can also connect to copper cables when they have copper transceivers installed.</a:t>
            </a:r>
            <a:endParaRPr lang="zh-CN" altLang="zh-CN" sz="1100" kern="1200" dirty="0">
              <a:solidFill>
                <a:schemeClr val="tx1"/>
              </a:solidFill>
              <a:effectLst/>
              <a:latin typeface="FrutigerNext LT Regular" pitchFamily="34" charset="0"/>
              <a:ea typeface="华文细黑" pitchFamily="2" charset="-122"/>
              <a:cs typeface="+mn-cs"/>
            </a:endParaRPr>
          </a:p>
          <a:p>
            <a:pPr lvl="0"/>
            <a:r>
              <a:rPr lang="en-US" altLang="zh-CN" sz="1100" kern="1200" dirty="0">
                <a:solidFill>
                  <a:schemeClr val="tx1"/>
                </a:solidFill>
                <a:effectLst/>
                <a:latin typeface="FrutigerNext LT Regular" pitchFamily="34" charset="0"/>
                <a:ea typeface="华文细黑" pitchFamily="2" charset="-122"/>
                <a:cs typeface="+mn-cs"/>
              </a:rPr>
              <a:t>40GE ports can connect</a:t>
            </a:r>
            <a:r>
              <a:rPr lang="en-US" altLang="zh-CN" sz="1100" kern="1200" baseline="0" dirty="0">
                <a:solidFill>
                  <a:schemeClr val="tx1"/>
                </a:solidFill>
                <a:effectLst/>
                <a:latin typeface="FrutigerNext LT Regular" pitchFamily="34" charset="0"/>
                <a:ea typeface="华文细黑" pitchFamily="2" charset="-122"/>
                <a:cs typeface="+mn-cs"/>
              </a:rPr>
              <a:t> to </a:t>
            </a:r>
            <a:r>
              <a:rPr lang="en-US" altLang="zh-CN" sz="1100" kern="1200" dirty="0">
                <a:solidFill>
                  <a:schemeClr val="tx1"/>
                </a:solidFill>
                <a:effectLst/>
                <a:latin typeface="FrutigerNext LT Regular" pitchFamily="34" charset="0"/>
                <a:ea typeface="华文细黑" pitchFamily="2" charset="-122"/>
                <a:cs typeface="+mn-cs"/>
              </a:rPr>
              <a:t>Multi-fiber Push On (MPO) optical fibers. MPO optical fibers do not differentiate </a:t>
            </a:r>
            <a:r>
              <a:rPr lang="en-US" altLang="zh-CN" sz="1100" kern="1200" dirty="0" err="1">
                <a:solidFill>
                  <a:schemeClr val="tx1"/>
                </a:solidFill>
                <a:effectLst/>
                <a:latin typeface="FrutigerNext LT Regular" pitchFamily="34" charset="0"/>
                <a:ea typeface="华文细黑" pitchFamily="2" charset="-122"/>
                <a:cs typeface="+mn-cs"/>
              </a:rPr>
              <a:t>Tx</a:t>
            </a:r>
            <a:r>
              <a:rPr lang="en-US" altLang="zh-CN" sz="1100" kern="1200" dirty="0">
                <a:solidFill>
                  <a:schemeClr val="tx1"/>
                </a:solidFill>
                <a:effectLst/>
                <a:latin typeface="FrutigerNext LT Regular" pitchFamily="34" charset="0"/>
                <a:ea typeface="华文细黑" pitchFamily="2" charset="-122"/>
                <a:cs typeface="+mn-cs"/>
              </a:rPr>
              <a:t> and Rx ports. The physical ports can prevent the MPO connectors from being reversely inserted to the ports.</a:t>
            </a:r>
            <a:endParaRPr lang="zh-CN" altLang="zh-CN" sz="1100" kern="1200" dirty="0">
              <a:solidFill>
                <a:schemeClr val="tx1"/>
              </a:solidFill>
              <a:effectLst/>
              <a:latin typeface="FrutigerNext LT Regular" pitchFamily="34" charset="0"/>
              <a:ea typeface="华文细黑" pitchFamily="2" charset="-122"/>
              <a:cs typeface="+mn-cs"/>
            </a:endParaRPr>
          </a:p>
          <a:p>
            <a:pPr lvl="0"/>
            <a:r>
              <a:rPr lang="en-US" altLang="zh-CN" sz="1100" kern="1200" dirty="0">
                <a:solidFill>
                  <a:schemeClr val="tx1"/>
                </a:solidFill>
                <a:effectLst/>
                <a:latin typeface="FrutigerNext LT Regular" pitchFamily="34" charset="0"/>
                <a:ea typeface="华文细黑" pitchFamily="2" charset="-122"/>
                <a:cs typeface="+mn-cs"/>
              </a:rPr>
              <a:t>40GE ports can connect to copper cables. A 40GE port can be split into four 10GE ports. After configuring 40GE port splitting on an LPU, you need to restart the LPU to make the configuration take effect.</a:t>
            </a:r>
            <a:endParaRPr lang="zh-CN" altLang="zh-CN" sz="1100" kern="1200" dirty="0">
              <a:solidFill>
                <a:schemeClr val="tx1"/>
              </a:solidFill>
              <a:effectLst/>
              <a:latin typeface="FrutigerNext LT Regular" pitchFamily="34" charset="0"/>
              <a:ea typeface="华文细黑" pitchFamily="2" charset="-122"/>
              <a:cs typeface="+mn-cs"/>
            </a:endParaRPr>
          </a:p>
          <a:p>
            <a:pPr lvl="0"/>
            <a:r>
              <a:rPr lang="en-US" altLang="zh-CN" sz="1100" kern="1200" dirty="0">
                <a:solidFill>
                  <a:schemeClr val="tx1"/>
                </a:solidFill>
                <a:effectLst/>
                <a:latin typeface="FrutigerNext LT Regular" pitchFamily="34" charset="0"/>
                <a:ea typeface="华文细黑" pitchFamily="2" charset="-122"/>
                <a:cs typeface="+mn-cs"/>
              </a:rPr>
              <a:t>After a 40GE optical port is split into four 10GE ports, the original 40GE optical port does not work. The new 10GE ports support the same configurations and features as common 10GE optical ports, except that their numbers are different from common 10GE optical ports. The split 40GE port can be connected to the peer device using a dedicated 1-to-4 cable. After a 40GE port is split, the split ports can be used as stack ports, and the indicator shows the status of a 10GE port. The sequence number of the indicated 10GE port is identified by indicators 1, 2, 3, and 4.</a:t>
            </a:r>
            <a:endParaRPr lang="zh-CN" altLang="zh-CN" sz="1100" kern="1200" dirty="0">
              <a:solidFill>
                <a:schemeClr val="tx1"/>
              </a:solidFill>
              <a:effectLst/>
              <a:latin typeface="FrutigerNext LT Regular" pitchFamily="34" charset="0"/>
              <a:ea typeface="华文细黑" pitchFamily="2" charset="-122"/>
              <a:cs typeface="+mn-cs"/>
            </a:endParaRPr>
          </a:p>
          <a:p>
            <a:pPr lvl="0"/>
            <a:r>
              <a:rPr lang="en-US" altLang="zh-CN" sz="1100" kern="1200" dirty="0">
                <a:solidFill>
                  <a:schemeClr val="tx1"/>
                </a:solidFill>
                <a:effectLst/>
                <a:latin typeface="FrutigerNext LT Regular" pitchFamily="34" charset="0"/>
                <a:ea typeface="华文细黑" pitchFamily="2" charset="-122"/>
                <a:cs typeface="+mn-cs"/>
              </a:rPr>
              <a:t>After the 40GE port is split into four 10GE ports, the 10GE ports are numbered in the 40GE x/y/N:M(10GE) format, where:</a:t>
            </a:r>
            <a:endParaRPr lang="zh-CN" altLang="zh-CN" sz="1100" kern="1200" dirty="0">
              <a:solidFill>
                <a:schemeClr val="tx1"/>
              </a:solidFill>
              <a:effectLst/>
              <a:latin typeface="FrutigerNext LT Regular" pitchFamily="34" charset="0"/>
              <a:ea typeface="华文细黑" pitchFamily="2" charset="-122"/>
              <a:cs typeface="+mn-cs"/>
            </a:endParaRPr>
          </a:p>
          <a:p>
            <a:pPr lvl="0"/>
            <a:r>
              <a:rPr lang="en-US" altLang="zh-CN" sz="1100" kern="1200" dirty="0">
                <a:solidFill>
                  <a:schemeClr val="tx1"/>
                </a:solidFill>
                <a:effectLst/>
                <a:latin typeface="FrutigerNext LT Regular" pitchFamily="34" charset="0"/>
                <a:ea typeface="华文细黑" pitchFamily="2" charset="-122"/>
                <a:cs typeface="+mn-cs"/>
              </a:rPr>
              <a:t>The values of x, y, and N are the same as those in the 40GE port number.</a:t>
            </a:r>
            <a:endParaRPr lang="zh-CN" altLang="zh-CN" sz="1100" kern="1200" dirty="0">
              <a:solidFill>
                <a:schemeClr val="tx1"/>
              </a:solidFill>
              <a:effectLst/>
              <a:latin typeface="FrutigerNext LT Regular" pitchFamily="34" charset="0"/>
              <a:ea typeface="华文细黑" pitchFamily="2" charset="-122"/>
              <a:cs typeface="+mn-cs"/>
            </a:endParaRPr>
          </a:p>
          <a:p>
            <a:r>
              <a:rPr lang="en-US" altLang="zh-CN" sz="1100" kern="1200" dirty="0">
                <a:solidFill>
                  <a:schemeClr val="tx1"/>
                </a:solidFill>
                <a:effectLst/>
                <a:latin typeface="FrutigerNext LT Regular" pitchFamily="34" charset="0"/>
                <a:ea typeface="华文细黑" pitchFamily="2" charset="-122"/>
                <a:cs typeface="+mn-cs"/>
              </a:rPr>
              <a:t>The value of M is 1, 2, 3, or 4.</a:t>
            </a:r>
            <a:endParaRPr lang="zh-CN" altLang="en-US" dirty="0">
              <a:latin typeface="微软雅黑" panose="020B0503020204020204" pitchFamily="34" charset="-122"/>
            </a:endParaRPr>
          </a:p>
        </p:txBody>
      </p:sp>
      <p:sp>
        <p:nvSpPr>
          <p:cNvPr id="4" name="幻灯片图像占位符 3"/>
          <p:cNvSpPr>
            <a:spLocks noGrp="1" noRot="1" noChangeAspect="1"/>
          </p:cNvSpPr>
          <p:nvPr>
            <p:ph type="sldImg"/>
          </p:nvPr>
        </p:nvSpPr>
        <p:spPr>
          <a:xfrm>
            <a:off x="584200" y="765175"/>
            <a:ext cx="5930900" cy="3336925"/>
          </a:xfrm>
        </p:spPr>
      </p:sp>
    </p:spTree>
    <p:extLst>
      <p:ext uri="{BB962C8B-B14F-4D97-AF65-F5344CB8AC3E}">
        <p14:creationId xmlns:p14="http://schemas.microsoft.com/office/powerpoint/2010/main" val="28605087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en-US" altLang="zh-CN" sz="1100" kern="1200" dirty="0">
                <a:solidFill>
                  <a:schemeClr val="tx1"/>
                </a:solidFill>
                <a:effectLst/>
                <a:latin typeface="FrutigerNext LT Regular" pitchFamily="34" charset="0"/>
                <a:ea typeface="华文细黑" pitchFamily="2" charset="-122"/>
                <a:cs typeface="+mn-cs"/>
              </a:rPr>
              <a:t>After the 100GE port is split into 40GE ports, the 40GE ports are numbered in the 100GE x/y/N:M(40GE) format, where:</a:t>
            </a:r>
            <a:endParaRPr lang="zh-CN" altLang="zh-CN" sz="1100" kern="1200" dirty="0">
              <a:solidFill>
                <a:schemeClr val="tx1"/>
              </a:solidFill>
              <a:effectLst/>
              <a:latin typeface="FrutigerNext LT Regular" pitchFamily="34" charset="0"/>
              <a:ea typeface="华文细黑" pitchFamily="2" charset="-122"/>
              <a:cs typeface="+mn-cs"/>
            </a:endParaRPr>
          </a:p>
          <a:p>
            <a:pPr lvl="0"/>
            <a:r>
              <a:rPr lang="en-US" altLang="zh-CN" sz="1100" kern="1200" dirty="0">
                <a:solidFill>
                  <a:schemeClr val="tx1"/>
                </a:solidFill>
                <a:effectLst/>
                <a:latin typeface="FrutigerNext LT Regular" pitchFamily="34" charset="0"/>
                <a:ea typeface="华文细黑" pitchFamily="2" charset="-122"/>
                <a:cs typeface="+mn-cs"/>
              </a:rPr>
              <a:t>The values of x, y, and N are the same as those in the 100GE port number.</a:t>
            </a:r>
          </a:p>
          <a:p>
            <a:pPr lvl="0"/>
            <a:r>
              <a:rPr lang="en-US" altLang="zh-CN" sz="1100" kern="1200" dirty="0">
                <a:solidFill>
                  <a:schemeClr val="tx1"/>
                </a:solidFill>
                <a:effectLst/>
                <a:latin typeface="FrutigerNext LT Regular" pitchFamily="34" charset="0"/>
                <a:ea typeface="华文细黑" pitchFamily="2" charset="-122"/>
                <a:cs typeface="+mn-cs"/>
              </a:rPr>
              <a:t>The value of M is one of the following:</a:t>
            </a:r>
            <a:r>
              <a:rPr lang="zh-CN" altLang="en-US" dirty="0">
                <a:latin typeface="微软雅黑" panose="020B0503020204020204" pitchFamily="34" charset="-122"/>
              </a:rPr>
              <a:t> </a:t>
            </a:r>
          </a:p>
          <a:p>
            <a:pPr lvl="1"/>
            <a:r>
              <a:rPr lang="en-US" altLang="zh-CN" sz="1100" kern="1200" dirty="0">
                <a:solidFill>
                  <a:schemeClr val="tx1"/>
                </a:solidFill>
                <a:effectLst/>
                <a:latin typeface="FrutigerNext LT Regular" pitchFamily="34" charset="0"/>
                <a:ea typeface="华文细黑" pitchFamily="2" charset="-122"/>
                <a:cs typeface="+mn-cs"/>
              </a:rPr>
              <a:t>If the 100GE port is split into two 40GE ports, M is 1 or 2.</a:t>
            </a:r>
            <a:r>
              <a:rPr lang="zh-CN" altLang="en-US" dirty="0">
                <a:latin typeface="微软雅黑" panose="020B0503020204020204" pitchFamily="34" charset="-122"/>
              </a:rPr>
              <a:t> </a:t>
            </a:r>
          </a:p>
          <a:p>
            <a:pPr lvl="1"/>
            <a:r>
              <a:rPr lang="en-US" altLang="zh-CN" sz="1100" kern="1200" dirty="0">
                <a:solidFill>
                  <a:schemeClr val="tx1"/>
                </a:solidFill>
                <a:effectLst/>
                <a:latin typeface="FrutigerNext LT Regular" pitchFamily="34" charset="0"/>
                <a:ea typeface="华文细黑" pitchFamily="2" charset="-122"/>
                <a:cs typeface="+mn-cs"/>
              </a:rPr>
              <a:t>If the 100GE port is split into three 40GE ports, M is 1, 2, or 3.</a:t>
            </a:r>
            <a:endParaRPr lang="zh-CN" altLang="en-US" dirty="0">
              <a:latin typeface="微软雅黑" panose="020B0503020204020204" pitchFamily="34" charset="-122"/>
            </a:endParaRPr>
          </a:p>
          <a:p>
            <a:pPr lvl="0"/>
            <a:r>
              <a:rPr lang="en-US" altLang="zh-CN" sz="1100" kern="1200" dirty="0">
                <a:solidFill>
                  <a:schemeClr val="tx1"/>
                </a:solidFill>
                <a:effectLst/>
                <a:latin typeface="FrutigerNext LT Regular" pitchFamily="34" charset="0"/>
                <a:ea typeface="华文细黑" pitchFamily="2" charset="-122"/>
                <a:cs typeface="+mn-cs"/>
              </a:rPr>
              <a:t>After the 100GE port is split into 10GE ports, the 10GE ports are numbered in the 100GE x/y/N:M(10GE) format, where:</a:t>
            </a:r>
            <a:endParaRPr lang="zh-CN" altLang="zh-CN" sz="1100" kern="1200" dirty="0">
              <a:solidFill>
                <a:schemeClr val="tx1"/>
              </a:solidFill>
              <a:effectLst/>
              <a:latin typeface="FrutigerNext LT Regular" pitchFamily="34" charset="0"/>
              <a:ea typeface="华文细黑" pitchFamily="2" charset="-122"/>
              <a:cs typeface="+mn-cs"/>
            </a:endParaRPr>
          </a:p>
          <a:p>
            <a:pPr lvl="0"/>
            <a:r>
              <a:rPr lang="en-US" altLang="zh-CN" sz="1100" kern="1200" dirty="0">
                <a:solidFill>
                  <a:schemeClr val="tx1"/>
                </a:solidFill>
                <a:effectLst/>
                <a:latin typeface="FrutigerNext LT Regular" pitchFamily="34" charset="0"/>
                <a:ea typeface="华文细黑" pitchFamily="2" charset="-122"/>
                <a:cs typeface="+mn-cs"/>
              </a:rPr>
              <a:t>The values of x, y, and N are the same as those in the 100GE port number.</a:t>
            </a:r>
            <a:endParaRPr lang="zh-CN" altLang="zh-CN" sz="1100" kern="1200" dirty="0">
              <a:solidFill>
                <a:schemeClr val="tx1"/>
              </a:solidFill>
              <a:effectLst/>
              <a:latin typeface="FrutigerNext LT Regular" pitchFamily="34" charset="0"/>
              <a:ea typeface="华文细黑" pitchFamily="2" charset="-122"/>
              <a:cs typeface="+mn-cs"/>
            </a:endParaRPr>
          </a:p>
          <a:p>
            <a:r>
              <a:rPr lang="en-US" altLang="zh-CN" sz="1100" kern="1200" dirty="0">
                <a:solidFill>
                  <a:schemeClr val="tx1"/>
                </a:solidFill>
                <a:effectLst/>
                <a:latin typeface="FrutigerNext LT Regular" pitchFamily="34" charset="0"/>
                <a:ea typeface="华文细黑" pitchFamily="2" charset="-122"/>
                <a:cs typeface="+mn-cs"/>
              </a:rPr>
              <a:t>The value of M is one of the following:</a:t>
            </a:r>
            <a:r>
              <a:rPr lang="zh-CN" altLang="en-US" dirty="0">
                <a:latin typeface="微软雅黑" panose="020B0503020204020204" pitchFamily="34" charset="-122"/>
              </a:rPr>
              <a:t> </a:t>
            </a:r>
          </a:p>
          <a:p>
            <a:pPr lvl="1"/>
            <a:r>
              <a:rPr lang="en-US" altLang="zh-CN" sz="1100" kern="1200" dirty="0">
                <a:solidFill>
                  <a:schemeClr val="tx1"/>
                </a:solidFill>
                <a:effectLst/>
                <a:latin typeface="FrutigerNext LT Regular" pitchFamily="34" charset="0"/>
                <a:ea typeface="华文细黑" pitchFamily="2" charset="-122"/>
                <a:cs typeface="+mn-cs"/>
              </a:rPr>
              <a:t>If the 100GE port is split into eight 10GE ports, M is an integer in the range from 1 to 8.</a:t>
            </a:r>
            <a:endParaRPr lang="zh-CN" altLang="zh-CN" sz="1100" kern="1200" dirty="0">
              <a:solidFill>
                <a:schemeClr val="tx1"/>
              </a:solidFill>
              <a:effectLst/>
              <a:latin typeface="FrutigerNext LT Regular" pitchFamily="34" charset="0"/>
              <a:ea typeface="华文细黑" pitchFamily="2" charset="-122"/>
              <a:cs typeface="+mn-cs"/>
            </a:endParaRPr>
          </a:p>
          <a:p>
            <a:pPr lvl="1"/>
            <a:r>
              <a:rPr lang="en-US" altLang="zh-CN" sz="1100" kern="1200" dirty="0">
                <a:solidFill>
                  <a:schemeClr val="tx1"/>
                </a:solidFill>
                <a:effectLst/>
                <a:latin typeface="FrutigerNext LT Regular" pitchFamily="34" charset="0"/>
                <a:ea typeface="华文细黑" pitchFamily="2" charset="-122"/>
                <a:cs typeface="+mn-cs"/>
              </a:rPr>
              <a:t>If the 100GE port is split into ten 10GE ports, M is an integer in the range from 1 to 10.</a:t>
            </a:r>
          </a:p>
          <a:p>
            <a:pPr lvl="1"/>
            <a:r>
              <a:rPr lang="en-US" altLang="zh-CN" sz="1100" kern="1200" dirty="0">
                <a:solidFill>
                  <a:schemeClr val="tx1"/>
                </a:solidFill>
                <a:effectLst/>
                <a:latin typeface="FrutigerNext LT Regular" pitchFamily="34" charset="0"/>
                <a:ea typeface="华文细黑" pitchFamily="2" charset="-122"/>
                <a:cs typeface="+mn-cs"/>
              </a:rPr>
              <a:t>If the 100GE port is split into twelve 10GE ports, M is an integer in the range from 1 to 12.</a:t>
            </a:r>
            <a:endParaRPr lang="zh-CN" altLang="zh-CN" sz="1100" kern="1200" dirty="0">
              <a:solidFill>
                <a:schemeClr val="tx1"/>
              </a:solidFill>
              <a:effectLst/>
              <a:latin typeface="FrutigerNext LT Regular" pitchFamily="34" charset="0"/>
              <a:ea typeface="华文细黑" pitchFamily="2" charset="-122"/>
              <a:cs typeface="+mn-cs"/>
            </a:endParaRPr>
          </a:p>
        </p:txBody>
      </p:sp>
      <p:sp>
        <p:nvSpPr>
          <p:cNvPr id="5" name="幻灯片图像占位符 4"/>
          <p:cNvSpPr>
            <a:spLocks noGrp="1" noRot="1" noChangeAspect="1"/>
          </p:cNvSpPr>
          <p:nvPr>
            <p:ph type="sldImg"/>
          </p:nvPr>
        </p:nvSpPr>
        <p:spPr>
          <a:xfrm>
            <a:off x="584200" y="765175"/>
            <a:ext cx="5930900" cy="3336925"/>
          </a:xfrm>
        </p:spPr>
      </p:sp>
    </p:spTree>
    <p:extLst>
      <p:ext uri="{BB962C8B-B14F-4D97-AF65-F5344CB8AC3E}">
        <p14:creationId xmlns:p14="http://schemas.microsoft.com/office/powerpoint/2010/main" val="9590272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r>
              <a:rPr lang="en-US" altLang="zh-CN" dirty="0">
                <a:latin typeface="微软雅黑" panose="020B0503020204020204" pitchFamily="34" charset="-122"/>
              </a:rPr>
              <a:t>A 2700 W AC power module receives 110 V AC/220 V AC input power and provides 53.5 V DC/2700 W output power.</a:t>
            </a:r>
          </a:p>
          <a:p>
            <a:r>
              <a:rPr lang="en-US" altLang="zh-CN" dirty="0">
                <a:latin typeface="微软雅黑" panose="020B0503020204020204" pitchFamily="34" charset="-122"/>
              </a:rPr>
              <a:t>A 2200 W DC power module receives -48 V DC/-60 V DC input power and provides 48.5 V DC/2200 W output power.</a:t>
            </a:r>
          </a:p>
          <a:p>
            <a:r>
              <a:rPr lang="en-US" altLang="zh-CN" dirty="0">
                <a:latin typeface="微软雅黑" panose="020B0503020204020204" pitchFamily="34" charset="-122"/>
              </a:rPr>
              <a:t>A 3000 W high-voltage DC power module receives 220 V AC/110 V AC or 240 V DC input power and provides 53.5 V DC/3000 W output power.</a:t>
            </a:r>
          </a:p>
          <a:p>
            <a:r>
              <a:rPr lang="en-US" altLang="zh-CN" dirty="0">
                <a:latin typeface="微软雅黑" panose="020B0503020204020204" pitchFamily="34" charset="-122"/>
              </a:rPr>
              <a:t>All the power modules provide input </a:t>
            </a:r>
            <a:r>
              <a:rPr lang="en-US" altLang="zh-CN" dirty="0" err="1">
                <a:latin typeface="微软雅黑" panose="020B0503020204020204" pitchFamily="34" charset="-122"/>
              </a:rPr>
              <a:t>undervoltage</a:t>
            </a:r>
            <a:r>
              <a:rPr lang="en-US" altLang="zh-CN" dirty="0">
                <a:latin typeface="微软雅黑" panose="020B0503020204020204" pitchFamily="34" charset="-122"/>
              </a:rPr>
              <a:t> protection, input overvoltage protection, input overcurrent protection, output overvoltage protection, output current limiting protection, output short-circuit protection, and </a:t>
            </a:r>
            <a:r>
              <a:rPr lang="en-US" altLang="zh-CN" dirty="0" err="1">
                <a:latin typeface="微软雅黑" panose="020B0503020204020204" pitchFamily="34" charset="-122"/>
              </a:rPr>
              <a:t>overtemperature</a:t>
            </a:r>
            <a:r>
              <a:rPr lang="en-US" altLang="zh-CN" dirty="0">
                <a:latin typeface="微软雅黑" panose="020B0503020204020204" pitchFamily="34" charset="-122"/>
              </a:rPr>
              <a:t> protection.</a:t>
            </a:r>
          </a:p>
          <a:p>
            <a:r>
              <a:rPr lang="en-US" altLang="zh-CN" dirty="0">
                <a:latin typeface="微软雅黑" panose="020B0503020204020204" pitchFamily="34" charset="-122"/>
              </a:rPr>
              <a:t>All the power modules support hot swap and heat dissipation using fans.</a:t>
            </a:r>
            <a:endParaRPr lang="zh-CN" altLang="en-US" dirty="0">
              <a:latin typeface="微软雅黑" panose="020B0503020204020204" pitchFamily="34" charset="-122"/>
            </a:endParaRPr>
          </a:p>
        </p:txBody>
      </p:sp>
      <p:sp>
        <p:nvSpPr>
          <p:cNvPr id="4" name="幻灯片图像占位符 3"/>
          <p:cNvSpPr>
            <a:spLocks noGrp="1" noRot="1" noChangeAspect="1"/>
          </p:cNvSpPr>
          <p:nvPr>
            <p:ph type="sldImg"/>
          </p:nvPr>
        </p:nvSpPr>
        <p:spPr>
          <a:xfrm>
            <a:off x="584200" y="765175"/>
            <a:ext cx="5930900" cy="3336925"/>
          </a:xfrm>
        </p:spPr>
      </p:sp>
    </p:spTree>
    <p:extLst>
      <p:ext uri="{BB962C8B-B14F-4D97-AF65-F5344CB8AC3E}">
        <p14:creationId xmlns:p14="http://schemas.microsoft.com/office/powerpoint/2010/main" val="16158701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幻灯片图像占位符 3"/>
          <p:cNvSpPr>
            <a:spLocks noGrp="1" noRot="1" noChangeAspect="1"/>
          </p:cNvSpPr>
          <p:nvPr>
            <p:ph type="sldImg"/>
          </p:nvPr>
        </p:nvSpPr>
        <p:spPr>
          <a:xfrm>
            <a:off x="584200" y="765175"/>
            <a:ext cx="5930900" cy="3336925"/>
          </a:xfrm>
        </p:spPr>
      </p:sp>
      <p:sp>
        <p:nvSpPr>
          <p:cNvPr id="5" name="备注占位符 4"/>
          <p:cNvSpPr>
            <a:spLocks noGrp="1"/>
          </p:cNvSpPr>
          <p:nvPr>
            <p:ph type="body" idx="1"/>
          </p:nvPr>
        </p:nvSpPr>
        <p:spPr/>
        <p:txBody>
          <a:bodyPr>
            <a:normAutofit/>
          </a:bodyPr>
          <a:lstStyle/>
          <a:p>
            <a:endParaRPr lang="zh-CN" altLang="en-US" dirty="0">
              <a:latin typeface="微软雅黑" panose="020B0503020204020204" pitchFamily="34" charset="-122"/>
            </a:endParaRPr>
          </a:p>
        </p:txBody>
      </p:sp>
    </p:spTree>
    <p:extLst>
      <p:ext uri="{BB962C8B-B14F-4D97-AF65-F5344CB8AC3E}">
        <p14:creationId xmlns:p14="http://schemas.microsoft.com/office/powerpoint/2010/main" val="31082324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r>
              <a:rPr lang="en-US" dirty="0">
                <a:latin typeface="微软雅黑" panose="020B0503020204020204" pitchFamily="34" charset="-122"/>
              </a:rPr>
              <a:t>Fan modules are installed at the rear of the CE12804S/CE12808S chassis to cool the chassis.</a:t>
            </a:r>
          </a:p>
          <a:p>
            <a:r>
              <a:rPr lang="en-US" dirty="0">
                <a:latin typeface="微软雅黑" panose="020B0503020204020204" pitchFamily="34" charset="-122"/>
              </a:rPr>
              <a:t>Fan modules have the following functions:</a:t>
            </a:r>
          </a:p>
          <a:p>
            <a:pPr lvl="1"/>
            <a:r>
              <a:rPr lang="en-US" dirty="0">
                <a:latin typeface="微软雅黑" panose="020B0503020204020204" pitchFamily="34" charset="-122"/>
              </a:rPr>
              <a:t>Noise reduction: When the fan modules are powered on, they rotate at 40% of the full speed for at most 90s. After the fan modules communicate normally with the MPU, the MPU controls running of the fan modules.</a:t>
            </a:r>
          </a:p>
          <a:p>
            <a:pPr lvl="1"/>
            <a:r>
              <a:rPr lang="en-US" dirty="0">
                <a:latin typeface="微软雅黑" panose="020B0503020204020204" pitchFamily="34" charset="-122"/>
              </a:rPr>
              <a:t>Automatic fan speed adjustment: After the fan modules communicate normally with the MPU, the MPU controls the speed of fans according to temperature of cards in the chassis.</a:t>
            </a:r>
          </a:p>
          <a:p>
            <a:pPr lvl="1"/>
            <a:r>
              <a:rPr lang="en-US" dirty="0">
                <a:latin typeface="微软雅黑" panose="020B0503020204020204" pitchFamily="34" charset="-122"/>
              </a:rPr>
              <a:t>Alarm reporting: The fan modules can report alarms on loss of communication, fan failures, abnormal fan speeds, and blocking of a single fan.</a:t>
            </a:r>
          </a:p>
          <a:p>
            <a:pPr lvl="1"/>
            <a:r>
              <a:rPr lang="en-US" dirty="0">
                <a:latin typeface="微软雅黑" panose="020B0503020204020204" pitchFamily="34" charset="-122"/>
              </a:rPr>
              <a:t>Electronic label: The MPU reads and loads electronic labels of the fan modules through I2C buses.</a:t>
            </a:r>
          </a:p>
        </p:txBody>
      </p:sp>
      <p:sp>
        <p:nvSpPr>
          <p:cNvPr id="4" name="幻灯片图像占位符 3"/>
          <p:cNvSpPr>
            <a:spLocks noGrp="1" noRot="1" noChangeAspect="1"/>
          </p:cNvSpPr>
          <p:nvPr>
            <p:ph type="sldImg"/>
          </p:nvPr>
        </p:nvSpPr>
        <p:spPr>
          <a:xfrm>
            <a:off x="584200" y="765175"/>
            <a:ext cx="5930900" cy="3336925"/>
          </a:xfrm>
        </p:spPr>
      </p:sp>
    </p:spTree>
    <p:extLst>
      <p:ext uri="{BB962C8B-B14F-4D97-AF65-F5344CB8AC3E}">
        <p14:creationId xmlns:p14="http://schemas.microsoft.com/office/powerpoint/2010/main" val="16098695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marL="180975" marR="0" indent="-180975" algn="l" defTabSz="914400" rtl="0" eaLnBrk="0" fontAlgn="base" latinLnBrk="0" hangingPunct="1">
              <a:lnSpc>
                <a:spcPct val="125000"/>
              </a:lnSpc>
              <a:spcBef>
                <a:spcPct val="0"/>
              </a:spcBef>
              <a:spcAft>
                <a:spcPts val="600"/>
              </a:spcAft>
              <a:buClrTx/>
              <a:buSzPct val="60000"/>
              <a:buFont typeface="Wingdings" pitchFamily="2" charset="2"/>
              <a:buChar char="l"/>
              <a:tabLst/>
              <a:defRPr/>
            </a:pPr>
            <a:r>
              <a:rPr lang="en-US" sz="1100" b="0" i="0" kern="1200" dirty="0">
                <a:solidFill>
                  <a:schemeClr val="tx1"/>
                </a:solidFill>
                <a:effectLst/>
                <a:latin typeface="FrutigerNext LT Regular" pitchFamily="34" charset="0"/>
                <a:ea typeface="华文细黑" pitchFamily="2" charset="-122"/>
                <a:cs typeface="+mn-cs"/>
              </a:rPr>
              <a:t>Each CE6800 switch provides a total switching capacity of 1.28 </a:t>
            </a:r>
            <a:r>
              <a:rPr lang="en-US" sz="1100" b="0" i="0" kern="1200" dirty="0" err="1">
                <a:solidFill>
                  <a:schemeClr val="tx1"/>
                </a:solidFill>
                <a:effectLst/>
                <a:latin typeface="FrutigerNext LT Regular" pitchFamily="34" charset="0"/>
                <a:ea typeface="华文细黑" pitchFamily="2" charset="-122"/>
                <a:cs typeface="+mn-cs"/>
              </a:rPr>
              <a:t>Tbit</a:t>
            </a:r>
            <a:r>
              <a:rPr lang="en-US" sz="1100" b="0" i="0" kern="1200" dirty="0">
                <a:solidFill>
                  <a:schemeClr val="tx1"/>
                </a:solidFill>
                <a:effectLst/>
                <a:latin typeface="FrutigerNext LT Regular" pitchFamily="34" charset="0"/>
                <a:ea typeface="华文细黑" pitchFamily="2" charset="-122"/>
                <a:cs typeface="+mn-cs"/>
              </a:rPr>
              <a:t>/s, which is the industry's highest performance (in a 1 U </a:t>
            </a:r>
            <a:r>
              <a:rPr lang="en-US" sz="1100" b="0" i="0" kern="1200" dirty="0" err="1">
                <a:solidFill>
                  <a:schemeClr val="tx1"/>
                </a:solidFill>
                <a:effectLst/>
                <a:latin typeface="FrutigerNext LT Regular" pitchFamily="34" charset="0"/>
                <a:ea typeface="华文细黑" pitchFamily="2" charset="-122"/>
                <a:cs typeface="+mn-cs"/>
              </a:rPr>
              <a:t>ToR</a:t>
            </a:r>
            <a:r>
              <a:rPr lang="en-US" sz="1100" b="0" i="0" kern="1200" dirty="0">
                <a:solidFill>
                  <a:schemeClr val="tx1"/>
                </a:solidFill>
                <a:effectLst/>
                <a:latin typeface="FrutigerNext LT Regular" pitchFamily="34" charset="0"/>
                <a:ea typeface="华文细黑" pitchFamily="2" charset="-122"/>
                <a:cs typeface="+mn-cs"/>
              </a:rPr>
              <a:t>). The switch has a 960 Mpps total forwarding performance and supports L2/L3 line-speed forwarding. The CE6800 provides a maximum of 64*10GE ports, which is the industry’s highest 10GE port density (in a 1 U TOR) and meets the requirement for high-density 10GE server access. </a:t>
            </a:r>
            <a:r>
              <a:rPr lang="en-US" sz="1100" kern="1200" dirty="0">
                <a:solidFill>
                  <a:schemeClr val="tx1"/>
                </a:solidFill>
                <a:effectLst/>
                <a:latin typeface="FrutigerNext LT Regular" pitchFamily="34" charset="0"/>
                <a:ea typeface="华文细黑" pitchFamily="2" charset="-122"/>
                <a:cs typeface="+mn-cs"/>
              </a:rPr>
              <a:t>The CE6800 has 4*40GE QSFP+ ports. Each of the QSFP+ ports can be used as 4*10GE ports, allowing flexible network deployment. Through the 40GE QSFP+ ports, CE6800 switches can work with CE12800 switches to build a non-blocking network platform.</a:t>
            </a:r>
          </a:p>
          <a:p>
            <a:endParaRPr lang="zh-CN" altLang="en-US" dirty="0">
              <a:latin typeface="微软雅黑" panose="020B0503020204020204" pitchFamily="34" charset="-122"/>
            </a:endParaRPr>
          </a:p>
        </p:txBody>
      </p:sp>
      <p:sp>
        <p:nvSpPr>
          <p:cNvPr id="4" name="幻灯片图像占位符 3"/>
          <p:cNvSpPr>
            <a:spLocks noGrp="1" noRot="1" noChangeAspect="1"/>
          </p:cNvSpPr>
          <p:nvPr>
            <p:ph type="sldImg"/>
          </p:nvPr>
        </p:nvSpPr>
        <p:spPr>
          <a:xfrm>
            <a:off x="584200" y="765175"/>
            <a:ext cx="5930900" cy="3336925"/>
          </a:xfrm>
        </p:spPr>
      </p:sp>
    </p:spTree>
    <p:extLst>
      <p:ext uri="{BB962C8B-B14F-4D97-AF65-F5344CB8AC3E}">
        <p14:creationId xmlns:p14="http://schemas.microsoft.com/office/powerpoint/2010/main" val="16972355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584200" y="765175"/>
            <a:ext cx="5930900" cy="3336925"/>
          </a:xfrm>
        </p:spPr>
      </p:sp>
      <p:sp>
        <p:nvSpPr>
          <p:cNvPr id="3" name="备注占位符 2"/>
          <p:cNvSpPr>
            <a:spLocks noGrp="1"/>
          </p:cNvSpPr>
          <p:nvPr>
            <p:ph type="body" idx="1"/>
          </p:nvPr>
        </p:nvSpPr>
        <p:spPr/>
        <p:txBody>
          <a:bodyPr>
            <a:normAutofit/>
          </a:bodyPr>
          <a:lstStyle/>
          <a:p>
            <a:endParaRPr lang="zh-CN" altLang="en-US" dirty="0">
              <a:latin typeface="微软雅黑" panose="020B0503020204020204" pitchFamily="34" charset="-122"/>
            </a:endParaRPr>
          </a:p>
        </p:txBody>
      </p:sp>
    </p:spTree>
    <p:extLst>
      <p:ext uri="{BB962C8B-B14F-4D97-AF65-F5344CB8AC3E}">
        <p14:creationId xmlns:p14="http://schemas.microsoft.com/office/powerpoint/2010/main" val="15973484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584200" y="765175"/>
            <a:ext cx="5930900" cy="3336925"/>
          </a:xfrm>
        </p:spPr>
      </p:sp>
      <p:sp>
        <p:nvSpPr>
          <p:cNvPr id="3" name="备注占位符 2"/>
          <p:cNvSpPr>
            <a:spLocks noGrp="1"/>
          </p:cNvSpPr>
          <p:nvPr>
            <p:ph type="body" idx="1"/>
          </p:nvPr>
        </p:nvSpPr>
        <p:spPr/>
        <p:txBody>
          <a:bodyPr/>
          <a:lstStyle/>
          <a:p>
            <a:endParaRPr lang="zh-CN" altLang="en-US">
              <a:latin typeface="微软雅黑" panose="020B0503020204020204" pitchFamily="34" charset="-122"/>
            </a:endParaRPr>
          </a:p>
        </p:txBody>
      </p:sp>
    </p:spTree>
    <p:extLst>
      <p:ext uri="{BB962C8B-B14F-4D97-AF65-F5344CB8AC3E}">
        <p14:creationId xmlns:p14="http://schemas.microsoft.com/office/powerpoint/2010/main" val="1755965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584200" y="765175"/>
            <a:ext cx="5930900" cy="3336925"/>
          </a:xfrm>
        </p:spPr>
      </p:sp>
      <p:sp>
        <p:nvSpPr>
          <p:cNvPr id="3" name="备注占位符 2"/>
          <p:cNvSpPr>
            <a:spLocks noGrp="1"/>
          </p:cNvSpPr>
          <p:nvPr>
            <p:ph type="body" idx="1"/>
          </p:nvPr>
        </p:nvSpPr>
        <p:spPr/>
        <p:txBody>
          <a:bodyPr>
            <a:normAutofit/>
          </a:bodyPr>
          <a:lstStyle/>
          <a:p>
            <a:r>
              <a:rPr lang="en-US">
                <a:latin typeface="微软雅黑" panose="020B0503020204020204" pitchFamily="34" charset="-122"/>
              </a:rPr>
              <a:t>The cooling systems of the CE5800, CE6800, and CE7800 series switches have front-to-back or back-to-front airflow depending on the airflow direction of the power modules and fan modules used.</a:t>
            </a:r>
          </a:p>
          <a:p>
            <a:r>
              <a:rPr lang="en-US">
                <a:latin typeface="微软雅黑" panose="020B0503020204020204" pitchFamily="34" charset="-122"/>
              </a:rPr>
              <a:t>The airflow direction of the power modules and fan modules depends on the direction in which the CE5800, CE6800, and CE7800 series switches are installed in cabinets. Typically, cabinets in a data center have cold air flowing in from the front and hot air exhausted from the back. If switches are installed with the power supply side facing the front, you are advised to use fan modules and power modules with front-to-back airflow in the switches.</a:t>
            </a:r>
          </a:p>
        </p:txBody>
      </p:sp>
    </p:spTree>
    <p:extLst>
      <p:ext uri="{BB962C8B-B14F-4D97-AF65-F5344CB8AC3E}">
        <p14:creationId xmlns:p14="http://schemas.microsoft.com/office/powerpoint/2010/main" val="25647239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幻灯片图像占位符 3"/>
          <p:cNvSpPr>
            <a:spLocks noGrp="1" noRot="1" noChangeAspect="1"/>
          </p:cNvSpPr>
          <p:nvPr>
            <p:ph type="sldImg"/>
          </p:nvPr>
        </p:nvSpPr>
        <p:spPr>
          <a:xfrm>
            <a:off x="584200" y="765175"/>
            <a:ext cx="5930900" cy="3336925"/>
          </a:xfrm>
        </p:spPr>
      </p:sp>
      <p:sp>
        <p:nvSpPr>
          <p:cNvPr id="5" name="备注占位符 4"/>
          <p:cNvSpPr>
            <a:spLocks noGrp="1"/>
          </p:cNvSpPr>
          <p:nvPr>
            <p:ph type="body" idx="1"/>
          </p:nvPr>
        </p:nvSpPr>
        <p:spPr/>
        <p:txBody>
          <a:bodyPr>
            <a:normAutofit/>
          </a:bodyPr>
          <a:lstStyle/>
          <a:p>
            <a:endParaRPr lang="zh-CN" altLang="en-US">
              <a:latin typeface="微软雅黑" panose="020B0503020204020204" pitchFamily="34" charset="-122"/>
            </a:endParaRPr>
          </a:p>
        </p:txBody>
      </p:sp>
    </p:spTree>
    <p:extLst>
      <p:ext uri="{BB962C8B-B14F-4D97-AF65-F5344CB8AC3E}">
        <p14:creationId xmlns:p14="http://schemas.microsoft.com/office/powerpoint/2010/main" val="8031484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a:lnSpc>
                <a:spcPct val="110000"/>
              </a:lnSpc>
            </a:pPr>
            <a:r>
              <a:rPr lang="en-US" dirty="0">
                <a:latin typeface="微软雅黑" panose="020B0503020204020204" pitchFamily="34" charset="-122"/>
              </a:rPr>
              <a:t>Cluster Switch System (CSS) virtualizes multiple switches into a single, high-performing logical switch. </a:t>
            </a:r>
          </a:p>
          <a:p>
            <a:pPr>
              <a:lnSpc>
                <a:spcPct val="110000"/>
              </a:lnSpc>
            </a:pPr>
            <a:r>
              <a:rPr lang="en-US" dirty="0">
                <a:latin typeface="微软雅黑" panose="020B0503020204020204" pitchFamily="34" charset="-122"/>
              </a:rPr>
              <a:t>CSS offers the following features:</a:t>
            </a:r>
          </a:p>
          <a:p>
            <a:pPr lvl="1">
              <a:lnSpc>
                <a:spcPct val="110000"/>
              </a:lnSpc>
            </a:pPr>
            <a:r>
              <a:rPr lang="en-US" dirty="0">
                <a:latin typeface="微软雅黑" panose="020B0503020204020204" pitchFamily="34" charset="-122"/>
              </a:rPr>
              <a:t>Many-to-one virtualization: CSS virtualizes multiple switches into one logical switch that has a unified control plane and provides unified management.</a:t>
            </a:r>
          </a:p>
          <a:p>
            <a:pPr lvl="1">
              <a:lnSpc>
                <a:spcPct val="110000"/>
              </a:lnSpc>
            </a:pPr>
            <a:r>
              <a:rPr lang="en-US" dirty="0">
                <a:latin typeface="微软雅黑" panose="020B0503020204020204" pitchFamily="34" charset="-122"/>
              </a:rPr>
              <a:t>Unified forwarding plane: CSS uses a unified forwarding plane that shares and synchronizes forwarding information.</a:t>
            </a:r>
          </a:p>
          <a:p>
            <a:pPr lvl="1">
              <a:lnSpc>
                <a:spcPct val="110000"/>
              </a:lnSpc>
            </a:pPr>
            <a:r>
              <a:rPr lang="en-US" dirty="0">
                <a:latin typeface="微软雅黑" panose="020B0503020204020204" pitchFamily="34" charset="-122"/>
              </a:rPr>
              <a:t>Inter-chassis link aggregation: Links between physical switches in a CSS are aggregated to one trunk link for interconnection with downstream devices.</a:t>
            </a:r>
          </a:p>
          <a:p>
            <a:pPr>
              <a:lnSpc>
                <a:spcPct val="110000"/>
              </a:lnSpc>
            </a:pPr>
            <a:r>
              <a:rPr lang="en-US" dirty="0">
                <a:latin typeface="微软雅黑" panose="020B0503020204020204" pitchFamily="34" charset="-122"/>
              </a:rPr>
              <a:t>CSS simplifies network topology and greatly improves network performance by offering the following features:</a:t>
            </a:r>
          </a:p>
          <a:p>
            <a:pPr lvl="1">
              <a:lnSpc>
                <a:spcPct val="110000"/>
              </a:lnSpc>
            </a:pPr>
            <a:r>
              <a:rPr lang="en-US" dirty="0">
                <a:latin typeface="微软雅黑" panose="020B0503020204020204" pitchFamily="34" charset="-122"/>
              </a:rPr>
              <a:t>Simplified O&amp;M: A CSS functions as one logical switch, simplifying O&amp;M and reducing OPEX.</a:t>
            </a:r>
          </a:p>
          <a:p>
            <a:pPr lvl="1">
              <a:lnSpc>
                <a:spcPct val="110000"/>
              </a:lnSpc>
            </a:pPr>
            <a:r>
              <a:rPr lang="en-US" dirty="0">
                <a:latin typeface="微软雅黑" panose="020B0503020204020204" pitchFamily="34" charset="-122"/>
              </a:rPr>
              <a:t>High reliability: When one switch in a CSS fails, another switch in the CSS takes over the control and forwarding of packets to prevent services from being influenced by single-point failures.</a:t>
            </a:r>
          </a:p>
          <a:p>
            <a:pPr lvl="1">
              <a:lnSpc>
                <a:spcPct val="110000"/>
              </a:lnSpc>
            </a:pPr>
            <a:r>
              <a:rPr lang="en-US" dirty="0">
                <a:latin typeface="微软雅黑" panose="020B0503020204020204" pitchFamily="34" charset="-122"/>
              </a:rPr>
              <a:t>Loop-free network: CSS supports inter-chassis link aggregation to prevent loops. Therefore, the deployment of complicated protocols, such as MSTP, is unnecessary.</a:t>
            </a:r>
          </a:p>
          <a:p>
            <a:pPr lvl="1">
              <a:lnSpc>
                <a:spcPct val="110000"/>
              </a:lnSpc>
            </a:pPr>
            <a:r>
              <a:rPr lang="en-US" dirty="0">
                <a:latin typeface="微软雅黑" panose="020B0503020204020204" pitchFamily="34" charset="-122"/>
              </a:rPr>
              <a:t>Link load balancing: CSS supports equal cost multiple path (ECMP) across switches, making full use of network links and bandwidths.</a:t>
            </a:r>
          </a:p>
        </p:txBody>
      </p:sp>
      <p:sp>
        <p:nvSpPr>
          <p:cNvPr id="4" name="幻灯片图像占位符 3"/>
          <p:cNvSpPr>
            <a:spLocks noGrp="1" noRot="1" noChangeAspect="1"/>
          </p:cNvSpPr>
          <p:nvPr>
            <p:ph type="sldImg"/>
          </p:nvPr>
        </p:nvSpPr>
        <p:spPr>
          <a:xfrm>
            <a:off x="584200" y="765175"/>
            <a:ext cx="5930900" cy="3336925"/>
          </a:xfrm>
        </p:spPr>
      </p:sp>
    </p:spTree>
    <p:extLst>
      <p:ext uri="{BB962C8B-B14F-4D97-AF65-F5344CB8AC3E}">
        <p14:creationId xmlns:p14="http://schemas.microsoft.com/office/powerpoint/2010/main" val="27051332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r>
              <a:rPr lang="en-US">
                <a:latin typeface="微软雅黑" panose="020B0503020204020204" pitchFamily="34" charset="-122"/>
              </a:rPr>
              <a:t>Super virtual fabric (SVF) is a vertical virtualization technology that virtualizes access and aggregation switches into one device to simplify network configuration and management.</a:t>
            </a:r>
          </a:p>
          <a:p>
            <a:r>
              <a:rPr lang="en-US">
                <a:latin typeface="微软雅黑" panose="020B0503020204020204" pitchFamily="34" charset="-122"/>
              </a:rPr>
              <a:t>Compared with traditional access layer networking, SVF networking has the following advantages: </a:t>
            </a:r>
          </a:p>
          <a:p>
            <a:pPr lvl="1"/>
            <a:r>
              <a:rPr lang="en-US">
                <a:latin typeface="微软雅黑" panose="020B0503020204020204" pitchFamily="34" charset="-122"/>
              </a:rPr>
              <a:t>Lower network construction costs: Low-cost switches are used as access switches, so network construction costs are reduced.</a:t>
            </a:r>
          </a:p>
          <a:p>
            <a:pPr lvl="1"/>
            <a:r>
              <a:rPr lang="en-US">
                <a:latin typeface="微软雅黑" panose="020B0503020204020204" pitchFamily="34" charset="-122"/>
              </a:rPr>
              <a:t>Simpler configuration and management: SVF virtualizes multiple devices into one, reducing the number of nodes to manage. You do not need to deploy complex loop prevention protocols, simplifying network configuration and management.</a:t>
            </a:r>
          </a:p>
          <a:p>
            <a:pPr lvl="1"/>
            <a:r>
              <a:rPr lang="en-US">
                <a:latin typeface="微软雅黑" panose="020B0503020204020204" pitchFamily="34" charset="-122"/>
              </a:rPr>
              <a:t>Higher scalability and more flexible deployment: When more access ports are required on the network, you only need to add low-cost fixed switches to the network. Moreover, these low-cost switches are deployed near servers, making network deployment more flexible.</a:t>
            </a:r>
          </a:p>
        </p:txBody>
      </p:sp>
      <p:sp>
        <p:nvSpPr>
          <p:cNvPr id="4" name="幻灯片图像占位符 3"/>
          <p:cNvSpPr>
            <a:spLocks noGrp="1" noRot="1" noChangeAspect="1"/>
          </p:cNvSpPr>
          <p:nvPr>
            <p:ph type="sldImg"/>
          </p:nvPr>
        </p:nvSpPr>
        <p:spPr>
          <a:xfrm>
            <a:off x="584200" y="765175"/>
            <a:ext cx="5930900" cy="3336925"/>
          </a:xfrm>
        </p:spPr>
      </p:sp>
    </p:spTree>
    <p:extLst>
      <p:ext uri="{BB962C8B-B14F-4D97-AF65-F5344CB8AC3E}">
        <p14:creationId xmlns:p14="http://schemas.microsoft.com/office/powerpoint/2010/main" val="4318512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r>
              <a:rPr lang="en-US">
                <a:latin typeface="微软雅黑" panose="020B0503020204020204" pitchFamily="34" charset="-122"/>
              </a:rPr>
              <a:t>A virtual machine in a data center switch removes barriers between physical devices, changing physical device resources into logical and manageable resources. These logical resources run transparently on a physical device platform, enabling isolation and on-demand distribution of resources. </a:t>
            </a:r>
          </a:p>
          <a:p>
            <a:r>
              <a:rPr lang="en-US">
                <a:latin typeface="微软雅黑" panose="020B0503020204020204" pitchFamily="34" charset="-122"/>
              </a:rPr>
              <a:t>As a key feature of Huawei’s CloudFabric Solution, Huawei VS provides the technical architecture of network device virtualization, dividing multiple logical or virtual systems on physical devices. Each VS is a virtual machine on a network device and can be independently configured, managed, and maintained. In addition, each VS is isolated from other VSs, running and processing network services independently. Data center networks process various services and serve various user groups using the VS on physical devices, which enables the following: </a:t>
            </a:r>
          </a:p>
          <a:p>
            <a:pPr lvl="1"/>
            <a:r>
              <a:rPr lang="en-US">
                <a:latin typeface="微软雅黑" panose="020B0503020204020204" pitchFamily="34" charset="-122"/>
              </a:rPr>
              <a:t>Improvements in service isolation, network reliability and security </a:t>
            </a:r>
          </a:p>
          <a:p>
            <a:pPr lvl="1"/>
            <a:r>
              <a:rPr lang="en-US">
                <a:latin typeface="微软雅黑" panose="020B0503020204020204" pitchFamily="34" charset="-122"/>
              </a:rPr>
              <a:t>Increase in device use efficiency </a:t>
            </a:r>
          </a:p>
          <a:p>
            <a:pPr lvl="1"/>
            <a:r>
              <a:rPr lang="en-US">
                <a:latin typeface="微软雅黑" panose="020B0503020204020204" pitchFamily="34" charset="-122"/>
              </a:rPr>
              <a:t>Reduction in user investments </a:t>
            </a:r>
          </a:p>
          <a:p>
            <a:pPr lvl="1"/>
            <a:r>
              <a:rPr lang="en-US">
                <a:latin typeface="微软雅黑" panose="020B0503020204020204" pitchFamily="34" charset="-122"/>
              </a:rPr>
              <a:t>Isolation between and management of user groups </a:t>
            </a:r>
          </a:p>
          <a:p>
            <a:pPr lvl="1"/>
            <a:r>
              <a:rPr lang="en-US">
                <a:latin typeface="微软雅黑" panose="020B0503020204020204" pitchFamily="34" charset="-122"/>
              </a:rPr>
              <a:t>Simplification of network O&amp;M </a:t>
            </a:r>
          </a:p>
        </p:txBody>
      </p:sp>
      <p:sp>
        <p:nvSpPr>
          <p:cNvPr id="4" name="幻灯片图像占位符 3"/>
          <p:cNvSpPr>
            <a:spLocks noGrp="1" noRot="1" noChangeAspect="1"/>
          </p:cNvSpPr>
          <p:nvPr>
            <p:ph type="sldImg"/>
          </p:nvPr>
        </p:nvSpPr>
        <p:spPr>
          <a:xfrm>
            <a:off x="584200" y="765175"/>
            <a:ext cx="5930900" cy="3336925"/>
          </a:xfrm>
        </p:spPr>
      </p:sp>
    </p:spTree>
    <p:extLst>
      <p:ext uri="{BB962C8B-B14F-4D97-AF65-F5344CB8AC3E}">
        <p14:creationId xmlns:p14="http://schemas.microsoft.com/office/powerpoint/2010/main" val="17417694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en-US">
                <a:latin typeface="微软雅黑" panose="020B0503020204020204" pitchFamily="34" charset="-122"/>
              </a:rPr>
              <a:t>A traditional data center has three independent networks: data network, storage area network (SAN), and high-performance computing (HPC) network.</a:t>
            </a:r>
          </a:p>
          <a:p>
            <a:pPr lvl="1"/>
            <a:r>
              <a:rPr lang="en-US">
                <a:latin typeface="微软雅黑" panose="020B0503020204020204" pitchFamily="34" charset="-122"/>
              </a:rPr>
              <a:t>The front-end network is a high-speed data network, on which interfaces are connected using an Ethernet links.</a:t>
            </a:r>
          </a:p>
          <a:p>
            <a:pPr lvl="1"/>
            <a:r>
              <a:rPr lang="en-US">
                <a:latin typeface="微软雅黑" panose="020B0503020204020204" pitchFamily="34" charset="-122"/>
              </a:rPr>
              <a:t>The back-end storage network is a NAS or FC SAN.</a:t>
            </a:r>
          </a:p>
          <a:p>
            <a:pPr lvl="1"/>
            <a:r>
              <a:rPr lang="en-US">
                <a:latin typeface="微软雅黑" panose="020B0503020204020204" pitchFamily="34" charset="-122"/>
              </a:rPr>
              <a:t>Parallel computing among servers is mostly implemented using an infiniband or Ethernet network. </a:t>
            </a:r>
          </a:p>
          <a:p>
            <a:pPr lvl="1"/>
            <a:r>
              <a:rPr lang="en-US">
                <a:latin typeface="微软雅黑" panose="020B0503020204020204" pitchFamily="34" charset="-122"/>
              </a:rPr>
              <a:t>Each server needs four to six network adapters, two connected to the FC SAN, two connected to the Ethernet network, and two for distributed computing connection. </a:t>
            </a:r>
          </a:p>
          <a:p>
            <a:pPr lvl="1"/>
            <a:r>
              <a:rPr lang="en-US">
                <a:latin typeface="微软雅黑" panose="020B0503020204020204" pitchFamily="34" charset="-122"/>
              </a:rPr>
              <a:t>Different servers use different operating systems, software structures, interfaces, and data formats. </a:t>
            </a:r>
          </a:p>
          <a:p>
            <a:pPr lvl="0"/>
            <a:r>
              <a:rPr lang="en-US">
                <a:latin typeface="微软雅黑" panose="020B0503020204020204" pitchFamily="34" charset="-122"/>
              </a:rPr>
              <a:t>After networks are converged, a data center requires only one network: LAN. </a:t>
            </a:r>
          </a:p>
          <a:p>
            <a:pPr lvl="1"/>
            <a:r>
              <a:rPr lang="en-US">
                <a:latin typeface="微软雅黑" panose="020B0503020204020204" pitchFamily="34" charset="-122"/>
              </a:rPr>
              <a:t>FC switches provide access for FC storage, and storage data is forwarded over the Ethernet network (LAN). </a:t>
            </a:r>
          </a:p>
          <a:p>
            <a:pPr lvl="1"/>
            <a:r>
              <a:rPr lang="en-US">
                <a:latin typeface="微软雅黑" panose="020B0503020204020204" pitchFamily="34" charset="-122"/>
              </a:rPr>
              <a:t>Servers can implement HPC over the Ethernet network (LAN).  </a:t>
            </a:r>
          </a:p>
          <a:p>
            <a:pPr lvl="1"/>
            <a:r>
              <a:rPr lang="en-US">
                <a:latin typeface="微软雅黑" panose="020B0503020204020204" pitchFamily="34" charset="-122"/>
              </a:rPr>
              <a:t>Each server needs only one converged network adapter (CNA). </a:t>
            </a:r>
          </a:p>
        </p:txBody>
      </p:sp>
      <p:sp>
        <p:nvSpPr>
          <p:cNvPr id="4" name="幻灯片图像占位符 3"/>
          <p:cNvSpPr>
            <a:spLocks noGrp="1" noRot="1" noChangeAspect="1"/>
          </p:cNvSpPr>
          <p:nvPr>
            <p:ph type="sldImg"/>
          </p:nvPr>
        </p:nvSpPr>
        <p:spPr>
          <a:xfrm>
            <a:off x="584200" y="765175"/>
            <a:ext cx="5930900" cy="3336925"/>
          </a:xfrm>
        </p:spPr>
      </p:sp>
    </p:spTree>
    <p:extLst>
      <p:ext uri="{BB962C8B-B14F-4D97-AF65-F5344CB8AC3E}">
        <p14:creationId xmlns:p14="http://schemas.microsoft.com/office/powerpoint/2010/main" val="690664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幻灯片图像占位符 3"/>
          <p:cNvSpPr>
            <a:spLocks noGrp="1" noRot="1" noChangeAspect="1"/>
          </p:cNvSpPr>
          <p:nvPr>
            <p:ph type="sldImg"/>
          </p:nvPr>
        </p:nvSpPr>
        <p:spPr>
          <a:xfrm>
            <a:off x="584200" y="765175"/>
            <a:ext cx="5930900" cy="3336925"/>
          </a:xfrm>
        </p:spPr>
      </p:sp>
      <p:sp>
        <p:nvSpPr>
          <p:cNvPr id="5" name="备注占位符 4"/>
          <p:cNvSpPr>
            <a:spLocks noGrp="1"/>
          </p:cNvSpPr>
          <p:nvPr>
            <p:ph type="body" idx="1"/>
          </p:nvPr>
        </p:nvSpPr>
        <p:spPr/>
        <p:txBody>
          <a:bodyPr>
            <a:normAutofit/>
          </a:bodyPr>
          <a:lstStyle/>
          <a:p>
            <a:endParaRPr lang="zh-CN" altLang="en-US">
              <a:latin typeface="微软雅黑" panose="020B0503020204020204" pitchFamily="34" charset="-122"/>
            </a:endParaRPr>
          </a:p>
        </p:txBody>
      </p:sp>
    </p:spTree>
    <p:extLst>
      <p:ext uri="{BB962C8B-B14F-4D97-AF65-F5344CB8AC3E}">
        <p14:creationId xmlns:p14="http://schemas.microsoft.com/office/powerpoint/2010/main" val="31947893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en-US">
                <a:latin typeface="微软雅黑" panose="020B0503020204020204" pitchFamily="34" charset="-122"/>
              </a:rPr>
              <a:t>After servers are virtualized, a data center has multiple times more VMs than previous physical hosts, and the number of MAC addresses for virtual NICs of VMs also increases accordingly. This brings great impact on the MAC address table of a single ToR switch. In large-scale data centers and public clouds, VLAN technology can no longer meet the network isolation requirements, because only 4094 VLAN IDs can be used. Moreover, VMs need to migrate over a wide range in a cloud data center. On a VLAN network, VMs can only migrate within a Layer 2 network. To support VM migration, VLANs need to be pre-configured on the Layer 2 network. This wastes VLAN IDs, affects broadcast domain isolation, and reduces the network efficiency.</a:t>
            </a:r>
          </a:p>
          <a:p>
            <a:r>
              <a:rPr lang="en-US">
                <a:latin typeface="微软雅黑" panose="020B0503020204020204" pitchFamily="34" charset="-122"/>
              </a:rPr>
              <a:t>Virtual eXtensible Local Area Network (VXLAN) is a tunnel encapsulation technology that enables large Layer 2 network expansion. This technology has been made into an IETF standard draft and used as one of mainstream network virtualization technologies.</a:t>
            </a:r>
          </a:p>
        </p:txBody>
      </p:sp>
      <p:sp>
        <p:nvSpPr>
          <p:cNvPr id="4" name="幻灯片图像占位符 3"/>
          <p:cNvSpPr>
            <a:spLocks noGrp="1" noRot="1" noChangeAspect="1"/>
          </p:cNvSpPr>
          <p:nvPr>
            <p:ph type="sldImg"/>
          </p:nvPr>
        </p:nvSpPr>
        <p:spPr>
          <a:xfrm>
            <a:off x="584200" y="765175"/>
            <a:ext cx="5930900" cy="3336925"/>
          </a:xfrm>
        </p:spPr>
      </p:sp>
    </p:spTree>
    <p:extLst>
      <p:ext uri="{BB962C8B-B14F-4D97-AF65-F5344CB8AC3E}">
        <p14:creationId xmlns:p14="http://schemas.microsoft.com/office/powerpoint/2010/main" val="11285116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584200" y="765175"/>
            <a:ext cx="5930900" cy="3336925"/>
          </a:xfrm>
        </p:spPr>
      </p:sp>
      <p:sp>
        <p:nvSpPr>
          <p:cNvPr id="3" name="备注占位符 2"/>
          <p:cNvSpPr>
            <a:spLocks noGrp="1"/>
          </p:cNvSpPr>
          <p:nvPr>
            <p:ph type="body" idx="1"/>
          </p:nvPr>
        </p:nvSpPr>
        <p:spPr/>
        <p:txBody>
          <a:bodyPr>
            <a:normAutofit/>
          </a:bodyPr>
          <a:lstStyle/>
          <a:p>
            <a:endParaRPr lang="zh-CN" altLang="en-US">
              <a:latin typeface="微软雅黑" panose="020B0503020204020204" pitchFamily="34" charset="-122"/>
            </a:endParaRPr>
          </a:p>
        </p:txBody>
      </p:sp>
    </p:spTree>
    <p:extLst>
      <p:ext uri="{BB962C8B-B14F-4D97-AF65-F5344CB8AC3E}">
        <p14:creationId xmlns:p14="http://schemas.microsoft.com/office/powerpoint/2010/main" val="33972528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r>
              <a:rPr lang="en-US">
                <a:latin typeface="微软雅黑" panose="020B0503020204020204" pitchFamily="34" charset="-122"/>
              </a:rPr>
              <a:t>In most networks, network devices need to restart after software upgrades, and service running and traffic forwarding will be interrupted during a restart. To relieve the impact of system upgrades on services, you can set up multiple equal-cost links. Services can then be switched to the backup links during a software upgrade. In this case, network configurations must be modified, which increases the error probability and upgrade time. Additionally, services may still be interrupted because some links may be too busy to transmit services.</a:t>
            </a:r>
          </a:p>
          <a:p>
            <a:r>
              <a:rPr lang="en-US">
                <a:latin typeface="微软雅黑" panose="020B0503020204020204" pitchFamily="34" charset="-122"/>
              </a:rPr>
              <a:t>ISSU is a mechanism that enables a device to be upgraded while services are running. This mechanism minimizes the service interruption time during system upgrades.</a:t>
            </a:r>
          </a:p>
          <a:p>
            <a:endParaRPr lang="zh-CN" altLang="en-US" dirty="0">
              <a:latin typeface="微软雅黑" panose="020B0503020204020204" pitchFamily="34" charset="-122"/>
            </a:endParaRPr>
          </a:p>
        </p:txBody>
      </p:sp>
      <p:sp>
        <p:nvSpPr>
          <p:cNvPr id="5" name="幻灯片图像占位符 4"/>
          <p:cNvSpPr>
            <a:spLocks noGrp="1" noRot="1" noChangeAspect="1"/>
          </p:cNvSpPr>
          <p:nvPr>
            <p:ph type="sldImg"/>
          </p:nvPr>
        </p:nvSpPr>
        <p:spPr>
          <a:xfrm>
            <a:off x="584200" y="765175"/>
            <a:ext cx="5930900" cy="3336925"/>
          </a:xfrm>
        </p:spPr>
      </p:sp>
    </p:spTree>
    <p:extLst>
      <p:ext uri="{BB962C8B-B14F-4D97-AF65-F5344CB8AC3E}">
        <p14:creationId xmlns:p14="http://schemas.microsoft.com/office/powerpoint/2010/main" val="538371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r>
              <a:rPr lang="en-US">
                <a:latin typeface="微软雅黑" panose="020B0503020204020204" pitchFamily="34" charset="-122"/>
              </a:rPr>
              <a:t>North-south traffic between external clients and internal servers predominates in the traffic model of a traditional data center. A data center egress has a strict bandwidth limit. Therefore, traditional data centers often use a three-layer architecture consisting of access, aggregation, and core layers. In this architecture, oversubscription ratio between these layers is large.</a:t>
            </a:r>
          </a:p>
          <a:p>
            <a:r>
              <a:rPr lang="en-US">
                <a:latin typeface="微软雅黑" panose="020B0503020204020204" pitchFamily="34" charset="-122"/>
              </a:rPr>
              <a:t>The wide use of 10GE servers and VM load balancers rapidly increases the volume of east-west traffic in DCs. The traditional three-layer networking architecture cannot meet the requirements of the new traffic model. Therefore, the fat-tree networking based on the CLOS architecture was developed to reduce the oversubscription ratio. </a:t>
            </a:r>
          </a:p>
          <a:p>
            <a:r>
              <a:rPr lang="en-US">
                <a:latin typeface="微软雅黑" panose="020B0503020204020204" pitchFamily="34" charset="-122"/>
              </a:rPr>
              <a:t>A Layer 2 or Layer 3 network can be deployed between ToR switches and core switches according to service requirements and network design. If a Layer 3 network is deployed, the IGP (OSPF for example) protocol can run between ToR and core switches. Traffic from ToR switches can be load balanced to different core switches using IP-based equal-cost multi-path (ECMP). </a:t>
            </a:r>
          </a:p>
          <a:p>
            <a:r>
              <a:rPr lang="en-US">
                <a:latin typeface="微软雅黑" panose="020B0503020204020204" pitchFamily="34" charset="-122"/>
              </a:rPr>
              <a:t>If a Layer 2 network is deployed, Multiple Spanning Tree Protocol (MSTP) can run between ToR and core switches to prevent loops. However, MSTP brings risks of link congestion, bandwidth waste, and slow convergence. For improved link efficiency and reliability of the DC network, the Transparent Interconnection of Lots of Links (TRILL) protocol can be used to build a large-scale Layer 2 loop-free network. ToR switches use uplink ports to connect to different core switches through ECMP.   </a:t>
            </a:r>
          </a:p>
          <a:p>
            <a:endParaRPr lang="zh-CN" altLang="en-US" dirty="0">
              <a:latin typeface="微软雅黑" panose="020B0503020204020204" pitchFamily="34" charset="-122"/>
            </a:endParaRPr>
          </a:p>
        </p:txBody>
      </p:sp>
      <p:sp>
        <p:nvSpPr>
          <p:cNvPr id="5" name="幻灯片图像占位符 4"/>
          <p:cNvSpPr>
            <a:spLocks noGrp="1" noRot="1" noChangeAspect="1"/>
          </p:cNvSpPr>
          <p:nvPr>
            <p:ph type="sldImg"/>
          </p:nvPr>
        </p:nvSpPr>
        <p:spPr>
          <a:xfrm>
            <a:off x="584200" y="765175"/>
            <a:ext cx="5930900" cy="3336925"/>
          </a:xfrm>
        </p:spPr>
      </p:sp>
    </p:spTree>
    <p:extLst>
      <p:ext uri="{BB962C8B-B14F-4D97-AF65-F5344CB8AC3E}">
        <p14:creationId xmlns:p14="http://schemas.microsoft.com/office/powerpoint/2010/main" val="14782429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r>
              <a:rPr lang="en-US">
                <a:latin typeface="微软雅黑" panose="020B0503020204020204" pitchFamily="34" charset="-122"/>
              </a:rPr>
              <a:t>CSS virtualizes multiple physical core switches into one logical core switch. This virtualization combines multiple independent links used when ToR switches are dual-homed or multi-homed to multiple devices into a link aggregation group (LAG) of a logical device. Subsequently, ToR switches and the logical core switch establish a point-to-point connection. In this situation, MSTP and other complex protocols do not need to be deployed. Compared to fat-tree, multi-plane networking and TRILL networking, CSS networking is a flexible, lightweight deployment mode, which applies to small- and medium-sized DCs. </a:t>
            </a:r>
          </a:p>
          <a:p>
            <a:r>
              <a:rPr lang="en-US">
                <a:latin typeface="微软雅黑" panose="020B0503020204020204" pitchFamily="34" charset="-122"/>
              </a:rPr>
              <a:t>In CSS networking, ToR switches (or ToR stack) connect to the CSS in a similar manner to how two switches connect to each other. Therefore, a Layer 2 or Layer 3 network can be flexibly deployed.  </a:t>
            </a:r>
          </a:p>
        </p:txBody>
      </p:sp>
      <p:sp>
        <p:nvSpPr>
          <p:cNvPr id="5" name="幻灯片图像占位符 4"/>
          <p:cNvSpPr>
            <a:spLocks noGrp="1" noRot="1" noChangeAspect="1"/>
          </p:cNvSpPr>
          <p:nvPr>
            <p:ph type="sldImg"/>
          </p:nvPr>
        </p:nvSpPr>
        <p:spPr>
          <a:xfrm>
            <a:off x="584200" y="765175"/>
            <a:ext cx="5930900" cy="3336925"/>
          </a:xfrm>
        </p:spPr>
      </p:sp>
    </p:spTree>
    <p:extLst>
      <p:ext uri="{BB962C8B-B14F-4D97-AF65-F5344CB8AC3E}">
        <p14:creationId xmlns:p14="http://schemas.microsoft.com/office/powerpoint/2010/main" val="25191191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r>
              <a:rPr lang="en-US" dirty="0">
                <a:latin typeface="微软雅黑" panose="020B0503020204020204" pitchFamily="34" charset="-122"/>
              </a:rPr>
              <a:t>Depending on server deployment density and data center cabling mode, an access switch can be deployed in two modes: top of rack (</a:t>
            </a:r>
            <a:r>
              <a:rPr lang="en-US" dirty="0" err="1">
                <a:latin typeface="微软雅黑" panose="020B0503020204020204" pitchFamily="34" charset="-122"/>
              </a:rPr>
              <a:t>ToR</a:t>
            </a:r>
            <a:r>
              <a:rPr lang="en-US" dirty="0">
                <a:latin typeface="微软雅黑" panose="020B0503020204020204" pitchFamily="34" charset="-122"/>
              </a:rPr>
              <a:t>) mode and end of row (</a:t>
            </a:r>
            <a:r>
              <a:rPr lang="en-US" dirty="0" err="1">
                <a:latin typeface="微软雅黑" panose="020B0503020204020204" pitchFamily="34" charset="-122"/>
              </a:rPr>
              <a:t>EoR</a:t>
            </a:r>
            <a:r>
              <a:rPr lang="en-US" dirty="0">
                <a:latin typeface="微软雅黑" panose="020B0503020204020204" pitchFamily="34" charset="-122"/>
              </a:rPr>
              <a:t>) mode. In </a:t>
            </a:r>
            <a:r>
              <a:rPr lang="en-US" dirty="0" err="1">
                <a:latin typeface="微软雅黑" panose="020B0503020204020204" pitchFamily="34" charset="-122"/>
              </a:rPr>
              <a:t>ToR</a:t>
            </a:r>
            <a:r>
              <a:rPr lang="en-US" dirty="0">
                <a:latin typeface="微软雅黑" panose="020B0503020204020204" pitchFamily="34" charset="-122"/>
              </a:rPr>
              <a:t> mode, an access switch is placed on the top of the server rack. Servers directly connect to the access switch of the local or neighboring cabinet. This access switch is often a fixed switch, which is called a </a:t>
            </a:r>
            <a:r>
              <a:rPr lang="en-US" dirty="0" err="1">
                <a:latin typeface="微软雅黑" panose="020B0503020204020204" pitchFamily="34" charset="-122"/>
              </a:rPr>
              <a:t>ToR</a:t>
            </a:r>
            <a:r>
              <a:rPr lang="en-US" dirty="0">
                <a:latin typeface="微软雅黑" panose="020B0503020204020204" pitchFamily="34" charset="-122"/>
              </a:rPr>
              <a:t> switch. For example, CE6800 series switches can function as </a:t>
            </a:r>
            <a:r>
              <a:rPr lang="en-US" dirty="0" err="1">
                <a:latin typeface="微软雅黑" panose="020B0503020204020204" pitchFamily="34" charset="-122"/>
              </a:rPr>
              <a:t>ToR</a:t>
            </a:r>
            <a:r>
              <a:rPr lang="en-US" dirty="0">
                <a:latin typeface="微软雅黑" panose="020B0503020204020204" pitchFamily="34" charset="-122"/>
              </a:rPr>
              <a:t> switches. In </a:t>
            </a:r>
            <a:r>
              <a:rPr lang="en-US" dirty="0" err="1">
                <a:latin typeface="微软雅黑" panose="020B0503020204020204" pitchFamily="34" charset="-122"/>
              </a:rPr>
              <a:t>EoR</a:t>
            </a:r>
            <a:r>
              <a:rPr lang="en-US" dirty="0">
                <a:latin typeface="微软雅黑" panose="020B0503020204020204" pitchFamily="34" charset="-122"/>
              </a:rPr>
              <a:t> mode, an access switch is placed in a cabinet at the end of a row of servers. This access switch can be a fixed or modular switch, which is called an </a:t>
            </a:r>
            <a:r>
              <a:rPr lang="en-US" dirty="0" err="1">
                <a:latin typeface="微软雅黑" panose="020B0503020204020204" pitchFamily="34" charset="-122"/>
              </a:rPr>
              <a:t>EoR</a:t>
            </a:r>
            <a:r>
              <a:rPr lang="en-US" dirty="0">
                <a:latin typeface="微软雅黑" panose="020B0503020204020204" pitchFamily="34" charset="-122"/>
              </a:rPr>
              <a:t> switch.</a:t>
            </a:r>
          </a:p>
          <a:p>
            <a:r>
              <a:rPr lang="en-US" dirty="0">
                <a:latin typeface="微软雅黑" panose="020B0503020204020204" pitchFamily="34" charset="-122"/>
              </a:rPr>
              <a:t>Generally, the mainstream 1-U fixed switch with 48 GE or 10GE ports functions as an access witch. When an </a:t>
            </a:r>
            <a:r>
              <a:rPr lang="en-US" dirty="0" err="1">
                <a:latin typeface="微软雅黑" panose="020B0503020204020204" pitchFamily="34" charset="-122"/>
              </a:rPr>
              <a:t>EoR</a:t>
            </a:r>
            <a:r>
              <a:rPr lang="en-US" dirty="0">
                <a:latin typeface="微软雅黑" panose="020B0503020204020204" pitchFamily="34" charset="-122"/>
              </a:rPr>
              <a:t> switch requires more than 48 ports or must have the active/standby switchover capability, the CE12800 can function as the </a:t>
            </a:r>
            <a:r>
              <a:rPr lang="en-US" dirty="0" err="1">
                <a:latin typeface="微软雅黑" panose="020B0503020204020204" pitchFamily="34" charset="-122"/>
              </a:rPr>
              <a:t>EoR</a:t>
            </a:r>
            <a:r>
              <a:rPr lang="en-US" dirty="0">
                <a:latin typeface="微软雅黑" panose="020B0503020204020204" pitchFamily="34" charset="-122"/>
              </a:rPr>
              <a:t> switch, which directly connects to GE or 10GE servers.</a:t>
            </a:r>
          </a:p>
          <a:p>
            <a:r>
              <a:rPr lang="en-US" dirty="0">
                <a:latin typeface="微软雅黑" panose="020B0503020204020204" pitchFamily="34" charset="-122"/>
              </a:rPr>
              <a:t>A Layer 2 or Layer 3 network can be deployed between </a:t>
            </a:r>
            <a:r>
              <a:rPr lang="en-US" dirty="0" err="1">
                <a:latin typeface="微软雅黑" panose="020B0503020204020204" pitchFamily="34" charset="-122"/>
              </a:rPr>
              <a:t>EoR</a:t>
            </a:r>
            <a:r>
              <a:rPr lang="en-US" dirty="0">
                <a:latin typeface="微软雅黑" panose="020B0503020204020204" pitchFamily="34" charset="-122"/>
              </a:rPr>
              <a:t> switches and core switches, depending on service requirements and network design.</a:t>
            </a:r>
          </a:p>
        </p:txBody>
      </p:sp>
      <p:sp>
        <p:nvSpPr>
          <p:cNvPr id="5" name="幻灯片图像占位符 4"/>
          <p:cNvSpPr>
            <a:spLocks noGrp="1" noRot="1" noChangeAspect="1"/>
          </p:cNvSpPr>
          <p:nvPr>
            <p:ph type="sldImg"/>
          </p:nvPr>
        </p:nvSpPr>
        <p:spPr>
          <a:xfrm>
            <a:off x="584200" y="765175"/>
            <a:ext cx="5930900" cy="3336925"/>
          </a:xfrm>
        </p:spPr>
      </p:sp>
    </p:spTree>
    <p:extLst>
      <p:ext uri="{BB962C8B-B14F-4D97-AF65-F5344CB8AC3E}">
        <p14:creationId xmlns:p14="http://schemas.microsoft.com/office/powerpoint/2010/main" val="124441957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r>
              <a:rPr lang="en-US" noProof="0" dirty="0">
                <a:latin typeface="微软雅黑" panose="020B0503020204020204" pitchFamily="34" charset="-122"/>
              </a:rPr>
              <a:t>1. Microsegmentation has been deployed in the data center of China </a:t>
            </a:r>
            <a:r>
              <a:rPr lang="en-US" noProof="0" dirty="0" err="1">
                <a:latin typeface="微软雅黑" panose="020B0503020204020204" pitchFamily="34" charset="-122"/>
              </a:rPr>
              <a:t>UnionPay</a:t>
            </a:r>
            <a:r>
              <a:rPr lang="en-US" noProof="0" dirty="0">
                <a:latin typeface="微软雅黑" panose="020B0503020204020204" pitchFamily="34" charset="-122"/>
              </a:rPr>
              <a:t> Shanghai.</a:t>
            </a:r>
          </a:p>
          <a:p>
            <a:pPr lvl="0"/>
            <a:r>
              <a:rPr lang="en-US" dirty="0">
                <a:latin typeface="微软雅黑" panose="020B0503020204020204" pitchFamily="34" charset="-122"/>
              </a:rPr>
              <a:t>2. Microsegmentation is implemented using ENP, delivering tenant-level security. ENP has strong specifications: masks support inclusion relationships, and the number of masks is not limited (only three for TD3 chips). </a:t>
            </a:r>
          </a:p>
          <a:p>
            <a:pPr lvl="0"/>
            <a:r>
              <a:rPr lang="en-US" dirty="0">
                <a:latin typeface="微软雅黑" panose="020B0503020204020204" pitchFamily="34" charset="-122"/>
              </a:rPr>
              <a:t>3. For other vendors, microsegmentation can be implemented only through TD3 ACL. The specifications are small (only 256), and the service capability requiring ACL resources together is poor.</a:t>
            </a:r>
          </a:p>
          <a:p>
            <a:endParaRPr lang="zh-CN" altLang="en-US" noProof="0" dirty="0">
              <a:latin typeface="微软雅黑" panose="020B0503020204020204" pitchFamily="34" charset="-122"/>
            </a:endParaRPr>
          </a:p>
          <a:p>
            <a:endParaRPr lang="zh-CN" altLang="en-US" dirty="0">
              <a:latin typeface="微软雅黑" panose="020B0503020204020204" pitchFamily="34" charset="-122"/>
            </a:endParaRPr>
          </a:p>
        </p:txBody>
      </p:sp>
      <p:sp>
        <p:nvSpPr>
          <p:cNvPr id="6" name="幻灯片图像占位符 5"/>
          <p:cNvSpPr>
            <a:spLocks noGrp="1" noRot="1" noChangeAspect="1"/>
          </p:cNvSpPr>
          <p:nvPr>
            <p:ph type="sldImg"/>
          </p:nvPr>
        </p:nvSpPr>
        <p:spPr>
          <a:xfrm>
            <a:off x="584200" y="765175"/>
            <a:ext cx="5930900" cy="3336925"/>
          </a:xfrm>
        </p:spPr>
      </p:sp>
    </p:spTree>
    <p:extLst>
      <p:ext uri="{BB962C8B-B14F-4D97-AF65-F5344CB8AC3E}">
        <p14:creationId xmlns:p14="http://schemas.microsoft.com/office/powerpoint/2010/main" val="150868867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r>
              <a:rPr lang="en-US">
                <a:latin typeface="微软雅黑" panose="020B0503020204020204" pitchFamily="34" charset="-122"/>
              </a:rPr>
              <a:t>The CE12800 series switches are next-generation core switches with high forwarding performance, low power consumption, and high-density 10GE ports. When the campus aggregation layer needs to connect to the core layer through 10GE uplinks, the CE12800 series switches can be used as core switches.</a:t>
            </a:r>
          </a:p>
          <a:p>
            <a:r>
              <a:rPr lang="en-US">
                <a:latin typeface="微软雅黑" panose="020B0503020204020204" pitchFamily="34" charset="-122"/>
              </a:rPr>
              <a:t>In typical campus networking shown in the figure, access switches connect various terminals to the network and connect to aggregation switches through GE uplinks, and aggregation switches connect to core switches through 10GE uplinks. In most cases, link aggregation group (LAG) and dual-homing mode are used to ensure link reliability.</a:t>
            </a:r>
          </a:p>
          <a:p>
            <a:r>
              <a:rPr lang="en-US">
                <a:latin typeface="微软雅黑" panose="020B0503020204020204" pitchFamily="34" charset="-122"/>
              </a:rPr>
              <a:t>When functioning as core switches on a campus network, two CE12800 switches are often deployed to provide redundant connections or set up a CSS.</a:t>
            </a:r>
          </a:p>
          <a:p>
            <a:endParaRPr lang="zh-CN" altLang="en-US" dirty="0">
              <a:latin typeface="微软雅黑" panose="020B0503020204020204" pitchFamily="34" charset="-122"/>
            </a:endParaRPr>
          </a:p>
        </p:txBody>
      </p:sp>
      <p:sp>
        <p:nvSpPr>
          <p:cNvPr id="5" name="幻灯片图像占位符 4"/>
          <p:cNvSpPr>
            <a:spLocks noGrp="1" noRot="1" noChangeAspect="1"/>
          </p:cNvSpPr>
          <p:nvPr>
            <p:ph type="sldImg"/>
          </p:nvPr>
        </p:nvSpPr>
        <p:spPr>
          <a:xfrm>
            <a:off x="584200" y="765175"/>
            <a:ext cx="5930900" cy="3336925"/>
          </a:xfrm>
        </p:spPr>
      </p:sp>
    </p:spTree>
    <p:extLst>
      <p:ext uri="{BB962C8B-B14F-4D97-AF65-F5344CB8AC3E}">
        <p14:creationId xmlns:p14="http://schemas.microsoft.com/office/powerpoint/2010/main" val="52627236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6" name="Rectangle 3"/>
          <p:cNvSpPr>
            <a:spLocks noGrp="1" noChangeArrowheads="1"/>
          </p:cNvSpPr>
          <p:nvPr>
            <p:ph type="body" idx="1"/>
          </p:nvPr>
        </p:nvSpPr>
        <p:spPr/>
        <p:txBody>
          <a:bodyPr/>
          <a:lstStyle/>
          <a:p>
            <a:r>
              <a:rPr lang="en-US" dirty="0">
                <a:latin typeface="微软雅黑" panose="020B0503020204020204" pitchFamily="34" charset="-122"/>
              </a:rPr>
              <a:t>Which components on the CE12800 are replaceable?</a:t>
            </a:r>
          </a:p>
          <a:p>
            <a:pPr lvl="1"/>
            <a:r>
              <a:rPr lang="en-US" dirty="0">
                <a:latin typeface="微软雅黑" panose="020B0503020204020204" pitchFamily="34" charset="-122"/>
              </a:rPr>
              <a:t>The CE12800 supports replaceable cards, power modules, fan modules, optical modules, cables, and air filter sponge.</a:t>
            </a:r>
          </a:p>
          <a:p>
            <a:r>
              <a:rPr lang="en-US" dirty="0">
                <a:latin typeface="微软雅黑" panose="020B0503020204020204" pitchFamily="34" charset="-122"/>
              </a:rPr>
              <a:t>What will happen if you remove the active MPU without performing an active/standby switchover when replacing an MPU?</a:t>
            </a:r>
          </a:p>
          <a:p>
            <a:pPr lvl="1"/>
            <a:r>
              <a:rPr lang="en-US" dirty="0">
                <a:latin typeface="微软雅黑" panose="020B0503020204020204" pitchFamily="34" charset="-122"/>
              </a:rPr>
              <a:t>When the standby MPU works properly, data synchronization between the active and standby MPUs requires a period of time. If the active MPU is removed online, the latest data on the active MPU cannot be completely backed up to the standby MPU even if the system performs an active/standby switchover. As a result, system statistics are incorrect or data is lost.</a:t>
            </a:r>
          </a:p>
          <a:p>
            <a:pPr lvl="1"/>
            <a:r>
              <a:rPr lang="en-US" dirty="0">
                <a:latin typeface="微软雅黑" panose="020B0503020204020204" pitchFamily="34" charset="-122"/>
              </a:rPr>
              <a:t>If the active MPU is removed online when the standby MPU does not work normally, all services on the related modules are interrupted. Partial or all services in the system are blocked.</a:t>
            </a:r>
          </a:p>
        </p:txBody>
      </p:sp>
      <p:sp>
        <p:nvSpPr>
          <p:cNvPr id="3" name="幻灯片图像占位符 2"/>
          <p:cNvSpPr>
            <a:spLocks noGrp="1" noRot="1" noChangeAspect="1"/>
          </p:cNvSpPr>
          <p:nvPr>
            <p:ph type="sldImg"/>
          </p:nvPr>
        </p:nvSpPr>
        <p:spPr>
          <a:xfrm>
            <a:off x="584200" y="765175"/>
            <a:ext cx="5930900" cy="3336925"/>
          </a:xfrm>
        </p:spPr>
      </p:sp>
    </p:spTree>
    <p:extLst>
      <p:ext uri="{BB962C8B-B14F-4D97-AF65-F5344CB8AC3E}">
        <p14:creationId xmlns:p14="http://schemas.microsoft.com/office/powerpoint/2010/main" val="166797296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584200" y="765175"/>
            <a:ext cx="5930900" cy="3336925"/>
          </a:xfrm>
        </p:spPr>
      </p:sp>
      <p:sp>
        <p:nvSpPr>
          <p:cNvPr id="3" name="备注占位符 2"/>
          <p:cNvSpPr>
            <a:spLocks noGrp="1"/>
          </p:cNvSpPr>
          <p:nvPr>
            <p:ph type="body" idx="1"/>
          </p:nvPr>
        </p:nvSpPr>
        <p:spPr/>
        <p:txBody>
          <a:bodyPr>
            <a:normAutofit/>
          </a:bodyPr>
          <a:lstStyle/>
          <a:p>
            <a:endParaRPr lang="zh-CN" altLang="en-US" dirty="0">
              <a:latin typeface="微软雅黑" panose="020B0503020204020204" pitchFamily="34" charset="-122"/>
            </a:endParaRPr>
          </a:p>
        </p:txBody>
      </p:sp>
    </p:spTree>
    <p:extLst>
      <p:ext uri="{BB962C8B-B14F-4D97-AF65-F5344CB8AC3E}">
        <p14:creationId xmlns:p14="http://schemas.microsoft.com/office/powerpoint/2010/main" val="131324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584200" y="765175"/>
            <a:ext cx="5930900" cy="3336925"/>
          </a:xfrm>
        </p:spPr>
      </p:sp>
      <p:sp>
        <p:nvSpPr>
          <p:cNvPr id="3" name="备注占位符 2"/>
          <p:cNvSpPr>
            <a:spLocks noGrp="1"/>
          </p:cNvSpPr>
          <p:nvPr>
            <p:ph type="body" idx="1"/>
          </p:nvPr>
        </p:nvSpPr>
        <p:spPr/>
        <p:txBody>
          <a:bodyPr>
            <a:normAutofit/>
          </a:bodyPr>
          <a:lstStyle/>
          <a:p>
            <a:endParaRPr lang="zh-CN" altLang="en-US">
              <a:latin typeface="微软雅黑" panose="020B0503020204020204" pitchFamily="34" charset="-122"/>
            </a:endParaRPr>
          </a:p>
        </p:txBody>
      </p:sp>
    </p:spTree>
    <p:extLst>
      <p:ext uri="{BB962C8B-B14F-4D97-AF65-F5344CB8AC3E}">
        <p14:creationId xmlns:p14="http://schemas.microsoft.com/office/powerpoint/2010/main" val="371521502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584200" y="765175"/>
            <a:ext cx="5930900" cy="3336925"/>
          </a:xfrm>
        </p:spPr>
      </p:sp>
      <p:sp>
        <p:nvSpPr>
          <p:cNvPr id="3" name="备注占位符 2"/>
          <p:cNvSpPr>
            <a:spLocks noGrp="1"/>
          </p:cNvSpPr>
          <p:nvPr>
            <p:ph type="body" idx="1"/>
          </p:nvPr>
        </p:nvSpPr>
        <p:spPr/>
        <p:txBody>
          <a:bodyPr>
            <a:normAutofit/>
          </a:bodyPr>
          <a:lstStyle/>
          <a:p>
            <a:endParaRPr lang="zh-CN" altLang="en-US">
              <a:latin typeface="微软雅黑" panose="020B0503020204020204" pitchFamily="34" charset="-122"/>
            </a:endParaRPr>
          </a:p>
        </p:txBody>
      </p:sp>
    </p:spTree>
    <p:extLst>
      <p:ext uri="{BB962C8B-B14F-4D97-AF65-F5344CB8AC3E}">
        <p14:creationId xmlns:p14="http://schemas.microsoft.com/office/powerpoint/2010/main" val="86584224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幻灯片图像占位符 3"/>
          <p:cNvSpPr>
            <a:spLocks noGrp="1" noRot="1" noChangeAspect="1"/>
          </p:cNvSpPr>
          <p:nvPr>
            <p:ph type="sldImg"/>
          </p:nvPr>
        </p:nvSpPr>
        <p:spPr>
          <a:xfrm>
            <a:off x="584200" y="765175"/>
            <a:ext cx="5930900" cy="3336925"/>
          </a:xfrm>
        </p:spPr>
      </p:sp>
      <p:sp>
        <p:nvSpPr>
          <p:cNvPr id="5" name="备注占位符 4"/>
          <p:cNvSpPr>
            <a:spLocks noGrp="1"/>
          </p:cNvSpPr>
          <p:nvPr>
            <p:ph type="body" idx="1"/>
          </p:nvPr>
        </p:nvSpPr>
        <p:spPr/>
        <p:txBody>
          <a:bodyPr/>
          <a:lstStyle/>
          <a:p>
            <a:endParaRPr lang="zh-CN" altLang="en-US">
              <a:latin typeface="微软雅黑" panose="020B0503020204020204" pitchFamily="34" charset="-122"/>
            </a:endParaRPr>
          </a:p>
        </p:txBody>
      </p:sp>
    </p:spTree>
    <p:extLst>
      <p:ext uri="{BB962C8B-B14F-4D97-AF65-F5344CB8AC3E}">
        <p14:creationId xmlns:p14="http://schemas.microsoft.com/office/powerpoint/2010/main" val="219603804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584200" y="765175"/>
            <a:ext cx="5930900" cy="3336925"/>
          </a:xfrm>
        </p:spPr>
      </p:sp>
      <p:sp>
        <p:nvSpPr>
          <p:cNvPr id="3" name="备注占位符 2"/>
          <p:cNvSpPr>
            <a:spLocks noGrp="1"/>
          </p:cNvSpPr>
          <p:nvPr>
            <p:ph type="body" idx="1"/>
          </p:nvPr>
        </p:nvSpPr>
        <p:spPr/>
        <p:txBody>
          <a:bodyPr/>
          <a:lstStyle/>
          <a:p>
            <a:endParaRPr lang="zh-CN" altLang="en-US">
              <a:latin typeface="微软雅黑" panose="020B0503020204020204" pitchFamily="34" charset="-122"/>
            </a:endParaRPr>
          </a:p>
        </p:txBody>
      </p:sp>
    </p:spTree>
    <p:extLst>
      <p:ext uri="{BB962C8B-B14F-4D97-AF65-F5344CB8AC3E}">
        <p14:creationId xmlns:p14="http://schemas.microsoft.com/office/powerpoint/2010/main" val="1578641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584200" y="765175"/>
            <a:ext cx="5930900" cy="3336925"/>
          </a:xfrm>
        </p:spPr>
      </p:sp>
      <p:sp>
        <p:nvSpPr>
          <p:cNvPr id="3" name="备注占位符 2"/>
          <p:cNvSpPr>
            <a:spLocks noGrp="1"/>
          </p:cNvSpPr>
          <p:nvPr>
            <p:ph type="body" idx="1"/>
          </p:nvPr>
        </p:nvSpPr>
        <p:spPr/>
        <p:txBody>
          <a:bodyPr/>
          <a:lstStyle/>
          <a:p>
            <a:endParaRPr lang="zh-CN" altLang="en-US">
              <a:latin typeface="微软雅黑" panose="020B0503020204020204" pitchFamily="34" charset="-122"/>
            </a:endParaRPr>
          </a:p>
        </p:txBody>
      </p:sp>
    </p:spTree>
    <p:extLst>
      <p:ext uri="{BB962C8B-B14F-4D97-AF65-F5344CB8AC3E}">
        <p14:creationId xmlns:p14="http://schemas.microsoft.com/office/powerpoint/2010/main" val="16202468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584200" y="765175"/>
            <a:ext cx="5930900" cy="3336925"/>
          </a:xfrm>
        </p:spPr>
      </p:sp>
      <p:sp>
        <p:nvSpPr>
          <p:cNvPr id="3" name="备注占位符 2"/>
          <p:cNvSpPr>
            <a:spLocks noGrp="1"/>
          </p:cNvSpPr>
          <p:nvPr>
            <p:ph type="body" idx="1"/>
          </p:nvPr>
        </p:nvSpPr>
        <p:spPr/>
        <p:txBody>
          <a:bodyPr/>
          <a:lstStyle/>
          <a:p>
            <a:endParaRPr lang="zh-CN" altLang="en-US">
              <a:latin typeface="微软雅黑" panose="020B0503020204020204" pitchFamily="34" charset="-122"/>
            </a:endParaRPr>
          </a:p>
        </p:txBody>
      </p:sp>
    </p:spTree>
    <p:extLst>
      <p:ext uri="{BB962C8B-B14F-4D97-AF65-F5344CB8AC3E}">
        <p14:creationId xmlns:p14="http://schemas.microsoft.com/office/powerpoint/2010/main" val="3682900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584200" y="765175"/>
            <a:ext cx="5930900" cy="3336925"/>
          </a:xfrm>
        </p:spPr>
      </p:sp>
      <p:sp>
        <p:nvSpPr>
          <p:cNvPr id="3" name="备注占位符 2"/>
          <p:cNvSpPr>
            <a:spLocks noGrp="1"/>
          </p:cNvSpPr>
          <p:nvPr>
            <p:ph type="body" idx="1"/>
          </p:nvPr>
        </p:nvSpPr>
        <p:spPr/>
        <p:txBody>
          <a:bodyPr/>
          <a:lstStyle/>
          <a:p>
            <a:endParaRPr lang="zh-CN" altLang="en-US">
              <a:latin typeface="微软雅黑" panose="020B0503020204020204" pitchFamily="34" charset="-122"/>
            </a:endParaRPr>
          </a:p>
        </p:txBody>
      </p:sp>
    </p:spTree>
    <p:extLst>
      <p:ext uri="{BB962C8B-B14F-4D97-AF65-F5344CB8AC3E}">
        <p14:creationId xmlns:p14="http://schemas.microsoft.com/office/powerpoint/2010/main" val="14724998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Revision Record">
    <p:spTree>
      <p:nvGrpSpPr>
        <p:cNvPr id="1" name=""/>
        <p:cNvGrpSpPr/>
        <p:nvPr/>
      </p:nvGrpSpPr>
      <p:grpSpPr>
        <a:xfrm>
          <a:off x="0" y="0"/>
          <a:ext cx="0" cy="0"/>
          <a:chOff x="0" y="0"/>
          <a:chExt cx="0" cy="0"/>
        </a:xfrm>
      </p:grpSpPr>
      <p:sp>
        <p:nvSpPr>
          <p:cNvPr id="63" name="Rectangle 2"/>
          <p:cNvSpPr>
            <a:spLocks noChangeArrowheads="1"/>
          </p:cNvSpPr>
          <p:nvPr userDrawn="1"/>
        </p:nvSpPr>
        <p:spPr bwMode="auto">
          <a:xfrm>
            <a:off x="952501" y="368660"/>
            <a:ext cx="4207395" cy="479425"/>
          </a:xfrm>
          <a:prstGeom prst="rect">
            <a:avLst/>
          </a:prstGeom>
          <a:noFill/>
          <a:ln w="9525">
            <a:noFill/>
            <a:miter lim="800000"/>
            <a:headEnd/>
            <a:tailEnd/>
          </a:ln>
        </p:spPr>
        <p:txBody>
          <a:bodyPr lIns="78258" tIns="39127" rIns="78258" bIns="39127" anchor="ctr"/>
          <a:lstStyle/>
          <a:p>
            <a:pPr marL="0" marR="0" lvl="0" indent="0" algn="l" defTabSz="1001624" rtl="0" eaLnBrk="0" fontAlgn="t" latinLnBrk="0" hangingPunct="0">
              <a:lnSpc>
                <a:spcPct val="100000"/>
              </a:lnSpc>
              <a:spcBef>
                <a:spcPct val="0"/>
              </a:spcBef>
              <a:spcAft>
                <a:spcPct val="0"/>
              </a:spcAft>
              <a:buClrTx/>
              <a:buSzTx/>
              <a:buFontTx/>
              <a:buNone/>
              <a:tabLst/>
              <a:defRPr/>
            </a:pPr>
            <a:r>
              <a:rPr lang="en-US" altLang="zh-CN" sz="3500" b="1" dirty="0">
                <a:solidFill>
                  <a:schemeClr val="tx1">
                    <a:lumMod val="75000"/>
                    <a:lumOff val="25000"/>
                  </a:schemeClr>
                </a:solidFill>
                <a:latin typeface="+mn-ea"/>
                <a:ea typeface="+mn-ea"/>
              </a:rPr>
              <a:t>Revision Record</a:t>
            </a:r>
            <a:endParaRPr lang="zh-CN" altLang="en-US" sz="3500" b="1" dirty="0">
              <a:solidFill>
                <a:schemeClr val="tx1">
                  <a:lumMod val="75000"/>
                  <a:lumOff val="25000"/>
                </a:schemeClr>
              </a:solidFill>
              <a:latin typeface="+mn-ea"/>
              <a:ea typeface="+mn-ea"/>
            </a:endParaRPr>
          </a:p>
        </p:txBody>
      </p:sp>
      <p:sp>
        <p:nvSpPr>
          <p:cNvPr id="64" name="Text Box 58"/>
          <p:cNvSpPr txBox="1">
            <a:spLocks noChangeArrowheads="1"/>
          </p:cNvSpPr>
          <p:nvPr userDrawn="1"/>
        </p:nvSpPr>
        <p:spPr bwMode="auto">
          <a:xfrm>
            <a:off x="7487791" y="368660"/>
            <a:ext cx="3996445" cy="523220"/>
          </a:xfrm>
          <a:prstGeom prst="rect">
            <a:avLst/>
          </a:prstGeom>
          <a:noFill/>
          <a:ln w="9525" algn="ctr">
            <a:noFill/>
            <a:miter lim="800000"/>
            <a:headEnd/>
            <a:tailEnd/>
          </a:ln>
        </p:spPr>
        <p:txBody>
          <a:bodyPr wrap="square">
            <a:spAutoFit/>
          </a:bodyPr>
          <a:lstStyle/>
          <a:p>
            <a:pPr>
              <a:spcBef>
                <a:spcPct val="50000"/>
              </a:spcBef>
            </a:pPr>
            <a:r>
              <a:rPr lang="en-US" altLang="zh-CN" sz="2800" kern="1200" dirty="0">
                <a:solidFill>
                  <a:srgbClr val="4D4D4D"/>
                </a:solidFill>
                <a:latin typeface="+mn-ea"/>
                <a:ea typeface="+mn-ea"/>
                <a:cs typeface="+mn-cs"/>
              </a:rPr>
              <a:t>Do Not Print this Page</a:t>
            </a:r>
            <a:endParaRPr lang="zh-CN" altLang="en-US" sz="2800" kern="1200" dirty="0">
              <a:solidFill>
                <a:srgbClr val="4D4D4D"/>
              </a:solidFill>
              <a:latin typeface="+mn-ea"/>
              <a:ea typeface="+mn-ea"/>
              <a:cs typeface="+mn-cs"/>
            </a:endParaRPr>
          </a:p>
        </p:txBody>
      </p:sp>
      <p:graphicFrame>
        <p:nvGraphicFramePr>
          <p:cNvPr id="30" name="Group 3"/>
          <p:cNvGraphicFramePr>
            <a:graphicFrameLocks noGrp="1"/>
          </p:cNvGraphicFramePr>
          <p:nvPr userDrawn="1">
            <p:extLst>
              <p:ext uri="{D42A27DB-BD31-4B8C-83A1-F6EECF244321}">
                <p14:modId xmlns:p14="http://schemas.microsoft.com/office/powerpoint/2010/main" val="3494048295"/>
              </p:ext>
            </p:extLst>
          </p:nvPr>
        </p:nvGraphicFramePr>
        <p:xfrm>
          <a:off x="1007534" y="1232756"/>
          <a:ext cx="10464802" cy="1082675"/>
        </p:xfrm>
        <a:graphic>
          <a:graphicData uri="http://schemas.openxmlformats.org/drawingml/2006/table">
            <a:tbl>
              <a:tblPr/>
              <a:tblGrid>
                <a:gridCol w="3059004">
                  <a:extLst>
                    <a:ext uri="{9D8B030D-6E8A-4147-A177-3AD203B41FA5}">
                      <a16:colId xmlns:a16="http://schemas.microsoft.com/office/drawing/2014/main" val="20000"/>
                    </a:ext>
                  </a:extLst>
                </a:gridCol>
                <a:gridCol w="2155444">
                  <a:extLst>
                    <a:ext uri="{9D8B030D-6E8A-4147-A177-3AD203B41FA5}">
                      <a16:colId xmlns:a16="http://schemas.microsoft.com/office/drawing/2014/main" val="20001"/>
                    </a:ext>
                  </a:extLst>
                </a:gridCol>
                <a:gridCol w="2873927">
                  <a:extLst>
                    <a:ext uri="{9D8B030D-6E8A-4147-A177-3AD203B41FA5}">
                      <a16:colId xmlns:a16="http://schemas.microsoft.com/office/drawing/2014/main" val="20002"/>
                    </a:ext>
                  </a:extLst>
                </a:gridCol>
                <a:gridCol w="2376427">
                  <a:extLst>
                    <a:ext uri="{9D8B030D-6E8A-4147-A177-3AD203B41FA5}">
                      <a16:colId xmlns:a16="http://schemas.microsoft.com/office/drawing/2014/main" val="20003"/>
                    </a:ext>
                  </a:extLst>
                </a:gridCol>
              </a:tblGrid>
              <a:tr h="577850">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r>
                        <a:rPr kumimoji="1" lang="en-US" altLang="zh-CN" sz="1600" b="1" i="0" u="none" strike="noStrike" cap="none" normalizeH="0" baseline="0" dirty="0">
                          <a:ln>
                            <a:noFill/>
                          </a:ln>
                          <a:solidFill>
                            <a:schemeClr val="tx1"/>
                          </a:solidFill>
                          <a:effectLst/>
                          <a:latin typeface="+mn-ea"/>
                          <a:ea typeface="+mn-ea"/>
                        </a:rPr>
                        <a:t>Course Code</a:t>
                      </a:r>
                      <a:endParaRPr kumimoji="1" lang="zh-CN" altLang="en-US" sz="1600" b="1" i="0" u="none" strike="noStrike" cap="none" normalizeH="0" baseline="0" dirty="0">
                        <a:ln>
                          <a:noFill/>
                        </a:ln>
                        <a:solidFill>
                          <a:schemeClr val="tx1"/>
                        </a:solidFill>
                        <a:effectLst/>
                        <a:latin typeface="+mn-ea"/>
                        <a:ea typeface="+mn-ea"/>
                      </a:endParaRPr>
                    </a:p>
                  </a:txBody>
                  <a:tcPr marL="102699" marR="102699" marT="40053" marB="40053"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r>
                        <a:rPr kumimoji="1" lang="en-US" altLang="zh-CN" sz="1600" b="1" i="0" u="none" strike="noStrike" cap="none" normalizeH="0" baseline="0" dirty="0">
                          <a:ln>
                            <a:noFill/>
                          </a:ln>
                          <a:solidFill>
                            <a:schemeClr val="tx1"/>
                          </a:solidFill>
                          <a:effectLst/>
                          <a:latin typeface="+mn-ea"/>
                          <a:ea typeface="+mn-ea"/>
                        </a:rPr>
                        <a:t>Product</a:t>
                      </a:r>
                      <a:endParaRPr kumimoji="1" lang="zh-CN" altLang="en-US" sz="1600" b="1" i="0" u="none" strike="noStrike" cap="none" normalizeH="0" baseline="0" dirty="0">
                        <a:ln>
                          <a:noFill/>
                        </a:ln>
                        <a:solidFill>
                          <a:schemeClr val="tx1"/>
                        </a:solidFill>
                        <a:effectLst/>
                        <a:latin typeface="+mn-ea"/>
                        <a:ea typeface="+mn-ea"/>
                      </a:endParaRPr>
                    </a:p>
                  </a:txBody>
                  <a:tcPr marL="102699" marR="102699" marT="40053" marB="4005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r>
                        <a:rPr kumimoji="1" lang="en-US" altLang="zh-CN" sz="1600" b="1" i="0" u="none" strike="noStrike" cap="none" normalizeH="0" baseline="0" dirty="0">
                          <a:ln>
                            <a:noFill/>
                          </a:ln>
                          <a:solidFill>
                            <a:schemeClr val="tx1"/>
                          </a:solidFill>
                          <a:effectLst/>
                          <a:latin typeface="+mn-ea"/>
                          <a:ea typeface="+mn-ea"/>
                        </a:rPr>
                        <a:t>Product Version</a:t>
                      </a:r>
                      <a:endParaRPr kumimoji="1" lang="zh-CN" altLang="en-US" sz="1600" b="1" i="0" u="none" strike="noStrike" cap="none" normalizeH="0" baseline="0" dirty="0">
                        <a:ln>
                          <a:noFill/>
                        </a:ln>
                        <a:solidFill>
                          <a:schemeClr val="tx1"/>
                        </a:solidFill>
                        <a:effectLst/>
                        <a:latin typeface="+mn-ea"/>
                        <a:ea typeface="+mn-ea"/>
                      </a:endParaRPr>
                    </a:p>
                  </a:txBody>
                  <a:tcPr marL="102699" marR="102699" marT="40053" marB="4005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r>
                        <a:rPr kumimoji="1" lang="en-US" altLang="zh-CN" sz="1800" b="1" i="0" u="none" strike="noStrike" cap="none" normalizeH="0" baseline="0" dirty="0">
                          <a:ln>
                            <a:noFill/>
                          </a:ln>
                          <a:solidFill>
                            <a:schemeClr val="tx1"/>
                          </a:solidFill>
                          <a:effectLst/>
                          <a:latin typeface="+mn-ea"/>
                          <a:ea typeface="+mn-ea"/>
                        </a:rPr>
                        <a:t>Course Version</a:t>
                      </a:r>
                    </a:p>
                  </a:txBody>
                  <a:tcPr marL="102699" marR="102699" marT="40053" marB="40053"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04825">
                <a:tc>
                  <a:txBody>
                    <a:bodyPr/>
                    <a:lstStyle/>
                    <a:p>
                      <a:pPr marL="0" marR="0" lvl="0" indent="0" algn="ctr"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en-US" altLang="zh-CN" sz="1600" b="0" i="0" u="none" strike="noStrike" cap="none" normalizeH="0" baseline="0" dirty="0">
                        <a:ln>
                          <a:noFill/>
                        </a:ln>
                        <a:solidFill>
                          <a:schemeClr val="tx1"/>
                        </a:solidFill>
                        <a:effectLst/>
                        <a:latin typeface="+mn-ea"/>
                        <a:ea typeface="+mn-ea"/>
                      </a:endParaRPr>
                    </a:p>
                  </a:txBody>
                  <a:tcPr marL="104344" marR="104344" marT="39127" marB="391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en-US" altLang="zh-CN" sz="1600" b="0" i="0" u="none" strike="noStrike" cap="none" normalizeH="0" baseline="0" dirty="0">
                        <a:ln>
                          <a:noFill/>
                        </a:ln>
                        <a:solidFill>
                          <a:schemeClr val="tx1"/>
                        </a:solidFill>
                        <a:effectLst/>
                        <a:latin typeface="+mn-ea"/>
                        <a:ea typeface="+mn-ea"/>
                      </a:endParaRPr>
                    </a:p>
                  </a:txBody>
                  <a:tcPr marL="104344" marR="104344" marT="39127" marB="391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en-US" altLang="zh-CN" sz="1600" b="0" i="0" u="none" strike="noStrike" cap="none" normalizeH="0" baseline="0" dirty="0">
                        <a:ln>
                          <a:noFill/>
                        </a:ln>
                        <a:solidFill>
                          <a:schemeClr val="tx1"/>
                        </a:solidFill>
                        <a:effectLst/>
                        <a:latin typeface="+mn-ea"/>
                        <a:ea typeface="+mn-ea"/>
                      </a:endParaRPr>
                    </a:p>
                  </a:txBody>
                  <a:tcPr marL="104344" marR="104344" marT="39127" marB="391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en-US" altLang="zh-CN" sz="1600" b="0" i="0" u="none" strike="noStrike" cap="none" normalizeH="0" baseline="0" dirty="0">
                        <a:ln>
                          <a:noFill/>
                        </a:ln>
                        <a:solidFill>
                          <a:schemeClr val="tx1"/>
                        </a:solidFill>
                        <a:effectLst/>
                        <a:latin typeface="+mn-ea"/>
                        <a:ea typeface="+mn-ea"/>
                      </a:endParaRPr>
                    </a:p>
                  </a:txBody>
                  <a:tcPr marL="104344" marR="104344" marT="39127" marB="391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31" name="Group 21"/>
          <p:cNvGraphicFramePr>
            <a:graphicFrameLocks noGrp="1"/>
          </p:cNvGraphicFramePr>
          <p:nvPr userDrawn="1">
            <p:extLst>
              <p:ext uri="{D42A27DB-BD31-4B8C-83A1-F6EECF244321}">
                <p14:modId xmlns:p14="http://schemas.microsoft.com/office/powerpoint/2010/main" val="3173793265"/>
              </p:ext>
            </p:extLst>
          </p:nvPr>
        </p:nvGraphicFramePr>
        <p:xfrm>
          <a:off x="1007533" y="2529867"/>
          <a:ext cx="10464800" cy="3527425"/>
        </p:xfrm>
        <a:graphic>
          <a:graphicData uri="http://schemas.openxmlformats.org/drawingml/2006/table">
            <a:tbl>
              <a:tblPr/>
              <a:tblGrid>
                <a:gridCol w="3085809">
                  <a:extLst>
                    <a:ext uri="{9D8B030D-6E8A-4147-A177-3AD203B41FA5}">
                      <a16:colId xmlns:a16="http://schemas.microsoft.com/office/drawing/2014/main" val="20000"/>
                    </a:ext>
                  </a:extLst>
                </a:gridCol>
                <a:gridCol w="2155920">
                  <a:extLst>
                    <a:ext uri="{9D8B030D-6E8A-4147-A177-3AD203B41FA5}">
                      <a16:colId xmlns:a16="http://schemas.microsoft.com/office/drawing/2014/main" val="20001"/>
                    </a:ext>
                  </a:extLst>
                </a:gridCol>
                <a:gridCol w="2912127">
                  <a:extLst>
                    <a:ext uri="{9D8B030D-6E8A-4147-A177-3AD203B41FA5}">
                      <a16:colId xmlns:a16="http://schemas.microsoft.com/office/drawing/2014/main" val="20002"/>
                    </a:ext>
                  </a:extLst>
                </a:gridCol>
                <a:gridCol w="2310944">
                  <a:extLst>
                    <a:ext uri="{9D8B030D-6E8A-4147-A177-3AD203B41FA5}">
                      <a16:colId xmlns:a16="http://schemas.microsoft.com/office/drawing/2014/main" val="20003"/>
                    </a:ext>
                  </a:extLst>
                </a:gridCol>
              </a:tblGrid>
              <a:tr h="577850">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r>
                        <a:rPr kumimoji="1" lang="en-US" altLang="zh-CN" sz="1600" b="1" i="0" u="none" strike="noStrike" cap="none" normalizeH="0" baseline="0" dirty="0">
                          <a:ln>
                            <a:noFill/>
                          </a:ln>
                          <a:solidFill>
                            <a:schemeClr val="tx1"/>
                          </a:solidFill>
                          <a:effectLst/>
                          <a:latin typeface="+mn-ea"/>
                          <a:ea typeface="+mn-ea"/>
                        </a:rPr>
                        <a:t>Author/ID</a:t>
                      </a:r>
                      <a:endParaRPr kumimoji="1" lang="zh-CN" altLang="en-US" sz="1600" b="1" i="0" u="none" strike="noStrike" cap="none" normalizeH="0" baseline="0" dirty="0">
                        <a:ln>
                          <a:noFill/>
                        </a:ln>
                        <a:solidFill>
                          <a:schemeClr val="tx1"/>
                        </a:solidFill>
                        <a:effectLst/>
                        <a:latin typeface="+mn-ea"/>
                        <a:ea typeface="+mn-ea"/>
                      </a:endParaRPr>
                    </a:p>
                  </a:txBody>
                  <a:tcPr marL="102699" marR="102699" marT="40053" marB="40053"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r>
                        <a:rPr kumimoji="1" lang="en-US" altLang="zh-CN" sz="1600" b="1" i="0" u="none" strike="noStrike" cap="none" normalizeH="0" baseline="0" dirty="0">
                          <a:ln>
                            <a:noFill/>
                          </a:ln>
                          <a:solidFill>
                            <a:schemeClr val="tx1"/>
                          </a:solidFill>
                          <a:effectLst/>
                          <a:latin typeface="+mn-ea"/>
                          <a:ea typeface="+mn-ea"/>
                        </a:rPr>
                        <a:t>Date</a:t>
                      </a:r>
                      <a:endParaRPr kumimoji="1" lang="zh-CN" altLang="en-US" sz="1600" b="1" i="0" u="none" strike="noStrike" cap="none" normalizeH="0" baseline="0" dirty="0">
                        <a:ln>
                          <a:noFill/>
                        </a:ln>
                        <a:solidFill>
                          <a:schemeClr val="tx1"/>
                        </a:solidFill>
                        <a:effectLst/>
                        <a:latin typeface="+mn-ea"/>
                        <a:ea typeface="+mn-ea"/>
                      </a:endParaRPr>
                    </a:p>
                  </a:txBody>
                  <a:tcPr marL="102699" marR="102699" marT="40053" marB="4005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r>
                        <a:rPr kumimoji="1" lang="en-US" altLang="zh-CN" sz="1600" b="1" i="0" u="none" strike="noStrike" cap="none" normalizeH="0" baseline="0" dirty="0">
                          <a:ln>
                            <a:noFill/>
                          </a:ln>
                          <a:solidFill>
                            <a:schemeClr val="tx1"/>
                          </a:solidFill>
                          <a:effectLst/>
                          <a:latin typeface="+mn-ea"/>
                          <a:ea typeface="+mn-ea"/>
                        </a:rPr>
                        <a:t>Reviewer/ID</a:t>
                      </a:r>
                      <a:endParaRPr kumimoji="1" lang="zh-CN" altLang="en-US" sz="1600" b="1" i="0" u="none" strike="noStrike" cap="none" normalizeH="0" baseline="0" dirty="0">
                        <a:ln>
                          <a:noFill/>
                        </a:ln>
                        <a:solidFill>
                          <a:schemeClr val="tx1"/>
                        </a:solidFill>
                        <a:effectLst/>
                        <a:latin typeface="+mn-ea"/>
                        <a:ea typeface="+mn-ea"/>
                      </a:endParaRPr>
                    </a:p>
                  </a:txBody>
                  <a:tcPr marL="102699" marR="102699" marT="40053" marB="4005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r>
                        <a:rPr kumimoji="1" lang="en-US" altLang="zh-CN" sz="1600" b="1" i="0" u="none" strike="noStrike" cap="none" normalizeH="0" baseline="0" dirty="0">
                          <a:ln>
                            <a:noFill/>
                          </a:ln>
                          <a:solidFill>
                            <a:schemeClr val="tx1"/>
                          </a:solidFill>
                          <a:effectLst/>
                          <a:latin typeface="+mn-ea"/>
                          <a:ea typeface="+mn-ea"/>
                        </a:rPr>
                        <a:t>New</a:t>
                      </a:r>
                      <a:r>
                        <a:rPr kumimoji="1" lang="zh-CN" altLang="zh-CN" sz="1600" b="1" i="0" u="none" strike="noStrike" cap="none" normalizeH="0" baseline="0" dirty="0">
                          <a:ln>
                            <a:noFill/>
                          </a:ln>
                          <a:solidFill>
                            <a:schemeClr val="tx1"/>
                          </a:solidFill>
                          <a:effectLst/>
                          <a:latin typeface="+mn-ea"/>
                          <a:ea typeface="+mn-ea"/>
                        </a:rPr>
                        <a:t>/</a:t>
                      </a:r>
                      <a:r>
                        <a:rPr kumimoji="1" lang="en-US" altLang="zh-CN" sz="1600" b="1" i="0" u="none" strike="noStrike" cap="none" normalizeH="0" baseline="0" dirty="0">
                          <a:ln>
                            <a:noFill/>
                          </a:ln>
                          <a:solidFill>
                            <a:schemeClr val="tx1"/>
                          </a:solidFill>
                          <a:effectLst/>
                          <a:latin typeface="+mn-ea"/>
                          <a:ea typeface="+mn-ea"/>
                        </a:rPr>
                        <a:t> Update</a:t>
                      </a:r>
                      <a:endParaRPr kumimoji="1" lang="zh-CN" altLang="en-US" sz="1600" b="1" i="0" u="none" strike="noStrike" cap="none" normalizeH="0" baseline="0" dirty="0">
                        <a:ln>
                          <a:noFill/>
                        </a:ln>
                        <a:solidFill>
                          <a:schemeClr val="tx1"/>
                        </a:solidFill>
                        <a:effectLst/>
                        <a:latin typeface="+mn-ea"/>
                        <a:ea typeface="+mn-ea"/>
                      </a:endParaRPr>
                    </a:p>
                  </a:txBody>
                  <a:tcPr marL="102699" marR="102699" marT="40053" marB="40053"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04825">
                <a:tc>
                  <a:txBody>
                    <a:bodyPr/>
                    <a:lstStyle/>
                    <a:p>
                      <a:pPr marL="0" marR="0" lvl="0" indent="0" algn="ctr"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en-US" altLang="zh-CN" sz="1600" b="0" i="0" u="none" strike="noStrike" cap="none" normalizeH="0" baseline="0" dirty="0">
                        <a:ln>
                          <a:noFill/>
                        </a:ln>
                        <a:solidFill>
                          <a:schemeClr val="tx1"/>
                        </a:solidFill>
                        <a:effectLst/>
                        <a:latin typeface="+mn-ea"/>
                        <a:ea typeface="+mn-ea"/>
                      </a:endParaRPr>
                    </a:p>
                  </a:txBody>
                  <a:tcPr marL="104344" marR="104344" marT="39127" marB="391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en-US" altLang="zh-CN" sz="1600" b="0" i="0" u="none" strike="noStrike" cap="none" normalizeH="0" baseline="0" dirty="0">
                        <a:ln>
                          <a:noFill/>
                        </a:ln>
                        <a:solidFill>
                          <a:schemeClr val="tx1"/>
                        </a:solidFill>
                        <a:effectLst/>
                        <a:latin typeface="+mn-ea"/>
                        <a:ea typeface="+mn-ea"/>
                      </a:endParaRPr>
                    </a:p>
                  </a:txBody>
                  <a:tcPr marL="104344" marR="104344" marT="39127" marB="391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en-US" altLang="zh-CN" sz="1600" b="0" i="0" u="none" strike="noStrike" cap="none" normalizeH="0" baseline="0" dirty="0">
                        <a:ln>
                          <a:noFill/>
                        </a:ln>
                        <a:solidFill>
                          <a:schemeClr val="tx1"/>
                        </a:solidFill>
                        <a:effectLst/>
                        <a:latin typeface="+mn-ea"/>
                        <a:ea typeface="+mn-ea"/>
                      </a:endParaRPr>
                    </a:p>
                  </a:txBody>
                  <a:tcPr marL="104344" marR="104344" marT="39127" marB="391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en-US" altLang="zh-CN" sz="1600" b="0" i="0" u="none" strike="noStrike" cap="none" normalizeH="0" baseline="0" dirty="0">
                        <a:ln>
                          <a:noFill/>
                        </a:ln>
                        <a:solidFill>
                          <a:schemeClr val="tx1"/>
                        </a:solidFill>
                        <a:effectLst/>
                        <a:latin typeface="+mn-ea"/>
                        <a:ea typeface="+mn-ea"/>
                      </a:endParaRPr>
                    </a:p>
                  </a:txBody>
                  <a:tcPr marL="104344" marR="104344" marT="39127" marB="391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88950">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zh-CN" altLang="zh-CN" sz="1600" b="0" i="0" u="none" strike="noStrike" cap="none" normalizeH="0" baseline="0" dirty="0">
                        <a:ln>
                          <a:noFill/>
                        </a:ln>
                        <a:solidFill>
                          <a:schemeClr val="tx1"/>
                        </a:solidFill>
                        <a:effectLst/>
                        <a:latin typeface="+mn-ea"/>
                        <a:ea typeface="+mn-ea"/>
                      </a:endParaRPr>
                    </a:p>
                  </a:txBody>
                  <a:tcPr marL="104344" marR="104344" marT="39127" marB="391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zh-CN" altLang="zh-CN" sz="1600" b="0" i="0" u="none" strike="noStrike" cap="none" normalizeH="0" baseline="0" dirty="0">
                        <a:ln>
                          <a:noFill/>
                        </a:ln>
                        <a:solidFill>
                          <a:schemeClr val="tx1"/>
                        </a:solidFill>
                        <a:effectLst/>
                        <a:latin typeface="+mn-ea"/>
                        <a:ea typeface="+mn-ea"/>
                      </a:endParaRPr>
                    </a:p>
                  </a:txBody>
                  <a:tcPr marL="104344" marR="104344" marT="39127" marB="391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zh-CN" altLang="zh-CN" sz="1600" b="0" i="0" u="none" strike="noStrike" cap="none" normalizeH="0" baseline="0" dirty="0">
                        <a:ln>
                          <a:noFill/>
                        </a:ln>
                        <a:solidFill>
                          <a:schemeClr val="tx1"/>
                        </a:solidFill>
                        <a:effectLst/>
                        <a:latin typeface="+mn-ea"/>
                        <a:ea typeface="+mn-ea"/>
                      </a:endParaRPr>
                    </a:p>
                  </a:txBody>
                  <a:tcPr marL="104344" marR="104344" marT="39127" marB="391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zh-CN" altLang="zh-CN" sz="1600" b="0" i="0" u="none" strike="noStrike" cap="none" normalizeH="0" baseline="0" dirty="0">
                        <a:ln>
                          <a:noFill/>
                        </a:ln>
                        <a:solidFill>
                          <a:schemeClr val="tx1"/>
                        </a:solidFill>
                        <a:effectLst/>
                        <a:latin typeface="+mn-ea"/>
                        <a:ea typeface="+mn-ea"/>
                      </a:endParaRPr>
                    </a:p>
                  </a:txBody>
                  <a:tcPr marL="104344" marR="104344" marT="39127" marB="391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88950">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zh-CN" altLang="zh-CN" sz="1600" b="0" i="0" u="none" strike="noStrike" cap="none" normalizeH="0" baseline="0" dirty="0">
                        <a:ln>
                          <a:noFill/>
                        </a:ln>
                        <a:solidFill>
                          <a:schemeClr val="tx1"/>
                        </a:solidFill>
                        <a:effectLst/>
                        <a:latin typeface="+mn-ea"/>
                        <a:ea typeface="+mn-ea"/>
                      </a:endParaRPr>
                    </a:p>
                  </a:txBody>
                  <a:tcPr marL="104344" marR="104344" marT="39127" marB="391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zh-CN" altLang="zh-CN" sz="1600" b="0" i="0" u="none" strike="noStrike" cap="none" normalizeH="0" baseline="0" dirty="0">
                        <a:ln>
                          <a:noFill/>
                        </a:ln>
                        <a:solidFill>
                          <a:schemeClr val="tx1"/>
                        </a:solidFill>
                        <a:effectLst/>
                        <a:latin typeface="+mn-ea"/>
                        <a:ea typeface="+mn-ea"/>
                      </a:endParaRPr>
                    </a:p>
                  </a:txBody>
                  <a:tcPr marL="104344" marR="104344" marT="39127" marB="391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zh-CN" altLang="zh-CN" sz="1600" b="0" i="0" u="none" strike="noStrike" cap="none" normalizeH="0" baseline="0" dirty="0">
                        <a:ln>
                          <a:noFill/>
                        </a:ln>
                        <a:solidFill>
                          <a:schemeClr val="tx1"/>
                        </a:solidFill>
                        <a:effectLst/>
                        <a:latin typeface="+mn-ea"/>
                        <a:ea typeface="+mn-ea"/>
                      </a:endParaRPr>
                    </a:p>
                  </a:txBody>
                  <a:tcPr marL="104344" marR="104344" marT="39127" marB="391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zh-CN" altLang="zh-CN" sz="1600" b="0" i="0" u="none" strike="noStrike" cap="none" normalizeH="0" baseline="0" dirty="0">
                        <a:ln>
                          <a:noFill/>
                        </a:ln>
                        <a:solidFill>
                          <a:schemeClr val="tx1"/>
                        </a:solidFill>
                        <a:effectLst/>
                        <a:latin typeface="+mn-ea"/>
                        <a:ea typeface="+mn-ea"/>
                      </a:endParaRPr>
                    </a:p>
                  </a:txBody>
                  <a:tcPr marL="104344" marR="104344" marT="39127" marB="391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88950">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zh-CN" altLang="zh-CN" sz="1600" b="0" i="0" u="none" strike="noStrike" cap="none" normalizeH="0" baseline="0">
                        <a:ln>
                          <a:noFill/>
                        </a:ln>
                        <a:solidFill>
                          <a:schemeClr val="tx1"/>
                        </a:solidFill>
                        <a:effectLst/>
                        <a:latin typeface="+mn-ea"/>
                        <a:ea typeface="+mn-ea"/>
                      </a:endParaRPr>
                    </a:p>
                  </a:txBody>
                  <a:tcPr marL="104344" marR="104344" marT="39127" marB="391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zh-CN" altLang="zh-CN" sz="1600" b="0" i="0" u="none" strike="noStrike" cap="none" normalizeH="0" baseline="0" dirty="0">
                        <a:ln>
                          <a:noFill/>
                        </a:ln>
                        <a:solidFill>
                          <a:schemeClr val="tx1"/>
                        </a:solidFill>
                        <a:effectLst/>
                        <a:latin typeface="+mn-ea"/>
                        <a:ea typeface="+mn-ea"/>
                      </a:endParaRPr>
                    </a:p>
                  </a:txBody>
                  <a:tcPr marL="104344" marR="104344" marT="39127" marB="391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zh-CN" altLang="zh-CN" sz="1600" b="0" i="0" u="none" strike="noStrike" cap="none" normalizeH="0" baseline="0" dirty="0">
                        <a:ln>
                          <a:noFill/>
                        </a:ln>
                        <a:solidFill>
                          <a:schemeClr val="tx1"/>
                        </a:solidFill>
                        <a:effectLst/>
                        <a:latin typeface="+mn-ea"/>
                        <a:ea typeface="+mn-ea"/>
                      </a:endParaRPr>
                    </a:p>
                  </a:txBody>
                  <a:tcPr marL="104344" marR="104344" marT="39127" marB="391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zh-CN" altLang="zh-CN" sz="1600" b="0" i="0" u="none" strike="noStrike" cap="none" normalizeH="0" baseline="0">
                        <a:ln>
                          <a:noFill/>
                        </a:ln>
                        <a:solidFill>
                          <a:schemeClr val="tx1"/>
                        </a:solidFill>
                        <a:effectLst/>
                        <a:latin typeface="+mn-ea"/>
                        <a:ea typeface="+mn-ea"/>
                      </a:endParaRPr>
                    </a:p>
                  </a:txBody>
                  <a:tcPr marL="104344" marR="104344" marT="39127" marB="391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88950">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zh-CN" altLang="zh-CN" sz="1600" b="0" i="0" u="none" strike="noStrike" cap="none" normalizeH="0" baseline="0" dirty="0">
                        <a:ln>
                          <a:noFill/>
                        </a:ln>
                        <a:solidFill>
                          <a:schemeClr val="tx1"/>
                        </a:solidFill>
                        <a:effectLst/>
                        <a:latin typeface="+mn-ea"/>
                        <a:ea typeface="+mn-ea"/>
                      </a:endParaRPr>
                    </a:p>
                  </a:txBody>
                  <a:tcPr marL="104344" marR="104344" marT="39127" marB="391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zh-CN" altLang="zh-CN" sz="1600" b="0" i="0" u="none" strike="noStrike" cap="none" normalizeH="0" baseline="0" dirty="0">
                        <a:ln>
                          <a:noFill/>
                        </a:ln>
                        <a:solidFill>
                          <a:schemeClr val="tx1"/>
                        </a:solidFill>
                        <a:effectLst/>
                        <a:latin typeface="+mn-ea"/>
                        <a:ea typeface="+mn-ea"/>
                      </a:endParaRPr>
                    </a:p>
                  </a:txBody>
                  <a:tcPr marL="104344" marR="104344" marT="39127" marB="391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zh-CN" altLang="zh-CN" sz="1600" b="0" i="0" u="none" strike="noStrike" cap="none" normalizeH="0" baseline="0" dirty="0">
                        <a:ln>
                          <a:noFill/>
                        </a:ln>
                        <a:solidFill>
                          <a:schemeClr val="tx1"/>
                        </a:solidFill>
                        <a:effectLst/>
                        <a:latin typeface="+mn-ea"/>
                        <a:ea typeface="+mn-ea"/>
                      </a:endParaRPr>
                    </a:p>
                  </a:txBody>
                  <a:tcPr marL="104344" marR="104344" marT="39127" marB="391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zh-CN" altLang="zh-CN" sz="1600" b="0" i="0" u="none" strike="noStrike" cap="none" normalizeH="0" baseline="0" dirty="0">
                        <a:ln>
                          <a:noFill/>
                        </a:ln>
                        <a:solidFill>
                          <a:schemeClr val="tx1"/>
                        </a:solidFill>
                        <a:effectLst/>
                        <a:latin typeface="+mn-ea"/>
                        <a:ea typeface="+mn-ea"/>
                      </a:endParaRPr>
                    </a:p>
                  </a:txBody>
                  <a:tcPr marL="104344" marR="104344" marT="39127" marB="391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88950">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zh-CN" altLang="zh-CN" sz="1600" b="0" i="0" u="none" strike="noStrike" cap="none" normalizeH="0" baseline="0" dirty="0">
                        <a:ln>
                          <a:noFill/>
                        </a:ln>
                        <a:solidFill>
                          <a:schemeClr val="tx1"/>
                        </a:solidFill>
                        <a:effectLst/>
                        <a:latin typeface="+mn-ea"/>
                        <a:ea typeface="+mn-ea"/>
                      </a:endParaRPr>
                    </a:p>
                  </a:txBody>
                  <a:tcPr marL="104344" marR="104344" marT="39127" marB="391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zh-CN" altLang="zh-CN" sz="1600" b="0" i="0" u="none" strike="noStrike" cap="none" normalizeH="0" baseline="0" dirty="0">
                        <a:ln>
                          <a:noFill/>
                        </a:ln>
                        <a:solidFill>
                          <a:schemeClr val="tx1"/>
                        </a:solidFill>
                        <a:effectLst/>
                        <a:latin typeface="+mn-ea"/>
                        <a:ea typeface="+mn-ea"/>
                      </a:endParaRPr>
                    </a:p>
                  </a:txBody>
                  <a:tcPr marL="104344" marR="104344" marT="39127" marB="391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zh-CN" altLang="zh-CN" sz="1600" b="0" i="0" u="none" strike="noStrike" cap="none" normalizeH="0" baseline="0" dirty="0">
                        <a:ln>
                          <a:noFill/>
                        </a:ln>
                        <a:solidFill>
                          <a:schemeClr val="tx1"/>
                        </a:solidFill>
                        <a:effectLst/>
                        <a:latin typeface="+mn-ea"/>
                        <a:ea typeface="+mn-ea"/>
                      </a:endParaRPr>
                    </a:p>
                  </a:txBody>
                  <a:tcPr marL="104344" marR="104344" marT="39127" marB="391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zh-CN" altLang="zh-CN" sz="1600" b="0" i="0" u="none" strike="noStrike" cap="none" normalizeH="0" baseline="0" dirty="0">
                        <a:ln>
                          <a:noFill/>
                        </a:ln>
                        <a:solidFill>
                          <a:schemeClr val="tx1"/>
                        </a:solidFill>
                        <a:effectLst/>
                        <a:latin typeface="+mn-ea"/>
                        <a:ea typeface="+mn-ea"/>
                      </a:endParaRPr>
                    </a:p>
                  </a:txBody>
                  <a:tcPr marL="104344" marR="104344" marT="39127" marB="391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470491851"/>
                  </a:ext>
                </a:extLst>
              </a:tr>
            </a:tbl>
          </a:graphicData>
        </a:graphic>
      </p:graphicFrame>
      <p:sp>
        <p:nvSpPr>
          <p:cNvPr id="32" name="文本占位符 7"/>
          <p:cNvSpPr>
            <a:spLocks noGrp="1"/>
          </p:cNvSpPr>
          <p:nvPr>
            <p:ph type="body" sz="quarter" idx="17" hasCustomPrompt="1"/>
          </p:nvPr>
        </p:nvSpPr>
        <p:spPr>
          <a:xfrm>
            <a:off x="1007535" y="1803960"/>
            <a:ext cx="3024237" cy="504887"/>
          </a:xfrm>
          <a:prstGeom prst="rect">
            <a:avLst/>
          </a:prstGeom>
        </p:spPr>
        <p:txBody>
          <a:bodyPr anchor="ctr"/>
          <a:lstStyle>
            <a:lvl1pPr marL="0" marR="0" indent="0" algn="ctr" defTabSz="914377" rtl="0" eaLnBrk="1" fontAlgn="base" latinLnBrk="0" hangingPunct="1">
              <a:lnSpc>
                <a:spcPct val="100000"/>
              </a:lnSpc>
              <a:spcBef>
                <a:spcPct val="30000"/>
              </a:spcBef>
              <a:spcAft>
                <a:spcPct val="0"/>
              </a:spcAft>
              <a:buClr>
                <a:srgbClr val="808080"/>
              </a:buClr>
              <a:buSzPct val="60000"/>
              <a:buFont typeface="Wingdings" pitchFamily="2" charset="2"/>
              <a:buNone/>
              <a:tabLst/>
              <a:defRPr sz="1600">
                <a:latin typeface="+mn-ea"/>
                <a:ea typeface="+mn-ea"/>
              </a:defRPr>
            </a:lvl1pPr>
          </a:lstStyle>
          <a:p>
            <a:pPr lvl="0"/>
            <a:r>
              <a:rPr lang="en-US" altLang="zh-CN" dirty="0"/>
              <a:t>Course Code</a:t>
            </a:r>
          </a:p>
        </p:txBody>
      </p:sp>
      <p:sp>
        <p:nvSpPr>
          <p:cNvPr id="33" name="文本占位符 7"/>
          <p:cNvSpPr>
            <a:spLocks noGrp="1"/>
          </p:cNvSpPr>
          <p:nvPr>
            <p:ph type="body" sz="quarter" idx="18" hasCustomPrompt="1"/>
          </p:nvPr>
        </p:nvSpPr>
        <p:spPr>
          <a:xfrm>
            <a:off x="4079776" y="1803960"/>
            <a:ext cx="2110008" cy="504887"/>
          </a:xfrm>
          <a:prstGeom prst="rect">
            <a:avLst/>
          </a:prstGeom>
        </p:spPr>
        <p:txBody>
          <a:bodyPr anchor="ctr"/>
          <a:lstStyle>
            <a:lvl1pPr marL="0" marR="0" indent="0" algn="ctr" defTabSz="914377" rtl="0" eaLnBrk="1" fontAlgn="base" latinLnBrk="0" hangingPunct="1">
              <a:lnSpc>
                <a:spcPct val="100000"/>
              </a:lnSpc>
              <a:spcBef>
                <a:spcPct val="30000"/>
              </a:spcBef>
              <a:spcAft>
                <a:spcPct val="0"/>
              </a:spcAft>
              <a:buClr>
                <a:srgbClr val="808080"/>
              </a:buClr>
              <a:buSzPct val="60000"/>
              <a:buFont typeface="Wingdings" pitchFamily="2" charset="2"/>
              <a:buNone/>
              <a:tabLst/>
              <a:defRPr sz="1600">
                <a:latin typeface="+mn-ea"/>
                <a:ea typeface="+mn-ea"/>
              </a:defRPr>
            </a:lvl1pPr>
          </a:lstStyle>
          <a:p>
            <a:pPr lvl="0"/>
            <a:r>
              <a:rPr lang="en-US" altLang="zh-CN" dirty="0"/>
              <a:t>Product</a:t>
            </a:r>
          </a:p>
        </p:txBody>
      </p:sp>
      <p:sp>
        <p:nvSpPr>
          <p:cNvPr id="34" name="文本占位符 7"/>
          <p:cNvSpPr>
            <a:spLocks noGrp="1"/>
          </p:cNvSpPr>
          <p:nvPr>
            <p:ph type="body" sz="quarter" idx="19" hasCustomPrompt="1"/>
          </p:nvPr>
        </p:nvSpPr>
        <p:spPr>
          <a:xfrm>
            <a:off x="6239934" y="1803960"/>
            <a:ext cx="2844398" cy="504887"/>
          </a:xfrm>
          <a:prstGeom prst="rect">
            <a:avLst/>
          </a:prstGeom>
        </p:spPr>
        <p:txBody>
          <a:bodyPr anchor="ctr"/>
          <a:lstStyle>
            <a:lvl1pPr marL="0" marR="0" indent="0" algn="ctr" defTabSz="914377" rtl="0" eaLnBrk="1" fontAlgn="base" latinLnBrk="0" hangingPunct="1">
              <a:lnSpc>
                <a:spcPct val="100000"/>
              </a:lnSpc>
              <a:spcBef>
                <a:spcPct val="30000"/>
              </a:spcBef>
              <a:spcAft>
                <a:spcPct val="0"/>
              </a:spcAft>
              <a:buClr>
                <a:srgbClr val="808080"/>
              </a:buClr>
              <a:buSzPct val="60000"/>
              <a:buFont typeface="Wingdings" pitchFamily="2" charset="2"/>
              <a:buNone/>
              <a:tabLst/>
              <a:defRPr sz="1600">
                <a:latin typeface="+mn-ea"/>
                <a:ea typeface="+mn-ea"/>
              </a:defRPr>
            </a:lvl1pPr>
          </a:lstStyle>
          <a:p>
            <a:pPr lvl="0"/>
            <a:r>
              <a:rPr lang="en-US" altLang="zh-CN" dirty="0"/>
              <a:t>X.X</a:t>
            </a:r>
          </a:p>
        </p:txBody>
      </p:sp>
      <p:sp>
        <p:nvSpPr>
          <p:cNvPr id="47" name="文本占位符 7"/>
          <p:cNvSpPr>
            <a:spLocks noGrp="1"/>
          </p:cNvSpPr>
          <p:nvPr>
            <p:ph type="body" sz="quarter" idx="20" hasCustomPrompt="1"/>
          </p:nvPr>
        </p:nvSpPr>
        <p:spPr>
          <a:xfrm>
            <a:off x="9084332" y="1803960"/>
            <a:ext cx="2388001" cy="504887"/>
          </a:xfrm>
          <a:prstGeom prst="rect">
            <a:avLst/>
          </a:prstGeom>
        </p:spPr>
        <p:txBody>
          <a:bodyPr anchor="ctr"/>
          <a:lstStyle>
            <a:lvl1pPr marL="0" marR="0" indent="0" algn="ctr" defTabSz="914377" rtl="0" eaLnBrk="1" fontAlgn="base" latinLnBrk="0" hangingPunct="1">
              <a:lnSpc>
                <a:spcPct val="100000"/>
              </a:lnSpc>
              <a:spcBef>
                <a:spcPct val="30000"/>
              </a:spcBef>
              <a:spcAft>
                <a:spcPct val="0"/>
              </a:spcAft>
              <a:buClr>
                <a:srgbClr val="808080"/>
              </a:buClr>
              <a:buSzPct val="60000"/>
              <a:buFont typeface="Wingdings" pitchFamily="2" charset="2"/>
              <a:buNone/>
              <a:tabLst/>
              <a:defRPr sz="1600">
                <a:latin typeface="+mn-ea"/>
                <a:ea typeface="+mn-ea"/>
              </a:defRPr>
            </a:lvl1pPr>
          </a:lstStyle>
          <a:p>
            <a:pPr lvl="0"/>
            <a:r>
              <a:rPr lang="en-US" altLang="zh-CN" dirty="0"/>
              <a:t>X.X</a:t>
            </a:r>
          </a:p>
        </p:txBody>
      </p:sp>
      <p:sp>
        <p:nvSpPr>
          <p:cNvPr id="48" name="文本占位符 7"/>
          <p:cNvSpPr>
            <a:spLocks noGrp="1"/>
          </p:cNvSpPr>
          <p:nvPr>
            <p:ph type="body" sz="quarter" idx="13" hasCustomPrompt="1"/>
          </p:nvPr>
        </p:nvSpPr>
        <p:spPr>
          <a:xfrm>
            <a:off x="1007533" y="3089025"/>
            <a:ext cx="3071784" cy="504887"/>
          </a:xfrm>
          <a:prstGeom prst="rect">
            <a:avLst/>
          </a:prstGeom>
        </p:spPr>
        <p:txBody>
          <a:bodyPr anchor="ctr"/>
          <a:lstStyle>
            <a:lvl1pPr marL="0" marR="0" indent="0" algn="ctr" defTabSz="914377" rtl="0" eaLnBrk="1" fontAlgn="base" latinLnBrk="0" hangingPunct="1">
              <a:lnSpc>
                <a:spcPct val="100000"/>
              </a:lnSpc>
              <a:spcBef>
                <a:spcPct val="30000"/>
              </a:spcBef>
              <a:spcAft>
                <a:spcPct val="0"/>
              </a:spcAft>
              <a:buClr>
                <a:srgbClr val="808080"/>
              </a:buClr>
              <a:buSzPct val="60000"/>
              <a:buFont typeface="Wingdings" pitchFamily="2" charset="2"/>
              <a:buNone/>
              <a:tabLst/>
              <a:defRPr sz="1600">
                <a:latin typeface="+mn-ea"/>
                <a:ea typeface="+mn-ea"/>
              </a:defRPr>
            </a:lvl1pPr>
          </a:lstStyle>
          <a:p>
            <a:pPr lvl="0"/>
            <a:r>
              <a:rPr lang="en-US" altLang="zh-CN" dirty="0"/>
              <a:t>Author/ID</a:t>
            </a:r>
          </a:p>
        </p:txBody>
      </p:sp>
      <p:sp>
        <p:nvSpPr>
          <p:cNvPr id="49" name="文本占位符 7"/>
          <p:cNvSpPr>
            <a:spLocks noGrp="1"/>
          </p:cNvSpPr>
          <p:nvPr>
            <p:ph type="body" sz="quarter" idx="14" hasCustomPrompt="1"/>
          </p:nvPr>
        </p:nvSpPr>
        <p:spPr>
          <a:xfrm>
            <a:off x="4079776" y="3089025"/>
            <a:ext cx="2160157" cy="504887"/>
          </a:xfrm>
          <a:prstGeom prst="rect">
            <a:avLst/>
          </a:prstGeom>
        </p:spPr>
        <p:txBody>
          <a:bodyPr anchor="ctr"/>
          <a:lstStyle>
            <a:lvl1pPr algn="ctr">
              <a:lnSpc>
                <a:spcPct val="100000"/>
              </a:lnSpc>
              <a:buNone/>
              <a:defRPr sz="1600">
                <a:latin typeface="+mn-ea"/>
                <a:ea typeface="+mn-ea"/>
              </a:defRPr>
            </a:lvl1pPr>
          </a:lstStyle>
          <a:p>
            <a:pPr lvl="0"/>
            <a:r>
              <a:rPr lang="en-US" altLang="zh-CN" dirty="0"/>
              <a:t>2015.01.25</a:t>
            </a:r>
            <a:endParaRPr lang="zh-CN" altLang="en-US" dirty="0"/>
          </a:p>
        </p:txBody>
      </p:sp>
      <p:sp>
        <p:nvSpPr>
          <p:cNvPr id="50" name="文本占位符 7"/>
          <p:cNvSpPr>
            <a:spLocks noGrp="1"/>
          </p:cNvSpPr>
          <p:nvPr>
            <p:ph type="body" sz="quarter" idx="15" hasCustomPrompt="1"/>
          </p:nvPr>
        </p:nvSpPr>
        <p:spPr>
          <a:xfrm>
            <a:off x="6239933" y="3089025"/>
            <a:ext cx="2928408" cy="504887"/>
          </a:xfrm>
          <a:prstGeom prst="rect">
            <a:avLst/>
          </a:prstGeom>
        </p:spPr>
        <p:txBody>
          <a:bodyPr anchor="ctr"/>
          <a:lstStyle>
            <a:lvl1pPr marL="0" marR="0" indent="0" algn="ctr" defTabSz="914377" rtl="0" eaLnBrk="1" fontAlgn="base" latinLnBrk="0" hangingPunct="1">
              <a:lnSpc>
                <a:spcPct val="100000"/>
              </a:lnSpc>
              <a:spcBef>
                <a:spcPct val="30000"/>
              </a:spcBef>
              <a:spcAft>
                <a:spcPct val="0"/>
              </a:spcAft>
              <a:buClr>
                <a:srgbClr val="808080"/>
              </a:buClr>
              <a:buSzPct val="60000"/>
              <a:buFont typeface="Wingdings" pitchFamily="2" charset="2"/>
              <a:buNone/>
              <a:tabLst/>
              <a:defRPr sz="1600">
                <a:latin typeface="+mn-ea"/>
                <a:ea typeface="+mn-ea"/>
              </a:defRPr>
            </a:lvl1pPr>
          </a:lstStyle>
          <a:p>
            <a:pPr lvl="0"/>
            <a:r>
              <a:rPr lang="en-US" altLang="zh-CN" dirty="0"/>
              <a:t>Reviewer/ID</a:t>
            </a:r>
          </a:p>
        </p:txBody>
      </p:sp>
      <p:sp>
        <p:nvSpPr>
          <p:cNvPr id="51" name="文本占位符 7"/>
          <p:cNvSpPr>
            <a:spLocks noGrp="1"/>
          </p:cNvSpPr>
          <p:nvPr>
            <p:ph type="body" sz="quarter" idx="16" hasCustomPrompt="1"/>
          </p:nvPr>
        </p:nvSpPr>
        <p:spPr>
          <a:xfrm>
            <a:off x="9168341" y="3089025"/>
            <a:ext cx="2303992" cy="504887"/>
          </a:xfrm>
          <a:prstGeom prst="rect">
            <a:avLst/>
          </a:prstGeom>
        </p:spPr>
        <p:txBody>
          <a:bodyPr anchor="ctr"/>
          <a:lstStyle>
            <a:lvl1pPr algn="ctr">
              <a:lnSpc>
                <a:spcPct val="100000"/>
              </a:lnSpc>
              <a:buNone/>
              <a:defRPr sz="1600">
                <a:latin typeface="+mn-ea"/>
                <a:ea typeface="+mn-ea"/>
              </a:defRPr>
            </a:lvl1pPr>
          </a:lstStyle>
          <a:p>
            <a:pPr lvl="0"/>
            <a:r>
              <a:rPr lang="en-US" altLang="zh-CN" dirty="0"/>
              <a:t>Type</a:t>
            </a:r>
            <a:endParaRPr lang="zh-CN" altLang="en-US" dirty="0"/>
          </a:p>
        </p:txBody>
      </p:sp>
      <p:sp>
        <p:nvSpPr>
          <p:cNvPr id="52" name="文本占位符 7">
            <a:extLst>
              <a:ext uri="{FF2B5EF4-FFF2-40B4-BE49-F238E27FC236}">
                <a16:creationId xmlns:a16="http://schemas.microsoft.com/office/drawing/2014/main" id="{44F86C3E-C49E-485B-8EB0-960F41282238}"/>
              </a:ext>
            </a:extLst>
          </p:cNvPr>
          <p:cNvSpPr>
            <a:spLocks noGrp="1"/>
          </p:cNvSpPr>
          <p:nvPr>
            <p:ph type="body" sz="quarter" idx="21" hasCustomPrompt="1"/>
          </p:nvPr>
        </p:nvSpPr>
        <p:spPr>
          <a:xfrm>
            <a:off x="1019436" y="3608189"/>
            <a:ext cx="3071784" cy="504887"/>
          </a:xfrm>
          <a:prstGeom prst="rect">
            <a:avLst/>
          </a:prstGeom>
        </p:spPr>
        <p:txBody>
          <a:bodyPr anchor="ctr"/>
          <a:lstStyle>
            <a:lvl1pPr marL="0" marR="0" indent="0" algn="ctr" defTabSz="914377" rtl="0" eaLnBrk="1" fontAlgn="base" latinLnBrk="0" hangingPunct="1">
              <a:lnSpc>
                <a:spcPct val="100000"/>
              </a:lnSpc>
              <a:spcBef>
                <a:spcPct val="30000"/>
              </a:spcBef>
              <a:spcAft>
                <a:spcPct val="0"/>
              </a:spcAft>
              <a:buClr>
                <a:srgbClr val="808080"/>
              </a:buClr>
              <a:buSzPct val="60000"/>
              <a:buFont typeface="Wingdings" pitchFamily="2" charset="2"/>
              <a:buNone/>
              <a:tabLst/>
              <a:defRPr sz="1600">
                <a:latin typeface="+mn-ea"/>
                <a:ea typeface="+mn-ea"/>
              </a:defRPr>
            </a:lvl1pPr>
          </a:lstStyle>
          <a:p>
            <a:pPr lvl="0"/>
            <a:r>
              <a:rPr lang="en-US" altLang="zh-CN" dirty="0"/>
              <a:t>Author/ID</a:t>
            </a:r>
          </a:p>
        </p:txBody>
      </p:sp>
      <p:sp>
        <p:nvSpPr>
          <p:cNvPr id="53" name="文本占位符 7">
            <a:extLst>
              <a:ext uri="{FF2B5EF4-FFF2-40B4-BE49-F238E27FC236}">
                <a16:creationId xmlns:a16="http://schemas.microsoft.com/office/drawing/2014/main" id="{DB3D228B-4BFD-4782-B68D-12F66EA8C589}"/>
              </a:ext>
            </a:extLst>
          </p:cNvPr>
          <p:cNvSpPr>
            <a:spLocks noGrp="1"/>
          </p:cNvSpPr>
          <p:nvPr>
            <p:ph type="body" sz="quarter" idx="22" hasCustomPrompt="1"/>
          </p:nvPr>
        </p:nvSpPr>
        <p:spPr>
          <a:xfrm>
            <a:off x="4091679" y="3608189"/>
            <a:ext cx="2160157" cy="504887"/>
          </a:xfrm>
          <a:prstGeom prst="rect">
            <a:avLst/>
          </a:prstGeom>
        </p:spPr>
        <p:txBody>
          <a:bodyPr anchor="ctr"/>
          <a:lstStyle>
            <a:lvl1pPr algn="ctr">
              <a:lnSpc>
                <a:spcPct val="100000"/>
              </a:lnSpc>
              <a:buNone/>
              <a:defRPr sz="1600">
                <a:latin typeface="+mn-ea"/>
                <a:ea typeface="+mn-ea"/>
              </a:defRPr>
            </a:lvl1pPr>
          </a:lstStyle>
          <a:p>
            <a:pPr lvl="0"/>
            <a:r>
              <a:rPr lang="en-US" altLang="zh-CN" dirty="0"/>
              <a:t>2015.01.25</a:t>
            </a:r>
            <a:endParaRPr lang="zh-CN" altLang="en-US" dirty="0"/>
          </a:p>
        </p:txBody>
      </p:sp>
      <p:sp>
        <p:nvSpPr>
          <p:cNvPr id="54" name="文本占位符 7">
            <a:extLst>
              <a:ext uri="{FF2B5EF4-FFF2-40B4-BE49-F238E27FC236}">
                <a16:creationId xmlns:a16="http://schemas.microsoft.com/office/drawing/2014/main" id="{FECCD724-6B1F-4104-8A9B-6B6764A3F859}"/>
              </a:ext>
            </a:extLst>
          </p:cNvPr>
          <p:cNvSpPr>
            <a:spLocks noGrp="1"/>
          </p:cNvSpPr>
          <p:nvPr>
            <p:ph type="body" sz="quarter" idx="23" hasCustomPrompt="1"/>
          </p:nvPr>
        </p:nvSpPr>
        <p:spPr>
          <a:xfrm>
            <a:off x="6251836" y="3608189"/>
            <a:ext cx="2928408" cy="504887"/>
          </a:xfrm>
          <a:prstGeom prst="rect">
            <a:avLst/>
          </a:prstGeom>
        </p:spPr>
        <p:txBody>
          <a:bodyPr anchor="ctr"/>
          <a:lstStyle>
            <a:lvl1pPr marL="0" marR="0" indent="0" algn="ctr" defTabSz="914377" rtl="0" eaLnBrk="1" fontAlgn="base" latinLnBrk="0" hangingPunct="1">
              <a:lnSpc>
                <a:spcPct val="100000"/>
              </a:lnSpc>
              <a:spcBef>
                <a:spcPct val="30000"/>
              </a:spcBef>
              <a:spcAft>
                <a:spcPct val="0"/>
              </a:spcAft>
              <a:buClr>
                <a:srgbClr val="808080"/>
              </a:buClr>
              <a:buSzPct val="60000"/>
              <a:buFont typeface="Wingdings" pitchFamily="2" charset="2"/>
              <a:buNone/>
              <a:tabLst/>
              <a:defRPr sz="1600">
                <a:latin typeface="+mn-ea"/>
                <a:ea typeface="+mn-ea"/>
              </a:defRPr>
            </a:lvl1pPr>
          </a:lstStyle>
          <a:p>
            <a:pPr lvl="0"/>
            <a:r>
              <a:rPr lang="en-US" altLang="zh-CN" dirty="0"/>
              <a:t>Reviewer/ID</a:t>
            </a:r>
          </a:p>
        </p:txBody>
      </p:sp>
      <p:sp>
        <p:nvSpPr>
          <p:cNvPr id="55" name="文本占位符 7">
            <a:extLst>
              <a:ext uri="{FF2B5EF4-FFF2-40B4-BE49-F238E27FC236}">
                <a16:creationId xmlns:a16="http://schemas.microsoft.com/office/drawing/2014/main" id="{57E1C633-41F6-4A25-9DB3-D6799CE610DD}"/>
              </a:ext>
            </a:extLst>
          </p:cNvPr>
          <p:cNvSpPr>
            <a:spLocks noGrp="1"/>
          </p:cNvSpPr>
          <p:nvPr>
            <p:ph type="body" sz="quarter" idx="24" hasCustomPrompt="1"/>
          </p:nvPr>
        </p:nvSpPr>
        <p:spPr>
          <a:xfrm>
            <a:off x="9180244" y="3608189"/>
            <a:ext cx="2303992" cy="504887"/>
          </a:xfrm>
          <a:prstGeom prst="rect">
            <a:avLst/>
          </a:prstGeom>
        </p:spPr>
        <p:txBody>
          <a:bodyPr anchor="ctr"/>
          <a:lstStyle>
            <a:lvl1pPr algn="ctr">
              <a:lnSpc>
                <a:spcPct val="100000"/>
              </a:lnSpc>
              <a:buNone/>
              <a:defRPr sz="1600">
                <a:latin typeface="+mn-ea"/>
                <a:ea typeface="+mn-ea"/>
              </a:defRPr>
            </a:lvl1pPr>
          </a:lstStyle>
          <a:p>
            <a:pPr lvl="0"/>
            <a:r>
              <a:rPr lang="en-US" altLang="zh-CN" dirty="0"/>
              <a:t>Type</a:t>
            </a:r>
            <a:endParaRPr lang="zh-CN" altLang="en-US" dirty="0"/>
          </a:p>
        </p:txBody>
      </p:sp>
      <p:sp>
        <p:nvSpPr>
          <p:cNvPr id="56" name="文本占位符 7">
            <a:extLst>
              <a:ext uri="{FF2B5EF4-FFF2-40B4-BE49-F238E27FC236}">
                <a16:creationId xmlns:a16="http://schemas.microsoft.com/office/drawing/2014/main" id="{C68CBD59-B896-4217-9781-389A1B11CE8D}"/>
              </a:ext>
            </a:extLst>
          </p:cNvPr>
          <p:cNvSpPr>
            <a:spLocks noGrp="1"/>
          </p:cNvSpPr>
          <p:nvPr>
            <p:ph type="body" sz="quarter" idx="25" hasCustomPrompt="1"/>
          </p:nvPr>
        </p:nvSpPr>
        <p:spPr>
          <a:xfrm>
            <a:off x="995796" y="4077072"/>
            <a:ext cx="3071784" cy="504887"/>
          </a:xfrm>
          <a:prstGeom prst="rect">
            <a:avLst/>
          </a:prstGeom>
        </p:spPr>
        <p:txBody>
          <a:bodyPr anchor="ctr"/>
          <a:lstStyle>
            <a:lvl1pPr marL="0" marR="0" indent="0" algn="ctr" defTabSz="914377" rtl="0" eaLnBrk="1" fontAlgn="base" latinLnBrk="0" hangingPunct="1">
              <a:lnSpc>
                <a:spcPct val="100000"/>
              </a:lnSpc>
              <a:spcBef>
                <a:spcPct val="30000"/>
              </a:spcBef>
              <a:spcAft>
                <a:spcPct val="0"/>
              </a:spcAft>
              <a:buClr>
                <a:srgbClr val="808080"/>
              </a:buClr>
              <a:buSzPct val="60000"/>
              <a:buFont typeface="Wingdings" pitchFamily="2" charset="2"/>
              <a:buNone/>
              <a:tabLst/>
              <a:defRPr sz="1600">
                <a:latin typeface="+mn-ea"/>
                <a:ea typeface="+mn-ea"/>
              </a:defRPr>
            </a:lvl1pPr>
          </a:lstStyle>
          <a:p>
            <a:pPr lvl="0"/>
            <a:r>
              <a:rPr lang="en-US" altLang="zh-CN" dirty="0"/>
              <a:t>Author/ID</a:t>
            </a:r>
          </a:p>
        </p:txBody>
      </p:sp>
      <p:sp>
        <p:nvSpPr>
          <p:cNvPr id="57" name="文本占位符 7">
            <a:extLst>
              <a:ext uri="{FF2B5EF4-FFF2-40B4-BE49-F238E27FC236}">
                <a16:creationId xmlns:a16="http://schemas.microsoft.com/office/drawing/2014/main" id="{791E82EE-AF55-486C-953D-3BD5CEE81CE4}"/>
              </a:ext>
            </a:extLst>
          </p:cNvPr>
          <p:cNvSpPr>
            <a:spLocks noGrp="1"/>
          </p:cNvSpPr>
          <p:nvPr>
            <p:ph type="body" sz="quarter" idx="26" hasCustomPrompt="1"/>
          </p:nvPr>
        </p:nvSpPr>
        <p:spPr>
          <a:xfrm>
            <a:off x="4068039" y="4077072"/>
            <a:ext cx="2160157" cy="504887"/>
          </a:xfrm>
          <a:prstGeom prst="rect">
            <a:avLst/>
          </a:prstGeom>
        </p:spPr>
        <p:txBody>
          <a:bodyPr anchor="ctr"/>
          <a:lstStyle>
            <a:lvl1pPr algn="ctr">
              <a:lnSpc>
                <a:spcPct val="100000"/>
              </a:lnSpc>
              <a:buNone/>
              <a:defRPr sz="1600">
                <a:latin typeface="+mn-ea"/>
                <a:ea typeface="+mn-ea"/>
              </a:defRPr>
            </a:lvl1pPr>
          </a:lstStyle>
          <a:p>
            <a:pPr lvl="0"/>
            <a:r>
              <a:rPr lang="en-US" altLang="zh-CN" dirty="0"/>
              <a:t>2015.01.25</a:t>
            </a:r>
            <a:endParaRPr lang="zh-CN" altLang="en-US" dirty="0"/>
          </a:p>
        </p:txBody>
      </p:sp>
      <p:sp>
        <p:nvSpPr>
          <p:cNvPr id="58" name="文本占位符 7">
            <a:extLst>
              <a:ext uri="{FF2B5EF4-FFF2-40B4-BE49-F238E27FC236}">
                <a16:creationId xmlns:a16="http://schemas.microsoft.com/office/drawing/2014/main" id="{0F4FBCD0-2E04-4942-AFAF-B2774F425FB6}"/>
              </a:ext>
            </a:extLst>
          </p:cNvPr>
          <p:cNvSpPr>
            <a:spLocks noGrp="1"/>
          </p:cNvSpPr>
          <p:nvPr>
            <p:ph type="body" sz="quarter" idx="27" hasCustomPrompt="1"/>
          </p:nvPr>
        </p:nvSpPr>
        <p:spPr>
          <a:xfrm>
            <a:off x="6228196" y="4077072"/>
            <a:ext cx="2928408" cy="504887"/>
          </a:xfrm>
          <a:prstGeom prst="rect">
            <a:avLst/>
          </a:prstGeom>
        </p:spPr>
        <p:txBody>
          <a:bodyPr anchor="ctr"/>
          <a:lstStyle>
            <a:lvl1pPr marL="0" marR="0" indent="0" algn="ctr" defTabSz="914377" rtl="0" eaLnBrk="1" fontAlgn="base" latinLnBrk="0" hangingPunct="1">
              <a:lnSpc>
                <a:spcPct val="100000"/>
              </a:lnSpc>
              <a:spcBef>
                <a:spcPct val="30000"/>
              </a:spcBef>
              <a:spcAft>
                <a:spcPct val="0"/>
              </a:spcAft>
              <a:buClr>
                <a:srgbClr val="808080"/>
              </a:buClr>
              <a:buSzPct val="60000"/>
              <a:buFont typeface="Wingdings" pitchFamily="2" charset="2"/>
              <a:buNone/>
              <a:tabLst/>
              <a:defRPr sz="1600">
                <a:latin typeface="+mn-ea"/>
                <a:ea typeface="+mn-ea"/>
              </a:defRPr>
            </a:lvl1pPr>
          </a:lstStyle>
          <a:p>
            <a:pPr lvl="0"/>
            <a:r>
              <a:rPr lang="en-US" altLang="zh-CN" dirty="0"/>
              <a:t>Reviewer/ID</a:t>
            </a:r>
          </a:p>
        </p:txBody>
      </p:sp>
      <p:sp>
        <p:nvSpPr>
          <p:cNvPr id="59" name="文本占位符 7">
            <a:extLst>
              <a:ext uri="{FF2B5EF4-FFF2-40B4-BE49-F238E27FC236}">
                <a16:creationId xmlns:a16="http://schemas.microsoft.com/office/drawing/2014/main" id="{701F8BDF-8D3E-4528-8B32-92CDA38CF25C}"/>
              </a:ext>
            </a:extLst>
          </p:cNvPr>
          <p:cNvSpPr>
            <a:spLocks noGrp="1"/>
          </p:cNvSpPr>
          <p:nvPr>
            <p:ph type="body" sz="quarter" idx="28" hasCustomPrompt="1"/>
          </p:nvPr>
        </p:nvSpPr>
        <p:spPr>
          <a:xfrm>
            <a:off x="9156604" y="4077072"/>
            <a:ext cx="2303992" cy="504887"/>
          </a:xfrm>
          <a:prstGeom prst="rect">
            <a:avLst/>
          </a:prstGeom>
        </p:spPr>
        <p:txBody>
          <a:bodyPr anchor="ctr"/>
          <a:lstStyle>
            <a:lvl1pPr algn="ctr">
              <a:lnSpc>
                <a:spcPct val="100000"/>
              </a:lnSpc>
              <a:buNone/>
              <a:defRPr sz="1600">
                <a:latin typeface="+mn-ea"/>
                <a:ea typeface="+mn-ea"/>
              </a:defRPr>
            </a:lvl1pPr>
          </a:lstStyle>
          <a:p>
            <a:pPr lvl="0"/>
            <a:r>
              <a:rPr lang="en-US" altLang="zh-CN" dirty="0"/>
              <a:t>Type</a:t>
            </a:r>
            <a:endParaRPr lang="zh-CN" altLang="en-US" dirty="0"/>
          </a:p>
        </p:txBody>
      </p:sp>
      <p:sp>
        <p:nvSpPr>
          <p:cNvPr id="60" name="文本占位符 7">
            <a:extLst>
              <a:ext uri="{FF2B5EF4-FFF2-40B4-BE49-F238E27FC236}">
                <a16:creationId xmlns:a16="http://schemas.microsoft.com/office/drawing/2014/main" id="{2DAE044E-F1B2-424B-BDD0-3E92A10C4695}"/>
              </a:ext>
            </a:extLst>
          </p:cNvPr>
          <p:cNvSpPr>
            <a:spLocks noGrp="1"/>
          </p:cNvSpPr>
          <p:nvPr>
            <p:ph type="body" sz="quarter" idx="29" hasCustomPrompt="1"/>
          </p:nvPr>
        </p:nvSpPr>
        <p:spPr>
          <a:xfrm>
            <a:off x="1019436" y="4581128"/>
            <a:ext cx="3071784" cy="504887"/>
          </a:xfrm>
          <a:prstGeom prst="rect">
            <a:avLst/>
          </a:prstGeom>
        </p:spPr>
        <p:txBody>
          <a:bodyPr anchor="ctr"/>
          <a:lstStyle>
            <a:lvl1pPr marL="0" marR="0" indent="0" algn="ctr" defTabSz="914377" rtl="0" eaLnBrk="1" fontAlgn="base" latinLnBrk="0" hangingPunct="1">
              <a:lnSpc>
                <a:spcPct val="100000"/>
              </a:lnSpc>
              <a:spcBef>
                <a:spcPct val="30000"/>
              </a:spcBef>
              <a:spcAft>
                <a:spcPct val="0"/>
              </a:spcAft>
              <a:buClr>
                <a:srgbClr val="808080"/>
              </a:buClr>
              <a:buSzPct val="60000"/>
              <a:buFont typeface="Wingdings" pitchFamily="2" charset="2"/>
              <a:buNone/>
              <a:tabLst/>
              <a:defRPr sz="1600">
                <a:latin typeface="+mn-ea"/>
                <a:ea typeface="+mn-ea"/>
              </a:defRPr>
            </a:lvl1pPr>
          </a:lstStyle>
          <a:p>
            <a:pPr lvl="0"/>
            <a:r>
              <a:rPr lang="en-US" altLang="zh-CN" dirty="0"/>
              <a:t>Author/ID</a:t>
            </a:r>
          </a:p>
        </p:txBody>
      </p:sp>
      <p:sp>
        <p:nvSpPr>
          <p:cNvPr id="61" name="文本占位符 7">
            <a:extLst>
              <a:ext uri="{FF2B5EF4-FFF2-40B4-BE49-F238E27FC236}">
                <a16:creationId xmlns:a16="http://schemas.microsoft.com/office/drawing/2014/main" id="{19929436-360F-44DC-A864-1DA42B59198F}"/>
              </a:ext>
            </a:extLst>
          </p:cNvPr>
          <p:cNvSpPr>
            <a:spLocks noGrp="1"/>
          </p:cNvSpPr>
          <p:nvPr>
            <p:ph type="body" sz="quarter" idx="30" hasCustomPrompt="1"/>
          </p:nvPr>
        </p:nvSpPr>
        <p:spPr>
          <a:xfrm>
            <a:off x="4091679" y="4581128"/>
            <a:ext cx="2160157" cy="504887"/>
          </a:xfrm>
          <a:prstGeom prst="rect">
            <a:avLst/>
          </a:prstGeom>
        </p:spPr>
        <p:txBody>
          <a:bodyPr anchor="ctr"/>
          <a:lstStyle>
            <a:lvl1pPr algn="ctr">
              <a:lnSpc>
                <a:spcPct val="100000"/>
              </a:lnSpc>
              <a:buNone/>
              <a:defRPr sz="1600">
                <a:latin typeface="+mn-ea"/>
                <a:ea typeface="+mn-ea"/>
              </a:defRPr>
            </a:lvl1pPr>
          </a:lstStyle>
          <a:p>
            <a:pPr lvl="0"/>
            <a:r>
              <a:rPr lang="en-US" altLang="zh-CN" dirty="0"/>
              <a:t>2015.01.25</a:t>
            </a:r>
            <a:endParaRPr lang="zh-CN" altLang="en-US" dirty="0"/>
          </a:p>
        </p:txBody>
      </p:sp>
      <p:sp>
        <p:nvSpPr>
          <p:cNvPr id="62" name="文本占位符 7">
            <a:extLst>
              <a:ext uri="{FF2B5EF4-FFF2-40B4-BE49-F238E27FC236}">
                <a16:creationId xmlns:a16="http://schemas.microsoft.com/office/drawing/2014/main" id="{E3F04EDE-0D87-45F2-9033-289878AAF2FA}"/>
              </a:ext>
            </a:extLst>
          </p:cNvPr>
          <p:cNvSpPr>
            <a:spLocks noGrp="1"/>
          </p:cNvSpPr>
          <p:nvPr>
            <p:ph type="body" sz="quarter" idx="31" hasCustomPrompt="1"/>
          </p:nvPr>
        </p:nvSpPr>
        <p:spPr>
          <a:xfrm>
            <a:off x="6251836" y="4581128"/>
            <a:ext cx="2928408" cy="504887"/>
          </a:xfrm>
          <a:prstGeom prst="rect">
            <a:avLst/>
          </a:prstGeom>
        </p:spPr>
        <p:txBody>
          <a:bodyPr anchor="ctr"/>
          <a:lstStyle>
            <a:lvl1pPr marL="0" marR="0" indent="0" algn="ctr" defTabSz="914377" rtl="0" eaLnBrk="1" fontAlgn="base" latinLnBrk="0" hangingPunct="1">
              <a:lnSpc>
                <a:spcPct val="100000"/>
              </a:lnSpc>
              <a:spcBef>
                <a:spcPct val="30000"/>
              </a:spcBef>
              <a:spcAft>
                <a:spcPct val="0"/>
              </a:spcAft>
              <a:buClr>
                <a:srgbClr val="808080"/>
              </a:buClr>
              <a:buSzPct val="60000"/>
              <a:buFont typeface="Wingdings" pitchFamily="2" charset="2"/>
              <a:buNone/>
              <a:tabLst/>
              <a:defRPr sz="1600">
                <a:latin typeface="+mn-ea"/>
                <a:ea typeface="+mn-ea"/>
              </a:defRPr>
            </a:lvl1pPr>
          </a:lstStyle>
          <a:p>
            <a:pPr lvl="0"/>
            <a:r>
              <a:rPr lang="en-US" altLang="zh-CN" dirty="0"/>
              <a:t>Reviewer/ID</a:t>
            </a:r>
          </a:p>
        </p:txBody>
      </p:sp>
      <p:sp>
        <p:nvSpPr>
          <p:cNvPr id="77" name="文本占位符 7">
            <a:extLst>
              <a:ext uri="{FF2B5EF4-FFF2-40B4-BE49-F238E27FC236}">
                <a16:creationId xmlns:a16="http://schemas.microsoft.com/office/drawing/2014/main" id="{3F9FD2BB-87FB-42F0-8418-F87E96763F68}"/>
              </a:ext>
            </a:extLst>
          </p:cNvPr>
          <p:cNvSpPr>
            <a:spLocks noGrp="1"/>
          </p:cNvSpPr>
          <p:nvPr>
            <p:ph type="body" sz="quarter" idx="32" hasCustomPrompt="1"/>
          </p:nvPr>
        </p:nvSpPr>
        <p:spPr>
          <a:xfrm>
            <a:off x="9180244" y="4581128"/>
            <a:ext cx="2303992" cy="504887"/>
          </a:xfrm>
          <a:prstGeom prst="rect">
            <a:avLst/>
          </a:prstGeom>
        </p:spPr>
        <p:txBody>
          <a:bodyPr anchor="ctr"/>
          <a:lstStyle>
            <a:lvl1pPr algn="ctr">
              <a:lnSpc>
                <a:spcPct val="100000"/>
              </a:lnSpc>
              <a:buNone/>
              <a:defRPr sz="1600">
                <a:latin typeface="+mn-ea"/>
                <a:ea typeface="+mn-ea"/>
              </a:defRPr>
            </a:lvl1pPr>
          </a:lstStyle>
          <a:p>
            <a:pPr lvl="0"/>
            <a:r>
              <a:rPr lang="en-US" altLang="zh-CN" dirty="0"/>
              <a:t>Type</a:t>
            </a:r>
            <a:endParaRPr lang="zh-CN" altLang="en-US" dirty="0"/>
          </a:p>
        </p:txBody>
      </p:sp>
      <p:sp>
        <p:nvSpPr>
          <p:cNvPr id="78" name="文本占位符 7">
            <a:extLst>
              <a:ext uri="{FF2B5EF4-FFF2-40B4-BE49-F238E27FC236}">
                <a16:creationId xmlns:a16="http://schemas.microsoft.com/office/drawing/2014/main" id="{450C36C1-EC46-4EAC-8A54-EFB2EF58F730}"/>
              </a:ext>
            </a:extLst>
          </p:cNvPr>
          <p:cNvSpPr>
            <a:spLocks noGrp="1"/>
          </p:cNvSpPr>
          <p:nvPr>
            <p:ph type="body" sz="quarter" idx="33" hasCustomPrompt="1"/>
          </p:nvPr>
        </p:nvSpPr>
        <p:spPr>
          <a:xfrm>
            <a:off x="995796" y="5049180"/>
            <a:ext cx="3071784" cy="504887"/>
          </a:xfrm>
          <a:prstGeom prst="rect">
            <a:avLst/>
          </a:prstGeom>
        </p:spPr>
        <p:txBody>
          <a:bodyPr anchor="ctr"/>
          <a:lstStyle>
            <a:lvl1pPr marL="0" marR="0" indent="0" algn="ctr" defTabSz="914377" rtl="0" eaLnBrk="1" fontAlgn="base" latinLnBrk="0" hangingPunct="1">
              <a:lnSpc>
                <a:spcPct val="100000"/>
              </a:lnSpc>
              <a:spcBef>
                <a:spcPct val="30000"/>
              </a:spcBef>
              <a:spcAft>
                <a:spcPct val="0"/>
              </a:spcAft>
              <a:buClr>
                <a:srgbClr val="808080"/>
              </a:buClr>
              <a:buSzPct val="60000"/>
              <a:buFont typeface="Wingdings" pitchFamily="2" charset="2"/>
              <a:buNone/>
              <a:tabLst/>
              <a:defRPr sz="1600">
                <a:latin typeface="+mn-ea"/>
                <a:ea typeface="+mn-ea"/>
              </a:defRPr>
            </a:lvl1pPr>
          </a:lstStyle>
          <a:p>
            <a:pPr lvl="0"/>
            <a:r>
              <a:rPr lang="en-US" altLang="zh-CN" dirty="0"/>
              <a:t>Author/ID</a:t>
            </a:r>
          </a:p>
        </p:txBody>
      </p:sp>
      <p:sp>
        <p:nvSpPr>
          <p:cNvPr id="79" name="文本占位符 7">
            <a:extLst>
              <a:ext uri="{FF2B5EF4-FFF2-40B4-BE49-F238E27FC236}">
                <a16:creationId xmlns:a16="http://schemas.microsoft.com/office/drawing/2014/main" id="{06E305FB-6351-4BDD-B27A-CA91C0B55424}"/>
              </a:ext>
            </a:extLst>
          </p:cNvPr>
          <p:cNvSpPr>
            <a:spLocks noGrp="1"/>
          </p:cNvSpPr>
          <p:nvPr>
            <p:ph type="body" sz="quarter" idx="34" hasCustomPrompt="1"/>
          </p:nvPr>
        </p:nvSpPr>
        <p:spPr>
          <a:xfrm>
            <a:off x="4068039" y="5049180"/>
            <a:ext cx="2160157" cy="504887"/>
          </a:xfrm>
          <a:prstGeom prst="rect">
            <a:avLst/>
          </a:prstGeom>
        </p:spPr>
        <p:txBody>
          <a:bodyPr anchor="ctr"/>
          <a:lstStyle>
            <a:lvl1pPr algn="ctr">
              <a:lnSpc>
                <a:spcPct val="100000"/>
              </a:lnSpc>
              <a:buNone/>
              <a:defRPr sz="1600">
                <a:latin typeface="+mn-ea"/>
                <a:ea typeface="+mn-ea"/>
              </a:defRPr>
            </a:lvl1pPr>
          </a:lstStyle>
          <a:p>
            <a:pPr lvl="0"/>
            <a:r>
              <a:rPr lang="en-US" altLang="zh-CN" dirty="0"/>
              <a:t>2015.01.25</a:t>
            </a:r>
            <a:endParaRPr lang="zh-CN" altLang="en-US" dirty="0"/>
          </a:p>
        </p:txBody>
      </p:sp>
      <p:sp>
        <p:nvSpPr>
          <p:cNvPr id="80" name="文本占位符 7">
            <a:extLst>
              <a:ext uri="{FF2B5EF4-FFF2-40B4-BE49-F238E27FC236}">
                <a16:creationId xmlns:a16="http://schemas.microsoft.com/office/drawing/2014/main" id="{986CE630-9BBE-44AB-B3AC-29A48255E185}"/>
              </a:ext>
            </a:extLst>
          </p:cNvPr>
          <p:cNvSpPr>
            <a:spLocks noGrp="1"/>
          </p:cNvSpPr>
          <p:nvPr>
            <p:ph type="body" sz="quarter" idx="35" hasCustomPrompt="1"/>
          </p:nvPr>
        </p:nvSpPr>
        <p:spPr>
          <a:xfrm>
            <a:off x="6228196" y="5049180"/>
            <a:ext cx="2928408" cy="504887"/>
          </a:xfrm>
          <a:prstGeom prst="rect">
            <a:avLst/>
          </a:prstGeom>
        </p:spPr>
        <p:txBody>
          <a:bodyPr anchor="ctr"/>
          <a:lstStyle>
            <a:lvl1pPr marL="0" marR="0" indent="0" algn="ctr" defTabSz="914377" rtl="0" eaLnBrk="1" fontAlgn="base" latinLnBrk="0" hangingPunct="1">
              <a:lnSpc>
                <a:spcPct val="100000"/>
              </a:lnSpc>
              <a:spcBef>
                <a:spcPct val="30000"/>
              </a:spcBef>
              <a:spcAft>
                <a:spcPct val="0"/>
              </a:spcAft>
              <a:buClr>
                <a:srgbClr val="808080"/>
              </a:buClr>
              <a:buSzPct val="60000"/>
              <a:buFont typeface="Wingdings" pitchFamily="2" charset="2"/>
              <a:buNone/>
              <a:tabLst/>
              <a:defRPr sz="1600">
                <a:latin typeface="+mn-ea"/>
                <a:ea typeface="+mn-ea"/>
              </a:defRPr>
            </a:lvl1pPr>
          </a:lstStyle>
          <a:p>
            <a:pPr lvl="0"/>
            <a:r>
              <a:rPr lang="en-US" altLang="zh-CN" dirty="0"/>
              <a:t>Reviewer/ID</a:t>
            </a:r>
          </a:p>
        </p:txBody>
      </p:sp>
      <p:sp>
        <p:nvSpPr>
          <p:cNvPr id="81" name="文本占位符 7">
            <a:extLst>
              <a:ext uri="{FF2B5EF4-FFF2-40B4-BE49-F238E27FC236}">
                <a16:creationId xmlns:a16="http://schemas.microsoft.com/office/drawing/2014/main" id="{4DDD786F-E21B-4BBC-A377-D2EC3EE50688}"/>
              </a:ext>
            </a:extLst>
          </p:cNvPr>
          <p:cNvSpPr>
            <a:spLocks noGrp="1"/>
          </p:cNvSpPr>
          <p:nvPr>
            <p:ph type="body" sz="quarter" idx="36" hasCustomPrompt="1"/>
          </p:nvPr>
        </p:nvSpPr>
        <p:spPr>
          <a:xfrm>
            <a:off x="9156604" y="5049180"/>
            <a:ext cx="2303992" cy="504887"/>
          </a:xfrm>
          <a:prstGeom prst="rect">
            <a:avLst/>
          </a:prstGeom>
        </p:spPr>
        <p:txBody>
          <a:bodyPr anchor="ctr"/>
          <a:lstStyle>
            <a:lvl1pPr algn="ctr">
              <a:lnSpc>
                <a:spcPct val="100000"/>
              </a:lnSpc>
              <a:buNone/>
              <a:defRPr sz="1600">
                <a:latin typeface="+mn-ea"/>
                <a:ea typeface="+mn-ea"/>
              </a:defRPr>
            </a:lvl1pPr>
          </a:lstStyle>
          <a:p>
            <a:pPr lvl="0"/>
            <a:r>
              <a:rPr lang="en-US" altLang="zh-CN" dirty="0"/>
              <a:t>Type</a:t>
            </a:r>
            <a:endParaRPr lang="zh-CN" altLang="en-US" dirty="0"/>
          </a:p>
        </p:txBody>
      </p:sp>
      <p:sp>
        <p:nvSpPr>
          <p:cNvPr id="82" name="文本占位符 7">
            <a:extLst>
              <a:ext uri="{FF2B5EF4-FFF2-40B4-BE49-F238E27FC236}">
                <a16:creationId xmlns:a16="http://schemas.microsoft.com/office/drawing/2014/main" id="{EE728293-3BC5-4224-A4F0-27996EC76EA2}"/>
              </a:ext>
            </a:extLst>
          </p:cNvPr>
          <p:cNvSpPr>
            <a:spLocks noGrp="1"/>
          </p:cNvSpPr>
          <p:nvPr>
            <p:ph type="body" sz="quarter" idx="37" hasCustomPrompt="1"/>
          </p:nvPr>
        </p:nvSpPr>
        <p:spPr>
          <a:xfrm>
            <a:off x="1019436" y="5553236"/>
            <a:ext cx="3071784" cy="504887"/>
          </a:xfrm>
          <a:prstGeom prst="rect">
            <a:avLst/>
          </a:prstGeom>
        </p:spPr>
        <p:txBody>
          <a:bodyPr anchor="ctr"/>
          <a:lstStyle>
            <a:lvl1pPr marL="0" marR="0" indent="0" algn="ctr" defTabSz="914377" rtl="0" eaLnBrk="1" fontAlgn="base" latinLnBrk="0" hangingPunct="1">
              <a:lnSpc>
                <a:spcPct val="100000"/>
              </a:lnSpc>
              <a:spcBef>
                <a:spcPct val="30000"/>
              </a:spcBef>
              <a:spcAft>
                <a:spcPct val="0"/>
              </a:spcAft>
              <a:buClr>
                <a:srgbClr val="808080"/>
              </a:buClr>
              <a:buSzPct val="60000"/>
              <a:buFont typeface="Wingdings" pitchFamily="2" charset="2"/>
              <a:buNone/>
              <a:tabLst/>
              <a:defRPr sz="1600">
                <a:latin typeface="+mn-ea"/>
                <a:ea typeface="+mn-ea"/>
              </a:defRPr>
            </a:lvl1pPr>
          </a:lstStyle>
          <a:p>
            <a:pPr lvl="0"/>
            <a:r>
              <a:rPr lang="en-US" altLang="zh-CN" dirty="0"/>
              <a:t>Author/ID</a:t>
            </a:r>
          </a:p>
        </p:txBody>
      </p:sp>
      <p:sp>
        <p:nvSpPr>
          <p:cNvPr id="83" name="文本占位符 7">
            <a:extLst>
              <a:ext uri="{FF2B5EF4-FFF2-40B4-BE49-F238E27FC236}">
                <a16:creationId xmlns:a16="http://schemas.microsoft.com/office/drawing/2014/main" id="{84C5C924-BCE5-46C8-9041-30EDC3D85E52}"/>
              </a:ext>
            </a:extLst>
          </p:cNvPr>
          <p:cNvSpPr>
            <a:spLocks noGrp="1"/>
          </p:cNvSpPr>
          <p:nvPr>
            <p:ph type="body" sz="quarter" idx="38" hasCustomPrompt="1"/>
          </p:nvPr>
        </p:nvSpPr>
        <p:spPr>
          <a:xfrm>
            <a:off x="4091679" y="5553236"/>
            <a:ext cx="2160157" cy="504887"/>
          </a:xfrm>
          <a:prstGeom prst="rect">
            <a:avLst/>
          </a:prstGeom>
        </p:spPr>
        <p:txBody>
          <a:bodyPr anchor="ctr"/>
          <a:lstStyle>
            <a:lvl1pPr algn="ctr">
              <a:lnSpc>
                <a:spcPct val="100000"/>
              </a:lnSpc>
              <a:buNone/>
              <a:defRPr sz="1600">
                <a:latin typeface="+mn-ea"/>
                <a:ea typeface="+mn-ea"/>
              </a:defRPr>
            </a:lvl1pPr>
          </a:lstStyle>
          <a:p>
            <a:pPr lvl="0"/>
            <a:r>
              <a:rPr lang="en-US" altLang="zh-CN" dirty="0"/>
              <a:t>2015.01.25</a:t>
            </a:r>
            <a:endParaRPr lang="zh-CN" altLang="en-US" dirty="0"/>
          </a:p>
        </p:txBody>
      </p:sp>
      <p:sp>
        <p:nvSpPr>
          <p:cNvPr id="84" name="文本占位符 7">
            <a:extLst>
              <a:ext uri="{FF2B5EF4-FFF2-40B4-BE49-F238E27FC236}">
                <a16:creationId xmlns:a16="http://schemas.microsoft.com/office/drawing/2014/main" id="{1DBD4C29-C885-4339-873D-B55FBD81DDFE}"/>
              </a:ext>
            </a:extLst>
          </p:cNvPr>
          <p:cNvSpPr>
            <a:spLocks noGrp="1"/>
          </p:cNvSpPr>
          <p:nvPr>
            <p:ph type="body" sz="quarter" idx="39" hasCustomPrompt="1"/>
          </p:nvPr>
        </p:nvSpPr>
        <p:spPr>
          <a:xfrm>
            <a:off x="6251836" y="5553236"/>
            <a:ext cx="2928408" cy="504887"/>
          </a:xfrm>
          <a:prstGeom prst="rect">
            <a:avLst/>
          </a:prstGeom>
        </p:spPr>
        <p:txBody>
          <a:bodyPr anchor="ctr"/>
          <a:lstStyle>
            <a:lvl1pPr marL="0" marR="0" indent="0" algn="ctr" defTabSz="914377" rtl="0" eaLnBrk="1" fontAlgn="base" latinLnBrk="0" hangingPunct="1">
              <a:lnSpc>
                <a:spcPct val="100000"/>
              </a:lnSpc>
              <a:spcBef>
                <a:spcPct val="30000"/>
              </a:spcBef>
              <a:spcAft>
                <a:spcPct val="0"/>
              </a:spcAft>
              <a:buClr>
                <a:srgbClr val="808080"/>
              </a:buClr>
              <a:buSzPct val="60000"/>
              <a:buFont typeface="Wingdings" pitchFamily="2" charset="2"/>
              <a:buNone/>
              <a:tabLst/>
              <a:defRPr sz="1600">
                <a:latin typeface="+mn-ea"/>
                <a:ea typeface="+mn-ea"/>
              </a:defRPr>
            </a:lvl1pPr>
          </a:lstStyle>
          <a:p>
            <a:pPr lvl="0"/>
            <a:r>
              <a:rPr lang="en-US" altLang="zh-CN" dirty="0"/>
              <a:t>Reviewer/ID</a:t>
            </a:r>
          </a:p>
        </p:txBody>
      </p:sp>
      <p:sp>
        <p:nvSpPr>
          <p:cNvPr id="85" name="文本占位符 7">
            <a:extLst>
              <a:ext uri="{FF2B5EF4-FFF2-40B4-BE49-F238E27FC236}">
                <a16:creationId xmlns:a16="http://schemas.microsoft.com/office/drawing/2014/main" id="{6D84506C-645A-472E-A06C-3A65A7744312}"/>
              </a:ext>
            </a:extLst>
          </p:cNvPr>
          <p:cNvSpPr>
            <a:spLocks noGrp="1"/>
          </p:cNvSpPr>
          <p:nvPr>
            <p:ph type="body" sz="quarter" idx="40" hasCustomPrompt="1"/>
          </p:nvPr>
        </p:nvSpPr>
        <p:spPr>
          <a:xfrm>
            <a:off x="9180244" y="5553236"/>
            <a:ext cx="2303992" cy="504887"/>
          </a:xfrm>
          <a:prstGeom prst="rect">
            <a:avLst/>
          </a:prstGeom>
        </p:spPr>
        <p:txBody>
          <a:bodyPr anchor="ctr"/>
          <a:lstStyle>
            <a:lvl1pPr algn="ctr">
              <a:lnSpc>
                <a:spcPct val="100000"/>
              </a:lnSpc>
              <a:buNone/>
              <a:defRPr sz="1600">
                <a:latin typeface="+mn-ea"/>
                <a:ea typeface="+mn-ea"/>
              </a:defRPr>
            </a:lvl1pPr>
          </a:lstStyle>
          <a:p>
            <a:pPr lvl="0"/>
            <a:r>
              <a:rPr lang="en-US" altLang="zh-CN" dirty="0"/>
              <a:t>Type</a:t>
            </a:r>
            <a:endParaRPr lang="zh-CN" altLang="en-US" dirty="0"/>
          </a:p>
        </p:txBody>
      </p:sp>
    </p:spTree>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Quiz">
    <p:spTree>
      <p:nvGrpSpPr>
        <p:cNvPr id="1" name=""/>
        <p:cNvGrpSpPr/>
        <p:nvPr/>
      </p:nvGrpSpPr>
      <p:grpSpPr>
        <a:xfrm>
          <a:off x="0" y="0"/>
          <a:ext cx="0" cy="0"/>
          <a:chOff x="0" y="0"/>
          <a:chExt cx="0" cy="0"/>
        </a:xfrm>
      </p:grpSpPr>
      <p:sp>
        <p:nvSpPr>
          <p:cNvPr id="4" name="文本占位符 6"/>
          <p:cNvSpPr>
            <a:spLocks noGrp="1"/>
          </p:cNvSpPr>
          <p:nvPr>
            <p:ph type="body" sz="quarter" idx="10" hasCustomPrompt="1"/>
          </p:nvPr>
        </p:nvSpPr>
        <p:spPr>
          <a:xfrm>
            <a:off x="912285" y="1233487"/>
            <a:ext cx="10560049" cy="4680000"/>
          </a:xfrm>
          <a:prstGeom prst="rect">
            <a:avLst/>
          </a:prstGeom>
        </p:spPr>
        <p:txBody>
          <a:bodyPr/>
          <a:lstStyle>
            <a:lvl1pPr marL="457200" marR="0" indent="-457200" algn="just" defTabSz="801688" rtl="0" eaLnBrk="1" fontAlgn="base" latinLnBrk="0" hangingPunct="1">
              <a:lnSpc>
                <a:spcPct val="140000"/>
              </a:lnSpc>
              <a:spcBef>
                <a:spcPct val="30000"/>
              </a:spcBef>
              <a:spcAft>
                <a:spcPct val="0"/>
              </a:spcAft>
              <a:buClr>
                <a:srgbClr val="808080"/>
              </a:buClr>
              <a:buSzPct val="100000"/>
              <a:buFont typeface="+mj-lt"/>
              <a:buAutoNum type="arabicPeriod"/>
              <a:tabLst/>
              <a:defRPr sz="2000">
                <a:latin typeface="+mn-ea"/>
                <a:ea typeface="+mn-ea"/>
                <a:cs typeface="Arial" panose="020B0604020202020204" pitchFamily="34" charset="0"/>
              </a:defRPr>
            </a:lvl1pPr>
            <a:lvl2pPr marL="401637" indent="0" algn="just">
              <a:buSzPct val="100000"/>
              <a:buFont typeface="+mj-lt"/>
              <a:buNone/>
              <a:defRPr sz="1800"/>
            </a:lvl2pPr>
            <a:lvl3pPr>
              <a:defRPr/>
            </a:lvl3pPr>
            <a:lvl5pPr>
              <a:buNone/>
              <a:defRPr/>
            </a:lvl5pPr>
          </a:lstStyle>
          <a:p>
            <a:r>
              <a:rPr lang="en-US" altLang="zh-CN" dirty="0"/>
              <a:t>Question description.</a:t>
            </a:r>
          </a:p>
        </p:txBody>
      </p:sp>
      <p:sp>
        <p:nvSpPr>
          <p:cNvPr id="5" name="TextBox 10">
            <a:extLst>
              <a:ext uri="{FF2B5EF4-FFF2-40B4-BE49-F238E27FC236}">
                <a16:creationId xmlns:a16="http://schemas.microsoft.com/office/drawing/2014/main" id="{18ED692C-39CB-4AC0-81F6-D21CDD086EE4}"/>
              </a:ext>
            </a:extLst>
          </p:cNvPr>
          <p:cNvSpPr txBox="1"/>
          <p:nvPr userDrawn="1"/>
        </p:nvSpPr>
        <p:spPr bwMode="auto">
          <a:xfrm>
            <a:off x="1595500" y="408779"/>
            <a:ext cx="1665402" cy="639559"/>
          </a:xfrm>
          <a:prstGeom prst="rect">
            <a:avLst/>
          </a:prstGeom>
          <a:noFill/>
          <a:ln w="9525">
            <a:noFill/>
            <a:miter lim="800000"/>
            <a:headEnd/>
            <a:tailEnd/>
          </a:ln>
        </p:spPr>
        <p:txBody>
          <a:bodyPr wrap="square" lIns="99980" tIns="49987" rIns="99980" bIns="49987" rtlCol="0">
            <a:spAutoFit/>
          </a:bodyPr>
          <a:lstStyle>
            <a:defPPr>
              <a:defRPr lang="zh-CN"/>
            </a:defPPr>
            <a:lvl1pPr defTabSz="1001624" eaLnBrk="0" hangingPunct="0">
              <a:defRPr sz="3500" b="1">
                <a:solidFill>
                  <a:schemeClr val="tx1">
                    <a:lumMod val="75000"/>
                    <a:lumOff val="25000"/>
                  </a:schemeClr>
                </a:solidFill>
                <a:latin typeface="+mn-ea"/>
                <a:ea typeface="+mn-ea"/>
                <a:cs typeface="Arial" pitchFamily="34" charset="0"/>
              </a:defRPr>
            </a:lvl1pPr>
          </a:lstStyle>
          <a:p>
            <a:pPr lvl="0"/>
            <a:r>
              <a:rPr lang="en-US" altLang="zh-CN" dirty="0"/>
              <a:t>Quiz</a:t>
            </a:r>
          </a:p>
        </p:txBody>
      </p:sp>
      <p:sp>
        <p:nvSpPr>
          <p:cNvPr id="8" name="Freeform 9"/>
          <p:cNvSpPr>
            <a:spLocks/>
          </p:cNvSpPr>
          <p:nvPr userDrawn="1"/>
        </p:nvSpPr>
        <p:spPr bwMode="auto">
          <a:xfrm>
            <a:off x="3113" y="296368"/>
            <a:ext cx="1376363" cy="864380"/>
          </a:xfrm>
          <a:custGeom>
            <a:avLst/>
            <a:gdLst>
              <a:gd name="T0" fmla="*/ 756 w 867"/>
              <a:gd name="T1" fmla="*/ 493 h 493"/>
              <a:gd name="T2" fmla="*/ 0 w 867"/>
              <a:gd name="T3" fmla="*/ 493 h 493"/>
              <a:gd name="T4" fmla="*/ 0 w 867"/>
              <a:gd name="T5" fmla="*/ 0 h 493"/>
              <a:gd name="T6" fmla="*/ 756 w 867"/>
              <a:gd name="T7" fmla="*/ 0 h 493"/>
              <a:gd name="T8" fmla="*/ 867 w 867"/>
              <a:gd name="T9" fmla="*/ 248 h 493"/>
              <a:gd name="T10" fmla="*/ 756 w 867"/>
              <a:gd name="T11" fmla="*/ 493 h 493"/>
            </a:gdLst>
            <a:ahLst/>
            <a:cxnLst>
              <a:cxn ang="0">
                <a:pos x="T0" y="T1"/>
              </a:cxn>
              <a:cxn ang="0">
                <a:pos x="T2" y="T3"/>
              </a:cxn>
              <a:cxn ang="0">
                <a:pos x="T4" y="T5"/>
              </a:cxn>
              <a:cxn ang="0">
                <a:pos x="T6" y="T7"/>
              </a:cxn>
              <a:cxn ang="0">
                <a:pos x="T8" y="T9"/>
              </a:cxn>
              <a:cxn ang="0">
                <a:pos x="T10" y="T11"/>
              </a:cxn>
            </a:cxnLst>
            <a:rect l="0" t="0" r="r" b="b"/>
            <a:pathLst>
              <a:path w="867" h="493">
                <a:moveTo>
                  <a:pt x="756" y="493"/>
                </a:moveTo>
                <a:lnTo>
                  <a:pt x="0" y="493"/>
                </a:lnTo>
                <a:lnTo>
                  <a:pt x="0" y="0"/>
                </a:lnTo>
                <a:lnTo>
                  <a:pt x="756" y="0"/>
                </a:lnTo>
                <a:lnTo>
                  <a:pt x="867" y="248"/>
                </a:lnTo>
                <a:lnTo>
                  <a:pt x="756" y="493"/>
                </a:lnTo>
                <a:close/>
              </a:path>
            </a:pathLst>
          </a:custGeom>
          <a:solidFill>
            <a:srgbClr val="00B0F0"/>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a:latin typeface="+mn-ea"/>
              <a:ea typeface="+mn-ea"/>
            </a:endParaRPr>
          </a:p>
        </p:txBody>
      </p:sp>
      <p:sp>
        <p:nvSpPr>
          <p:cNvPr id="9" name="Freeform 11"/>
          <p:cNvSpPr>
            <a:spLocks/>
          </p:cNvSpPr>
          <p:nvPr userDrawn="1"/>
        </p:nvSpPr>
        <p:spPr bwMode="auto">
          <a:xfrm>
            <a:off x="1246188" y="296368"/>
            <a:ext cx="233363" cy="864380"/>
          </a:xfrm>
          <a:custGeom>
            <a:avLst/>
            <a:gdLst>
              <a:gd name="T0" fmla="*/ 33 w 147"/>
              <a:gd name="T1" fmla="*/ 0 h 493"/>
              <a:gd name="T2" fmla="*/ 0 w 147"/>
              <a:gd name="T3" fmla="*/ 0 h 493"/>
              <a:gd name="T4" fmla="*/ 114 w 147"/>
              <a:gd name="T5" fmla="*/ 248 h 493"/>
              <a:gd name="T6" fmla="*/ 0 w 147"/>
              <a:gd name="T7" fmla="*/ 493 h 493"/>
              <a:gd name="T8" fmla="*/ 33 w 147"/>
              <a:gd name="T9" fmla="*/ 493 h 493"/>
              <a:gd name="T10" fmla="*/ 147 w 147"/>
              <a:gd name="T11" fmla="*/ 248 h 493"/>
              <a:gd name="T12" fmla="*/ 33 w 147"/>
              <a:gd name="T13" fmla="*/ 0 h 493"/>
            </a:gdLst>
            <a:ahLst/>
            <a:cxnLst>
              <a:cxn ang="0">
                <a:pos x="T0" y="T1"/>
              </a:cxn>
              <a:cxn ang="0">
                <a:pos x="T2" y="T3"/>
              </a:cxn>
              <a:cxn ang="0">
                <a:pos x="T4" y="T5"/>
              </a:cxn>
              <a:cxn ang="0">
                <a:pos x="T6" y="T7"/>
              </a:cxn>
              <a:cxn ang="0">
                <a:pos x="T8" y="T9"/>
              </a:cxn>
              <a:cxn ang="0">
                <a:pos x="T10" y="T11"/>
              </a:cxn>
              <a:cxn ang="0">
                <a:pos x="T12" y="T13"/>
              </a:cxn>
            </a:cxnLst>
            <a:rect l="0" t="0" r="r" b="b"/>
            <a:pathLst>
              <a:path w="147" h="493">
                <a:moveTo>
                  <a:pt x="33" y="0"/>
                </a:moveTo>
                <a:lnTo>
                  <a:pt x="0" y="0"/>
                </a:lnTo>
                <a:lnTo>
                  <a:pt x="114" y="248"/>
                </a:lnTo>
                <a:lnTo>
                  <a:pt x="0" y="493"/>
                </a:lnTo>
                <a:lnTo>
                  <a:pt x="33" y="493"/>
                </a:lnTo>
                <a:lnTo>
                  <a:pt x="147" y="248"/>
                </a:lnTo>
                <a:lnTo>
                  <a:pt x="33" y="0"/>
                </a:lnTo>
                <a:close/>
              </a:path>
            </a:pathLst>
          </a:custGeom>
          <a:solidFill>
            <a:srgbClr val="0B9CE5"/>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a:latin typeface="+mn-ea"/>
              <a:ea typeface="+mn-ea"/>
            </a:endParaRPr>
          </a:p>
        </p:txBody>
      </p:sp>
      <p:grpSp>
        <p:nvGrpSpPr>
          <p:cNvPr id="10" name="组合 9"/>
          <p:cNvGrpSpPr/>
          <p:nvPr userDrawn="1"/>
        </p:nvGrpSpPr>
        <p:grpSpPr>
          <a:xfrm>
            <a:off x="479376" y="424270"/>
            <a:ext cx="495619" cy="592462"/>
            <a:chOff x="5554662" y="2422526"/>
            <a:chExt cx="690564" cy="825500"/>
          </a:xfrm>
          <a:solidFill>
            <a:schemeClr val="bg1"/>
          </a:solidFill>
        </p:grpSpPr>
        <p:sp>
          <p:nvSpPr>
            <p:cNvPr id="11" name="Freeform 30"/>
            <p:cNvSpPr>
              <a:spLocks/>
            </p:cNvSpPr>
            <p:nvPr/>
          </p:nvSpPr>
          <p:spPr bwMode="auto">
            <a:xfrm>
              <a:off x="5554662" y="2487613"/>
              <a:ext cx="258763" cy="760413"/>
            </a:xfrm>
            <a:custGeom>
              <a:avLst/>
              <a:gdLst>
                <a:gd name="T0" fmla="*/ 233 w 245"/>
                <a:gd name="T1" fmla="*/ 722 h 722"/>
                <a:gd name="T2" fmla="*/ 245 w 245"/>
                <a:gd name="T3" fmla="*/ 710 h 722"/>
                <a:gd name="T4" fmla="*/ 245 w 245"/>
                <a:gd name="T5" fmla="*/ 614 h 722"/>
                <a:gd name="T6" fmla="*/ 187 w 245"/>
                <a:gd name="T7" fmla="*/ 559 h 722"/>
                <a:gd name="T8" fmla="*/ 93 w 245"/>
                <a:gd name="T9" fmla="*/ 499 h 722"/>
                <a:gd name="T10" fmla="*/ 93 w 245"/>
                <a:gd name="T11" fmla="*/ 401 h 722"/>
                <a:gd name="T12" fmla="*/ 82 w 245"/>
                <a:gd name="T13" fmla="*/ 398 h 722"/>
                <a:gd name="T14" fmla="*/ 38 w 245"/>
                <a:gd name="T15" fmla="*/ 381 h 722"/>
                <a:gd name="T16" fmla="*/ 102 w 245"/>
                <a:gd name="T17" fmla="*/ 255 h 722"/>
                <a:gd name="T18" fmla="*/ 106 w 245"/>
                <a:gd name="T19" fmla="*/ 250 h 722"/>
                <a:gd name="T20" fmla="*/ 105 w 245"/>
                <a:gd name="T21" fmla="*/ 244 h 722"/>
                <a:gd name="T22" fmla="*/ 218 w 245"/>
                <a:gd name="T23" fmla="*/ 31 h 722"/>
                <a:gd name="T24" fmla="*/ 225 w 245"/>
                <a:gd name="T25" fmla="*/ 15 h 722"/>
                <a:gd name="T26" fmla="*/ 222 w 245"/>
                <a:gd name="T27" fmla="*/ 9 h 722"/>
                <a:gd name="T28" fmla="*/ 207 w 245"/>
                <a:gd name="T29" fmla="*/ 3 h 722"/>
                <a:gd name="T30" fmla="*/ 86 w 245"/>
                <a:gd name="T31" fmla="*/ 148 h 722"/>
                <a:gd name="T32" fmla="*/ 75 w 245"/>
                <a:gd name="T33" fmla="*/ 240 h 722"/>
                <a:gd name="T34" fmla="*/ 8 w 245"/>
                <a:gd name="T35" fmla="*/ 390 h 722"/>
                <a:gd name="T36" fmla="*/ 8 w 245"/>
                <a:gd name="T37" fmla="*/ 391 h 722"/>
                <a:gd name="T38" fmla="*/ 8 w 245"/>
                <a:gd name="T39" fmla="*/ 393 h 722"/>
                <a:gd name="T40" fmla="*/ 63 w 245"/>
                <a:gd name="T41" fmla="*/ 424 h 722"/>
                <a:gd name="T42" fmla="*/ 63 w 245"/>
                <a:gd name="T43" fmla="*/ 500 h 722"/>
                <a:gd name="T44" fmla="*/ 179 w 245"/>
                <a:gd name="T45" fmla="*/ 588 h 722"/>
                <a:gd name="T46" fmla="*/ 215 w 245"/>
                <a:gd name="T47" fmla="*/ 612 h 722"/>
                <a:gd name="T48" fmla="*/ 215 w 245"/>
                <a:gd name="T49" fmla="*/ 614 h 722"/>
                <a:gd name="T50" fmla="*/ 215 w 245"/>
                <a:gd name="T51" fmla="*/ 710 h 722"/>
                <a:gd name="T52" fmla="*/ 227 w 245"/>
                <a:gd name="T53" fmla="*/ 722 h 722"/>
                <a:gd name="T54" fmla="*/ 233 w 245"/>
                <a:gd name="T55" fmla="*/ 722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45" h="722">
                  <a:moveTo>
                    <a:pt x="233" y="722"/>
                  </a:moveTo>
                  <a:cubicBezTo>
                    <a:pt x="240" y="722"/>
                    <a:pt x="245" y="717"/>
                    <a:pt x="245" y="710"/>
                  </a:cubicBezTo>
                  <a:cubicBezTo>
                    <a:pt x="245" y="614"/>
                    <a:pt x="245" y="614"/>
                    <a:pt x="245" y="614"/>
                  </a:cubicBezTo>
                  <a:cubicBezTo>
                    <a:pt x="245" y="605"/>
                    <a:pt x="242" y="574"/>
                    <a:pt x="187" y="559"/>
                  </a:cubicBezTo>
                  <a:cubicBezTo>
                    <a:pt x="128" y="543"/>
                    <a:pt x="94" y="522"/>
                    <a:pt x="93" y="499"/>
                  </a:cubicBezTo>
                  <a:cubicBezTo>
                    <a:pt x="93" y="401"/>
                    <a:pt x="93" y="401"/>
                    <a:pt x="93" y="401"/>
                  </a:cubicBezTo>
                  <a:cubicBezTo>
                    <a:pt x="82" y="398"/>
                    <a:pt x="82" y="398"/>
                    <a:pt x="82" y="398"/>
                  </a:cubicBezTo>
                  <a:cubicBezTo>
                    <a:pt x="64" y="393"/>
                    <a:pt x="45" y="385"/>
                    <a:pt x="38" y="381"/>
                  </a:cubicBezTo>
                  <a:cubicBezTo>
                    <a:pt x="38" y="369"/>
                    <a:pt x="44" y="325"/>
                    <a:pt x="102" y="255"/>
                  </a:cubicBezTo>
                  <a:cubicBezTo>
                    <a:pt x="106" y="250"/>
                    <a:pt x="106" y="250"/>
                    <a:pt x="106" y="250"/>
                  </a:cubicBezTo>
                  <a:cubicBezTo>
                    <a:pt x="105" y="244"/>
                    <a:pt x="105" y="244"/>
                    <a:pt x="105" y="244"/>
                  </a:cubicBezTo>
                  <a:cubicBezTo>
                    <a:pt x="105" y="237"/>
                    <a:pt x="92" y="92"/>
                    <a:pt x="218" y="31"/>
                  </a:cubicBezTo>
                  <a:cubicBezTo>
                    <a:pt x="224" y="28"/>
                    <a:pt x="227" y="21"/>
                    <a:pt x="225" y="15"/>
                  </a:cubicBezTo>
                  <a:cubicBezTo>
                    <a:pt x="222" y="9"/>
                    <a:pt x="222" y="9"/>
                    <a:pt x="222" y="9"/>
                  </a:cubicBezTo>
                  <a:cubicBezTo>
                    <a:pt x="220" y="3"/>
                    <a:pt x="213" y="0"/>
                    <a:pt x="207" y="3"/>
                  </a:cubicBezTo>
                  <a:cubicBezTo>
                    <a:pt x="147" y="31"/>
                    <a:pt x="105" y="81"/>
                    <a:pt x="86" y="148"/>
                  </a:cubicBezTo>
                  <a:cubicBezTo>
                    <a:pt x="74" y="189"/>
                    <a:pt x="74" y="226"/>
                    <a:pt x="75" y="240"/>
                  </a:cubicBezTo>
                  <a:cubicBezTo>
                    <a:pt x="0" y="333"/>
                    <a:pt x="7" y="385"/>
                    <a:pt x="8" y="390"/>
                  </a:cubicBezTo>
                  <a:cubicBezTo>
                    <a:pt x="8" y="391"/>
                    <a:pt x="8" y="391"/>
                    <a:pt x="8" y="391"/>
                  </a:cubicBezTo>
                  <a:cubicBezTo>
                    <a:pt x="8" y="393"/>
                    <a:pt x="8" y="393"/>
                    <a:pt x="8" y="393"/>
                  </a:cubicBezTo>
                  <a:cubicBezTo>
                    <a:pt x="10" y="397"/>
                    <a:pt x="14" y="409"/>
                    <a:pt x="63" y="424"/>
                  </a:cubicBezTo>
                  <a:cubicBezTo>
                    <a:pt x="63" y="500"/>
                    <a:pt x="63" y="500"/>
                    <a:pt x="63" y="500"/>
                  </a:cubicBezTo>
                  <a:cubicBezTo>
                    <a:pt x="65" y="539"/>
                    <a:pt x="104" y="569"/>
                    <a:pt x="179" y="588"/>
                  </a:cubicBezTo>
                  <a:cubicBezTo>
                    <a:pt x="213" y="597"/>
                    <a:pt x="215" y="611"/>
                    <a:pt x="215" y="612"/>
                  </a:cubicBezTo>
                  <a:cubicBezTo>
                    <a:pt x="215" y="614"/>
                    <a:pt x="215" y="614"/>
                    <a:pt x="215" y="614"/>
                  </a:cubicBezTo>
                  <a:cubicBezTo>
                    <a:pt x="215" y="710"/>
                    <a:pt x="215" y="710"/>
                    <a:pt x="215" y="710"/>
                  </a:cubicBezTo>
                  <a:cubicBezTo>
                    <a:pt x="215" y="717"/>
                    <a:pt x="220" y="722"/>
                    <a:pt x="227" y="722"/>
                  </a:cubicBezTo>
                  <a:lnTo>
                    <a:pt x="233" y="7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n-ea"/>
                <a:ea typeface="+mn-ea"/>
              </a:endParaRPr>
            </a:p>
          </p:txBody>
        </p:sp>
        <p:sp>
          <p:nvSpPr>
            <p:cNvPr id="12" name="Freeform 31"/>
            <p:cNvSpPr>
              <a:spLocks/>
            </p:cNvSpPr>
            <p:nvPr/>
          </p:nvSpPr>
          <p:spPr bwMode="auto">
            <a:xfrm>
              <a:off x="6029325" y="2752726"/>
              <a:ext cx="169863" cy="495300"/>
            </a:xfrm>
            <a:custGeom>
              <a:avLst/>
              <a:gdLst>
                <a:gd name="T0" fmla="*/ 21 w 162"/>
                <a:gd name="T1" fmla="*/ 470 h 470"/>
                <a:gd name="T2" fmla="*/ 33 w 162"/>
                <a:gd name="T3" fmla="*/ 458 h 470"/>
                <a:gd name="T4" fmla="*/ 33 w 162"/>
                <a:gd name="T5" fmla="*/ 361 h 470"/>
                <a:gd name="T6" fmla="*/ 108 w 162"/>
                <a:gd name="T7" fmla="*/ 168 h 470"/>
                <a:gd name="T8" fmla="*/ 162 w 162"/>
                <a:gd name="T9" fmla="*/ 13 h 470"/>
                <a:gd name="T10" fmla="*/ 151 w 162"/>
                <a:gd name="T11" fmla="*/ 1 h 470"/>
                <a:gd name="T12" fmla="*/ 144 w 162"/>
                <a:gd name="T13" fmla="*/ 0 h 470"/>
                <a:gd name="T14" fmla="*/ 131 w 162"/>
                <a:gd name="T15" fmla="*/ 12 h 470"/>
                <a:gd name="T16" fmla="*/ 84 w 162"/>
                <a:gd name="T17" fmla="*/ 149 h 470"/>
                <a:gd name="T18" fmla="*/ 3 w 162"/>
                <a:gd name="T19" fmla="*/ 362 h 470"/>
                <a:gd name="T20" fmla="*/ 3 w 162"/>
                <a:gd name="T21" fmla="*/ 458 h 470"/>
                <a:gd name="T22" fmla="*/ 15 w 162"/>
                <a:gd name="T23" fmla="*/ 470 h 470"/>
                <a:gd name="T24" fmla="*/ 21 w 162"/>
                <a:gd name="T25" fmla="*/ 470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2" h="470">
                  <a:moveTo>
                    <a:pt x="21" y="470"/>
                  </a:moveTo>
                  <a:cubicBezTo>
                    <a:pt x="28" y="470"/>
                    <a:pt x="33" y="465"/>
                    <a:pt x="33" y="458"/>
                  </a:cubicBezTo>
                  <a:cubicBezTo>
                    <a:pt x="33" y="361"/>
                    <a:pt x="33" y="361"/>
                    <a:pt x="33" y="361"/>
                  </a:cubicBezTo>
                  <a:cubicBezTo>
                    <a:pt x="33" y="360"/>
                    <a:pt x="29" y="262"/>
                    <a:pt x="108" y="168"/>
                  </a:cubicBezTo>
                  <a:cubicBezTo>
                    <a:pt x="137" y="133"/>
                    <a:pt x="157" y="75"/>
                    <a:pt x="162" y="13"/>
                  </a:cubicBezTo>
                  <a:cubicBezTo>
                    <a:pt x="162" y="7"/>
                    <a:pt x="157" y="1"/>
                    <a:pt x="151" y="1"/>
                  </a:cubicBezTo>
                  <a:cubicBezTo>
                    <a:pt x="144" y="0"/>
                    <a:pt x="144" y="0"/>
                    <a:pt x="144" y="0"/>
                  </a:cubicBezTo>
                  <a:cubicBezTo>
                    <a:pt x="138" y="0"/>
                    <a:pt x="132" y="5"/>
                    <a:pt x="131" y="12"/>
                  </a:cubicBezTo>
                  <a:cubicBezTo>
                    <a:pt x="127" y="67"/>
                    <a:pt x="110" y="119"/>
                    <a:pt x="84" y="149"/>
                  </a:cubicBezTo>
                  <a:cubicBezTo>
                    <a:pt x="0" y="249"/>
                    <a:pt x="3" y="353"/>
                    <a:pt x="3" y="362"/>
                  </a:cubicBezTo>
                  <a:cubicBezTo>
                    <a:pt x="3" y="458"/>
                    <a:pt x="3" y="458"/>
                    <a:pt x="3" y="458"/>
                  </a:cubicBezTo>
                  <a:cubicBezTo>
                    <a:pt x="3" y="465"/>
                    <a:pt x="8" y="470"/>
                    <a:pt x="15" y="470"/>
                  </a:cubicBezTo>
                  <a:lnTo>
                    <a:pt x="21" y="4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n-ea"/>
                <a:ea typeface="+mn-ea"/>
              </a:endParaRPr>
            </a:p>
          </p:txBody>
        </p:sp>
        <p:sp>
          <p:nvSpPr>
            <p:cNvPr id="13" name="Freeform 32"/>
            <p:cNvSpPr>
              <a:spLocks/>
            </p:cNvSpPr>
            <p:nvPr/>
          </p:nvSpPr>
          <p:spPr bwMode="auto">
            <a:xfrm>
              <a:off x="5851525" y="2489201"/>
              <a:ext cx="325437" cy="406401"/>
            </a:xfrm>
            <a:custGeom>
              <a:avLst/>
              <a:gdLst>
                <a:gd name="T0" fmla="*/ 155 w 309"/>
                <a:gd name="T1" fmla="*/ 386 h 386"/>
                <a:gd name="T2" fmla="*/ 189 w 309"/>
                <a:gd name="T3" fmla="*/ 363 h 386"/>
                <a:gd name="T4" fmla="*/ 208 w 309"/>
                <a:gd name="T5" fmla="*/ 363 h 386"/>
                <a:gd name="T6" fmla="*/ 232 w 309"/>
                <a:gd name="T7" fmla="*/ 353 h 386"/>
                <a:gd name="T8" fmla="*/ 242 w 309"/>
                <a:gd name="T9" fmla="*/ 329 h 386"/>
                <a:gd name="T10" fmla="*/ 242 w 309"/>
                <a:gd name="T11" fmla="*/ 308 h 386"/>
                <a:gd name="T12" fmla="*/ 212 w 309"/>
                <a:gd name="T13" fmla="*/ 308 h 386"/>
                <a:gd name="T14" fmla="*/ 212 w 309"/>
                <a:gd name="T15" fmla="*/ 329 h 386"/>
                <a:gd name="T16" fmla="*/ 210 w 309"/>
                <a:gd name="T17" fmla="*/ 332 h 386"/>
                <a:gd name="T18" fmla="*/ 208 w 309"/>
                <a:gd name="T19" fmla="*/ 333 h 386"/>
                <a:gd name="T20" fmla="*/ 162 w 309"/>
                <a:gd name="T21" fmla="*/ 333 h 386"/>
                <a:gd name="T22" fmla="*/ 162 w 309"/>
                <a:gd name="T23" fmla="*/ 348 h 386"/>
                <a:gd name="T24" fmla="*/ 155 w 309"/>
                <a:gd name="T25" fmla="*/ 356 h 386"/>
                <a:gd name="T26" fmla="*/ 147 w 309"/>
                <a:gd name="T27" fmla="*/ 348 h 386"/>
                <a:gd name="T28" fmla="*/ 147 w 309"/>
                <a:gd name="T29" fmla="*/ 333 h 386"/>
                <a:gd name="T30" fmla="*/ 101 w 309"/>
                <a:gd name="T31" fmla="*/ 333 h 386"/>
                <a:gd name="T32" fmla="*/ 98 w 309"/>
                <a:gd name="T33" fmla="*/ 329 h 386"/>
                <a:gd name="T34" fmla="*/ 98 w 309"/>
                <a:gd name="T35" fmla="*/ 266 h 386"/>
                <a:gd name="T36" fmla="*/ 90 w 309"/>
                <a:gd name="T37" fmla="*/ 262 h 386"/>
                <a:gd name="T38" fmla="*/ 30 w 309"/>
                <a:gd name="T39" fmla="*/ 155 h 386"/>
                <a:gd name="T40" fmla="*/ 155 w 309"/>
                <a:gd name="T41" fmla="*/ 31 h 386"/>
                <a:gd name="T42" fmla="*/ 279 w 309"/>
                <a:gd name="T43" fmla="*/ 155 h 386"/>
                <a:gd name="T44" fmla="*/ 222 w 309"/>
                <a:gd name="T45" fmla="*/ 260 h 386"/>
                <a:gd name="T46" fmla="*/ 174 w 309"/>
                <a:gd name="T47" fmla="*/ 259 h 386"/>
                <a:gd name="T48" fmla="*/ 170 w 309"/>
                <a:gd name="T49" fmla="*/ 255 h 386"/>
                <a:gd name="T50" fmla="*/ 170 w 309"/>
                <a:gd name="T51" fmla="*/ 188 h 386"/>
                <a:gd name="T52" fmla="*/ 139 w 309"/>
                <a:gd name="T53" fmla="*/ 188 h 386"/>
                <a:gd name="T54" fmla="*/ 139 w 309"/>
                <a:gd name="T55" fmla="*/ 255 h 386"/>
                <a:gd name="T56" fmla="*/ 174 w 309"/>
                <a:gd name="T57" fmla="*/ 290 h 386"/>
                <a:gd name="T58" fmla="*/ 231 w 309"/>
                <a:gd name="T59" fmla="*/ 290 h 386"/>
                <a:gd name="T60" fmla="*/ 235 w 309"/>
                <a:gd name="T61" fmla="*/ 288 h 386"/>
                <a:gd name="T62" fmla="*/ 309 w 309"/>
                <a:gd name="T63" fmla="*/ 155 h 386"/>
                <a:gd name="T64" fmla="*/ 155 w 309"/>
                <a:gd name="T65" fmla="*/ 0 h 386"/>
                <a:gd name="T66" fmla="*/ 0 w 309"/>
                <a:gd name="T67" fmla="*/ 155 h 386"/>
                <a:gd name="T68" fmla="*/ 67 w 309"/>
                <a:gd name="T69" fmla="*/ 283 h 386"/>
                <a:gd name="T70" fmla="*/ 67 w 309"/>
                <a:gd name="T71" fmla="*/ 329 h 386"/>
                <a:gd name="T72" fmla="*/ 101 w 309"/>
                <a:gd name="T73" fmla="*/ 363 h 386"/>
                <a:gd name="T74" fmla="*/ 120 w 309"/>
                <a:gd name="T75" fmla="*/ 363 h 386"/>
                <a:gd name="T76" fmla="*/ 155 w 309"/>
                <a:gd name="T77" fmla="*/ 386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09" h="386">
                  <a:moveTo>
                    <a:pt x="155" y="386"/>
                  </a:moveTo>
                  <a:cubicBezTo>
                    <a:pt x="170" y="386"/>
                    <a:pt x="184" y="377"/>
                    <a:pt x="189" y="363"/>
                  </a:cubicBezTo>
                  <a:cubicBezTo>
                    <a:pt x="208" y="363"/>
                    <a:pt x="208" y="363"/>
                    <a:pt x="208" y="363"/>
                  </a:cubicBezTo>
                  <a:cubicBezTo>
                    <a:pt x="217" y="363"/>
                    <a:pt x="226" y="360"/>
                    <a:pt x="232" y="353"/>
                  </a:cubicBezTo>
                  <a:cubicBezTo>
                    <a:pt x="238" y="347"/>
                    <a:pt x="242" y="338"/>
                    <a:pt x="242" y="329"/>
                  </a:cubicBezTo>
                  <a:cubicBezTo>
                    <a:pt x="242" y="308"/>
                    <a:pt x="242" y="308"/>
                    <a:pt x="242" y="308"/>
                  </a:cubicBezTo>
                  <a:cubicBezTo>
                    <a:pt x="212" y="308"/>
                    <a:pt x="212" y="308"/>
                    <a:pt x="212" y="308"/>
                  </a:cubicBezTo>
                  <a:cubicBezTo>
                    <a:pt x="212" y="329"/>
                    <a:pt x="212" y="329"/>
                    <a:pt x="212" y="329"/>
                  </a:cubicBezTo>
                  <a:cubicBezTo>
                    <a:pt x="212" y="330"/>
                    <a:pt x="211" y="331"/>
                    <a:pt x="210" y="332"/>
                  </a:cubicBezTo>
                  <a:cubicBezTo>
                    <a:pt x="210" y="332"/>
                    <a:pt x="209" y="333"/>
                    <a:pt x="208" y="333"/>
                  </a:cubicBezTo>
                  <a:cubicBezTo>
                    <a:pt x="162" y="333"/>
                    <a:pt x="162" y="333"/>
                    <a:pt x="162" y="333"/>
                  </a:cubicBezTo>
                  <a:cubicBezTo>
                    <a:pt x="162" y="348"/>
                    <a:pt x="162" y="348"/>
                    <a:pt x="162" y="348"/>
                  </a:cubicBezTo>
                  <a:cubicBezTo>
                    <a:pt x="162" y="352"/>
                    <a:pt x="159" y="356"/>
                    <a:pt x="155" y="356"/>
                  </a:cubicBezTo>
                  <a:cubicBezTo>
                    <a:pt x="150" y="356"/>
                    <a:pt x="147" y="352"/>
                    <a:pt x="147" y="348"/>
                  </a:cubicBezTo>
                  <a:cubicBezTo>
                    <a:pt x="147" y="333"/>
                    <a:pt x="147" y="333"/>
                    <a:pt x="147" y="333"/>
                  </a:cubicBezTo>
                  <a:cubicBezTo>
                    <a:pt x="101" y="333"/>
                    <a:pt x="101" y="333"/>
                    <a:pt x="101" y="333"/>
                  </a:cubicBezTo>
                  <a:cubicBezTo>
                    <a:pt x="99" y="333"/>
                    <a:pt x="98" y="331"/>
                    <a:pt x="98" y="329"/>
                  </a:cubicBezTo>
                  <a:cubicBezTo>
                    <a:pt x="98" y="266"/>
                    <a:pt x="98" y="266"/>
                    <a:pt x="98" y="266"/>
                  </a:cubicBezTo>
                  <a:cubicBezTo>
                    <a:pt x="90" y="262"/>
                    <a:pt x="90" y="262"/>
                    <a:pt x="90" y="262"/>
                  </a:cubicBezTo>
                  <a:cubicBezTo>
                    <a:pt x="53" y="239"/>
                    <a:pt x="30" y="199"/>
                    <a:pt x="30" y="155"/>
                  </a:cubicBezTo>
                  <a:cubicBezTo>
                    <a:pt x="30" y="87"/>
                    <a:pt x="86" y="31"/>
                    <a:pt x="155" y="31"/>
                  </a:cubicBezTo>
                  <a:cubicBezTo>
                    <a:pt x="223" y="31"/>
                    <a:pt x="279" y="87"/>
                    <a:pt x="279" y="155"/>
                  </a:cubicBezTo>
                  <a:cubicBezTo>
                    <a:pt x="279" y="198"/>
                    <a:pt x="258" y="236"/>
                    <a:pt x="222" y="260"/>
                  </a:cubicBezTo>
                  <a:cubicBezTo>
                    <a:pt x="174" y="259"/>
                    <a:pt x="174" y="259"/>
                    <a:pt x="174" y="259"/>
                  </a:cubicBezTo>
                  <a:cubicBezTo>
                    <a:pt x="172" y="259"/>
                    <a:pt x="170" y="258"/>
                    <a:pt x="170" y="255"/>
                  </a:cubicBezTo>
                  <a:cubicBezTo>
                    <a:pt x="170" y="188"/>
                    <a:pt x="170" y="188"/>
                    <a:pt x="170" y="188"/>
                  </a:cubicBezTo>
                  <a:cubicBezTo>
                    <a:pt x="139" y="188"/>
                    <a:pt x="139" y="188"/>
                    <a:pt x="139" y="188"/>
                  </a:cubicBezTo>
                  <a:cubicBezTo>
                    <a:pt x="139" y="255"/>
                    <a:pt x="139" y="255"/>
                    <a:pt x="139" y="255"/>
                  </a:cubicBezTo>
                  <a:cubicBezTo>
                    <a:pt x="139" y="274"/>
                    <a:pt x="155" y="290"/>
                    <a:pt x="174" y="290"/>
                  </a:cubicBezTo>
                  <a:cubicBezTo>
                    <a:pt x="231" y="290"/>
                    <a:pt x="231" y="290"/>
                    <a:pt x="231" y="290"/>
                  </a:cubicBezTo>
                  <a:cubicBezTo>
                    <a:pt x="235" y="288"/>
                    <a:pt x="235" y="288"/>
                    <a:pt x="235" y="288"/>
                  </a:cubicBezTo>
                  <a:cubicBezTo>
                    <a:pt x="281" y="259"/>
                    <a:pt x="309" y="210"/>
                    <a:pt x="309" y="155"/>
                  </a:cubicBezTo>
                  <a:cubicBezTo>
                    <a:pt x="309" y="70"/>
                    <a:pt x="240" y="0"/>
                    <a:pt x="155" y="0"/>
                  </a:cubicBezTo>
                  <a:cubicBezTo>
                    <a:pt x="69" y="0"/>
                    <a:pt x="0" y="70"/>
                    <a:pt x="0" y="155"/>
                  </a:cubicBezTo>
                  <a:cubicBezTo>
                    <a:pt x="0" y="207"/>
                    <a:pt x="25" y="254"/>
                    <a:pt x="67" y="283"/>
                  </a:cubicBezTo>
                  <a:cubicBezTo>
                    <a:pt x="67" y="329"/>
                    <a:pt x="67" y="329"/>
                    <a:pt x="67" y="329"/>
                  </a:cubicBezTo>
                  <a:cubicBezTo>
                    <a:pt x="67" y="348"/>
                    <a:pt x="83" y="363"/>
                    <a:pt x="101" y="363"/>
                  </a:cubicBezTo>
                  <a:cubicBezTo>
                    <a:pt x="120" y="363"/>
                    <a:pt x="120" y="363"/>
                    <a:pt x="120" y="363"/>
                  </a:cubicBezTo>
                  <a:cubicBezTo>
                    <a:pt x="126" y="377"/>
                    <a:pt x="139" y="386"/>
                    <a:pt x="155" y="3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n-ea"/>
                <a:ea typeface="+mn-ea"/>
              </a:endParaRPr>
            </a:p>
          </p:txBody>
        </p:sp>
        <p:sp>
          <p:nvSpPr>
            <p:cNvPr id="14" name="Freeform 33"/>
            <p:cNvSpPr>
              <a:spLocks noEditPoints="1"/>
            </p:cNvSpPr>
            <p:nvPr/>
          </p:nvSpPr>
          <p:spPr bwMode="auto">
            <a:xfrm>
              <a:off x="5956300" y="2597151"/>
              <a:ext cx="114300" cy="114300"/>
            </a:xfrm>
            <a:custGeom>
              <a:avLst/>
              <a:gdLst>
                <a:gd name="T0" fmla="*/ 55 w 109"/>
                <a:gd name="T1" fmla="*/ 108 h 108"/>
                <a:gd name="T2" fmla="*/ 109 w 109"/>
                <a:gd name="T3" fmla="*/ 54 h 108"/>
                <a:gd name="T4" fmla="*/ 55 w 109"/>
                <a:gd name="T5" fmla="*/ 0 h 108"/>
                <a:gd name="T6" fmla="*/ 0 w 109"/>
                <a:gd name="T7" fmla="*/ 54 h 108"/>
                <a:gd name="T8" fmla="*/ 55 w 109"/>
                <a:gd name="T9" fmla="*/ 108 h 108"/>
                <a:gd name="T10" fmla="*/ 55 w 109"/>
                <a:gd name="T11" fmla="*/ 30 h 108"/>
                <a:gd name="T12" fmla="*/ 78 w 109"/>
                <a:gd name="T13" fmla="*/ 54 h 108"/>
                <a:gd name="T14" fmla="*/ 55 w 109"/>
                <a:gd name="T15" fmla="*/ 78 h 108"/>
                <a:gd name="T16" fmla="*/ 31 w 109"/>
                <a:gd name="T17" fmla="*/ 54 h 108"/>
                <a:gd name="T18" fmla="*/ 55 w 109"/>
                <a:gd name="T19" fmla="*/ 3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 h="108">
                  <a:moveTo>
                    <a:pt x="55" y="108"/>
                  </a:moveTo>
                  <a:cubicBezTo>
                    <a:pt x="84" y="108"/>
                    <a:pt x="109" y="84"/>
                    <a:pt x="109" y="54"/>
                  </a:cubicBezTo>
                  <a:cubicBezTo>
                    <a:pt x="109" y="24"/>
                    <a:pt x="84" y="0"/>
                    <a:pt x="55" y="0"/>
                  </a:cubicBezTo>
                  <a:cubicBezTo>
                    <a:pt x="25" y="0"/>
                    <a:pt x="0" y="24"/>
                    <a:pt x="0" y="54"/>
                  </a:cubicBezTo>
                  <a:cubicBezTo>
                    <a:pt x="0" y="84"/>
                    <a:pt x="25" y="108"/>
                    <a:pt x="55" y="108"/>
                  </a:cubicBezTo>
                  <a:close/>
                  <a:moveTo>
                    <a:pt x="55" y="30"/>
                  </a:moveTo>
                  <a:cubicBezTo>
                    <a:pt x="68" y="30"/>
                    <a:pt x="78" y="41"/>
                    <a:pt x="78" y="54"/>
                  </a:cubicBezTo>
                  <a:cubicBezTo>
                    <a:pt x="78" y="67"/>
                    <a:pt x="68" y="78"/>
                    <a:pt x="55" y="78"/>
                  </a:cubicBezTo>
                  <a:cubicBezTo>
                    <a:pt x="41" y="78"/>
                    <a:pt x="31" y="67"/>
                    <a:pt x="31" y="54"/>
                  </a:cubicBezTo>
                  <a:cubicBezTo>
                    <a:pt x="31" y="41"/>
                    <a:pt x="41" y="30"/>
                    <a:pt x="55"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n-ea"/>
                <a:ea typeface="+mn-ea"/>
              </a:endParaRPr>
            </a:p>
          </p:txBody>
        </p:sp>
        <p:sp>
          <p:nvSpPr>
            <p:cNvPr id="15" name="Rectangle 34"/>
            <p:cNvSpPr>
              <a:spLocks noChangeArrowheads="1"/>
            </p:cNvSpPr>
            <p:nvPr/>
          </p:nvSpPr>
          <p:spPr bwMode="auto">
            <a:xfrm>
              <a:off x="5997575" y="2422526"/>
              <a:ext cx="33338" cy="47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n-ea"/>
                <a:ea typeface="+mn-ea"/>
              </a:endParaRPr>
            </a:p>
          </p:txBody>
        </p:sp>
        <p:sp>
          <p:nvSpPr>
            <p:cNvPr id="16" name="Freeform 35"/>
            <p:cNvSpPr>
              <a:spLocks/>
            </p:cNvSpPr>
            <p:nvPr/>
          </p:nvSpPr>
          <p:spPr bwMode="auto">
            <a:xfrm>
              <a:off x="6132513" y="2479676"/>
              <a:ext cx="57150" cy="55563"/>
            </a:xfrm>
            <a:custGeom>
              <a:avLst/>
              <a:gdLst>
                <a:gd name="T0" fmla="*/ 14 w 36"/>
                <a:gd name="T1" fmla="*/ 35 h 35"/>
                <a:gd name="T2" fmla="*/ 36 w 36"/>
                <a:gd name="T3" fmla="*/ 14 h 35"/>
                <a:gd name="T4" fmla="*/ 21 w 36"/>
                <a:gd name="T5" fmla="*/ 0 h 35"/>
                <a:gd name="T6" fmla="*/ 0 w 36"/>
                <a:gd name="T7" fmla="*/ 21 h 35"/>
                <a:gd name="T8" fmla="*/ 14 w 36"/>
                <a:gd name="T9" fmla="*/ 35 h 35"/>
              </a:gdLst>
              <a:ahLst/>
              <a:cxnLst>
                <a:cxn ang="0">
                  <a:pos x="T0" y="T1"/>
                </a:cxn>
                <a:cxn ang="0">
                  <a:pos x="T2" y="T3"/>
                </a:cxn>
                <a:cxn ang="0">
                  <a:pos x="T4" y="T5"/>
                </a:cxn>
                <a:cxn ang="0">
                  <a:pos x="T6" y="T7"/>
                </a:cxn>
                <a:cxn ang="0">
                  <a:pos x="T8" y="T9"/>
                </a:cxn>
              </a:cxnLst>
              <a:rect l="0" t="0" r="r" b="b"/>
              <a:pathLst>
                <a:path w="36" h="35">
                  <a:moveTo>
                    <a:pt x="14" y="35"/>
                  </a:moveTo>
                  <a:lnTo>
                    <a:pt x="36" y="14"/>
                  </a:lnTo>
                  <a:lnTo>
                    <a:pt x="21" y="0"/>
                  </a:lnTo>
                  <a:lnTo>
                    <a:pt x="0" y="21"/>
                  </a:lnTo>
                  <a:lnTo>
                    <a:pt x="14"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n-ea"/>
                <a:ea typeface="+mn-ea"/>
              </a:endParaRPr>
            </a:p>
          </p:txBody>
        </p:sp>
        <p:sp>
          <p:nvSpPr>
            <p:cNvPr id="17" name="Rectangle 36"/>
            <p:cNvSpPr>
              <a:spLocks noChangeArrowheads="1"/>
            </p:cNvSpPr>
            <p:nvPr/>
          </p:nvSpPr>
          <p:spPr bwMode="auto">
            <a:xfrm>
              <a:off x="6196013" y="2638426"/>
              <a:ext cx="49213" cy="317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n-ea"/>
                <a:ea typeface="+mn-ea"/>
              </a:endParaRPr>
            </a:p>
          </p:txBody>
        </p:sp>
        <p:sp>
          <p:nvSpPr>
            <p:cNvPr id="18" name="Rectangle 37"/>
            <p:cNvSpPr>
              <a:spLocks noChangeArrowheads="1"/>
            </p:cNvSpPr>
            <p:nvPr/>
          </p:nvSpPr>
          <p:spPr bwMode="auto">
            <a:xfrm>
              <a:off x="5783263" y="2638426"/>
              <a:ext cx="47625" cy="317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n-ea"/>
                <a:ea typeface="+mn-ea"/>
              </a:endParaRPr>
            </a:p>
          </p:txBody>
        </p:sp>
        <p:sp>
          <p:nvSpPr>
            <p:cNvPr id="19" name="Freeform 38"/>
            <p:cNvSpPr>
              <a:spLocks/>
            </p:cNvSpPr>
            <p:nvPr/>
          </p:nvSpPr>
          <p:spPr bwMode="auto">
            <a:xfrm>
              <a:off x="5840413" y="2479676"/>
              <a:ext cx="55563" cy="55563"/>
            </a:xfrm>
            <a:custGeom>
              <a:avLst/>
              <a:gdLst>
                <a:gd name="T0" fmla="*/ 21 w 35"/>
                <a:gd name="T1" fmla="*/ 35 h 35"/>
                <a:gd name="T2" fmla="*/ 35 w 35"/>
                <a:gd name="T3" fmla="*/ 21 h 35"/>
                <a:gd name="T4" fmla="*/ 14 w 35"/>
                <a:gd name="T5" fmla="*/ 0 h 35"/>
                <a:gd name="T6" fmla="*/ 0 w 35"/>
                <a:gd name="T7" fmla="*/ 14 h 35"/>
                <a:gd name="T8" fmla="*/ 21 w 35"/>
                <a:gd name="T9" fmla="*/ 35 h 35"/>
              </a:gdLst>
              <a:ahLst/>
              <a:cxnLst>
                <a:cxn ang="0">
                  <a:pos x="T0" y="T1"/>
                </a:cxn>
                <a:cxn ang="0">
                  <a:pos x="T2" y="T3"/>
                </a:cxn>
                <a:cxn ang="0">
                  <a:pos x="T4" y="T5"/>
                </a:cxn>
                <a:cxn ang="0">
                  <a:pos x="T6" y="T7"/>
                </a:cxn>
                <a:cxn ang="0">
                  <a:pos x="T8" y="T9"/>
                </a:cxn>
              </a:cxnLst>
              <a:rect l="0" t="0" r="r" b="b"/>
              <a:pathLst>
                <a:path w="35" h="35">
                  <a:moveTo>
                    <a:pt x="21" y="35"/>
                  </a:moveTo>
                  <a:lnTo>
                    <a:pt x="35" y="21"/>
                  </a:lnTo>
                  <a:lnTo>
                    <a:pt x="14" y="0"/>
                  </a:lnTo>
                  <a:lnTo>
                    <a:pt x="0" y="14"/>
                  </a:lnTo>
                  <a:lnTo>
                    <a:pt x="21"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n-ea"/>
                <a:ea typeface="+mn-ea"/>
              </a:endParaRPr>
            </a:p>
          </p:txBody>
        </p:sp>
        <p:sp>
          <p:nvSpPr>
            <p:cNvPr id="20" name="Freeform 39"/>
            <p:cNvSpPr>
              <a:spLocks/>
            </p:cNvSpPr>
            <p:nvPr/>
          </p:nvSpPr>
          <p:spPr bwMode="auto">
            <a:xfrm>
              <a:off x="5913438" y="2433638"/>
              <a:ext cx="47625" cy="55563"/>
            </a:xfrm>
            <a:custGeom>
              <a:avLst/>
              <a:gdLst>
                <a:gd name="T0" fmla="*/ 11 w 30"/>
                <a:gd name="T1" fmla="*/ 35 h 35"/>
                <a:gd name="T2" fmla="*/ 30 w 30"/>
                <a:gd name="T3" fmla="*/ 28 h 35"/>
                <a:gd name="T4" fmla="*/ 19 w 30"/>
                <a:gd name="T5" fmla="*/ 0 h 35"/>
                <a:gd name="T6" fmla="*/ 0 w 30"/>
                <a:gd name="T7" fmla="*/ 7 h 35"/>
                <a:gd name="T8" fmla="*/ 11 w 30"/>
                <a:gd name="T9" fmla="*/ 35 h 35"/>
              </a:gdLst>
              <a:ahLst/>
              <a:cxnLst>
                <a:cxn ang="0">
                  <a:pos x="T0" y="T1"/>
                </a:cxn>
                <a:cxn ang="0">
                  <a:pos x="T2" y="T3"/>
                </a:cxn>
                <a:cxn ang="0">
                  <a:pos x="T4" y="T5"/>
                </a:cxn>
                <a:cxn ang="0">
                  <a:pos x="T6" y="T7"/>
                </a:cxn>
                <a:cxn ang="0">
                  <a:pos x="T8" y="T9"/>
                </a:cxn>
              </a:cxnLst>
              <a:rect l="0" t="0" r="r" b="b"/>
              <a:pathLst>
                <a:path w="30" h="35">
                  <a:moveTo>
                    <a:pt x="11" y="35"/>
                  </a:moveTo>
                  <a:lnTo>
                    <a:pt x="30" y="28"/>
                  </a:lnTo>
                  <a:lnTo>
                    <a:pt x="19" y="0"/>
                  </a:lnTo>
                  <a:lnTo>
                    <a:pt x="0" y="7"/>
                  </a:lnTo>
                  <a:lnTo>
                    <a:pt x="11"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n-ea"/>
                <a:ea typeface="+mn-ea"/>
              </a:endParaRPr>
            </a:p>
          </p:txBody>
        </p:sp>
        <p:sp>
          <p:nvSpPr>
            <p:cNvPr id="21" name="Freeform 40"/>
            <p:cNvSpPr>
              <a:spLocks/>
            </p:cNvSpPr>
            <p:nvPr/>
          </p:nvSpPr>
          <p:spPr bwMode="auto">
            <a:xfrm>
              <a:off x="6070600" y="2435226"/>
              <a:ext cx="49213" cy="57150"/>
            </a:xfrm>
            <a:custGeom>
              <a:avLst/>
              <a:gdLst>
                <a:gd name="T0" fmla="*/ 19 w 31"/>
                <a:gd name="T1" fmla="*/ 36 h 36"/>
                <a:gd name="T2" fmla="*/ 31 w 31"/>
                <a:gd name="T3" fmla="*/ 8 h 36"/>
                <a:gd name="T4" fmla="*/ 12 w 31"/>
                <a:gd name="T5" fmla="*/ 0 h 36"/>
                <a:gd name="T6" fmla="*/ 0 w 31"/>
                <a:gd name="T7" fmla="*/ 28 h 36"/>
                <a:gd name="T8" fmla="*/ 19 w 31"/>
                <a:gd name="T9" fmla="*/ 36 h 36"/>
              </a:gdLst>
              <a:ahLst/>
              <a:cxnLst>
                <a:cxn ang="0">
                  <a:pos x="T0" y="T1"/>
                </a:cxn>
                <a:cxn ang="0">
                  <a:pos x="T2" y="T3"/>
                </a:cxn>
                <a:cxn ang="0">
                  <a:pos x="T4" y="T5"/>
                </a:cxn>
                <a:cxn ang="0">
                  <a:pos x="T6" y="T7"/>
                </a:cxn>
                <a:cxn ang="0">
                  <a:pos x="T8" y="T9"/>
                </a:cxn>
              </a:cxnLst>
              <a:rect l="0" t="0" r="r" b="b"/>
              <a:pathLst>
                <a:path w="31" h="36">
                  <a:moveTo>
                    <a:pt x="19" y="36"/>
                  </a:moveTo>
                  <a:lnTo>
                    <a:pt x="31" y="8"/>
                  </a:lnTo>
                  <a:lnTo>
                    <a:pt x="12" y="0"/>
                  </a:lnTo>
                  <a:lnTo>
                    <a:pt x="0" y="28"/>
                  </a:lnTo>
                  <a:lnTo>
                    <a:pt x="19"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n-ea"/>
                <a:ea typeface="+mn-ea"/>
              </a:endParaRPr>
            </a:p>
          </p:txBody>
        </p:sp>
        <p:sp>
          <p:nvSpPr>
            <p:cNvPr id="22" name="Freeform 41"/>
            <p:cNvSpPr>
              <a:spLocks/>
            </p:cNvSpPr>
            <p:nvPr/>
          </p:nvSpPr>
          <p:spPr bwMode="auto">
            <a:xfrm>
              <a:off x="6176963" y="2554288"/>
              <a:ext cx="57150" cy="47625"/>
            </a:xfrm>
            <a:custGeom>
              <a:avLst/>
              <a:gdLst>
                <a:gd name="T0" fmla="*/ 8 w 36"/>
                <a:gd name="T1" fmla="*/ 30 h 30"/>
                <a:gd name="T2" fmla="*/ 36 w 36"/>
                <a:gd name="T3" fmla="*/ 18 h 30"/>
                <a:gd name="T4" fmla="*/ 29 w 36"/>
                <a:gd name="T5" fmla="*/ 0 h 30"/>
                <a:gd name="T6" fmla="*/ 0 w 36"/>
                <a:gd name="T7" fmla="*/ 11 h 30"/>
                <a:gd name="T8" fmla="*/ 8 w 36"/>
                <a:gd name="T9" fmla="*/ 30 h 30"/>
              </a:gdLst>
              <a:ahLst/>
              <a:cxnLst>
                <a:cxn ang="0">
                  <a:pos x="T0" y="T1"/>
                </a:cxn>
                <a:cxn ang="0">
                  <a:pos x="T2" y="T3"/>
                </a:cxn>
                <a:cxn ang="0">
                  <a:pos x="T4" y="T5"/>
                </a:cxn>
                <a:cxn ang="0">
                  <a:pos x="T6" y="T7"/>
                </a:cxn>
                <a:cxn ang="0">
                  <a:pos x="T8" y="T9"/>
                </a:cxn>
              </a:cxnLst>
              <a:rect l="0" t="0" r="r" b="b"/>
              <a:pathLst>
                <a:path w="36" h="30">
                  <a:moveTo>
                    <a:pt x="8" y="30"/>
                  </a:moveTo>
                  <a:lnTo>
                    <a:pt x="36" y="18"/>
                  </a:lnTo>
                  <a:lnTo>
                    <a:pt x="29" y="0"/>
                  </a:lnTo>
                  <a:lnTo>
                    <a:pt x="0" y="11"/>
                  </a:lnTo>
                  <a:lnTo>
                    <a:pt x="8"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n-ea"/>
                <a:ea typeface="+mn-ea"/>
              </a:endParaRPr>
            </a:p>
          </p:txBody>
        </p:sp>
        <p:sp>
          <p:nvSpPr>
            <p:cNvPr id="23" name="Freeform 42"/>
            <p:cNvSpPr>
              <a:spLocks/>
            </p:cNvSpPr>
            <p:nvPr/>
          </p:nvSpPr>
          <p:spPr bwMode="auto">
            <a:xfrm>
              <a:off x="5795963" y="2547938"/>
              <a:ext cx="57150" cy="47625"/>
            </a:xfrm>
            <a:custGeom>
              <a:avLst/>
              <a:gdLst>
                <a:gd name="T0" fmla="*/ 28 w 36"/>
                <a:gd name="T1" fmla="*/ 30 h 30"/>
                <a:gd name="T2" fmla="*/ 36 w 36"/>
                <a:gd name="T3" fmla="*/ 12 h 30"/>
                <a:gd name="T4" fmla="*/ 8 w 36"/>
                <a:gd name="T5" fmla="*/ 0 h 30"/>
                <a:gd name="T6" fmla="*/ 0 w 36"/>
                <a:gd name="T7" fmla="*/ 18 h 30"/>
                <a:gd name="T8" fmla="*/ 28 w 36"/>
                <a:gd name="T9" fmla="*/ 30 h 30"/>
              </a:gdLst>
              <a:ahLst/>
              <a:cxnLst>
                <a:cxn ang="0">
                  <a:pos x="T0" y="T1"/>
                </a:cxn>
                <a:cxn ang="0">
                  <a:pos x="T2" y="T3"/>
                </a:cxn>
                <a:cxn ang="0">
                  <a:pos x="T4" y="T5"/>
                </a:cxn>
                <a:cxn ang="0">
                  <a:pos x="T6" y="T7"/>
                </a:cxn>
                <a:cxn ang="0">
                  <a:pos x="T8" y="T9"/>
                </a:cxn>
              </a:cxnLst>
              <a:rect l="0" t="0" r="r" b="b"/>
              <a:pathLst>
                <a:path w="36" h="30">
                  <a:moveTo>
                    <a:pt x="28" y="30"/>
                  </a:moveTo>
                  <a:lnTo>
                    <a:pt x="36" y="12"/>
                  </a:lnTo>
                  <a:lnTo>
                    <a:pt x="8" y="0"/>
                  </a:lnTo>
                  <a:lnTo>
                    <a:pt x="0" y="18"/>
                  </a:lnTo>
                  <a:lnTo>
                    <a:pt x="28"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n-ea"/>
                <a:ea typeface="+mn-ea"/>
              </a:endParaRPr>
            </a:p>
          </p:txBody>
        </p:sp>
      </p:grpSp>
      <p:sp>
        <p:nvSpPr>
          <p:cNvPr id="24" name="Freeform 6"/>
          <p:cNvSpPr>
            <a:spLocks/>
          </p:cNvSpPr>
          <p:nvPr userDrawn="1"/>
        </p:nvSpPr>
        <p:spPr bwMode="auto">
          <a:xfrm>
            <a:off x="3288528" y="296368"/>
            <a:ext cx="8892000" cy="864888"/>
          </a:xfrm>
          <a:custGeom>
            <a:avLst/>
            <a:gdLst>
              <a:gd name="T0" fmla="*/ 6409 w 6533"/>
              <a:gd name="T1" fmla="*/ 0 h 617"/>
              <a:gd name="T2" fmla="*/ 0 w 6533"/>
              <a:gd name="T3" fmla="*/ 0 h 617"/>
              <a:gd name="T4" fmla="*/ 126 w 6533"/>
              <a:gd name="T5" fmla="*/ 310 h 617"/>
              <a:gd name="T6" fmla="*/ 0 w 6533"/>
              <a:gd name="T7" fmla="*/ 617 h 617"/>
              <a:gd name="T8" fmla="*/ 6409 w 6533"/>
              <a:gd name="T9" fmla="*/ 617 h 617"/>
              <a:gd name="T10" fmla="*/ 6533 w 6533"/>
              <a:gd name="T11" fmla="*/ 310 h 617"/>
              <a:gd name="T12" fmla="*/ 6409 w 6533"/>
              <a:gd name="T13" fmla="*/ 0 h 617"/>
              <a:gd name="connsiteX0" fmla="*/ 9810 w 9810"/>
              <a:gd name="connsiteY0" fmla="*/ 0 h 10000"/>
              <a:gd name="connsiteX1" fmla="*/ 0 w 9810"/>
              <a:gd name="connsiteY1" fmla="*/ 0 h 10000"/>
              <a:gd name="connsiteX2" fmla="*/ 193 w 9810"/>
              <a:gd name="connsiteY2" fmla="*/ 5024 h 10000"/>
              <a:gd name="connsiteX3" fmla="*/ 0 w 9810"/>
              <a:gd name="connsiteY3" fmla="*/ 10000 h 10000"/>
              <a:gd name="connsiteX4" fmla="*/ 9810 w 9810"/>
              <a:gd name="connsiteY4" fmla="*/ 10000 h 10000"/>
              <a:gd name="connsiteX5" fmla="*/ 7589 w 9810"/>
              <a:gd name="connsiteY5" fmla="*/ 5574 h 10000"/>
              <a:gd name="connsiteX6" fmla="*/ 9810 w 9810"/>
              <a:gd name="connsiteY6" fmla="*/ 0 h 10000"/>
              <a:gd name="connsiteX0" fmla="*/ 7021 w 10000"/>
              <a:gd name="connsiteY0" fmla="*/ 0 h 10000"/>
              <a:gd name="connsiteX1" fmla="*/ 0 w 10000"/>
              <a:gd name="connsiteY1" fmla="*/ 0 h 10000"/>
              <a:gd name="connsiteX2" fmla="*/ 197 w 10000"/>
              <a:gd name="connsiteY2" fmla="*/ 5024 h 10000"/>
              <a:gd name="connsiteX3" fmla="*/ 0 w 10000"/>
              <a:gd name="connsiteY3" fmla="*/ 10000 h 10000"/>
              <a:gd name="connsiteX4" fmla="*/ 10000 w 10000"/>
              <a:gd name="connsiteY4" fmla="*/ 10000 h 10000"/>
              <a:gd name="connsiteX5" fmla="*/ 7736 w 10000"/>
              <a:gd name="connsiteY5" fmla="*/ 5574 h 10000"/>
              <a:gd name="connsiteX6" fmla="*/ 7021 w 10000"/>
              <a:gd name="connsiteY6" fmla="*/ 0 h 10000"/>
              <a:gd name="connsiteX0" fmla="*/ 7021 w 7736"/>
              <a:gd name="connsiteY0" fmla="*/ 0 h 10038"/>
              <a:gd name="connsiteX1" fmla="*/ 0 w 7736"/>
              <a:gd name="connsiteY1" fmla="*/ 0 h 10038"/>
              <a:gd name="connsiteX2" fmla="*/ 197 w 7736"/>
              <a:gd name="connsiteY2" fmla="*/ 5024 h 10038"/>
              <a:gd name="connsiteX3" fmla="*/ 0 w 7736"/>
              <a:gd name="connsiteY3" fmla="*/ 10000 h 10038"/>
              <a:gd name="connsiteX4" fmla="*/ 7017 w 7736"/>
              <a:gd name="connsiteY4" fmla="*/ 10038 h 10038"/>
              <a:gd name="connsiteX5" fmla="*/ 7736 w 7736"/>
              <a:gd name="connsiteY5" fmla="*/ 5574 h 10038"/>
              <a:gd name="connsiteX6" fmla="*/ 7021 w 7736"/>
              <a:gd name="connsiteY6" fmla="*/ 0 h 10038"/>
              <a:gd name="connsiteX0" fmla="*/ 9076 w 9316"/>
              <a:gd name="connsiteY0" fmla="*/ 0 h 10000"/>
              <a:gd name="connsiteX1" fmla="*/ 0 w 9316"/>
              <a:gd name="connsiteY1" fmla="*/ 0 h 10000"/>
              <a:gd name="connsiteX2" fmla="*/ 255 w 9316"/>
              <a:gd name="connsiteY2" fmla="*/ 5005 h 10000"/>
              <a:gd name="connsiteX3" fmla="*/ 0 w 9316"/>
              <a:gd name="connsiteY3" fmla="*/ 9962 h 10000"/>
              <a:gd name="connsiteX4" fmla="*/ 9071 w 9316"/>
              <a:gd name="connsiteY4" fmla="*/ 10000 h 10000"/>
              <a:gd name="connsiteX5" fmla="*/ 9316 w 9316"/>
              <a:gd name="connsiteY5" fmla="*/ 5668 h 10000"/>
              <a:gd name="connsiteX6" fmla="*/ 9076 w 9316"/>
              <a:gd name="connsiteY6" fmla="*/ 0 h 10000"/>
              <a:gd name="connsiteX0" fmla="*/ 9742 w 10000"/>
              <a:gd name="connsiteY0" fmla="*/ 0 h 10000"/>
              <a:gd name="connsiteX1" fmla="*/ 0 w 10000"/>
              <a:gd name="connsiteY1" fmla="*/ 0 h 10000"/>
              <a:gd name="connsiteX2" fmla="*/ 274 w 10000"/>
              <a:gd name="connsiteY2" fmla="*/ 5005 h 10000"/>
              <a:gd name="connsiteX3" fmla="*/ 0 w 10000"/>
              <a:gd name="connsiteY3" fmla="*/ 9962 h 10000"/>
              <a:gd name="connsiteX4" fmla="*/ 9737 w 10000"/>
              <a:gd name="connsiteY4" fmla="*/ 10000 h 10000"/>
              <a:gd name="connsiteX5" fmla="*/ 10000 w 10000"/>
              <a:gd name="connsiteY5" fmla="*/ 5668 h 10000"/>
              <a:gd name="connsiteX6" fmla="*/ 9742 w 10000"/>
              <a:gd name="connsiteY6" fmla="*/ 0 h 10000"/>
              <a:gd name="connsiteX0" fmla="*/ 9742 w 9877"/>
              <a:gd name="connsiteY0" fmla="*/ 0 h 10000"/>
              <a:gd name="connsiteX1" fmla="*/ 0 w 9877"/>
              <a:gd name="connsiteY1" fmla="*/ 0 h 10000"/>
              <a:gd name="connsiteX2" fmla="*/ 274 w 9877"/>
              <a:gd name="connsiteY2" fmla="*/ 5005 h 10000"/>
              <a:gd name="connsiteX3" fmla="*/ 0 w 9877"/>
              <a:gd name="connsiteY3" fmla="*/ 9962 h 10000"/>
              <a:gd name="connsiteX4" fmla="*/ 9737 w 9877"/>
              <a:gd name="connsiteY4" fmla="*/ 10000 h 10000"/>
              <a:gd name="connsiteX5" fmla="*/ 9738 w 9877"/>
              <a:gd name="connsiteY5" fmla="*/ 5783 h 10000"/>
              <a:gd name="connsiteX6" fmla="*/ 9742 w 9877"/>
              <a:gd name="connsiteY6" fmla="*/ 0 h 10000"/>
              <a:gd name="connsiteX0" fmla="*/ 9863 w 9991"/>
              <a:gd name="connsiteY0" fmla="*/ 0 h 10000"/>
              <a:gd name="connsiteX1" fmla="*/ 0 w 9991"/>
              <a:gd name="connsiteY1" fmla="*/ 0 h 10000"/>
              <a:gd name="connsiteX2" fmla="*/ 277 w 9991"/>
              <a:gd name="connsiteY2" fmla="*/ 5005 h 10000"/>
              <a:gd name="connsiteX3" fmla="*/ 0 w 9991"/>
              <a:gd name="connsiteY3" fmla="*/ 9962 h 10000"/>
              <a:gd name="connsiteX4" fmla="*/ 9858 w 9991"/>
              <a:gd name="connsiteY4" fmla="*/ 10000 h 10000"/>
              <a:gd name="connsiteX5" fmla="*/ 9817 w 9991"/>
              <a:gd name="connsiteY5" fmla="*/ 5783 h 10000"/>
              <a:gd name="connsiteX6" fmla="*/ 9863 w 9991"/>
              <a:gd name="connsiteY6" fmla="*/ 0 h 10000"/>
              <a:gd name="connsiteX0" fmla="*/ 9872 w 10014"/>
              <a:gd name="connsiteY0" fmla="*/ 0 h 10000"/>
              <a:gd name="connsiteX1" fmla="*/ 0 w 10014"/>
              <a:gd name="connsiteY1" fmla="*/ 0 h 10000"/>
              <a:gd name="connsiteX2" fmla="*/ 277 w 10014"/>
              <a:gd name="connsiteY2" fmla="*/ 5005 h 10000"/>
              <a:gd name="connsiteX3" fmla="*/ 0 w 10014"/>
              <a:gd name="connsiteY3" fmla="*/ 9962 h 10000"/>
              <a:gd name="connsiteX4" fmla="*/ 9867 w 10014"/>
              <a:gd name="connsiteY4" fmla="*/ 10000 h 10000"/>
              <a:gd name="connsiteX5" fmla="*/ 9890 w 10014"/>
              <a:gd name="connsiteY5" fmla="*/ 5745 h 10000"/>
              <a:gd name="connsiteX6" fmla="*/ 9872 w 10014"/>
              <a:gd name="connsiteY6" fmla="*/ 0 h 10000"/>
              <a:gd name="connsiteX0" fmla="*/ 9872 w 10030"/>
              <a:gd name="connsiteY0" fmla="*/ 0 h 10000"/>
              <a:gd name="connsiteX1" fmla="*/ 0 w 10030"/>
              <a:gd name="connsiteY1" fmla="*/ 0 h 10000"/>
              <a:gd name="connsiteX2" fmla="*/ 277 w 10030"/>
              <a:gd name="connsiteY2" fmla="*/ 5005 h 10000"/>
              <a:gd name="connsiteX3" fmla="*/ 0 w 10030"/>
              <a:gd name="connsiteY3" fmla="*/ 9962 h 10000"/>
              <a:gd name="connsiteX4" fmla="*/ 9867 w 10030"/>
              <a:gd name="connsiteY4" fmla="*/ 10000 h 10000"/>
              <a:gd name="connsiteX5" fmla="*/ 9890 w 10030"/>
              <a:gd name="connsiteY5" fmla="*/ 5745 h 10000"/>
              <a:gd name="connsiteX6" fmla="*/ 9872 w 10030"/>
              <a:gd name="connsiteY6" fmla="*/ 0 h 10000"/>
              <a:gd name="connsiteX0" fmla="*/ 9872 w 9921"/>
              <a:gd name="connsiteY0" fmla="*/ 0 h 10000"/>
              <a:gd name="connsiteX1" fmla="*/ 0 w 9921"/>
              <a:gd name="connsiteY1" fmla="*/ 0 h 10000"/>
              <a:gd name="connsiteX2" fmla="*/ 277 w 9921"/>
              <a:gd name="connsiteY2" fmla="*/ 5005 h 10000"/>
              <a:gd name="connsiteX3" fmla="*/ 0 w 9921"/>
              <a:gd name="connsiteY3" fmla="*/ 9962 h 10000"/>
              <a:gd name="connsiteX4" fmla="*/ 9867 w 9921"/>
              <a:gd name="connsiteY4" fmla="*/ 10000 h 10000"/>
              <a:gd name="connsiteX5" fmla="*/ 9890 w 9921"/>
              <a:gd name="connsiteY5" fmla="*/ 5745 h 10000"/>
              <a:gd name="connsiteX6" fmla="*/ 9872 w 9921"/>
              <a:gd name="connsiteY6" fmla="*/ 0 h 10000"/>
              <a:gd name="connsiteX0" fmla="*/ 9951 w 9974"/>
              <a:gd name="connsiteY0" fmla="*/ 0 h 10000"/>
              <a:gd name="connsiteX1" fmla="*/ 0 w 9974"/>
              <a:gd name="connsiteY1" fmla="*/ 0 h 10000"/>
              <a:gd name="connsiteX2" fmla="*/ 279 w 9974"/>
              <a:gd name="connsiteY2" fmla="*/ 5005 h 10000"/>
              <a:gd name="connsiteX3" fmla="*/ 0 w 9974"/>
              <a:gd name="connsiteY3" fmla="*/ 9962 h 10000"/>
              <a:gd name="connsiteX4" fmla="*/ 9946 w 9974"/>
              <a:gd name="connsiteY4" fmla="*/ 10000 h 10000"/>
              <a:gd name="connsiteX5" fmla="*/ 9969 w 9974"/>
              <a:gd name="connsiteY5" fmla="*/ 5745 h 10000"/>
              <a:gd name="connsiteX6" fmla="*/ 9951 w 9974"/>
              <a:gd name="connsiteY6" fmla="*/ 0 h 10000"/>
              <a:gd name="connsiteX0" fmla="*/ 9977 w 10001"/>
              <a:gd name="connsiteY0" fmla="*/ 0 h 10000"/>
              <a:gd name="connsiteX1" fmla="*/ 0 w 10001"/>
              <a:gd name="connsiteY1" fmla="*/ 0 h 10000"/>
              <a:gd name="connsiteX2" fmla="*/ 280 w 10001"/>
              <a:gd name="connsiteY2" fmla="*/ 5005 h 10000"/>
              <a:gd name="connsiteX3" fmla="*/ 0 w 10001"/>
              <a:gd name="connsiteY3" fmla="*/ 9962 h 10000"/>
              <a:gd name="connsiteX4" fmla="*/ 9972 w 10001"/>
              <a:gd name="connsiteY4" fmla="*/ 10000 h 10000"/>
              <a:gd name="connsiteX5" fmla="*/ 9995 w 10001"/>
              <a:gd name="connsiteY5" fmla="*/ 5745 h 10000"/>
              <a:gd name="connsiteX6" fmla="*/ 9977 w 10001"/>
              <a:gd name="connsiteY6" fmla="*/ 0 h 10000"/>
              <a:gd name="connsiteX0" fmla="*/ 9977 w 10001"/>
              <a:gd name="connsiteY0" fmla="*/ 0 h 10000"/>
              <a:gd name="connsiteX1" fmla="*/ 0 w 10001"/>
              <a:gd name="connsiteY1" fmla="*/ 0 h 10000"/>
              <a:gd name="connsiteX2" fmla="*/ 280 w 10001"/>
              <a:gd name="connsiteY2" fmla="*/ 5005 h 10000"/>
              <a:gd name="connsiteX3" fmla="*/ 0 w 10001"/>
              <a:gd name="connsiteY3" fmla="*/ 9962 h 10000"/>
              <a:gd name="connsiteX4" fmla="*/ 9972 w 10001"/>
              <a:gd name="connsiteY4" fmla="*/ 10000 h 10000"/>
              <a:gd name="connsiteX5" fmla="*/ 9995 w 10001"/>
              <a:gd name="connsiteY5" fmla="*/ 5745 h 10000"/>
              <a:gd name="connsiteX6" fmla="*/ 9977 w 10001"/>
              <a:gd name="connsiteY6" fmla="*/ 0 h 10000"/>
              <a:gd name="connsiteX0" fmla="*/ 9977 w 10001"/>
              <a:gd name="connsiteY0" fmla="*/ 0 h 10000"/>
              <a:gd name="connsiteX1" fmla="*/ 0 w 10001"/>
              <a:gd name="connsiteY1" fmla="*/ 0 h 10000"/>
              <a:gd name="connsiteX2" fmla="*/ 280 w 10001"/>
              <a:gd name="connsiteY2" fmla="*/ 5005 h 10000"/>
              <a:gd name="connsiteX3" fmla="*/ 0 w 10001"/>
              <a:gd name="connsiteY3" fmla="*/ 9962 h 10000"/>
              <a:gd name="connsiteX4" fmla="*/ 9972 w 10001"/>
              <a:gd name="connsiteY4" fmla="*/ 10000 h 10000"/>
              <a:gd name="connsiteX5" fmla="*/ 9995 w 10001"/>
              <a:gd name="connsiteY5" fmla="*/ 5745 h 10000"/>
              <a:gd name="connsiteX6" fmla="*/ 9977 w 10001"/>
              <a:gd name="connsiteY6" fmla="*/ 0 h 10000"/>
              <a:gd name="connsiteX0" fmla="*/ 9977 w 9995"/>
              <a:gd name="connsiteY0" fmla="*/ 0 h 10000"/>
              <a:gd name="connsiteX1" fmla="*/ 0 w 9995"/>
              <a:gd name="connsiteY1" fmla="*/ 0 h 10000"/>
              <a:gd name="connsiteX2" fmla="*/ 280 w 9995"/>
              <a:gd name="connsiteY2" fmla="*/ 5005 h 10000"/>
              <a:gd name="connsiteX3" fmla="*/ 0 w 9995"/>
              <a:gd name="connsiteY3" fmla="*/ 9962 h 10000"/>
              <a:gd name="connsiteX4" fmla="*/ 9972 w 9995"/>
              <a:gd name="connsiteY4" fmla="*/ 10000 h 10000"/>
              <a:gd name="connsiteX5" fmla="*/ 9995 w 9995"/>
              <a:gd name="connsiteY5" fmla="*/ 5745 h 10000"/>
              <a:gd name="connsiteX6" fmla="*/ 9977 w 9995"/>
              <a:gd name="connsiteY6" fmla="*/ 0 h 10000"/>
              <a:gd name="connsiteX0" fmla="*/ 9999 w 10000"/>
              <a:gd name="connsiteY0" fmla="*/ 0 h 10000"/>
              <a:gd name="connsiteX1" fmla="*/ 0 w 10000"/>
              <a:gd name="connsiteY1" fmla="*/ 0 h 10000"/>
              <a:gd name="connsiteX2" fmla="*/ 280 w 10000"/>
              <a:gd name="connsiteY2" fmla="*/ 5005 h 10000"/>
              <a:gd name="connsiteX3" fmla="*/ 0 w 10000"/>
              <a:gd name="connsiteY3" fmla="*/ 9962 h 10000"/>
              <a:gd name="connsiteX4" fmla="*/ 9977 w 10000"/>
              <a:gd name="connsiteY4" fmla="*/ 10000 h 10000"/>
              <a:gd name="connsiteX5" fmla="*/ 10000 w 10000"/>
              <a:gd name="connsiteY5" fmla="*/ 5745 h 10000"/>
              <a:gd name="connsiteX6" fmla="*/ 9999 w 10000"/>
              <a:gd name="connsiteY6" fmla="*/ 0 h 10000"/>
              <a:gd name="connsiteX0" fmla="*/ 9999 w 10004"/>
              <a:gd name="connsiteY0" fmla="*/ 0 h 10000"/>
              <a:gd name="connsiteX1" fmla="*/ 0 w 10004"/>
              <a:gd name="connsiteY1" fmla="*/ 0 h 10000"/>
              <a:gd name="connsiteX2" fmla="*/ 280 w 10004"/>
              <a:gd name="connsiteY2" fmla="*/ 5005 h 10000"/>
              <a:gd name="connsiteX3" fmla="*/ 0 w 10004"/>
              <a:gd name="connsiteY3" fmla="*/ 9962 h 10000"/>
              <a:gd name="connsiteX4" fmla="*/ 10000 w 10004"/>
              <a:gd name="connsiteY4" fmla="*/ 10000 h 10000"/>
              <a:gd name="connsiteX5" fmla="*/ 10000 w 10004"/>
              <a:gd name="connsiteY5" fmla="*/ 5745 h 10000"/>
              <a:gd name="connsiteX6" fmla="*/ 9999 w 10004"/>
              <a:gd name="connsiteY6" fmla="*/ 0 h 10000"/>
              <a:gd name="connsiteX0" fmla="*/ 9999 w 10000"/>
              <a:gd name="connsiteY0" fmla="*/ 0 h 10000"/>
              <a:gd name="connsiteX1" fmla="*/ 0 w 10000"/>
              <a:gd name="connsiteY1" fmla="*/ 0 h 10000"/>
              <a:gd name="connsiteX2" fmla="*/ 280 w 10000"/>
              <a:gd name="connsiteY2" fmla="*/ 5005 h 10000"/>
              <a:gd name="connsiteX3" fmla="*/ 0 w 10000"/>
              <a:gd name="connsiteY3" fmla="*/ 9962 h 10000"/>
              <a:gd name="connsiteX4" fmla="*/ 10000 w 10000"/>
              <a:gd name="connsiteY4" fmla="*/ 10000 h 10000"/>
              <a:gd name="connsiteX5" fmla="*/ 10000 w 10000"/>
              <a:gd name="connsiteY5" fmla="*/ 5745 h 10000"/>
              <a:gd name="connsiteX6" fmla="*/ 9999 w 10000"/>
              <a:gd name="connsiteY6" fmla="*/ 0 h 10000"/>
              <a:gd name="connsiteX0" fmla="*/ 14796 w 14796"/>
              <a:gd name="connsiteY0" fmla="*/ 0 h 10000"/>
              <a:gd name="connsiteX1" fmla="*/ 0 w 14796"/>
              <a:gd name="connsiteY1" fmla="*/ 0 h 10000"/>
              <a:gd name="connsiteX2" fmla="*/ 280 w 14796"/>
              <a:gd name="connsiteY2" fmla="*/ 5005 h 10000"/>
              <a:gd name="connsiteX3" fmla="*/ 0 w 14796"/>
              <a:gd name="connsiteY3" fmla="*/ 9962 h 10000"/>
              <a:gd name="connsiteX4" fmla="*/ 10000 w 14796"/>
              <a:gd name="connsiteY4" fmla="*/ 10000 h 10000"/>
              <a:gd name="connsiteX5" fmla="*/ 10000 w 14796"/>
              <a:gd name="connsiteY5" fmla="*/ 5745 h 10000"/>
              <a:gd name="connsiteX6" fmla="*/ 14796 w 14796"/>
              <a:gd name="connsiteY6" fmla="*/ 0 h 10000"/>
              <a:gd name="connsiteX0" fmla="*/ 14796 w 14796"/>
              <a:gd name="connsiteY0" fmla="*/ 0 h 9968"/>
              <a:gd name="connsiteX1" fmla="*/ 0 w 14796"/>
              <a:gd name="connsiteY1" fmla="*/ 0 h 9968"/>
              <a:gd name="connsiteX2" fmla="*/ 280 w 14796"/>
              <a:gd name="connsiteY2" fmla="*/ 5005 h 9968"/>
              <a:gd name="connsiteX3" fmla="*/ 0 w 14796"/>
              <a:gd name="connsiteY3" fmla="*/ 9962 h 9968"/>
              <a:gd name="connsiteX4" fmla="*/ 14788 w 14796"/>
              <a:gd name="connsiteY4" fmla="*/ 9968 h 9968"/>
              <a:gd name="connsiteX5" fmla="*/ 10000 w 14796"/>
              <a:gd name="connsiteY5" fmla="*/ 5745 h 9968"/>
              <a:gd name="connsiteX6" fmla="*/ 14796 w 14796"/>
              <a:gd name="connsiteY6" fmla="*/ 0 h 9968"/>
              <a:gd name="connsiteX0" fmla="*/ 10000 w 10000"/>
              <a:gd name="connsiteY0" fmla="*/ 0 h 10000"/>
              <a:gd name="connsiteX1" fmla="*/ 0 w 10000"/>
              <a:gd name="connsiteY1" fmla="*/ 0 h 10000"/>
              <a:gd name="connsiteX2" fmla="*/ 189 w 10000"/>
              <a:gd name="connsiteY2" fmla="*/ 5021 h 10000"/>
              <a:gd name="connsiteX3" fmla="*/ 0 w 10000"/>
              <a:gd name="connsiteY3" fmla="*/ 9994 h 10000"/>
              <a:gd name="connsiteX4" fmla="*/ 9995 w 10000"/>
              <a:gd name="connsiteY4" fmla="*/ 10000 h 10000"/>
              <a:gd name="connsiteX5" fmla="*/ 9998 w 10000"/>
              <a:gd name="connsiteY5" fmla="*/ 6152 h 10000"/>
              <a:gd name="connsiteX6" fmla="*/ 10000 w 10000"/>
              <a:gd name="connsiteY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10000" y="0"/>
                </a:moveTo>
                <a:lnTo>
                  <a:pt x="0" y="0"/>
                </a:lnTo>
                <a:cubicBezTo>
                  <a:pt x="62" y="1674"/>
                  <a:pt x="124" y="3347"/>
                  <a:pt x="189" y="5021"/>
                </a:cubicBezTo>
                <a:cubicBezTo>
                  <a:pt x="124" y="6679"/>
                  <a:pt x="62" y="8336"/>
                  <a:pt x="0" y="9994"/>
                </a:cubicBezTo>
                <a:lnTo>
                  <a:pt x="9995" y="10000"/>
                </a:lnTo>
                <a:cubicBezTo>
                  <a:pt x="9993" y="8184"/>
                  <a:pt x="9998" y="8051"/>
                  <a:pt x="9998" y="6152"/>
                </a:cubicBezTo>
                <a:cubicBezTo>
                  <a:pt x="9996" y="3296"/>
                  <a:pt x="10001" y="2674"/>
                  <a:pt x="10000" y="0"/>
                </a:cubicBezTo>
                <a:close/>
              </a:path>
            </a:pathLst>
          </a:custGeom>
          <a:solidFill>
            <a:schemeClr val="bg1">
              <a:lumMod val="95000"/>
            </a:schemeClr>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a:latin typeface="+mn-ea"/>
              <a:ea typeface="+mn-ea"/>
            </a:endParaRPr>
          </a:p>
        </p:txBody>
      </p:sp>
      <p:sp>
        <p:nvSpPr>
          <p:cNvPr id="25" name="Freeform 11"/>
          <p:cNvSpPr>
            <a:spLocks/>
          </p:cNvSpPr>
          <p:nvPr userDrawn="1"/>
        </p:nvSpPr>
        <p:spPr bwMode="auto">
          <a:xfrm>
            <a:off x="3180516" y="296368"/>
            <a:ext cx="233363" cy="864380"/>
          </a:xfrm>
          <a:custGeom>
            <a:avLst/>
            <a:gdLst>
              <a:gd name="T0" fmla="*/ 33 w 147"/>
              <a:gd name="T1" fmla="*/ 0 h 493"/>
              <a:gd name="T2" fmla="*/ 0 w 147"/>
              <a:gd name="T3" fmla="*/ 0 h 493"/>
              <a:gd name="T4" fmla="*/ 114 w 147"/>
              <a:gd name="T5" fmla="*/ 248 h 493"/>
              <a:gd name="T6" fmla="*/ 0 w 147"/>
              <a:gd name="T7" fmla="*/ 493 h 493"/>
              <a:gd name="T8" fmla="*/ 33 w 147"/>
              <a:gd name="T9" fmla="*/ 493 h 493"/>
              <a:gd name="T10" fmla="*/ 147 w 147"/>
              <a:gd name="T11" fmla="*/ 248 h 493"/>
              <a:gd name="T12" fmla="*/ 33 w 147"/>
              <a:gd name="T13" fmla="*/ 0 h 493"/>
            </a:gdLst>
            <a:ahLst/>
            <a:cxnLst>
              <a:cxn ang="0">
                <a:pos x="T0" y="T1"/>
              </a:cxn>
              <a:cxn ang="0">
                <a:pos x="T2" y="T3"/>
              </a:cxn>
              <a:cxn ang="0">
                <a:pos x="T4" y="T5"/>
              </a:cxn>
              <a:cxn ang="0">
                <a:pos x="T6" y="T7"/>
              </a:cxn>
              <a:cxn ang="0">
                <a:pos x="T8" y="T9"/>
              </a:cxn>
              <a:cxn ang="0">
                <a:pos x="T10" y="T11"/>
              </a:cxn>
              <a:cxn ang="0">
                <a:pos x="T12" y="T13"/>
              </a:cxn>
            </a:cxnLst>
            <a:rect l="0" t="0" r="r" b="b"/>
            <a:pathLst>
              <a:path w="147" h="493">
                <a:moveTo>
                  <a:pt x="33" y="0"/>
                </a:moveTo>
                <a:lnTo>
                  <a:pt x="0" y="0"/>
                </a:lnTo>
                <a:lnTo>
                  <a:pt x="114" y="248"/>
                </a:lnTo>
                <a:lnTo>
                  <a:pt x="0" y="493"/>
                </a:lnTo>
                <a:lnTo>
                  <a:pt x="33" y="493"/>
                </a:lnTo>
                <a:lnTo>
                  <a:pt x="147" y="248"/>
                </a:lnTo>
                <a:lnTo>
                  <a:pt x="33" y="0"/>
                </a:lnTo>
                <a:close/>
              </a:path>
            </a:pathLst>
          </a:custGeom>
          <a:solidFill>
            <a:schemeClr val="bg1">
              <a:lumMod val="95000"/>
            </a:schemeClr>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a:latin typeface="+mn-ea"/>
              <a:ea typeface="+mn-ea"/>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Section Summary(Optional)">
    <p:spTree>
      <p:nvGrpSpPr>
        <p:cNvPr id="1" name=""/>
        <p:cNvGrpSpPr/>
        <p:nvPr/>
      </p:nvGrpSpPr>
      <p:grpSpPr>
        <a:xfrm>
          <a:off x="0" y="0"/>
          <a:ext cx="0" cy="0"/>
          <a:chOff x="0" y="0"/>
          <a:chExt cx="0" cy="0"/>
        </a:xfrm>
      </p:grpSpPr>
      <p:sp>
        <p:nvSpPr>
          <p:cNvPr id="8" name="文本占位符 6"/>
          <p:cNvSpPr>
            <a:spLocks noGrp="1"/>
          </p:cNvSpPr>
          <p:nvPr>
            <p:ph type="body" sz="quarter" idx="10" hasCustomPrompt="1"/>
          </p:nvPr>
        </p:nvSpPr>
        <p:spPr>
          <a:xfrm>
            <a:off x="912285" y="1233487"/>
            <a:ext cx="10560049" cy="4680000"/>
          </a:xfrm>
          <a:prstGeom prst="rect">
            <a:avLst/>
          </a:prstGeom>
        </p:spPr>
        <p:txBody>
          <a:bodyPr/>
          <a:lstStyle>
            <a:lvl1pPr algn="just">
              <a:defRPr>
                <a:latin typeface="+mn-ea"/>
                <a:ea typeface="+mn-ea"/>
                <a:cs typeface="Arial" panose="020B0604020202020204" pitchFamily="34" charset="0"/>
              </a:defRPr>
            </a:lvl1pPr>
            <a:lvl5pPr>
              <a:buNone/>
              <a:defRPr/>
            </a:lvl5pPr>
          </a:lstStyle>
          <a:p>
            <a:r>
              <a:rPr lang="en-US" altLang="zh-CN" dirty="0"/>
              <a:t>Click here to edit summary</a:t>
            </a:r>
            <a:endParaRPr lang="zh-CN" altLang="en-US" dirty="0"/>
          </a:p>
        </p:txBody>
      </p:sp>
      <p:sp>
        <p:nvSpPr>
          <p:cNvPr id="5" name="TextBox 10">
            <a:extLst>
              <a:ext uri="{FF2B5EF4-FFF2-40B4-BE49-F238E27FC236}">
                <a16:creationId xmlns:a16="http://schemas.microsoft.com/office/drawing/2014/main" id="{18ED692C-39CB-4AC0-81F6-D21CDD086EE4}"/>
              </a:ext>
            </a:extLst>
          </p:cNvPr>
          <p:cNvSpPr txBox="1"/>
          <p:nvPr userDrawn="1"/>
        </p:nvSpPr>
        <p:spPr bwMode="auto">
          <a:xfrm>
            <a:off x="1595500" y="408779"/>
            <a:ext cx="4248472" cy="639559"/>
          </a:xfrm>
          <a:prstGeom prst="rect">
            <a:avLst/>
          </a:prstGeom>
          <a:noFill/>
          <a:ln w="9525">
            <a:noFill/>
            <a:miter lim="800000"/>
            <a:headEnd/>
            <a:tailEnd/>
          </a:ln>
        </p:spPr>
        <p:txBody>
          <a:bodyPr wrap="square" lIns="99980" tIns="49987" rIns="99980" bIns="49987" rtlCol="0">
            <a:spAutoFit/>
          </a:bodyPr>
          <a:lstStyle>
            <a:defPPr>
              <a:defRPr lang="zh-CN"/>
            </a:defPPr>
            <a:lvl1pPr defTabSz="1001624" eaLnBrk="0" hangingPunct="0">
              <a:defRPr sz="3500" b="1">
                <a:solidFill>
                  <a:schemeClr val="tx1">
                    <a:lumMod val="75000"/>
                    <a:lumOff val="25000"/>
                  </a:schemeClr>
                </a:solidFill>
                <a:latin typeface="+mn-ea"/>
                <a:ea typeface="+mn-ea"/>
                <a:cs typeface="Arial" pitchFamily="34" charset="0"/>
              </a:defRPr>
            </a:lvl1pPr>
          </a:lstStyle>
          <a:p>
            <a:pPr lvl="0"/>
            <a:r>
              <a:rPr lang="en-US" altLang="zh-CN" dirty="0"/>
              <a:t>Section Summary</a:t>
            </a:r>
          </a:p>
        </p:txBody>
      </p:sp>
      <p:sp>
        <p:nvSpPr>
          <p:cNvPr id="9" name="Freeform 9"/>
          <p:cNvSpPr>
            <a:spLocks/>
          </p:cNvSpPr>
          <p:nvPr userDrawn="1"/>
        </p:nvSpPr>
        <p:spPr bwMode="auto">
          <a:xfrm>
            <a:off x="3113" y="296368"/>
            <a:ext cx="1376363" cy="864380"/>
          </a:xfrm>
          <a:custGeom>
            <a:avLst/>
            <a:gdLst>
              <a:gd name="T0" fmla="*/ 756 w 867"/>
              <a:gd name="T1" fmla="*/ 493 h 493"/>
              <a:gd name="T2" fmla="*/ 0 w 867"/>
              <a:gd name="T3" fmla="*/ 493 h 493"/>
              <a:gd name="T4" fmla="*/ 0 w 867"/>
              <a:gd name="T5" fmla="*/ 0 h 493"/>
              <a:gd name="T6" fmla="*/ 756 w 867"/>
              <a:gd name="T7" fmla="*/ 0 h 493"/>
              <a:gd name="T8" fmla="*/ 867 w 867"/>
              <a:gd name="T9" fmla="*/ 248 h 493"/>
              <a:gd name="T10" fmla="*/ 756 w 867"/>
              <a:gd name="T11" fmla="*/ 493 h 493"/>
            </a:gdLst>
            <a:ahLst/>
            <a:cxnLst>
              <a:cxn ang="0">
                <a:pos x="T0" y="T1"/>
              </a:cxn>
              <a:cxn ang="0">
                <a:pos x="T2" y="T3"/>
              </a:cxn>
              <a:cxn ang="0">
                <a:pos x="T4" y="T5"/>
              </a:cxn>
              <a:cxn ang="0">
                <a:pos x="T6" y="T7"/>
              </a:cxn>
              <a:cxn ang="0">
                <a:pos x="T8" y="T9"/>
              </a:cxn>
              <a:cxn ang="0">
                <a:pos x="T10" y="T11"/>
              </a:cxn>
            </a:cxnLst>
            <a:rect l="0" t="0" r="r" b="b"/>
            <a:pathLst>
              <a:path w="867" h="493">
                <a:moveTo>
                  <a:pt x="756" y="493"/>
                </a:moveTo>
                <a:lnTo>
                  <a:pt x="0" y="493"/>
                </a:lnTo>
                <a:lnTo>
                  <a:pt x="0" y="0"/>
                </a:lnTo>
                <a:lnTo>
                  <a:pt x="756" y="0"/>
                </a:lnTo>
                <a:lnTo>
                  <a:pt x="867" y="248"/>
                </a:lnTo>
                <a:lnTo>
                  <a:pt x="756" y="493"/>
                </a:lnTo>
                <a:close/>
              </a:path>
            </a:pathLst>
          </a:custGeom>
          <a:solidFill>
            <a:srgbClr val="00B0F0"/>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a:latin typeface="+mn-ea"/>
              <a:ea typeface="+mn-ea"/>
            </a:endParaRPr>
          </a:p>
        </p:txBody>
      </p:sp>
      <p:sp>
        <p:nvSpPr>
          <p:cNvPr id="10" name="Freeform 11"/>
          <p:cNvSpPr>
            <a:spLocks/>
          </p:cNvSpPr>
          <p:nvPr userDrawn="1"/>
        </p:nvSpPr>
        <p:spPr bwMode="auto">
          <a:xfrm>
            <a:off x="1246188" y="296368"/>
            <a:ext cx="233363" cy="864380"/>
          </a:xfrm>
          <a:custGeom>
            <a:avLst/>
            <a:gdLst>
              <a:gd name="T0" fmla="*/ 33 w 147"/>
              <a:gd name="T1" fmla="*/ 0 h 493"/>
              <a:gd name="T2" fmla="*/ 0 w 147"/>
              <a:gd name="T3" fmla="*/ 0 h 493"/>
              <a:gd name="T4" fmla="*/ 114 w 147"/>
              <a:gd name="T5" fmla="*/ 248 h 493"/>
              <a:gd name="T6" fmla="*/ 0 w 147"/>
              <a:gd name="T7" fmla="*/ 493 h 493"/>
              <a:gd name="T8" fmla="*/ 33 w 147"/>
              <a:gd name="T9" fmla="*/ 493 h 493"/>
              <a:gd name="T10" fmla="*/ 147 w 147"/>
              <a:gd name="T11" fmla="*/ 248 h 493"/>
              <a:gd name="T12" fmla="*/ 33 w 147"/>
              <a:gd name="T13" fmla="*/ 0 h 493"/>
            </a:gdLst>
            <a:ahLst/>
            <a:cxnLst>
              <a:cxn ang="0">
                <a:pos x="T0" y="T1"/>
              </a:cxn>
              <a:cxn ang="0">
                <a:pos x="T2" y="T3"/>
              </a:cxn>
              <a:cxn ang="0">
                <a:pos x="T4" y="T5"/>
              </a:cxn>
              <a:cxn ang="0">
                <a:pos x="T6" y="T7"/>
              </a:cxn>
              <a:cxn ang="0">
                <a:pos x="T8" y="T9"/>
              </a:cxn>
              <a:cxn ang="0">
                <a:pos x="T10" y="T11"/>
              </a:cxn>
              <a:cxn ang="0">
                <a:pos x="T12" y="T13"/>
              </a:cxn>
            </a:cxnLst>
            <a:rect l="0" t="0" r="r" b="b"/>
            <a:pathLst>
              <a:path w="147" h="493">
                <a:moveTo>
                  <a:pt x="33" y="0"/>
                </a:moveTo>
                <a:lnTo>
                  <a:pt x="0" y="0"/>
                </a:lnTo>
                <a:lnTo>
                  <a:pt x="114" y="248"/>
                </a:lnTo>
                <a:lnTo>
                  <a:pt x="0" y="493"/>
                </a:lnTo>
                <a:lnTo>
                  <a:pt x="33" y="493"/>
                </a:lnTo>
                <a:lnTo>
                  <a:pt x="147" y="248"/>
                </a:lnTo>
                <a:lnTo>
                  <a:pt x="33" y="0"/>
                </a:lnTo>
                <a:close/>
              </a:path>
            </a:pathLst>
          </a:custGeom>
          <a:solidFill>
            <a:srgbClr val="0B9CE5"/>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a:latin typeface="+mn-ea"/>
              <a:ea typeface="+mn-ea"/>
            </a:endParaRPr>
          </a:p>
        </p:txBody>
      </p:sp>
      <p:grpSp>
        <p:nvGrpSpPr>
          <p:cNvPr id="11" name="组合 10"/>
          <p:cNvGrpSpPr/>
          <p:nvPr userDrawn="1"/>
        </p:nvGrpSpPr>
        <p:grpSpPr>
          <a:xfrm>
            <a:off x="515380" y="490848"/>
            <a:ext cx="470694" cy="475421"/>
            <a:chOff x="5540375" y="2868613"/>
            <a:chExt cx="1106488" cy="1117600"/>
          </a:xfrm>
          <a:solidFill>
            <a:schemeClr val="bg1"/>
          </a:solidFill>
        </p:grpSpPr>
        <p:sp>
          <p:nvSpPr>
            <p:cNvPr id="12" name="Freeform 6"/>
            <p:cNvSpPr>
              <a:spLocks/>
            </p:cNvSpPr>
            <p:nvPr/>
          </p:nvSpPr>
          <p:spPr bwMode="auto">
            <a:xfrm>
              <a:off x="5970588" y="3251201"/>
              <a:ext cx="676275" cy="517525"/>
            </a:xfrm>
            <a:custGeom>
              <a:avLst/>
              <a:gdLst>
                <a:gd name="T0" fmla="*/ 40 w 180"/>
                <a:gd name="T1" fmla="*/ 42 h 138"/>
                <a:gd name="T2" fmla="*/ 27 w 180"/>
                <a:gd name="T3" fmla="*/ 42 h 138"/>
                <a:gd name="T4" fmla="*/ 3 w 180"/>
                <a:gd name="T5" fmla="*/ 66 h 138"/>
                <a:gd name="T6" fmla="*/ 3 w 180"/>
                <a:gd name="T7" fmla="*/ 79 h 138"/>
                <a:gd name="T8" fmla="*/ 59 w 180"/>
                <a:gd name="T9" fmla="*/ 135 h 138"/>
                <a:gd name="T10" fmla="*/ 72 w 180"/>
                <a:gd name="T11" fmla="*/ 135 h 138"/>
                <a:gd name="T12" fmla="*/ 176 w 180"/>
                <a:gd name="T13" fmla="*/ 31 h 138"/>
                <a:gd name="T14" fmla="*/ 176 w 180"/>
                <a:gd name="T15" fmla="*/ 18 h 138"/>
                <a:gd name="T16" fmla="*/ 162 w 180"/>
                <a:gd name="T17" fmla="*/ 4 h 138"/>
                <a:gd name="T18" fmla="*/ 149 w 180"/>
                <a:gd name="T19" fmla="*/ 3 h 138"/>
                <a:gd name="T20" fmla="*/ 74 w 180"/>
                <a:gd name="T21" fmla="*/ 66 h 138"/>
                <a:gd name="T22" fmla="*/ 60 w 180"/>
                <a:gd name="T23" fmla="*/ 65 h 138"/>
                <a:gd name="T24" fmla="*/ 40 w 180"/>
                <a:gd name="T25" fmla="*/ 42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0" h="138">
                  <a:moveTo>
                    <a:pt x="40" y="42"/>
                  </a:moveTo>
                  <a:cubicBezTo>
                    <a:pt x="36" y="39"/>
                    <a:pt x="30" y="38"/>
                    <a:pt x="27" y="42"/>
                  </a:cubicBezTo>
                  <a:cubicBezTo>
                    <a:pt x="3" y="66"/>
                    <a:pt x="3" y="66"/>
                    <a:pt x="3" y="66"/>
                  </a:cubicBezTo>
                  <a:cubicBezTo>
                    <a:pt x="0" y="69"/>
                    <a:pt x="0" y="75"/>
                    <a:pt x="3" y="79"/>
                  </a:cubicBezTo>
                  <a:cubicBezTo>
                    <a:pt x="59" y="135"/>
                    <a:pt x="59" y="135"/>
                    <a:pt x="59" y="135"/>
                  </a:cubicBezTo>
                  <a:cubicBezTo>
                    <a:pt x="63" y="138"/>
                    <a:pt x="69" y="138"/>
                    <a:pt x="72" y="135"/>
                  </a:cubicBezTo>
                  <a:cubicBezTo>
                    <a:pt x="176" y="31"/>
                    <a:pt x="176" y="31"/>
                    <a:pt x="176" y="31"/>
                  </a:cubicBezTo>
                  <a:cubicBezTo>
                    <a:pt x="179" y="27"/>
                    <a:pt x="180" y="21"/>
                    <a:pt x="176" y="18"/>
                  </a:cubicBezTo>
                  <a:cubicBezTo>
                    <a:pt x="162" y="4"/>
                    <a:pt x="162" y="4"/>
                    <a:pt x="162" y="4"/>
                  </a:cubicBezTo>
                  <a:cubicBezTo>
                    <a:pt x="159" y="0"/>
                    <a:pt x="153" y="0"/>
                    <a:pt x="149" y="3"/>
                  </a:cubicBezTo>
                  <a:cubicBezTo>
                    <a:pt x="74" y="66"/>
                    <a:pt x="74" y="66"/>
                    <a:pt x="74" y="66"/>
                  </a:cubicBezTo>
                  <a:cubicBezTo>
                    <a:pt x="70" y="69"/>
                    <a:pt x="64" y="68"/>
                    <a:pt x="60" y="65"/>
                  </a:cubicBezTo>
                  <a:lnTo>
                    <a:pt x="40"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n-ea"/>
                <a:ea typeface="+mn-ea"/>
              </a:endParaRPr>
            </a:p>
          </p:txBody>
        </p:sp>
        <p:sp>
          <p:nvSpPr>
            <p:cNvPr id="13" name="Freeform 7"/>
            <p:cNvSpPr>
              <a:spLocks/>
            </p:cNvSpPr>
            <p:nvPr/>
          </p:nvSpPr>
          <p:spPr bwMode="auto">
            <a:xfrm>
              <a:off x="5540375" y="2868613"/>
              <a:ext cx="941388" cy="1117600"/>
            </a:xfrm>
            <a:custGeom>
              <a:avLst/>
              <a:gdLst>
                <a:gd name="T0" fmla="*/ 233 w 251"/>
                <a:gd name="T1" fmla="*/ 279 h 298"/>
                <a:gd name="T2" fmla="*/ 19 w 251"/>
                <a:gd name="T3" fmla="*/ 279 h 298"/>
                <a:gd name="T4" fmla="*/ 19 w 251"/>
                <a:gd name="T5" fmla="*/ 38 h 298"/>
                <a:gd name="T6" fmla="*/ 44 w 251"/>
                <a:gd name="T7" fmla="*/ 38 h 298"/>
                <a:gd name="T8" fmla="*/ 44 w 251"/>
                <a:gd name="T9" fmla="*/ 47 h 298"/>
                <a:gd name="T10" fmla="*/ 54 w 251"/>
                <a:gd name="T11" fmla="*/ 57 h 298"/>
                <a:gd name="T12" fmla="*/ 56 w 251"/>
                <a:gd name="T13" fmla="*/ 57 h 298"/>
                <a:gd name="T14" fmla="*/ 65 w 251"/>
                <a:gd name="T15" fmla="*/ 47 h 298"/>
                <a:gd name="T16" fmla="*/ 65 w 251"/>
                <a:gd name="T17" fmla="*/ 38 h 298"/>
                <a:gd name="T18" fmla="*/ 92 w 251"/>
                <a:gd name="T19" fmla="*/ 38 h 298"/>
                <a:gd name="T20" fmla="*/ 92 w 251"/>
                <a:gd name="T21" fmla="*/ 47 h 298"/>
                <a:gd name="T22" fmla="*/ 102 w 251"/>
                <a:gd name="T23" fmla="*/ 57 h 298"/>
                <a:gd name="T24" fmla="*/ 104 w 251"/>
                <a:gd name="T25" fmla="*/ 57 h 298"/>
                <a:gd name="T26" fmla="*/ 113 w 251"/>
                <a:gd name="T27" fmla="*/ 47 h 298"/>
                <a:gd name="T28" fmla="*/ 113 w 251"/>
                <a:gd name="T29" fmla="*/ 38 h 298"/>
                <a:gd name="T30" fmla="*/ 140 w 251"/>
                <a:gd name="T31" fmla="*/ 38 h 298"/>
                <a:gd name="T32" fmla="*/ 140 w 251"/>
                <a:gd name="T33" fmla="*/ 47 h 298"/>
                <a:gd name="T34" fmla="*/ 150 w 251"/>
                <a:gd name="T35" fmla="*/ 57 h 298"/>
                <a:gd name="T36" fmla="*/ 152 w 251"/>
                <a:gd name="T37" fmla="*/ 57 h 298"/>
                <a:gd name="T38" fmla="*/ 161 w 251"/>
                <a:gd name="T39" fmla="*/ 47 h 298"/>
                <a:gd name="T40" fmla="*/ 161 w 251"/>
                <a:gd name="T41" fmla="*/ 38 h 298"/>
                <a:gd name="T42" fmla="*/ 189 w 251"/>
                <a:gd name="T43" fmla="*/ 38 h 298"/>
                <a:gd name="T44" fmla="*/ 189 w 251"/>
                <a:gd name="T45" fmla="*/ 47 h 298"/>
                <a:gd name="T46" fmla="*/ 198 w 251"/>
                <a:gd name="T47" fmla="*/ 57 h 298"/>
                <a:gd name="T48" fmla="*/ 200 w 251"/>
                <a:gd name="T49" fmla="*/ 57 h 298"/>
                <a:gd name="T50" fmla="*/ 210 w 251"/>
                <a:gd name="T51" fmla="*/ 47 h 298"/>
                <a:gd name="T52" fmla="*/ 210 w 251"/>
                <a:gd name="T53" fmla="*/ 38 h 298"/>
                <a:gd name="T54" fmla="*/ 215 w 251"/>
                <a:gd name="T55" fmla="*/ 38 h 298"/>
                <a:gd name="T56" fmla="*/ 233 w 251"/>
                <a:gd name="T57" fmla="*/ 55 h 298"/>
                <a:gd name="T58" fmla="*/ 233 w 251"/>
                <a:gd name="T59" fmla="*/ 114 h 298"/>
                <a:gd name="T60" fmla="*/ 251 w 251"/>
                <a:gd name="T61" fmla="*/ 98 h 298"/>
                <a:gd name="T62" fmla="*/ 251 w 251"/>
                <a:gd name="T63" fmla="*/ 47 h 298"/>
                <a:gd name="T64" fmla="*/ 223 w 251"/>
                <a:gd name="T65" fmla="*/ 19 h 298"/>
                <a:gd name="T66" fmla="*/ 210 w 251"/>
                <a:gd name="T67" fmla="*/ 19 h 298"/>
                <a:gd name="T68" fmla="*/ 210 w 251"/>
                <a:gd name="T69" fmla="*/ 10 h 298"/>
                <a:gd name="T70" fmla="*/ 200 w 251"/>
                <a:gd name="T71" fmla="*/ 0 h 298"/>
                <a:gd name="T72" fmla="*/ 198 w 251"/>
                <a:gd name="T73" fmla="*/ 0 h 298"/>
                <a:gd name="T74" fmla="*/ 189 w 251"/>
                <a:gd name="T75" fmla="*/ 10 h 298"/>
                <a:gd name="T76" fmla="*/ 189 w 251"/>
                <a:gd name="T77" fmla="*/ 19 h 298"/>
                <a:gd name="T78" fmla="*/ 161 w 251"/>
                <a:gd name="T79" fmla="*/ 19 h 298"/>
                <a:gd name="T80" fmla="*/ 161 w 251"/>
                <a:gd name="T81" fmla="*/ 10 h 298"/>
                <a:gd name="T82" fmla="*/ 152 w 251"/>
                <a:gd name="T83" fmla="*/ 0 h 298"/>
                <a:gd name="T84" fmla="*/ 150 w 251"/>
                <a:gd name="T85" fmla="*/ 0 h 298"/>
                <a:gd name="T86" fmla="*/ 140 w 251"/>
                <a:gd name="T87" fmla="*/ 10 h 298"/>
                <a:gd name="T88" fmla="*/ 140 w 251"/>
                <a:gd name="T89" fmla="*/ 19 h 298"/>
                <a:gd name="T90" fmla="*/ 113 w 251"/>
                <a:gd name="T91" fmla="*/ 19 h 298"/>
                <a:gd name="T92" fmla="*/ 113 w 251"/>
                <a:gd name="T93" fmla="*/ 10 h 298"/>
                <a:gd name="T94" fmla="*/ 104 w 251"/>
                <a:gd name="T95" fmla="*/ 0 h 298"/>
                <a:gd name="T96" fmla="*/ 102 w 251"/>
                <a:gd name="T97" fmla="*/ 0 h 298"/>
                <a:gd name="T98" fmla="*/ 92 w 251"/>
                <a:gd name="T99" fmla="*/ 10 h 298"/>
                <a:gd name="T100" fmla="*/ 92 w 251"/>
                <a:gd name="T101" fmla="*/ 19 h 298"/>
                <a:gd name="T102" fmla="*/ 65 w 251"/>
                <a:gd name="T103" fmla="*/ 19 h 298"/>
                <a:gd name="T104" fmla="*/ 65 w 251"/>
                <a:gd name="T105" fmla="*/ 10 h 298"/>
                <a:gd name="T106" fmla="*/ 56 w 251"/>
                <a:gd name="T107" fmla="*/ 0 h 298"/>
                <a:gd name="T108" fmla="*/ 54 w 251"/>
                <a:gd name="T109" fmla="*/ 0 h 298"/>
                <a:gd name="T110" fmla="*/ 44 w 251"/>
                <a:gd name="T111" fmla="*/ 10 h 298"/>
                <a:gd name="T112" fmla="*/ 44 w 251"/>
                <a:gd name="T113" fmla="*/ 19 h 298"/>
                <a:gd name="T114" fmla="*/ 0 w 251"/>
                <a:gd name="T115" fmla="*/ 19 h 298"/>
                <a:gd name="T116" fmla="*/ 0 w 251"/>
                <a:gd name="T117" fmla="*/ 298 h 298"/>
                <a:gd name="T118" fmla="*/ 251 w 251"/>
                <a:gd name="T119" fmla="*/ 298 h 298"/>
                <a:gd name="T120" fmla="*/ 251 w 251"/>
                <a:gd name="T121" fmla="*/ 199 h 298"/>
                <a:gd name="T122" fmla="*/ 233 w 251"/>
                <a:gd name="T123" fmla="*/ 218 h 298"/>
                <a:gd name="T124" fmla="*/ 233 w 251"/>
                <a:gd name="T125" fmla="*/ 279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1" h="298">
                  <a:moveTo>
                    <a:pt x="233" y="279"/>
                  </a:moveTo>
                  <a:cubicBezTo>
                    <a:pt x="19" y="279"/>
                    <a:pt x="19" y="279"/>
                    <a:pt x="19" y="279"/>
                  </a:cubicBezTo>
                  <a:cubicBezTo>
                    <a:pt x="19" y="38"/>
                    <a:pt x="19" y="38"/>
                    <a:pt x="19" y="38"/>
                  </a:cubicBezTo>
                  <a:cubicBezTo>
                    <a:pt x="44" y="38"/>
                    <a:pt x="44" y="38"/>
                    <a:pt x="44" y="38"/>
                  </a:cubicBezTo>
                  <a:cubicBezTo>
                    <a:pt x="44" y="47"/>
                    <a:pt x="44" y="47"/>
                    <a:pt x="44" y="47"/>
                  </a:cubicBezTo>
                  <a:cubicBezTo>
                    <a:pt x="44" y="52"/>
                    <a:pt x="48" y="57"/>
                    <a:pt x="54" y="57"/>
                  </a:cubicBezTo>
                  <a:cubicBezTo>
                    <a:pt x="56" y="57"/>
                    <a:pt x="56" y="57"/>
                    <a:pt x="56" y="57"/>
                  </a:cubicBezTo>
                  <a:cubicBezTo>
                    <a:pt x="61" y="57"/>
                    <a:pt x="65" y="52"/>
                    <a:pt x="65" y="47"/>
                  </a:cubicBezTo>
                  <a:cubicBezTo>
                    <a:pt x="65" y="38"/>
                    <a:pt x="65" y="38"/>
                    <a:pt x="65" y="38"/>
                  </a:cubicBezTo>
                  <a:cubicBezTo>
                    <a:pt x="92" y="38"/>
                    <a:pt x="92" y="38"/>
                    <a:pt x="92" y="38"/>
                  </a:cubicBezTo>
                  <a:cubicBezTo>
                    <a:pt x="92" y="47"/>
                    <a:pt x="92" y="47"/>
                    <a:pt x="92" y="47"/>
                  </a:cubicBezTo>
                  <a:cubicBezTo>
                    <a:pt x="92" y="52"/>
                    <a:pt x="97" y="57"/>
                    <a:pt x="102" y="57"/>
                  </a:cubicBezTo>
                  <a:cubicBezTo>
                    <a:pt x="104" y="57"/>
                    <a:pt x="104" y="57"/>
                    <a:pt x="104" y="57"/>
                  </a:cubicBezTo>
                  <a:cubicBezTo>
                    <a:pt x="109" y="57"/>
                    <a:pt x="113" y="52"/>
                    <a:pt x="113" y="47"/>
                  </a:cubicBezTo>
                  <a:cubicBezTo>
                    <a:pt x="113" y="38"/>
                    <a:pt x="113" y="38"/>
                    <a:pt x="113" y="38"/>
                  </a:cubicBezTo>
                  <a:cubicBezTo>
                    <a:pt x="140" y="38"/>
                    <a:pt x="140" y="38"/>
                    <a:pt x="140" y="38"/>
                  </a:cubicBezTo>
                  <a:cubicBezTo>
                    <a:pt x="140" y="47"/>
                    <a:pt x="140" y="47"/>
                    <a:pt x="140" y="47"/>
                  </a:cubicBezTo>
                  <a:cubicBezTo>
                    <a:pt x="140" y="52"/>
                    <a:pt x="145" y="57"/>
                    <a:pt x="150" y="57"/>
                  </a:cubicBezTo>
                  <a:cubicBezTo>
                    <a:pt x="152" y="57"/>
                    <a:pt x="152" y="57"/>
                    <a:pt x="152" y="57"/>
                  </a:cubicBezTo>
                  <a:cubicBezTo>
                    <a:pt x="157" y="57"/>
                    <a:pt x="161" y="52"/>
                    <a:pt x="161" y="47"/>
                  </a:cubicBezTo>
                  <a:cubicBezTo>
                    <a:pt x="161" y="38"/>
                    <a:pt x="161" y="38"/>
                    <a:pt x="161" y="38"/>
                  </a:cubicBezTo>
                  <a:cubicBezTo>
                    <a:pt x="189" y="38"/>
                    <a:pt x="189" y="38"/>
                    <a:pt x="189" y="38"/>
                  </a:cubicBezTo>
                  <a:cubicBezTo>
                    <a:pt x="189" y="47"/>
                    <a:pt x="189" y="47"/>
                    <a:pt x="189" y="47"/>
                  </a:cubicBezTo>
                  <a:cubicBezTo>
                    <a:pt x="189" y="52"/>
                    <a:pt x="193" y="57"/>
                    <a:pt x="198" y="57"/>
                  </a:cubicBezTo>
                  <a:cubicBezTo>
                    <a:pt x="200" y="57"/>
                    <a:pt x="200" y="57"/>
                    <a:pt x="200" y="57"/>
                  </a:cubicBezTo>
                  <a:cubicBezTo>
                    <a:pt x="205" y="57"/>
                    <a:pt x="210" y="52"/>
                    <a:pt x="210" y="47"/>
                  </a:cubicBezTo>
                  <a:cubicBezTo>
                    <a:pt x="210" y="38"/>
                    <a:pt x="210" y="38"/>
                    <a:pt x="210" y="38"/>
                  </a:cubicBezTo>
                  <a:cubicBezTo>
                    <a:pt x="215" y="38"/>
                    <a:pt x="215" y="38"/>
                    <a:pt x="215" y="38"/>
                  </a:cubicBezTo>
                  <a:cubicBezTo>
                    <a:pt x="233" y="55"/>
                    <a:pt x="233" y="55"/>
                    <a:pt x="233" y="55"/>
                  </a:cubicBezTo>
                  <a:cubicBezTo>
                    <a:pt x="233" y="114"/>
                    <a:pt x="233" y="114"/>
                    <a:pt x="233" y="114"/>
                  </a:cubicBezTo>
                  <a:cubicBezTo>
                    <a:pt x="251" y="98"/>
                    <a:pt x="251" y="98"/>
                    <a:pt x="251" y="98"/>
                  </a:cubicBezTo>
                  <a:cubicBezTo>
                    <a:pt x="251" y="47"/>
                    <a:pt x="251" y="47"/>
                    <a:pt x="251" y="47"/>
                  </a:cubicBezTo>
                  <a:cubicBezTo>
                    <a:pt x="223" y="19"/>
                    <a:pt x="223" y="19"/>
                    <a:pt x="223" y="19"/>
                  </a:cubicBezTo>
                  <a:cubicBezTo>
                    <a:pt x="210" y="19"/>
                    <a:pt x="210" y="19"/>
                    <a:pt x="210" y="19"/>
                  </a:cubicBezTo>
                  <a:cubicBezTo>
                    <a:pt x="210" y="10"/>
                    <a:pt x="210" y="10"/>
                    <a:pt x="210" y="10"/>
                  </a:cubicBezTo>
                  <a:cubicBezTo>
                    <a:pt x="210" y="4"/>
                    <a:pt x="205" y="0"/>
                    <a:pt x="200" y="0"/>
                  </a:cubicBezTo>
                  <a:cubicBezTo>
                    <a:pt x="198" y="0"/>
                    <a:pt x="198" y="0"/>
                    <a:pt x="198" y="0"/>
                  </a:cubicBezTo>
                  <a:cubicBezTo>
                    <a:pt x="193" y="0"/>
                    <a:pt x="189" y="4"/>
                    <a:pt x="189" y="10"/>
                  </a:cubicBezTo>
                  <a:cubicBezTo>
                    <a:pt x="189" y="19"/>
                    <a:pt x="189" y="19"/>
                    <a:pt x="189" y="19"/>
                  </a:cubicBezTo>
                  <a:cubicBezTo>
                    <a:pt x="161" y="19"/>
                    <a:pt x="161" y="19"/>
                    <a:pt x="161" y="19"/>
                  </a:cubicBezTo>
                  <a:cubicBezTo>
                    <a:pt x="161" y="10"/>
                    <a:pt x="161" y="10"/>
                    <a:pt x="161" y="10"/>
                  </a:cubicBezTo>
                  <a:cubicBezTo>
                    <a:pt x="161" y="4"/>
                    <a:pt x="157" y="0"/>
                    <a:pt x="152" y="0"/>
                  </a:cubicBezTo>
                  <a:cubicBezTo>
                    <a:pt x="150" y="0"/>
                    <a:pt x="150" y="0"/>
                    <a:pt x="150" y="0"/>
                  </a:cubicBezTo>
                  <a:cubicBezTo>
                    <a:pt x="145" y="0"/>
                    <a:pt x="140" y="4"/>
                    <a:pt x="140" y="10"/>
                  </a:cubicBezTo>
                  <a:cubicBezTo>
                    <a:pt x="140" y="19"/>
                    <a:pt x="140" y="19"/>
                    <a:pt x="140" y="19"/>
                  </a:cubicBezTo>
                  <a:cubicBezTo>
                    <a:pt x="113" y="19"/>
                    <a:pt x="113" y="19"/>
                    <a:pt x="113" y="19"/>
                  </a:cubicBezTo>
                  <a:cubicBezTo>
                    <a:pt x="113" y="10"/>
                    <a:pt x="113" y="10"/>
                    <a:pt x="113" y="10"/>
                  </a:cubicBezTo>
                  <a:cubicBezTo>
                    <a:pt x="113" y="4"/>
                    <a:pt x="109" y="0"/>
                    <a:pt x="104" y="0"/>
                  </a:cubicBezTo>
                  <a:cubicBezTo>
                    <a:pt x="102" y="0"/>
                    <a:pt x="102" y="0"/>
                    <a:pt x="102" y="0"/>
                  </a:cubicBezTo>
                  <a:cubicBezTo>
                    <a:pt x="97" y="0"/>
                    <a:pt x="92" y="4"/>
                    <a:pt x="92" y="10"/>
                  </a:cubicBezTo>
                  <a:cubicBezTo>
                    <a:pt x="92" y="19"/>
                    <a:pt x="92" y="19"/>
                    <a:pt x="92" y="19"/>
                  </a:cubicBezTo>
                  <a:cubicBezTo>
                    <a:pt x="65" y="19"/>
                    <a:pt x="65" y="19"/>
                    <a:pt x="65" y="19"/>
                  </a:cubicBezTo>
                  <a:cubicBezTo>
                    <a:pt x="65" y="10"/>
                    <a:pt x="65" y="10"/>
                    <a:pt x="65" y="10"/>
                  </a:cubicBezTo>
                  <a:cubicBezTo>
                    <a:pt x="65" y="4"/>
                    <a:pt x="61" y="0"/>
                    <a:pt x="56" y="0"/>
                  </a:cubicBezTo>
                  <a:cubicBezTo>
                    <a:pt x="54" y="0"/>
                    <a:pt x="54" y="0"/>
                    <a:pt x="54" y="0"/>
                  </a:cubicBezTo>
                  <a:cubicBezTo>
                    <a:pt x="48" y="0"/>
                    <a:pt x="44" y="4"/>
                    <a:pt x="44" y="10"/>
                  </a:cubicBezTo>
                  <a:cubicBezTo>
                    <a:pt x="44" y="19"/>
                    <a:pt x="44" y="19"/>
                    <a:pt x="44" y="19"/>
                  </a:cubicBezTo>
                  <a:cubicBezTo>
                    <a:pt x="0" y="19"/>
                    <a:pt x="0" y="19"/>
                    <a:pt x="0" y="19"/>
                  </a:cubicBezTo>
                  <a:cubicBezTo>
                    <a:pt x="0" y="298"/>
                    <a:pt x="0" y="298"/>
                    <a:pt x="0" y="298"/>
                  </a:cubicBezTo>
                  <a:cubicBezTo>
                    <a:pt x="251" y="298"/>
                    <a:pt x="251" y="298"/>
                    <a:pt x="251" y="298"/>
                  </a:cubicBezTo>
                  <a:cubicBezTo>
                    <a:pt x="251" y="199"/>
                    <a:pt x="251" y="199"/>
                    <a:pt x="251" y="199"/>
                  </a:cubicBezTo>
                  <a:cubicBezTo>
                    <a:pt x="233" y="218"/>
                    <a:pt x="233" y="218"/>
                    <a:pt x="233" y="218"/>
                  </a:cubicBezTo>
                  <a:lnTo>
                    <a:pt x="233" y="2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n-ea"/>
                <a:ea typeface="+mn-ea"/>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Summary">
    <p:spTree>
      <p:nvGrpSpPr>
        <p:cNvPr id="1" name=""/>
        <p:cNvGrpSpPr/>
        <p:nvPr/>
      </p:nvGrpSpPr>
      <p:grpSpPr>
        <a:xfrm>
          <a:off x="0" y="0"/>
          <a:ext cx="0" cy="0"/>
          <a:chOff x="0" y="0"/>
          <a:chExt cx="0" cy="0"/>
        </a:xfrm>
      </p:grpSpPr>
      <p:sp>
        <p:nvSpPr>
          <p:cNvPr id="5" name="TextBox 10">
            <a:extLst>
              <a:ext uri="{FF2B5EF4-FFF2-40B4-BE49-F238E27FC236}">
                <a16:creationId xmlns:a16="http://schemas.microsoft.com/office/drawing/2014/main" id="{18ED692C-39CB-4AC0-81F6-D21CDD086EE4}"/>
              </a:ext>
            </a:extLst>
          </p:cNvPr>
          <p:cNvSpPr txBox="1"/>
          <p:nvPr userDrawn="1"/>
        </p:nvSpPr>
        <p:spPr bwMode="auto">
          <a:xfrm>
            <a:off x="1595500" y="408779"/>
            <a:ext cx="2412268" cy="639559"/>
          </a:xfrm>
          <a:prstGeom prst="rect">
            <a:avLst/>
          </a:prstGeom>
          <a:noFill/>
          <a:ln w="9525">
            <a:noFill/>
            <a:miter lim="800000"/>
            <a:headEnd/>
            <a:tailEnd/>
          </a:ln>
        </p:spPr>
        <p:txBody>
          <a:bodyPr wrap="square" lIns="99980" tIns="49987" rIns="99980" bIns="49987" rtlCol="0">
            <a:spAutoFit/>
          </a:bodyPr>
          <a:lstStyle/>
          <a:p>
            <a:pPr algn="l" defTabSz="1001624" rtl="0" eaLnBrk="0" fontAlgn="t" hangingPunct="0">
              <a:spcBef>
                <a:spcPct val="0"/>
              </a:spcBef>
              <a:spcAft>
                <a:spcPct val="0"/>
              </a:spcAft>
            </a:pPr>
            <a:r>
              <a:rPr lang="en-US" altLang="zh-CN" sz="3500" b="1" kern="1200" dirty="0">
                <a:solidFill>
                  <a:schemeClr val="tx1">
                    <a:lumMod val="75000"/>
                    <a:lumOff val="25000"/>
                  </a:schemeClr>
                </a:solidFill>
                <a:latin typeface="+mn-ea"/>
                <a:ea typeface="+mn-ea"/>
                <a:cs typeface="Arial" pitchFamily="34" charset="0"/>
              </a:rPr>
              <a:t>Summary</a:t>
            </a:r>
          </a:p>
        </p:txBody>
      </p:sp>
      <p:sp>
        <p:nvSpPr>
          <p:cNvPr id="9" name="Freeform 9"/>
          <p:cNvSpPr>
            <a:spLocks/>
          </p:cNvSpPr>
          <p:nvPr userDrawn="1"/>
        </p:nvSpPr>
        <p:spPr bwMode="auto">
          <a:xfrm>
            <a:off x="3113" y="296368"/>
            <a:ext cx="1376363" cy="864380"/>
          </a:xfrm>
          <a:custGeom>
            <a:avLst/>
            <a:gdLst>
              <a:gd name="T0" fmla="*/ 756 w 867"/>
              <a:gd name="T1" fmla="*/ 493 h 493"/>
              <a:gd name="T2" fmla="*/ 0 w 867"/>
              <a:gd name="T3" fmla="*/ 493 h 493"/>
              <a:gd name="T4" fmla="*/ 0 w 867"/>
              <a:gd name="T5" fmla="*/ 0 h 493"/>
              <a:gd name="T6" fmla="*/ 756 w 867"/>
              <a:gd name="T7" fmla="*/ 0 h 493"/>
              <a:gd name="T8" fmla="*/ 867 w 867"/>
              <a:gd name="T9" fmla="*/ 248 h 493"/>
              <a:gd name="T10" fmla="*/ 756 w 867"/>
              <a:gd name="T11" fmla="*/ 493 h 493"/>
            </a:gdLst>
            <a:ahLst/>
            <a:cxnLst>
              <a:cxn ang="0">
                <a:pos x="T0" y="T1"/>
              </a:cxn>
              <a:cxn ang="0">
                <a:pos x="T2" y="T3"/>
              </a:cxn>
              <a:cxn ang="0">
                <a:pos x="T4" y="T5"/>
              </a:cxn>
              <a:cxn ang="0">
                <a:pos x="T6" y="T7"/>
              </a:cxn>
              <a:cxn ang="0">
                <a:pos x="T8" y="T9"/>
              </a:cxn>
              <a:cxn ang="0">
                <a:pos x="T10" y="T11"/>
              </a:cxn>
            </a:cxnLst>
            <a:rect l="0" t="0" r="r" b="b"/>
            <a:pathLst>
              <a:path w="867" h="493">
                <a:moveTo>
                  <a:pt x="756" y="493"/>
                </a:moveTo>
                <a:lnTo>
                  <a:pt x="0" y="493"/>
                </a:lnTo>
                <a:lnTo>
                  <a:pt x="0" y="0"/>
                </a:lnTo>
                <a:lnTo>
                  <a:pt x="756" y="0"/>
                </a:lnTo>
                <a:lnTo>
                  <a:pt x="867" y="248"/>
                </a:lnTo>
                <a:lnTo>
                  <a:pt x="756" y="493"/>
                </a:lnTo>
                <a:close/>
              </a:path>
            </a:pathLst>
          </a:custGeom>
          <a:solidFill>
            <a:srgbClr val="00B0F0"/>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a:latin typeface="+mn-ea"/>
              <a:ea typeface="+mn-ea"/>
            </a:endParaRPr>
          </a:p>
        </p:txBody>
      </p:sp>
      <p:sp>
        <p:nvSpPr>
          <p:cNvPr id="10" name="Freeform 11"/>
          <p:cNvSpPr>
            <a:spLocks/>
          </p:cNvSpPr>
          <p:nvPr userDrawn="1"/>
        </p:nvSpPr>
        <p:spPr bwMode="auto">
          <a:xfrm>
            <a:off x="1246188" y="296368"/>
            <a:ext cx="233363" cy="864380"/>
          </a:xfrm>
          <a:custGeom>
            <a:avLst/>
            <a:gdLst>
              <a:gd name="T0" fmla="*/ 33 w 147"/>
              <a:gd name="T1" fmla="*/ 0 h 493"/>
              <a:gd name="T2" fmla="*/ 0 w 147"/>
              <a:gd name="T3" fmla="*/ 0 h 493"/>
              <a:gd name="T4" fmla="*/ 114 w 147"/>
              <a:gd name="T5" fmla="*/ 248 h 493"/>
              <a:gd name="T6" fmla="*/ 0 w 147"/>
              <a:gd name="T7" fmla="*/ 493 h 493"/>
              <a:gd name="T8" fmla="*/ 33 w 147"/>
              <a:gd name="T9" fmla="*/ 493 h 493"/>
              <a:gd name="T10" fmla="*/ 147 w 147"/>
              <a:gd name="T11" fmla="*/ 248 h 493"/>
              <a:gd name="T12" fmla="*/ 33 w 147"/>
              <a:gd name="T13" fmla="*/ 0 h 493"/>
            </a:gdLst>
            <a:ahLst/>
            <a:cxnLst>
              <a:cxn ang="0">
                <a:pos x="T0" y="T1"/>
              </a:cxn>
              <a:cxn ang="0">
                <a:pos x="T2" y="T3"/>
              </a:cxn>
              <a:cxn ang="0">
                <a:pos x="T4" y="T5"/>
              </a:cxn>
              <a:cxn ang="0">
                <a:pos x="T6" y="T7"/>
              </a:cxn>
              <a:cxn ang="0">
                <a:pos x="T8" y="T9"/>
              </a:cxn>
              <a:cxn ang="0">
                <a:pos x="T10" y="T11"/>
              </a:cxn>
              <a:cxn ang="0">
                <a:pos x="T12" y="T13"/>
              </a:cxn>
            </a:cxnLst>
            <a:rect l="0" t="0" r="r" b="b"/>
            <a:pathLst>
              <a:path w="147" h="493">
                <a:moveTo>
                  <a:pt x="33" y="0"/>
                </a:moveTo>
                <a:lnTo>
                  <a:pt x="0" y="0"/>
                </a:lnTo>
                <a:lnTo>
                  <a:pt x="114" y="248"/>
                </a:lnTo>
                <a:lnTo>
                  <a:pt x="0" y="493"/>
                </a:lnTo>
                <a:lnTo>
                  <a:pt x="33" y="493"/>
                </a:lnTo>
                <a:lnTo>
                  <a:pt x="147" y="248"/>
                </a:lnTo>
                <a:lnTo>
                  <a:pt x="33" y="0"/>
                </a:lnTo>
                <a:close/>
              </a:path>
            </a:pathLst>
          </a:custGeom>
          <a:solidFill>
            <a:srgbClr val="0B9CE5"/>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a:latin typeface="+mn-ea"/>
              <a:ea typeface="+mn-ea"/>
            </a:endParaRPr>
          </a:p>
        </p:txBody>
      </p:sp>
      <p:grpSp>
        <p:nvGrpSpPr>
          <p:cNvPr id="11" name="组合 10"/>
          <p:cNvGrpSpPr/>
          <p:nvPr userDrawn="1"/>
        </p:nvGrpSpPr>
        <p:grpSpPr>
          <a:xfrm>
            <a:off x="515380" y="490848"/>
            <a:ext cx="470694" cy="475421"/>
            <a:chOff x="5540375" y="2868613"/>
            <a:chExt cx="1106488" cy="1117600"/>
          </a:xfrm>
          <a:solidFill>
            <a:schemeClr val="bg1"/>
          </a:solidFill>
        </p:grpSpPr>
        <p:sp>
          <p:nvSpPr>
            <p:cNvPr id="12" name="Freeform 6"/>
            <p:cNvSpPr>
              <a:spLocks/>
            </p:cNvSpPr>
            <p:nvPr/>
          </p:nvSpPr>
          <p:spPr bwMode="auto">
            <a:xfrm>
              <a:off x="5970588" y="3251201"/>
              <a:ext cx="676275" cy="517525"/>
            </a:xfrm>
            <a:custGeom>
              <a:avLst/>
              <a:gdLst>
                <a:gd name="T0" fmla="*/ 40 w 180"/>
                <a:gd name="T1" fmla="*/ 42 h 138"/>
                <a:gd name="T2" fmla="*/ 27 w 180"/>
                <a:gd name="T3" fmla="*/ 42 h 138"/>
                <a:gd name="T4" fmla="*/ 3 w 180"/>
                <a:gd name="T5" fmla="*/ 66 h 138"/>
                <a:gd name="T6" fmla="*/ 3 w 180"/>
                <a:gd name="T7" fmla="*/ 79 h 138"/>
                <a:gd name="T8" fmla="*/ 59 w 180"/>
                <a:gd name="T9" fmla="*/ 135 h 138"/>
                <a:gd name="T10" fmla="*/ 72 w 180"/>
                <a:gd name="T11" fmla="*/ 135 h 138"/>
                <a:gd name="T12" fmla="*/ 176 w 180"/>
                <a:gd name="T13" fmla="*/ 31 h 138"/>
                <a:gd name="T14" fmla="*/ 176 w 180"/>
                <a:gd name="T15" fmla="*/ 18 h 138"/>
                <a:gd name="T16" fmla="*/ 162 w 180"/>
                <a:gd name="T17" fmla="*/ 4 h 138"/>
                <a:gd name="T18" fmla="*/ 149 w 180"/>
                <a:gd name="T19" fmla="*/ 3 h 138"/>
                <a:gd name="T20" fmla="*/ 74 w 180"/>
                <a:gd name="T21" fmla="*/ 66 h 138"/>
                <a:gd name="T22" fmla="*/ 60 w 180"/>
                <a:gd name="T23" fmla="*/ 65 h 138"/>
                <a:gd name="T24" fmla="*/ 40 w 180"/>
                <a:gd name="T25" fmla="*/ 42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0" h="138">
                  <a:moveTo>
                    <a:pt x="40" y="42"/>
                  </a:moveTo>
                  <a:cubicBezTo>
                    <a:pt x="36" y="39"/>
                    <a:pt x="30" y="38"/>
                    <a:pt x="27" y="42"/>
                  </a:cubicBezTo>
                  <a:cubicBezTo>
                    <a:pt x="3" y="66"/>
                    <a:pt x="3" y="66"/>
                    <a:pt x="3" y="66"/>
                  </a:cubicBezTo>
                  <a:cubicBezTo>
                    <a:pt x="0" y="69"/>
                    <a:pt x="0" y="75"/>
                    <a:pt x="3" y="79"/>
                  </a:cubicBezTo>
                  <a:cubicBezTo>
                    <a:pt x="59" y="135"/>
                    <a:pt x="59" y="135"/>
                    <a:pt x="59" y="135"/>
                  </a:cubicBezTo>
                  <a:cubicBezTo>
                    <a:pt x="63" y="138"/>
                    <a:pt x="69" y="138"/>
                    <a:pt x="72" y="135"/>
                  </a:cubicBezTo>
                  <a:cubicBezTo>
                    <a:pt x="176" y="31"/>
                    <a:pt x="176" y="31"/>
                    <a:pt x="176" y="31"/>
                  </a:cubicBezTo>
                  <a:cubicBezTo>
                    <a:pt x="179" y="27"/>
                    <a:pt x="180" y="21"/>
                    <a:pt x="176" y="18"/>
                  </a:cubicBezTo>
                  <a:cubicBezTo>
                    <a:pt x="162" y="4"/>
                    <a:pt x="162" y="4"/>
                    <a:pt x="162" y="4"/>
                  </a:cubicBezTo>
                  <a:cubicBezTo>
                    <a:pt x="159" y="0"/>
                    <a:pt x="153" y="0"/>
                    <a:pt x="149" y="3"/>
                  </a:cubicBezTo>
                  <a:cubicBezTo>
                    <a:pt x="74" y="66"/>
                    <a:pt x="74" y="66"/>
                    <a:pt x="74" y="66"/>
                  </a:cubicBezTo>
                  <a:cubicBezTo>
                    <a:pt x="70" y="69"/>
                    <a:pt x="64" y="68"/>
                    <a:pt x="60" y="65"/>
                  </a:cubicBezTo>
                  <a:lnTo>
                    <a:pt x="40"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n-ea"/>
                <a:ea typeface="+mn-ea"/>
              </a:endParaRPr>
            </a:p>
          </p:txBody>
        </p:sp>
        <p:sp>
          <p:nvSpPr>
            <p:cNvPr id="13" name="Freeform 7"/>
            <p:cNvSpPr>
              <a:spLocks/>
            </p:cNvSpPr>
            <p:nvPr/>
          </p:nvSpPr>
          <p:spPr bwMode="auto">
            <a:xfrm>
              <a:off x="5540375" y="2868613"/>
              <a:ext cx="941388" cy="1117600"/>
            </a:xfrm>
            <a:custGeom>
              <a:avLst/>
              <a:gdLst>
                <a:gd name="T0" fmla="*/ 233 w 251"/>
                <a:gd name="T1" fmla="*/ 279 h 298"/>
                <a:gd name="T2" fmla="*/ 19 w 251"/>
                <a:gd name="T3" fmla="*/ 279 h 298"/>
                <a:gd name="T4" fmla="*/ 19 w 251"/>
                <a:gd name="T5" fmla="*/ 38 h 298"/>
                <a:gd name="T6" fmla="*/ 44 w 251"/>
                <a:gd name="T7" fmla="*/ 38 h 298"/>
                <a:gd name="T8" fmla="*/ 44 w 251"/>
                <a:gd name="T9" fmla="*/ 47 h 298"/>
                <a:gd name="T10" fmla="*/ 54 w 251"/>
                <a:gd name="T11" fmla="*/ 57 h 298"/>
                <a:gd name="T12" fmla="*/ 56 w 251"/>
                <a:gd name="T13" fmla="*/ 57 h 298"/>
                <a:gd name="T14" fmla="*/ 65 w 251"/>
                <a:gd name="T15" fmla="*/ 47 h 298"/>
                <a:gd name="T16" fmla="*/ 65 w 251"/>
                <a:gd name="T17" fmla="*/ 38 h 298"/>
                <a:gd name="T18" fmla="*/ 92 w 251"/>
                <a:gd name="T19" fmla="*/ 38 h 298"/>
                <a:gd name="T20" fmla="*/ 92 w 251"/>
                <a:gd name="T21" fmla="*/ 47 h 298"/>
                <a:gd name="T22" fmla="*/ 102 w 251"/>
                <a:gd name="T23" fmla="*/ 57 h 298"/>
                <a:gd name="T24" fmla="*/ 104 w 251"/>
                <a:gd name="T25" fmla="*/ 57 h 298"/>
                <a:gd name="T26" fmla="*/ 113 w 251"/>
                <a:gd name="T27" fmla="*/ 47 h 298"/>
                <a:gd name="T28" fmla="*/ 113 w 251"/>
                <a:gd name="T29" fmla="*/ 38 h 298"/>
                <a:gd name="T30" fmla="*/ 140 w 251"/>
                <a:gd name="T31" fmla="*/ 38 h 298"/>
                <a:gd name="T32" fmla="*/ 140 w 251"/>
                <a:gd name="T33" fmla="*/ 47 h 298"/>
                <a:gd name="T34" fmla="*/ 150 w 251"/>
                <a:gd name="T35" fmla="*/ 57 h 298"/>
                <a:gd name="T36" fmla="*/ 152 w 251"/>
                <a:gd name="T37" fmla="*/ 57 h 298"/>
                <a:gd name="T38" fmla="*/ 161 w 251"/>
                <a:gd name="T39" fmla="*/ 47 h 298"/>
                <a:gd name="T40" fmla="*/ 161 w 251"/>
                <a:gd name="T41" fmla="*/ 38 h 298"/>
                <a:gd name="T42" fmla="*/ 189 w 251"/>
                <a:gd name="T43" fmla="*/ 38 h 298"/>
                <a:gd name="T44" fmla="*/ 189 w 251"/>
                <a:gd name="T45" fmla="*/ 47 h 298"/>
                <a:gd name="T46" fmla="*/ 198 w 251"/>
                <a:gd name="T47" fmla="*/ 57 h 298"/>
                <a:gd name="T48" fmla="*/ 200 w 251"/>
                <a:gd name="T49" fmla="*/ 57 h 298"/>
                <a:gd name="T50" fmla="*/ 210 w 251"/>
                <a:gd name="T51" fmla="*/ 47 h 298"/>
                <a:gd name="T52" fmla="*/ 210 w 251"/>
                <a:gd name="T53" fmla="*/ 38 h 298"/>
                <a:gd name="T54" fmla="*/ 215 w 251"/>
                <a:gd name="T55" fmla="*/ 38 h 298"/>
                <a:gd name="T56" fmla="*/ 233 w 251"/>
                <a:gd name="T57" fmla="*/ 55 h 298"/>
                <a:gd name="T58" fmla="*/ 233 w 251"/>
                <a:gd name="T59" fmla="*/ 114 h 298"/>
                <a:gd name="T60" fmla="*/ 251 w 251"/>
                <a:gd name="T61" fmla="*/ 98 h 298"/>
                <a:gd name="T62" fmla="*/ 251 w 251"/>
                <a:gd name="T63" fmla="*/ 47 h 298"/>
                <a:gd name="T64" fmla="*/ 223 w 251"/>
                <a:gd name="T65" fmla="*/ 19 h 298"/>
                <a:gd name="T66" fmla="*/ 210 w 251"/>
                <a:gd name="T67" fmla="*/ 19 h 298"/>
                <a:gd name="T68" fmla="*/ 210 w 251"/>
                <a:gd name="T69" fmla="*/ 10 h 298"/>
                <a:gd name="T70" fmla="*/ 200 w 251"/>
                <a:gd name="T71" fmla="*/ 0 h 298"/>
                <a:gd name="T72" fmla="*/ 198 w 251"/>
                <a:gd name="T73" fmla="*/ 0 h 298"/>
                <a:gd name="T74" fmla="*/ 189 w 251"/>
                <a:gd name="T75" fmla="*/ 10 h 298"/>
                <a:gd name="T76" fmla="*/ 189 w 251"/>
                <a:gd name="T77" fmla="*/ 19 h 298"/>
                <a:gd name="T78" fmla="*/ 161 w 251"/>
                <a:gd name="T79" fmla="*/ 19 h 298"/>
                <a:gd name="T80" fmla="*/ 161 w 251"/>
                <a:gd name="T81" fmla="*/ 10 h 298"/>
                <a:gd name="T82" fmla="*/ 152 w 251"/>
                <a:gd name="T83" fmla="*/ 0 h 298"/>
                <a:gd name="T84" fmla="*/ 150 w 251"/>
                <a:gd name="T85" fmla="*/ 0 h 298"/>
                <a:gd name="T86" fmla="*/ 140 w 251"/>
                <a:gd name="T87" fmla="*/ 10 h 298"/>
                <a:gd name="T88" fmla="*/ 140 w 251"/>
                <a:gd name="T89" fmla="*/ 19 h 298"/>
                <a:gd name="T90" fmla="*/ 113 w 251"/>
                <a:gd name="T91" fmla="*/ 19 h 298"/>
                <a:gd name="T92" fmla="*/ 113 w 251"/>
                <a:gd name="T93" fmla="*/ 10 h 298"/>
                <a:gd name="T94" fmla="*/ 104 w 251"/>
                <a:gd name="T95" fmla="*/ 0 h 298"/>
                <a:gd name="T96" fmla="*/ 102 w 251"/>
                <a:gd name="T97" fmla="*/ 0 h 298"/>
                <a:gd name="T98" fmla="*/ 92 w 251"/>
                <a:gd name="T99" fmla="*/ 10 h 298"/>
                <a:gd name="T100" fmla="*/ 92 w 251"/>
                <a:gd name="T101" fmla="*/ 19 h 298"/>
                <a:gd name="T102" fmla="*/ 65 w 251"/>
                <a:gd name="T103" fmla="*/ 19 h 298"/>
                <a:gd name="T104" fmla="*/ 65 w 251"/>
                <a:gd name="T105" fmla="*/ 10 h 298"/>
                <a:gd name="T106" fmla="*/ 56 w 251"/>
                <a:gd name="T107" fmla="*/ 0 h 298"/>
                <a:gd name="T108" fmla="*/ 54 w 251"/>
                <a:gd name="T109" fmla="*/ 0 h 298"/>
                <a:gd name="T110" fmla="*/ 44 w 251"/>
                <a:gd name="T111" fmla="*/ 10 h 298"/>
                <a:gd name="T112" fmla="*/ 44 w 251"/>
                <a:gd name="T113" fmla="*/ 19 h 298"/>
                <a:gd name="T114" fmla="*/ 0 w 251"/>
                <a:gd name="T115" fmla="*/ 19 h 298"/>
                <a:gd name="T116" fmla="*/ 0 w 251"/>
                <a:gd name="T117" fmla="*/ 298 h 298"/>
                <a:gd name="T118" fmla="*/ 251 w 251"/>
                <a:gd name="T119" fmla="*/ 298 h 298"/>
                <a:gd name="T120" fmla="*/ 251 w 251"/>
                <a:gd name="T121" fmla="*/ 199 h 298"/>
                <a:gd name="T122" fmla="*/ 233 w 251"/>
                <a:gd name="T123" fmla="*/ 218 h 298"/>
                <a:gd name="T124" fmla="*/ 233 w 251"/>
                <a:gd name="T125" fmla="*/ 279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1" h="298">
                  <a:moveTo>
                    <a:pt x="233" y="279"/>
                  </a:moveTo>
                  <a:cubicBezTo>
                    <a:pt x="19" y="279"/>
                    <a:pt x="19" y="279"/>
                    <a:pt x="19" y="279"/>
                  </a:cubicBezTo>
                  <a:cubicBezTo>
                    <a:pt x="19" y="38"/>
                    <a:pt x="19" y="38"/>
                    <a:pt x="19" y="38"/>
                  </a:cubicBezTo>
                  <a:cubicBezTo>
                    <a:pt x="44" y="38"/>
                    <a:pt x="44" y="38"/>
                    <a:pt x="44" y="38"/>
                  </a:cubicBezTo>
                  <a:cubicBezTo>
                    <a:pt x="44" y="47"/>
                    <a:pt x="44" y="47"/>
                    <a:pt x="44" y="47"/>
                  </a:cubicBezTo>
                  <a:cubicBezTo>
                    <a:pt x="44" y="52"/>
                    <a:pt x="48" y="57"/>
                    <a:pt x="54" y="57"/>
                  </a:cubicBezTo>
                  <a:cubicBezTo>
                    <a:pt x="56" y="57"/>
                    <a:pt x="56" y="57"/>
                    <a:pt x="56" y="57"/>
                  </a:cubicBezTo>
                  <a:cubicBezTo>
                    <a:pt x="61" y="57"/>
                    <a:pt x="65" y="52"/>
                    <a:pt x="65" y="47"/>
                  </a:cubicBezTo>
                  <a:cubicBezTo>
                    <a:pt x="65" y="38"/>
                    <a:pt x="65" y="38"/>
                    <a:pt x="65" y="38"/>
                  </a:cubicBezTo>
                  <a:cubicBezTo>
                    <a:pt x="92" y="38"/>
                    <a:pt x="92" y="38"/>
                    <a:pt x="92" y="38"/>
                  </a:cubicBezTo>
                  <a:cubicBezTo>
                    <a:pt x="92" y="47"/>
                    <a:pt x="92" y="47"/>
                    <a:pt x="92" y="47"/>
                  </a:cubicBezTo>
                  <a:cubicBezTo>
                    <a:pt x="92" y="52"/>
                    <a:pt x="97" y="57"/>
                    <a:pt x="102" y="57"/>
                  </a:cubicBezTo>
                  <a:cubicBezTo>
                    <a:pt x="104" y="57"/>
                    <a:pt x="104" y="57"/>
                    <a:pt x="104" y="57"/>
                  </a:cubicBezTo>
                  <a:cubicBezTo>
                    <a:pt x="109" y="57"/>
                    <a:pt x="113" y="52"/>
                    <a:pt x="113" y="47"/>
                  </a:cubicBezTo>
                  <a:cubicBezTo>
                    <a:pt x="113" y="38"/>
                    <a:pt x="113" y="38"/>
                    <a:pt x="113" y="38"/>
                  </a:cubicBezTo>
                  <a:cubicBezTo>
                    <a:pt x="140" y="38"/>
                    <a:pt x="140" y="38"/>
                    <a:pt x="140" y="38"/>
                  </a:cubicBezTo>
                  <a:cubicBezTo>
                    <a:pt x="140" y="47"/>
                    <a:pt x="140" y="47"/>
                    <a:pt x="140" y="47"/>
                  </a:cubicBezTo>
                  <a:cubicBezTo>
                    <a:pt x="140" y="52"/>
                    <a:pt x="145" y="57"/>
                    <a:pt x="150" y="57"/>
                  </a:cubicBezTo>
                  <a:cubicBezTo>
                    <a:pt x="152" y="57"/>
                    <a:pt x="152" y="57"/>
                    <a:pt x="152" y="57"/>
                  </a:cubicBezTo>
                  <a:cubicBezTo>
                    <a:pt x="157" y="57"/>
                    <a:pt x="161" y="52"/>
                    <a:pt x="161" y="47"/>
                  </a:cubicBezTo>
                  <a:cubicBezTo>
                    <a:pt x="161" y="38"/>
                    <a:pt x="161" y="38"/>
                    <a:pt x="161" y="38"/>
                  </a:cubicBezTo>
                  <a:cubicBezTo>
                    <a:pt x="189" y="38"/>
                    <a:pt x="189" y="38"/>
                    <a:pt x="189" y="38"/>
                  </a:cubicBezTo>
                  <a:cubicBezTo>
                    <a:pt x="189" y="47"/>
                    <a:pt x="189" y="47"/>
                    <a:pt x="189" y="47"/>
                  </a:cubicBezTo>
                  <a:cubicBezTo>
                    <a:pt x="189" y="52"/>
                    <a:pt x="193" y="57"/>
                    <a:pt x="198" y="57"/>
                  </a:cubicBezTo>
                  <a:cubicBezTo>
                    <a:pt x="200" y="57"/>
                    <a:pt x="200" y="57"/>
                    <a:pt x="200" y="57"/>
                  </a:cubicBezTo>
                  <a:cubicBezTo>
                    <a:pt x="205" y="57"/>
                    <a:pt x="210" y="52"/>
                    <a:pt x="210" y="47"/>
                  </a:cubicBezTo>
                  <a:cubicBezTo>
                    <a:pt x="210" y="38"/>
                    <a:pt x="210" y="38"/>
                    <a:pt x="210" y="38"/>
                  </a:cubicBezTo>
                  <a:cubicBezTo>
                    <a:pt x="215" y="38"/>
                    <a:pt x="215" y="38"/>
                    <a:pt x="215" y="38"/>
                  </a:cubicBezTo>
                  <a:cubicBezTo>
                    <a:pt x="233" y="55"/>
                    <a:pt x="233" y="55"/>
                    <a:pt x="233" y="55"/>
                  </a:cubicBezTo>
                  <a:cubicBezTo>
                    <a:pt x="233" y="114"/>
                    <a:pt x="233" y="114"/>
                    <a:pt x="233" y="114"/>
                  </a:cubicBezTo>
                  <a:cubicBezTo>
                    <a:pt x="251" y="98"/>
                    <a:pt x="251" y="98"/>
                    <a:pt x="251" y="98"/>
                  </a:cubicBezTo>
                  <a:cubicBezTo>
                    <a:pt x="251" y="47"/>
                    <a:pt x="251" y="47"/>
                    <a:pt x="251" y="47"/>
                  </a:cubicBezTo>
                  <a:cubicBezTo>
                    <a:pt x="223" y="19"/>
                    <a:pt x="223" y="19"/>
                    <a:pt x="223" y="19"/>
                  </a:cubicBezTo>
                  <a:cubicBezTo>
                    <a:pt x="210" y="19"/>
                    <a:pt x="210" y="19"/>
                    <a:pt x="210" y="19"/>
                  </a:cubicBezTo>
                  <a:cubicBezTo>
                    <a:pt x="210" y="10"/>
                    <a:pt x="210" y="10"/>
                    <a:pt x="210" y="10"/>
                  </a:cubicBezTo>
                  <a:cubicBezTo>
                    <a:pt x="210" y="4"/>
                    <a:pt x="205" y="0"/>
                    <a:pt x="200" y="0"/>
                  </a:cubicBezTo>
                  <a:cubicBezTo>
                    <a:pt x="198" y="0"/>
                    <a:pt x="198" y="0"/>
                    <a:pt x="198" y="0"/>
                  </a:cubicBezTo>
                  <a:cubicBezTo>
                    <a:pt x="193" y="0"/>
                    <a:pt x="189" y="4"/>
                    <a:pt x="189" y="10"/>
                  </a:cubicBezTo>
                  <a:cubicBezTo>
                    <a:pt x="189" y="19"/>
                    <a:pt x="189" y="19"/>
                    <a:pt x="189" y="19"/>
                  </a:cubicBezTo>
                  <a:cubicBezTo>
                    <a:pt x="161" y="19"/>
                    <a:pt x="161" y="19"/>
                    <a:pt x="161" y="19"/>
                  </a:cubicBezTo>
                  <a:cubicBezTo>
                    <a:pt x="161" y="10"/>
                    <a:pt x="161" y="10"/>
                    <a:pt x="161" y="10"/>
                  </a:cubicBezTo>
                  <a:cubicBezTo>
                    <a:pt x="161" y="4"/>
                    <a:pt x="157" y="0"/>
                    <a:pt x="152" y="0"/>
                  </a:cubicBezTo>
                  <a:cubicBezTo>
                    <a:pt x="150" y="0"/>
                    <a:pt x="150" y="0"/>
                    <a:pt x="150" y="0"/>
                  </a:cubicBezTo>
                  <a:cubicBezTo>
                    <a:pt x="145" y="0"/>
                    <a:pt x="140" y="4"/>
                    <a:pt x="140" y="10"/>
                  </a:cubicBezTo>
                  <a:cubicBezTo>
                    <a:pt x="140" y="19"/>
                    <a:pt x="140" y="19"/>
                    <a:pt x="140" y="19"/>
                  </a:cubicBezTo>
                  <a:cubicBezTo>
                    <a:pt x="113" y="19"/>
                    <a:pt x="113" y="19"/>
                    <a:pt x="113" y="19"/>
                  </a:cubicBezTo>
                  <a:cubicBezTo>
                    <a:pt x="113" y="10"/>
                    <a:pt x="113" y="10"/>
                    <a:pt x="113" y="10"/>
                  </a:cubicBezTo>
                  <a:cubicBezTo>
                    <a:pt x="113" y="4"/>
                    <a:pt x="109" y="0"/>
                    <a:pt x="104" y="0"/>
                  </a:cubicBezTo>
                  <a:cubicBezTo>
                    <a:pt x="102" y="0"/>
                    <a:pt x="102" y="0"/>
                    <a:pt x="102" y="0"/>
                  </a:cubicBezTo>
                  <a:cubicBezTo>
                    <a:pt x="97" y="0"/>
                    <a:pt x="92" y="4"/>
                    <a:pt x="92" y="10"/>
                  </a:cubicBezTo>
                  <a:cubicBezTo>
                    <a:pt x="92" y="19"/>
                    <a:pt x="92" y="19"/>
                    <a:pt x="92" y="19"/>
                  </a:cubicBezTo>
                  <a:cubicBezTo>
                    <a:pt x="65" y="19"/>
                    <a:pt x="65" y="19"/>
                    <a:pt x="65" y="19"/>
                  </a:cubicBezTo>
                  <a:cubicBezTo>
                    <a:pt x="65" y="10"/>
                    <a:pt x="65" y="10"/>
                    <a:pt x="65" y="10"/>
                  </a:cubicBezTo>
                  <a:cubicBezTo>
                    <a:pt x="65" y="4"/>
                    <a:pt x="61" y="0"/>
                    <a:pt x="56" y="0"/>
                  </a:cubicBezTo>
                  <a:cubicBezTo>
                    <a:pt x="54" y="0"/>
                    <a:pt x="54" y="0"/>
                    <a:pt x="54" y="0"/>
                  </a:cubicBezTo>
                  <a:cubicBezTo>
                    <a:pt x="48" y="0"/>
                    <a:pt x="44" y="4"/>
                    <a:pt x="44" y="10"/>
                  </a:cubicBezTo>
                  <a:cubicBezTo>
                    <a:pt x="44" y="19"/>
                    <a:pt x="44" y="19"/>
                    <a:pt x="44" y="19"/>
                  </a:cubicBezTo>
                  <a:cubicBezTo>
                    <a:pt x="0" y="19"/>
                    <a:pt x="0" y="19"/>
                    <a:pt x="0" y="19"/>
                  </a:cubicBezTo>
                  <a:cubicBezTo>
                    <a:pt x="0" y="298"/>
                    <a:pt x="0" y="298"/>
                    <a:pt x="0" y="298"/>
                  </a:cubicBezTo>
                  <a:cubicBezTo>
                    <a:pt x="251" y="298"/>
                    <a:pt x="251" y="298"/>
                    <a:pt x="251" y="298"/>
                  </a:cubicBezTo>
                  <a:cubicBezTo>
                    <a:pt x="251" y="199"/>
                    <a:pt x="251" y="199"/>
                    <a:pt x="251" y="199"/>
                  </a:cubicBezTo>
                  <a:cubicBezTo>
                    <a:pt x="233" y="218"/>
                    <a:pt x="233" y="218"/>
                    <a:pt x="233" y="218"/>
                  </a:cubicBezTo>
                  <a:lnTo>
                    <a:pt x="233" y="2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n-ea"/>
                <a:ea typeface="+mn-ea"/>
              </a:endParaRPr>
            </a:p>
          </p:txBody>
        </p:sp>
      </p:grpSp>
      <p:sp>
        <p:nvSpPr>
          <p:cNvPr id="14" name="文本占位符 6"/>
          <p:cNvSpPr>
            <a:spLocks noGrp="1"/>
          </p:cNvSpPr>
          <p:nvPr>
            <p:ph type="body" sz="quarter" idx="11" hasCustomPrompt="1"/>
          </p:nvPr>
        </p:nvSpPr>
        <p:spPr>
          <a:xfrm>
            <a:off x="911424" y="1232756"/>
            <a:ext cx="10560049" cy="4680000"/>
          </a:xfrm>
        </p:spPr>
        <p:txBody>
          <a:bodyPr/>
          <a:lstStyle>
            <a:lvl1pPr algn="just">
              <a:defRPr>
                <a:latin typeface="+mn-ea"/>
                <a:ea typeface="+mn-ea"/>
                <a:cs typeface="Arial" panose="020B0604020202020204" pitchFamily="34" charset="0"/>
              </a:defRPr>
            </a:lvl1pPr>
            <a:lvl5pPr>
              <a:buNone/>
              <a:defRPr/>
            </a:lvl5pPr>
          </a:lstStyle>
          <a:p>
            <a:pPr lvl="0"/>
            <a:r>
              <a:rPr lang="en-US" altLang="zh-CN" dirty="0"/>
              <a:t>Click to edit</a:t>
            </a:r>
            <a:endParaRPr lang="zh-CN" altLang="en-US" dirty="0"/>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extLst>
    <p:ext uri="{DCECCB84-F9BA-43D5-87BE-67443E8EF086}">
      <p15:sldGuideLst xmlns:p15="http://schemas.microsoft.com/office/powerpoint/2012/main">
        <p15:guide id="1" pos="3840" userDrawn="1">
          <p15:clr>
            <a:srgbClr val="FBAE40"/>
          </p15:clr>
        </p15:guide>
        <p15:guide id="2" pos="57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More Information(Optional)">
    <p:spTree>
      <p:nvGrpSpPr>
        <p:cNvPr id="1" name=""/>
        <p:cNvGrpSpPr/>
        <p:nvPr/>
      </p:nvGrpSpPr>
      <p:grpSpPr>
        <a:xfrm>
          <a:off x="0" y="0"/>
          <a:ext cx="0" cy="0"/>
          <a:chOff x="0" y="0"/>
          <a:chExt cx="0" cy="0"/>
        </a:xfrm>
      </p:grpSpPr>
      <p:sp>
        <p:nvSpPr>
          <p:cNvPr id="9" name="文本占位符 6"/>
          <p:cNvSpPr>
            <a:spLocks noGrp="1"/>
          </p:cNvSpPr>
          <p:nvPr>
            <p:ph type="body" sz="quarter" idx="10" hasCustomPrompt="1"/>
          </p:nvPr>
        </p:nvSpPr>
        <p:spPr>
          <a:xfrm>
            <a:off x="912285" y="1233487"/>
            <a:ext cx="10560049" cy="4680000"/>
          </a:xfrm>
          <a:prstGeom prst="rect">
            <a:avLst/>
          </a:prstGeom>
        </p:spPr>
        <p:txBody>
          <a:bodyPr/>
          <a:lstStyle>
            <a:lvl1pPr algn="just">
              <a:defRPr>
                <a:latin typeface="+mn-ea"/>
                <a:ea typeface="+mn-ea"/>
                <a:cs typeface="Arial" panose="020B0604020202020204" pitchFamily="34" charset="0"/>
              </a:defRPr>
            </a:lvl1pPr>
            <a:lvl5pPr>
              <a:buNone/>
              <a:defRPr/>
            </a:lvl5pPr>
          </a:lstStyle>
          <a:p>
            <a:r>
              <a:rPr lang="en-US" altLang="zh-CN" dirty="0"/>
              <a:t>More information for trainees</a:t>
            </a:r>
            <a:endParaRPr lang="zh-CN" altLang="en-US" dirty="0"/>
          </a:p>
        </p:txBody>
      </p:sp>
      <p:sp>
        <p:nvSpPr>
          <p:cNvPr id="5" name="TextBox 10">
            <a:extLst>
              <a:ext uri="{FF2B5EF4-FFF2-40B4-BE49-F238E27FC236}">
                <a16:creationId xmlns:a16="http://schemas.microsoft.com/office/drawing/2014/main" id="{18ED692C-39CB-4AC0-81F6-D21CDD086EE4}"/>
              </a:ext>
            </a:extLst>
          </p:cNvPr>
          <p:cNvSpPr txBox="1"/>
          <p:nvPr userDrawn="1"/>
        </p:nvSpPr>
        <p:spPr bwMode="auto">
          <a:xfrm>
            <a:off x="1595500" y="408779"/>
            <a:ext cx="5040560" cy="639559"/>
          </a:xfrm>
          <a:prstGeom prst="rect">
            <a:avLst/>
          </a:prstGeom>
          <a:noFill/>
          <a:ln w="9525">
            <a:noFill/>
            <a:miter lim="800000"/>
            <a:headEnd/>
            <a:tailEnd/>
          </a:ln>
        </p:spPr>
        <p:txBody>
          <a:bodyPr wrap="square" lIns="99980" tIns="49987" rIns="99980" bIns="49987" rtlCol="0">
            <a:spAutoFit/>
          </a:bodyPr>
          <a:lstStyle/>
          <a:p>
            <a:pPr algn="l" defTabSz="1001624" rtl="0" eaLnBrk="0" fontAlgn="t" hangingPunct="0">
              <a:spcBef>
                <a:spcPct val="0"/>
              </a:spcBef>
              <a:spcAft>
                <a:spcPct val="0"/>
              </a:spcAft>
            </a:pPr>
            <a:r>
              <a:rPr lang="en-US" altLang="zh-CN" sz="3500" b="1" kern="1200" dirty="0">
                <a:solidFill>
                  <a:schemeClr val="tx1">
                    <a:lumMod val="75000"/>
                    <a:lumOff val="25000"/>
                  </a:schemeClr>
                </a:solidFill>
                <a:latin typeface="+mn-ea"/>
                <a:ea typeface="+mn-ea"/>
                <a:cs typeface="Arial" pitchFamily="34" charset="0"/>
              </a:rPr>
              <a:t>More Information</a:t>
            </a:r>
          </a:p>
        </p:txBody>
      </p:sp>
      <p:sp>
        <p:nvSpPr>
          <p:cNvPr id="6" name="Freeform 9"/>
          <p:cNvSpPr>
            <a:spLocks/>
          </p:cNvSpPr>
          <p:nvPr userDrawn="1"/>
        </p:nvSpPr>
        <p:spPr bwMode="auto">
          <a:xfrm>
            <a:off x="3113" y="296368"/>
            <a:ext cx="1376363" cy="864380"/>
          </a:xfrm>
          <a:custGeom>
            <a:avLst/>
            <a:gdLst>
              <a:gd name="T0" fmla="*/ 756 w 867"/>
              <a:gd name="T1" fmla="*/ 493 h 493"/>
              <a:gd name="T2" fmla="*/ 0 w 867"/>
              <a:gd name="T3" fmla="*/ 493 h 493"/>
              <a:gd name="T4" fmla="*/ 0 w 867"/>
              <a:gd name="T5" fmla="*/ 0 h 493"/>
              <a:gd name="T6" fmla="*/ 756 w 867"/>
              <a:gd name="T7" fmla="*/ 0 h 493"/>
              <a:gd name="T8" fmla="*/ 867 w 867"/>
              <a:gd name="T9" fmla="*/ 248 h 493"/>
              <a:gd name="T10" fmla="*/ 756 w 867"/>
              <a:gd name="T11" fmla="*/ 493 h 493"/>
            </a:gdLst>
            <a:ahLst/>
            <a:cxnLst>
              <a:cxn ang="0">
                <a:pos x="T0" y="T1"/>
              </a:cxn>
              <a:cxn ang="0">
                <a:pos x="T2" y="T3"/>
              </a:cxn>
              <a:cxn ang="0">
                <a:pos x="T4" y="T5"/>
              </a:cxn>
              <a:cxn ang="0">
                <a:pos x="T6" y="T7"/>
              </a:cxn>
              <a:cxn ang="0">
                <a:pos x="T8" y="T9"/>
              </a:cxn>
              <a:cxn ang="0">
                <a:pos x="T10" y="T11"/>
              </a:cxn>
            </a:cxnLst>
            <a:rect l="0" t="0" r="r" b="b"/>
            <a:pathLst>
              <a:path w="867" h="493">
                <a:moveTo>
                  <a:pt x="756" y="493"/>
                </a:moveTo>
                <a:lnTo>
                  <a:pt x="0" y="493"/>
                </a:lnTo>
                <a:lnTo>
                  <a:pt x="0" y="0"/>
                </a:lnTo>
                <a:lnTo>
                  <a:pt x="756" y="0"/>
                </a:lnTo>
                <a:lnTo>
                  <a:pt x="867" y="248"/>
                </a:lnTo>
                <a:lnTo>
                  <a:pt x="756" y="493"/>
                </a:lnTo>
                <a:close/>
              </a:path>
            </a:pathLst>
          </a:custGeom>
          <a:solidFill>
            <a:srgbClr val="00B0F0"/>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a:latin typeface="+mn-ea"/>
              <a:ea typeface="+mn-ea"/>
            </a:endParaRPr>
          </a:p>
        </p:txBody>
      </p:sp>
      <p:sp>
        <p:nvSpPr>
          <p:cNvPr id="10" name="Freeform 11"/>
          <p:cNvSpPr>
            <a:spLocks/>
          </p:cNvSpPr>
          <p:nvPr userDrawn="1"/>
        </p:nvSpPr>
        <p:spPr bwMode="auto">
          <a:xfrm>
            <a:off x="1246188" y="296368"/>
            <a:ext cx="233363" cy="864380"/>
          </a:xfrm>
          <a:custGeom>
            <a:avLst/>
            <a:gdLst>
              <a:gd name="T0" fmla="*/ 33 w 147"/>
              <a:gd name="T1" fmla="*/ 0 h 493"/>
              <a:gd name="T2" fmla="*/ 0 w 147"/>
              <a:gd name="T3" fmla="*/ 0 h 493"/>
              <a:gd name="T4" fmla="*/ 114 w 147"/>
              <a:gd name="T5" fmla="*/ 248 h 493"/>
              <a:gd name="T6" fmla="*/ 0 w 147"/>
              <a:gd name="T7" fmla="*/ 493 h 493"/>
              <a:gd name="T8" fmla="*/ 33 w 147"/>
              <a:gd name="T9" fmla="*/ 493 h 493"/>
              <a:gd name="T10" fmla="*/ 147 w 147"/>
              <a:gd name="T11" fmla="*/ 248 h 493"/>
              <a:gd name="T12" fmla="*/ 33 w 147"/>
              <a:gd name="T13" fmla="*/ 0 h 493"/>
            </a:gdLst>
            <a:ahLst/>
            <a:cxnLst>
              <a:cxn ang="0">
                <a:pos x="T0" y="T1"/>
              </a:cxn>
              <a:cxn ang="0">
                <a:pos x="T2" y="T3"/>
              </a:cxn>
              <a:cxn ang="0">
                <a:pos x="T4" y="T5"/>
              </a:cxn>
              <a:cxn ang="0">
                <a:pos x="T6" y="T7"/>
              </a:cxn>
              <a:cxn ang="0">
                <a:pos x="T8" y="T9"/>
              </a:cxn>
              <a:cxn ang="0">
                <a:pos x="T10" y="T11"/>
              </a:cxn>
              <a:cxn ang="0">
                <a:pos x="T12" y="T13"/>
              </a:cxn>
            </a:cxnLst>
            <a:rect l="0" t="0" r="r" b="b"/>
            <a:pathLst>
              <a:path w="147" h="493">
                <a:moveTo>
                  <a:pt x="33" y="0"/>
                </a:moveTo>
                <a:lnTo>
                  <a:pt x="0" y="0"/>
                </a:lnTo>
                <a:lnTo>
                  <a:pt x="114" y="248"/>
                </a:lnTo>
                <a:lnTo>
                  <a:pt x="0" y="493"/>
                </a:lnTo>
                <a:lnTo>
                  <a:pt x="33" y="493"/>
                </a:lnTo>
                <a:lnTo>
                  <a:pt x="147" y="248"/>
                </a:lnTo>
                <a:lnTo>
                  <a:pt x="33" y="0"/>
                </a:lnTo>
                <a:close/>
              </a:path>
            </a:pathLst>
          </a:custGeom>
          <a:solidFill>
            <a:srgbClr val="0B9CE5"/>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a:latin typeface="+mn-ea"/>
              <a:ea typeface="+mn-ea"/>
            </a:endParaRPr>
          </a:p>
        </p:txBody>
      </p:sp>
      <p:grpSp>
        <p:nvGrpSpPr>
          <p:cNvPr id="11" name="组合 10"/>
          <p:cNvGrpSpPr/>
          <p:nvPr userDrawn="1"/>
        </p:nvGrpSpPr>
        <p:grpSpPr>
          <a:xfrm>
            <a:off x="479376" y="480268"/>
            <a:ext cx="496581" cy="496581"/>
            <a:chOff x="4485904" y="3429000"/>
            <a:chExt cx="2003425" cy="2003425"/>
          </a:xfrm>
          <a:solidFill>
            <a:schemeClr val="bg1"/>
          </a:solidFill>
        </p:grpSpPr>
        <p:sp>
          <p:nvSpPr>
            <p:cNvPr id="12" name="Freeform 6"/>
            <p:cNvSpPr>
              <a:spLocks noEditPoints="1"/>
            </p:cNvSpPr>
            <p:nvPr/>
          </p:nvSpPr>
          <p:spPr bwMode="auto">
            <a:xfrm>
              <a:off x="4485904" y="3429000"/>
              <a:ext cx="2003425" cy="2003425"/>
            </a:xfrm>
            <a:custGeom>
              <a:avLst/>
              <a:gdLst>
                <a:gd name="T0" fmla="*/ 669 w 1338"/>
                <a:gd name="T1" fmla="*/ 0 h 1338"/>
                <a:gd name="T2" fmla="*/ 1338 w 1338"/>
                <a:gd name="T3" fmla="*/ 669 h 1338"/>
                <a:gd name="T4" fmla="*/ 669 w 1338"/>
                <a:gd name="T5" fmla="*/ 1338 h 1338"/>
                <a:gd name="T6" fmla="*/ 0 w 1338"/>
                <a:gd name="T7" fmla="*/ 669 h 1338"/>
                <a:gd name="T8" fmla="*/ 669 w 1338"/>
                <a:gd name="T9" fmla="*/ 0 h 1338"/>
                <a:gd name="T10" fmla="*/ 669 w 1338"/>
                <a:gd name="T11" fmla="*/ 92 h 1338"/>
                <a:gd name="T12" fmla="*/ 1246 w 1338"/>
                <a:gd name="T13" fmla="*/ 669 h 1338"/>
                <a:gd name="T14" fmla="*/ 669 w 1338"/>
                <a:gd name="T15" fmla="*/ 1246 h 1338"/>
                <a:gd name="T16" fmla="*/ 92 w 1338"/>
                <a:gd name="T17" fmla="*/ 669 h 1338"/>
                <a:gd name="T18" fmla="*/ 669 w 1338"/>
                <a:gd name="T19" fmla="*/ 92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38" h="1338">
                  <a:moveTo>
                    <a:pt x="669" y="0"/>
                  </a:moveTo>
                  <a:cubicBezTo>
                    <a:pt x="1039" y="0"/>
                    <a:pt x="1338" y="299"/>
                    <a:pt x="1338" y="669"/>
                  </a:cubicBezTo>
                  <a:cubicBezTo>
                    <a:pt x="1338" y="1039"/>
                    <a:pt x="1039" y="1338"/>
                    <a:pt x="669" y="1338"/>
                  </a:cubicBezTo>
                  <a:cubicBezTo>
                    <a:pt x="299" y="1338"/>
                    <a:pt x="0" y="1039"/>
                    <a:pt x="0" y="669"/>
                  </a:cubicBezTo>
                  <a:cubicBezTo>
                    <a:pt x="0" y="299"/>
                    <a:pt x="299" y="0"/>
                    <a:pt x="669" y="0"/>
                  </a:cubicBezTo>
                  <a:close/>
                  <a:moveTo>
                    <a:pt x="669" y="92"/>
                  </a:moveTo>
                  <a:cubicBezTo>
                    <a:pt x="988" y="92"/>
                    <a:pt x="1246" y="350"/>
                    <a:pt x="1246" y="669"/>
                  </a:cubicBezTo>
                  <a:cubicBezTo>
                    <a:pt x="1246" y="988"/>
                    <a:pt x="988" y="1246"/>
                    <a:pt x="669" y="1246"/>
                  </a:cubicBezTo>
                  <a:cubicBezTo>
                    <a:pt x="350" y="1246"/>
                    <a:pt x="92" y="988"/>
                    <a:pt x="92" y="669"/>
                  </a:cubicBezTo>
                  <a:cubicBezTo>
                    <a:pt x="92" y="350"/>
                    <a:pt x="350" y="92"/>
                    <a:pt x="669"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n-ea"/>
                <a:ea typeface="+mn-ea"/>
              </a:endParaRPr>
            </a:p>
          </p:txBody>
        </p:sp>
        <p:sp>
          <p:nvSpPr>
            <p:cNvPr id="13" name="Freeform 7"/>
            <p:cNvSpPr>
              <a:spLocks/>
            </p:cNvSpPr>
            <p:nvPr/>
          </p:nvSpPr>
          <p:spPr bwMode="auto">
            <a:xfrm>
              <a:off x="4978029" y="4324350"/>
              <a:ext cx="212725" cy="212725"/>
            </a:xfrm>
            <a:custGeom>
              <a:avLst/>
              <a:gdLst>
                <a:gd name="T0" fmla="*/ 0 w 142"/>
                <a:gd name="T1" fmla="*/ 72 h 142"/>
                <a:gd name="T2" fmla="*/ 0 w 142"/>
                <a:gd name="T3" fmla="*/ 70 h 142"/>
                <a:gd name="T4" fmla="*/ 71 w 142"/>
                <a:gd name="T5" fmla="*/ 0 h 142"/>
                <a:gd name="T6" fmla="*/ 71 w 142"/>
                <a:gd name="T7" fmla="*/ 0 h 142"/>
                <a:gd name="T8" fmla="*/ 142 w 142"/>
                <a:gd name="T9" fmla="*/ 70 h 142"/>
                <a:gd name="T10" fmla="*/ 142 w 142"/>
                <a:gd name="T11" fmla="*/ 72 h 142"/>
                <a:gd name="T12" fmla="*/ 71 w 142"/>
                <a:gd name="T13" fmla="*/ 142 h 142"/>
                <a:gd name="T14" fmla="*/ 71 w 142"/>
                <a:gd name="T15" fmla="*/ 142 h 142"/>
                <a:gd name="T16" fmla="*/ 0 w 142"/>
                <a:gd name="T17" fmla="*/ 7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 h="142">
                  <a:moveTo>
                    <a:pt x="0" y="72"/>
                  </a:moveTo>
                  <a:cubicBezTo>
                    <a:pt x="0" y="70"/>
                    <a:pt x="0" y="70"/>
                    <a:pt x="0" y="70"/>
                  </a:cubicBezTo>
                  <a:cubicBezTo>
                    <a:pt x="0" y="32"/>
                    <a:pt x="32" y="0"/>
                    <a:pt x="71" y="0"/>
                  </a:cubicBezTo>
                  <a:cubicBezTo>
                    <a:pt x="71" y="0"/>
                    <a:pt x="71" y="0"/>
                    <a:pt x="71" y="0"/>
                  </a:cubicBezTo>
                  <a:cubicBezTo>
                    <a:pt x="110" y="0"/>
                    <a:pt x="142" y="32"/>
                    <a:pt x="142" y="70"/>
                  </a:cubicBezTo>
                  <a:cubicBezTo>
                    <a:pt x="142" y="72"/>
                    <a:pt x="142" y="72"/>
                    <a:pt x="142" y="72"/>
                  </a:cubicBezTo>
                  <a:cubicBezTo>
                    <a:pt x="142" y="110"/>
                    <a:pt x="110" y="142"/>
                    <a:pt x="71" y="142"/>
                  </a:cubicBezTo>
                  <a:cubicBezTo>
                    <a:pt x="71" y="142"/>
                    <a:pt x="71" y="142"/>
                    <a:pt x="71" y="142"/>
                  </a:cubicBezTo>
                  <a:cubicBezTo>
                    <a:pt x="32" y="142"/>
                    <a:pt x="0" y="110"/>
                    <a:pt x="0" y="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n-ea"/>
                <a:ea typeface="+mn-ea"/>
              </a:endParaRPr>
            </a:p>
          </p:txBody>
        </p:sp>
        <p:sp>
          <p:nvSpPr>
            <p:cNvPr id="14" name="Freeform 8"/>
            <p:cNvSpPr>
              <a:spLocks/>
            </p:cNvSpPr>
            <p:nvPr/>
          </p:nvSpPr>
          <p:spPr bwMode="auto">
            <a:xfrm>
              <a:off x="5395542" y="4324350"/>
              <a:ext cx="211138" cy="212725"/>
            </a:xfrm>
            <a:custGeom>
              <a:avLst/>
              <a:gdLst>
                <a:gd name="T0" fmla="*/ 0 w 141"/>
                <a:gd name="T1" fmla="*/ 72 h 142"/>
                <a:gd name="T2" fmla="*/ 0 w 141"/>
                <a:gd name="T3" fmla="*/ 70 h 142"/>
                <a:gd name="T4" fmla="*/ 70 w 141"/>
                <a:gd name="T5" fmla="*/ 0 h 142"/>
                <a:gd name="T6" fmla="*/ 70 w 141"/>
                <a:gd name="T7" fmla="*/ 0 h 142"/>
                <a:gd name="T8" fmla="*/ 141 w 141"/>
                <a:gd name="T9" fmla="*/ 70 h 142"/>
                <a:gd name="T10" fmla="*/ 141 w 141"/>
                <a:gd name="T11" fmla="*/ 72 h 142"/>
                <a:gd name="T12" fmla="*/ 70 w 141"/>
                <a:gd name="T13" fmla="*/ 142 h 142"/>
                <a:gd name="T14" fmla="*/ 70 w 141"/>
                <a:gd name="T15" fmla="*/ 142 h 142"/>
                <a:gd name="T16" fmla="*/ 0 w 141"/>
                <a:gd name="T17" fmla="*/ 7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 h="142">
                  <a:moveTo>
                    <a:pt x="0" y="72"/>
                  </a:moveTo>
                  <a:cubicBezTo>
                    <a:pt x="0" y="70"/>
                    <a:pt x="0" y="70"/>
                    <a:pt x="0" y="70"/>
                  </a:cubicBezTo>
                  <a:cubicBezTo>
                    <a:pt x="0" y="32"/>
                    <a:pt x="31" y="0"/>
                    <a:pt x="70" y="0"/>
                  </a:cubicBezTo>
                  <a:cubicBezTo>
                    <a:pt x="70" y="0"/>
                    <a:pt x="70" y="0"/>
                    <a:pt x="70" y="0"/>
                  </a:cubicBezTo>
                  <a:cubicBezTo>
                    <a:pt x="109" y="0"/>
                    <a:pt x="141" y="32"/>
                    <a:pt x="141" y="70"/>
                  </a:cubicBezTo>
                  <a:cubicBezTo>
                    <a:pt x="141" y="72"/>
                    <a:pt x="141" y="72"/>
                    <a:pt x="141" y="72"/>
                  </a:cubicBezTo>
                  <a:cubicBezTo>
                    <a:pt x="141" y="110"/>
                    <a:pt x="109" y="142"/>
                    <a:pt x="70" y="142"/>
                  </a:cubicBezTo>
                  <a:cubicBezTo>
                    <a:pt x="70" y="142"/>
                    <a:pt x="70" y="142"/>
                    <a:pt x="70" y="142"/>
                  </a:cubicBezTo>
                  <a:cubicBezTo>
                    <a:pt x="31" y="142"/>
                    <a:pt x="0" y="110"/>
                    <a:pt x="0" y="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n-ea"/>
                <a:ea typeface="+mn-ea"/>
              </a:endParaRPr>
            </a:p>
          </p:txBody>
        </p:sp>
        <p:sp>
          <p:nvSpPr>
            <p:cNvPr id="15" name="Freeform 9"/>
            <p:cNvSpPr>
              <a:spLocks/>
            </p:cNvSpPr>
            <p:nvPr/>
          </p:nvSpPr>
          <p:spPr bwMode="auto">
            <a:xfrm>
              <a:off x="5809879" y="4324350"/>
              <a:ext cx="211138" cy="212725"/>
            </a:xfrm>
            <a:custGeom>
              <a:avLst/>
              <a:gdLst>
                <a:gd name="T0" fmla="*/ 0 w 141"/>
                <a:gd name="T1" fmla="*/ 72 h 142"/>
                <a:gd name="T2" fmla="*/ 0 w 141"/>
                <a:gd name="T3" fmla="*/ 70 h 142"/>
                <a:gd name="T4" fmla="*/ 70 w 141"/>
                <a:gd name="T5" fmla="*/ 0 h 142"/>
                <a:gd name="T6" fmla="*/ 70 w 141"/>
                <a:gd name="T7" fmla="*/ 0 h 142"/>
                <a:gd name="T8" fmla="*/ 141 w 141"/>
                <a:gd name="T9" fmla="*/ 70 h 142"/>
                <a:gd name="T10" fmla="*/ 141 w 141"/>
                <a:gd name="T11" fmla="*/ 72 h 142"/>
                <a:gd name="T12" fmla="*/ 70 w 141"/>
                <a:gd name="T13" fmla="*/ 142 h 142"/>
                <a:gd name="T14" fmla="*/ 70 w 141"/>
                <a:gd name="T15" fmla="*/ 142 h 142"/>
                <a:gd name="T16" fmla="*/ 0 w 141"/>
                <a:gd name="T17" fmla="*/ 7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 h="142">
                  <a:moveTo>
                    <a:pt x="0" y="72"/>
                  </a:moveTo>
                  <a:cubicBezTo>
                    <a:pt x="0" y="70"/>
                    <a:pt x="0" y="70"/>
                    <a:pt x="0" y="70"/>
                  </a:cubicBezTo>
                  <a:cubicBezTo>
                    <a:pt x="0" y="32"/>
                    <a:pt x="32" y="0"/>
                    <a:pt x="70" y="0"/>
                  </a:cubicBezTo>
                  <a:cubicBezTo>
                    <a:pt x="70" y="0"/>
                    <a:pt x="70" y="0"/>
                    <a:pt x="70" y="0"/>
                  </a:cubicBezTo>
                  <a:cubicBezTo>
                    <a:pt x="109" y="0"/>
                    <a:pt x="141" y="32"/>
                    <a:pt x="141" y="70"/>
                  </a:cubicBezTo>
                  <a:cubicBezTo>
                    <a:pt x="141" y="72"/>
                    <a:pt x="141" y="72"/>
                    <a:pt x="141" y="72"/>
                  </a:cubicBezTo>
                  <a:cubicBezTo>
                    <a:pt x="141" y="110"/>
                    <a:pt x="109" y="142"/>
                    <a:pt x="70" y="142"/>
                  </a:cubicBezTo>
                  <a:cubicBezTo>
                    <a:pt x="70" y="142"/>
                    <a:pt x="70" y="142"/>
                    <a:pt x="70" y="142"/>
                  </a:cubicBezTo>
                  <a:cubicBezTo>
                    <a:pt x="32" y="142"/>
                    <a:pt x="0" y="110"/>
                    <a:pt x="0" y="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n-ea"/>
                <a:ea typeface="+mn-ea"/>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Recommendations(Optional)">
    <p:spTree>
      <p:nvGrpSpPr>
        <p:cNvPr id="1" name=""/>
        <p:cNvGrpSpPr/>
        <p:nvPr/>
      </p:nvGrpSpPr>
      <p:grpSpPr>
        <a:xfrm>
          <a:off x="0" y="0"/>
          <a:ext cx="0" cy="0"/>
          <a:chOff x="0" y="0"/>
          <a:chExt cx="0" cy="0"/>
        </a:xfrm>
      </p:grpSpPr>
      <p:sp>
        <p:nvSpPr>
          <p:cNvPr id="6" name="文本占位符 6"/>
          <p:cNvSpPr>
            <a:spLocks noGrp="1"/>
          </p:cNvSpPr>
          <p:nvPr>
            <p:ph type="body" sz="quarter" idx="10"/>
          </p:nvPr>
        </p:nvSpPr>
        <p:spPr>
          <a:xfrm>
            <a:off x="912285" y="1233487"/>
            <a:ext cx="10560049" cy="4680000"/>
          </a:xfrm>
          <a:prstGeom prst="rect">
            <a:avLst/>
          </a:prstGeom>
        </p:spPr>
        <p:txBody>
          <a:bodyPr/>
          <a:lstStyle>
            <a:lvl1pPr algn="just">
              <a:defRPr>
                <a:latin typeface="+mn-ea"/>
                <a:ea typeface="+mn-ea"/>
                <a:cs typeface="Arial" panose="020B0604020202020204" pitchFamily="34" charset="0"/>
              </a:defRPr>
            </a:lvl1pPr>
          </a:lstStyle>
          <a:p>
            <a:endParaRPr lang="zh-CN" altLang="en-US" dirty="0"/>
          </a:p>
        </p:txBody>
      </p:sp>
      <p:sp>
        <p:nvSpPr>
          <p:cNvPr id="8" name="TextBox 10">
            <a:extLst>
              <a:ext uri="{FF2B5EF4-FFF2-40B4-BE49-F238E27FC236}">
                <a16:creationId xmlns:a16="http://schemas.microsoft.com/office/drawing/2014/main" id="{18ED692C-39CB-4AC0-81F6-D21CDD086EE4}"/>
              </a:ext>
            </a:extLst>
          </p:cNvPr>
          <p:cNvSpPr txBox="1"/>
          <p:nvPr userDrawn="1"/>
        </p:nvSpPr>
        <p:spPr bwMode="auto">
          <a:xfrm>
            <a:off x="1595500" y="408779"/>
            <a:ext cx="5040560" cy="639559"/>
          </a:xfrm>
          <a:prstGeom prst="rect">
            <a:avLst/>
          </a:prstGeom>
          <a:noFill/>
          <a:ln w="9525">
            <a:noFill/>
            <a:miter lim="800000"/>
            <a:headEnd/>
            <a:tailEnd/>
          </a:ln>
        </p:spPr>
        <p:txBody>
          <a:bodyPr wrap="square" lIns="99980" tIns="49987" rIns="99980" bIns="49987" rtlCol="0">
            <a:spAutoFit/>
          </a:bodyPr>
          <a:lstStyle/>
          <a:p>
            <a:pPr algn="l" defTabSz="1001624" rtl="0" eaLnBrk="0" fontAlgn="t" hangingPunct="0">
              <a:spcBef>
                <a:spcPct val="0"/>
              </a:spcBef>
              <a:spcAft>
                <a:spcPct val="0"/>
              </a:spcAft>
            </a:pPr>
            <a:r>
              <a:rPr lang="en-US" altLang="zh-CN" sz="3500" b="1" kern="1200" dirty="0">
                <a:solidFill>
                  <a:schemeClr val="tx1">
                    <a:lumMod val="75000"/>
                    <a:lumOff val="25000"/>
                  </a:schemeClr>
                </a:solidFill>
                <a:latin typeface="+mn-ea"/>
                <a:ea typeface="+mn-ea"/>
                <a:cs typeface="Arial" pitchFamily="34" charset="0"/>
              </a:rPr>
              <a:t>Recommendations</a:t>
            </a:r>
          </a:p>
        </p:txBody>
      </p:sp>
      <p:sp>
        <p:nvSpPr>
          <p:cNvPr id="9" name="Freeform 9"/>
          <p:cNvSpPr>
            <a:spLocks/>
          </p:cNvSpPr>
          <p:nvPr userDrawn="1"/>
        </p:nvSpPr>
        <p:spPr bwMode="auto">
          <a:xfrm>
            <a:off x="3113" y="296368"/>
            <a:ext cx="1376363" cy="864380"/>
          </a:xfrm>
          <a:custGeom>
            <a:avLst/>
            <a:gdLst>
              <a:gd name="T0" fmla="*/ 756 w 867"/>
              <a:gd name="T1" fmla="*/ 493 h 493"/>
              <a:gd name="T2" fmla="*/ 0 w 867"/>
              <a:gd name="T3" fmla="*/ 493 h 493"/>
              <a:gd name="T4" fmla="*/ 0 w 867"/>
              <a:gd name="T5" fmla="*/ 0 h 493"/>
              <a:gd name="T6" fmla="*/ 756 w 867"/>
              <a:gd name="T7" fmla="*/ 0 h 493"/>
              <a:gd name="T8" fmla="*/ 867 w 867"/>
              <a:gd name="T9" fmla="*/ 248 h 493"/>
              <a:gd name="T10" fmla="*/ 756 w 867"/>
              <a:gd name="T11" fmla="*/ 493 h 493"/>
            </a:gdLst>
            <a:ahLst/>
            <a:cxnLst>
              <a:cxn ang="0">
                <a:pos x="T0" y="T1"/>
              </a:cxn>
              <a:cxn ang="0">
                <a:pos x="T2" y="T3"/>
              </a:cxn>
              <a:cxn ang="0">
                <a:pos x="T4" y="T5"/>
              </a:cxn>
              <a:cxn ang="0">
                <a:pos x="T6" y="T7"/>
              </a:cxn>
              <a:cxn ang="0">
                <a:pos x="T8" y="T9"/>
              </a:cxn>
              <a:cxn ang="0">
                <a:pos x="T10" y="T11"/>
              </a:cxn>
            </a:cxnLst>
            <a:rect l="0" t="0" r="r" b="b"/>
            <a:pathLst>
              <a:path w="867" h="493">
                <a:moveTo>
                  <a:pt x="756" y="493"/>
                </a:moveTo>
                <a:lnTo>
                  <a:pt x="0" y="493"/>
                </a:lnTo>
                <a:lnTo>
                  <a:pt x="0" y="0"/>
                </a:lnTo>
                <a:lnTo>
                  <a:pt x="756" y="0"/>
                </a:lnTo>
                <a:lnTo>
                  <a:pt x="867" y="248"/>
                </a:lnTo>
                <a:lnTo>
                  <a:pt x="756" y="493"/>
                </a:lnTo>
                <a:close/>
              </a:path>
            </a:pathLst>
          </a:custGeom>
          <a:solidFill>
            <a:srgbClr val="00B0F0"/>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a:latin typeface="+mn-ea"/>
              <a:ea typeface="+mn-ea"/>
            </a:endParaRPr>
          </a:p>
        </p:txBody>
      </p:sp>
      <p:sp>
        <p:nvSpPr>
          <p:cNvPr id="10" name="Freeform 11"/>
          <p:cNvSpPr>
            <a:spLocks/>
          </p:cNvSpPr>
          <p:nvPr userDrawn="1"/>
        </p:nvSpPr>
        <p:spPr bwMode="auto">
          <a:xfrm>
            <a:off x="1246188" y="296368"/>
            <a:ext cx="233363" cy="864380"/>
          </a:xfrm>
          <a:custGeom>
            <a:avLst/>
            <a:gdLst>
              <a:gd name="T0" fmla="*/ 33 w 147"/>
              <a:gd name="T1" fmla="*/ 0 h 493"/>
              <a:gd name="T2" fmla="*/ 0 w 147"/>
              <a:gd name="T3" fmla="*/ 0 h 493"/>
              <a:gd name="T4" fmla="*/ 114 w 147"/>
              <a:gd name="T5" fmla="*/ 248 h 493"/>
              <a:gd name="T6" fmla="*/ 0 w 147"/>
              <a:gd name="T7" fmla="*/ 493 h 493"/>
              <a:gd name="T8" fmla="*/ 33 w 147"/>
              <a:gd name="T9" fmla="*/ 493 h 493"/>
              <a:gd name="T10" fmla="*/ 147 w 147"/>
              <a:gd name="T11" fmla="*/ 248 h 493"/>
              <a:gd name="T12" fmla="*/ 33 w 147"/>
              <a:gd name="T13" fmla="*/ 0 h 493"/>
            </a:gdLst>
            <a:ahLst/>
            <a:cxnLst>
              <a:cxn ang="0">
                <a:pos x="T0" y="T1"/>
              </a:cxn>
              <a:cxn ang="0">
                <a:pos x="T2" y="T3"/>
              </a:cxn>
              <a:cxn ang="0">
                <a:pos x="T4" y="T5"/>
              </a:cxn>
              <a:cxn ang="0">
                <a:pos x="T6" y="T7"/>
              </a:cxn>
              <a:cxn ang="0">
                <a:pos x="T8" y="T9"/>
              </a:cxn>
              <a:cxn ang="0">
                <a:pos x="T10" y="T11"/>
              </a:cxn>
              <a:cxn ang="0">
                <a:pos x="T12" y="T13"/>
              </a:cxn>
            </a:cxnLst>
            <a:rect l="0" t="0" r="r" b="b"/>
            <a:pathLst>
              <a:path w="147" h="493">
                <a:moveTo>
                  <a:pt x="33" y="0"/>
                </a:moveTo>
                <a:lnTo>
                  <a:pt x="0" y="0"/>
                </a:lnTo>
                <a:lnTo>
                  <a:pt x="114" y="248"/>
                </a:lnTo>
                <a:lnTo>
                  <a:pt x="0" y="493"/>
                </a:lnTo>
                <a:lnTo>
                  <a:pt x="33" y="493"/>
                </a:lnTo>
                <a:lnTo>
                  <a:pt x="147" y="248"/>
                </a:lnTo>
                <a:lnTo>
                  <a:pt x="33" y="0"/>
                </a:lnTo>
                <a:close/>
              </a:path>
            </a:pathLst>
          </a:custGeom>
          <a:solidFill>
            <a:srgbClr val="0B9CE5"/>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a:latin typeface="+mn-ea"/>
              <a:ea typeface="+mn-ea"/>
            </a:endParaRPr>
          </a:p>
        </p:txBody>
      </p:sp>
      <p:grpSp>
        <p:nvGrpSpPr>
          <p:cNvPr id="11" name="组合 10"/>
          <p:cNvGrpSpPr/>
          <p:nvPr userDrawn="1"/>
        </p:nvGrpSpPr>
        <p:grpSpPr>
          <a:xfrm>
            <a:off x="515380" y="456929"/>
            <a:ext cx="461963" cy="485190"/>
            <a:chOff x="-779463" y="1835151"/>
            <a:chExt cx="1136650" cy="1193799"/>
          </a:xfrm>
          <a:solidFill>
            <a:schemeClr val="bg1"/>
          </a:solidFill>
        </p:grpSpPr>
        <p:sp>
          <p:nvSpPr>
            <p:cNvPr id="12" name="Freeform 6"/>
            <p:cNvSpPr>
              <a:spLocks/>
            </p:cNvSpPr>
            <p:nvPr/>
          </p:nvSpPr>
          <p:spPr bwMode="auto">
            <a:xfrm>
              <a:off x="-727075" y="2262188"/>
              <a:ext cx="1031875" cy="625475"/>
            </a:xfrm>
            <a:custGeom>
              <a:avLst/>
              <a:gdLst>
                <a:gd name="T0" fmla="*/ 946 w 968"/>
                <a:gd name="T1" fmla="*/ 587 h 587"/>
                <a:gd name="T2" fmla="*/ 22 w 968"/>
                <a:gd name="T3" fmla="*/ 587 h 587"/>
                <a:gd name="T4" fmla="*/ 0 w 968"/>
                <a:gd name="T5" fmla="*/ 565 h 587"/>
                <a:gd name="T6" fmla="*/ 0 w 968"/>
                <a:gd name="T7" fmla="*/ 63 h 587"/>
                <a:gd name="T8" fmla="*/ 62 w 968"/>
                <a:gd name="T9" fmla="*/ 0 h 587"/>
                <a:gd name="T10" fmla="*/ 104 w 968"/>
                <a:gd name="T11" fmla="*/ 0 h 587"/>
                <a:gd name="T12" fmla="*/ 126 w 968"/>
                <a:gd name="T13" fmla="*/ 22 h 587"/>
                <a:gd name="T14" fmla="*/ 104 w 968"/>
                <a:gd name="T15" fmla="*/ 43 h 587"/>
                <a:gd name="T16" fmla="*/ 62 w 968"/>
                <a:gd name="T17" fmla="*/ 43 h 587"/>
                <a:gd name="T18" fmla="*/ 43 w 968"/>
                <a:gd name="T19" fmla="*/ 63 h 587"/>
                <a:gd name="T20" fmla="*/ 43 w 968"/>
                <a:gd name="T21" fmla="*/ 544 h 587"/>
                <a:gd name="T22" fmla="*/ 925 w 968"/>
                <a:gd name="T23" fmla="*/ 544 h 587"/>
                <a:gd name="T24" fmla="*/ 925 w 968"/>
                <a:gd name="T25" fmla="*/ 63 h 587"/>
                <a:gd name="T26" fmla="*/ 906 w 968"/>
                <a:gd name="T27" fmla="*/ 43 h 587"/>
                <a:gd name="T28" fmla="*/ 859 w 968"/>
                <a:gd name="T29" fmla="*/ 43 h 587"/>
                <a:gd name="T30" fmla="*/ 837 w 968"/>
                <a:gd name="T31" fmla="*/ 22 h 587"/>
                <a:gd name="T32" fmla="*/ 859 w 968"/>
                <a:gd name="T33" fmla="*/ 0 h 587"/>
                <a:gd name="T34" fmla="*/ 906 w 968"/>
                <a:gd name="T35" fmla="*/ 0 h 587"/>
                <a:gd name="T36" fmla="*/ 968 w 968"/>
                <a:gd name="T37" fmla="*/ 63 h 587"/>
                <a:gd name="T38" fmla="*/ 968 w 968"/>
                <a:gd name="T39" fmla="*/ 565 h 587"/>
                <a:gd name="T40" fmla="*/ 946 w 968"/>
                <a:gd name="T41" fmla="*/ 587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8" h="587">
                  <a:moveTo>
                    <a:pt x="946" y="587"/>
                  </a:moveTo>
                  <a:cubicBezTo>
                    <a:pt x="22" y="587"/>
                    <a:pt x="22" y="587"/>
                    <a:pt x="22" y="587"/>
                  </a:cubicBezTo>
                  <a:cubicBezTo>
                    <a:pt x="10" y="587"/>
                    <a:pt x="0" y="577"/>
                    <a:pt x="0" y="565"/>
                  </a:cubicBezTo>
                  <a:cubicBezTo>
                    <a:pt x="0" y="63"/>
                    <a:pt x="0" y="63"/>
                    <a:pt x="0" y="63"/>
                  </a:cubicBezTo>
                  <a:cubicBezTo>
                    <a:pt x="0" y="28"/>
                    <a:pt x="28" y="0"/>
                    <a:pt x="62" y="0"/>
                  </a:cubicBezTo>
                  <a:cubicBezTo>
                    <a:pt x="104" y="0"/>
                    <a:pt x="104" y="0"/>
                    <a:pt x="104" y="0"/>
                  </a:cubicBezTo>
                  <a:cubicBezTo>
                    <a:pt x="116" y="0"/>
                    <a:pt x="126" y="10"/>
                    <a:pt x="126" y="22"/>
                  </a:cubicBezTo>
                  <a:cubicBezTo>
                    <a:pt x="126" y="34"/>
                    <a:pt x="116" y="43"/>
                    <a:pt x="104" y="43"/>
                  </a:cubicBezTo>
                  <a:cubicBezTo>
                    <a:pt x="62" y="43"/>
                    <a:pt x="62" y="43"/>
                    <a:pt x="62" y="43"/>
                  </a:cubicBezTo>
                  <a:cubicBezTo>
                    <a:pt x="52" y="43"/>
                    <a:pt x="43" y="52"/>
                    <a:pt x="43" y="63"/>
                  </a:cubicBezTo>
                  <a:cubicBezTo>
                    <a:pt x="43" y="544"/>
                    <a:pt x="43" y="544"/>
                    <a:pt x="43" y="544"/>
                  </a:cubicBezTo>
                  <a:cubicBezTo>
                    <a:pt x="925" y="544"/>
                    <a:pt x="925" y="544"/>
                    <a:pt x="925" y="544"/>
                  </a:cubicBezTo>
                  <a:cubicBezTo>
                    <a:pt x="925" y="63"/>
                    <a:pt x="925" y="63"/>
                    <a:pt x="925" y="63"/>
                  </a:cubicBezTo>
                  <a:cubicBezTo>
                    <a:pt x="925" y="52"/>
                    <a:pt x="916" y="43"/>
                    <a:pt x="906" y="43"/>
                  </a:cubicBezTo>
                  <a:cubicBezTo>
                    <a:pt x="859" y="43"/>
                    <a:pt x="859" y="43"/>
                    <a:pt x="859" y="43"/>
                  </a:cubicBezTo>
                  <a:cubicBezTo>
                    <a:pt x="847" y="43"/>
                    <a:pt x="837" y="34"/>
                    <a:pt x="837" y="22"/>
                  </a:cubicBezTo>
                  <a:cubicBezTo>
                    <a:pt x="837" y="10"/>
                    <a:pt x="847" y="0"/>
                    <a:pt x="859" y="0"/>
                  </a:cubicBezTo>
                  <a:cubicBezTo>
                    <a:pt x="906" y="0"/>
                    <a:pt x="906" y="0"/>
                    <a:pt x="906" y="0"/>
                  </a:cubicBezTo>
                  <a:cubicBezTo>
                    <a:pt x="940" y="0"/>
                    <a:pt x="968" y="28"/>
                    <a:pt x="968" y="63"/>
                  </a:cubicBezTo>
                  <a:cubicBezTo>
                    <a:pt x="968" y="565"/>
                    <a:pt x="968" y="565"/>
                    <a:pt x="968" y="565"/>
                  </a:cubicBezTo>
                  <a:cubicBezTo>
                    <a:pt x="968" y="577"/>
                    <a:pt x="958" y="587"/>
                    <a:pt x="946" y="58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n-ea"/>
                <a:ea typeface="+mn-ea"/>
              </a:endParaRPr>
            </a:p>
          </p:txBody>
        </p:sp>
        <p:sp>
          <p:nvSpPr>
            <p:cNvPr id="13" name="Freeform 7"/>
            <p:cNvSpPr>
              <a:spLocks noEditPoints="1"/>
            </p:cNvSpPr>
            <p:nvPr/>
          </p:nvSpPr>
          <p:spPr bwMode="auto">
            <a:xfrm>
              <a:off x="-779463" y="2841625"/>
              <a:ext cx="1136650" cy="187325"/>
            </a:xfrm>
            <a:custGeom>
              <a:avLst/>
              <a:gdLst>
                <a:gd name="T0" fmla="*/ 1024 w 1066"/>
                <a:gd name="T1" fmla="*/ 176 h 176"/>
                <a:gd name="T2" fmla="*/ 42 w 1066"/>
                <a:gd name="T3" fmla="*/ 176 h 176"/>
                <a:gd name="T4" fmla="*/ 0 w 1066"/>
                <a:gd name="T5" fmla="*/ 134 h 176"/>
                <a:gd name="T6" fmla="*/ 0 w 1066"/>
                <a:gd name="T7" fmla="*/ 42 h 176"/>
                <a:gd name="T8" fmla="*/ 42 w 1066"/>
                <a:gd name="T9" fmla="*/ 0 h 176"/>
                <a:gd name="T10" fmla="*/ 1024 w 1066"/>
                <a:gd name="T11" fmla="*/ 0 h 176"/>
                <a:gd name="T12" fmla="*/ 1066 w 1066"/>
                <a:gd name="T13" fmla="*/ 42 h 176"/>
                <a:gd name="T14" fmla="*/ 1066 w 1066"/>
                <a:gd name="T15" fmla="*/ 134 h 176"/>
                <a:gd name="T16" fmla="*/ 1024 w 1066"/>
                <a:gd name="T17" fmla="*/ 176 h 176"/>
                <a:gd name="T18" fmla="*/ 1023 w 1066"/>
                <a:gd name="T19" fmla="*/ 42 h 176"/>
                <a:gd name="T20" fmla="*/ 42 w 1066"/>
                <a:gd name="T21" fmla="*/ 43 h 176"/>
                <a:gd name="T22" fmla="*/ 43 w 1066"/>
                <a:gd name="T23" fmla="*/ 134 h 176"/>
                <a:gd name="T24" fmla="*/ 1023 w 1066"/>
                <a:gd name="T25" fmla="*/ 133 h 176"/>
                <a:gd name="T26" fmla="*/ 1023 w 1066"/>
                <a:gd name="T27" fmla="*/ 4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66" h="176">
                  <a:moveTo>
                    <a:pt x="1024" y="176"/>
                  </a:moveTo>
                  <a:cubicBezTo>
                    <a:pt x="42" y="176"/>
                    <a:pt x="42" y="176"/>
                    <a:pt x="42" y="176"/>
                  </a:cubicBezTo>
                  <a:cubicBezTo>
                    <a:pt x="19" y="176"/>
                    <a:pt x="0" y="157"/>
                    <a:pt x="0" y="134"/>
                  </a:cubicBezTo>
                  <a:cubicBezTo>
                    <a:pt x="0" y="42"/>
                    <a:pt x="0" y="42"/>
                    <a:pt x="0" y="42"/>
                  </a:cubicBezTo>
                  <a:cubicBezTo>
                    <a:pt x="0" y="18"/>
                    <a:pt x="19" y="0"/>
                    <a:pt x="42" y="0"/>
                  </a:cubicBezTo>
                  <a:cubicBezTo>
                    <a:pt x="1024" y="0"/>
                    <a:pt x="1024" y="0"/>
                    <a:pt x="1024" y="0"/>
                  </a:cubicBezTo>
                  <a:cubicBezTo>
                    <a:pt x="1047" y="0"/>
                    <a:pt x="1066" y="18"/>
                    <a:pt x="1066" y="42"/>
                  </a:cubicBezTo>
                  <a:cubicBezTo>
                    <a:pt x="1066" y="134"/>
                    <a:pt x="1066" y="134"/>
                    <a:pt x="1066" y="134"/>
                  </a:cubicBezTo>
                  <a:cubicBezTo>
                    <a:pt x="1066" y="157"/>
                    <a:pt x="1047" y="176"/>
                    <a:pt x="1024" y="176"/>
                  </a:cubicBezTo>
                  <a:close/>
                  <a:moveTo>
                    <a:pt x="1023" y="42"/>
                  </a:moveTo>
                  <a:cubicBezTo>
                    <a:pt x="42" y="43"/>
                    <a:pt x="42" y="43"/>
                    <a:pt x="42" y="43"/>
                  </a:cubicBezTo>
                  <a:cubicBezTo>
                    <a:pt x="43" y="134"/>
                    <a:pt x="43" y="134"/>
                    <a:pt x="43" y="134"/>
                  </a:cubicBezTo>
                  <a:cubicBezTo>
                    <a:pt x="1023" y="133"/>
                    <a:pt x="1023" y="133"/>
                    <a:pt x="1023" y="133"/>
                  </a:cubicBezTo>
                  <a:lnTo>
                    <a:pt x="1023"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n-ea"/>
                <a:ea typeface="+mn-ea"/>
              </a:endParaRPr>
            </a:p>
          </p:txBody>
        </p:sp>
        <p:sp>
          <p:nvSpPr>
            <p:cNvPr id="14" name="Freeform 8"/>
            <p:cNvSpPr>
              <a:spLocks/>
            </p:cNvSpPr>
            <p:nvPr/>
          </p:nvSpPr>
          <p:spPr bwMode="auto">
            <a:xfrm>
              <a:off x="-303213" y="2911475"/>
              <a:ext cx="184150" cy="46037"/>
            </a:xfrm>
            <a:custGeom>
              <a:avLst/>
              <a:gdLst>
                <a:gd name="T0" fmla="*/ 151 w 172"/>
                <a:gd name="T1" fmla="*/ 43 h 43"/>
                <a:gd name="T2" fmla="*/ 21 w 172"/>
                <a:gd name="T3" fmla="*/ 43 h 43"/>
                <a:gd name="T4" fmla="*/ 0 w 172"/>
                <a:gd name="T5" fmla="*/ 22 h 43"/>
                <a:gd name="T6" fmla="*/ 21 w 172"/>
                <a:gd name="T7" fmla="*/ 0 h 43"/>
                <a:gd name="T8" fmla="*/ 151 w 172"/>
                <a:gd name="T9" fmla="*/ 0 h 43"/>
                <a:gd name="T10" fmla="*/ 172 w 172"/>
                <a:gd name="T11" fmla="*/ 22 h 43"/>
                <a:gd name="T12" fmla="*/ 151 w 172"/>
                <a:gd name="T13" fmla="*/ 43 h 43"/>
              </a:gdLst>
              <a:ahLst/>
              <a:cxnLst>
                <a:cxn ang="0">
                  <a:pos x="T0" y="T1"/>
                </a:cxn>
                <a:cxn ang="0">
                  <a:pos x="T2" y="T3"/>
                </a:cxn>
                <a:cxn ang="0">
                  <a:pos x="T4" y="T5"/>
                </a:cxn>
                <a:cxn ang="0">
                  <a:pos x="T6" y="T7"/>
                </a:cxn>
                <a:cxn ang="0">
                  <a:pos x="T8" y="T9"/>
                </a:cxn>
                <a:cxn ang="0">
                  <a:pos x="T10" y="T11"/>
                </a:cxn>
                <a:cxn ang="0">
                  <a:pos x="T12" y="T13"/>
                </a:cxn>
              </a:cxnLst>
              <a:rect l="0" t="0" r="r" b="b"/>
              <a:pathLst>
                <a:path w="172" h="43">
                  <a:moveTo>
                    <a:pt x="151" y="43"/>
                  </a:moveTo>
                  <a:cubicBezTo>
                    <a:pt x="21" y="43"/>
                    <a:pt x="21" y="43"/>
                    <a:pt x="21" y="43"/>
                  </a:cubicBezTo>
                  <a:cubicBezTo>
                    <a:pt x="10" y="43"/>
                    <a:pt x="0" y="34"/>
                    <a:pt x="0" y="22"/>
                  </a:cubicBezTo>
                  <a:cubicBezTo>
                    <a:pt x="0" y="10"/>
                    <a:pt x="10" y="0"/>
                    <a:pt x="21" y="0"/>
                  </a:cubicBezTo>
                  <a:cubicBezTo>
                    <a:pt x="151" y="0"/>
                    <a:pt x="151" y="0"/>
                    <a:pt x="151" y="0"/>
                  </a:cubicBezTo>
                  <a:cubicBezTo>
                    <a:pt x="162" y="0"/>
                    <a:pt x="172" y="10"/>
                    <a:pt x="172" y="22"/>
                  </a:cubicBezTo>
                  <a:cubicBezTo>
                    <a:pt x="172" y="34"/>
                    <a:pt x="162" y="43"/>
                    <a:pt x="151"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n-ea"/>
                <a:ea typeface="+mn-ea"/>
              </a:endParaRPr>
            </a:p>
          </p:txBody>
        </p:sp>
        <p:sp>
          <p:nvSpPr>
            <p:cNvPr id="15" name="Freeform 9"/>
            <p:cNvSpPr>
              <a:spLocks noEditPoints="1"/>
            </p:cNvSpPr>
            <p:nvPr/>
          </p:nvSpPr>
          <p:spPr bwMode="auto">
            <a:xfrm>
              <a:off x="-568325" y="1835151"/>
              <a:ext cx="712788" cy="852487"/>
            </a:xfrm>
            <a:custGeom>
              <a:avLst/>
              <a:gdLst>
                <a:gd name="T0" fmla="*/ 335 w 668"/>
                <a:gd name="T1" fmla="*/ 800 h 800"/>
                <a:gd name="T2" fmla="*/ 316 w 668"/>
                <a:gd name="T3" fmla="*/ 789 h 800"/>
                <a:gd name="T4" fmla="*/ 246 w 668"/>
                <a:gd name="T5" fmla="*/ 662 h 800"/>
                <a:gd name="T6" fmla="*/ 57 w 668"/>
                <a:gd name="T7" fmla="*/ 508 h 800"/>
                <a:gd name="T8" fmla="*/ 49 w 668"/>
                <a:gd name="T9" fmla="*/ 492 h 800"/>
                <a:gd name="T10" fmla="*/ 84 w 668"/>
                <a:gd name="T11" fmla="*/ 168 h 800"/>
                <a:gd name="T12" fmla="*/ 202 w 668"/>
                <a:gd name="T13" fmla="*/ 73 h 800"/>
                <a:gd name="T14" fmla="*/ 621 w 668"/>
                <a:gd name="T15" fmla="*/ 226 h 800"/>
                <a:gd name="T16" fmla="*/ 621 w 668"/>
                <a:gd name="T17" fmla="*/ 226 h 800"/>
                <a:gd name="T18" fmla="*/ 594 w 668"/>
                <a:gd name="T19" fmla="*/ 538 h 800"/>
                <a:gd name="T20" fmla="*/ 468 w 668"/>
                <a:gd name="T21" fmla="*/ 645 h 800"/>
                <a:gd name="T22" fmla="*/ 412 w 668"/>
                <a:gd name="T23" fmla="*/ 665 h 800"/>
                <a:gd name="T24" fmla="*/ 355 w 668"/>
                <a:gd name="T25" fmla="*/ 787 h 800"/>
                <a:gd name="T26" fmla="*/ 336 w 668"/>
                <a:gd name="T27" fmla="*/ 800 h 800"/>
                <a:gd name="T28" fmla="*/ 335 w 668"/>
                <a:gd name="T29" fmla="*/ 800 h 800"/>
                <a:gd name="T30" fmla="*/ 334 w 668"/>
                <a:gd name="T31" fmla="*/ 87 h 800"/>
                <a:gd name="T32" fmla="*/ 220 w 668"/>
                <a:gd name="T33" fmla="*/ 112 h 800"/>
                <a:gd name="T34" fmla="*/ 119 w 668"/>
                <a:gd name="T35" fmla="*/ 194 h 800"/>
                <a:gd name="T36" fmla="*/ 88 w 668"/>
                <a:gd name="T37" fmla="*/ 474 h 800"/>
                <a:gd name="T38" fmla="*/ 95 w 668"/>
                <a:gd name="T39" fmla="*/ 487 h 800"/>
                <a:gd name="T40" fmla="*/ 266 w 668"/>
                <a:gd name="T41" fmla="*/ 622 h 800"/>
                <a:gd name="T42" fmla="*/ 280 w 668"/>
                <a:gd name="T43" fmla="*/ 633 h 800"/>
                <a:gd name="T44" fmla="*/ 333 w 668"/>
                <a:gd name="T45" fmla="*/ 731 h 800"/>
                <a:gd name="T46" fmla="*/ 377 w 668"/>
                <a:gd name="T47" fmla="*/ 637 h 800"/>
                <a:gd name="T48" fmla="*/ 392 w 668"/>
                <a:gd name="T49" fmla="*/ 625 h 800"/>
                <a:gd name="T50" fmla="*/ 450 w 668"/>
                <a:gd name="T51" fmla="*/ 606 h 800"/>
                <a:gd name="T52" fmla="*/ 559 w 668"/>
                <a:gd name="T53" fmla="*/ 514 h 800"/>
                <a:gd name="T54" fmla="*/ 582 w 668"/>
                <a:gd name="T55" fmla="*/ 244 h 800"/>
                <a:gd name="T56" fmla="*/ 582 w 668"/>
                <a:gd name="T57" fmla="*/ 244 h 800"/>
                <a:gd name="T58" fmla="*/ 334 w 668"/>
                <a:gd name="T59" fmla="*/ 87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68" h="800">
                  <a:moveTo>
                    <a:pt x="335" y="800"/>
                  </a:moveTo>
                  <a:cubicBezTo>
                    <a:pt x="327" y="800"/>
                    <a:pt x="320" y="796"/>
                    <a:pt x="316" y="789"/>
                  </a:cubicBezTo>
                  <a:cubicBezTo>
                    <a:pt x="246" y="662"/>
                    <a:pt x="246" y="662"/>
                    <a:pt x="246" y="662"/>
                  </a:cubicBezTo>
                  <a:cubicBezTo>
                    <a:pt x="165" y="638"/>
                    <a:pt x="97" y="582"/>
                    <a:pt x="57" y="508"/>
                  </a:cubicBezTo>
                  <a:cubicBezTo>
                    <a:pt x="54" y="502"/>
                    <a:pt x="52" y="497"/>
                    <a:pt x="49" y="492"/>
                  </a:cubicBezTo>
                  <a:cubicBezTo>
                    <a:pt x="0" y="385"/>
                    <a:pt x="13" y="261"/>
                    <a:pt x="84" y="168"/>
                  </a:cubicBezTo>
                  <a:cubicBezTo>
                    <a:pt x="115" y="127"/>
                    <a:pt x="155" y="95"/>
                    <a:pt x="202" y="73"/>
                  </a:cubicBezTo>
                  <a:cubicBezTo>
                    <a:pt x="360" y="0"/>
                    <a:pt x="548" y="69"/>
                    <a:pt x="621" y="226"/>
                  </a:cubicBezTo>
                  <a:cubicBezTo>
                    <a:pt x="621" y="226"/>
                    <a:pt x="621" y="226"/>
                    <a:pt x="621" y="226"/>
                  </a:cubicBezTo>
                  <a:cubicBezTo>
                    <a:pt x="668" y="327"/>
                    <a:pt x="658" y="447"/>
                    <a:pt x="594" y="538"/>
                  </a:cubicBezTo>
                  <a:cubicBezTo>
                    <a:pt x="563" y="584"/>
                    <a:pt x="519" y="621"/>
                    <a:pt x="468" y="645"/>
                  </a:cubicBezTo>
                  <a:cubicBezTo>
                    <a:pt x="450" y="653"/>
                    <a:pt x="431" y="660"/>
                    <a:pt x="412" y="665"/>
                  </a:cubicBezTo>
                  <a:cubicBezTo>
                    <a:pt x="355" y="787"/>
                    <a:pt x="355" y="787"/>
                    <a:pt x="355" y="787"/>
                  </a:cubicBezTo>
                  <a:cubicBezTo>
                    <a:pt x="351" y="795"/>
                    <a:pt x="344" y="800"/>
                    <a:pt x="336" y="800"/>
                  </a:cubicBezTo>
                  <a:cubicBezTo>
                    <a:pt x="335" y="800"/>
                    <a:pt x="335" y="800"/>
                    <a:pt x="335" y="800"/>
                  </a:cubicBezTo>
                  <a:close/>
                  <a:moveTo>
                    <a:pt x="334" y="87"/>
                  </a:moveTo>
                  <a:cubicBezTo>
                    <a:pt x="296" y="87"/>
                    <a:pt x="257" y="95"/>
                    <a:pt x="220" y="112"/>
                  </a:cubicBezTo>
                  <a:cubicBezTo>
                    <a:pt x="180" y="131"/>
                    <a:pt x="145" y="159"/>
                    <a:pt x="119" y="194"/>
                  </a:cubicBezTo>
                  <a:cubicBezTo>
                    <a:pt x="57" y="275"/>
                    <a:pt x="45" y="382"/>
                    <a:pt x="88" y="474"/>
                  </a:cubicBezTo>
                  <a:cubicBezTo>
                    <a:pt x="90" y="478"/>
                    <a:pt x="92" y="483"/>
                    <a:pt x="95" y="487"/>
                  </a:cubicBezTo>
                  <a:cubicBezTo>
                    <a:pt x="130" y="554"/>
                    <a:pt x="193" y="603"/>
                    <a:pt x="266" y="622"/>
                  </a:cubicBezTo>
                  <a:cubicBezTo>
                    <a:pt x="272" y="624"/>
                    <a:pt x="277" y="628"/>
                    <a:pt x="280" y="633"/>
                  </a:cubicBezTo>
                  <a:cubicBezTo>
                    <a:pt x="333" y="731"/>
                    <a:pt x="333" y="731"/>
                    <a:pt x="333" y="731"/>
                  </a:cubicBezTo>
                  <a:cubicBezTo>
                    <a:pt x="377" y="637"/>
                    <a:pt x="377" y="637"/>
                    <a:pt x="377" y="637"/>
                  </a:cubicBezTo>
                  <a:cubicBezTo>
                    <a:pt x="380" y="631"/>
                    <a:pt x="386" y="626"/>
                    <a:pt x="392" y="625"/>
                  </a:cubicBezTo>
                  <a:cubicBezTo>
                    <a:pt x="413" y="621"/>
                    <a:pt x="432" y="614"/>
                    <a:pt x="450" y="606"/>
                  </a:cubicBezTo>
                  <a:cubicBezTo>
                    <a:pt x="494" y="585"/>
                    <a:pt x="532" y="554"/>
                    <a:pt x="559" y="514"/>
                  </a:cubicBezTo>
                  <a:cubicBezTo>
                    <a:pt x="613" y="435"/>
                    <a:pt x="622" y="331"/>
                    <a:pt x="582" y="244"/>
                  </a:cubicBezTo>
                  <a:cubicBezTo>
                    <a:pt x="582" y="244"/>
                    <a:pt x="582" y="244"/>
                    <a:pt x="582" y="244"/>
                  </a:cubicBezTo>
                  <a:cubicBezTo>
                    <a:pt x="536" y="145"/>
                    <a:pt x="437" y="87"/>
                    <a:pt x="334" y="8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n-ea"/>
                <a:ea typeface="+mn-ea"/>
              </a:endParaRPr>
            </a:p>
          </p:txBody>
        </p:sp>
        <p:sp>
          <p:nvSpPr>
            <p:cNvPr id="16" name="Freeform 10"/>
            <p:cNvSpPr>
              <a:spLocks noEditPoints="1"/>
            </p:cNvSpPr>
            <p:nvPr/>
          </p:nvSpPr>
          <p:spPr bwMode="auto">
            <a:xfrm>
              <a:off x="-354013" y="2181225"/>
              <a:ext cx="280988" cy="187325"/>
            </a:xfrm>
            <a:custGeom>
              <a:avLst/>
              <a:gdLst>
                <a:gd name="T0" fmla="*/ 140 w 263"/>
                <a:gd name="T1" fmla="*/ 177 h 177"/>
                <a:gd name="T2" fmla="*/ 130 w 263"/>
                <a:gd name="T3" fmla="*/ 177 h 177"/>
                <a:gd name="T4" fmla="*/ 2 w 263"/>
                <a:gd name="T5" fmla="*/ 115 h 177"/>
                <a:gd name="T6" fmla="*/ 3 w 263"/>
                <a:gd name="T7" fmla="*/ 21 h 177"/>
                <a:gd name="T8" fmla="*/ 25 w 263"/>
                <a:gd name="T9" fmla="*/ 0 h 177"/>
                <a:gd name="T10" fmla="*/ 46 w 263"/>
                <a:gd name="T11" fmla="*/ 21 h 177"/>
                <a:gd name="T12" fmla="*/ 45 w 263"/>
                <a:gd name="T13" fmla="*/ 113 h 177"/>
                <a:gd name="T14" fmla="*/ 131 w 263"/>
                <a:gd name="T15" fmla="*/ 134 h 177"/>
                <a:gd name="T16" fmla="*/ 218 w 263"/>
                <a:gd name="T17" fmla="*/ 119 h 177"/>
                <a:gd name="T18" fmla="*/ 220 w 263"/>
                <a:gd name="T19" fmla="*/ 27 h 177"/>
                <a:gd name="T20" fmla="*/ 242 w 263"/>
                <a:gd name="T21" fmla="*/ 6 h 177"/>
                <a:gd name="T22" fmla="*/ 263 w 263"/>
                <a:gd name="T23" fmla="*/ 28 h 177"/>
                <a:gd name="T24" fmla="*/ 261 w 263"/>
                <a:gd name="T25" fmla="*/ 122 h 177"/>
                <a:gd name="T26" fmla="*/ 214 w 263"/>
                <a:gd name="T27" fmla="*/ 168 h 177"/>
                <a:gd name="T28" fmla="*/ 140 w 263"/>
                <a:gd name="T29" fmla="*/ 177 h 177"/>
                <a:gd name="T30" fmla="*/ 45 w 263"/>
                <a:gd name="T31" fmla="*/ 116 h 177"/>
                <a:gd name="T32" fmla="*/ 45 w 263"/>
                <a:gd name="T33" fmla="*/ 116 h 177"/>
                <a:gd name="T34" fmla="*/ 45 w 263"/>
                <a:gd name="T35" fmla="*/ 116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 h="177">
                  <a:moveTo>
                    <a:pt x="140" y="177"/>
                  </a:moveTo>
                  <a:cubicBezTo>
                    <a:pt x="137" y="177"/>
                    <a:pt x="133" y="177"/>
                    <a:pt x="130" y="177"/>
                  </a:cubicBezTo>
                  <a:cubicBezTo>
                    <a:pt x="65" y="175"/>
                    <a:pt x="0" y="155"/>
                    <a:pt x="2" y="115"/>
                  </a:cubicBezTo>
                  <a:cubicBezTo>
                    <a:pt x="3" y="21"/>
                    <a:pt x="3" y="21"/>
                    <a:pt x="3" y="21"/>
                  </a:cubicBezTo>
                  <a:cubicBezTo>
                    <a:pt x="3" y="9"/>
                    <a:pt x="14" y="0"/>
                    <a:pt x="25" y="0"/>
                  </a:cubicBezTo>
                  <a:cubicBezTo>
                    <a:pt x="37" y="0"/>
                    <a:pt x="47" y="10"/>
                    <a:pt x="46" y="21"/>
                  </a:cubicBezTo>
                  <a:cubicBezTo>
                    <a:pt x="45" y="113"/>
                    <a:pt x="45" y="113"/>
                    <a:pt x="45" y="113"/>
                  </a:cubicBezTo>
                  <a:cubicBezTo>
                    <a:pt x="51" y="120"/>
                    <a:pt x="82" y="133"/>
                    <a:pt x="131" y="134"/>
                  </a:cubicBezTo>
                  <a:cubicBezTo>
                    <a:pt x="180" y="136"/>
                    <a:pt x="211" y="125"/>
                    <a:pt x="218" y="119"/>
                  </a:cubicBezTo>
                  <a:cubicBezTo>
                    <a:pt x="220" y="27"/>
                    <a:pt x="220" y="27"/>
                    <a:pt x="220" y="27"/>
                  </a:cubicBezTo>
                  <a:cubicBezTo>
                    <a:pt x="220" y="15"/>
                    <a:pt x="231" y="5"/>
                    <a:pt x="242" y="6"/>
                  </a:cubicBezTo>
                  <a:cubicBezTo>
                    <a:pt x="254" y="6"/>
                    <a:pt x="263" y="16"/>
                    <a:pt x="263" y="28"/>
                  </a:cubicBezTo>
                  <a:cubicBezTo>
                    <a:pt x="261" y="122"/>
                    <a:pt x="261" y="122"/>
                    <a:pt x="261" y="122"/>
                  </a:cubicBezTo>
                  <a:cubicBezTo>
                    <a:pt x="261" y="136"/>
                    <a:pt x="252" y="156"/>
                    <a:pt x="214" y="168"/>
                  </a:cubicBezTo>
                  <a:cubicBezTo>
                    <a:pt x="193" y="174"/>
                    <a:pt x="167" y="177"/>
                    <a:pt x="140" y="177"/>
                  </a:cubicBezTo>
                  <a:close/>
                  <a:moveTo>
                    <a:pt x="45" y="116"/>
                  </a:moveTo>
                  <a:cubicBezTo>
                    <a:pt x="45" y="116"/>
                    <a:pt x="45" y="116"/>
                    <a:pt x="45" y="116"/>
                  </a:cubicBezTo>
                  <a:cubicBezTo>
                    <a:pt x="45" y="116"/>
                    <a:pt x="45" y="116"/>
                    <a:pt x="45" y="1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n-ea"/>
                <a:ea typeface="+mn-ea"/>
              </a:endParaRPr>
            </a:p>
          </p:txBody>
        </p:sp>
        <p:sp>
          <p:nvSpPr>
            <p:cNvPr id="17" name="Freeform 11"/>
            <p:cNvSpPr>
              <a:spLocks noEditPoints="1"/>
            </p:cNvSpPr>
            <p:nvPr/>
          </p:nvSpPr>
          <p:spPr bwMode="auto">
            <a:xfrm>
              <a:off x="-420688" y="2066925"/>
              <a:ext cx="419100" cy="209550"/>
            </a:xfrm>
            <a:custGeom>
              <a:avLst/>
              <a:gdLst>
                <a:gd name="T0" fmla="*/ 195 w 394"/>
                <a:gd name="T1" fmla="*/ 197 h 197"/>
                <a:gd name="T2" fmla="*/ 186 w 394"/>
                <a:gd name="T3" fmla="*/ 195 h 197"/>
                <a:gd name="T4" fmla="*/ 13 w 394"/>
                <a:gd name="T5" fmla="*/ 117 h 197"/>
                <a:gd name="T6" fmla="*/ 0 w 394"/>
                <a:gd name="T7" fmla="*/ 97 h 197"/>
                <a:gd name="T8" fmla="*/ 14 w 394"/>
                <a:gd name="T9" fmla="*/ 77 h 197"/>
                <a:gd name="T10" fmla="*/ 191 w 394"/>
                <a:gd name="T11" fmla="*/ 2 h 197"/>
                <a:gd name="T12" fmla="*/ 209 w 394"/>
                <a:gd name="T13" fmla="*/ 3 h 197"/>
                <a:gd name="T14" fmla="*/ 382 w 394"/>
                <a:gd name="T15" fmla="*/ 88 h 197"/>
                <a:gd name="T16" fmla="*/ 394 w 394"/>
                <a:gd name="T17" fmla="*/ 108 h 197"/>
                <a:gd name="T18" fmla="*/ 380 w 394"/>
                <a:gd name="T19" fmla="*/ 128 h 197"/>
                <a:gd name="T20" fmla="*/ 203 w 394"/>
                <a:gd name="T21" fmla="*/ 195 h 197"/>
                <a:gd name="T22" fmla="*/ 195 w 394"/>
                <a:gd name="T23" fmla="*/ 197 h 197"/>
                <a:gd name="T24" fmla="*/ 76 w 394"/>
                <a:gd name="T25" fmla="*/ 98 h 197"/>
                <a:gd name="T26" fmla="*/ 196 w 394"/>
                <a:gd name="T27" fmla="*/ 152 h 197"/>
                <a:gd name="T28" fmla="*/ 318 w 394"/>
                <a:gd name="T29" fmla="*/ 105 h 197"/>
                <a:gd name="T30" fmla="*/ 199 w 394"/>
                <a:gd name="T31" fmla="*/ 46 h 197"/>
                <a:gd name="T32" fmla="*/ 76 w 394"/>
                <a:gd name="T33" fmla="*/ 98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4" h="197">
                  <a:moveTo>
                    <a:pt x="195" y="197"/>
                  </a:moveTo>
                  <a:cubicBezTo>
                    <a:pt x="192" y="197"/>
                    <a:pt x="189" y="196"/>
                    <a:pt x="186" y="195"/>
                  </a:cubicBezTo>
                  <a:cubicBezTo>
                    <a:pt x="13" y="117"/>
                    <a:pt x="13" y="117"/>
                    <a:pt x="13" y="117"/>
                  </a:cubicBezTo>
                  <a:cubicBezTo>
                    <a:pt x="5" y="113"/>
                    <a:pt x="0" y="105"/>
                    <a:pt x="0" y="97"/>
                  </a:cubicBezTo>
                  <a:cubicBezTo>
                    <a:pt x="1" y="88"/>
                    <a:pt x="6" y="80"/>
                    <a:pt x="14" y="77"/>
                  </a:cubicBezTo>
                  <a:cubicBezTo>
                    <a:pt x="191" y="2"/>
                    <a:pt x="191" y="2"/>
                    <a:pt x="191" y="2"/>
                  </a:cubicBezTo>
                  <a:cubicBezTo>
                    <a:pt x="197" y="0"/>
                    <a:pt x="203" y="0"/>
                    <a:pt x="209" y="3"/>
                  </a:cubicBezTo>
                  <a:cubicBezTo>
                    <a:pt x="382" y="88"/>
                    <a:pt x="382" y="88"/>
                    <a:pt x="382" y="88"/>
                  </a:cubicBezTo>
                  <a:cubicBezTo>
                    <a:pt x="389" y="92"/>
                    <a:pt x="394" y="100"/>
                    <a:pt x="394" y="108"/>
                  </a:cubicBezTo>
                  <a:cubicBezTo>
                    <a:pt x="393" y="117"/>
                    <a:pt x="388" y="124"/>
                    <a:pt x="380" y="128"/>
                  </a:cubicBezTo>
                  <a:cubicBezTo>
                    <a:pt x="203" y="195"/>
                    <a:pt x="203" y="195"/>
                    <a:pt x="203" y="195"/>
                  </a:cubicBezTo>
                  <a:cubicBezTo>
                    <a:pt x="200" y="196"/>
                    <a:pt x="197" y="197"/>
                    <a:pt x="195" y="197"/>
                  </a:cubicBezTo>
                  <a:close/>
                  <a:moveTo>
                    <a:pt x="76" y="98"/>
                  </a:moveTo>
                  <a:cubicBezTo>
                    <a:pt x="196" y="152"/>
                    <a:pt x="196" y="152"/>
                    <a:pt x="196" y="152"/>
                  </a:cubicBezTo>
                  <a:cubicBezTo>
                    <a:pt x="318" y="105"/>
                    <a:pt x="318" y="105"/>
                    <a:pt x="318" y="105"/>
                  </a:cubicBezTo>
                  <a:cubicBezTo>
                    <a:pt x="199" y="46"/>
                    <a:pt x="199" y="46"/>
                    <a:pt x="199" y="46"/>
                  </a:cubicBezTo>
                  <a:lnTo>
                    <a:pt x="76" y="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n-ea"/>
                <a:ea typeface="+mn-ea"/>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5#Thank You">
    <p:spTree>
      <p:nvGrpSpPr>
        <p:cNvPr id="1" name=""/>
        <p:cNvGrpSpPr/>
        <p:nvPr/>
      </p:nvGrpSpPr>
      <p:grpSpPr>
        <a:xfrm>
          <a:off x="0" y="0"/>
          <a:ext cx="0" cy="0"/>
          <a:chOff x="0" y="0"/>
          <a:chExt cx="0" cy="0"/>
        </a:xfrm>
      </p:grpSpPr>
      <p:pic>
        <p:nvPicPr>
          <p:cNvPr id="7" name="Picture 2" descr="D:\201207257配图\培训\shutterstock_242224906.jp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t="17896" b="10658"/>
          <a:stretch/>
        </p:blipFill>
        <p:spPr bwMode="auto">
          <a:xfrm>
            <a:off x="0" y="0"/>
            <a:ext cx="12193664"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userDrawn="1"/>
        </p:nvSpPr>
        <p:spPr bwMode="auto">
          <a:xfrm>
            <a:off x="-24680" y="-8620"/>
            <a:ext cx="12240000" cy="6876000"/>
          </a:xfrm>
          <a:prstGeom prst="rect">
            <a:avLst/>
          </a:prstGeom>
          <a:solidFill>
            <a:srgbClr val="003C78">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t" latinLnBrk="0" hangingPunct="1">
              <a:lnSpc>
                <a:spcPct val="100000"/>
              </a:lnSpc>
              <a:spcBef>
                <a:spcPct val="0"/>
              </a:spcBef>
              <a:spcAft>
                <a:spcPct val="0"/>
              </a:spcAft>
              <a:buClrTx/>
              <a:buSzTx/>
              <a:buFontTx/>
              <a:buNone/>
              <a:tabLst/>
            </a:pPr>
            <a:endParaRPr kumimoji="0" lang="zh-CN" altLang="en-US" sz="1000" b="0" i="0" u="none" strike="noStrike" cap="none" normalizeH="0" baseline="0">
              <a:ln>
                <a:noFill/>
              </a:ln>
              <a:solidFill>
                <a:schemeClr val="tx1"/>
              </a:solidFill>
              <a:effectLst/>
              <a:latin typeface="+mn-ea"/>
              <a:ea typeface="+mn-ea"/>
            </a:endParaRPr>
          </a:p>
        </p:txBody>
      </p:sp>
      <p:grpSp>
        <p:nvGrpSpPr>
          <p:cNvPr id="4" name="组合 3"/>
          <p:cNvGrpSpPr/>
          <p:nvPr userDrawn="1"/>
        </p:nvGrpSpPr>
        <p:grpSpPr>
          <a:xfrm>
            <a:off x="4106469" y="2676330"/>
            <a:ext cx="3971726" cy="1543241"/>
            <a:chOff x="4698555" y="2537610"/>
            <a:chExt cx="3971726" cy="1543241"/>
          </a:xfrm>
        </p:grpSpPr>
        <p:sp>
          <p:nvSpPr>
            <p:cNvPr id="5" name="Text Box 9">
              <a:extLst>
                <a:ext uri="{FF2B5EF4-FFF2-40B4-BE49-F238E27FC236}">
                  <a16:creationId xmlns:a16="http://schemas.microsoft.com/office/drawing/2014/main" id="{9D36E720-0E25-41AB-8346-B547D8B86001}"/>
                </a:ext>
              </a:extLst>
            </p:cNvPr>
            <p:cNvSpPr txBox="1">
              <a:spLocks noChangeArrowheads="1"/>
            </p:cNvSpPr>
            <p:nvPr/>
          </p:nvSpPr>
          <p:spPr bwMode="auto">
            <a:xfrm>
              <a:off x="4698555" y="3447730"/>
              <a:ext cx="3971726" cy="633121"/>
            </a:xfrm>
            <a:prstGeom prst="rect">
              <a:avLst/>
            </a:prstGeom>
            <a:noFill/>
            <a:ln w="9525">
              <a:noFill/>
              <a:miter lim="800000"/>
              <a:headEnd/>
              <a:tailEnd/>
            </a:ln>
          </p:spPr>
          <p:txBody>
            <a:bodyPr wrap="none" lIns="78358" tIns="39179" rIns="78358" bIns="39179">
              <a:spAutoFit/>
            </a:bodyPr>
            <a:lstStyle>
              <a:defPPr>
                <a:defRPr lang="zh-CN"/>
              </a:defPPr>
              <a:lvl1pPr defTabSz="784225" eaLnBrk="0" hangingPunct="0">
                <a:buSzPct val="100000"/>
                <a:defRPr sz="3600">
                  <a:solidFill>
                    <a:schemeClr val="bg1"/>
                  </a:solidFill>
                  <a:effectLst>
                    <a:outerShdw blurRad="38100" dist="38100" dir="2700000" algn="tl">
                      <a:srgbClr val="000000">
                        <a:alpha val="43137"/>
                      </a:srgbClr>
                    </a:outerShdw>
                  </a:effectLst>
                  <a:latin typeface="+mn-ea"/>
                  <a:ea typeface="+mn-ea"/>
                  <a:cs typeface="Arial" panose="020B0604020202020204" pitchFamily="34" charset="0"/>
                </a:defRPr>
              </a:lvl1pPr>
            </a:lstStyle>
            <a:p>
              <a:pPr lvl="0"/>
              <a:r>
                <a:rPr lang="zh-CN" altLang="zh-CN" dirty="0">
                  <a:sym typeface="FrutigerNext LT Regular" pitchFamily="34" charset="0"/>
                </a:rPr>
                <a:t>www.huawei.com</a:t>
              </a:r>
            </a:p>
          </p:txBody>
        </p:sp>
        <p:sp>
          <p:nvSpPr>
            <p:cNvPr id="6" name="Text Box 8">
              <a:extLst>
                <a:ext uri="{FF2B5EF4-FFF2-40B4-BE49-F238E27FC236}">
                  <a16:creationId xmlns:a16="http://schemas.microsoft.com/office/drawing/2014/main" id="{11ED55EC-FD16-4B98-B04D-4605D3C0D784}"/>
                </a:ext>
              </a:extLst>
            </p:cNvPr>
            <p:cNvSpPr txBox="1">
              <a:spLocks noChangeArrowheads="1"/>
            </p:cNvSpPr>
            <p:nvPr/>
          </p:nvSpPr>
          <p:spPr bwMode="auto">
            <a:xfrm>
              <a:off x="4891281" y="2537610"/>
              <a:ext cx="3593610" cy="910120"/>
            </a:xfrm>
            <a:prstGeom prst="rect">
              <a:avLst/>
            </a:prstGeom>
            <a:noFill/>
            <a:ln w="9525">
              <a:noFill/>
              <a:miter lim="800000"/>
              <a:headEnd/>
              <a:tailEnd/>
            </a:ln>
          </p:spPr>
          <p:txBody>
            <a:bodyPr wrap="none" lIns="78358" tIns="39179" rIns="78358" bIns="39179">
              <a:spAutoFit/>
            </a:bodyPr>
            <a:lstStyle>
              <a:defPPr>
                <a:defRPr lang="zh-CN"/>
              </a:defPPr>
              <a:lvl1pPr defTabSz="784225" eaLnBrk="0" fontAlgn="base" hangingPunct="0">
                <a:buSzPct val="100000"/>
                <a:defRPr sz="5400">
                  <a:solidFill>
                    <a:schemeClr val="bg1"/>
                  </a:solidFill>
                  <a:effectLst>
                    <a:outerShdw blurRad="38100" dist="38100" dir="2700000" algn="tl">
                      <a:srgbClr val="000000">
                        <a:alpha val="43137"/>
                      </a:srgbClr>
                    </a:outerShdw>
                  </a:effectLst>
                  <a:latin typeface="+mn-ea"/>
                  <a:ea typeface="+mn-ea"/>
                </a:defRPr>
              </a:lvl1pPr>
            </a:lstStyle>
            <a:p>
              <a:pPr lvl="0"/>
              <a:r>
                <a:rPr lang="en-US" altLang="zh-CN" dirty="0">
                  <a:sym typeface="FrutigerNext LT Regular" pitchFamily="34" charset="0"/>
                </a:rPr>
                <a:t>Thank You</a:t>
              </a:r>
              <a:endParaRPr lang="zh-CN" altLang="zh-CN" dirty="0">
                <a:sym typeface="FrutigerNext LT Regular" pitchFamily="34" charset="0"/>
              </a:endParaRPr>
            </a:p>
          </p:txBody>
        </p:sp>
      </p:grpSp>
    </p:spTree>
    <p:extLst>
      <p:ext uri="{BB962C8B-B14F-4D97-AF65-F5344CB8AC3E}">
        <p14:creationId xmlns:p14="http://schemas.microsoft.com/office/powerpoint/2010/main" val="39710190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Title">
    <p:spTree>
      <p:nvGrpSpPr>
        <p:cNvPr id="1" name=""/>
        <p:cNvGrpSpPr/>
        <p:nvPr/>
      </p:nvGrpSpPr>
      <p:grpSpPr>
        <a:xfrm>
          <a:off x="0" y="0"/>
          <a:ext cx="0" cy="0"/>
          <a:chOff x="0" y="0"/>
          <a:chExt cx="0" cy="0"/>
        </a:xfrm>
      </p:grpSpPr>
      <p:pic>
        <p:nvPicPr>
          <p:cNvPr id="7" name="Picture 4"/>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 y="84"/>
            <a:ext cx="12192000" cy="7109753"/>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41"/>
          <p:cNvSpPr>
            <a:spLocks noGrp="1" noChangeArrowheads="1"/>
          </p:cNvSpPr>
          <p:nvPr>
            <p:ph type="ctrTitle" sz="quarter" hasCustomPrompt="1"/>
          </p:nvPr>
        </p:nvSpPr>
        <p:spPr>
          <a:xfrm>
            <a:off x="1031295" y="4957156"/>
            <a:ext cx="10441567" cy="831600"/>
          </a:xfrm>
          <a:prstGeom prst="rect">
            <a:avLst/>
          </a:prstGeom>
          <a:ln algn="ctr"/>
        </p:spPr>
        <p:txBody>
          <a:bodyPr lIns="87802" tIns="43901" rIns="87802" bIns="43901"/>
          <a:lstStyle>
            <a:lvl1pPr algn="l" defTabSz="801688" rtl="0" eaLnBrk="0" fontAlgn="base" hangingPunct="0">
              <a:spcBef>
                <a:spcPct val="0"/>
              </a:spcBef>
              <a:spcAft>
                <a:spcPct val="0"/>
              </a:spcAft>
              <a:defRPr lang="zh-CN" altLang="en-US" sz="4300" b="1" kern="1200" dirty="0">
                <a:solidFill>
                  <a:srgbClr val="0070C0"/>
                </a:solidFill>
                <a:latin typeface="+mn-ea"/>
                <a:ea typeface="+mn-ea"/>
                <a:cs typeface="Arial" panose="020B0604020202020204" pitchFamily="34" charset="0"/>
              </a:defRPr>
            </a:lvl1pPr>
          </a:lstStyle>
          <a:p>
            <a:r>
              <a:rPr lang="en-US" altLang="zh-CN" dirty="0"/>
              <a:t>Click to Edit Title</a:t>
            </a:r>
            <a:endParaRPr lang="zh-CN" altLang="en-US" dirty="0"/>
          </a:p>
        </p:txBody>
      </p:sp>
      <p:sp>
        <p:nvSpPr>
          <p:cNvPr id="30" name="文本占位符 29"/>
          <p:cNvSpPr>
            <a:spLocks noGrp="1"/>
          </p:cNvSpPr>
          <p:nvPr>
            <p:ph type="body" sz="quarter" idx="10" hasCustomPrompt="1"/>
          </p:nvPr>
        </p:nvSpPr>
        <p:spPr>
          <a:xfrm>
            <a:off x="1031295" y="5816120"/>
            <a:ext cx="6912000" cy="493200"/>
          </a:xfrm>
          <a:prstGeom prst="rect">
            <a:avLst/>
          </a:prstGeom>
        </p:spPr>
        <p:txBody>
          <a:bodyPr/>
          <a:lstStyle>
            <a:lvl1pPr marL="0" indent="0" algn="l" defTabSz="801688" rtl="0" eaLnBrk="0" fontAlgn="base" hangingPunct="0">
              <a:spcBef>
                <a:spcPct val="0"/>
              </a:spcBef>
              <a:spcAft>
                <a:spcPct val="0"/>
              </a:spcAft>
              <a:buNone/>
              <a:defRPr lang="zh-CN" altLang="en-US" sz="2000" kern="1200" dirty="0" smtClean="0">
                <a:solidFill>
                  <a:srgbClr val="0070C0"/>
                </a:solidFill>
                <a:latin typeface="+mn-ea"/>
                <a:ea typeface="+mn-ea"/>
                <a:cs typeface="Arial" panose="020B0604020202020204" pitchFamily="34" charset="0"/>
              </a:defRPr>
            </a:lvl1pPr>
          </a:lstStyle>
          <a:p>
            <a:pPr lvl="0"/>
            <a:r>
              <a:rPr lang="en-US" altLang="zh-CN" dirty="0"/>
              <a:t>Click to Edit Title</a:t>
            </a:r>
            <a:endParaRPr lang="zh-CN" altLang="en-US" dirty="0"/>
          </a:p>
        </p:txBody>
      </p:sp>
      <p:sp>
        <p:nvSpPr>
          <p:cNvPr id="9" name="Rectangle 54"/>
          <p:cNvSpPr>
            <a:spLocks noChangeArrowheads="1"/>
          </p:cNvSpPr>
          <p:nvPr userDrawn="1"/>
        </p:nvSpPr>
        <p:spPr bwMode="auto">
          <a:xfrm>
            <a:off x="947428" y="6500581"/>
            <a:ext cx="5174805" cy="265552"/>
          </a:xfrm>
          <a:prstGeom prst="rect">
            <a:avLst/>
          </a:prstGeom>
          <a:noFill/>
          <a:ln w="9525" algn="ctr">
            <a:noFill/>
            <a:miter lim="800000"/>
            <a:headEnd/>
            <a:tailEnd/>
          </a:ln>
          <a:effectLst/>
        </p:spPr>
        <p:txBody>
          <a:bodyPr wrap="none" lIns="80101" tIns="40052" rIns="80101" bIns="40052">
            <a:spAutoFit/>
          </a:bodyPr>
          <a:lstStyle/>
          <a:p>
            <a:pPr defTabSz="801668" eaLnBrk="0" fontAlgn="base" hangingPunct="0">
              <a:defRPr/>
            </a:pPr>
            <a:r>
              <a:rPr lang="en-US" altLang="zh-CN" sz="1200" dirty="0">
                <a:latin typeface="+mj-lt"/>
                <a:ea typeface="MS PGothic" pitchFamily="34" charset="-128"/>
                <a:cs typeface="Arial" pitchFamily="34" charset="0"/>
              </a:rPr>
              <a:t>Copyright © 2019 Huawei Technologies Co., Ltd. All rights reserved. </a:t>
            </a:r>
          </a:p>
        </p:txBody>
      </p:sp>
      <p:pic>
        <p:nvPicPr>
          <p:cNvPr id="10" name="图片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91889" y="251069"/>
            <a:ext cx="1965600" cy="430102"/>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Foreword">
    <p:bg>
      <p:bgRef idx="1001">
        <a:schemeClr val="bg1"/>
      </p:bgRef>
    </p:bg>
    <p:spTree>
      <p:nvGrpSpPr>
        <p:cNvPr id="1" name=""/>
        <p:cNvGrpSpPr/>
        <p:nvPr/>
      </p:nvGrpSpPr>
      <p:grpSpPr>
        <a:xfrm>
          <a:off x="0" y="0"/>
          <a:ext cx="0" cy="0"/>
          <a:chOff x="0" y="0"/>
          <a:chExt cx="0" cy="0"/>
        </a:xfrm>
      </p:grpSpPr>
      <p:sp>
        <p:nvSpPr>
          <p:cNvPr id="8" name="文本占位符 6"/>
          <p:cNvSpPr>
            <a:spLocks noGrp="1"/>
          </p:cNvSpPr>
          <p:nvPr>
            <p:ph type="body" sz="quarter" idx="10" hasCustomPrompt="1"/>
          </p:nvPr>
        </p:nvSpPr>
        <p:spPr>
          <a:xfrm>
            <a:off x="912284" y="1233488"/>
            <a:ext cx="10558800" cy="4679788"/>
          </a:xfrm>
          <a:prstGeom prst="rect">
            <a:avLst/>
          </a:prstGeom>
        </p:spPr>
        <p:txBody>
          <a:bodyPr/>
          <a:lstStyle>
            <a:lvl1pPr algn="just" eaLnBrk="1" hangingPunct="1">
              <a:defRPr>
                <a:latin typeface="+mn-ea"/>
                <a:ea typeface="+mn-ea"/>
                <a:cs typeface="Arial" panose="020B0604020202020204" pitchFamily="34" charset="0"/>
              </a:defRPr>
            </a:lvl1pPr>
            <a:lvl5pPr>
              <a:buNone/>
              <a:defRPr/>
            </a:lvl5pPr>
          </a:lstStyle>
          <a:p>
            <a:pPr eaLnBrk="1" hangingPunct="1"/>
            <a:r>
              <a:rPr lang="en-US" altLang="zh-CN" dirty="0"/>
              <a:t>The chapter describes ...</a:t>
            </a:r>
            <a:endParaRPr lang="zh-CN" altLang="en-US" dirty="0"/>
          </a:p>
        </p:txBody>
      </p:sp>
      <p:sp>
        <p:nvSpPr>
          <p:cNvPr id="7" name="TextBox 10">
            <a:extLst>
              <a:ext uri="{FF2B5EF4-FFF2-40B4-BE49-F238E27FC236}">
                <a16:creationId xmlns:a16="http://schemas.microsoft.com/office/drawing/2014/main" id="{18ED692C-39CB-4AC0-81F6-D21CDD086EE4}"/>
              </a:ext>
            </a:extLst>
          </p:cNvPr>
          <p:cNvSpPr txBox="1"/>
          <p:nvPr userDrawn="1"/>
        </p:nvSpPr>
        <p:spPr bwMode="auto">
          <a:xfrm>
            <a:off x="1595500" y="408779"/>
            <a:ext cx="2376264" cy="639559"/>
          </a:xfrm>
          <a:prstGeom prst="rect">
            <a:avLst/>
          </a:prstGeom>
          <a:noFill/>
          <a:ln w="9525">
            <a:noFill/>
            <a:miter lim="800000"/>
            <a:headEnd/>
            <a:tailEnd/>
          </a:ln>
        </p:spPr>
        <p:txBody>
          <a:bodyPr wrap="square" lIns="99980" tIns="49987" rIns="99980" bIns="49987" rtlCol="0">
            <a:spAutoFit/>
          </a:bodyPr>
          <a:lstStyle>
            <a:defPPr>
              <a:defRPr lang="zh-CN"/>
            </a:defPPr>
            <a:lvl1pPr defTabSz="1001624" eaLnBrk="0" hangingPunct="0">
              <a:defRPr sz="3500" b="1">
                <a:solidFill>
                  <a:schemeClr val="tx1">
                    <a:lumMod val="75000"/>
                    <a:lumOff val="25000"/>
                  </a:schemeClr>
                </a:solidFill>
                <a:latin typeface="+mn-ea"/>
                <a:ea typeface="+mn-ea"/>
                <a:cs typeface="Arial" pitchFamily="34" charset="0"/>
              </a:defRPr>
            </a:lvl1pPr>
          </a:lstStyle>
          <a:p>
            <a:pPr lvl="0"/>
            <a:r>
              <a:rPr lang="en-US" altLang="zh-CN" dirty="0"/>
              <a:t>Foreword</a:t>
            </a:r>
            <a:endParaRPr lang="zh-CN" altLang="en-US" dirty="0"/>
          </a:p>
        </p:txBody>
      </p:sp>
      <p:sp>
        <p:nvSpPr>
          <p:cNvPr id="9" name="Freeform 9"/>
          <p:cNvSpPr>
            <a:spLocks/>
          </p:cNvSpPr>
          <p:nvPr userDrawn="1"/>
        </p:nvSpPr>
        <p:spPr bwMode="auto">
          <a:xfrm>
            <a:off x="3113" y="296368"/>
            <a:ext cx="1376363" cy="864380"/>
          </a:xfrm>
          <a:custGeom>
            <a:avLst/>
            <a:gdLst>
              <a:gd name="T0" fmla="*/ 756 w 867"/>
              <a:gd name="T1" fmla="*/ 493 h 493"/>
              <a:gd name="T2" fmla="*/ 0 w 867"/>
              <a:gd name="T3" fmla="*/ 493 h 493"/>
              <a:gd name="T4" fmla="*/ 0 w 867"/>
              <a:gd name="T5" fmla="*/ 0 h 493"/>
              <a:gd name="T6" fmla="*/ 756 w 867"/>
              <a:gd name="T7" fmla="*/ 0 h 493"/>
              <a:gd name="T8" fmla="*/ 867 w 867"/>
              <a:gd name="T9" fmla="*/ 248 h 493"/>
              <a:gd name="T10" fmla="*/ 756 w 867"/>
              <a:gd name="T11" fmla="*/ 493 h 493"/>
            </a:gdLst>
            <a:ahLst/>
            <a:cxnLst>
              <a:cxn ang="0">
                <a:pos x="T0" y="T1"/>
              </a:cxn>
              <a:cxn ang="0">
                <a:pos x="T2" y="T3"/>
              </a:cxn>
              <a:cxn ang="0">
                <a:pos x="T4" y="T5"/>
              </a:cxn>
              <a:cxn ang="0">
                <a:pos x="T6" y="T7"/>
              </a:cxn>
              <a:cxn ang="0">
                <a:pos x="T8" y="T9"/>
              </a:cxn>
              <a:cxn ang="0">
                <a:pos x="T10" y="T11"/>
              </a:cxn>
            </a:cxnLst>
            <a:rect l="0" t="0" r="r" b="b"/>
            <a:pathLst>
              <a:path w="867" h="493">
                <a:moveTo>
                  <a:pt x="756" y="493"/>
                </a:moveTo>
                <a:lnTo>
                  <a:pt x="0" y="493"/>
                </a:lnTo>
                <a:lnTo>
                  <a:pt x="0" y="0"/>
                </a:lnTo>
                <a:lnTo>
                  <a:pt x="756" y="0"/>
                </a:lnTo>
                <a:lnTo>
                  <a:pt x="867" y="248"/>
                </a:lnTo>
                <a:lnTo>
                  <a:pt x="756" y="493"/>
                </a:lnTo>
                <a:close/>
              </a:path>
            </a:pathLst>
          </a:custGeom>
          <a:solidFill>
            <a:srgbClr val="00B0F0"/>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a:latin typeface="+mn-ea"/>
              <a:ea typeface="+mn-ea"/>
            </a:endParaRPr>
          </a:p>
        </p:txBody>
      </p:sp>
      <p:sp>
        <p:nvSpPr>
          <p:cNvPr id="10" name="Freeform 11"/>
          <p:cNvSpPr>
            <a:spLocks/>
          </p:cNvSpPr>
          <p:nvPr userDrawn="1"/>
        </p:nvSpPr>
        <p:spPr bwMode="auto">
          <a:xfrm>
            <a:off x="1246188" y="296368"/>
            <a:ext cx="233363" cy="864380"/>
          </a:xfrm>
          <a:custGeom>
            <a:avLst/>
            <a:gdLst>
              <a:gd name="T0" fmla="*/ 33 w 147"/>
              <a:gd name="T1" fmla="*/ 0 h 493"/>
              <a:gd name="T2" fmla="*/ 0 w 147"/>
              <a:gd name="T3" fmla="*/ 0 h 493"/>
              <a:gd name="T4" fmla="*/ 114 w 147"/>
              <a:gd name="T5" fmla="*/ 248 h 493"/>
              <a:gd name="T6" fmla="*/ 0 w 147"/>
              <a:gd name="T7" fmla="*/ 493 h 493"/>
              <a:gd name="T8" fmla="*/ 33 w 147"/>
              <a:gd name="T9" fmla="*/ 493 h 493"/>
              <a:gd name="T10" fmla="*/ 147 w 147"/>
              <a:gd name="T11" fmla="*/ 248 h 493"/>
              <a:gd name="T12" fmla="*/ 33 w 147"/>
              <a:gd name="T13" fmla="*/ 0 h 493"/>
            </a:gdLst>
            <a:ahLst/>
            <a:cxnLst>
              <a:cxn ang="0">
                <a:pos x="T0" y="T1"/>
              </a:cxn>
              <a:cxn ang="0">
                <a:pos x="T2" y="T3"/>
              </a:cxn>
              <a:cxn ang="0">
                <a:pos x="T4" y="T5"/>
              </a:cxn>
              <a:cxn ang="0">
                <a:pos x="T6" y="T7"/>
              </a:cxn>
              <a:cxn ang="0">
                <a:pos x="T8" y="T9"/>
              </a:cxn>
              <a:cxn ang="0">
                <a:pos x="T10" y="T11"/>
              </a:cxn>
              <a:cxn ang="0">
                <a:pos x="T12" y="T13"/>
              </a:cxn>
            </a:cxnLst>
            <a:rect l="0" t="0" r="r" b="b"/>
            <a:pathLst>
              <a:path w="147" h="493">
                <a:moveTo>
                  <a:pt x="33" y="0"/>
                </a:moveTo>
                <a:lnTo>
                  <a:pt x="0" y="0"/>
                </a:lnTo>
                <a:lnTo>
                  <a:pt x="114" y="248"/>
                </a:lnTo>
                <a:lnTo>
                  <a:pt x="0" y="493"/>
                </a:lnTo>
                <a:lnTo>
                  <a:pt x="33" y="493"/>
                </a:lnTo>
                <a:lnTo>
                  <a:pt x="147" y="248"/>
                </a:lnTo>
                <a:lnTo>
                  <a:pt x="33" y="0"/>
                </a:lnTo>
                <a:close/>
              </a:path>
            </a:pathLst>
          </a:custGeom>
          <a:solidFill>
            <a:srgbClr val="0B9CE5"/>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a:latin typeface="+mn-ea"/>
              <a:ea typeface="+mn-ea"/>
            </a:endParaRPr>
          </a:p>
        </p:txBody>
      </p:sp>
      <p:grpSp>
        <p:nvGrpSpPr>
          <p:cNvPr id="11" name="组合 10"/>
          <p:cNvGrpSpPr/>
          <p:nvPr userDrawn="1"/>
        </p:nvGrpSpPr>
        <p:grpSpPr>
          <a:xfrm>
            <a:off x="335360" y="498828"/>
            <a:ext cx="628158" cy="459460"/>
            <a:chOff x="3275013" y="1363663"/>
            <a:chExt cx="5645150" cy="4129087"/>
          </a:xfrm>
          <a:solidFill>
            <a:schemeClr val="bg1"/>
          </a:solidFill>
        </p:grpSpPr>
        <p:sp>
          <p:nvSpPr>
            <p:cNvPr id="12" name="Freeform 6"/>
            <p:cNvSpPr>
              <a:spLocks noEditPoints="1"/>
            </p:cNvSpPr>
            <p:nvPr/>
          </p:nvSpPr>
          <p:spPr bwMode="auto">
            <a:xfrm>
              <a:off x="3275013" y="1363663"/>
              <a:ext cx="5645150" cy="4129087"/>
            </a:xfrm>
            <a:custGeom>
              <a:avLst/>
              <a:gdLst>
                <a:gd name="T0" fmla="*/ 1410 w 1505"/>
                <a:gd name="T1" fmla="*/ 250 h 1101"/>
                <a:gd name="T2" fmla="*/ 780 w 1505"/>
                <a:gd name="T3" fmla="*/ 250 h 1101"/>
                <a:gd name="T4" fmla="*/ 780 w 1505"/>
                <a:gd name="T5" fmla="*/ 81 h 1101"/>
                <a:gd name="T6" fmla="*/ 699 w 1505"/>
                <a:gd name="T7" fmla="*/ 0 h 1101"/>
                <a:gd name="T8" fmla="*/ 81 w 1505"/>
                <a:gd name="T9" fmla="*/ 0 h 1101"/>
                <a:gd name="T10" fmla="*/ 0 w 1505"/>
                <a:gd name="T11" fmla="*/ 81 h 1101"/>
                <a:gd name="T12" fmla="*/ 0 w 1505"/>
                <a:gd name="T13" fmla="*/ 464 h 1101"/>
                <a:gd name="T14" fmla="*/ 81 w 1505"/>
                <a:gd name="T15" fmla="*/ 545 h 1101"/>
                <a:gd name="T16" fmla="*/ 124 w 1505"/>
                <a:gd name="T17" fmla="*/ 545 h 1101"/>
                <a:gd name="T18" fmla="*/ 124 w 1505"/>
                <a:gd name="T19" fmla="*/ 668 h 1101"/>
                <a:gd name="T20" fmla="*/ 137 w 1505"/>
                <a:gd name="T21" fmla="*/ 688 h 1101"/>
                <a:gd name="T22" fmla="*/ 147 w 1505"/>
                <a:gd name="T23" fmla="*/ 690 h 1101"/>
                <a:gd name="T24" fmla="*/ 161 w 1505"/>
                <a:gd name="T25" fmla="*/ 685 h 1101"/>
                <a:gd name="T26" fmla="*/ 316 w 1505"/>
                <a:gd name="T27" fmla="*/ 554 h 1101"/>
                <a:gd name="T28" fmla="*/ 341 w 1505"/>
                <a:gd name="T29" fmla="*/ 545 h 1101"/>
                <a:gd name="T30" fmla="*/ 542 w 1505"/>
                <a:gd name="T31" fmla="*/ 545 h 1101"/>
                <a:gd name="T32" fmla="*/ 542 w 1505"/>
                <a:gd name="T33" fmla="*/ 824 h 1101"/>
                <a:gd name="T34" fmla="*/ 637 w 1505"/>
                <a:gd name="T35" fmla="*/ 919 h 1101"/>
                <a:gd name="T36" fmla="*/ 1084 w 1505"/>
                <a:gd name="T37" fmla="*/ 919 h 1101"/>
                <a:gd name="T38" fmla="*/ 1120 w 1505"/>
                <a:gd name="T39" fmla="*/ 932 h 1101"/>
                <a:gd name="T40" fmla="*/ 1313 w 1505"/>
                <a:gd name="T41" fmla="*/ 1096 h 1101"/>
                <a:gd name="T42" fmla="*/ 1328 w 1505"/>
                <a:gd name="T43" fmla="*/ 1101 h 1101"/>
                <a:gd name="T44" fmla="*/ 1337 w 1505"/>
                <a:gd name="T45" fmla="*/ 1099 h 1101"/>
                <a:gd name="T46" fmla="*/ 1350 w 1505"/>
                <a:gd name="T47" fmla="*/ 1078 h 1101"/>
                <a:gd name="T48" fmla="*/ 1350 w 1505"/>
                <a:gd name="T49" fmla="*/ 919 h 1101"/>
                <a:gd name="T50" fmla="*/ 1410 w 1505"/>
                <a:gd name="T51" fmla="*/ 919 h 1101"/>
                <a:gd name="T52" fmla="*/ 1505 w 1505"/>
                <a:gd name="T53" fmla="*/ 824 h 1101"/>
                <a:gd name="T54" fmla="*/ 1505 w 1505"/>
                <a:gd name="T55" fmla="*/ 345 h 1101"/>
                <a:gd name="T56" fmla="*/ 1410 w 1505"/>
                <a:gd name="T57" fmla="*/ 250 h 1101"/>
                <a:gd name="T58" fmla="*/ 341 w 1505"/>
                <a:gd name="T59" fmla="*/ 500 h 1101"/>
                <a:gd name="T60" fmla="*/ 287 w 1505"/>
                <a:gd name="T61" fmla="*/ 520 h 1101"/>
                <a:gd name="T62" fmla="*/ 169 w 1505"/>
                <a:gd name="T63" fmla="*/ 619 h 1101"/>
                <a:gd name="T64" fmla="*/ 169 w 1505"/>
                <a:gd name="T65" fmla="*/ 535 h 1101"/>
                <a:gd name="T66" fmla="*/ 133 w 1505"/>
                <a:gd name="T67" fmla="*/ 500 h 1101"/>
                <a:gd name="T68" fmla="*/ 81 w 1505"/>
                <a:gd name="T69" fmla="*/ 500 h 1101"/>
                <a:gd name="T70" fmla="*/ 45 w 1505"/>
                <a:gd name="T71" fmla="*/ 464 h 1101"/>
                <a:gd name="T72" fmla="*/ 45 w 1505"/>
                <a:gd name="T73" fmla="*/ 81 h 1101"/>
                <a:gd name="T74" fmla="*/ 81 w 1505"/>
                <a:gd name="T75" fmla="*/ 45 h 1101"/>
                <a:gd name="T76" fmla="*/ 699 w 1505"/>
                <a:gd name="T77" fmla="*/ 45 h 1101"/>
                <a:gd name="T78" fmla="*/ 735 w 1505"/>
                <a:gd name="T79" fmla="*/ 81 h 1101"/>
                <a:gd name="T80" fmla="*/ 735 w 1505"/>
                <a:gd name="T81" fmla="*/ 250 h 1101"/>
                <a:gd name="T82" fmla="*/ 637 w 1505"/>
                <a:gd name="T83" fmla="*/ 250 h 1101"/>
                <a:gd name="T84" fmla="*/ 542 w 1505"/>
                <a:gd name="T85" fmla="*/ 345 h 1101"/>
                <a:gd name="T86" fmla="*/ 542 w 1505"/>
                <a:gd name="T87" fmla="*/ 500 h 1101"/>
                <a:gd name="T88" fmla="*/ 341 w 1505"/>
                <a:gd name="T89" fmla="*/ 500 h 1101"/>
                <a:gd name="T90" fmla="*/ 1460 w 1505"/>
                <a:gd name="T91" fmla="*/ 824 h 1101"/>
                <a:gd name="T92" fmla="*/ 1410 w 1505"/>
                <a:gd name="T93" fmla="*/ 874 h 1101"/>
                <a:gd name="T94" fmla="*/ 1344 w 1505"/>
                <a:gd name="T95" fmla="*/ 874 h 1101"/>
                <a:gd name="T96" fmla="*/ 1305 w 1505"/>
                <a:gd name="T97" fmla="*/ 913 h 1101"/>
                <a:gd name="T98" fmla="*/ 1305 w 1505"/>
                <a:gd name="T99" fmla="*/ 1030 h 1101"/>
                <a:gd name="T100" fmla="*/ 1149 w 1505"/>
                <a:gd name="T101" fmla="*/ 898 h 1101"/>
                <a:gd name="T102" fmla="*/ 1084 w 1505"/>
                <a:gd name="T103" fmla="*/ 874 h 1101"/>
                <a:gd name="T104" fmla="*/ 637 w 1505"/>
                <a:gd name="T105" fmla="*/ 874 h 1101"/>
                <a:gd name="T106" fmla="*/ 587 w 1505"/>
                <a:gd name="T107" fmla="*/ 824 h 1101"/>
                <a:gd name="T108" fmla="*/ 587 w 1505"/>
                <a:gd name="T109" fmla="*/ 345 h 1101"/>
                <a:gd name="T110" fmla="*/ 637 w 1505"/>
                <a:gd name="T111" fmla="*/ 295 h 1101"/>
                <a:gd name="T112" fmla="*/ 1410 w 1505"/>
                <a:gd name="T113" fmla="*/ 295 h 1101"/>
                <a:gd name="T114" fmla="*/ 1460 w 1505"/>
                <a:gd name="T115" fmla="*/ 345 h 1101"/>
                <a:gd name="T116" fmla="*/ 1460 w 1505"/>
                <a:gd name="T117" fmla="*/ 824 h 1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05" h="1101">
                  <a:moveTo>
                    <a:pt x="1410" y="250"/>
                  </a:moveTo>
                  <a:cubicBezTo>
                    <a:pt x="780" y="250"/>
                    <a:pt x="780" y="250"/>
                    <a:pt x="780" y="250"/>
                  </a:cubicBezTo>
                  <a:cubicBezTo>
                    <a:pt x="780" y="81"/>
                    <a:pt x="780" y="81"/>
                    <a:pt x="780" y="81"/>
                  </a:cubicBezTo>
                  <a:cubicBezTo>
                    <a:pt x="780" y="37"/>
                    <a:pt x="743" y="0"/>
                    <a:pt x="699" y="0"/>
                  </a:cubicBezTo>
                  <a:cubicBezTo>
                    <a:pt x="81" y="0"/>
                    <a:pt x="81" y="0"/>
                    <a:pt x="81" y="0"/>
                  </a:cubicBezTo>
                  <a:cubicBezTo>
                    <a:pt x="36" y="0"/>
                    <a:pt x="0" y="37"/>
                    <a:pt x="0" y="81"/>
                  </a:cubicBezTo>
                  <a:cubicBezTo>
                    <a:pt x="0" y="464"/>
                    <a:pt x="0" y="464"/>
                    <a:pt x="0" y="464"/>
                  </a:cubicBezTo>
                  <a:cubicBezTo>
                    <a:pt x="0" y="509"/>
                    <a:pt x="36" y="545"/>
                    <a:pt x="81" y="545"/>
                  </a:cubicBezTo>
                  <a:cubicBezTo>
                    <a:pt x="124" y="545"/>
                    <a:pt x="124" y="545"/>
                    <a:pt x="124" y="545"/>
                  </a:cubicBezTo>
                  <a:cubicBezTo>
                    <a:pt x="124" y="668"/>
                    <a:pt x="124" y="668"/>
                    <a:pt x="124" y="668"/>
                  </a:cubicBezTo>
                  <a:cubicBezTo>
                    <a:pt x="124" y="676"/>
                    <a:pt x="129" y="684"/>
                    <a:pt x="137" y="688"/>
                  </a:cubicBezTo>
                  <a:cubicBezTo>
                    <a:pt x="140" y="689"/>
                    <a:pt x="143" y="690"/>
                    <a:pt x="147" y="690"/>
                  </a:cubicBezTo>
                  <a:cubicBezTo>
                    <a:pt x="152" y="690"/>
                    <a:pt x="157" y="688"/>
                    <a:pt x="161" y="685"/>
                  </a:cubicBezTo>
                  <a:cubicBezTo>
                    <a:pt x="316" y="554"/>
                    <a:pt x="316" y="554"/>
                    <a:pt x="316" y="554"/>
                  </a:cubicBezTo>
                  <a:cubicBezTo>
                    <a:pt x="323" y="548"/>
                    <a:pt x="332" y="545"/>
                    <a:pt x="341" y="545"/>
                  </a:cubicBezTo>
                  <a:cubicBezTo>
                    <a:pt x="542" y="545"/>
                    <a:pt x="542" y="545"/>
                    <a:pt x="542" y="545"/>
                  </a:cubicBezTo>
                  <a:cubicBezTo>
                    <a:pt x="542" y="824"/>
                    <a:pt x="542" y="824"/>
                    <a:pt x="542" y="824"/>
                  </a:cubicBezTo>
                  <a:cubicBezTo>
                    <a:pt x="542" y="877"/>
                    <a:pt x="585" y="919"/>
                    <a:pt x="637" y="919"/>
                  </a:cubicBezTo>
                  <a:cubicBezTo>
                    <a:pt x="1084" y="919"/>
                    <a:pt x="1084" y="919"/>
                    <a:pt x="1084" y="919"/>
                  </a:cubicBezTo>
                  <a:cubicBezTo>
                    <a:pt x="1097" y="919"/>
                    <a:pt x="1110" y="924"/>
                    <a:pt x="1120" y="932"/>
                  </a:cubicBezTo>
                  <a:cubicBezTo>
                    <a:pt x="1313" y="1096"/>
                    <a:pt x="1313" y="1096"/>
                    <a:pt x="1313" y="1096"/>
                  </a:cubicBezTo>
                  <a:cubicBezTo>
                    <a:pt x="1317" y="1099"/>
                    <a:pt x="1322" y="1101"/>
                    <a:pt x="1328" y="1101"/>
                  </a:cubicBezTo>
                  <a:cubicBezTo>
                    <a:pt x="1331" y="1101"/>
                    <a:pt x="1334" y="1100"/>
                    <a:pt x="1337" y="1099"/>
                  </a:cubicBezTo>
                  <a:cubicBezTo>
                    <a:pt x="1345" y="1095"/>
                    <a:pt x="1350" y="1087"/>
                    <a:pt x="1350" y="1078"/>
                  </a:cubicBezTo>
                  <a:cubicBezTo>
                    <a:pt x="1350" y="919"/>
                    <a:pt x="1350" y="919"/>
                    <a:pt x="1350" y="919"/>
                  </a:cubicBezTo>
                  <a:cubicBezTo>
                    <a:pt x="1410" y="919"/>
                    <a:pt x="1410" y="919"/>
                    <a:pt x="1410" y="919"/>
                  </a:cubicBezTo>
                  <a:cubicBezTo>
                    <a:pt x="1463" y="919"/>
                    <a:pt x="1505" y="877"/>
                    <a:pt x="1505" y="824"/>
                  </a:cubicBezTo>
                  <a:cubicBezTo>
                    <a:pt x="1505" y="345"/>
                    <a:pt x="1505" y="345"/>
                    <a:pt x="1505" y="345"/>
                  </a:cubicBezTo>
                  <a:cubicBezTo>
                    <a:pt x="1505" y="293"/>
                    <a:pt x="1463" y="250"/>
                    <a:pt x="1410" y="250"/>
                  </a:cubicBezTo>
                  <a:close/>
                  <a:moveTo>
                    <a:pt x="341" y="500"/>
                  </a:moveTo>
                  <a:cubicBezTo>
                    <a:pt x="322" y="500"/>
                    <a:pt x="302" y="507"/>
                    <a:pt x="287" y="520"/>
                  </a:cubicBezTo>
                  <a:cubicBezTo>
                    <a:pt x="169" y="619"/>
                    <a:pt x="169" y="619"/>
                    <a:pt x="169" y="619"/>
                  </a:cubicBezTo>
                  <a:cubicBezTo>
                    <a:pt x="169" y="535"/>
                    <a:pt x="169" y="535"/>
                    <a:pt x="169" y="535"/>
                  </a:cubicBezTo>
                  <a:cubicBezTo>
                    <a:pt x="169" y="516"/>
                    <a:pt x="153" y="500"/>
                    <a:pt x="133" y="500"/>
                  </a:cubicBezTo>
                  <a:cubicBezTo>
                    <a:pt x="81" y="500"/>
                    <a:pt x="81" y="500"/>
                    <a:pt x="81" y="500"/>
                  </a:cubicBezTo>
                  <a:cubicBezTo>
                    <a:pt x="61" y="500"/>
                    <a:pt x="45" y="484"/>
                    <a:pt x="45" y="464"/>
                  </a:cubicBezTo>
                  <a:cubicBezTo>
                    <a:pt x="45" y="81"/>
                    <a:pt x="45" y="81"/>
                    <a:pt x="45" y="81"/>
                  </a:cubicBezTo>
                  <a:cubicBezTo>
                    <a:pt x="45" y="61"/>
                    <a:pt x="61" y="45"/>
                    <a:pt x="81" y="45"/>
                  </a:cubicBezTo>
                  <a:cubicBezTo>
                    <a:pt x="699" y="45"/>
                    <a:pt x="699" y="45"/>
                    <a:pt x="699" y="45"/>
                  </a:cubicBezTo>
                  <a:cubicBezTo>
                    <a:pt x="719" y="45"/>
                    <a:pt x="735" y="61"/>
                    <a:pt x="735" y="81"/>
                  </a:cubicBezTo>
                  <a:cubicBezTo>
                    <a:pt x="735" y="250"/>
                    <a:pt x="735" y="250"/>
                    <a:pt x="735" y="250"/>
                  </a:cubicBezTo>
                  <a:cubicBezTo>
                    <a:pt x="637" y="250"/>
                    <a:pt x="637" y="250"/>
                    <a:pt x="637" y="250"/>
                  </a:cubicBezTo>
                  <a:cubicBezTo>
                    <a:pt x="585" y="250"/>
                    <a:pt x="542" y="293"/>
                    <a:pt x="542" y="345"/>
                  </a:cubicBezTo>
                  <a:cubicBezTo>
                    <a:pt x="542" y="500"/>
                    <a:pt x="542" y="500"/>
                    <a:pt x="542" y="500"/>
                  </a:cubicBezTo>
                  <a:lnTo>
                    <a:pt x="341" y="500"/>
                  </a:lnTo>
                  <a:close/>
                  <a:moveTo>
                    <a:pt x="1460" y="824"/>
                  </a:moveTo>
                  <a:cubicBezTo>
                    <a:pt x="1460" y="852"/>
                    <a:pt x="1438" y="874"/>
                    <a:pt x="1410" y="874"/>
                  </a:cubicBezTo>
                  <a:cubicBezTo>
                    <a:pt x="1344" y="874"/>
                    <a:pt x="1344" y="874"/>
                    <a:pt x="1344" y="874"/>
                  </a:cubicBezTo>
                  <a:cubicBezTo>
                    <a:pt x="1323" y="874"/>
                    <a:pt x="1305" y="892"/>
                    <a:pt x="1305" y="913"/>
                  </a:cubicBezTo>
                  <a:cubicBezTo>
                    <a:pt x="1305" y="1030"/>
                    <a:pt x="1305" y="1030"/>
                    <a:pt x="1305" y="1030"/>
                  </a:cubicBezTo>
                  <a:cubicBezTo>
                    <a:pt x="1149" y="898"/>
                    <a:pt x="1149" y="898"/>
                    <a:pt x="1149" y="898"/>
                  </a:cubicBezTo>
                  <a:cubicBezTo>
                    <a:pt x="1131" y="883"/>
                    <a:pt x="1108" y="874"/>
                    <a:pt x="1084" y="874"/>
                  </a:cubicBezTo>
                  <a:cubicBezTo>
                    <a:pt x="637" y="874"/>
                    <a:pt x="637" y="874"/>
                    <a:pt x="637" y="874"/>
                  </a:cubicBezTo>
                  <a:cubicBezTo>
                    <a:pt x="610" y="874"/>
                    <a:pt x="587" y="852"/>
                    <a:pt x="587" y="824"/>
                  </a:cubicBezTo>
                  <a:cubicBezTo>
                    <a:pt x="587" y="345"/>
                    <a:pt x="587" y="345"/>
                    <a:pt x="587" y="345"/>
                  </a:cubicBezTo>
                  <a:cubicBezTo>
                    <a:pt x="587" y="318"/>
                    <a:pt x="610" y="295"/>
                    <a:pt x="637" y="295"/>
                  </a:cubicBezTo>
                  <a:cubicBezTo>
                    <a:pt x="1410" y="295"/>
                    <a:pt x="1410" y="295"/>
                    <a:pt x="1410" y="295"/>
                  </a:cubicBezTo>
                  <a:cubicBezTo>
                    <a:pt x="1438" y="295"/>
                    <a:pt x="1460" y="318"/>
                    <a:pt x="1460" y="345"/>
                  </a:cubicBezTo>
                  <a:lnTo>
                    <a:pt x="1460" y="8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n-ea"/>
                <a:ea typeface="+mn-ea"/>
              </a:endParaRPr>
            </a:p>
          </p:txBody>
        </p:sp>
        <p:sp>
          <p:nvSpPr>
            <p:cNvPr id="13" name="Freeform 7"/>
            <p:cNvSpPr>
              <a:spLocks/>
            </p:cNvSpPr>
            <p:nvPr/>
          </p:nvSpPr>
          <p:spPr bwMode="auto">
            <a:xfrm>
              <a:off x="6208713" y="3227388"/>
              <a:ext cx="1833563" cy="173037"/>
            </a:xfrm>
            <a:custGeom>
              <a:avLst/>
              <a:gdLst>
                <a:gd name="T0" fmla="*/ 489 w 489"/>
                <a:gd name="T1" fmla="*/ 23 h 46"/>
                <a:gd name="T2" fmla="*/ 467 w 489"/>
                <a:gd name="T3" fmla="*/ 46 h 46"/>
                <a:gd name="T4" fmla="*/ 23 w 489"/>
                <a:gd name="T5" fmla="*/ 46 h 46"/>
                <a:gd name="T6" fmla="*/ 0 w 489"/>
                <a:gd name="T7" fmla="*/ 23 h 46"/>
                <a:gd name="T8" fmla="*/ 23 w 489"/>
                <a:gd name="T9" fmla="*/ 0 h 46"/>
                <a:gd name="T10" fmla="*/ 467 w 489"/>
                <a:gd name="T11" fmla="*/ 0 h 46"/>
                <a:gd name="T12" fmla="*/ 489 w 489"/>
                <a:gd name="T13" fmla="*/ 23 h 46"/>
              </a:gdLst>
              <a:ahLst/>
              <a:cxnLst>
                <a:cxn ang="0">
                  <a:pos x="T0" y="T1"/>
                </a:cxn>
                <a:cxn ang="0">
                  <a:pos x="T2" y="T3"/>
                </a:cxn>
                <a:cxn ang="0">
                  <a:pos x="T4" y="T5"/>
                </a:cxn>
                <a:cxn ang="0">
                  <a:pos x="T6" y="T7"/>
                </a:cxn>
                <a:cxn ang="0">
                  <a:pos x="T8" y="T9"/>
                </a:cxn>
                <a:cxn ang="0">
                  <a:pos x="T10" y="T11"/>
                </a:cxn>
                <a:cxn ang="0">
                  <a:pos x="T12" y="T13"/>
                </a:cxn>
              </a:cxnLst>
              <a:rect l="0" t="0" r="r" b="b"/>
              <a:pathLst>
                <a:path w="489" h="46">
                  <a:moveTo>
                    <a:pt x="489" y="23"/>
                  </a:moveTo>
                  <a:cubicBezTo>
                    <a:pt x="489" y="35"/>
                    <a:pt x="479" y="46"/>
                    <a:pt x="467" y="46"/>
                  </a:cubicBezTo>
                  <a:cubicBezTo>
                    <a:pt x="23" y="46"/>
                    <a:pt x="23" y="46"/>
                    <a:pt x="23" y="46"/>
                  </a:cubicBezTo>
                  <a:cubicBezTo>
                    <a:pt x="10" y="46"/>
                    <a:pt x="0" y="35"/>
                    <a:pt x="0" y="23"/>
                  </a:cubicBezTo>
                  <a:cubicBezTo>
                    <a:pt x="0" y="10"/>
                    <a:pt x="10" y="0"/>
                    <a:pt x="23" y="0"/>
                  </a:cubicBezTo>
                  <a:cubicBezTo>
                    <a:pt x="467" y="0"/>
                    <a:pt x="467" y="0"/>
                    <a:pt x="467" y="0"/>
                  </a:cubicBezTo>
                  <a:cubicBezTo>
                    <a:pt x="479" y="0"/>
                    <a:pt x="489" y="10"/>
                    <a:pt x="48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n-ea"/>
                <a:ea typeface="+mn-ea"/>
              </a:endParaRPr>
            </a:p>
          </p:txBody>
        </p:sp>
        <p:sp>
          <p:nvSpPr>
            <p:cNvPr id="14" name="Freeform 8"/>
            <p:cNvSpPr>
              <a:spLocks/>
            </p:cNvSpPr>
            <p:nvPr/>
          </p:nvSpPr>
          <p:spPr bwMode="auto">
            <a:xfrm>
              <a:off x="6208713" y="3786188"/>
              <a:ext cx="1833563" cy="168275"/>
            </a:xfrm>
            <a:custGeom>
              <a:avLst/>
              <a:gdLst>
                <a:gd name="T0" fmla="*/ 489 w 489"/>
                <a:gd name="T1" fmla="*/ 22 h 45"/>
                <a:gd name="T2" fmla="*/ 467 w 489"/>
                <a:gd name="T3" fmla="*/ 45 h 45"/>
                <a:gd name="T4" fmla="*/ 23 w 489"/>
                <a:gd name="T5" fmla="*/ 45 h 45"/>
                <a:gd name="T6" fmla="*/ 0 w 489"/>
                <a:gd name="T7" fmla="*/ 22 h 45"/>
                <a:gd name="T8" fmla="*/ 23 w 489"/>
                <a:gd name="T9" fmla="*/ 0 h 45"/>
                <a:gd name="T10" fmla="*/ 467 w 489"/>
                <a:gd name="T11" fmla="*/ 0 h 45"/>
                <a:gd name="T12" fmla="*/ 489 w 489"/>
                <a:gd name="T13" fmla="*/ 22 h 45"/>
              </a:gdLst>
              <a:ahLst/>
              <a:cxnLst>
                <a:cxn ang="0">
                  <a:pos x="T0" y="T1"/>
                </a:cxn>
                <a:cxn ang="0">
                  <a:pos x="T2" y="T3"/>
                </a:cxn>
                <a:cxn ang="0">
                  <a:pos x="T4" y="T5"/>
                </a:cxn>
                <a:cxn ang="0">
                  <a:pos x="T6" y="T7"/>
                </a:cxn>
                <a:cxn ang="0">
                  <a:pos x="T8" y="T9"/>
                </a:cxn>
                <a:cxn ang="0">
                  <a:pos x="T10" y="T11"/>
                </a:cxn>
                <a:cxn ang="0">
                  <a:pos x="T12" y="T13"/>
                </a:cxn>
              </a:cxnLst>
              <a:rect l="0" t="0" r="r" b="b"/>
              <a:pathLst>
                <a:path w="489" h="45">
                  <a:moveTo>
                    <a:pt x="489" y="22"/>
                  </a:moveTo>
                  <a:cubicBezTo>
                    <a:pt x="489" y="35"/>
                    <a:pt x="479" y="45"/>
                    <a:pt x="467" y="45"/>
                  </a:cubicBezTo>
                  <a:cubicBezTo>
                    <a:pt x="23" y="45"/>
                    <a:pt x="23" y="45"/>
                    <a:pt x="23" y="45"/>
                  </a:cubicBezTo>
                  <a:cubicBezTo>
                    <a:pt x="10" y="45"/>
                    <a:pt x="0" y="35"/>
                    <a:pt x="0" y="22"/>
                  </a:cubicBezTo>
                  <a:cubicBezTo>
                    <a:pt x="0" y="10"/>
                    <a:pt x="10" y="0"/>
                    <a:pt x="23" y="0"/>
                  </a:cubicBezTo>
                  <a:cubicBezTo>
                    <a:pt x="467" y="0"/>
                    <a:pt x="467" y="0"/>
                    <a:pt x="467" y="0"/>
                  </a:cubicBezTo>
                  <a:cubicBezTo>
                    <a:pt x="479" y="0"/>
                    <a:pt x="489" y="10"/>
                    <a:pt x="489"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n-ea"/>
                <a:ea typeface="+mn-ea"/>
              </a:endParaRPr>
            </a:p>
          </p:txBody>
        </p:sp>
        <p:sp>
          <p:nvSpPr>
            <p:cNvPr id="15" name="Freeform 9"/>
            <p:cNvSpPr>
              <a:spLocks/>
            </p:cNvSpPr>
            <p:nvPr/>
          </p:nvSpPr>
          <p:spPr bwMode="auto">
            <a:xfrm>
              <a:off x="3924301" y="1936750"/>
              <a:ext cx="1593850" cy="169862"/>
            </a:xfrm>
            <a:custGeom>
              <a:avLst/>
              <a:gdLst>
                <a:gd name="T0" fmla="*/ 425 w 425"/>
                <a:gd name="T1" fmla="*/ 22 h 45"/>
                <a:gd name="T2" fmla="*/ 403 w 425"/>
                <a:gd name="T3" fmla="*/ 45 h 45"/>
                <a:gd name="T4" fmla="*/ 23 w 425"/>
                <a:gd name="T5" fmla="*/ 45 h 45"/>
                <a:gd name="T6" fmla="*/ 0 w 425"/>
                <a:gd name="T7" fmla="*/ 22 h 45"/>
                <a:gd name="T8" fmla="*/ 23 w 425"/>
                <a:gd name="T9" fmla="*/ 0 h 45"/>
                <a:gd name="T10" fmla="*/ 403 w 425"/>
                <a:gd name="T11" fmla="*/ 0 h 45"/>
                <a:gd name="T12" fmla="*/ 425 w 425"/>
                <a:gd name="T13" fmla="*/ 22 h 45"/>
              </a:gdLst>
              <a:ahLst/>
              <a:cxnLst>
                <a:cxn ang="0">
                  <a:pos x="T0" y="T1"/>
                </a:cxn>
                <a:cxn ang="0">
                  <a:pos x="T2" y="T3"/>
                </a:cxn>
                <a:cxn ang="0">
                  <a:pos x="T4" y="T5"/>
                </a:cxn>
                <a:cxn ang="0">
                  <a:pos x="T6" y="T7"/>
                </a:cxn>
                <a:cxn ang="0">
                  <a:pos x="T8" y="T9"/>
                </a:cxn>
                <a:cxn ang="0">
                  <a:pos x="T10" y="T11"/>
                </a:cxn>
                <a:cxn ang="0">
                  <a:pos x="T12" y="T13"/>
                </a:cxn>
              </a:cxnLst>
              <a:rect l="0" t="0" r="r" b="b"/>
              <a:pathLst>
                <a:path w="425" h="45">
                  <a:moveTo>
                    <a:pt x="425" y="22"/>
                  </a:moveTo>
                  <a:cubicBezTo>
                    <a:pt x="425" y="35"/>
                    <a:pt x="415" y="45"/>
                    <a:pt x="403" y="45"/>
                  </a:cubicBezTo>
                  <a:cubicBezTo>
                    <a:pt x="23" y="45"/>
                    <a:pt x="23" y="45"/>
                    <a:pt x="23" y="45"/>
                  </a:cubicBezTo>
                  <a:cubicBezTo>
                    <a:pt x="11" y="45"/>
                    <a:pt x="0" y="35"/>
                    <a:pt x="0" y="22"/>
                  </a:cubicBezTo>
                  <a:cubicBezTo>
                    <a:pt x="0" y="10"/>
                    <a:pt x="11" y="0"/>
                    <a:pt x="23" y="0"/>
                  </a:cubicBezTo>
                  <a:cubicBezTo>
                    <a:pt x="403" y="0"/>
                    <a:pt x="403" y="0"/>
                    <a:pt x="403" y="0"/>
                  </a:cubicBezTo>
                  <a:cubicBezTo>
                    <a:pt x="415" y="0"/>
                    <a:pt x="425" y="10"/>
                    <a:pt x="425"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n-ea"/>
                <a:ea typeface="+mn-ea"/>
              </a:endParaRPr>
            </a:p>
          </p:txBody>
        </p:sp>
        <p:sp>
          <p:nvSpPr>
            <p:cNvPr id="16" name="Freeform 10"/>
            <p:cNvSpPr>
              <a:spLocks/>
            </p:cNvSpPr>
            <p:nvPr/>
          </p:nvSpPr>
          <p:spPr bwMode="auto">
            <a:xfrm>
              <a:off x="3924301" y="2371725"/>
              <a:ext cx="1136650" cy="169862"/>
            </a:xfrm>
            <a:custGeom>
              <a:avLst/>
              <a:gdLst>
                <a:gd name="T0" fmla="*/ 303 w 303"/>
                <a:gd name="T1" fmla="*/ 23 h 45"/>
                <a:gd name="T2" fmla="*/ 281 w 303"/>
                <a:gd name="T3" fmla="*/ 45 h 45"/>
                <a:gd name="T4" fmla="*/ 23 w 303"/>
                <a:gd name="T5" fmla="*/ 45 h 45"/>
                <a:gd name="T6" fmla="*/ 0 w 303"/>
                <a:gd name="T7" fmla="*/ 23 h 45"/>
                <a:gd name="T8" fmla="*/ 23 w 303"/>
                <a:gd name="T9" fmla="*/ 0 h 45"/>
                <a:gd name="T10" fmla="*/ 281 w 303"/>
                <a:gd name="T11" fmla="*/ 0 h 45"/>
                <a:gd name="T12" fmla="*/ 303 w 303"/>
                <a:gd name="T13" fmla="*/ 23 h 45"/>
              </a:gdLst>
              <a:ahLst/>
              <a:cxnLst>
                <a:cxn ang="0">
                  <a:pos x="T0" y="T1"/>
                </a:cxn>
                <a:cxn ang="0">
                  <a:pos x="T2" y="T3"/>
                </a:cxn>
                <a:cxn ang="0">
                  <a:pos x="T4" y="T5"/>
                </a:cxn>
                <a:cxn ang="0">
                  <a:pos x="T6" y="T7"/>
                </a:cxn>
                <a:cxn ang="0">
                  <a:pos x="T8" y="T9"/>
                </a:cxn>
                <a:cxn ang="0">
                  <a:pos x="T10" y="T11"/>
                </a:cxn>
                <a:cxn ang="0">
                  <a:pos x="T12" y="T13"/>
                </a:cxn>
              </a:cxnLst>
              <a:rect l="0" t="0" r="r" b="b"/>
              <a:pathLst>
                <a:path w="303" h="45">
                  <a:moveTo>
                    <a:pt x="303" y="23"/>
                  </a:moveTo>
                  <a:cubicBezTo>
                    <a:pt x="303" y="35"/>
                    <a:pt x="293" y="45"/>
                    <a:pt x="281" y="45"/>
                  </a:cubicBezTo>
                  <a:cubicBezTo>
                    <a:pt x="23" y="45"/>
                    <a:pt x="23" y="45"/>
                    <a:pt x="23" y="45"/>
                  </a:cubicBezTo>
                  <a:cubicBezTo>
                    <a:pt x="11" y="45"/>
                    <a:pt x="0" y="35"/>
                    <a:pt x="0" y="23"/>
                  </a:cubicBezTo>
                  <a:cubicBezTo>
                    <a:pt x="0" y="10"/>
                    <a:pt x="11" y="0"/>
                    <a:pt x="23" y="0"/>
                  </a:cubicBezTo>
                  <a:cubicBezTo>
                    <a:pt x="281" y="0"/>
                    <a:pt x="281" y="0"/>
                    <a:pt x="281" y="0"/>
                  </a:cubicBezTo>
                  <a:cubicBezTo>
                    <a:pt x="293" y="0"/>
                    <a:pt x="303" y="10"/>
                    <a:pt x="303"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n-ea"/>
                <a:ea typeface="+mn-ea"/>
              </a:endParaRPr>
            </a:p>
          </p:txBody>
        </p:sp>
      </p:grpSp>
      <p:sp>
        <p:nvSpPr>
          <p:cNvPr id="17" name="Freeform 6"/>
          <p:cNvSpPr>
            <a:spLocks/>
          </p:cNvSpPr>
          <p:nvPr userDrawn="1"/>
        </p:nvSpPr>
        <p:spPr bwMode="auto">
          <a:xfrm>
            <a:off x="4619836" y="296368"/>
            <a:ext cx="7560000" cy="864888"/>
          </a:xfrm>
          <a:custGeom>
            <a:avLst/>
            <a:gdLst>
              <a:gd name="T0" fmla="*/ 6409 w 6533"/>
              <a:gd name="T1" fmla="*/ 0 h 617"/>
              <a:gd name="T2" fmla="*/ 0 w 6533"/>
              <a:gd name="T3" fmla="*/ 0 h 617"/>
              <a:gd name="T4" fmla="*/ 126 w 6533"/>
              <a:gd name="T5" fmla="*/ 310 h 617"/>
              <a:gd name="T6" fmla="*/ 0 w 6533"/>
              <a:gd name="T7" fmla="*/ 617 h 617"/>
              <a:gd name="T8" fmla="*/ 6409 w 6533"/>
              <a:gd name="T9" fmla="*/ 617 h 617"/>
              <a:gd name="T10" fmla="*/ 6533 w 6533"/>
              <a:gd name="T11" fmla="*/ 310 h 617"/>
              <a:gd name="T12" fmla="*/ 6409 w 6533"/>
              <a:gd name="T13" fmla="*/ 0 h 617"/>
              <a:gd name="connsiteX0" fmla="*/ 9810 w 9810"/>
              <a:gd name="connsiteY0" fmla="*/ 0 h 10000"/>
              <a:gd name="connsiteX1" fmla="*/ 0 w 9810"/>
              <a:gd name="connsiteY1" fmla="*/ 0 h 10000"/>
              <a:gd name="connsiteX2" fmla="*/ 193 w 9810"/>
              <a:gd name="connsiteY2" fmla="*/ 5024 h 10000"/>
              <a:gd name="connsiteX3" fmla="*/ 0 w 9810"/>
              <a:gd name="connsiteY3" fmla="*/ 10000 h 10000"/>
              <a:gd name="connsiteX4" fmla="*/ 9810 w 9810"/>
              <a:gd name="connsiteY4" fmla="*/ 10000 h 10000"/>
              <a:gd name="connsiteX5" fmla="*/ 7589 w 9810"/>
              <a:gd name="connsiteY5" fmla="*/ 5574 h 10000"/>
              <a:gd name="connsiteX6" fmla="*/ 9810 w 9810"/>
              <a:gd name="connsiteY6" fmla="*/ 0 h 10000"/>
              <a:gd name="connsiteX0" fmla="*/ 7021 w 10000"/>
              <a:gd name="connsiteY0" fmla="*/ 0 h 10000"/>
              <a:gd name="connsiteX1" fmla="*/ 0 w 10000"/>
              <a:gd name="connsiteY1" fmla="*/ 0 h 10000"/>
              <a:gd name="connsiteX2" fmla="*/ 197 w 10000"/>
              <a:gd name="connsiteY2" fmla="*/ 5024 h 10000"/>
              <a:gd name="connsiteX3" fmla="*/ 0 w 10000"/>
              <a:gd name="connsiteY3" fmla="*/ 10000 h 10000"/>
              <a:gd name="connsiteX4" fmla="*/ 10000 w 10000"/>
              <a:gd name="connsiteY4" fmla="*/ 10000 h 10000"/>
              <a:gd name="connsiteX5" fmla="*/ 7736 w 10000"/>
              <a:gd name="connsiteY5" fmla="*/ 5574 h 10000"/>
              <a:gd name="connsiteX6" fmla="*/ 7021 w 10000"/>
              <a:gd name="connsiteY6" fmla="*/ 0 h 10000"/>
              <a:gd name="connsiteX0" fmla="*/ 7021 w 7736"/>
              <a:gd name="connsiteY0" fmla="*/ 0 h 10038"/>
              <a:gd name="connsiteX1" fmla="*/ 0 w 7736"/>
              <a:gd name="connsiteY1" fmla="*/ 0 h 10038"/>
              <a:gd name="connsiteX2" fmla="*/ 197 w 7736"/>
              <a:gd name="connsiteY2" fmla="*/ 5024 h 10038"/>
              <a:gd name="connsiteX3" fmla="*/ 0 w 7736"/>
              <a:gd name="connsiteY3" fmla="*/ 10000 h 10038"/>
              <a:gd name="connsiteX4" fmla="*/ 7017 w 7736"/>
              <a:gd name="connsiteY4" fmla="*/ 10038 h 10038"/>
              <a:gd name="connsiteX5" fmla="*/ 7736 w 7736"/>
              <a:gd name="connsiteY5" fmla="*/ 5574 h 10038"/>
              <a:gd name="connsiteX6" fmla="*/ 7021 w 7736"/>
              <a:gd name="connsiteY6" fmla="*/ 0 h 10038"/>
              <a:gd name="connsiteX0" fmla="*/ 9076 w 9316"/>
              <a:gd name="connsiteY0" fmla="*/ 0 h 10000"/>
              <a:gd name="connsiteX1" fmla="*/ 0 w 9316"/>
              <a:gd name="connsiteY1" fmla="*/ 0 h 10000"/>
              <a:gd name="connsiteX2" fmla="*/ 255 w 9316"/>
              <a:gd name="connsiteY2" fmla="*/ 5005 h 10000"/>
              <a:gd name="connsiteX3" fmla="*/ 0 w 9316"/>
              <a:gd name="connsiteY3" fmla="*/ 9962 h 10000"/>
              <a:gd name="connsiteX4" fmla="*/ 9071 w 9316"/>
              <a:gd name="connsiteY4" fmla="*/ 10000 h 10000"/>
              <a:gd name="connsiteX5" fmla="*/ 9316 w 9316"/>
              <a:gd name="connsiteY5" fmla="*/ 5668 h 10000"/>
              <a:gd name="connsiteX6" fmla="*/ 9076 w 9316"/>
              <a:gd name="connsiteY6" fmla="*/ 0 h 10000"/>
              <a:gd name="connsiteX0" fmla="*/ 9742 w 10000"/>
              <a:gd name="connsiteY0" fmla="*/ 0 h 10000"/>
              <a:gd name="connsiteX1" fmla="*/ 0 w 10000"/>
              <a:gd name="connsiteY1" fmla="*/ 0 h 10000"/>
              <a:gd name="connsiteX2" fmla="*/ 274 w 10000"/>
              <a:gd name="connsiteY2" fmla="*/ 5005 h 10000"/>
              <a:gd name="connsiteX3" fmla="*/ 0 w 10000"/>
              <a:gd name="connsiteY3" fmla="*/ 9962 h 10000"/>
              <a:gd name="connsiteX4" fmla="*/ 9737 w 10000"/>
              <a:gd name="connsiteY4" fmla="*/ 10000 h 10000"/>
              <a:gd name="connsiteX5" fmla="*/ 10000 w 10000"/>
              <a:gd name="connsiteY5" fmla="*/ 5668 h 10000"/>
              <a:gd name="connsiteX6" fmla="*/ 9742 w 10000"/>
              <a:gd name="connsiteY6" fmla="*/ 0 h 10000"/>
              <a:gd name="connsiteX0" fmla="*/ 9742 w 9877"/>
              <a:gd name="connsiteY0" fmla="*/ 0 h 10000"/>
              <a:gd name="connsiteX1" fmla="*/ 0 w 9877"/>
              <a:gd name="connsiteY1" fmla="*/ 0 h 10000"/>
              <a:gd name="connsiteX2" fmla="*/ 274 w 9877"/>
              <a:gd name="connsiteY2" fmla="*/ 5005 h 10000"/>
              <a:gd name="connsiteX3" fmla="*/ 0 w 9877"/>
              <a:gd name="connsiteY3" fmla="*/ 9962 h 10000"/>
              <a:gd name="connsiteX4" fmla="*/ 9737 w 9877"/>
              <a:gd name="connsiteY4" fmla="*/ 10000 h 10000"/>
              <a:gd name="connsiteX5" fmla="*/ 9738 w 9877"/>
              <a:gd name="connsiteY5" fmla="*/ 5783 h 10000"/>
              <a:gd name="connsiteX6" fmla="*/ 9742 w 9877"/>
              <a:gd name="connsiteY6" fmla="*/ 0 h 10000"/>
              <a:gd name="connsiteX0" fmla="*/ 9863 w 9991"/>
              <a:gd name="connsiteY0" fmla="*/ 0 h 10000"/>
              <a:gd name="connsiteX1" fmla="*/ 0 w 9991"/>
              <a:gd name="connsiteY1" fmla="*/ 0 h 10000"/>
              <a:gd name="connsiteX2" fmla="*/ 277 w 9991"/>
              <a:gd name="connsiteY2" fmla="*/ 5005 h 10000"/>
              <a:gd name="connsiteX3" fmla="*/ 0 w 9991"/>
              <a:gd name="connsiteY3" fmla="*/ 9962 h 10000"/>
              <a:gd name="connsiteX4" fmla="*/ 9858 w 9991"/>
              <a:gd name="connsiteY4" fmla="*/ 10000 h 10000"/>
              <a:gd name="connsiteX5" fmla="*/ 9817 w 9991"/>
              <a:gd name="connsiteY5" fmla="*/ 5783 h 10000"/>
              <a:gd name="connsiteX6" fmla="*/ 9863 w 9991"/>
              <a:gd name="connsiteY6" fmla="*/ 0 h 10000"/>
              <a:gd name="connsiteX0" fmla="*/ 9872 w 10014"/>
              <a:gd name="connsiteY0" fmla="*/ 0 h 10000"/>
              <a:gd name="connsiteX1" fmla="*/ 0 w 10014"/>
              <a:gd name="connsiteY1" fmla="*/ 0 h 10000"/>
              <a:gd name="connsiteX2" fmla="*/ 277 w 10014"/>
              <a:gd name="connsiteY2" fmla="*/ 5005 h 10000"/>
              <a:gd name="connsiteX3" fmla="*/ 0 w 10014"/>
              <a:gd name="connsiteY3" fmla="*/ 9962 h 10000"/>
              <a:gd name="connsiteX4" fmla="*/ 9867 w 10014"/>
              <a:gd name="connsiteY4" fmla="*/ 10000 h 10000"/>
              <a:gd name="connsiteX5" fmla="*/ 9890 w 10014"/>
              <a:gd name="connsiteY5" fmla="*/ 5745 h 10000"/>
              <a:gd name="connsiteX6" fmla="*/ 9872 w 10014"/>
              <a:gd name="connsiteY6" fmla="*/ 0 h 10000"/>
              <a:gd name="connsiteX0" fmla="*/ 9872 w 10030"/>
              <a:gd name="connsiteY0" fmla="*/ 0 h 10000"/>
              <a:gd name="connsiteX1" fmla="*/ 0 w 10030"/>
              <a:gd name="connsiteY1" fmla="*/ 0 h 10000"/>
              <a:gd name="connsiteX2" fmla="*/ 277 w 10030"/>
              <a:gd name="connsiteY2" fmla="*/ 5005 h 10000"/>
              <a:gd name="connsiteX3" fmla="*/ 0 w 10030"/>
              <a:gd name="connsiteY3" fmla="*/ 9962 h 10000"/>
              <a:gd name="connsiteX4" fmla="*/ 9867 w 10030"/>
              <a:gd name="connsiteY4" fmla="*/ 10000 h 10000"/>
              <a:gd name="connsiteX5" fmla="*/ 9890 w 10030"/>
              <a:gd name="connsiteY5" fmla="*/ 5745 h 10000"/>
              <a:gd name="connsiteX6" fmla="*/ 9872 w 10030"/>
              <a:gd name="connsiteY6" fmla="*/ 0 h 10000"/>
              <a:gd name="connsiteX0" fmla="*/ 9872 w 9921"/>
              <a:gd name="connsiteY0" fmla="*/ 0 h 10000"/>
              <a:gd name="connsiteX1" fmla="*/ 0 w 9921"/>
              <a:gd name="connsiteY1" fmla="*/ 0 h 10000"/>
              <a:gd name="connsiteX2" fmla="*/ 277 w 9921"/>
              <a:gd name="connsiteY2" fmla="*/ 5005 h 10000"/>
              <a:gd name="connsiteX3" fmla="*/ 0 w 9921"/>
              <a:gd name="connsiteY3" fmla="*/ 9962 h 10000"/>
              <a:gd name="connsiteX4" fmla="*/ 9867 w 9921"/>
              <a:gd name="connsiteY4" fmla="*/ 10000 h 10000"/>
              <a:gd name="connsiteX5" fmla="*/ 9890 w 9921"/>
              <a:gd name="connsiteY5" fmla="*/ 5745 h 10000"/>
              <a:gd name="connsiteX6" fmla="*/ 9872 w 9921"/>
              <a:gd name="connsiteY6" fmla="*/ 0 h 10000"/>
              <a:gd name="connsiteX0" fmla="*/ 9951 w 9974"/>
              <a:gd name="connsiteY0" fmla="*/ 0 h 10000"/>
              <a:gd name="connsiteX1" fmla="*/ 0 w 9974"/>
              <a:gd name="connsiteY1" fmla="*/ 0 h 10000"/>
              <a:gd name="connsiteX2" fmla="*/ 279 w 9974"/>
              <a:gd name="connsiteY2" fmla="*/ 5005 h 10000"/>
              <a:gd name="connsiteX3" fmla="*/ 0 w 9974"/>
              <a:gd name="connsiteY3" fmla="*/ 9962 h 10000"/>
              <a:gd name="connsiteX4" fmla="*/ 9946 w 9974"/>
              <a:gd name="connsiteY4" fmla="*/ 10000 h 10000"/>
              <a:gd name="connsiteX5" fmla="*/ 9969 w 9974"/>
              <a:gd name="connsiteY5" fmla="*/ 5745 h 10000"/>
              <a:gd name="connsiteX6" fmla="*/ 9951 w 9974"/>
              <a:gd name="connsiteY6" fmla="*/ 0 h 10000"/>
              <a:gd name="connsiteX0" fmla="*/ 9977 w 10001"/>
              <a:gd name="connsiteY0" fmla="*/ 0 h 10000"/>
              <a:gd name="connsiteX1" fmla="*/ 0 w 10001"/>
              <a:gd name="connsiteY1" fmla="*/ 0 h 10000"/>
              <a:gd name="connsiteX2" fmla="*/ 280 w 10001"/>
              <a:gd name="connsiteY2" fmla="*/ 5005 h 10000"/>
              <a:gd name="connsiteX3" fmla="*/ 0 w 10001"/>
              <a:gd name="connsiteY3" fmla="*/ 9962 h 10000"/>
              <a:gd name="connsiteX4" fmla="*/ 9972 w 10001"/>
              <a:gd name="connsiteY4" fmla="*/ 10000 h 10000"/>
              <a:gd name="connsiteX5" fmla="*/ 9995 w 10001"/>
              <a:gd name="connsiteY5" fmla="*/ 5745 h 10000"/>
              <a:gd name="connsiteX6" fmla="*/ 9977 w 10001"/>
              <a:gd name="connsiteY6" fmla="*/ 0 h 10000"/>
              <a:gd name="connsiteX0" fmla="*/ 9977 w 10001"/>
              <a:gd name="connsiteY0" fmla="*/ 0 h 10000"/>
              <a:gd name="connsiteX1" fmla="*/ 0 w 10001"/>
              <a:gd name="connsiteY1" fmla="*/ 0 h 10000"/>
              <a:gd name="connsiteX2" fmla="*/ 280 w 10001"/>
              <a:gd name="connsiteY2" fmla="*/ 5005 h 10000"/>
              <a:gd name="connsiteX3" fmla="*/ 0 w 10001"/>
              <a:gd name="connsiteY3" fmla="*/ 9962 h 10000"/>
              <a:gd name="connsiteX4" fmla="*/ 9972 w 10001"/>
              <a:gd name="connsiteY4" fmla="*/ 10000 h 10000"/>
              <a:gd name="connsiteX5" fmla="*/ 9995 w 10001"/>
              <a:gd name="connsiteY5" fmla="*/ 5745 h 10000"/>
              <a:gd name="connsiteX6" fmla="*/ 9977 w 10001"/>
              <a:gd name="connsiteY6" fmla="*/ 0 h 10000"/>
              <a:gd name="connsiteX0" fmla="*/ 9977 w 10001"/>
              <a:gd name="connsiteY0" fmla="*/ 0 h 10000"/>
              <a:gd name="connsiteX1" fmla="*/ 0 w 10001"/>
              <a:gd name="connsiteY1" fmla="*/ 0 h 10000"/>
              <a:gd name="connsiteX2" fmla="*/ 280 w 10001"/>
              <a:gd name="connsiteY2" fmla="*/ 5005 h 10000"/>
              <a:gd name="connsiteX3" fmla="*/ 0 w 10001"/>
              <a:gd name="connsiteY3" fmla="*/ 9962 h 10000"/>
              <a:gd name="connsiteX4" fmla="*/ 9972 w 10001"/>
              <a:gd name="connsiteY4" fmla="*/ 10000 h 10000"/>
              <a:gd name="connsiteX5" fmla="*/ 9995 w 10001"/>
              <a:gd name="connsiteY5" fmla="*/ 5745 h 10000"/>
              <a:gd name="connsiteX6" fmla="*/ 9977 w 10001"/>
              <a:gd name="connsiteY6" fmla="*/ 0 h 10000"/>
              <a:gd name="connsiteX0" fmla="*/ 9977 w 9995"/>
              <a:gd name="connsiteY0" fmla="*/ 0 h 10000"/>
              <a:gd name="connsiteX1" fmla="*/ 0 w 9995"/>
              <a:gd name="connsiteY1" fmla="*/ 0 h 10000"/>
              <a:gd name="connsiteX2" fmla="*/ 280 w 9995"/>
              <a:gd name="connsiteY2" fmla="*/ 5005 h 10000"/>
              <a:gd name="connsiteX3" fmla="*/ 0 w 9995"/>
              <a:gd name="connsiteY3" fmla="*/ 9962 h 10000"/>
              <a:gd name="connsiteX4" fmla="*/ 9972 w 9995"/>
              <a:gd name="connsiteY4" fmla="*/ 10000 h 10000"/>
              <a:gd name="connsiteX5" fmla="*/ 9995 w 9995"/>
              <a:gd name="connsiteY5" fmla="*/ 5745 h 10000"/>
              <a:gd name="connsiteX6" fmla="*/ 9977 w 9995"/>
              <a:gd name="connsiteY6" fmla="*/ 0 h 10000"/>
              <a:gd name="connsiteX0" fmla="*/ 9999 w 10000"/>
              <a:gd name="connsiteY0" fmla="*/ 0 h 10000"/>
              <a:gd name="connsiteX1" fmla="*/ 0 w 10000"/>
              <a:gd name="connsiteY1" fmla="*/ 0 h 10000"/>
              <a:gd name="connsiteX2" fmla="*/ 280 w 10000"/>
              <a:gd name="connsiteY2" fmla="*/ 5005 h 10000"/>
              <a:gd name="connsiteX3" fmla="*/ 0 w 10000"/>
              <a:gd name="connsiteY3" fmla="*/ 9962 h 10000"/>
              <a:gd name="connsiteX4" fmla="*/ 9977 w 10000"/>
              <a:gd name="connsiteY4" fmla="*/ 10000 h 10000"/>
              <a:gd name="connsiteX5" fmla="*/ 10000 w 10000"/>
              <a:gd name="connsiteY5" fmla="*/ 5745 h 10000"/>
              <a:gd name="connsiteX6" fmla="*/ 9999 w 10000"/>
              <a:gd name="connsiteY6" fmla="*/ 0 h 10000"/>
              <a:gd name="connsiteX0" fmla="*/ 9999 w 10004"/>
              <a:gd name="connsiteY0" fmla="*/ 0 h 10000"/>
              <a:gd name="connsiteX1" fmla="*/ 0 w 10004"/>
              <a:gd name="connsiteY1" fmla="*/ 0 h 10000"/>
              <a:gd name="connsiteX2" fmla="*/ 280 w 10004"/>
              <a:gd name="connsiteY2" fmla="*/ 5005 h 10000"/>
              <a:gd name="connsiteX3" fmla="*/ 0 w 10004"/>
              <a:gd name="connsiteY3" fmla="*/ 9962 h 10000"/>
              <a:gd name="connsiteX4" fmla="*/ 10000 w 10004"/>
              <a:gd name="connsiteY4" fmla="*/ 10000 h 10000"/>
              <a:gd name="connsiteX5" fmla="*/ 10000 w 10004"/>
              <a:gd name="connsiteY5" fmla="*/ 5745 h 10000"/>
              <a:gd name="connsiteX6" fmla="*/ 9999 w 10004"/>
              <a:gd name="connsiteY6" fmla="*/ 0 h 10000"/>
              <a:gd name="connsiteX0" fmla="*/ 9999 w 10000"/>
              <a:gd name="connsiteY0" fmla="*/ 0 h 10000"/>
              <a:gd name="connsiteX1" fmla="*/ 0 w 10000"/>
              <a:gd name="connsiteY1" fmla="*/ 0 h 10000"/>
              <a:gd name="connsiteX2" fmla="*/ 280 w 10000"/>
              <a:gd name="connsiteY2" fmla="*/ 5005 h 10000"/>
              <a:gd name="connsiteX3" fmla="*/ 0 w 10000"/>
              <a:gd name="connsiteY3" fmla="*/ 9962 h 10000"/>
              <a:gd name="connsiteX4" fmla="*/ 10000 w 10000"/>
              <a:gd name="connsiteY4" fmla="*/ 10000 h 10000"/>
              <a:gd name="connsiteX5" fmla="*/ 10000 w 10000"/>
              <a:gd name="connsiteY5" fmla="*/ 5745 h 10000"/>
              <a:gd name="connsiteX6" fmla="*/ 9999 w 10000"/>
              <a:gd name="connsiteY6" fmla="*/ 0 h 10000"/>
              <a:gd name="connsiteX0" fmla="*/ 14796 w 14796"/>
              <a:gd name="connsiteY0" fmla="*/ 0 h 10000"/>
              <a:gd name="connsiteX1" fmla="*/ 0 w 14796"/>
              <a:gd name="connsiteY1" fmla="*/ 0 h 10000"/>
              <a:gd name="connsiteX2" fmla="*/ 280 w 14796"/>
              <a:gd name="connsiteY2" fmla="*/ 5005 h 10000"/>
              <a:gd name="connsiteX3" fmla="*/ 0 w 14796"/>
              <a:gd name="connsiteY3" fmla="*/ 9962 h 10000"/>
              <a:gd name="connsiteX4" fmla="*/ 10000 w 14796"/>
              <a:gd name="connsiteY4" fmla="*/ 10000 h 10000"/>
              <a:gd name="connsiteX5" fmla="*/ 10000 w 14796"/>
              <a:gd name="connsiteY5" fmla="*/ 5745 h 10000"/>
              <a:gd name="connsiteX6" fmla="*/ 14796 w 14796"/>
              <a:gd name="connsiteY6" fmla="*/ 0 h 10000"/>
              <a:gd name="connsiteX0" fmla="*/ 14796 w 14796"/>
              <a:gd name="connsiteY0" fmla="*/ 0 h 9968"/>
              <a:gd name="connsiteX1" fmla="*/ 0 w 14796"/>
              <a:gd name="connsiteY1" fmla="*/ 0 h 9968"/>
              <a:gd name="connsiteX2" fmla="*/ 280 w 14796"/>
              <a:gd name="connsiteY2" fmla="*/ 5005 h 9968"/>
              <a:gd name="connsiteX3" fmla="*/ 0 w 14796"/>
              <a:gd name="connsiteY3" fmla="*/ 9962 h 9968"/>
              <a:gd name="connsiteX4" fmla="*/ 14788 w 14796"/>
              <a:gd name="connsiteY4" fmla="*/ 9968 h 9968"/>
              <a:gd name="connsiteX5" fmla="*/ 10000 w 14796"/>
              <a:gd name="connsiteY5" fmla="*/ 5745 h 9968"/>
              <a:gd name="connsiteX6" fmla="*/ 14796 w 14796"/>
              <a:gd name="connsiteY6" fmla="*/ 0 h 9968"/>
              <a:gd name="connsiteX0" fmla="*/ 10000 w 10000"/>
              <a:gd name="connsiteY0" fmla="*/ 0 h 10000"/>
              <a:gd name="connsiteX1" fmla="*/ 0 w 10000"/>
              <a:gd name="connsiteY1" fmla="*/ 0 h 10000"/>
              <a:gd name="connsiteX2" fmla="*/ 189 w 10000"/>
              <a:gd name="connsiteY2" fmla="*/ 5021 h 10000"/>
              <a:gd name="connsiteX3" fmla="*/ 0 w 10000"/>
              <a:gd name="connsiteY3" fmla="*/ 9994 h 10000"/>
              <a:gd name="connsiteX4" fmla="*/ 9995 w 10000"/>
              <a:gd name="connsiteY4" fmla="*/ 10000 h 10000"/>
              <a:gd name="connsiteX5" fmla="*/ 9998 w 10000"/>
              <a:gd name="connsiteY5" fmla="*/ 6152 h 10000"/>
              <a:gd name="connsiteX6" fmla="*/ 10000 w 10000"/>
              <a:gd name="connsiteY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10000" y="0"/>
                </a:moveTo>
                <a:lnTo>
                  <a:pt x="0" y="0"/>
                </a:lnTo>
                <a:cubicBezTo>
                  <a:pt x="62" y="1674"/>
                  <a:pt x="124" y="3347"/>
                  <a:pt x="189" y="5021"/>
                </a:cubicBezTo>
                <a:cubicBezTo>
                  <a:pt x="124" y="6679"/>
                  <a:pt x="62" y="8336"/>
                  <a:pt x="0" y="9994"/>
                </a:cubicBezTo>
                <a:lnTo>
                  <a:pt x="9995" y="10000"/>
                </a:lnTo>
                <a:cubicBezTo>
                  <a:pt x="9993" y="8184"/>
                  <a:pt x="9998" y="8051"/>
                  <a:pt x="9998" y="6152"/>
                </a:cubicBezTo>
                <a:cubicBezTo>
                  <a:pt x="9996" y="3296"/>
                  <a:pt x="10001" y="2674"/>
                  <a:pt x="10000" y="0"/>
                </a:cubicBezTo>
                <a:close/>
              </a:path>
            </a:pathLst>
          </a:custGeom>
          <a:solidFill>
            <a:schemeClr val="bg1">
              <a:lumMod val="95000"/>
            </a:schemeClr>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a:latin typeface="+mn-ea"/>
              <a:ea typeface="+mn-ea"/>
            </a:endParaRPr>
          </a:p>
        </p:txBody>
      </p:sp>
      <p:sp>
        <p:nvSpPr>
          <p:cNvPr id="18" name="Freeform 11"/>
          <p:cNvSpPr>
            <a:spLocks/>
          </p:cNvSpPr>
          <p:nvPr userDrawn="1"/>
        </p:nvSpPr>
        <p:spPr bwMode="auto">
          <a:xfrm>
            <a:off x="4511824" y="296368"/>
            <a:ext cx="233363" cy="864380"/>
          </a:xfrm>
          <a:custGeom>
            <a:avLst/>
            <a:gdLst>
              <a:gd name="T0" fmla="*/ 33 w 147"/>
              <a:gd name="T1" fmla="*/ 0 h 493"/>
              <a:gd name="T2" fmla="*/ 0 w 147"/>
              <a:gd name="T3" fmla="*/ 0 h 493"/>
              <a:gd name="T4" fmla="*/ 114 w 147"/>
              <a:gd name="T5" fmla="*/ 248 h 493"/>
              <a:gd name="T6" fmla="*/ 0 w 147"/>
              <a:gd name="T7" fmla="*/ 493 h 493"/>
              <a:gd name="T8" fmla="*/ 33 w 147"/>
              <a:gd name="T9" fmla="*/ 493 h 493"/>
              <a:gd name="T10" fmla="*/ 147 w 147"/>
              <a:gd name="T11" fmla="*/ 248 h 493"/>
              <a:gd name="T12" fmla="*/ 33 w 147"/>
              <a:gd name="T13" fmla="*/ 0 h 493"/>
            </a:gdLst>
            <a:ahLst/>
            <a:cxnLst>
              <a:cxn ang="0">
                <a:pos x="T0" y="T1"/>
              </a:cxn>
              <a:cxn ang="0">
                <a:pos x="T2" y="T3"/>
              </a:cxn>
              <a:cxn ang="0">
                <a:pos x="T4" y="T5"/>
              </a:cxn>
              <a:cxn ang="0">
                <a:pos x="T6" y="T7"/>
              </a:cxn>
              <a:cxn ang="0">
                <a:pos x="T8" y="T9"/>
              </a:cxn>
              <a:cxn ang="0">
                <a:pos x="T10" y="T11"/>
              </a:cxn>
              <a:cxn ang="0">
                <a:pos x="T12" y="T13"/>
              </a:cxn>
            </a:cxnLst>
            <a:rect l="0" t="0" r="r" b="b"/>
            <a:pathLst>
              <a:path w="147" h="493">
                <a:moveTo>
                  <a:pt x="33" y="0"/>
                </a:moveTo>
                <a:lnTo>
                  <a:pt x="0" y="0"/>
                </a:lnTo>
                <a:lnTo>
                  <a:pt x="114" y="248"/>
                </a:lnTo>
                <a:lnTo>
                  <a:pt x="0" y="493"/>
                </a:lnTo>
                <a:lnTo>
                  <a:pt x="33" y="493"/>
                </a:lnTo>
                <a:lnTo>
                  <a:pt x="147" y="248"/>
                </a:lnTo>
                <a:lnTo>
                  <a:pt x="33" y="0"/>
                </a:lnTo>
                <a:close/>
              </a:path>
            </a:pathLst>
          </a:custGeom>
          <a:solidFill>
            <a:schemeClr val="bg1">
              <a:lumMod val="95000"/>
            </a:schemeClr>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a:latin typeface="+mn-ea"/>
              <a:ea typeface="+mn-ea"/>
            </a:endParaRPr>
          </a:p>
        </p:txBody>
      </p:sp>
    </p:spTree>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Objectives">
    <p:spTree>
      <p:nvGrpSpPr>
        <p:cNvPr id="1" name=""/>
        <p:cNvGrpSpPr/>
        <p:nvPr/>
      </p:nvGrpSpPr>
      <p:grpSpPr>
        <a:xfrm>
          <a:off x="0" y="0"/>
          <a:ext cx="0" cy="0"/>
          <a:chOff x="0" y="0"/>
          <a:chExt cx="0" cy="0"/>
        </a:xfrm>
      </p:grpSpPr>
      <p:sp>
        <p:nvSpPr>
          <p:cNvPr id="3" name="内容占位符 2"/>
          <p:cNvSpPr>
            <a:spLocks noGrp="1"/>
          </p:cNvSpPr>
          <p:nvPr>
            <p:ph idx="1" hasCustomPrompt="1"/>
          </p:nvPr>
        </p:nvSpPr>
        <p:spPr>
          <a:xfrm>
            <a:off x="912284" y="1233487"/>
            <a:ext cx="10558800" cy="4680000"/>
          </a:xfrm>
          <a:prstGeom prst="rect">
            <a:avLst/>
          </a:prstGeom>
        </p:spPr>
        <p:txBody>
          <a:bodyPr/>
          <a:lstStyle>
            <a:lvl1pPr marL="301618" marR="0" indent="-301618" algn="l" defTabSz="801668" rtl="0" eaLnBrk="0" fontAlgn="base" latinLnBrk="0" hangingPunct="0">
              <a:lnSpc>
                <a:spcPct val="140000"/>
              </a:lnSpc>
              <a:spcBef>
                <a:spcPct val="30000"/>
              </a:spcBef>
              <a:spcAft>
                <a:spcPct val="0"/>
              </a:spcAft>
              <a:buClr>
                <a:srgbClr val="808080"/>
              </a:buClr>
              <a:buSzPct val="60000"/>
              <a:buFont typeface="Wingdings" pitchFamily="2" charset="2"/>
              <a:buChar char="l"/>
              <a:tabLst/>
              <a:defRPr kumimoji="0" lang="zh-CN" altLang="en-US" sz="2200" b="0" i="0" u="none" strike="noStrike" kern="0" cap="none" spc="0" normalizeH="0" baseline="0" noProof="0"/>
            </a:lvl1pPr>
            <a:lvl2pPr algn="just" eaLnBrk="1" hangingPunct="1">
              <a:defRPr>
                <a:latin typeface="+mn-ea"/>
                <a:ea typeface="+mn-ea"/>
                <a:cs typeface="Arial" panose="020B0604020202020204" pitchFamily="34" charset="0"/>
              </a:defRPr>
            </a:lvl2pPr>
            <a:lvl3pPr algn="just" eaLnBrk="1" hangingPunct="1">
              <a:defRPr>
                <a:latin typeface="+mn-ea"/>
                <a:ea typeface="+mn-ea"/>
                <a:cs typeface="Arial" panose="020B0604020202020204" pitchFamily="34" charset="0"/>
              </a:defRPr>
            </a:lvl3pPr>
            <a:lvl4pPr algn="just" eaLnBrk="1" hangingPunct="1">
              <a:defRPr>
                <a:latin typeface="+mn-ea"/>
                <a:ea typeface="+mn-ea"/>
                <a:cs typeface="Arial" panose="020B0604020202020204" pitchFamily="34" charset="0"/>
              </a:defRPr>
            </a:lvl4pPr>
            <a:lvl5pPr algn="just" eaLnBrk="1" hangingPunct="1">
              <a:defRPr>
                <a:latin typeface="+mn-ea"/>
                <a:ea typeface="+mn-ea"/>
                <a:cs typeface="Arial" panose="020B0604020202020204" pitchFamily="34" charset="0"/>
              </a:defRPr>
            </a:lvl5pPr>
          </a:lstStyle>
          <a:p>
            <a:pPr marL="301618" marR="0" lvl="0" indent="-301618" algn="l" defTabSz="801668" rtl="0" eaLnBrk="0" fontAlgn="base" latinLnBrk="0" hangingPunct="0">
              <a:lnSpc>
                <a:spcPct val="140000"/>
              </a:lnSpc>
              <a:spcBef>
                <a:spcPct val="30000"/>
              </a:spcBef>
              <a:spcAft>
                <a:spcPct val="0"/>
              </a:spcAft>
              <a:buClr>
                <a:srgbClr val="808080"/>
              </a:buClr>
              <a:buSzPct val="60000"/>
              <a:buFont typeface="Wingdings" pitchFamily="2" charset="2"/>
              <a:buChar char="l"/>
              <a:tabLst/>
              <a:defRPr/>
            </a:pPr>
            <a:r>
              <a:rPr kumimoji="0" lang="en-US" altLang="zh-CN" sz="2200" b="0" i="0" u="none" strike="noStrike" kern="0" cap="none" spc="0" normalizeH="0" baseline="0" noProof="0" dirty="0">
                <a:ln>
                  <a:noFill/>
                </a:ln>
                <a:solidFill>
                  <a:srgbClr val="000000"/>
                </a:solidFill>
                <a:effectLst/>
                <a:uLnTx/>
                <a:uFillTx/>
                <a:latin typeface="+mn-lt"/>
                <a:ea typeface="+mn-ea"/>
                <a:cs typeface="+mn-cs"/>
              </a:rPr>
              <a:t>On completion of this course, you will be able to:</a:t>
            </a:r>
            <a:endParaRPr kumimoji="0" lang="zh-CN" altLang="en-US" sz="2200" b="0" i="0" u="none" strike="noStrike" kern="0" cap="none" spc="0" normalizeH="0" baseline="0" noProof="0" dirty="0">
              <a:ln>
                <a:noFill/>
              </a:ln>
              <a:solidFill>
                <a:srgbClr val="000000"/>
              </a:solidFill>
              <a:effectLst/>
              <a:uLnTx/>
              <a:uFillTx/>
              <a:latin typeface="+mn-lt"/>
              <a:ea typeface="+mn-ea"/>
              <a:cs typeface="+mn-cs"/>
            </a:endParaRP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TextBox 10">
            <a:extLst>
              <a:ext uri="{FF2B5EF4-FFF2-40B4-BE49-F238E27FC236}">
                <a16:creationId xmlns:a16="http://schemas.microsoft.com/office/drawing/2014/main" id="{18ED692C-39CB-4AC0-81F6-D21CDD086EE4}"/>
              </a:ext>
            </a:extLst>
          </p:cNvPr>
          <p:cNvSpPr txBox="1"/>
          <p:nvPr userDrawn="1"/>
        </p:nvSpPr>
        <p:spPr bwMode="auto">
          <a:xfrm>
            <a:off x="1595500" y="408779"/>
            <a:ext cx="2592288" cy="639559"/>
          </a:xfrm>
          <a:prstGeom prst="rect">
            <a:avLst/>
          </a:prstGeom>
          <a:noFill/>
          <a:ln w="9525">
            <a:noFill/>
            <a:miter lim="800000"/>
            <a:headEnd/>
            <a:tailEnd/>
          </a:ln>
        </p:spPr>
        <p:txBody>
          <a:bodyPr wrap="square" lIns="99980" tIns="49987" rIns="99980" bIns="49987" rtlCol="0">
            <a:spAutoFit/>
          </a:bodyPr>
          <a:lstStyle>
            <a:defPPr>
              <a:defRPr lang="zh-CN"/>
            </a:defPPr>
            <a:lvl1pPr defTabSz="1001624" eaLnBrk="0" hangingPunct="0">
              <a:defRPr sz="3500" b="1">
                <a:solidFill>
                  <a:schemeClr val="tx1">
                    <a:lumMod val="75000"/>
                    <a:lumOff val="25000"/>
                  </a:schemeClr>
                </a:solidFill>
                <a:latin typeface="+mn-ea"/>
                <a:ea typeface="+mn-ea"/>
                <a:cs typeface="Arial" pitchFamily="34" charset="0"/>
              </a:defRPr>
            </a:lvl1pPr>
          </a:lstStyle>
          <a:p>
            <a:pPr lvl="0"/>
            <a:r>
              <a:rPr lang="en-US" altLang="zh-CN" dirty="0"/>
              <a:t>Objectives</a:t>
            </a:r>
          </a:p>
        </p:txBody>
      </p:sp>
      <p:sp>
        <p:nvSpPr>
          <p:cNvPr id="8" name="Freeform 9"/>
          <p:cNvSpPr>
            <a:spLocks/>
          </p:cNvSpPr>
          <p:nvPr userDrawn="1"/>
        </p:nvSpPr>
        <p:spPr bwMode="auto">
          <a:xfrm>
            <a:off x="3113" y="296368"/>
            <a:ext cx="1376363" cy="864380"/>
          </a:xfrm>
          <a:custGeom>
            <a:avLst/>
            <a:gdLst>
              <a:gd name="T0" fmla="*/ 756 w 867"/>
              <a:gd name="T1" fmla="*/ 493 h 493"/>
              <a:gd name="T2" fmla="*/ 0 w 867"/>
              <a:gd name="T3" fmla="*/ 493 h 493"/>
              <a:gd name="T4" fmla="*/ 0 w 867"/>
              <a:gd name="T5" fmla="*/ 0 h 493"/>
              <a:gd name="T6" fmla="*/ 756 w 867"/>
              <a:gd name="T7" fmla="*/ 0 h 493"/>
              <a:gd name="T8" fmla="*/ 867 w 867"/>
              <a:gd name="T9" fmla="*/ 248 h 493"/>
              <a:gd name="T10" fmla="*/ 756 w 867"/>
              <a:gd name="T11" fmla="*/ 493 h 493"/>
            </a:gdLst>
            <a:ahLst/>
            <a:cxnLst>
              <a:cxn ang="0">
                <a:pos x="T0" y="T1"/>
              </a:cxn>
              <a:cxn ang="0">
                <a:pos x="T2" y="T3"/>
              </a:cxn>
              <a:cxn ang="0">
                <a:pos x="T4" y="T5"/>
              </a:cxn>
              <a:cxn ang="0">
                <a:pos x="T6" y="T7"/>
              </a:cxn>
              <a:cxn ang="0">
                <a:pos x="T8" y="T9"/>
              </a:cxn>
              <a:cxn ang="0">
                <a:pos x="T10" y="T11"/>
              </a:cxn>
            </a:cxnLst>
            <a:rect l="0" t="0" r="r" b="b"/>
            <a:pathLst>
              <a:path w="867" h="493">
                <a:moveTo>
                  <a:pt x="756" y="493"/>
                </a:moveTo>
                <a:lnTo>
                  <a:pt x="0" y="493"/>
                </a:lnTo>
                <a:lnTo>
                  <a:pt x="0" y="0"/>
                </a:lnTo>
                <a:lnTo>
                  <a:pt x="756" y="0"/>
                </a:lnTo>
                <a:lnTo>
                  <a:pt x="867" y="248"/>
                </a:lnTo>
                <a:lnTo>
                  <a:pt x="756" y="493"/>
                </a:lnTo>
                <a:close/>
              </a:path>
            </a:pathLst>
          </a:custGeom>
          <a:solidFill>
            <a:srgbClr val="00B0F0"/>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a:latin typeface="+mn-ea"/>
              <a:ea typeface="+mn-ea"/>
            </a:endParaRPr>
          </a:p>
        </p:txBody>
      </p:sp>
      <p:sp>
        <p:nvSpPr>
          <p:cNvPr id="9" name="Freeform 11"/>
          <p:cNvSpPr>
            <a:spLocks/>
          </p:cNvSpPr>
          <p:nvPr userDrawn="1"/>
        </p:nvSpPr>
        <p:spPr bwMode="auto">
          <a:xfrm>
            <a:off x="1246188" y="296368"/>
            <a:ext cx="233363" cy="864380"/>
          </a:xfrm>
          <a:custGeom>
            <a:avLst/>
            <a:gdLst>
              <a:gd name="T0" fmla="*/ 33 w 147"/>
              <a:gd name="T1" fmla="*/ 0 h 493"/>
              <a:gd name="T2" fmla="*/ 0 w 147"/>
              <a:gd name="T3" fmla="*/ 0 h 493"/>
              <a:gd name="T4" fmla="*/ 114 w 147"/>
              <a:gd name="T5" fmla="*/ 248 h 493"/>
              <a:gd name="T6" fmla="*/ 0 w 147"/>
              <a:gd name="T7" fmla="*/ 493 h 493"/>
              <a:gd name="T8" fmla="*/ 33 w 147"/>
              <a:gd name="T9" fmla="*/ 493 h 493"/>
              <a:gd name="T10" fmla="*/ 147 w 147"/>
              <a:gd name="T11" fmla="*/ 248 h 493"/>
              <a:gd name="T12" fmla="*/ 33 w 147"/>
              <a:gd name="T13" fmla="*/ 0 h 493"/>
            </a:gdLst>
            <a:ahLst/>
            <a:cxnLst>
              <a:cxn ang="0">
                <a:pos x="T0" y="T1"/>
              </a:cxn>
              <a:cxn ang="0">
                <a:pos x="T2" y="T3"/>
              </a:cxn>
              <a:cxn ang="0">
                <a:pos x="T4" y="T5"/>
              </a:cxn>
              <a:cxn ang="0">
                <a:pos x="T6" y="T7"/>
              </a:cxn>
              <a:cxn ang="0">
                <a:pos x="T8" y="T9"/>
              </a:cxn>
              <a:cxn ang="0">
                <a:pos x="T10" y="T11"/>
              </a:cxn>
              <a:cxn ang="0">
                <a:pos x="T12" y="T13"/>
              </a:cxn>
            </a:cxnLst>
            <a:rect l="0" t="0" r="r" b="b"/>
            <a:pathLst>
              <a:path w="147" h="493">
                <a:moveTo>
                  <a:pt x="33" y="0"/>
                </a:moveTo>
                <a:lnTo>
                  <a:pt x="0" y="0"/>
                </a:lnTo>
                <a:lnTo>
                  <a:pt x="114" y="248"/>
                </a:lnTo>
                <a:lnTo>
                  <a:pt x="0" y="493"/>
                </a:lnTo>
                <a:lnTo>
                  <a:pt x="33" y="493"/>
                </a:lnTo>
                <a:lnTo>
                  <a:pt x="147" y="248"/>
                </a:lnTo>
                <a:lnTo>
                  <a:pt x="33" y="0"/>
                </a:lnTo>
                <a:close/>
              </a:path>
            </a:pathLst>
          </a:custGeom>
          <a:solidFill>
            <a:srgbClr val="0B9CE5"/>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a:latin typeface="+mn-ea"/>
              <a:ea typeface="+mn-ea"/>
            </a:endParaRPr>
          </a:p>
        </p:txBody>
      </p:sp>
      <p:grpSp>
        <p:nvGrpSpPr>
          <p:cNvPr id="10" name="组合 9"/>
          <p:cNvGrpSpPr/>
          <p:nvPr userDrawn="1"/>
        </p:nvGrpSpPr>
        <p:grpSpPr>
          <a:xfrm>
            <a:off x="443372" y="440668"/>
            <a:ext cx="533970" cy="533470"/>
            <a:chOff x="2960687" y="4865687"/>
            <a:chExt cx="1698626" cy="1697038"/>
          </a:xfrm>
          <a:solidFill>
            <a:schemeClr val="bg1"/>
          </a:solidFill>
        </p:grpSpPr>
        <p:sp>
          <p:nvSpPr>
            <p:cNvPr id="11" name="Freeform 6"/>
            <p:cNvSpPr>
              <a:spLocks/>
            </p:cNvSpPr>
            <p:nvPr/>
          </p:nvSpPr>
          <p:spPr bwMode="auto">
            <a:xfrm>
              <a:off x="2960687" y="5251450"/>
              <a:ext cx="1311275" cy="1311275"/>
            </a:xfrm>
            <a:custGeom>
              <a:avLst/>
              <a:gdLst>
                <a:gd name="T0" fmla="*/ 1114 w 1293"/>
                <a:gd name="T1" fmla="*/ 294 h 1293"/>
                <a:gd name="T2" fmla="*/ 1233 w 1293"/>
                <a:gd name="T3" fmla="*/ 647 h 1293"/>
                <a:gd name="T4" fmla="*/ 647 w 1293"/>
                <a:gd name="T5" fmla="*/ 1233 h 1293"/>
                <a:gd name="T6" fmla="*/ 60 w 1293"/>
                <a:gd name="T7" fmla="*/ 647 h 1293"/>
                <a:gd name="T8" fmla="*/ 647 w 1293"/>
                <a:gd name="T9" fmla="*/ 60 h 1293"/>
                <a:gd name="T10" fmla="*/ 1001 w 1293"/>
                <a:gd name="T11" fmla="*/ 180 h 1293"/>
                <a:gd name="T12" fmla="*/ 1044 w 1293"/>
                <a:gd name="T13" fmla="*/ 137 h 1293"/>
                <a:gd name="T14" fmla="*/ 647 w 1293"/>
                <a:gd name="T15" fmla="*/ 0 h 1293"/>
                <a:gd name="T16" fmla="*/ 0 w 1293"/>
                <a:gd name="T17" fmla="*/ 647 h 1293"/>
                <a:gd name="T18" fmla="*/ 647 w 1293"/>
                <a:gd name="T19" fmla="*/ 1293 h 1293"/>
                <a:gd name="T20" fmla="*/ 1293 w 1293"/>
                <a:gd name="T21" fmla="*/ 647 h 1293"/>
                <a:gd name="T22" fmla="*/ 1157 w 1293"/>
                <a:gd name="T23" fmla="*/ 251 h 1293"/>
                <a:gd name="T24" fmla="*/ 1114 w 1293"/>
                <a:gd name="T25" fmla="*/ 294 h 1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93" h="1293">
                  <a:moveTo>
                    <a:pt x="1114" y="294"/>
                  </a:moveTo>
                  <a:cubicBezTo>
                    <a:pt x="1189" y="392"/>
                    <a:pt x="1233" y="514"/>
                    <a:pt x="1233" y="647"/>
                  </a:cubicBezTo>
                  <a:cubicBezTo>
                    <a:pt x="1233" y="970"/>
                    <a:pt x="970" y="1233"/>
                    <a:pt x="647" y="1233"/>
                  </a:cubicBezTo>
                  <a:cubicBezTo>
                    <a:pt x="323" y="1233"/>
                    <a:pt x="60" y="970"/>
                    <a:pt x="60" y="647"/>
                  </a:cubicBezTo>
                  <a:cubicBezTo>
                    <a:pt x="60" y="323"/>
                    <a:pt x="323" y="60"/>
                    <a:pt x="647" y="60"/>
                  </a:cubicBezTo>
                  <a:cubicBezTo>
                    <a:pt x="780" y="60"/>
                    <a:pt x="903" y="105"/>
                    <a:pt x="1001" y="180"/>
                  </a:cubicBezTo>
                  <a:cubicBezTo>
                    <a:pt x="1044" y="137"/>
                    <a:pt x="1044" y="137"/>
                    <a:pt x="1044" y="137"/>
                  </a:cubicBezTo>
                  <a:cubicBezTo>
                    <a:pt x="934" y="52"/>
                    <a:pt x="796" y="0"/>
                    <a:pt x="647" y="0"/>
                  </a:cubicBezTo>
                  <a:cubicBezTo>
                    <a:pt x="290" y="0"/>
                    <a:pt x="0" y="290"/>
                    <a:pt x="0" y="647"/>
                  </a:cubicBezTo>
                  <a:cubicBezTo>
                    <a:pt x="0" y="1003"/>
                    <a:pt x="290" y="1293"/>
                    <a:pt x="647" y="1293"/>
                  </a:cubicBezTo>
                  <a:cubicBezTo>
                    <a:pt x="1003" y="1293"/>
                    <a:pt x="1293" y="1003"/>
                    <a:pt x="1293" y="647"/>
                  </a:cubicBezTo>
                  <a:cubicBezTo>
                    <a:pt x="1293" y="498"/>
                    <a:pt x="1242" y="360"/>
                    <a:pt x="1157" y="251"/>
                  </a:cubicBezTo>
                  <a:lnTo>
                    <a:pt x="1114" y="2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n-ea"/>
                <a:ea typeface="+mn-ea"/>
              </a:endParaRPr>
            </a:p>
          </p:txBody>
        </p:sp>
        <p:sp>
          <p:nvSpPr>
            <p:cNvPr id="12" name="Freeform 7"/>
            <p:cNvSpPr>
              <a:spLocks/>
            </p:cNvSpPr>
            <p:nvPr/>
          </p:nvSpPr>
          <p:spPr bwMode="auto">
            <a:xfrm>
              <a:off x="3168650" y="5459413"/>
              <a:ext cx="895350" cy="895350"/>
            </a:xfrm>
            <a:custGeom>
              <a:avLst/>
              <a:gdLst>
                <a:gd name="T0" fmla="*/ 762 w 883"/>
                <a:gd name="T1" fmla="*/ 235 h 883"/>
                <a:gd name="T2" fmla="*/ 823 w 883"/>
                <a:gd name="T3" fmla="*/ 442 h 883"/>
                <a:gd name="T4" fmla="*/ 442 w 883"/>
                <a:gd name="T5" fmla="*/ 823 h 883"/>
                <a:gd name="T6" fmla="*/ 60 w 883"/>
                <a:gd name="T7" fmla="*/ 442 h 883"/>
                <a:gd name="T8" fmla="*/ 442 w 883"/>
                <a:gd name="T9" fmla="*/ 60 h 883"/>
                <a:gd name="T10" fmla="*/ 649 w 883"/>
                <a:gd name="T11" fmla="*/ 122 h 883"/>
                <a:gd name="T12" fmla="*/ 692 w 883"/>
                <a:gd name="T13" fmla="*/ 78 h 883"/>
                <a:gd name="T14" fmla="*/ 442 w 883"/>
                <a:gd name="T15" fmla="*/ 0 h 883"/>
                <a:gd name="T16" fmla="*/ 0 w 883"/>
                <a:gd name="T17" fmla="*/ 442 h 883"/>
                <a:gd name="T18" fmla="*/ 442 w 883"/>
                <a:gd name="T19" fmla="*/ 883 h 883"/>
                <a:gd name="T20" fmla="*/ 883 w 883"/>
                <a:gd name="T21" fmla="*/ 442 h 883"/>
                <a:gd name="T22" fmla="*/ 806 w 883"/>
                <a:gd name="T23" fmla="*/ 192 h 883"/>
                <a:gd name="T24" fmla="*/ 762 w 883"/>
                <a:gd name="T25" fmla="*/ 235 h 8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3" h="883">
                  <a:moveTo>
                    <a:pt x="762" y="235"/>
                  </a:moveTo>
                  <a:cubicBezTo>
                    <a:pt x="801" y="295"/>
                    <a:pt x="823" y="366"/>
                    <a:pt x="823" y="442"/>
                  </a:cubicBezTo>
                  <a:cubicBezTo>
                    <a:pt x="823" y="652"/>
                    <a:pt x="652" y="823"/>
                    <a:pt x="442" y="823"/>
                  </a:cubicBezTo>
                  <a:cubicBezTo>
                    <a:pt x="231" y="823"/>
                    <a:pt x="60" y="652"/>
                    <a:pt x="60" y="442"/>
                  </a:cubicBezTo>
                  <a:cubicBezTo>
                    <a:pt x="60" y="231"/>
                    <a:pt x="231" y="60"/>
                    <a:pt x="442" y="60"/>
                  </a:cubicBezTo>
                  <a:cubicBezTo>
                    <a:pt x="518" y="60"/>
                    <a:pt x="589" y="83"/>
                    <a:pt x="649" y="122"/>
                  </a:cubicBezTo>
                  <a:cubicBezTo>
                    <a:pt x="692" y="78"/>
                    <a:pt x="692" y="78"/>
                    <a:pt x="692" y="78"/>
                  </a:cubicBezTo>
                  <a:cubicBezTo>
                    <a:pt x="621" y="29"/>
                    <a:pt x="535" y="0"/>
                    <a:pt x="442" y="0"/>
                  </a:cubicBezTo>
                  <a:cubicBezTo>
                    <a:pt x="198" y="0"/>
                    <a:pt x="0" y="198"/>
                    <a:pt x="0" y="442"/>
                  </a:cubicBezTo>
                  <a:cubicBezTo>
                    <a:pt x="0" y="685"/>
                    <a:pt x="198" y="883"/>
                    <a:pt x="442" y="883"/>
                  </a:cubicBezTo>
                  <a:cubicBezTo>
                    <a:pt x="685" y="883"/>
                    <a:pt x="883" y="685"/>
                    <a:pt x="883" y="442"/>
                  </a:cubicBezTo>
                  <a:cubicBezTo>
                    <a:pt x="883" y="349"/>
                    <a:pt x="855" y="263"/>
                    <a:pt x="806" y="192"/>
                  </a:cubicBezTo>
                  <a:lnTo>
                    <a:pt x="762" y="2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n-ea"/>
                <a:ea typeface="+mn-ea"/>
              </a:endParaRPr>
            </a:p>
          </p:txBody>
        </p:sp>
        <p:sp>
          <p:nvSpPr>
            <p:cNvPr id="13" name="Freeform 8"/>
            <p:cNvSpPr>
              <a:spLocks/>
            </p:cNvSpPr>
            <p:nvPr/>
          </p:nvSpPr>
          <p:spPr bwMode="auto">
            <a:xfrm>
              <a:off x="3384550" y="5675313"/>
              <a:ext cx="463550" cy="463550"/>
            </a:xfrm>
            <a:custGeom>
              <a:avLst/>
              <a:gdLst>
                <a:gd name="T0" fmla="*/ 390 w 457"/>
                <a:gd name="T1" fmla="*/ 181 h 457"/>
                <a:gd name="T2" fmla="*/ 397 w 457"/>
                <a:gd name="T3" fmla="*/ 229 h 457"/>
                <a:gd name="T4" fmla="*/ 229 w 457"/>
                <a:gd name="T5" fmla="*/ 397 h 457"/>
                <a:gd name="T6" fmla="*/ 60 w 457"/>
                <a:gd name="T7" fmla="*/ 229 h 457"/>
                <a:gd name="T8" fmla="*/ 229 w 457"/>
                <a:gd name="T9" fmla="*/ 60 h 457"/>
                <a:gd name="T10" fmla="*/ 277 w 457"/>
                <a:gd name="T11" fmla="*/ 67 h 457"/>
                <a:gd name="T12" fmla="*/ 324 w 457"/>
                <a:gd name="T13" fmla="*/ 21 h 457"/>
                <a:gd name="T14" fmla="*/ 229 w 457"/>
                <a:gd name="T15" fmla="*/ 0 h 457"/>
                <a:gd name="T16" fmla="*/ 0 w 457"/>
                <a:gd name="T17" fmla="*/ 229 h 457"/>
                <a:gd name="T18" fmla="*/ 229 w 457"/>
                <a:gd name="T19" fmla="*/ 457 h 457"/>
                <a:gd name="T20" fmla="*/ 457 w 457"/>
                <a:gd name="T21" fmla="*/ 229 h 457"/>
                <a:gd name="T22" fmla="*/ 437 w 457"/>
                <a:gd name="T23" fmla="*/ 134 h 457"/>
                <a:gd name="T24" fmla="*/ 390 w 457"/>
                <a:gd name="T25" fmla="*/ 18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7" h="457">
                  <a:moveTo>
                    <a:pt x="390" y="181"/>
                  </a:moveTo>
                  <a:cubicBezTo>
                    <a:pt x="395" y="196"/>
                    <a:pt x="397" y="212"/>
                    <a:pt x="397" y="229"/>
                  </a:cubicBezTo>
                  <a:cubicBezTo>
                    <a:pt x="397" y="322"/>
                    <a:pt x="322" y="397"/>
                    <a:pt x="229" y="397"/>
                  </a:cubicBezTo>
                  <a:cubicBezTo>
                    <a:pt x="136" y="397"/>
                    <a:pt x="60" y="322"/>
                    <a:pt x="60" y="229"/>
                  </a:cubicBezTo>
                  <a:cubicBezTo>
                    <a:pt x="60" y="136"/>
                    <a:pt x="136" y="60"/>
                    <a:pt x="229" y="60"/>
                  </a:cubicBezTo>
                  <a:cubicBezTo>
                    <a:pt x="245" y="60"/>
                    <a:pt x="262" y="63"/>
                    <a:pt x="277" y="67"/>
                  </a:cubicBezTo>
                  <a:cubicBezTo>
                    <a:pt x="324" y="21"/>
                    <a:pt x="324" y="21"/>
                    <a:pt x="324" y="21"/>
                  </a:cubicBezTo>
                  <a:cubicBezTo>
                    <a:pt x="295" y="8"/>
                    <a:pt x="263" y="0"/>
                    <a:pt x="229" y="0"/>
                  </a:cubicBezTo>
                  <a:cubicBezTo>
                    <a:pt x="103" y="0"/>
                    <a:pt x="0" y="103"/>
                    <a:pt x="0" y="229"/>
                  </a:cubicBezTo>
                  <a:cubicBezTo>
                    <a:pt x="0" y="355"/>
                    <a:pt x="103" y="457"/>
                    <a:pt x="229" y="457"/>
                  </a:cubicBezTo>
                  <a:cubicBezTo>
                    <a:pt x="355" y="457"/>
                    <a:pt x="457" y="355"/>
                    <a:pt x="457" y="229"/>
                  </a:cubicBezTo>
                  <a:cubicBezTo>
                    <a:pt x="457" y="195"/>
                    <a:pt x="450" y="163"/>
                    <a:pt x="437" y="134"/>
                  </a:cubicBezTo>
                  <a:lnTo>
                    <a:pt x="390" y="1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n-ea"/>
                <a:ea typeface="+mn-ea"/>
              </a:endParaRPr>
            </a:p>
          </p:txBody>
        </p:sp>
        <p:sp>
          <p:nvSpPr>
            <p:cNvPr id="14" name="Freeform 9"/>
            <p:cNvSpPr>
              <a:spLocks/>
            </p:cNvSpPr>
            <p:nvPr/>
          </p:nvSpPr>
          <p:spPr bwMode="auto">
            <a:xfrm>
              <a:off x="3582988" y="5092700"/>
              <a:ext cx="850900" cy="844550"/>
            </a:xfrm>
            <a:custGeom>
              <a:avLst/>
              <a:gdLst>
                <a:gd name="T0" fmla="*/ 33 w 839"/>
                <a:gd name="T1" fmla="*/ 834 h 834"/>
                <a:gd name="T2" fmla="*/ 11 w 839"/>
                <a:gd name="T3" fmla="*/ 825 h 834"/>
                <a:gd name="T4" fmla="*/ 11 w 839"/>
                <a:gd name="T5" fmla="*/ 782 h 834"/>
                <a:gd name="T6" fmla="*/ 785 w 839"/>
                <a:gd name="T7" fmla="*/ 12 h 834"/>
                <a:gd name="T8" fmla="*/ 827 w 839"/>
                <a:gd name="T9" fmla="*/ 12 h 834"/>
                <a:gd name="T10" fmla="*/ 827 w 839"/>
                <a:gd name="T11" fmla="*/ 54 h 834"/>
                <a:gd name="T12" fmla="*/ 54 w 839"/>
                <a:gd name="T13" fmla="*/ 825 h 834"/>
                <a:gd name="T14" fmla="*/ 33 w 839"/>
                <a:gd name="T15" fmla="*/ 834 h 8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9" h="834">
                  <a:moveTo>
                    <a:pt x="33" y="834"/>
                  </a:moveTo>
                  <a:cubicBezTo>
                    <a:pt x="25" y="834"/>
                    <a:pt x="17" y="831"/>
                    <a:pt x="11" y="825"/>
                  </a:cubicBezTo>
                  <a:cubicBezTo>
                    <a:pt x="0" y="813"/>
                    <a:pt x="0" y="794"/>
                    <a:pt x="11" y="782"/>
                  </a:cubicBezTo>
                  <a:cubicBezTo>
                    <a:pt x="785" y="12"/>
                    <a:pt x="785" y="12"/>
                    <a:pt x="785" y="12"/>
                  </a:cubicBezTo>
                  <a:cubicBezTo>
                    <a:pt x="796" y="0"/>
                    <a:pt x="815" y="0"/>
                    <a:pt x="827" y="12"/>
                  </a:cubicBezTo>
                  <a:cubicBezTo>
                    <a:pt x="839" y="24"/>
                    <a:pt x="839" y="43"/>
                    <a:pt x="827" y="54"/>
                  </a:cubicBezTo>
                  <a:cubicBezTo>
                    <a:pt x="54" y="825"/>
                    <a:pt x="54" y="825"/>
                    <a:pt x="54" y="825"/>
                  </a:cubicBezTo>
                  <a:cubicBezTo>
                    <a:pt x="48" y="831"/>
                    <a:pt x="40" y="834"/>
                    <a:pt x="33" y="8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n-ea"/>
                <a:ea typeface="+mn-ea"/>
              </a:endParaRPr>
            </a:p>
          </p:txBody>
        </p:sp>
        <p:sp>
          <p:nvSpPr>
            <p:cNvPr id="15" name="Freeform 10"/>
            <p:cNvSpPr>
              <a:spLocks noEditPoints="1"/>
            </p:cNvSpPr>
            <p:nvPr/>
          </p:nvSpPr>
          <p:spPr bwMode="auto">
            <a:xfrm>
              <a:off x="4140200" y="4865687"/>
              <a:ext cx="301625" cy="500063"/>
            </a:xfrm>
            <a:custGeom>
              <a:avLst/>
              <a:gdLst>
                <a:gd name="T0" fmla="*/ 50 w 298"/>
                <a:gd name="T1" fmla="*/ 492 h 492"/>
                <a:gd name="T2" fmla="*/ 40 w 298"/>
                <a:gd name="T3" fmla="*/ 490 h 492"/>
                <a:gd name="T4" fmla="*/ 20 w 298"/>
                <a:gd name="T5" fmla="*/ 464 h 492"/>
                <a:gd name="T6" fmla="*/ 1 w 298"/>
                <a:gd name="T7" fmla="*/ 252 h 492"/>
                <a:gd name="T8" fmla="*/ 10 w 298"/>
                <a:gd name="T9" fmla="*/ 228 h 492"/>
                <a:gd name="T10" fmla="*/ 227 w 298"/>
                <a:gd name="T11" fmla="*/ 11 h 492"/>
                <a:gd name="T12" fmla="*/ 259 w 298"/>
                <a:gd name="T13" fmla="*/ 4 h 492"/>
                <a:gd name="T14" fmla="*/ 278 w 298"/>
                <a:gd name="T15" fmla="*/ 29 h 492"/>
                <a:gd name="T16" fmla="*/ 297 w 298"/>
                <a:gd name="T17" fmla="*/ 242 h 492"/>
                <a:gd name="T18" fmla="*/ 289 w 298"/>
                <a:gd name="T19" fmla="*/ 266 h 492"/>
                <a:gd name="T20" fmla="*/ 71 w 298"/>
                <a:gd name="T21" fmla="*/ 483 h 492"/>
                <a:gd name="T22" fmla="*/ 50 w 298"/>
                <a:gd name="T23" fmla="*/ 492 h 492"/>
                <a:gd name="T24" fmla="*/ 62 w 298"/>
                <a:gd name="T25" fmla="*/ 260 h 492"/>
                <a:gd name="T26" fmla="*/ 74 w 298"/>
                <a:gd name="T27" fmla="*/ 395 h 492"/>
                <a:gd name="T28" fmla="*/ 236 w 298"/>
                <a:gd name="T29" fmla="*/ 233 h 492"/>
                <a:gd name="T30" fmla="*/ 224 w 298"/>
                <a:gd name="T31" fmla="*/ 99 h 492"/>
                <a:gd name="T32" fmla="*/ 62 w 298"/>
                <a:gd name="T33" fmla="*/ 260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8" h="492">
                  <a:moveTo>
                    <a:pt x="50" y="492"/>
                  </a:moveTo>
                  <a:cubicBezTo>
                    <a:pt x="46" y="492"/>
                    <a:pt x="43" y="491"/>
                    <a:pt x="40" y="490"/>
                  </a:cubicBezTo>
                  <a:cubicBezTo>
                    <a:pt x="29" y="486"/>
                    <a:pt x="21" y="476"/>
                    <a:pt x="20" y="464"/>
                  </a:cubicBezTo>
                  <a:cubicBezTo>
                    <a:pt x="1" y="252"/>
                    <a:pt x="1" y="252"/>
                    <a:pt x="1" y="252"/>
                  </a:cubicBezTo>
                  <a:cubicBezTo>
                    <a:pt x="0" y="243"/>
                    <a:pt x="3" y="234"/>
                    <a:pt x="10" y="228"/>
                  </a:cubicBezTo>
                  <a:cubicBezTo>
                    <a:pt x="227" y="11"/>
                    <a:pt x="227" y="11"/>
                    <a:pt x="227" y="11"/>
                  </a:cubicBezTo>
                  <a:cubicBezTo>
                    <a:pt x="235" y="2"/>
                    <a:pt x="248" y="0"/>
                    <a:pt x="259" y="4"/>
                  </a:cubicBezTo>
                  <a:cubicBezTo>
                    <a:pt x="270" y="7"/>
                    <a:pt x="277" y="17"/>
                    <a:pt x="278" y="29"/>
                  </a:cubicBezTo>
                  <a:cubicBezTo>
                    <a:pt x="297" y="242"/>
                    <a:pt x="297" y="242"/>
                    <a:pt x="297" y="242"/>
                  </a:cubicBezTo>
                  <a:cubicBezTo>
                    <a:pt x="298" y="251"/>
                    <a:pt x="295" y="259"/>
                    <a:pt x="289" y="266"/>
                  </a:cubicBezTo>
                  <a:cubicBezTo>
                    <a:pt x="71" y="483"/>
                    <a:pt x="71" y="483"/>
                    <a:pt x="71" y="483"/>
                  </a:cubicBezTo>
                  <a:cubicBezTo>
                    <a:pt x="65" y="489"/>
                    <a:pt x="58" y="492"/>
                    <a:pt x="50" y="492"/>
                  </a:cubicBezTo>
                  <a:close/>
                  <a:moveTo>
                    <a:pt x="62" y="260"/>
                  </a:moveTo>
                  <a:cubicBezTo>
                    <a:pt x="74" y="395"/>
                    <a:pt x="74" y="395"/>
                    <a:pt x="74" y="395"/>
                  </a:cubicBezTo>
                  <a:cubicBezTo>
                    <a:pt x="236" y="233"/>
                    <a:pt x="236" y="233"/>
                    <a:pt x="236" y="233"/>
                  </a:cubicBezTo>
                  <a:cubicBezTo>
                    <a:pt x="224" y="99"/>
                    <a:pt x="224" y="99"/>
                    <a:pt x="224" y="99"/>
                  </a:cubicBezTo>
                  <a:lnTo>
                    <a:pt x="62" y="2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n-ea"/>
                <a:ea typeface="+mn-ea"/>
              </a:endParaRPr>
            </a:p>
          </p:txBody>
        </p:sp>
        <p:sp>
          <p:nvSpPr>
            <p:cNvPr id="16" name="Freeform 11"/>
            <p:cNvSpPr>
              <a:spLocks noEditPoints="1"/>
            </p:cNvSpPr>
            <p:nvPr/>
          </p:nvSpPr>
          <p:spPr bwMode="auto">
            <a:xfrm>
              <a:off x="4157663" y="5083175"/>
              <a:ext cx="501650" cy="301625"/>
            </a:xfrm>
            <a:custGeom>
              <a:avLst/>
              <a:gdLst>
                <a:gd name="T0" fmla="*/ 245 w 494"/>
                <a:gd name="T1" fmla="*/ 297 h 297"/>
                <a:gd name="T2" fmla="*/ 242 w 494"/>
                <a:gd name="T3" fmla="*/ 296 h 297"/>
                <a:gd name="T4" fmla="*/ 29 w 494"/>
                <a:gd name="T5" fmla="*/ 278 h 297"/>
                <a:gd name="T6" fmla="*/ 4 w 494"/>
                <a:gd name="T7" fmla="*/ 258 h 297"/>
                <a:gd name="T8" fmla="*/ 11 w 494"/>
                <a:gd name="T9" fmla="*/ 226 h 297"/>
                <a:gd name="T10" fmla="*/ 228 w 494"/>
                <a:gd name="T11" fmla="*/ 9 h 297"/>
                <a:gd name="T12" fmla="*/ 252 w 494"/>
                <a:gd name="T13" fmla="*/ 0 h 297"/>
                <a:gd name="T14" fmla="*/ 464 w 494"/>
                <a:gd name="T15" fmla="*/ 19 h 297"/>
                <a:gd name="T16" fmla="*/ 490 w 494"/>
                <a:gd name="T17" fmla="*/ 39 h 297"/>
                <a:gd name="T18" fmla="*/ 483 w 494"/>
                <a:gd name="T19" fmla="*/ 70 h 297"/>
                <a:gd name="T20" fmla="*/ 266 w 494"/>
                <a:gd name="T21" fmla="*/ 288 h 297"/>
                <a:gd name="T22" fmla="*/ 245 w 494"/>
                <a:gd name="T23" fmla="*/ 297 h 297"/>
                <a:gd name="T24" fmla="*/ 99 w 494"/>
                <a:gd name="T25" fmla="*/ 223 h 297"/>
                <a:gd name="T26" fmla="*/ 233 w 494"/>
                <a:gd name="T27" fmla="*/ 235 h 297"/>
                <a:gd name="T28" fmla="*/ 395 w 494"/>
                <a:gd name="T29" fmla="*/ 73 h 297"/>
                <a:gd name="T30" fmla="*/ 261 w 494"/>
                <a:gd name="T31" fmla="*/ 62 h 297"/>
                <a:gd name="T32" fmla="*/ 99 w 494"/>
                <a:gd name="T33" fmla="*/ 223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4" h="297">
                  <a:moveTo>
                    <a:pt x="245" y="297"/>
                  </a:moveTo>
                  <a:cubicBezTo>
                    <a:pt x="244" y="297"/>
                    <a:pt x="243" y="297"/>
                    <a:pt x="242" y="296"/>
                  </a:cubicBezTo>
                  <a:cubicBezTo>
                    <a:pt x="29" y="278"/>
                    <a:pt x="29" y="278"/>
                    <a:pt x="29" y="278"/>
                  </a:cubicBezTo>
                  <a:cubicBezTo>
                    <a:pt x="18" y="277"/>
                    <a:pt x="8" y="269"/>
                    <a:pt x="4" y="258"/>
                  </a:cubicBezTo>
                  <a:cubicBezTo>
                    <a:pt x="0" y="247"/>
                    <a:pt x="2" y="235"/>
                    <a:pt x="11" y="226"/>
                  </a:cubicBezTo>
                  <a:cubicBezTo>
                    <a:pt x="228" y="9"/>
                    <a:pt x="228" y="9"/>
                    <a:pt x="228" y="9"/>
                  </a:cubicBezTo>
                  <a:cubicBezTo>
                    <a:pt x="234" y="3"/>
                    <a:pt x="243" y="0"/>
                    <a:pt x="252" y="0"/>
                  </a:cubicBezTo>
                  <a:cubicBezTo>
                    <a:pt x="464" y="19"/>
                    <a:pt x="464" y="19"/>
                    <a:pt x="464" y="19"/>
                  </a:cubicBezTo>
                  <a:cubicBezTo>
                    <a:pt x="476" y="20"/>
                    <a:pt x="486" y="28"/>
                    <a:pt x="490" y="39"/>
                  </a:cubicBezTo>
                  <a:cubicBezTo>
                    <a:pt x="494" y="50"/>
                    <a:pt x="491" y="62"/>
                    <a:pt x="483" y="70"/>
                  </a:cubicBezTo>
                  <a:cubicBezTo>
                    <a:pt x="266" y="288"/>
                    <a:pt x="266" y="288"/>
                    <a:pt x="266" y="288"/>
                  </a:cubicBezTo>
                  <a:cubicBezTo>
                    <a:pt x="260" y="293"/>
                    <a:pt x="252" y="297"/>
                    <a:pt x="245" y="297"/>
                  </a:cubicBezTo>
                  <a:close/>
                  <a:moveTo>
                    <a:pt x="99" y="223"/>
                  </a:moveTo>
                  <a:cubicBezTo>
                    <a:pt x="233" y="235"/>
                    <a:pt x="233" y="235"/>
                    <a:pt x="233" y="235"/>
                  </a:cubicBezTo>
                  <a:cubicBezTo>
                    <a:pt x="395" y="73"/>
                    <a:pt x="395" y="73"/>
                    <a:pt x="395" y="73"/>
                  </a:cubicBezTo>
                  <a:cubicBezTo>
                    <a:pt x="261" y="62"/>
                    <a:pt x="261" y="62"/>
                    <a:pt x="261" y="62"/>
                  </a:cubicBezTo>
                  <a:lnTo>
                    <a:pt x="99" y="2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n-ea"/>
                <a:ea typeface="+mn-ea"/>
              </a:endParaRPr>
            </a:p>
          </p:txBody>
        </p:sp>
      </p:grpSp>
      <p:sp>
        <p:nvSpPr>
          <p:cNvPr id="19" name="Freeform 6"/>
          <p:cNvSpPr>
            <a:spLocks/>
          </p:cNvSpPr>
          <p:nvPr userDrawn="1"/>
        </p:nvSpPr>
        <p:spPr bwMode="auto">
          <a:xfrm>
            <a:off x="4619836" y="296368"/>
            <a:ext cx="7560000" cy="864888"/>
          </a:xfrm>
          <a:custGeom>
            <a:avLst/>
            <a:gdLst>
              <a:gd name="T0" fmla="*/ 6409 w 6533"/>
              <a:gd name="T1" fmla="*/ 0 h 617"/>
              <a:gd name="T2" fmla="*/ 0 w 6533"/>
              <a:gd name="T3" fmla="*/ 0 h 617"/>
              <a:gd name="T4" fmla="*/ 126 w 6533"/>
              <a:gd name="T5" fmla="*/ 310 h 617"/>
              <a:gd name="T6" fmla="*/ 0 w 6533"/>
              <a:gd name="T7" fmla="*/ 617 h 617"/>
              <a:gd name="T8" fmla="*/ 6409 w 6533"/>
              <a:gd name="T9" fmla="*/ 617 h 617"/>
              <a:gd name="T10" fmla="*/ 6533 w 6533"/>
              <a:gd name="T11" fmla="*/ 310 h 617"/>
              <a:gd name="T12" fmla="*/ 6409 w 6533"/>
              <a:gd name="T13" fmla="*/ 0 h 617"/>
              <a:gd name="connsiteX0" fmla="*/ 9810 w 9810"/>
              <a:gd name="connsiteY0" fmla="*/ 0 h 10000"/>
              <a:gd name="connsiteX1" fmla="*/ 0 w 9810"/>
              <a:gd name="connsiteY1" fmla="*/ 0 h 10000"/>
              <a:gd name="connsiteX2" fmla="*/ 193 w 9810"/>
              <a:gd name="connsiteY2" fmla="*/ 5024 h 10000"/>
              <a:gd name="connsiteX3" fmla="*/ 0 w 9810"/>
              <a:gd name="connsiteY3" fmla="*/ 10000 h 10000"/>
              <a:gd name="connsiteX4" fmla="*/ 9810 w 9810"/>
              <a:gd name="connsiteY4" fmla="*/ 10000 h 10000"/>
              <a:gd name="connsiteX5" fmla="*/ 7589 w 9810"/>
              <a:gd name="connsiteY5" fmla="*/ 5574 h 10000"/>
              <a:gd name="connsiteX6" fmla="*/ 9810 w 9810"/>
              <a:gd name="connsiteY6" fmla="*/ 0 h 10000"/>
              <a:gd name="connsiteX0" fmla="*/ 7021 w 10000"/>
              <a:gd name="connsiteY0" fmla="*/ 0 h 10000"/>
              <a:gd name="connsiteX1" fmla="*/ 0 w 10000"/>
              <a:gd name="connsiteY1" fmla="*/ 0 h 10000"/>
              <a:gd name="connsiteX2" fmla="*/ 197 w 10000"/>
              <a:gd name="connsiteY2" fmla="*/ 5024 h 10000"/>
              <a:gd name="connsiteX3" fmla="*/ 0 w 10000"/>
              <a:gd name="connsiteY3" fmla="*/ 10000 h 10000"/>
              <a:gd name="connsiteX4" fmla="*/ 10000 w 10000"/>
              <a:gd name="connsiteY4" fmla="*/ 10000 h 10000"/>
              <a:gd name="connsiteX5" fmla="*/ 7736 w 10000"/>
              <a:gd name="connsiteY5" fmla="*/ 5574 h 10000"/>
              <a:gd name="connsiteX6" fmla="*/ 7021 w 10000"/>
              <a:gd name="connsiteY6" fmla="*/ 0 h 10000"/>
              <a:gd name="connsiteX0" fmla="*/ 7021 w 7736"/>
              <a:gd name="connsiteY0" fmla="*/ 0 h 10038"/>
              <a:gd name="connsiteX1" fmla="*/ 0 w 7736"/>
              <a:gd name="connsiteY1" fmla="*/ 0 h 10038"/>
              <a:gd name="connsiteX2" fmla="*/ 197 w 7736"/>
              <a:gd name="connsiteY2" fmla="*/ 5024 h 10038"/>
              <a:gd name="connsiteX3" fmla="*/ 0 w 7736"/>
              <a:gd name="connsiteY3" fmla="*/ 10000 h 10038"/>
              <a:gd name="connsiteX4" fmla="*/ 7017 w 7736"/>
              <a:gd name="connsiteY4" fmla="*/ 10038 h 10038"/>
              <a:gd name="connsiteX5" fmla="*/ 7736 w 7736"/>
              <a:gd name="connsiteY5" fmla="*/ 5574 h 10038"/>
              <a:gd name="connsiteX6" fmla="*/ 7021 w 7736"/>
              <a:gd name="connsiteY6" fmla="*/ 0 h 10038"/>
              <a:gd name="connsiteX0" fmla="*/ 9076 w 9316"/>
              <a:gd name="connsiteY0" fmla="*/ 0 h 10000"/>
              <a:gd name="connsiteX1" fmla="*/ 0 w 9316"/>
              <a:gd name="connsiteY1" fmla="*/ 0 h 10000"/>
              <a:gd name="connsiteX2" fmla="*/ 255 w 9316"/>
              <a:gd name="connsiteY2" fmla="*/ 5005 h 10000"/>
              <a:gd name="connsiteX3" fmla="*/ 0 w 9316"/>
              <a:gd name="connsiteY3" fmla="*/ 9962 h 10000"/>
              <a:gd name="connsiteX4" fmla="*/ 9071 w 9316"/>
              <a:gd name="connsiteY4" fmla="*/ 10000 h 10000"/>
              <a:gd name="connsiteX5" fmla="*/ 9316 w 9316"/>
              <a:gd name="connsiteY5" fmla="*/ 5668 h 10000"/>
              <a:gd name="connsiteX6" fmla="*/ 9076 w 9316"/>
              <a:gd name="connsiteY6" fmla="*/ 0 h 10000"/>
              <a:gd name="connsiteX0" fmla="*/ 9742 w 10000"/>
              <a:gd name="connsiteY0" fmla="*/ 0 h 10000"/>
              <a:gd name="connsiteX1" fmla="*/ 0 w 10000"/>
              <a:gd name="connsiteY1" fmla="*/ 0 h 10000"/>
              <a:gd name="connsiteX2" fmla="*/ 274 w 10000"/>
              <a:gd name="connsiteY2" fmla="*/ 5005 h 10000"/>
              <a:gd name="connsiteX3" fmla="*/ 0 w 10000"/>
              <a:gd name="connsiteY3" fmla="*/ 9962 h 10000"/>
              <a:gd name="connsiteX4" fmla="*/ 9737 w 10000"/>
              <a:gd name="connsiteY4" fmla="*/ 10000 h 10000"/>
              <a:gd name="connsiteX5" fmla="*/ 10000 w 10000"/>
              <a:gd name="connsiteY5" fmla="*/ 5668 h 10000"/>
              <a:gd name="connsiteX6" fmla="*/ 9742 w 10000"/>
              <a:gd name="connsiteY6" fmla="*/ 0 h 10000"/>
              <a:gd name="connsiteX0" fmla="*/ 9742 w 9877"/>
              <a:gd name="connsiteY0" fmla="*/ 0 h 10000"/>
              <a:gd name="connsiteX1" fmla="*/ 0 w 9877"/>
              <a:gd name="connsiteY1" fmla="*/ 0 h 10000"/>
              <a:gd name="connsiteX2" fmla="*/ 274 w 9877"/>
              <a:gd name="connsiteY2" fmla="*/ 5005 h 10000"/>
              <a:gd name="connsiteX3" fmla="*/ 0 w 9877"/>
              <a:gd name="connsiteY3" fmla="*/ 9962 h 10000"/>
              <a:gd name="connsiteX4" fmla="*/ 9737 w 9877"/>
              <a:gd name="connsiteY4" fmla="*/ 10000 h 10000"/>
              <a:gd name="connsiteX5" fmla="*/ 9738 w 9877"/>
              <a:gd name="connsiteY5" fmla="*/ 5783 h 10000"/>
              <a:gd name="connsiteX6" fmla="*/ 9742 w 9877"/>
              <a:gd name="connsiteY6" fmla="*/ 0 h 10000"/>
              <a:gd name="connsiteX0" fmla="*/ 9863 w 9991"/>
              <a:gd name="connsiteY0" fmla="*/ 0 h 10000"/>
              <a:gd name="connsiteX1" fmla="*/ 0 w 9991"/>
              <a:gd name="connsiteY1" fmla="*/ 0 h 10000"/>
              <a:gd name="connsiteX2" fmla="*/ 277 w 9991"/>
              <a:gd name="connsiteY2" fmla="*/ 5005 h 10000"/>
              <a:gd name="connsiteX3" fmla="*/ 0 w 9991"/>
              <a:gd name="connsiteY3" fmla="*/ 9962 h 10000"/>
              <a:gd name="connsiteX4" fmla="*/ 9858 w 9991"/>
              <a:gd name="connsiteY4" fmla="*/ 10000 h 10000"/>
              <a:gd name="connsiteX5" fmla="*/ 9817 w 9991"/>
              <a:gd name="connsiteY5" fmla="*/ 5783 h 10000"/>
              <a:gd name="connsiteX6" fmla="*/ 9863 w 9991"/>
              <a:gd name="connsiteY6" fmla="*/ 0 h 10000"/>
              <a:gd name="connsiteX0" fmla="*/ 9872 w 10014"/>
              <a:gd name="connsiteY0" fmla="*/ 0 h 10000"/>
              <a:gd name="connsiteX1" fmla="*/ 0 w 10014"/>
              <a:gd name="connsiteY1" fmla="*/ 0 h 10000"/>
              <a:gd name="connsiteX2" fmla="*/ 277 w 10014"/>
              <a:gd name="connsiteY2" fmla="*/ 5005 h 10000"/>
              <a:gd name="connsiteX3" fmla="*/ 0 w 10014"/>
              <a:gd name="connsiteY3" fmla="*/ 9962 h 10000"/>
              <a:gd name="connsiteX4" fmla="*/ 9867 w 10014"/>
              <a:gd name="connsiteY4" fmla="*/ 10000 h 10000"/>
              <a:gd name="connsiteX5" fmla="*/ 9890 w 10014"/>
              <a:gd name="connsiteY5" fmla="*/ 5745 h 10000"/>
              <a:gd name="connsiteX6" fmla="*/ 9872 w 10014"/>
              <a:gd name="connsiteY6" fmla="*/ 0 h 10000"/>
              <a:gd name="connsiteX0" fmla="*/ 9872 w 10030"/>
              <a:gd name="connsiteY0" fmla="*/ 0 h 10000"/>
              <a:gd name="connsiteX1" fmla="*/ 0 w 10030"/>
              <a:gd name="connsiteY1" fmla="*/ 0 h 10000"/>
              <a:gd name="connsiteX2" fmla="*/ 277 w 10030"/>
              <a:gd name="connsiteY2" fmla="*/ 5005 h 10000"/>
              <a:gd name="connsiteX3" fmla="*/ 0 w 10030"/>
              <a:gd name="connsiteY3" fmla="*/ 9962 h 10000"/>
              <a:gd name="connsiteX4" fmla="*/ 9867 w 10030"/>
              <a:gd name="connsiteY4" fmla="*/ 10000 h 10000"/>
              <a:gd name="connsiteX5" fmla="*/ 9890 w 10030"/>
              <a:gd name="connsiteY5" fmla="*/ 5745 h 10000"/>
              <a:gd name="connsiteX6" fmla="*/ 9872 w 10030"/>
              <a:gd name="connsiteY6" fmla="*/ 0 h 10000"/>
              <a:gd name="connsiteX0" fmla="*/ 9872 w 9921"/>
              <a:gd name="connsiteY0" fmla="*/ 0 h 10000"/>
              <a:gd name="connsiteX1" fmla="*/ 0 w 9921"/>
              <a:gd name="connsiteY1" fmla="*/ 0 h 10000"/>
              <a:gd name="connsiteX2" fmla="*/ 277 w 9921"/>
              <a:gd name="connsiteY2" fmla="*/ 5005 h 10000"/>
              <a:gd name="connsiteX3" fmla="*/ 0 w 9921"/>
              <a:gd name="connsiteY3" fmla="*/ 9962 h 10000"/>
              <a:gd name="connsiteX4" fmla="*/ 9867 w 9921"/>
              <a:gd name="connsiteY4" fmla="*/ 10000 h 10000"/>
              <a:gd name="connsiteX5" fmla="*/ 9890 w 9921"/>
              <a:gd name="connsiteY5" fmla="*/ 5745 h 10000"/>
              <a:gd name="connsiteX6" fmla="*/ 9872 w 9921"/>
              <a:gd name="connsiteY6" fmla="*/ 0 h 10000"/>
              <a:gd name="connsiteX0" fmla="*/ 9951 w 9974"/>
              <a:gd name="connsiteY0" fmla="*/ 0 h 10000"/>
              <a:gd name="connsiteX1" fmla="*/ 0 w 9974"/>
              <a:gd name="connsiteY1" fmla="*/ 0 h 10000"/>
              <a:gd name="connsiteX2" fmla="*/ 279 w 9974"/>
              <a:gd name="connsiteY2" fmla="*/ 5005 h 10000"/>
              <a:gd name="connsiteX3" fmla="*/ 0 w 9974"/>
              <a:gd name="connsiteY3" fmla="*/ 9962 h 10000"/>
              <a:gd name="connsiteX4" fmla="*/ 9946 w 9974"/>
              <a:gd name="connsiteY4" fmla="*/ 10000 h 10000"/>
              <a:gd name="connsiteX5" fmla="*/ 9969 w 9974"/>
              <a:gd name="connsiteY5" fmla="*/ 5745 h 10000"/>
              <a:gd name="connsiteX6" fmla="*/ 9951 w 9974"/>
              <a:gd name="connsiteY6" fmla="*/ 0 h 10000"/>
              <a:gd name="connsiteX0" fmla="*/ 9977 w 10001"/>
              <a:gd name="connsiteY0" fmla="*/ 0 h 10000"/>
              <a:gd name="connsiteX1" fmla="*/ 0 w 10001"/>
              <a:gd name="connsiteY1" fmla="*/ 0 h 10000"/>
              <a:gd name="connsiteX2" fmla="*/ 280 w 10001"/>
              <a:gd name="connsiteY2" fmla="*/ 5005 h 10000"/>
              <a:gd name="connsiteX3" fmla="*/ 0 w 10001"/>
              <a:gd name="connsiteY3" fmla="*/ 9962 h 10000"/>
              <a:gd name="connsiteX4" fmla="*/ 9972 w 10001"/>
              <a:gd name="connsiteY4" fmla="*/ 10000 h 10000"/>
              <a:gd name="connsiteX5" fmla="*/ 9995 w 10001"/>
              <a:gd name="connsiteY5" fmla="*/ 5745 h 10000"/>
              <a:gd name="connsiteX6" fmla="*/ 9977 w 10001"/>
              <a:gd name="connsiteY6" fmla="*/ 0 h 10000"/>
              <a:gd name="connsiteX0" fmla="*/ 9977 w 10001"/>
              <a:gd name="connsiteY0" fmla="*/ 0 h 10000"/>
              <a:gd name="connsiteX1" fmla="*/ 0 w 10001"/>
              <a:gd name="connsiteY1" fmla="*/ 0 h 10000"/>
              <a:gd name="connsiteX2" fmla="*/ 280 w 10001"/>
              <a:gd name="connsiteY2" fmla="*/ 5005 h 10000"/>
              <a:gd name="connsiteX3" fmla="*/ 0 w 10001"/>
              <a:gd name="connsiteY3" fmla="*/ 9962 h 10000"/>
              <a:gd name="connsiteX4" fmla="*/ 9972 w 10001"/>
              <a:gd name="connsiteY4" fmla="*/ 10000 h 10000"/>
              <a:gd name="connsiteX5" fmla="*/ 9995 w 10001"/>
              <a:gd name="connsiteY5" fmla="*/ 5745 h 10000"/>
              <a:gd name="connsiteX6" fmla="*/ 9977 w 10001"/>
              <a:gd name="connsiteY6" fmla="*/ 0 h 10000"/>
              <a:gd name="connsiteX0" fmla="*/ 9977 w 10001"/>
              <a:gd name="connsiteY0" fmla="*/ 0 h 10000"/>
              <a:gd name="connsiteX1" fmla="*/ 0 w 10001"/>
              <a:gd name="connsiteY1" fmla="*/ 0 h 10000"/>
              <a:gd name="connsiteX2" fmla="*/ 280 w 10001"/>
              <a:gd name="connsiteY2" fmla="*/ 5005 h 10000"/>
              <a:gd name="connsiteX3" fmla="*/ 0 w 10001"/>
              <a:gd name="connsiteY3" fmla="*/ 9962 h 10000"/>
              <a:gd name="connsiteX4" fmla="*/ 9972 w 10001"/>
              <a:gd name="connsiteY4" fmla="*/ 10000 h 10000"/>
              <a:gd name="connsiteX5" fmla="*/ 9995 w 10001"/>
              <a:gd name="connsiteY5" fmla="*/ 5745 h 10000"/>
              <a:gd name="connsiteX6" fmla="*/ 9977 w 10001"/>
              <a:gd name="connsiteY6" fmla="*/ 0 h 10000"/>
              <a:gd name="connsiteX0" fmla="*/ 9977 w 9995"/>
              <a:gd name="connsiteY0" fmla="*/ 0 h 10000"/>
              <a:gd name="connsiteX1" fmla="*/ 0 w 9995"/>
              <a:gd name="connsiteY1" fmla="*/ 0 h 10000"/>
              <a:gd name="connsiteX2" fmla="*/ 280 w 9995"/>
              <a:gd name="connsiteY2" fmla="*/ 5005 h 10000"/>
              <a:gd name="connsiteX3" fmla="*/ 0 w 9995"/>
              <a:gd name="connsiteY3" fmla="*/ 9962 h 10000"/>
              <a:gd name="connsiteX4" fmla="*/ 9972 w 9995"/>
              <a:gd name="connsiteY4" fmla="*/ 10000 h 10000"/>
              <a:gd name="connsiteX5" fmla="*/ 9995 w 9995"/>
              <a:gd name="connsiteY5" fmla="*/ 5745 h 10000"/>
              <a:gd name="connsiteX6" fmla="*/ 9977 w 9995"/>
              <a:gd name="connsiteY6" fmla="*/ 0 h 10000"/>
              <a:gd name="connsiteX0" fmla="*/ 9999 w 10000"/>
              <a:gd name="connsiteY0" fmla="*/ 0 h 10000"/>
              <a:gd name="connsiteX1" fmla="*/ 0 w 10000"/>
              <a:gd name="connsiteY1" fmla="*/ 0 h 10000"/>
              <a:gd name="connsiteX2" fmla="*/ 280 w 10000"/>
              <a:gd name="connsiteY2" fmla="*/ 5005 h 10000"/>
              <a:gd name="connsiteX3" fmla="*/ 0 w 10000"/>
              <a:gd name="connsiteY3" fmla="*/ 9962 h 10000"/>
              <a:gd name="connsiteX4" fmla="*/ 9977 w 10000"/>
              <a:gd name="connsiteY4" fmla="*/ 10000 h 10000"/>
              <a:gd name="connsiteX5" fmla="*/ 10000 w 10000"/>
              <a:gd name="connsiteY5" fmla="*/ 5745 h 10000"/>
              <a:gd name="connsiteX6" fmla="*/ 9999 w 10000"/>
              <a:gd name="connsiteY6" fmla="*/ 0 h 10000"/>
              <a:gd name="connsiteX0" fmla="*/ 9999 w 10004"/>
              <a:gd name="connsiteY0" fmla="*/ 0 h 10000"/>
              <a:gd name="connsiteX1" fmla="*/ 0 w 10004"/>
              <a:gd name="connsiteY1" fmla="*/ 0 h 10000"/>
              <a:gd name="connsiteX2" fmla="*/ 280 w 10004"/>
              <a:gd name="connsiteY2" fmla="*/ 5005 h 10000"/>
              <a:gd name="connsiteX3" fmla="*/ 0 w 10004"/>
              <a:gd name="connsiteY3" fmla="*/ 9962 h 10000"/>
              <a:gd name="connsiteX4" fmla="*/ 10000 w 10004"/>
              <a:gd name="connsiteY4" fmla="*/ 10000 h 10000"/>
              <a:gd name="connsiteX5" fmla="*/ 10000 w 10004"/>
              <a:gd name="connsiteY5" fmla="*/ 5745 h 10000"/>
              <a:gd name="connsiteX6" fmla="*/ 9999 w 10004"/>
              <a:gd name="connsiteY6" fmla="*/ 0 h 10000"/>
              <a:gd name="connsiteX0" fmla="*/ 9999 w 10000"/>
              <a:gd name="connsiteY0" fmla="*/ 0 h 10000"/>
              <a:gd name="connsiteX1" fmla="*/ 0 w 10000"/>
              <a:gd name="connsiteY1" fmla="*/ 0 h 10000"/>
              <a:gd name="connsiteX2" fmla="*/ 280 w 10000"/>
              <a:gd name="connsiteY2" fmla="*/ 5005 h 10000"/>
              <a:gd name="connsiteX3" fmla="*/ 0 w 10000"/>
              <a:gd name="connsiteY3" fmla="*/ 9962 h 10000"/>
              <a:gd name="connsiteX4" fmla="*/ 10000 w 10000"/>
              <a:gd name="connsiteY4" fmla="*/ 10000 h 10000"/>
              <a:gd name="connsiteX5" fmla="*/ 10000 w 10000"/>
              <a:gd name="connsiteY5" fmla="*/ 5745 h 10000"/>
              <a:gd name="connsiteX6" fmla="*/ 9999 w 10000"/>
              <a:gd name="connsiteY6" fmla="*/ 0 h 10000"/>
              <a:gd name="connsiteX0" fmla="*/ 14796 w 14796"/>
              <a:gd name="connsiteY0" fmla="*/ 0 h 10000"/>
              <a:gd name="connsiteX1" fmla="*/ 0 w 14796"/>
              <a:gd name="connsiteY1" fmla="*/ 0 h 10000"/>
              <a:gd name="connsiteX2" fmla="*/ 280 w 14796"/>
              <a:gd name="connsiteY2" fmla="*/ 5005 h 10000"/>
              <a:gd name="connsiteX3" fmla="*/ 0 w 14796"/>
              <a:gd name="connsiteY3" fmla="*/ 9962 h 10000"/>
              <a:gd name="connsiteX4" fmla="*/ 10000 w 14796"/>
              <a:gd name="connsiteY4" fmla="*/ 10000 h 10000"/>
              <a:gd name="connsiteX5" fmla="*/ 10000 w 14796"/>
              <a:gd name="connsiteY5" fmla="*/ 5745 h 10000"/>
              <a:gd name="connsiteX6" fmla="*/ 14796 w 14796"/>
              <a:gd name="connsiteY6" fmla="*/ 0 h 10000"/>
              <a:gd name="connsiteX0" fmla="*/ 14796 w 14796"/>
              <a:gd name="connsiteY0" fmla="*/ 0 h 9968"/>
              <a:gd name="connsiteX1" fmla="*/ 0 w 14796"/>
              <a:gd name="connsiteY1" fmla="*/ 0 h 9968"/>
              <a:gd name="connsiteX2" fmla="*/ 280 w 14796"/>
              <a:gd name="connsiteY2" fmla="*/ 5005 h 9968"/>
              <a:gd name="connsiteX3" fmla="*/ 0 w 14796"/>
              <a:gd name="connsiteY3" fmla="*/ 9962 h 9968"/>
              <a:gd name="connsiteX4" fmla="*/ 14788 w 14796"/>
              <a:gd name="connsiteY4" fmla="*/ 9968 h 9968"/>
              <a:gd name="connsiteX5" fmla="*/ 10000 w 14796"/>
              <a:gd name="connsiteY5" fmla="*/ 5745 h 9968"/>
              <a:gd name="connsiteX6" fmla="*/ 14796 w 14796"/>
              <a:gd name="connsiteY6" fmla="*/ 0 h 9968"/>
              <a:gd name="connsiteX0" fmla="*/ 10000 w 10000"/>
              <a:gd name="connsiteY0" fmla="*/ 0 h 10000"/>
              <a:gd name="connsiteX1" fmla="*/ 0 w 10000"/>
              <a:gd name="connsiteY1" fmla="*/ 0 h 10000"/>
              <a:gd name="connsiteX2" fmla="*/ 189 w 10000"/>
              <a:gd name="connsiteY2" fmla="*/ 5021 h 10000"/>
              <a:gd name="connsiteX3" fmla="*/ 0 w 10000"/>
              <a:gd name="connsiteY3" fmla="*/ 9994 h 10000"/>
              <a:gd name="connsiteX4" fmla="*/ 9995 w 10000"/>
              <a:gd name="connsiteY4" fmla="*/ 10000 h 10000"/>
              <a:gd name="connsiteX5" fmla="*/ 9998 w 10000"/>
              <a:gd name="connsiteY5" fmla="*/ 6152 h 10000"/>
              <a:gd name="connsiteX6" fmla="*/ 10000 w 10000"/>
              <a:gd name="connsiteY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10000" y="0"/>
                </a:moveTo>
                <a:lnTo>
                  <a:pt x="0" y="0"/>
                </a:lnTo>
                <a:cubicBezTo>
                  <a:pt x="62" y="1674"/>
                  <a:pt x="124" y="3347"/>
                  <a:pt x="189" y="5021"/>
                </a:cubicBezTo>
                <a:cubicBezTo>
                  <a:pt x="124" y="6679"/>
                  <a:pt x="62" y="8336"/>
                  <a:pt x="0" y="9994"/>
                </a:cubicBezTo>
                <a:lnTo>
                  <a:pt x="9995" y="10000"/>
                </a:lnTo>
                <a:cubicBezTo>
                  <a:pt x="9993" y="8184"/>
                  <a:pt x="9998" y="8051"/>
                  <a:pt x="9998" y="6152"/>
                </a:cubicBezTo>
                <a:cubicBezTo>
                  <a:pt x="9996" y="3296"/>
                  <a:pt x="10001" y="2674"/>
                  <a:pt x="10000" y="0"/>
                </a:cubicBezTo>
                <a:close/>
              </a:path>
            </a:pathLst>
          </a:custGeom>
          <a:solidFill>
            <a:schemeClr val="bg1">
              <a:lumMod val="95000"/>
            </a:schemeClr>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a:latin typeface="+mn-ea"/>
              <a:ea typeface="+mn-ea"/>
            </a:endParaRPr>
          </a:p>
        </p:txBody>
      </p:sp>
      <p:sp>
        <p:nvSpPr>
          <p:cNvPr id="20" name="Freeform 11"/>
          <p:cNvSpPr>
            <a:spLocks/>
          </p:cNvSpPr>
          <p:nvPr userDrawn="1"/>
        </p:nvSpPr>
        <p:spPr bwMode="auto">
          <a:xfrm>
            <a:off x="4511824" y="296368"/>
            <a:ext cx="233363" cy="864380"/>
          </a:xfrm>
          <a:custGeom>
            <a:avLst/>
            <a:gdLst>
              <a:gd name="T0" fmla="*/ 33 w 147"/>
              <a:gd name="T1" fmla="*/ 0 h 493"/>
              <a:gd name="T2" fmla="*/ 0 w 147"/>
              <a:gd name="T3" fmla="*/ 0 h 493"/>
              <a:gd name="T4" fmla="*/ 114 w 147"/>
              <a:gd name="T5" fmla="*/ 248 h 493"/>
              <a:gd name="T6" fmla="*/ 0 w 147"/>
              <a:gd name="T7" fmla="*/ 493 h 493"/>
              <a:gd name="T8" fmla="*/ 33 w 147"/>
              <a:gd name="T9" fmla="*/ 493 h 493"/>
              <a:gd name="T10" fmla="*/ 147 w 147"/>
              <a:gd name="T11" fmla="*/ 248 h 493"/>
              <a:gd name="T12" fmla="*/ 33 w 147"/>
              <a:gd name="T13" fmla="*/ 0 h 493"/>
            </a:gdLst>
            <a:ahLst/>
            <a:cxnLst>
              <a:cxn ang="0">
                <a:pos x="T0" y="T1"/>
              </a:cxn>
              <a:cxn ang="0">
                <a:pos x="T2" y="T3"/>
              </a:cxn>
              <a:cxn ang="0">
                <a:pos x="T4" y="T5"/>
              </a:cxn>
              <a:cxn ang="0">
                <a:pos x="T6" y="T7"/>
              </a:cxn>
              <a:cxn ang="0">
                <a:pos x="T8" y="T9"/>
              </a:cxn>
              <a:cxn ang="0">
                <a:pos x="T10" y="T11"/>
              </a:cxn>
              <a:cxn ang="0">
                <a:pos x="T12" y="T13"/>
              </a:cxn>
            </a:cxnLst>
            <a:rect l="0" t="0" r="r" b="b"/>
            <a:pathLst>
              <a:path w="147" h="493">
                <a:moveTo>
                  <a:pt x="33" y="0"/>
                </a:moveTo>
                <a:lnTo>
                  <a:pt x="0" y="0"/>
                </a:lnTo>
                <a:lnTo>
                  <a:pt x="114" y="248"/>
                </a:lnTo>
                <a:lnTo>
                  <a:pt x="0" y="493"/>
                </a:lnTo>
                <a:lnTo>
                  <a:pt x="33" y="493"/>
                </a:lnTo>
                <a:lnTo>
                  <a:pt x="147" y="248"/>
                </a:lnTo>
                <a:lnTo>
                  <a:pt x="33" y="0"/>
                </a:lnTo>
                <a:close/>
              </a:path>
            </a:pathLst>
          </a:custGeom>
          <a:solidFill>
            <a:schemeClr val="bg1">
              <a:lumMod val="95000"/>
            </a:schemeClr>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a:latin typeface="+mn-ea"/>
              <a:ea typeface="+mn-ea"/>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Contents">
    <p:spTree>
      <p:nvGrpSpPr>
        <p:cNvPr id="1" name=""/>
        <p:cNvGrpSpPr/>
        <p:nvPr/>
      </p:nvGrpSpPr>
      <p:grpSpPr>
        <a:xfrm>
          <a:off x="0" y="0"/>
          <a:ext cx="0" cy="0"/>
          <a:chOff x="0" y="0"/>
          <a:chExt cx="0" cy="0"/>
        </a:xfrm>
      </p:grpSpPr>
      <p:sp>
        <p:nvSpPr>
          <p:cNvPr id="6" name="TextBox 10">
            <a:extLst>
              <a:ext uri="{FF2B5EF4-FFF2-40B4-BE49-F238E27FC236}">
                <a16:creationId xmlns:a16="http://schemas.microsoft.com/office/drawing/2014/main" id="{18ED692C-39CB-4AC0-81F6-D21CDD086EE4}"/>
              </a:ext>
            </a:extLst>
          </p:cNvPr>
          <p:cNvSpPr txBox="1"/>
          <p:nvPr userDrawn="1"/>
        </p:nvSpPr>
        <p:spPr bwMode="auto">
          <a:xfrm>
            <a:off x="1595500" y="408779"/>
            <a:ext cx="2232248" cy="639559"/>
          </a:xfrm>
          <a:prstGeom prst="rect">
            <a:avLst/>
          </a:prstGeom>
          <a:noFill/>
          <a:ln w="9525">
            <a:noFill/>
            <a:miter lim="800000"/>
            <a:headEnd/>
            <a:tailEnd/>
          </a:ln>
        </p:spPr>
        <p:txBody>
          <a:bodyPr wrap="square" lIns="99980" tIns="49987" rIns="99980" bIns="49987" rtlCol="0">
            <a:spAutoFit/>
          </a:bodyPr>
          <a:lstStyle/>
          <a:p>
            <a:pPr algn="l" defTabSz="1001624" eaLnBrk="0" hangingPunct="0"/>
            <a:r>
              <a:rPr lang="en-US" altLang="zh-CN" sz="3500" b="1" kern="1200" dirty="0">
                <a:solidFill>
                  <a:schemeClr val="tx1">
                    <a:lumMod val="75000"/>
                    <a:lumOff val="25000"/>
                  </a:schemeClr>
                </a:solidFill>
                <a:latin typeface="+mn-ea"/>
                <a:ea typeface="+mn-ea"/>
                <a:cs typeface="Arial" pitchFamily="34" charset="0"/>
              </a:rPr>
              <a:t>Contents</a:t>
            </a:r>
          </a:p>
        </p:txBody>
      </p:sp>
      <p:sp>
        <p:nvSpPr>
          <p:cNvPr id="7" name="Freeform 9"/>
          <p:cNvSpPr>
            <a:spLocks/>
          </p:cNvSpPr>
          <p:nvPr userDrawn="1"/>
        </p:nvSpPr>
        <p:spPr bwMode="auto">
          <a:xfrm>
            <a:off x="3113" y="296368"/>
            <a:ext cx="1376363" cy="864380"/>
          </a:xfrm>
          <a:custGeom>
            <a:avLst/>
            <a:gdLst>
              <a:gd name="T0" fmla="*/ 756 w 867"/>
              <a:gd name="T1" fmla="*/ 493 h 493"/>
              <a:gd name="T2" fmla="*/ 0 w 867"/>
              <a:gd name="T3" fmla="*/ 493 h 493"/>
              <a:gd name="T4" fmla="*/ 0 w 867"/>
              <a:gd name="T5" fmla="*/ 0 h 493"/>
              <a:gd name="T6" fmla="*/ 756 w 867"/>
              <a:gd name="T7" fmla="*/ 0 h 493"/>
              <a:gd name="T8" fmla="*/ 867 w 867"/>
              <a:gd name="T9" fmla="*/ 248 h 493"/>
              <a:gd name="T10" fmla="*/ 756 w 867"/>
              <a:gd name="T11" fmla="*/ 493 h 493"/>
            </a:gdLst>
            <a:ahLst/>
            <a:cxnLst>
              <a:cxn ang="0">
                <a:pos x="T0" y="T1"/>
              </a:cxn>
              <a:cxn ang="0">
                <a:pos x="T2" y="T3"/>
              </a:cxn>
              <a:cxn ang="0">
                <a:pos x="T4" y="T5"/>
              </a:cxn>
              <a:cxn ang="0">
                <a:pos x="T6" y="T7"/>
              </a:cxn>
              <a:cxn ang="0">
                <a:pos x="T8" y="T9"/>
              </a:cxn>
              <a:cxn ang="0">
                <a:pos x="T10" y="T11"/>
              </a:cxn>
            </a:cxnLst>
            <a:rect l="0" t="0" r="r" b="b"/>
            <a:pathLst>
              <a:path w="867" h="493">
                <a:moveTo>
                  <a:pt x="756" y="493"/>
                </a:moveTo>
                <a:lnTo>
                  <a:pt x="0" y="493"/>
                </a:lnTo>
                <a:lnTo>
                  <a:pt x="0" y="0"/>
                </a:lnTo>
                <a:lnTo>
                  <a:pt x="756" y="0"/>
                </a:lnTo>
                <a:lnTo>
                  <a:pt x="867" y="248"/>
                </a:lnTo>
                <a:lnTo>
                  <a:pt x="756" y="493"/>
                </a:lnTo>
                <a:close/>
              </a:path>
            </a:pathLst>
          </a:custGeom>
          <a:solidFill>
            <a:srgbClr val="00B0F0"/>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a:latin typeface="+mn-ea"/>
              <a:ea typeface="+mn-ea"/>
            </a:endParaRPr>
          </a:p>
        </p:txBody>
      </p:sp>
      <p:sp>
        <p:nvSpPr>
          <p:cNvPr id="9" name="Freeform 11"/>
          <p:cNvSpPr>
            <a:spLocks/>
          </p:cNvSpPr>
          <p:nvPr userDrawn="1"/>
        </p:nvSpPr>
        <p:spPr bwMode="auto">
          <a:xfrm>
            <a:off x="1246188" y="296368"/>
            <a:ext cx="233363" cy="864380"/>
          </a:xfrm>
          <a:custGeom>
            <a:avLst/>
            <a:gdLst>
              <a:gd name="T0" fmla="*/ 33 w 147"/>
              <a:gd name="T1" fmla="*/ 0 h 493"/>
              <a:gd name="T2" fmla="*/ 0 w 147"/>
              <a:gd name="T3" fmla="*/ 0 h 493"/>
              <a:gd name="T4" fmla="*/ 114 w 147"/>
              <a:gd name="T5" fmla="*/ 248 h 493"/>
              <a:gd name="T6" fmla="*/ 0 w 147"/>
              <a:gd name="T7" fmla="*/ 493 h 493"/>
              <a:gd name="T8" fmla="*/ 33 w 147"/>
              <a:gd name="T9" fmla="*/ 493 h 493"/>
              <a:gd name="T10" fmla="*/ 147 w 147"/>
              <a:gd name="T11" fmla="*/ 248 h 493"/>
              <a:gd name="T12" fmla="*/ 33 w 147"/>
              <a:gd name="T13" fmla="*/ 0 h 493"/>
            </a:gdLst>
            <a:ahLst/>
            <a:cxnLst>
              <a:cxn ang="0">
                <a:pos x="T0" y="T1"/>
              </a:cxn>
              <a:cxn ang="0">
                <a:pos x="T2" y="T3"/>
              </a:cxn>
              <a:cxn ang="0">
                <a:pos x="T4" y="T5"/>
              </a:cxn>
              <a:cxn ang="0">
                <a:pos x="T6" y="T7"/>
              </a:cxn>
              <a:cxn ang="0">
                <a:pos x="T8" y="T9"/>
              </a:cxn>
              <a:cxn ang="0">
                <a:pos x="T10" y="T11"/>
              </a:cxn>
              <a:cxn ang="0">
                <a:pos x="T12" y="T13"/>
              </a:cxn>
            </a:cxnLst>
            <a:rect l="0" t="0" r="r" b="b"/>
            <a:pathLst>
              <a:path w="147" h="493">
                <a:moveTo>
                  <a:pt x="33" y="0"/>
                </a:moveTo>
                <a:lnTo>
                  <a:pt x="0" y="0"/>
                </a:lnTo>
                <a:lnTo>
                  <a:pt x="114" y="248"/>
                </a:lnTo>
                <a:lnTo>
                  <a:pt x="0" y="493"/>
                </a:lnTo>
                <a:lnTo>
                  <a:pt x="33" y="493"/>
                </a:lnTo>
                <a:lnTo>
                  <a:pt x="147" y="248"/>
                </a:lnTo>
                <a:lnTo>
                  <a:pt x="33" y="0"/>
                </a:lnTo>
                <a:close/>
              </a:path>
            </a:pathLst>
          </a:custGeom>
          <a:solidFill>
            <a:srgbClr val="0B9CE5"/>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a:latin typeface="+mn-ea"/>
              <a:ea typeface="+mn-ea"/>
            </a:endParaRPr>
          </a:p>
        </p:txBody>
      </p:sp>
      <p:grpSp>
        <p:nvGrpSpPr>
          <p:cNvPr id="10" name="组合 9"/>
          <p:cNvGrpSpPr/>
          <p:nvPr userDrawn="1"/>
        </p:nvGrpSpPr>
        <p:grpSpPr>
          <a:xfrm>
            <a:off x="587388" y="515379"/>
            <a:ext cx="358335" cy="426359"/>
            <a:chOff x="3295650" y="230188"/>
            <a:chExt cx="936625" cy="1114426"/>
          </a:xfrm>
          <a:solidFill>
            <a:schemeClr val="bg1"/>
          </a:solidFill>
        </p:grpSpPr>
        <p:sp>
          <p:nvSpPr>
            <p:cNvPr id="11" name="Rectangle 16"/>
            <p:cNvSpPr>
              <a:spLocks noChangeArrowheads="1"/>
            </p:cNvSpPr>
            <p:nvPr/>
          </p:nvSpPr>
          <p:spPr bwMode="auto">
            <a:xfrm>
              <a:off x="3959225" y="876301"/>
              <a:ext cx="182563" cy="49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n-ea"/>
                <a:ea typeface="+mn-ea"/>
              </a:endParaRPr>
            </a:p>
          </p:txBody>
        </p:sp>
        <p:sp>
          <p:nvSpPr>
            <p:cNvPr id="13" name="Rectangle 17"/>
            <p:cNvSpPr>
              <a:spLocks noChangeArrowheads="1"/>
            </p:cNvSpPr>
            <p:nvPr/>
          </p:nvSpPr>
          <p:spPr bwMode="auto">
            <a:xfrm>
              <a:off x="3959225" y="777876"/>
              <a:ext cx="182563" cy="49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n-ea"/>
                <a:ea typeface="+mn-ea"/>
              </a:endParaRPr>
            </a:p>
          </p:txBody>
        </p:sp>
        <p:sp>
          <p:nvSpPr>
            <p:cNvPr id="14" name="Rectangle 18"/>
            <p:cNvSpPr>
              <a:spLocks noChangeArrowheads="1"/>
            </p:cNvSpPr>
            <p:nvPr/>
          </p:nvSpPr>
          <p:spPr bwMode="auto">
            <a:xfrm>
              <a:off x="3959225" y="677863"/>
              <a:ext cx="182563" cy="47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n-ea"/>
                <a:ea typeface="+mn-ea"/>
              </a:endParaRPr>
            </a:p>
          </p:txBody>
        </p:sp>
        <p:sp>
          <p:nvSpPr>
            <p:cNvPr id="15" name="Rectangle 19"/>
            <p:cNvSpPr>
              <a:spLocks noChangeArrowheads="1"/>
            </p:cNvSpPr>
            <p:nvPr/>
          </p:nvSpPr>
          <p:spPr bwMode="auto">
            <a:xfrm>
              <a:off x="3959225" y="582613"/>
              <a:ext cx="182563" cy="49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n-ea"/>
                <a:ea typeface="+mn-ea"/>
              </a:endParaRPr>
            </a:p>
          </p:txBody>
        </p:sp>
        <p:sp>
          <p:nvSpPr>
            <p:cNvPr id="16" name="Rectangle 20"/>
            <p:cNvSpPr>
              <a:spLocks noChangeArrowheads="1"/>
            </p:cNvSpPr>
            <p:nvPr/>
          </p:nvSpPr>
          <p:spPr bwMode="auto">
            <a:xfrm>
              <a:off x="3676650" y="1101726"/>
              <a:ext cx="469900" cy="47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n-ea"/>
                <a:ea typeface="+mn-ea"/>
              </a:endParaRPr>
            </a:p>
          </p:txBody>
        </p:sp>
        <p:sp>
          <p:nvSpPr>
            <p:cNvPr id="17" name="Rectangle 21"/>
            <p:cNvSpPr>
              <a:spLocks noChangeArrowheads="1"/>
            </p:cNvSpPr>
            <p:nvPr/>
          </p:nvSpPr>
          <p:spPr bwMode="auto">
            <a:xfrm>
              <a:off x="3676650" y="1198563"/>
              <a:ext cx="469900" cy="49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n-ea"/>
                <a:ea typeface="+mn-ea"/>
              </a:endParaRPr>
            </a:p>
          </p:txBody>
        </p:sp>
        <p:sp>
          <p:nvSpPr>
            <p:cNvPr id="18" name="Freeform 22"/>
            <p:cNvSpPr>
              <a:spLocks/>
            </p:cNvSpPr>
            <p:nvPr/>
          </p:nvSpPr>
          <p:spPr bwMode="auto">
            <a:xfrm>
              <a:off x="3590925" y="482601"/>
              <a:ext cx="641350" cy="862013"/>
            </a:xfrm>
            <a:custGeom>
              <a:avLst/>
              <a:gdLst>
                <a:gd name="T0" fmla="*/ 229 w 404"/>
                <a:gd name="T1" fmla="*/ 0 h 543"/>
                <a:gd name="T2" fmla="*/ 229 w 404"/>
                <a:gd name="T3" fmla="*/ 30 h 543"/>
                <a:gd name="T4" fmla="*/ 373 w 404"/>
                <a:gd name="T5" fmla="*/ 30 h 543"/>
                <a:gd name="T6" fmla="*/ 373 w 404"/>
                <a:gd name="T7" fmla="*/ 513 h 543"/>
                <a:gd name="T8" fmla="*/ 33 w 404"/>
                <a:gd name="T9" fmla="*/ 513 h 543"/>
                <a:gd name="T10" fmla="*/ 31 w 404"/>
                <a:gd name="T11" fmla="*/ 387 h 543"/>
                <a:gd name="T12" fmla="*/ 0 w 404"/>
                <a:gd name="T13" fmla="*/ 387 h 543"/>
                <a:gd name="T14" fmla="*/ 0 w 404"/>
                <a:gd name="T15" fmla="*/ 543 h 543"/>
                <a:gd name="T16" fmla="*/ 404 w 404"/>
                <a:gd name="T17" fmla="*/ 543 h 543"/>
                <a:gd name="T18" fmla="*/ 404 w 404"/>
                <a:gd name="T19" fmla="*/ 0 h 543"/>
                <a:gd name="T20" fmla="*/ 229 w 404"/>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4" h="543">
                  <a:moveTo>
                    <a:pt x="229" y="0"/>
                  </a:moveTo>
                  <a:lnTo>
                    <a:pt x="229" y="30"/>
                  </a:lnTo>
                  <a:lnTo>
                    <a:pt x="373" y="30"/>
                  </a:lnTo>
                  <a:lnTo>
                    <a:pt x="373" y="513"/>
                  </a:lnTo>
                  <a:lnTo>
                    <a:pt x="33" y="513"/>
                  </a:lnTo>
                  <a:lnTo>
                    <a:pt x="31" y="387"/>
                  </a:lnTo>
                  <a:lnTo>
                    <a:pt x="0" y="387"/>
                  </a:lnTo>
                  <a:lnTo>
                    <a:pt x="0" y="543"/>
                  </a:lnTo>
                  <a:lnTo>
                    <a:pt x="404" y="543"/>
                  </a:lnTo>
                  <a:lnTo>
                    <a:pt x="404" y="0"/>
                  </a:lnTo>
                  <a:lnTo>
                    <a:pt x="2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n-ea"/>
                <a:ea typeface="+mn-ea"/>
              </a:endParaRPr>
            </a:p>
          </p:txBody>
        </p:sp>
        <p:sp>
          <p:nvSpPr>
            <p:cNvPr id="19" name="Rectangle 23"/>
            <p:cNvSpPr>
              <a:spLocks noChangeArrowheads="1"/>
            </p:cNvSpPr>
            <p:nvPr/>
          </p:nvSpPr>
          <p:spPr bwMode="auto">
            <a:xfrm>
              <a:off x="3959225" y="989013"/>
              <a:ext cx="182563" cy="47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n-ea"/>
                <a:ea typeface="+mn-ea"/>
              </a:endParaRPr>
            </a:p>
          </p:txBody>
        </p:sp>
        <p:sp>
          <p:nvSpPr>
            <p:cNvPr id="20" name="Freeform 24"/>
            <p:cNvSpPr>
              <a:spLocks noEditPoints="1"/>
            </p:cNvSpPr>
            <p:nvPr/>
          </p:nvSpPr>
          <p:spPr bwMode="auto">
            <a:xfrm>
              <a:off x="3295650" y="230188"/>
              <a:ext cx="639763" cy="852488"/>
            </a:xfrm>
            <a:custGeom>
              <a:avLst/>
              <a:gdLst>
                <a:gd name="T0" fmla="*/ 403 w 403"/>
                <a:gd name="T1" fmla="*/ 0 h 537"/>
                <a:gd name="T2" fmla="*/ 0 w 403"/>
                <a:gd name="T3" fmla="*/ 0 h 537"/>
                <a:gd name="T4" fmla="*/ 0 w 403"/>
                <a:gd name="T5" fmla="*/ 447 h 537"/>
                <a:gd name="T6" fmla="*/ 92 w 403"/>
                <a:gd name="T7" fmla="*/ 537 h 537"/>
                <a:gd name="T8" fmla="*/ 403 w 403"/>
                <a:gd name="T9" fmla="*/ 537 h 537"/>
                <a:gd name="T10" fmla="*/ 403 w 403"/>
                <a:gd name="T11" fmla="*/ 0 h 537"/>
                <a:gd name="T12" fmla="*/ 373 w 403"/>
                <a:gd name="T13" fmla="*/ 508 h 537"/>
                <a:gd name="T14" fmla="*/ 108 w 403"/>
                <a:gd name="T15" fmla="*/ 508 h 537"/>
                <a:gd name="T16" fmla="*/ 108 w 403"/>
                <a:gd name="T17" fmla="*/ 433 h 537"/>
                <a:gd name="T18" fmla="*/ 30 w 403"/>
                <a:gd name="T19" fmla="*/ 433 h 537"/>
                <a:gd name="T20" fmla="*/ 30 w 403"/>
                <a:gd name="T21" fmla="*/ 31 h 537"/>
                <a:gd name="T22" fmla="*/ 373 w 403"/>
                <a:gd name="T23" fmla="*/ 31 h 537"/>
                <a:gd name="T24" fmla="*/ 373 w 403"/>
                <a:gd name="T25" fmla="*/ 508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3" h="537">
                  <a:moveTo>
                    <a:pt x="403" y="0"/>
                  </a:moveTo>
                  <a:lnTo>
                    <a:pt x="0" y="0"/>
                  </a:lnTo>
                  <a:lnTo>
                    <a:pt x="0" y="447"/>
                  </a:lnTo>
                  <a:lnTo>
                    <a:pt x="92" y="537"/>
                  </a:lnTo>
                  <a:lnTo>
                    <a:pt x="403" y="537"/>
                  </a:lnTo>
                  <a:lnTo>
                    <a:pt x="403" y="0"/>
                  </a:lnTo>
                  <a:close/>
                  <a:moveTo>
                    <a:pt x="373" y="508"/>
                  </a:moveTo>
                  <a:lnTo>
                    <a:pt x="108" y="508"/>
                  </a:lnTo>
                  <a:lnTo>
                    <a:pt x="108" y="433"/>
                  </a:lnTo>
                  <a:lnTo>
                    <a:pt x="30" y="433"/>
                  </a:lnTo>
                  <a:lnTo>
                    <a:pt x="30" y="31"/>
                  </a:lnTo>
                  <a:lnTo>
                    <a:pt x="373" y="31"/>
                  </a:lnTo>
                  <a:lnTo>
                    <a:pt x="373" y="5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n-ea"/>
                <a:ea typeface="+mn-ea"/>
              </a:endParaRPr>
            </a:p>
          </p:txBody>
        </p:sp>
        <p:sp>
          <p:nvSpPr>
            <p:cNvPr id="21" name="Rectangle 25"/>
            <p:cNvSpPr>
              <a:spLocks noChangeArrowheads="1"/>
            </p:cNvSpPr>
            <p:nvPr/>
          </p:nvSpPr>
          <p:spPr bwMode="auto">
            <a:xfrm>
              <a:off x="3441700" y="376238"/>
              <a:ext cx="176213" cy="3238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n-ea"/>
                <a:ea typeface="+mn-ea"/>
              </a:endParaRPr>
            </a:p>
          </p:txBody>
        </p:sp>
        <p:sp>
          <p:nvSpPr>
            <p:cNvPr id="22" name="Rectangle 26"/>
            <p:cNvSpPr>
              <a:spLocks noChangeArrowheads="1"/>
            </p:cNvSpPr>
            <p:nvPr/>
          </p:nvSpPr>
          <p:spPr bwMode="auto">
            <a:xfrm>
              <a:off x="3411538" y="755651"/>
              <a:ext cx="438150" cy="460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n-ea"/>
                <a:ea typeface="+mn-ea"/>
              </a:endParaRPr>
            </a:p>
          </p:txBody>
        </p:sp>
        <p:sp>
          <p:nvSpPr>
            <p:cNvPr id="23" name="Rectangle 27"/>
            <p:cNvSpPr>
              <a:spLocks noChangeArrowheads="1"/>
            </p:cNvSpPr>
            <p:nvPr/>
          </p:nvSpPr>
          <p:spPr bwMode="auto">
            <a:xfrm>
              <a:off x="3670300" y="565151"/>
              <a:ext cx="179388" cy="444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n-ea"/>
                <a:ea typeface="+mn-ea"/>
              </a:endParaRPr>
            </a:p>
          </p:txBody>
        </p:sp>
        <p:sp>
          <p:nvSpPr>
            <p:cNvPr id="24" name="Rectangle 28"/>
            <p:cNvSpPr>
              <a:spLocks noChangeArrowheads="1"/>
            </p:cNvSpPr>
            <p:nvPr/>
          </p:nvSpPr>
          <p:spPr bwMode="auto">
            <a:xfrm>
              <a:off x="3670300" y="658813"/>
              <a:ext cx="179388" cy="41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n-ea"/>
                <a:ea typeface="+mn-ea"/>
              </a:endParaRPr>
            </a:p>
          </p:txBody>
        </p:sp>
        <p:sp>
          <p:nvSpPr>
            <p:cNvPr id="25" name="Rectangle 29"/>
            <p:cNvSpPr>
              <a:spLocks noChangeArrowheads="1"/>
            </p:cNvSpPr>
            <p:nvPr/>
          </p:nvSpPr>
          <p:spPr bwMode="auto">
            <a:xfrm>
              <a:off x="3670300" y="471488"/>
              <a:ext cx="179388" cy="444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n-ea"/>
                <a:ea typeface="+mn-ea"/>
              </a:endParaRPr>
            </a:p>
          </p:txBody>
        </p:sp>
        <p:sp>
          <p:nvSpPr>
            <p:cNvPr id="26" name="Rectangle 30"/>
            <p:cNvSpPr>
              <a:spLocks noChangeArrowheads="1"/>
            </p:cNvSpPr>
            <p:nvPr/>
          </p:nvSpPr>
          <p:spPr bwMode="auto">
            <a:xfrm>
              <a:off x="3670300" y="376238"/>
              <a:ext cx="179388" cy="41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n-ea"/>
                <a:ea typeface="+mn-ea"/>
              </a:endParaRPr>
            </a:p>
          </p:txBody>
        </p:sp>
        <p:sp>
          <p:nvSpPr>
            <p:cNvPr id="27" name="Rectangle 31"/>
            <p:cNvSpPr>
              <a:spLocks noChangeArrowheads="1"/>
            </p:cNvSpPr>
            <p:nvPr/>
          </p:nvSpPr>
          <p:spPr bwMode="auto">
            <a:xfrm>
              <a:off x="3411538" y="842963"/>
              <a:ext cx="438150" cy="444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n-ea"/>
                <a:ea typeface="+mn-ea"/>
              </a:endParaRPr>
            </a:p>
          </p:txBody>
        </p:sp>
      </p:grpSp>
      <p:sp>
        <p:nvSpPr>
          <p:cNvPr id="28" name="文本占位符 6"/>
          <p:cNvSpPr>
            <a:spLocks noGrp="1"/>
          </p:cNvSpPr>
          <p:nvPr>
            <p:ph type="body" sz="quarter" idx="10" hasCustomPrompt="1"/>
          </p:nvPr>
        </p:nvSpPr>
        <p:spPr>
          <a:xfrm>
            <a:off x="912285" y="1233488"/>
            <a:ext cx="10560048" cy="4680000"/>
          </a:xfrm>
          <a:prstGeom prst="rect">
            <a:avLst/>
          </a:prstGeom>
          <a:noFill/>
          <a:ln w="9525">
            <a:noFill/>
            <a:miter lim="800000"/>
            <a:headEnd/>
            <a:tailEnd/>
          </a:ln>
        </p:spPr>
        <p:txBody>
          <a:bodyPr vert="horz" wrap="square" lIns="80141" tIns="40071" rIns="80141" bIns="40071" numCol="1" anchor="t" anchorCtr="0" compatLnSpc="1">
            <a:prstTxWarp prst="textNoShape">
              <a:avLst/>
            </a:prstTxWarp>
          </a:bodyPr>
          <a:lstStyle>
            <a:lvl1pPr marL="457200" marR="0" indent="-457200" algn="l" defTabSz="801668" rtl="0" eaLnBrk="0" fontAlgn="base" latinLnBrk="0" hangingPunct="0">
              <a:lnSpc>
                <a:spcPct val="140000"/>
              </a:lnSpc>
              <a:spcBef>
                <a:spcPct val="30000"/>
              </a:spcBef>
              <a:spcAft>
                <a:spcPct val="0"/>
              </a:spcAft>
              <a:buClr>
                <a:schemeClr val="tx1"/>
              </a:buClr>
              <a:buSzPct val="100000"/>
              <a:buFont typeface="+mj-lt"/>
              <a:buAutoNum type="arabicPeriod"/>
              <a:tabLst/>
              <a:defRPr lang="zh-CN" altLang="en-US" sz="2200" baseline="0" dirty="0">
                <a:solidFill>
                  <a:schemeClr val="tx1"/>
                </a:solidFill>
                <a:latin typeface="+mn-lt"/>
                <a:ea typeface="+mn-ea"/>
                <a:cs typeface="+mn-cs"/>
              </a:defRPr>
            </a:lvl1pPr>
          </a:lstStyle>
          <a:p>
            <a:r>
              <a:rPr lang="en-US" altLang="zh-CN" dirty="0"/>
              <a:t>Item 1</a:t>
            </a:r>
            <a:endParaRPr lang="zh-CN" altLang="en-US" dirty="0"/>
          </a:p>
        </p:txBody>
      </p:sp>
      <p:sp>
        <p:nvSpPr>
          <p:cNvPr id="29" name="Freeform 6"/>
          <p:cNvSpPr>
            <a:spLocks/>
          </p:cNvSpPr>
          <p:nvPr userDrawn="1"/>
        </p:nvSpPr>
        <p:spPr bwMode="auto">
          <a:xfrm>
            <a:off x="4619836" y="296368"/>
            <a:ext cx="7560000" cy="864888"/>
          </a:xfrm>
          <a:custGeom>
            <a:avLst/>
            <a:gdLst>
              <a:gd name="T0" fmla="*/ 6409 w 6533"/>
              <a:gd name="T1" fmla="*/ 0 h 617"/>
              <a:gd name="T2" fmla="*/ 0 w 6533"/>
              <a:gd name="T3" fmla="*/ 0 h 617"/>
              <a:gd name="T4" fmla="*/ 126 w 6533"/>
              <a:gd name="T5" fmla="*/ 310 h 617"/>
              <a:gd name="T6" fmla="*/ 0 w 6533"/>
              <a:gd name="T7" fmla="*/ 617 h 617"/>
              <a:gd name="T8" fmla="*/ 6409 w 6533"/>
              <a:gd name="T9" fmla="*/ 617 h 617"/>
              <a:gd name="T10" fmla="*/ 6533 w 6533"/>
              <a:gd name="T11" fmla="*/ 310 h 617"/>
              <a:gd name="T12" fmla="*/ 6409 w 6533"/>
              <a:gd name="T13" fmla="*/ 0 h 617"/>
              <a:gd name="connsiteX0" fmla="*/ 9810 w 9810"/>
              <a:gd name="connsiteY0" fmla="*/ 0 h 10000"/>
              <a:gd name="connsiteX1" fmla="*/ 0 w 9810"/>
              <a:gd name="connsiteY1" fmla="*/ 0 h 10000"/>
              <a:gd name="connsiteX2" fmla="*/ 193 w 9810"/>
              <a:gd name="connsiteY2" fmla="*/ 5024 h 10000"/>
              <a:gd name="connsiteX3" fmla="*/ 0 w 9810"/>
              <a:gd name="connsiteY3" fmla="*/ 10000 h 10000"/>
              <a:gd name="connsiteX4" fmla="*/ 9810 w 9810"/>
              <a:gd name="connsiteY4" fmla="*/ 10000 h 10000"/>
              <a:gd name="connsiteX5" fmla="*/ 7589 w 9810"/>
              <a:gd name="connsiteY5" fmla="*/ 5574 h 10000"/>
              <a:gd name="connsiteX6" fmla="*/ 9810 w 9810"/>
              <a:gd name="connsiteY6" fmla="*/ 0 h 10000"/>
              <a:gd name="connsiteX0" fmla="*/ 7021 w 10000"/>
              <a:gd name="connsiteY0" fmla="*/ 0 h 10000"/>
              <a:gd name="connsiteX1" fmla="*/ 0 w 10000"/>
              <a:gd name="connsiteY1" fmla="*/ 0 h 10000"/>
              <a:gd name="connsiteX2" fmla="*/ 197 w 10000"/>
              <a:gd name="connsiteY2" fmla="*/ 5024 h 10000"/>
              <a:gd name="connsiteX3" fmla="*/ 0 w 10000"/>
              <a:gd name="connsiteY3" fmla="*/ 10000 h 10000"/>
              <a:gd name="connsiteX4" fmla="*/ 10000 w 10000"/>
              <a:gd name="connsiteY4" fmla="*/ 10000 h 10000"/>
              <a:gd name="connsiteX5" fmla="*/ 7736 w 10000"/>
              <a:gd name="connsiteY5" fmla="*/ 5574 h 10000"/>
              <a:gd name="connsiteX6" fmla="*/ 7021 w 10000"/>
              <a:gd name="connsiteY6" fmla="*/ 0 h 10000"/>
              <a:gd name="connsiteX0" fmla="*/ 7021 w 7736"/>
              <a:gd name="connsiteY0" fmla="*/ 0 h 10038"/>
              <a:gd name="connsiteX1" fmla="*/ 0 w 7736"/>
              <a:gd name="connsiteY1" fmla="*/ 0 h 10038"/>
              <a:gd name="connsiteX2" fmla="*/ 197 w 7736"/>
              <a:gd name="connsiteY2" fmla="*/ 5024 h 10038"/>
              <a:gd name="connsiteX3" fmla="*/ 0 w 7736"/>
              <a:gd name="connsiteY3" fmla="*/ 10000 h 10038"/>
              <a:gd name="connsiteX4" fmla="*/ 7017 w 7736"/>
              <a:gd name="connsiteY4" fmla="*/ 10038 h 10038"/>
              <a:gd name="connsiteX5" fmla="*/ 7736 w 7736"/>
              <a:gd name="connsiteY5" fmla="*/ 5574 h 10038"/>
              <a:gd name="connsiteX6" fmla="*/ 7021 w 7736"/>
              <a:gd name="connsiteY6" fmla="*/ 0 h 10038"/>
              <a:gd name="connsiteX0" fmla="*/ 9076 w 9316"/>
              <a:gd name="connsiteY0" fmla="*/ 0 h 10000"/>
              <a:gd name="connsiteX1" fmla="*/ 0 w 9316"/>
              <a:gd name="connsiteY1" fmla="*/ 0 h 10000"/>
              <a:gd name="connsiteX2" fmla="*/ 255 w 9316"/>
              <a:gd name="connsiteY2" fmla="*/ 5005 h 10000"/>
              <a:gd name="connsiteX3" fmla="*/ 0 w 9316"/>
              <a:gd name="connsiteY3" fmla="*/ 9962 h 10000"/>
              <a:gd name="connsiteX4" fmla="*/ 9071 w 9316"/>
              <a:gd name="connsiteY4" fmla="*/ 10000 h 10000"/>
              <a:gd name="connsiteX5" fmla="*/ 9316 w 9316"/>
              <a:gd name="connsiteY5" fmla="*/ 5668 h 10000"/>
              <a:gd name="connsiteX6" fmla="*/ 9076 w 9316"/>
              <a:gd name="connsiteY6" fmla="*/ 0 h 10000"/>
              <a:gd name="connsiteX0" fmla="*/ 9742 w 10000"/>
              <a:gd name="connsiteY0" fmla="*/ 0 h 10000"/>
              <a:gd name="connsiteX1" fmla="*/ 0 w 10000"/>
              <a:gd name="connsiteY1" fmla="*/ 0 h 10000"/>
              <a:gd name="connsiteX2" fmla="*/ 274 w 10000"/>
              <a:gd name="connsiteY2" fmla="*/ 5005 h 10000"/>
              <a:gd name="connsiteX3" fmla="*/ 0 w 10000"/>
              <a:gd name="connsiteY3" fmla="*/ 9962 h 10000"/>
              <a:gd name="connsiteX4" fmla="*/ 9737 w 10000"/>
              <a:gd name="connsiteY4" fmla="*/ 10000 h 10000"/>
              <a:gd name="connsiteX5" fmla="*/ 10000 w 10000"/>
              <a:gd name="connsiteY5" fmla="*/ 5668 h 10000"/>
              <a:gd name="connsiteX6" fmla="*/ 9742 w 10000"/>
              <a:gd name="connsiteY6" fmla="*/ 0 h 10000"/>
              <a:gd name="connsiteX0" fmla="*/ 9742 w 9877"/>
              <a:gd name="connsiteY0" fmla="*/ 0 h 10000"/>
              <a:gd name="connsiteX1" fmla="*/ 0 w 9877"/>
              <a:gd name="connsiteY1" fmla="*/ 0 h 10000"/>
              <a:gd name="connsiteX2" fmla="*/ 274 w 9877"/>
              <a:gd name="connsiteY2" fmla="*/ 5005 h 10000"/>
              <a:gd name="connsiteX3" fmla="*/ 0 w 9877"/>
              <a:gd name="connsiteY3" fmla="*/ 9962 h 10000"/>
              <a:gd name="connsiteX4" fmla="*/ 9737 w 9877"/>
              <a:gd name="connsiteY4" fmla="*/ 10000 h 10000"/>
              <a:gd name="connsiteX5" fmla="*/ 9738 w 9877"/>
              <a:gd name="connsiteY5" fmla="*/ 5783 h 10000"/>
              <a:gd name="connsiteX6" fmla="*/ 9742 w 9877"/>
              <a:gd name="connsiteY6" fmla="*/ 0 h 10000"/>
              <a:gd name="connsiteX0" fmla="*/ 9863 w 9991"/>
              <a:gd name="connsiteY0" fmla="*/ 0 h 10000"/>
              <a:gd name="connsiteX1" fmla="*/ 0 w 9991"/>
              <a:gd name="connsiteY1" fmla="*/ 0 h 10000"/>
              <a:gd name="connsiteX2" fmla="*/ 277 w 9991"/>
              <a:gd name="connsiteY2" fmla="*/ 5005 h 10000"/>
              <a:gd name="connsiteX3" fmla="*/ 0 w 9991"/>
              <a:gd name="connsiteY3" fmla="*/ 9962 h 10000"/>
              <a:gd name="connsiteX4" fmla="*/ 9858 w 9991"/>
              <a:gd name="connsiteY4" fmla="*/ 10000 h 10000"/>
              <a:gd name="connsiteX5" fmla="*/ 9817 w 9991"/>
              <a:gd name="connsiteY5" fmla="*/ 5783 h 10000"/>
              <a:gd name="connsiteX6" fmla="*/ 9863 w 9991"/>
              <a:gd name="connsiteY6" fmla="*/ 0 h 10000"/>
              <a:gd name="connsiteX0" fmla="*/ 9872 w 10014"/>
              <a:gd name="connsiteY0" fmla="*/ 0 h 10000"/>
              <a:gd name="connsiteX1" fmla="*/ 0 w 10014"/>
              <a:gd name="connsiteY1" fmla="*/ 0 h 10000"/>
              <a:gd name="connsiteX2" fmla="*/ 277 w 10014"/>
              <a:gd name="connsiteY2" fmla="*/ 5005 h 10000"/>
              <a:gd name="connsiteX3" fmla="*/ 0 w 10014"/>
              <a:gd name="connsiteY3" fmla="*/ 9962 h 10000"/>
              <a:gd name="connsiteX4" fmla="*/ 9867 w 10014"/>
              <a:gd name="connsiteY4" fmla="*/ 10000 h 10000"/>
              <a:gd name="connsiteX5" fmla="*/ 9890 w 10014"/>
              <a:gd name="connsiteY5" fmla="*/ 5745 h 10000"/>
              <a:gd name="connsiteX6" fmla="*/ 9872 w 10014"/>
              <a:gd name="connsiteY6" fmla="*/ 0 h 10000"/>
              <a:gd name="connsiteX0" fmla="*/ 9872 w 10030"/>
              <a:gd name="connsiteY0" fmla="*/ 0 h 10000"/>
              <a:gd name="connsiteX1" fmla="*/ 0 w 10030"/>
              <a:gd name="connsiteY1" fmla="*/ 0 h 10000"/>
              <a:gd name="connsiteX2" fmla="*/ 277 w 10030"/>
              <a:gd name="connsiteY2" fmla="*/ 5005 h 10000"/>
              <a:gd name="connsiteX3" fmla="*/ 0 w 10030"/>
              <a:gd name="connsiteY3" fmla="*/ 9962 h 10000"/>
              <a:gd name="connsiteX4" fmla="*/ 9867 w 10030"/>
              <a:gd name="connsiteY4" fmla="*/ 10000 h 10000"/>
              <a:gd name="connsiteX5" fmla="*/ 9890 w 10030"/>
              <a:gd name="connsiteY5" fmla="*/ 5745 h 10000"/>
              <a:gd name="connsiteX6" fmla="*/ 9872 w 10030"/>
              <a:gd name="connsiteY6" fmla="*/ 0 h 10000"/>
              <a:gd name="connsiteX0" fmla="*/ 9872 w 9921"/>
              <a:gd name="connsiteY0" fmla="*/ 0 h 10000"/>
              <a:gd name="connsiteX1" fmla="*/ 0 w 9921"/>
              <a:gd name="connsiteY1" fmla="*/ 0 h 10000"/>
              <a:gd name="connsiteX2" fmla="*/ 277 w 9921"/>
              <a:gd name="connsiteY2" fmla="*/ 5005 h 10000"/>
              <a:gd name="connsiteX3" fmla="*/ 0 w 9921"/>
              <a:gd name="connsiteY3" fmla="*/ 9962 h 10000"/>
              <a:gd name="connsiteX4" fmla="*/ 9867 w 9921"/>
              <a:gd name="connsiteY4" fmla="*/ 10000 h 10000"/>
              <a:gd name="connsiteX5" fmla="*/ 9890 w 9921"/>
              <a:gd name="connsiteY5" fmla="*/ 5745 h 10000"/>
              <a:gd name="connsiteX6" fmla="*/ 9872 w 9921"/>
              <a:gd name="connsiteY6" fmla="*/ 0 h 10000"/>
              <a:gd name="connsiteX0" fmla="*/ 9951 w 9974"/>
              <a:gd name="connsiteY0" fmla="*/ 0 h 10000"/>
              <a:gd name="connsiteX1" fmla="*/ 0 w 9974"/>
              <a:gd name="connsiteY1" fmla="*/ 0 h 10000"/>
              <a:gd name="connsiteX2" fmla="*/ 279 w 9974"/>
              <a:gd name="connsiteY2" fmla="*/ 5005 h 10000"/>
              <a:gd name="connsiteX3" fmla="*/ 0 w 9974"/>
              <a:gd name="connsiteY3" fmla="*/ 9962 h 10000"/>
              <a:gd name="connsiteX4" fmla="*/ 9946 w 9974"/>
              <a:gd name="connsiteY4" fmla="*/ 10000 h 10000"/>
              <a:gd name="connsiteX5" fmla="*/ 9969 w 9974"/>
              <a:gd name="connsiteY5" fmla="*/ 5745 h 10000"/>
              <a:gd name="connsiteX6" fmla="*/ 9951 w 9974"/>
              <a:gd name="connsiteY6" fmla="*/ 0 h 10000"/>
              <a:gd name="connsiteX0" fmla="*/ 9977 w 10001"/>
              <a:gd name="connsiteY0" fmla="*/ 0 h 10000"/>
              <a:gd name="connsiteX1" fmla="*/ 0 w 10001"/>
              <a:gd name="connsiteY1" fmla="*/ 0 h 10000"/>
              <a:gd name="connsiteX2" fmla="*/ 280 w 10001"/>
              <a:gd name="connsiteY2" fmla="*/ 5005 h 10000"/>
              <a:gd name="connsiteX3" fmla="*/ 0 w 10001"/>
              <a:gd name="connsiteY3" fmla="*/ 9962 h 10000"/>
              <a:gd name="connsiteX4" fmla="*/ 9972 w 10001"/>
              <a:gd name="connsiteY4" fmla="*/ 10000 h 10000"/>
              <a:gd name="connsiteX5" fmla="*/ 9995 w 10001"/>
              <a:gd name="connsiteY5" fmla="*/ 5745 h 10000"/>
              <a:gd name="connsiteX6" fmla="*/ 9977 w 10001"/>
              <a:gd name="connsiteY6" fmla="*/ 0 h 10000"/>
              <a:gd name="connsiteX0" fmla="*/ 9977 w 10001"/>
              <a:gd name="connsiteY0" fmla="*/ 0 h 10000"/>
              <a:gd name="connsiteX1" fmla="*/ 0 w 10001"/>
              <a:gd name="connsiteY1" fmla="*/ 0 h 10000"/>
              <a:gd name="connsiteX2" fmla="*/ 280 w 10001"/>
              <a:gd name="connsiteY2" fmla="*/ 5005 h 10000"/>
              <a:gd name="connsiteX3" fmla="*/ 0 w 10001"/>
              <a:gd name="connsiteY3" fmla="*/ 9962 h 10000"/>
              <a:gd name="connsiteX4" fmla="*/ 9972 w 10001"/>
              <a:gd name="connsiteY4" fmla="*/ 10000 h 10000"/>
              <a:gd name="connsiteX5" fmla="*/ 9995 w 10001"/>
              <a:gd name="connsiteY5" fmla="*/ 5745 h 10000"/>
              <a:gd name="connsiteX6" fmla="*/ 9977 w 10001"/>
              <a:gd name="connsiteY6" fmla="*/ 0 h 10000"/>
              <a:gd name="connsiteX0" fmla="*/ 9977 w 10001"/>
              <a:gd name="connsiteY0" fmla="*/ 0 h 10000"/>
              <a:gd name="connsiteX1" fmla="*/ 0 w 10001"/>
              <a:gd name="connsiteY1" fmla="*/ 0 h 10000"/>
              <a:gd name="connsiteX2" fmla="*/ 280 w 10001"/>
              <a:gd name="connsiteY2" fmla="*/ 5005 h 10000"/>
              <a:gd name="connsiteX3" fmla="*/ 0 w 10001"/>
              <a:gd name="connsiteY3" fmla="*/ 9962 h 10000"/>
              <a:gd name="connsiteX4" fmla="*/ 9972 w 10001"/>
              <a:gd name="connsiteY4" fmla="*/ 10000 h 10000"/>
              <a:gd name="connsiteX5" fmla="*/ 9995 w 10001"/>
              <a:gd name="connsiteY5" fmla="*/ 5745 h 10000"/>
              <a:gd name="connsiteX6" fmla="*/ 9977 w 10001"/>
              <a:gd name="connsiteY6" fmla="*/ 0 h 10000"/>
              <a:gd name="connsiteX0" fmla="*/ 9977 w 9995"/>
              <a:gd name="connsiteY0" fmla="*/ 0 h 10000"/>
              <a:gd name="connsiteX1" fmla="*/ 0 w 9995"/>
              <a:gd name="connsiteY1" fmla="*/ 0 h 10000"/>
              <a:gd name="connsiteX2" fmla="*/ 280 w 9995"/>
              <a:gd name="connsiteY2" fmla="*/ 5005 h 10000"/>
              <a:gd name="connsiteX3" fmla="*/ 0 w 9995"/>
              <a:gd name="connsiteY3" fmla="*/ 9962 h 10000"/>
              <a:gd name="connsiteX4" fmla="*/ 9972 w 9995"/>
              <a:gd name="connsiteY4" fmla="*/ 10000 h 10000"/>
              <a:gd name="connsiteX5" fmla="*/ 9995 w 9995"/>
              <a:gd name="connsiteY5" fmla="*/ 5745 h 10000"/>
              <a:gd name="connsiteX6" fmla="*/ 9977 w 9995"/>
              <a:gd name="connsiteY6" fmla="*/ 0 h 10000"/>
              <a:gd name="connsiteX0" fmla="*/ 9999 w 10000"/>
              <a:gd name="connsiteY0" fmla="*/ 0 h 10000"/>
              <a:gd name="connsiteX1" fmla="*/ 0 w 10000"/>
              <a:gd name="connsiteY1" fmla="*/ 0 h 10000"/>
              <a:gd name="connsiteX2" fmla="*/ 280 w 10000"/>
              <a:gd name="connsiteY2" fmla="*/ 5005 h 10000"/>
              <a:gd name="connsiteX3" fmla="*/ 0 w 10000"/>
              <a:gd name="connsiteY3" fmla="*/ 9962 h 10000"/>
              <a:gd name="connsiteX4" fmla="*/ 9977 w 10000"/>
              <a:gd name="connsiteY4" fmla="*/ 10000 h 10000"/>
              <a:gd name="connsiteX5" fmla="*/ 10000 w 10000"/>
              <a:gd name="connsiteY5" fmla="*/ 5745 h 10000"/>
              <a:gd name="connsiteX6" fmla="*/ 9999 w 10000"/>
              <a:gd name="connsiteY6" fmla="*/ 0 h 10000"/>
              <a:gd name="connsiteX0" fmla="*/ 9999 w 10004"/>
              <a:gd name="connsiteY0" fmla="*/ 0 h 10000"/>
              <a:gd name="connsiteX1" fmla="*/ 0 w 10004"/>
              <a:gd name="connsiteY1" fmla="*/ 0 h 10000"/>
              <a:gd name="connsiteX2" fmla="*/ 280 w 10004"/>
              <a:gd name="connsiteY2" fmla="*/ 5005 h 10000"/>
              <a:gd name="connsiteX3" fmla="*/ 0 w 10004"/>
              <a:gd name="connsiteY3" fmla="*/ 9962 h 10000"/>
              <a:gd name="connsiteX4" fmla="*/ 10000 w 10004"/>
              <a:gd name="connsiteY4" fmla="*/ 10000 h 10000"/>
              <a:gd name="connsiteX5" fmla="*/ 10000 w 10004"/>
              <a:gd name="connsiteY5" fmla="*/ 5745 h 10000"/>
              <a:gd name="connsiteX6" fmla="*/ 9999 w 10004"/>
              <a:gd name="connsiteY6" fmla="*/ 0 h 10000"/>
              <a:gd name="connsiteX0" fmla="*/ 9999 w 10000"/>
              <a:gd name="connsiteY0" fmla="*/ 0 h 10000"/>
              <a:gd name="connsiteX1" fmla="*/ 0 w 10000"/>
              <a:gd name="connsiteY1" fmla="*/ 0 h 10000"/>
              <a:gd name="connsiteX2" fmla="*/ 280 w 10000"/>
              <a:gd name="connsiteY2" fmla="*/ 5005 h 10000"/>
              <a:gd name="connsiteX3" fmla="*/ 0 w 10000"/>
              <a:gd name="connsiteY3" fmla="*/ 9962 h 10000"/>
              <a:gd name="connsiteX4" fmla="*/ 10000 w 10000"/>
              <a:gd name="connsiteY4" fmla="*/ 10000 h 10000"/>
              <a:gd name="connsiteX5" fmla="*/ 10000 w 10000"/>
              <a:gd name="connsiteY5" fmla="*/ 5745 h 10000"/>
              <a:gd name="connsiteX6" fmla="*/ 9999 w 10000"/>
              <a:gd name="connsiteY6" fmla="*/ 0 h 10000"/>
              <a:gd name="connsiteX0" fmla="*/ 14796 w 14796"/>
              <a:gd name="connsiteY0" fmla="*/ 0 h 10000"/>
              <a:gd name="connsiteX1" fmla="*/ 0 w 14796"/>
              <a:gd name="connsiteY1" fmla="*/ 0 h 10000"/>
              <a:gd name="connsiteX2" fmla="*/ 280 w 14796"/>
              <a:gd name="connsiteY2" fmla="*/ 5005 h 10000"/>
              <a:gd name="connsiteX3" fmla="*/ 0 w 14796"/>
              <a:gd name="connsiteY3" fmla="*/ 9962 h 10000"/>
              <a:gd name="connsiteX4" fmla="*/ 10000 w 14796"/>
              <a:gd name="connsiteY4" fmla="*/ 10000 h 10000"/>
              <a:gd name="connsiteX5" fmla="*/ 10000 w 14796"/>
              <a:gd name="connsiteY5" fmla="*/ 5745 h 10000"/>
              <a:gd name="connsiteX6" fmla="*/ 14796 w 14796"/>
              <a:gd name="connsiteY6" fmla="*/ 0 h 10000"/>
              <a:gd name="connsiteX0" fmla="*/ 14796 w 14796"/>
              <a:gd name="connsiteY0" fmla="*/ 0 h 9968"/>
              <a:gd name="connsiteX1" fmla="*/ 0 w 14796"/>
              <a:gd name="connsiteY1" fmla="*/ 0 h 9968"/>
              <a:gd name="connsiteX2" fmla="*/ 280 w 14796"/>
              <a:gd name="connsiteY2" fmla="*/ 5005 h 9968"/>
              <a:gd name="connsiteX3" fmla="*/ 0 w 14796"/>
              <a:gd name="connsiteY3" fmla="*/ 9962 h 9968"/>
              <a:gd name="connsiteX4" fmla="*/ 14788 w 14796"/>
              <a:gd name="connsiteY4" fmla="*/ 9968 h 9968"/>
              <a:gd name="connsiteX5" fmla="*/ 10000 w 14796"/>
              <a:gd name="connsiteY5" fmla="*/ 5745 h 9968"/>
              <a:gd name="connsiteX6" fmla="*/ 14796 w 14796"/>
              <a:gd name="connsiteY6" fmla="*/ 0 h 9968"/>
              <a:gd name="connsiteX0" fmla="*/ 10000 w 10000"/>
              <a:gd name="connsiteY0" fmla="*/ 0 h 10000"/>
              <a:gd name="connsiteX1" fmla="*/ 0 w 10000"/>
              <a:gd name="connsiteY1" fmla="*/ 0 h 10000"/>
              <a:gd name="connsiteX2" fmla="*/ 189 w 10000"/>
              <a:gd name="connsiteY2" fmla="*/ 5021 h 10000"/>
              <a:gd name="connsiteX3" fmla="*/ 0 w 10000"/>
              <a:gd name="connsiteY3" fmla="*/ 9994 h 10000"/>
              <a:gd name="connsiteX4" fmla="*/ 9995 w 10000"/>
              <a:gd name="connsiteY4" fmla="*/ 10000 h 10000"/>
              <a:gd name="connsiteX5" fmla="*/ 9998 w 10000"/>
              <a:gd name="connsiteY5" fmla="*/ 6152 h 10000"/>
              <a:gd name="connsiteX6" fmla="*/ 10000 w 10000"/>
              <a:gd name="connsiteY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10000" y="0"/>
                </a:moveTo>
                <a:lnTo>
                  <a:pt x="0" y="0"/>
                </a:lnTo>
                <a:cubicBezTo>
                  <a:pt x="62" y="1674"/>
                  <a:pt x="124" y="3347"/>
                  <a:pt x="189" y="5021"/>
                </a:cubicBezTo>
                <a:cubicBezTo>
                  <a:pt x="124" y="6679"/>
                  <a:pt x="62" y="8336"/>
                  <a:pt x="0" y="9994"/>
                </a:cubicBezTo>
                <a:lnTo>
                  <a:pt x="9995" y="10000"/>
                </a:lnTo>
                <a:cubicBezTo>
                  <a:pt x="9993" y="8184"/>
                  <a:pt x="9998" y="8051"/>
                  <a:pt x="9998" y="6152"/>
                </a:cubicBezTo>
                <a:cubicBezTo>
                  <a:pt x="9996" y="3296"/>
                  <a:pt x="10001" y="2674"/>
                  <a:pt x="10000" y="0"/>
                </a:cubicBezTo>
                <a:close/>
              </a:path>
            </a:pathLst>
          </a:custGeom>
          <a:solidFill>
            <a:schemeClr val="bg1">
              <a:lumMod val="95000"/>
            </a:schemeClr>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a:latin typeface="+mn-ea"/>
              <a:ea typeface="+mn-ea"/>
            </a:endParaRPr>
          </a:p>
        </p:txBody>
      </p:sp>
      <p:sp>
        <p:nvSpPr>
          <p:cNvPr id="30" name="Freeform 11"/>
          <p:cNvSpPr>
            <a:spLocks/>
          </p:cNvSpPr>
          <p:nvPr userDrawn="1"/>
        </p:nvSpPr>
        <p:spPr bwMode="auto">
          <a:xfrm>
            <a:off x="4511824" y="296368"/>
            <a:ext cx="233363" cy="864380"/>
          </a:xfrm>
          <a:custGeom>
            <a:avLst/>
            <a:gdLst>
              <a:gd name="T0" fmla="*/ 33 w 147"/>
              <a:gd name="T1" fmla="*/ 0 h 493"/>
              <a:gd name="T2" fmla="*/ 0 w 147"/>
              <a:gd name="T3" fmla="*/ 0 h 493"/>
              <a:gd name="T4" fmla="*/ 114 w 147"/>
              <a:gd name="T5" fmla="*/ 248 h 493"/>
              <a:gd name="T6" fmla="*/ 0 w 147"/>
              <a:gd name="T7" fmla="*/ 493 h 493"/>
              <a:gd name="T8" fmla="*/ 33 w 147"/>
              <a:gd name="T9" fmla="*/ 493 h 493"/>
              <a:gd name="T10" fmla="*/ 147 w 147"/>
              <a:gd name="T11" fmla="*/ 248 h 493"/>
              <a:gd name="T12" fmla="*/ 33 w 147"/>
              <a:gd name="T13" fmla="*/ 0 h 493"/>
            </a:gdLst>
            <a:ahLst/>
            <a:cxnLst>
              <a:cxn ang="0">
                <a:pos x="T0" y="T1"/>
              </a:cxn>
              <a:cxn ang="0">
                <a:pos x="T2" y="T3"/>
              </a:cxn>
              <a:cxn ang="0">
                <a:pos x="T4" y="T5"/>
              </a:cxn>
              <a:cxn ang="0">
                <a:pos x="T6" y="T7"/>
              </a:cxn>
              <a:cxn ang="0">
                <a:pos x="T8" y="T9"/>
              </a:cxn>
              <a:cxn ang="0">
                <a:pos x="T10" y="T11"/>
              </a:cxn>
              <a:cxn ang="0">
                <a:pos x="T12" y="T13"/>
              </a:cxn>
            </a:cxnLst>
            <a:rect l="0" t="0" r="r" b="b"/>
            <a:pathLst>
              <a:path w="147" h="493">
                <a:moveTo>
                  <a:pt x="33" y="0"/>
                </a:moveTo>
                <a:lnTo>
                  <a:pt x="0" y="0"/>
                </a:lnTo>
                <a:lnTo>
                  <a:pt x="114" y="248"/>
                </a:lnTo>
                <a:lnTo>
                  <a:pt x="0" y="493"/>
                </a:lnTo>
                <a:lnTo>
                  <a:pt x="33" y="493"/>
                </a:lnTo>
                <a:lnTo>
                  <a:pt x="147" y="248"/>
                </a:lnTo>
                <a:lnTo>
                  <a:pt x="33" y="0"/>
                </a:lnTo>
                <a:close/>
              </a:path>
            </a:pathLst>
          </a:custGeom>
          <a:solidFill>
            <a:schemeClr val="bg1">
              <a:lumMod val="95000"/>
            </a:schemeClr>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a:latin typeface="+mn-ea"/>
              <a:ea typeface="+mn-ea"/>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Overview and Objectives(Optional)">
    <p:spTree>
      <p:nvGrpSpPr>
        <p:cNvPr id="1" name=""/>
        <p:cNvGrpSpPr/>
        <p:nvPr/>
      </p:nvGrpSpPr>
      <p:grpSpPr>
        <a:xfrm>
          <a:off x="0" y="0"/>
          <a:ext cx="0" cy="0"/>
          <a:chOff x="0" y="0"/>
          <a:chExt cx="0" cy="0"/>
        </a:xfrm>
      </p:grpSpPr>
      <p:sp>
        <p:nvSpPr>
          <p:cNvPr id="7" name="内容占位符 6"/>
          <p:cNvSpPr>
            <a:spLocks noGrp="1"/>
          </p:cNvSpPr>
          <p:nvPr>
            <p:ph sz="quarter" idx="10"/>
          </p:nvPr>
        </p:nvSpPr>
        <p:spPr>
          <a:xfrm>
            <a:off x="912285" y="1233487"/>
            <a:ext cx="10560049" cy="4680000"/>
          </a:xfrm>
          <a:prstGeom prst="rect">
            <a:avLst/>
          </a:prstGeom>
        </p:spPr>
        <p:txBody>
          <a:bodyPr/>
          <a:lstStyle>
            <a:lvl1pPr algn="just">
              <a:defRPr>
                <a:latin typeface="+mn-ea"/>
                <a:ea typeface="+mn-ea"/>
                <a:cs typeface="Arial" panose="020B0604020202020204" pitchFamily="34" charset="0"/>
              </a:defRPr>
            </a:lvl1pPr>
            <a:lvl2pPr algn="just">
              <a:defRPr>
                <a:latin typeface="+mn-ea"/>
                <a:ea typeface="+mn-ea"/>
                <a:cs typeface="Arial" panose="020B0604020202020204" pitchFamily="34" charset="0"/>
              </a:defRPr>
            </a:lvl2pPr>
            <a:lvl3pPr algn="just">
              <a:defRPr>
                <a:latin typeface="+mn-ea"/>
                <a:ea typeface="+mn-ea"/>
                <a:cs typeface="Arial" panose="020B0604020202020204" pitchFamily="34" charset="0"/>
              </a:defRPr>
            </a:lvl3pPr>
            <a:lvl4pPr algn="just">
              <a:defRPr>
                <a:latin typeface="+mn-ea"/>
                <a:ea typeface="+mn-ea"/>
                <a:cs typeface="Arial" panose="020B0604020202020204" pitchFamily="34" charset="0"/>
              </a:defRPr>
            </a:lvl4pPr>
            <a:lvl5pPr algn="just">
              <a:defRPr>
                <a:latin typeface="+mn-ea"/>
                <a:ea typeface="+mn-ea"/>
                <a:cs typeface="Arial" panose="020B0604020202020204" pitchFamily="34" charset="0"/>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TextBox 10">
            <a:extLst>
              <a:ext uri="{FF2B5EF4-FFF2-40B4-BE49-F238E27FC236}">
                <a16:creationId xmlns:a16="http://schemas.microsoft.com/office/drawing/2014/main" id="{18ED692C-39CB-4AC0-81F6-D21CDD086EE4}"/>
              </a:ext>
            </a:extLst>
          </p:cNvPr>
          <p:cNvSpPr txBox="1"/>
          <p:nvPr userDrawn="1"/>
        </p:nvSpPr>
        <p:spPr bwMode="auto">
          <a:xfrm>
            <a:off x="1595500" y="408779"/>
            <a:ext cx="9829738" cy="639559"/>
          </a:xfrm>
          <a:prstGeom prst="rect">
            <a:avLst/>
          </a:prstGeom>
          <a:noFill/>
          <a:ln w="9525">
            <a:noFill/>
            <a:miter lim="800000"/>
            <a:headEnd/>
            <a:tailEnd/>
          </a:ln>
        </p:spPr>
        <p:txBody>
          <a:bodyPr wrap="square" lIns="99980" tIns="49987" rIns="99980" bIns="49987" rtlCol="0">
            <a:spAutoFit/>
          </a:bodyPr>
          <a:lstStyle>
            <a:defPPr>
              <a:defRPr lang="zh-CN"/>
            </a:defPPr>
            <a:lvl1pPr defTabSz="1001624" eaLnBrk="0" hangingPunct="0">
              <a:defRPr sz="3500" b="1">
                <a:solidFill>
                  <a:schemeClr val="tx1">
                    <a:lumMod val="75000"/>
                    <a:lumOff val="25000"/>
                  </a:schemeClr>
                </a:solidFill>
                <a:latin typeface="+mn-ea"/>
                <a:ea typeface="+mn-ea"/>
                <a:cs typeface="Arial" pitchFamily="34" charset="0"/>
              </a:defRPr>
            </a:lvl1pPr>
          </a:lstStyle>
          <a:p>
            <a:pPr lvl="0"/>
            <a:r>
              <a:rPr lang="en-US" altLang="zh-CN" dirty="0"/>
              <a:t>Overview and Objectives</a:t>
            </a:r>
          </a:p>
        </p:txBody>
      </p:sp>
      <p:sp>
        <p:nvSpPr>
          <p:cNvPr id="9" name="Freeform 9"/>
          <p:cNvSpPr>
            <a:spLocks/>
          </p:cNvSpPr>
          <p:nvPr userDrawn="1"/>
        </p:nvSpPr>
        <p:spPr bwMode="auto">
          <a:xfrm>
            <a:off x="3113" y="296368"/>
            <a:ext cx="1376363" cy="864380"/>
          </a:xfrm>
          <a:custGeom>
            <a:avLst/>
            <a:gdLst>
              <a:gd name="T0" fmla="*/ 756 w 867"/>
              <a:gd name="T1" fmla="*/ 493 h 493"/>
              <a:gd name="T2" fmla="*/ 0 w 867"/>
              <a:gd name="T3" fmla="*/ 493 h 493"/>
              <a:gd name="T4" fmla="*/ 0 w 867"/>
              <a:gd name="T5" fmla="*/ 0 h 493"/>
              <a:gd name="T6" fmla="*/ 756 w 867"/>
              <a:gd name="T7" fmla="*/ 0 h 493"/>
              <a:gd name="T8" fmla="*/ 867 w 867"/>
              <a:gd name="T9" fmla="*/ 248 h 493"/>
              <a:gd name="T10" fmla="*/ 756 w 867"/>
              <a:gd name="T11" fmla="*/ 493 h 493"/>
            </a:gdLst>
            <a:ahLst/>
            <a:cxnLst>
              <a:cxn ang="0">
                <a:pos x="T0" y="T1"/>
              </a:cxn>
              <a:cxn ang="0">
                <a:pos x="T2" y="T3"/>
              </a:cxn>
              <a:cxn ang="0">
                <a:pos x="T4" y="T5"/>
              </a:cxn>
              <a:cxn ang="0">
                <a:pos x="T6" y="T7"/>
              </a:cxn>
              <a:cxn ang="0">
                <a:pos x="T8" y="T9"/>
              </a:cxn>
              <a:cxn ang="0">
                <a:pos x="T10" y="T11"/>
              </a:cxn>
            </a:cxnLst>
            <a:rect l="0" t="0" r="r" b="b"/>
            <a:pathLst>
              <a:path w="867" h="493">
                <a:moveTo>
                  <a:pt x="756" y="493"/>
                </a:moveTo>
                <a:lnTo>
                  <a:pt x="0" y="493"/>
                </a:lnTo>
                <a:lnTo>
                  <a:pt x="0" y="0"/>
                </a:lnTo>
                <a:lnTo>
                  <a:pt x="756" y="0"/>
                </a:lnTo>
                <a:lnTo>
                  <a:pt x="867" y="248"/>
                </a:lnTo>
                <a:lnTo>
                  <a:pt x="756" y="493"/>
                </a:lnTo>
                <a:close/>
              </a:path>
            </a:pathLst>
          </a:custGeom>
          <a:solidFill>
            <a:srgbClr val="00B0F0"/>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a:latin typeface="+mn-ea"/>
              <a:ea typeface="+mn-ea"/>
            </a:endParaRPr>
          </a:p>
        </p:txBody>
      </p:sp>
      <p:sp>
        <p:nvSpPr>
          <p:cNvPr id="10" name="Freeform 11"/>
          <p:cNvSpPr>
            <a:spLocks/>
          </p:cNvSpPr>
          <p:nvPr userDrawn="1"/>
        </p:nvSpPr>
        <p:spPr bwMode="auto">
          <a:xfrm>
            <a:off x="1246188" y="296368"/>
            <a:ext cx="233363" cy="864380"/>
          </a:xfrm>
          <a:custGeom>
            <a:avLst/>
            <a:gdLst>
              <a:gd name="T0" fmla="*/ 33 w 147"/>
              <a:gd name="T1" fmla="*/ 0 h 493"/>
              <a:gd name="T2" fmla="*/ 0 w 147"/>
              <a:gd name="T3" fmla="*/ 0 h 493"/>
              <a:gd name="T4" fmla="*/ 114 w 147"/>
              <a:gd name="T5" fmla="*/ 248 h 493"/>
              <a:gd name="T6" fmla="*/ 0 w 147"/>
              <a:gd name="T7" fmla="*/ 493 h 493"/>
              <a:gd name="T8" fmla="*/ 33 w 147"/>
              <a:gd name="T9" fmla="*/ 493 h 493"/>
              <a:gd name="T10" fmla="*/ 147 w 147"/>
              <a:gd name="T11" fmla="*/ 248 h 493"/>
              <a:gd name="T12" fmla="*/ 33 w 147"/>
              <a:gd name="T13" fmla="*/ 0 h 493"/>
            </a:gdLst>
            <a:ahLst/>
            <a:cxnLst>
              <a:cxn ang="0">
                <a:pos x="T0" y="T1"/>
              </a:cxn>
              <a:cxn ang="0">
                <a:pos x="T2" y="T3"/>
              </a:cxn>
              <a:cxn ang="0">
                <a:pos x="T4" y="T5"/>
              </a:cxn>
              <a:cxn ang="0">
                <a:pos x="T6" y="T7"/>
              </a:cxn>
              <a:cxn ang="0">
                <a:pos x="T8" y="T9"/>
              </a:cxn>
              <a:cxn ang="0">
                <a:pos x="T10" y="T11"/>
              </a:cxn>
              <a:cxn ang="0">
                <a:pos x="T12" y="T13"/>
              </a:cxn>
            </a:cxnLst>
            <a:rect l="0" t="0" r="r" b="b"/>
            <a:pathLst>
              <a:path w="147" h="493">
                <a:moveTo>
                  <a:pt x="33" y="0"/>
                </a:moveTo>
                <a:lnTo>
                  <a:pt x="0" y="0"/>
                </a:lnTo>
                <a:lnTo>
                  <a:pt x="114" y="248"/>
                </a:lnTo>
                <a:lnTo>
                  <a:pt x="0" y="493"/>
                </a:lnTo>
                <a:lnTo>
                  <a:pt x="33" y="493"/>
                </a:lnTo>
                <a:lnTo>
                  <a:pt x="147" y="248"/>
                </a:lnTo>
                <a:lnTo>
                  <a:pt x="33" y="0"/>
                </a:lnTo>
                <a:close/>
              </a:path>
            </a:pathLst>
          </a:custGeom>
          <a:solidFill>
            <a:srgbClr val="0B9CE5"/>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a:latin typeface="+mn-ea"/>
              <a:ea typeface="+mn-ea"/>
            </a:endParaRPr>
          </a:p>
        </p:txBody>
      </p:sp>
      <p:grpSp>
        <p:nvGrpSpPr>
          <p:cNvPr id="11" name="组合 10"/>
          <p:cNvGrpSpPr/>
          <p:nvPr userDrawn="1"/>
        </p:nvGrpSpPr>
        <p:grpSpPr>
          <a:xfrm>
            <a:off x="587388" y="505779"/>
            <a:ext cx="374708" cy="445558"/>
            <a:chOff x="-1647825" y="2492375"/>
            <a:chExt cx="1947863" cy="2316163"/>
          </a:xfrm>
          <a:solidFill>
            <a:schemeClr val="bg1"/>
          </a:solidFill>
        </p:grpSpPr>
        <p:sp>
          <p:nvSpPr>
            <p:cNvPr id="12" name="Freeform 6"/>
            <p:cNvSpPr>
              <a:spLocks noEditPoints="1"/>
            </p:cNvSpPr>
            <p:nvPr/>
          </p:nvSpPr>
          <p:spPr bwMode="auto">
            <a:xfrm>
              <a:off x="-1647825" y="2492375"/>
              <a:ext cx="1947863" cy="2316163"/>
            </a:xfrm>
            <a:custGeom>
              <a:avLst/>
              <a:gdLst>
                <a:gd name="T0" fmla="*/ 301 w 2739"/>
                <a:gd name="T1" fmla="*/ 181 h 3258"/>
                <a:gd name="T2" fmla="*/ 182 w 2739"/>
                <a:gd name="T3" fmla="*/ 301 h 3258"/>
                <a:gd name="T4" fmla="*/ 182 w 2739"/>
                <a:gd name="T5" fmla="*/ 2955 h 3258"/>
                <a:gd name="T6" fmla="*/ 262 w 2739"/>
                <a:gd name="T7" fmla="*/ 3068 h 3258"/>
                <a:gd name="T8" fmla="*/ 863 w 2739"/>
                <a:gd name="T9" fmla="*/ 2756 h 3258"/>
                <a:gd name="T10" fmla="*/ 1377 w 2739"/>
                <a:gd name="T11" fmla="*/ 3046 h 3258"/>
                <a:gd name="T12" fmla="*/ 1950 w 2739"/>
                <a:gd name="T13" fmla="*/ 2756 h 3258"/>
                <a:gd name="T14" fmla="*/ 2482 w 2739"/>
                <a:gd name="T15" fmla="*/ 3066 h 3258"/>
                <a:gd name="T16" fmla="*/ 2557 w 2739"/>
                <a:gd name="T17" fmla="*/ 2955 h 3258"/>
                <a:gd name="T18" fmla="*/ 2557 w 2739"/>
                <a:gd name="T19" fmla="*/ 301 h 3258"/>
                <a:gd name="T20" fmla="*/ 2438 w 2739"/>
                <a:gd name="T21" fmla="*/ 181 h 3258"/>
                <a:gd name="T22" fmla="*/ 301 w 2739"/>
                <a:gd name="T23" fmla="*/ 181 h 3258"/>
                <a:gd name="T24" fmla="*/ 2449 w 2739"/>
                <a:gd name="T25" fmla="*/ 3258 h 3258"/>
                <a:gd name="T26" fmla="*/ 1944 w 2739"/>
                <a:gd name="T27" fmla="*/ 2963 h 3258"/>
                <a:gd name="T28" fmla="*/ 1372 w 2739"/>
                <a:gd name="T29" fmla="*/ 3252 h 3258"/>
                <a:gd name="T30" fmla="*/ 860 w 2739"/>
                <a:gd name="T31" fmla="*/ 2963 h 3258"/>
                <a:gd name="T32" fmla="*/ 291 w 2739"/>
                <a:gd name="T33" fmla="*/ 3257 h 3258"/>
                <a:gd name="T34" fmla="*/ 264 w 2739"/>
                <a:gd name="T35" fmla="*/ 3254 h 3258"/>
                <a:gd name="T36" fmla="*/ 0 w 2739"/>
                <a:gd name="T37" fmla="*/ 2955 h 3258"/>
                <a:gd name="T38" fmla="*/ 0 w 2739"/>
                <a:gd name="T39" fmla="*/ 301 h 3258"/>
                <a:gd name="T40" fmla="*/ 301 w 2739"/>
                <a:gd name="T41" fmla="*/ 0 h 3258"/>
                <a:gd name="T42" fmla="*/ 2438 w 2739"/>
                <a:gd name="T43" fmla="*/ 0 h 3258"/>
                <a:gd name="T44" fmla="*/ 2739 w 2739"/>
                <a:gd name="T45" fmla="*/ 301 h 3258"/>
                <a:gd name="T46" fmla="*/ 2739 w 2739"/>
                <a:gd name="T47" fmla="*/ 2955 h 3258"/>
                <a:gd name="T48" fmla="*/ 2480 w 2739"/>
                <a:gd name="T49" fmla="*/ 3253 h 3258"/>
                <a:gd name="T50" fmla="*/ 2449 w 2739"/>
                <a:gd name="T51" fmla="*/ 3258 h 3258"/>
                <a:gd name="T52" fmla="*/ 2449 w 2739"/>
                <a:gd name="T53" fmla="*/ 3258 h 3258"/>
                <a:gd name="T54" fmla="*/ 2449 w 2739"/>
                <a:gd name="T55" fmla="*/ 3258 h 3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739" h="3258">
                  <a:moveTo>
                    <a:pt x="301" y="181"/>
                  </a:moveTo>
                  <a:cubicBezTo>
                    <a:pt x="235" y="182"/>
                    <a:pt x="182" y="235"/>
                    <a:pt x="182" y="301"/>
                  </a:cubicBezTo>
                  <a:cubicBezTo>
                    <a:pt x="182" y="2955"/>
                    <a:pt x="182" y="2955"/>
                    <a:pt x="182" y="2955"/>
                  </a:cubicBezTo>
                  <a:cubicBezTo>
                    <a:pt x="182" y="3007"/>
                    <a:pt x="215" y="3052"/>
                    <a:pt x="262" y="3068"/>
                  </a:cubicBezTo>
                  <a:cubicBezTo>
                    <a:pt x="863" y="2756"/>
                    <a:pt x="863" y="2756"/>
                    <a:pt x="863" y="2756"/>
                  </a:cubicBezTo>
                  <a:cubicBezTo>
                    <a:pt x="1377" y="3046"/>
                    <a:pt x="1377" y="3046"/>
                    <a:pt x="1377" y="3046"/>
                  </a:cubicBezTo>
                  <a:cubicBezTo>
                    <a:pt x="1950" y="2756"/>
                    <a:pt x="1950" y="2756"/>
                    <a:pt x="1950" y="2756"/>
                  </a:cubicBezTo>
                  <a:cubicBezTo>
                    <a:pt x="2482" y="3066"/>
                    <a:pt x="2482" y="3066"/>
                    <a:pt x="2482" y="3066"/>
                  </a:cubicBezTo>
                  <a:cubicBezTo>
                    <a:pt x="2527" y="3048"/>
                    <a:pt x="2557" y="3004"/>
                    <a:pt x="2557" y="2955"/>
                  </a:cubicBezTo>
                  <a:cubicBezTo>
                    <a:pt x="2557" y="301"/>
                    <a:pt x="2557" y="301"/>
                    <a:pt x="2557" y="301"/>
                  </a:cubicBezTo>
                  <a:cubicBezTo>
                    <a:pt x="2557" y="235"/>
                    <a:pt x="2504" y="182"/>
                    <a:pt x="2438" y="181"/>
                  </a:cubicBezTo>
                  <a:lnTo>
                    <a:pt x="301" y="181"/>
                  </a:lnTo>
                  <a:close/>
                  <a:moveTo>
                    <a:pt x="2449" y="3258"/>
                  </a:moveTo>
                  <a:cubicBezTo>
                    <a:pt x="1944" y="2963"/>
                    <a:pt x="1944" y="2963"/>
                    <a:pt x="1944" y="2963"/>
                  </a:cubicBezTo>
                  <a:cubicBezTo>
                    <a:pt x="1372" y="3252"/>
                    <a:pt x="1372" y="3252"/>
                    <a:pt x="1372" y="3252"/>
                  </a:cubicBezTo>
                  <a:cubicBezTo>
                    <a:pt x="860" y="2963"/>
                    <a:pt x="860" y="2963"/>
                    <a:pt x="860" y="2963"/>
                  </a:cubicBezTo>
                  <a:cubicBezTo>
                    <a:pt x="291" y="3257"/>
                    <a:pt x="291" y="3257"/>
                    <a:pt x="291" y="3257"/>
                  </a:cubicBezTo>
                  <a:cubicBezTo>
                    <a:pt x="264" y="3254"/>
                    <a:pt x="264" y="3254"/>
                    <a:pt x="264" y="3254"/>
                  </a:cubicBezTo>
                  <a:cubicBezTo>
                    <a:pt x="113" y="3235"/>
                    <a:pt x="0" y="3107"/>
                    <a:pt x="0" y="2955"/>
                  </a:cubicBezTo>
                  <a:cubicBezTo>
                    <a:pt x="0" y="301"/>
                    <a:pt x="0" y="301"/>
                    <a:pt x="0" y="301"/>
                  </a:cubicBezTo>
                  <a:cubicBezTo>
                    <a:pt x="0" y="135"/>
                    <a:pt x="135" y="0"/>
                    <a:pt x="301" y="0"/>
                  </a:cubicBezTo>
                  <a:cubicBezTo>
                    <a:pt x="2438" y="0"/>
                    <a:pt x="2438" y="0"/>
                    <a:pt x="2438" y="0"/>
                  </a:cubicBezTo>
                  <a:cubicBezTo>
                    <a:pt x="2604" y="0"/>
                    <a:pt x="2739" y="135"/>
                    <a:pt x="2739" y="301"/>
                  </a:cubicBezTo>
                  <a:cubicBezTo>
                    <a:pt x="2739" y="2955"/>
                    <a:pt x="2739" y="2955"/>
                    <a:pt x="2739" y="2955"/>
                  </a:cubicBezTo>
                  <a:cubicBezTo>
                    <a:pt x="2739" y="3105"/>
                    <a:pt x="2628" y="3233"/>
                    <a:pt x="2480" y="3253"/>
                  </a:cubicBezTo>
                  <a:lnTo>
                    <a:pt x="2449" y="3258"/>
                  </a:lnTo>
                  <a:close/>
                  <a:moveTo>
                    <a:pt x="2449" y="3258"/>
                  </a:moveTo>
                  <a:cubicBezTo>
                    <a:pt x="2449" y="3258"/>
                    <a:pt x="2449" y="3258"/>
                    <a:pt x="2449" y="325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n-ea"/>
                <a:ea typeface="+mn-ea"/>
              </a:endParaRPr>
            </a:p>
          </p:txBody>
        </p:sp>
        <p:sp>
          <p:nvSpPr>
            <p:cNvPr id="13" name="Freeform 7"/>
            <p:cNvSpPr>
              <a:spLocks noEditPoints="1"/>
            </p:cNvSpPr>
            <p:nvPr/>
          </p:nvSpPr>
          <p:spPr bwMode="auto">
            <a:xfrm>
              <a:off x="-1155700" y="2941638"/>
              <a:ext cx="963613" cy="893763"/>
            </a:xfrm>
            <a:custGeom>
              <a:avLst/>
              <a:gdLst>
                <a:gd name="T0" fmla="*/ 1267 w 1353"/>
                <a:gd name="T1" fmla="*/ 182 h 1256"/>
                <a:gd name="T2" fmla="*/ 87 w 1353"/>
                <a:gd name="T3" fmla="*/ 182 h 1256"/>
                <a:gd name="T4" fmla="*/ 0 w 1353"/>
                <a:gd name="T5" fmla="*/ 91 h 1256"/>
                <a:gd name="T6" fmla="*/ 87 w 1353"/>
                <a:gd name="T7" fmla="*/ 0 h 1256"/>
                <a:gd name="T8" fmla="*/ 1267 w 1353"/>
                <a:gd name="T9" fmla="*/ 0 h 1256"/>
                <a:gd name="T10" fmla="*/ 1353 w 1353"/>
                <a:gd name="T11" fmla="*/ 91 h 1256"/>
                <a:gd name="T12" fmla="*/ 1267 w 1353"/>
                <a:gd name="T13" fmla="*/ 182 h 1256"/>
                <a:gd name="T14" fmla="*/ 1267 w 1353"/>
                <a:gd name="T15" fmla="*/ 719 h 1256"/>
                <a:gd name="T16" fmla="*/ 87 w 1353"/>
                <a:gd name="T17" fmla="*/ 719 h 1256"/>
                <a:gd name="T18" fmla="*/ 0 w 1353"/>
                <a:gd name="T19" fmla="*/ 628 h 1256"/>
                <a:gd name="T20" fmla="*/ 87 w 1353"/>
                <a:gd name="T21" fmla="*/ 537 h 1256"/>
                <a:gd name="T22" fmla="*/ 1267 w 1353"/>
                <a:gd name="T23" fmla="*/ 537 h 1256"/>
                <a:gd name="T24" fmla="*/ 1353 w 1353"/>
                <a:gd name="T25" fmla="*/ 628 h 1256"/>
                <a:gd name="T26" fmla="*/ 1267 w 1353"/>
                <a:gd name="T27" fmla="*/ 719 h 1256"/>
                <a:gd name="T28" fmla="*/ 1267 w 1353"/>
                <a:gd name="T29" fmla="*/ 1256 h 1256"/>
                <a:gd name="T30" fmla="*/ 87 w 1353"/>
                <a:gd name="T31" fmla="*/ 1256 h 1256"/>
                <a:gd name="T32" fmla="*/ 1 w 1353"/>
                <a:gd name="T33" fmla="*/ 1165 h 1256"/>
                <a:gd name="T34" fmla="*/ 87 w 1353"/>
                <a:gd name="T35" fmla="*/ 1075 h 1256"/>
                <a:gd name="T36" fmla="*/ 1267 w 1353"/>
                <a:gd name="T37" fmla="*/ 1075 h 1256"/>
                <a:gd name="T38" fmla="*/ 1352 w 1353"/>
                <a:gd name="T39" fmla="*/ 1165 h 1256"/>
                <a:gd name="T40" fmla="*/ 1267 w 1353"/>
                <a:gd name="T41" fmla="*/ 1256 h 1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53" h="1256">
                  <a:moveTo>
                    <a:pt x="1267" y="182"/>
                  </a:moveTo>
                  <a:cubicBezTo>
                    <a:pt x="87" y="182"/>
                    <a:pt x="87" y="182"/>
                    <a:pt x="87" y="182"/>
                  </a:cubicBezTo>
                  <a:cubicBezTo>
                    <a:pt x="38" y="180"/>
                    <a:pt x="0" y="140"/>
                    <a:pt x="0" y="91"/>
                  </a:cubicBezTo>
                  <a:cubicBezTo>
                    <a:pt x="0" y="42"/>
                    <a:pt x="38" y="2"/>
                    <a:pt x="87" y="0"/>
                  </a:cubicBezTo>
                  <a:cubicBezTo>
                    <a:pt x="1267" y="0"/>
                    <a:pt x="1267" y="0"/>
                    <a:pt x="1267" y="0"/>
                  </a:cubicBezTo>
                  <a:cubicBezTo>
                    <a:pt x="1315" y="2"/>
                    <a:pt x="1353" y="42"/>
                    <a:pt x="1353" y="91"/>
                  </a:cubicBezTo>
                  <a:cubicBezTo>
                    <a:pt x="1353" y="140"/>
                    <a:pt x="1315" y="180"/>
                    <a:pt x="1267" y="182"/>
                  </a:cubicBezTo>
                  <a:moveTo>
                    <a:pt x="1267" y="719"/>
                  </a:moveTo>
                  <a:cubicBezTo>
                    <a:pt x="87" y="719"/>
                    <a:pt x="87" y="719"/>
                    <a:pt x="87" y="719"/>
                  </a:cubicBezTo>
                  <a:cubicBezTo>
                    <a:pt x="38" y="717"/>
                    <a:pt x="0" y="677"/>
                    <a:pt x="0" y="628"/>
                  </a:cubicBezTo>
                  <a:cubicBezTo>
                    <a:pt x="0" y="580"/>
                    <a:pt x="38" y="540"/>
                    <a:pt x="87" y="537"/>
                  </a:cubicBezTo>
                  <a:cubicBezTo>
                    <a:pt x="1267" y="537"/>
                    <a:pt x="1267" y="537"/>
                    <a:pt x="1267" y="537"/>
                  </a:cubicBezTo>
                  <a:cubicBezTo>
                    <a:pt x="1315" y="540"/>
                    <a:pt x="1353" y="580"/>
                    <a:pt x="1353" y="628"/>
                  </a:cubicBezTo>
                  <a:cubicBezTo>
                    <a:pt x="1353" y="677"/>
                    <a:pt x="1315" y="717"/>
                    <a:pt x="1267" y="719"/>
                  </a:cubicBezTo>
                  <a:moveTo>
                    <a:pt x="1267" y="1256"/>
                  </a:moveTo>
                  <a:cubicBezTo>
                    <a:pt x="87" y="1256"/>
                    <a:pt x="87" y="1256"/>
                    <a:pt x="87" y="1256"/>
                  </a:cubicBezTo>
                  <a:cubicBezTo>
                    <a:pt x="39" y="1253"/>
                    <a:pt x="1" y="1213"/>
                    <a:pt x="1" y="1165"/>
                  </a:cubicBezTo>
                  <a:cubicBezTo>
                    <a:pt x="1" y="1117"/>
                    <a:pt x="39" y="1077"/>
                    <a:pt x="87" y="1075"/>
                  </a:cubicBezTo>
                  <a:cubicBezTo>
                    <a:pt x="1267" y="1075"/>
                    <a:pt x="1267" y="1075"/>
                    <a:pt x="1267" y="1075"/>
                  </a:cubicBezTo>
                  <a:cubicBezTo>
                    <a:pt x="1314" y="1077"/>
                    <a:pt x="1352" y="1117"/>
                    <a:pt x="1352" y="1165"/>
                  </a:cubicBezTo>
                  <a:cubicBezTo>
                    <a:pt x="1352" y="1213"/>
                    <a:pt x="1314" y="1253"/>
                    <a:pt x="1267" y="125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n-ea"/>
                <a:ea typeface="+mn-ea"/>
              </a:endParaRPr>
            </a:p>
          </p:txBody>
        </p:sp>
      </p:grpSp>
    </p:spTree>
  </p:cSld>
  <p:clrMapOvr>
    <a:masterClrMapping/>
  </p:clrMapOvr>
  <p:extLst>
    <p:ext uri="{DCECCB84-F9BA-43D5-87BE-67443E8EF086}">
      <p15:sldGuideLst xmlns:p15="http://schemas.microsoft.com/office/powerpoint/2012/main">
        <p15:guide id="3" orient="horz" pos="216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Title and Content">
    <p:spTree>
      <p:nvGrpSpPr>
        <p:cNvPr id="1" name=""/>
        <p:cNvGrpSpPr/>
        <p:nvPr/>
      </p:nvGrpSpPr>
      <p:grpSpPr>
        <a:xfrm>
          <a:off x="0" y="0"/>
          <a:ext cx="0" cy="0"/>
          <a:chOff x="0" y="0"/>
          <a:chExt cx="0" cy="0"/>
        </a:xfrm>
      </p:grpSpPr>
      <p:sp>
        <p:nvSpPr>
          <p:cNvPr id="3" name="文本占位符 6"/>
          <p:cNvSpPr>
            <a:spLocks noGrp="1"/>
          </p:cNvSpPr>
          <p:nvPr>
            <p:ph type="body" sz="quarter" idx="10" hasCustomPrompt="1"/>
          </p:nvPr>
        </p:nvSpPr>
        <p:spPr>
          <a:xfrm>
            <a:off x="912285" y="1233488"/>
            <a:ext cx="10560048" cy="4680000"/>
          </a:xfrm>
          <a:prstGeom prst="rect">
            <a:avLst/>
          </a:prstGeom>
        </p:spPr>
        <p:txBody>
          <a:bodyPr/>
          <a:lstStyle>
            <a:lvl1pPr algn="just">
              <a:defRPr>
                <a:latin typeface="+mn-ea"/>
                <a:ea typeface="+mn-ea"/>
                <a:cs typeface="Arial" panose="020B0604020202020204" pitchFamily="34" charset="0"/>
              </a:defRPr>
            </a:lvl1pPr>
          </a:lstStyle>
          <a:p>
            <a:r>
              <a:rPr lang="en-US" altLang="zh-CN" dirty="0"/>
              <a:t>Click here to edit</a:t>
            </a:r>
            <a:endParaRPr lang="zh-CN" altLang="en-US" dirty="0"/>
          </a:p>
        </p:txBody>
      </p:sp>
      <p:sp>
        <p:nvSpPr>
          <p:cNvPr id="6" name="Freeform 9"/>
          <p:cNvSpPr>
            <a:spLocks/>
          </p:cNvSpPr>
          <p:nvPr userDrawn="1"/>
        </p:nvSpPr>
        <p:spPr bwMode="auto">
          <a:xfrm>
            <a:off x="3113" y="296368"/>
            <a:ext cx="1376363" cy="864380"/>
          </a:xfrm>
          <a:custGeom>
            <a:avLst/>
            <a:gdLst>
              <a:gd name="T0" fmla="*/ 756 w 867"/>
              <a:gd name="T1" fmla="*/ 493 h 493"/>
              <a:gd name="T2" fmla="*/ 0 w 867"/>
              <a:gd name="T3" fmla="*/ 493 h 493"/>
              <a:gd name="T4" fmla="*/ 0 w 867"/>
              <a:gd name="T5" fmla="*/ 0 h 493"/>
              <a:gd name="T6" fmla="*/ 756 w 867"/>
              <a:gd name="T7" fmla="*/ 0 h 493"/>
              <a:gd name="T8" fmla="*/ 867 w 867"/>
              <a:gd name="T9" fmla="*/ 248 h 493"/>
              <a:gd name="T10" fmla="*/ 756 w 867"/>
              <a:gd name="T11" fmla="*/ 493 h 493"/>
            </a:gdLst>
            <a:ahLst/>
            <a:cxnLst>
              <a:cxn ang="0">
                <a:pos x="T0" y="T1"/>
              </a:cxn>
              <a:cxn ang="0">
                <a:pos x="T2" y="T3"/>
              </a:cxn>
              <a:cxn ang="0">
                <a:pos x="T4" y="T5"/>
              </a:cxn>
              <a:cxn ang="0">
                <a:pos x="T6" y="T7"/>
              </a:cxn>
              <a:cxn ang="0">
                <a:pos x="T8" y="T9"/>
              </a:cxn>
              <a:cxn ang="0">
                <a:pos x="T10" y="T11"/>
              </a:cxn>
            </a:cxnLst>
            <a:rect l="0" t="0" r="r" b="b"/>
            <a:pathLst>
              <a:path w="867" h="493">
                <a:moveTo>
                  <a:pt x="756" y="493"/>
                </a:moveTo>
                <a:lnTo>
                  <a:pt x="0" y="493"/>
                </a:lnTo>
                <a:lnTo>
                  <a:pt x="0" y="0"/>
                </a:lnTo>
                <a:lnTo>
                  <a:pt x="756" y="0"/>
                </a:lnTo>
                <a:lnTo>
                  <a:pt x="867" y="248"/>
                </a:lnTo>
                <a:lnTo>
                  <a:pt x="756" y="493"/>
                </a:lnTo>
                <a:close/>
              </a:path>
            </a:pathLst>
          </a:custGeom>
          <a:solidFill>
            <a:srgbClr val="00B0F0"/>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a:latin typeface="+mn-ea"/>
              <a:ea typeface="+mn-ea"/>
            </a:endParaRPr>
          </a:p>
        </p:txBody>
      </p:sp>
      <p:sp>
        <p:nvSpPr>
          <p:cNvPr id="7" name="Freeform 11"/>
          <p:cNvSpPr>
            <a:spLocks/>
          </p:cNvSpPr>
          <p:nvPr userDrawn="1"/>
        </p:nvSpPr>
        <p:spPr bwMode="auto">
          <a:xfrm>
            <a:off x="1246188" y="296368"/>
            <a:ext cx="233363" cy="864380"/>
          </a:xfrm>
          <a:custGeom>
            <a:avLst/>
            <a:gdLst>
              <a:gd name="T0" fmla="*/ 33 w 147"/>
              <a:gd name="T1" fmla="*/ 0 h 493"/>
              <a:gd name="T2" fmla="*/ 0 w 147"/>
              <a:gd name="T3" fmla="*/ 0 h 493"/>
              <a:gd name="T4" fmla="*/ 114 w 147"/>
              <a:gd name="T5" fmla="*/ 248 h 493"/>
              <a:gd name="T6" fmla="*/ 0 w 147"/>
              <a:gd name="T7" fmla="*/ 493 h 493"/>
              <a:gd name="T8" fmla="*/ 33 w 147"/>
              <a:gd name="T9" fmla="*/ 493 h 493"/>
              <a:gd name="T10" fmla="*/ 147 w 147"/>
              <a:gd name="T11" fmla="*/ 248 h 493"/>
              <a:gd name="T12" fmla="*/ 33 w 147"/>
              <a:gd name="T13" fmla="*/ 0 h 493"/>
            </a:gdLst>
            <a:ahLst/>
            <a:cxnLst>
              <a:cxn ang="0">
                <a:pos x="T0" y="T1"/>
              </a:cxn>
              <a:cxn ang="0">
                <a:pos x="T2" y="T3"/>
              </a:cxn>
              <a:cxn ang="0">
                <a:pos x="T4" y="T5"/>
              </a:cxn>
              <a:cxn ang="0">
                <a:pos x="T6" y="T7"/>
              </a:cxn>
              <a:cxn ang="0">
                <a:pos x="T8" y="T9"/>
              </a:cxn>
              <a:cxn ang="0">
                <a:pos x="T10" y="T11"/>
              </a:cxn>
              <a:cxn ang="0">
                <a:pos x="T12" y="T13"/>
              </a:cxn>
            </a:cxnLst>
            <a:rect l="0" t="0" r="r" b="b"/>
            <a:pathLst>
              <a:path w="147" h="493">
                <a:moveTo>
                  <a:pt x="33" y="0"/>
                </a:moveTo>
                <a:lnTo>
                  <a:pt x="0" y="0"/>
                </a:lnTo>
                <a:lnTo>
                  <a:pt x="114" y="248"/>
                </a:lnTo>
                <a:lnTo>
                  <a:pt x="0" y="493"/>
                </a:lnTo>
                <a:lnTo>
                  <a:pt x="33" y="493"/>
                </a:lnTo>
                <a:lnTo>
                  <a:pt x="147" y="248"/>
                </a:lnTo>
                <a:lnTo>
                  <a:pt x="33" y="0"/>
                </a:lnTo>
                <a:close/>
              </a:path>
            </a:pathLst>
          </a:custGeom>
          <a:solidFill>
            <a:srgbClr val="0B9CE5"/>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a:latin typeface="+mn-ea"/>
              <a:ea typeface="+mn-ea"/>
            </a:endParaRPr>
          </a:p>
        </p:txBody>
      </p:sp>
      <p:grpSp>
        <p:nvGrpSpPr>
          <p:cNvPr id="8" name="组合 7"/>
          <p:cNvGrpSpPr/>
          <p:nvPr userDrawn="1"/>
        </p:nvGrpSpPr>
        <p:grpSpPr>
          <a:xfrm>
            <a:off x="587388" y="505779"/>
            <a:ext cx="374708" cy="445558"/>
            <a:chOff x="-1647825" y="2492375"/>
            <a:chExt cx="1947863" cy="2316163"/>
          </a:xfrm>
          <a:solidFill>
            <a:schemeClr val="bg1"/>
          </a:solidFill>
        </p:grpSpPr>
        <p:sp>
          <p:nvSpPr>
            <p:cNvPr id="9" name="Freeform 6"/>
            <p:cNvSpPr>
              <a:spLocks noEditPoints="1"/>
            </p:cNvSpPr>
            <p:nvPr/>
          </p:nvSpPr>
          <p:spPr bwMode="auto">
            <a:xfrm>
              <a:off x="-1647825" y="2492375"/>
              <a:ext cx="1947863" cy="2316163"/>
            </a:xfrm>
            <a:custGeom>
              <a:avLst/>
              <a:gdLst>
                <a:gd name="T0" fmla="*/ 301 w 2739"/>
                <a:gd name="T1" fmla="*/ 181 h 3258"/>
                <a:gd name="T2" fmla="*/ 182 w 2739"/>
                <a:gd name="T3" fmla="*/ 301 h 3258"/>
                <a:gd name="T4" fmla="*/ 182 w 2739"/>
                <a:gd name="T5" fmla="*/ 2955 h 3258"/>
                <a:gd name="T6" fmla="*/ 262 w 2739"/>
                <a:gd name="T7" fmla="*/ 3068 h 3258"/>
                <a:gd name="T8" fmla="*/ 863 w 2739"/>
                <a:gd name="T9" fmla="*/ 2756 h 3258"/>
                <a:gd name="T10" fmla="*/ 1377 w 2739"/>
                <a:gd name="T11" fmla="*/ 3046 h 3258"/>
                <a:gd name="T12" fmla="*/ 1950 w 2739"/>
                <a:gd name="T13" fmla="*/ 2756 h 3258"/>
                <a:gd name="T14" fmla="*/ 2482 w 2739"/>
                <a:gd name="T15" fmla="*/ 3066 h 3258"/>
                <a:gd name="T16" fmla="*/ 2557 w 2739"/>
                <a:gd name="T17" fmla="*/ 2955 h 3258"/>
                <a:gd name="T18" fmla="*/ 2557 w 2739"/>
                <a:gd name="T19" fmla="*/ 301 h 3258"/>
                <a:gd name="T20" fmla="*/ 2438 w 2739"/>
                <a:gd name="T21" fmla="*/ 181 h 3258"/>
                <a:gd name="T22" fmla="*/ 301 w 2739"/>
                <a:gd name="T23" fmla="*/ 181 h 3258"/>
                <a:gd name="T24" fmla="*/ 2449 w 2739"/>
                <a:gd name="T25" fmla="*/ 3258 h 3258"/>
                <a:gd name="T26" fmla="*/ 1944 w 2739"/>
                <a:gd name="T27" fmla="*/ 2963 h 3258"/>
                <a:gd name="T28" fmla="*/ 1372 w 2739"/>
                <a:gd name="T29" fmla="*/ 3252 h 3258"/>
                <a:gd name="T30" fmla="*/ 860 w 2739"/>
                <a:gd name="T31" fmla="*/ 2963 h 3258"/>
                <a:gd name="T32" fmla="*/ 291 w 2739"/>
                <a:gd name="T33" fmla="*/ 3257 h 3258"/>
                <a:gd name="T34" fmla="*/ 264 w 2739"/>
                <a:gd name="T35" fmla="*/ 3254 h 3258"/>
                <a:gd name="T36" fmla="*/ 0 w 2739"/>
                <a:gd name="T37" fmla="*/ 2955 h 3258"/>
                <a:gd name="T38" fmla="*/ 0 w 2739"/>
                <a:gd name="T39" fmla="*/ 301 h 3258"/>
                <a:gd name="T40" fmla="*/ 301 w 2739"/>
                <a:gd name="T41" fmla="*/ 0 h 3258"/>
                <a:gd name="T42" fmla="*/ 2438 w 2739"/>
                <a:gd name="T43" fmla="*/ 0 h 3258"/>
                <a:gd name="T44" fmla="*/ 2739 w 2739"/>
                <a:gd name="T45" fmla="*/ 301 h 3258"/>
                <a:gd name="T46" fmla="*/ 2739 w 2739"/>
                <a:gd name="T47" fmla="*/ 2955 h 3258"/>
                <a:gd name="T48" fmla="*/ 2480 w 2739"/>
                <a:gd name="T49" fmla="*/ 3253 h 3258"/>
                <a:gd name="T50" fmla="*/ 2449 w 2739"/>
                <a:gd name="T51" fmla="*/ 3258 h 3258"/>
                <a:gd name="T52" fmla="*/ 2449 w 2739"/>
                <a:gd name="T53" fmla="*/ 3258 h 3258"/>
                <a:gd name="T54" fmla="*/ 2449 w 2739"/>
                <a:gd name="T55" fmla="*/ 3258 h 3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739" h="3258">
                  <a:moveTo>
                    <a:pt x="301" y="181"/>
                  </a:moveTo>
                  <a:cubicBezTo>
                    <a:pt x="235" y="182"/>
                    <a:pt x="182" y="235"/>
                    <a:pt x="182" y="301"/>
                  </a:cubicBezTo>
                  <a:cubicBezTo>
                    <a:pt x="182" y="2955"/>
                    <a:pt x="182" y="2955"/>
                    <a:pt x="182" y="2955"/>
                  </a:cubicBezTo>
                  <a:cubicBezTo>
                    <a:pt x="182" y="3007"/>
                    <a:pt x="215" y="3052"/>
                    <a:pt x="262" y="3068"/>
                  </a:cubicBezTo>
                  <a:cubicBezTo>
                    <a:pt x="863" y="2756"/>
                    <a:pt x="863" y="2756"/>
                    <a:pt x="863" y="2756"/>
                  </a:cubicBezTo>
                  <a:cubicBezTo>
                    <a:pt x="1377" y="3046"/>
                    <a:pt x="1377" y="3046"/>
                    <a:pt x="1377" y="3046"/>
                  </a:cubicBezTo>
                  <a:cubicBezTo>
                    <a:pt x="1950" y="2756"/>
                    <a:pt x="1950" y="2756"/>
                    <a:pt x="1950" y="2756"/>
                  </a:cubicBezTo>
                  <a:cubicBezTo>
                    <a:pt x="2482" y="3066"/>
                    <a:pt x="2482" y="3066"/>
                    <a:pt x="2482" y="3066"/>
                  </a:cubicBezTo>
                  <a:cubicBezTo>
                    <a:pt x="2527" y="3048"/>
                    <a:pt x="2557" y="3004"/>
                    <a:pt x="2557" y="2955"/>
                  </a:cubicBezTo>
                  <a:cubicBezTo>
                    <a:pt x="2557" y="301"/>
                    <a:pt x="2557" y="301"/>
                    <a:pt x="2557" y="301"/>
                  </a:cubicBezTo>
                  <a:cubicBezTo>
                    <a:pt x="2557" y="235"/>
                    <a:pt x="2504" y="182"/>
                    <a:pt x="2438" y="181"/>
                  </a:cubicBezTo>
                  <a:lnTo>
                    <a:pt x="301" y="181"/>
                  </a:lnTo>
                  <a:close/>
                  <a:moveTo>
                    <a:pt x="2449" y="3258"/>
                  </a:moveTo>
                  <a:cubicBezTo>
                    <a:pt x="1944" y="2963"/>
                    <a:pt x="1944" y="2963"/>
                    <a:pt x="1944" y="2963"/>
                  </a:cubicBezTo>
                  <a:cubicBezTo>
                    <a:pt x="1372" y="3252"/>
                    <a:pt x="1372" y="3252"/>
                    <a:pt x="1372" y="3252"/>
                  </a:cubicBezTo>
                  <a:cubicBezTo>
                    <a:pt x="860" y="2963"/>
                    <a:pt x="860" y="2963"/>
                    <a:pt x="860" y="2963"/>
                  </a:cubicBezTo>
                  <a:cubicBezTo>
                    <a:pt x="291" y="3257"/>
                    <a:pt x="291" y="3257"/>
                    <a:pt x="291" y="3257"/>
                  </a:cubicBezTo>
                  <a:cubicBezTo>
                    <a:pt x="264" y="3254"/>
                    <a:pt x="264" y="3254"/>
                    <a:pt x="264" y="3254"/>
                  </a:cubicBezTo>
                  <a:cubicBezTo>
                    <a:pt x="113" y="3235"/>
                    <a:pt x="0" y="3107"/>
                    <a:pt x="0" y="2955"/>
                  </a:cubicBezTo>
                  <a:cubicBezTo>
                    <a:pt x="0" y="301"/>
                    <a:pt x="0" y="301"/>
                    <a:pt x="0" y="301"/>
                  </a:cubicBezTo>
                  <a:cubicBezTo>
                    <a:pt x="0" y="135"/>
                    <a:pt x="135" y="0"/>
                    <a:pt x="301" y="0"/>
                  </a:cubicBezTo>
                  <a:cubicBezTo>
                    <a:pt x="2438" y="0"/>
                    <a:pt x="2438" y="0"/>
                    <a:pt x="2438" y="0"/>
                  </a:cubicBezTo>
                  <a:cubicBezTo>
                    <a:pt x="2604" y="0"/>
                    <a:pt x="2739" y="135"/>
                    <a:pt x="2739" y="301"/>
                  </a:cubicBezTo>
                  <a:cubicBezTo>
                    <a:pt x="2739" y="2955"/>
                    <a:pt x="2739" y="2955"/>
                    <a:pt x="2739" y="2955"/>
                  </a:cubicBezTo>
                  <a:cubicBezTo>
                    <a:pt x="2739" y="3105"/>
                    <a:pt x="2628" y="3233"/>
                    <a:pt x="2480" y="3253"/>
                  </a:cubicBezTo>
                  <a:lnTo>
                    <a:pt x="2449" y="3258"/>
                  </a:lnTo>
                  <a:close/>
                  <a:moveTo>
                    <a:pt x="2449" y="3258"/>
                  </a:moveTo>
                  <a:cubicBezTo>
                    <a:pt x="2449" y="3258"/>
                    <a:pt x="2449" y="3258"/>
                    <a:pt x="2449" y="325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n-ea"/>
                <a:ea typeface="+mn-ea"/>
              </a:endParaRPr>
            </a:p>
          </p:txBody>
        </p:sp>
        <p:sp>
          <p:nvSpPr>
            <p:cNvPr id="10" name="Freeform 7"/>
            <p:cNvSpPr>
              <a:spLocks noEditPoints="1"/>
            </p:cNvSpPr>
            <p:nvPr/>
          </p:nvSpPr>
          <p:spPr bwMode="auto">
            <a:xfrm>
              <a:off x="-1155700" y="2941638"/>
              <a:ext cx="963613" cy="893763"/>
            </a:xfrm>
            <a:custGeom>
              <a:avLst/>
              <a:gdLst>
                <a:gd name="T0" fmla="*/ 1267 w 1353"/>
                <a:gd name="T1" fmla="*/ 182 h 1256"/>
                <a:gd name="T2" fmla="*/ 87 w 1353"/>
                <a:gd name="T3" fmla="*/ 182 h 1256"/>
                <a:gd name="T4" fmla="*/ 0 w 1353"/>
                <a:gd name="T5" fmla="*/ 91 h 1256"/>
                <a:gd name="T6" fmla="*/ 87 w 1353"/>
                <a:gd name="T7" fmla="*/ 0 h 1256"/>
                <a:gd name="T8" fmla="*/ 1267 w 1353"/>
                <a:gd name="T9" fmla="*/ 0 h 1256"/>
                <a:gd name="T10" fmla="*/ 1353 w 1353"/>
                <a:gd name="T11" fmla="*/ 91 h 1256"/>
                <a:gd name="T12" fmla="*/ 1267 w 1353"/>
                <a:gd name="T13" fmla="*/ 182 h 1256"/>
                <a:gd name="T14" fmla="*/ 1267 w 1353"/>
                <a:gd name="T15" fmla="*/ 719 h 1256"/>
                <a:gd name="T16" fmla="*/ 87 w 1353"/>
                <a:gd name="T17" fmla="*/ 719 h 1256"/>
                <a:gd name="T18" fmla="*/ 0 w 1353"/>
                <a:gd name="T19" fmla="*/ 628 h 1256"/>
                <a:gd name="T20" fmla="*/ 87 w 1353"/>
                <a:gd name="T21" fmla="*/ 537 h 1256"/>
                <a:gd name="T22" fmla="*/ 1267 w 1353"/>
                <a:gd name="T23" fmla="*/ 537 h 1256"/>
                <a:gd name="T24" fmla="*/ 1353 w 1353"/>
                <a:gd name="T25" fmla="*/ 628 h 1256"/>
                <a:gd name="T26" fmla="*/ 1267 w 1353"/>
                <a:gd name="T27" fmla="*/ 719 h 1256"/>
                <a:gd name="T28" fmla="*/ 1267 w 1353"/>
                <a:gd name="T29" fmla="*/ 1256 h 1256"/>
                <a:gd name="T30" fmla="*/ 87 w 1353"/>
                <a:gd name="T31" fmla="*/ 1256 h 1256"/>
                <a:gd name="T32" fmla="*/ 1 w 1353"/>
                <a:gd name="T33" fmla="*/ 1165 h 1256"/>
                <a:gd name="T34" fmla="*/ 87 w 1353"/>
                <a:gd name="T35" fmla="*/ 1075 h 1256"/>
                <a:gd name="T36" fmla="*/ 1267 w 1353"/>
                <a:gd name="T37" fmla="*/ 1075 h 1256"/>
                <a:gd name="T38" fmla="*/ 1352 w 1353"/>
                <a:gd name="T39" fmla="*/ 1165 h 1256"/>
                <a:gd name="T40" fmla="*/ 1267 w 1353"/>
                <a:gd name="T41" fmla="*/ 1256 h 1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53" h="1256">
                  <a:moveTo>
                    <a:pt x="1267" y="182"/>
                  </a:moveTo>
                  <a:cubicBezTo>
                    <a:pt x="87" y="182"/>
                    <a:pt x="87" y="182"/>
                    <a:pt x="87" y="182"/>
                  </a:cubicBezTo>
                  <a:cubicBezTo>
                    <a:pt x="38" y="180"/>
                    <a:pt x="0" y="140"/>
                    <a:pt x="0" y="91"/>
                  </a:cubicBezTo>
                  <a:cubicBezTo>
                    <a:pt x="0" y="42"/>
                    <a:pt x="38" y="2"/>
                    <a:pt x="87" y="0"/>
                  </a:cubicBezTo>
                  <a:cubicBezTo>
                    <a:pt x="1267" y="0"/>
                    <a:pt x="1267" y="0"/>
                    <a:pt x="1267" y="0"/>
                  </a:cubicBezTo>
                  <a:cubicBezTo>
                    <a:pt x="1315" y="2"/>
                    <a:pt x="1353" y="42"/>
                    <a:pt x="1353" y="91"/>
                  </a:cubicBezTo>
                  <a:cubicBezTo>
                    <a:pt x="1353" y="140"/>
                    <a:pt x="1315" y="180"/>
                    <a:pt x="1267" y="182"/>
                  </a:cubicBezTo>
                  <a:moveTo>
                    <a:pt x="1267" y="719"/>
                  </a:moveTo>
                  <a:cubicBezTo>
                    <a:pt x="87" y="719"/>
                    <a:pt x="87" y="719"/>
                    <a:pt x="87" y="719"/>
                  </a:cubicBezTo>
                  <a:cubicBezTo>
                    <a:pt x="38" y="717"/>
                    <a:pt x="0" y="677"/>
                    <a:pt x="0" y="628"/>
                  </a:cubicBezTo>
                  <a:cubicBezTo>
                    <a:pt x="0" y="580"/>
                    <a:pt x="38" y="540"/>
                    <a:pt x="87" y="537"/>
                  </a:cubicBezTo>
                  <a:cubicBezTo>
                    <a:pt x="1267" y="537"/>
                    <a:pt x="1267" y="537"/>
                    <a:pt x="1267" y="537"/>
                  </a:cubicBezTo>
                  <a:cubicBezTo>
                    <a:pt x="1315" y="540"/>
                    <a:pt x="1353" y="580"/>
                    <a:pt x="1353" y="628"/>
                  </a:cubicBezTo>
                  <a:cubicBezTo>
                    <a:pt x="1353" y="677"/>
                    <a:pt x="1315" y="717"/>
                    <a:pt x="1267" y="719"/>
                  </a:cubicBezTo>
                  <a:moveTo>
                    <a:pt x="1267" y="1256"/>
                  </a:moveTo>
                  <a:cubicBezTo>
                    <a:pt x="87" y="1256"/>
                    <a:pt x="87" y="1256"/>
                    <a:pt x="87" y="1256"/>
                  </a:cubicBezTo>
                  <a:cubicBezTo>
                    <a:pt x="39" y="1253"/>
                    <a:pt x="1" y="1213"/>
                    <a:pt x="1" y="1165"/>
                  </a:cubicBezTo>
                  <a:cubicBezTo>
                    <a:pt x="1" y="1117"/>
                    <a:pt x="39" y="1077"/>
                    <a:pt x="87" y="1075"/>
                  </a:cubicBezTo>
                  <a:cubicBezTo>
                    <a:pt x="1267" y="1075"/>
                    <a:pt x="1267" y="1075"/>
                    <a:pt x="1267" y="1075"/>
                  </a:cubicBezTo>
                  <a:cubicBezTo>
                    <a:pt x="1314" y="1077"/>
                    <a:pt x="1352" y="1117"/>
                    <a:pt x="1352" y="1165"/>
                  </a:cubicBezTo>
                  <a:cubicBezTo>
                    <a:pt x="1352" y="1213"/>
                    <a:pt x="1314" y="1253"/>
                    <a:pt x="1267" y="125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n-ea"/>
                <a:ea typeface="+mn-ea"/>
              </a:endParaRPr>
            </a:p>
          </p:txBody>
        </p:sp>
      </p:grpSp>
      <p:sp>
        <p:nvSpPr>
          <p:cNvPr id="11" name="文本占位符 29"/>
          <p:cNvSpPr>
            <a:spLocks noGrp="1"/>
          </p:cNvSpPr>
          <p:nvPr>
            <p:ph type="body" sz="quarter" idx="12" hasCustomPrompt="1"/>
          </p:nvPr>
        </p:nvSpPr>
        <p:spPr>
          <a:xfrm>
            <a:off x="1595500" y="410400"/>
            <a:ext cx="9831600" cy="639559"/>
          </a:xfrm>
          <a:noFill/>
          <a:ln w="9525">
            <a:noFill/>
            <a:miter lim="800000"/>
            <a:headEnd/>
            <a:tailEnd/>
          </a:ln>
        </p:spPr>
        <p:txBody>
          <a:bodyPr wrap="square" lIns="99980" tIns="49987" rIns="99980" bIns="49987" rtlCol="0" anchor="t">
            <a:spAutoFit/>
          </a:bodyPr>
          <a:lstStyle>
            <a:lvl1pPr marL="0" indent="0" algn="l">
              <a:lnSpc>
                <a:spcPct val="100000"/>
              </a:lnSpc>
              <a:buNone/>
              <a:defRPr lang="zh-CN" altLang="en-US" sz="3500" b="1" kern="1200" dirty="0">
                <a:solidFill>
                  <a:schemeClr val="tx1">
                    <a:lumMod val="75000"/>
                    <a:lumOff val="25000"/>
                  </a:schemeClr>
                </a:solidFill>
                <a:latin typeface="+mn-ea"/>
                <a:cs typeface="Arial" pitchFamily="34" charset="0"/>
              </a:defRPr>
            </a:lvl1pPr>
          </a:lstStyle>
          <a:p>
            <a:pPr lvl="0" defTabSz="1001624" eaLnBrk="0" fontAlgn="t" hangingPunct="0">
              <a:spcBef>
                <a:spcPct val="0"/>
              </a:spcBef>
            </a:pPr>
            <a:r>
              <a:rPr lang="en-US" altLang="zh-CN" sz="3500" b="1" kern="1200" dirty="0">
                <a:solidFill>
                  <a:schemeClr val="tx1">
                    <a:lumMod val="75000"/>
                    <a:lumOff val="25000"/>
                  </a:schemeClr>
                </a:solidFill>
                <a:latin typeface="+mn-ea"/>
                <a:ea typeface="+mn-ea"/>
                <a:cs typeface="Arial" pitchFamily="34" charset="0"/>
              </a:rPr>
              <a:t>Title</a:t>
            </a:r>
            <a:endParaRPr lang="zh-CN" altLang="en-US" sz="3500" b="1" kern="1200" dirty="0">
              <a:solidFill>
                <a:schemeClr val="tx1">
                  <a:lumMod val="75000"/>
                  <a:lumOff val="25000"/>
                </a:schemeClr>
              </a:solidFill>
              <a:latin typeface="+mn-ea"/>
              <a:ea typeface="+mn-ea"/>
              <a:cs typeface="Arial" pitchFamily="34" charset="0"/>
            </a:endParaRPr>
          </a:p>
        </p:txBody>
      </p:sp>
    </p:spTree>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Title Only">
    <p:spTree>
      <p:nvGrpSpPr>
        <p:cNvPr id="1" name=""/>
        <p:cNvGrpSpPr/>
        <p:nvPr/>
      </p:nvGrpSpPr>
      <p:grpSpPr>
        <a:xfrm>
          <a:off x="0" y="0"/>
          <a:ext cx="0" cy="0"/>
          <a:chOff x="0" y="0"/>
          <a:chExt cx="0" cy="0"/>
        </a:xfrm>
      </p:grpSpPr>
      <p:sp>
        <p:nvSpPr>
          <p:cNvPr id="10" name="Freeform 9"/>
          <p:cNvSpPr>
            <a:spLocks/>
          </p:cNvSpPr>
          <p:nvPr userDrawn="1"/>
        </p:nvSpPr>
        <p:spPr bwMode="auto">
          <a:xfrm>
            <a:off x="3113" y="296368"/>
            <a:ext cx="1376363" cy="864380"/>
          </a:xfrm>
          <a:custGeom>
            <a:avLst/>
            <a:gdLst>
              <a:gd name="T0" fmla="*/ 756 w 867"/>
              <a:gd name="T1" fmla="*/ 493 h 493"/>
              <a:gd name="T2" fmla="*/ 0 w 867"/>
              <a:gd name="T3" fmla="*/ 493 h 493"/>
              <a:gd name="T4" fmla="*/ 0 w 867"/>
              <a:gd name="T5" fmla="*/ 0 h 493"/>
              <a:gd name="T6" fmla="*/ 756 w 867"/>
              <a:gd name="T7" fmla="*/ 0 h 493"/>
              <a:gd name="T8" fmla="*/ 867 w 867"/>
              <a:gd name="T9" fmla="*/ 248 h 493"/>
              <a:gd name="T10" fmla="*/ 756 w 867"/>
              <a:gd name="T11" fmla="*/ 493 h 493"/>
            </a:gdLst>
            <a:ahLst/>
            <a:cxnLst>
              <a:cxn ang="0">
                <a:pos x="T0" y="T1"/>
              </a:cxn>
              <a:cxn ang="0">
                <a:pos x="T2" y="T3"/>
              </a:cxn>
              <a:cxn ang="0">
                <a:pos x="T4" y="T5"/>
              </a:cxn>
              <a:cxn ang="0">
                <a:pos x="T6" y="T7"/>
              </a:cxn>
              <a:cxn ang="0">
                <a:pos x="T8" y="T9"/>
              </a:cxn>
              <a:cxn ang="0">
                <a:pos x="T10" y="T11"/>
              </a:cxn>
            </a:cxnLst>
            <a:rect l="0" t="0" r="r" b="b"/>
            <a:pathLst>
              <a:path w="867" h="493">
                <a:moveTo>
                  <a:pt x="756" y="493"/>
                </a:moveTo>
                <a:lnTo>
                  <a:pt x="0" y="493"/>
                </a:lnTo>
                <a:lnTo>
                  <a:pt x="0" y="0"/>
                </a:lnTo>
                <a:lnTo>
                  <a:pt x="756" y="0"/>
                </a:lnTo>
                <a:lnTo>
                  <a:pt x="867" y="248"/>
                </a:lnTo>
                <a:lnTo>
                  <a:pt x="756" y="493"/>
                </a:lnTo>
                <a:close/>
              </a:path>
            </a:pathLst>
          </a:custGeom>
          <a:solidFill>
            <a:srgbClr val="00B0F0"/>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a:ea typeface="宋体" pitchFamily="2" charset="-122"/>
            </a:endParaRPr>
          </a:p>
        </p:txBody>
      </p:sp>
      <p:sp>
        <p:nvSpPr>
          <p:cNvPr id="11" name="Freeform 11"/>
          <p:cNvSpPr>
            <a:spLocks/>
          </p:cNvSpPr>
          <p:nvPr userDrawn="1"/>
        </p:nvSpPr>
        <p:spPr bwMode="auto">
          <a:xfrm>
            <a:off x="1246188" y="296368"/>
            <a:ext cx="233363" cy="864380"/>
          </a:xfrm>
          <a:custGeom>
            <a:avLst/>
            <a:gdLst>
              <a:gd name="T0" fmla="*/ 33 w 147"/>
              <a:gd name="T1" fmla="*/ 0 h 493"/>
              <a:gd name="T2" fmla="*/ 0 w 147"/>
              <a:gd name="T3" fmla="*/ 0 h 493"/>
              <a:gd name="T4" fmla="*/ 114 w 147"/>
              <a:gd name="T5" fmla="*/ 248 h 493"/>
              <a:gd name="T6" fmla="*/ 0 w 147"/>
              <a:gd name="T7" fmla="*/ 493 h 493"/>
              <a:gd name="T8" fmla="*/ 33 w 147"/>
              <a:gd name="T9" fmla="*/ 493 h 493"/>
              <a:gd name="T10" fmla="*/ 147 w 147"/>
              <a:gd name="T11" fmla="*/ 248 h 493"/>
              <a:gd name="T12" fmla="*/ 33 w 147"/>
              <a:gd name="T13" fmla="*/ 0 h 493"/>
            </a:gdLst>
            <a:ahLst/>
            <a:cxnLst>
              <a:cxn ang="0">
                <a:pos x="T0" y="T1"/>
              </a:cxn>
              <a:cxn ang="0">
                <a:pos x="T2" y="T3"/>
              </a:cxn>
              <a:cxn ang="0">
                <a:pos x="T4" y="T5"/>
              </a:cxn>
              <a:cxn ang="0">
                <a:pos x="T6" y="T7"/>
              </a:cxn>
              <a:cxn ang="0">
                <a:pos x="T8" y="T9"/>
              </a:cxn>
              <a:cxn ang="0">
                <a:pos x="T10" y="T11"/>
              </a:cxn>
              <a:cxn ang="0">
                <a:pos x="T12" y="T13"/>
              </a:cxn>
            </a:cxnLst>
            <a:rect l="0" t="0" r="r" b="b"/>
            <a:pathLst>
              <a:path w="147" h="493">
                <a:moveTo>
                  <a:pt x="33" y="0"/>
                </a:moveTo>
                <a:lnTo>
                  <a:pt x="0" y="0"/>
                </a:lnTo>
                <a:lnTo>
                  <a:pt x="114" y="248"/>
                </a:lnTo>
                <a:lnTo>
                  <a:pt x="0" y="493"/>
                </a:lnTo>
                <a:lnTo>
                  <a:pt x="33" y="493"/>
                </a:lnTo>
                <a:lnTo>
                  <a:pt x="147" y="248"/>
                </a:lnTo>
                <a:lnTo>
                  <a:pt x="33" y="0"/>
                </a:lnTo>
                <a:close/>
              </a:path>
            </a:pathLst>
          </a:custGeom>
          <a:solidFill>
            <a:srgbClr val="0B9CE5"/>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a:ea typeface="宋体" pitchFamily="2" charset="-122"/>
            </a:endParaRPr>
          </a:p>
        </p:txBody>
      </p:sp>
      <p:sp>
        <p:nvSpPr>
          <p:cNvPr id="12" name="Freeform 12"/>
          <p:cNvSpPr>
            <a:spLocks noEditPoints="1"/>
          </p:cNvSpPr>
          <p:nvPr userDrawn="1"/>
        </p:nvSpPr>
        <p:spPr bwMode="auto">
          <a:xfrm>
            <a:off x="479376" y="474075"/>
            <a:ext cx="508162" cy="508967"/>
          </a:xfrm>
          <a:custGeom>
            <a:avLst/>
            <a:gdLst>
              <a:gd name="T0" fmla="*/ 1433 w 2867"/>
              <a:gd name="T1" fmla="*/ 0 h 2867"/>
              <a:gd name="T2" fmla="*/ 0 w 2867"/>
              <a:gd name="T3" fmla="*/ 1433 h 2867"/>
              <a:gd name="T4" fmla="*/ 1433 w 2867"/>
              <a:gd name="T5" fmla="*/ 2867 h 2867"/>
              <a:gd name="T6" fmla="*/ 2867 w 2867"/>
              <a:gd name="T7" fmla="*/ 1433 h 2867"/>
              <a:gd name="T8" fmla="*/ 1433 w 2867"/>
              <a:gd name="T9" fmla="*/ 0 h 2867"/>
              <a:gd name="T10" fmla="*/ 1433 w 2867"/>
              <a:gd name="T11" fmla="*/ 2662 h 2867"/>
              <a:gd name="T12" fmla="*/ 205 w 2867"/>
              <a:gd name="T13" fmla="*/ 1433 h 2867"/>
              <a:gd name="T14" fmla="*/ 1433 w 2867"/>
              <a:gd name="T15" fmla="*/ 205 h 2867"/>
              <a:gd name="T16" fmla="*/ 2662 w 2867"/>
              <a:gd name="T17" fmla="*/ 1433 h 2867"/>
              <a:gd name="T18" fmla="*/ 1433 w 2867"/>
              <a:gd name="T19" fmla="*/ 2662 h 2867"/>
              <a:gd name="T20" fmla="*/ 2336 w 2867"/>
              <a:gd name="T21" fmla="*/ 2066 h 2867"/>
              <a:gd name="T22" fmla="*/ 523 w 2867"/>
              <a:gd name="T23" fmla="*/ 2066 h 2867"/>
              <a:gd name="T24" fmla="*/ 976 w 2867"/>
              <a:gd name="T25" fmla="*/ 1432 h 2867"/>
              <a:gd name="T26" fmla="*/ 1255 w 2867"/>
              <a:gd name="T27" fmla="*/ 1810 h 2867"/>
              <a:gd name="T28" fmla="*/ 1792 w 2867"/>
              <a:gd name="T29" fmla="*/ 1069 h 2867"/>
              <a:gd name="T30" fmla="*/ 2336 w 2867"/>
              <a:gd name="T31" fmla="*/ 2066 h 2867"/>
              <a:gd name="T32" fmla="*/ 704 w 2867"/>
              <a:gd name="T33" fmla="*/ 978 h 2867"/>
              <a:gd name="T34" fmla="*/ 886 w 2867"/>
              <a:gd name="T35" fmla="*/ 797 h 2867"/>
              <a:gd name="T36" fmla="*/ 1067 w 2867"/>
              <a:gd name="T37" fmla="*/ 978 h 2867"/>
              <a:gd name="T38" fmla="*/ 886 w 2867"/>
              <a:gd name="T39" fmla="*/ 1160 h 2867"/>
              <a:gd name="T40" fmla="*/ 704 w 2867"/>
              <a:gd name="T41" fmla="*/ 978 h 2867"/>
              <a:gd name="T42" fmla="*/ 704 w 2867"/>
              <a:gd name="T43" fmla="*/ 978 h 2867"/>
              <a:gd name="T44" fmla="*/ 704 w 2867"/>
              <a:gd name="T45" fmla="*/ 978 h 2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67" h="2867">
                <a:moveTo>
                  <a:pt x="1433" y="0"/>
                </a:moveTo>
                <a:cubicBezTo>
                  <a:pt x="643" y="0"/>
                  <a:pt x="0" y="643"/>
                  <a:pt x="0" y="1433"/>
                </a:cubicBezTo>
                <a:cubicBezTo>
                  <a:pt x="0" y="2224"/>
                  <a:pt x="643" y="2867"/>
                  <a:pt x="1433" y="2867"/>
                </a:cubicBezTo>
                <a:cubicBezTo>
                  <a:pt x="2224" y="2867"/>
                  <a:pt x="2867" y="2224"/>
                  <a:pt x="2867" y="1433"/>
                </a:cubicBezTo>
                <a:cubicBezTo>
                  <a:pt x="2867" y="643"/>
                  <a:pt x="2224" y="0"/>
                  <a:pt x="1433" y="0"/>
                </a:cubicBezTo>
                <a:close/>
                <a:moveTo>
                  <a:pt x="1433" y="2662"/>
                </a:moveTo>
                <a:cubicBezTo>
                  <a:pt x="756" y="2662"/>
                  <a:pt x="205" y="2111"/>
                  <a:pt x="205" y="1433"/>
                </a:cubicBezTo>
                <a:cubicBezTo>
                  <a:pt x="205" y="756"/>
                  <a:pt x="756" y="205"/>
                  <a:pt x="1433" y="205"/>
                </a:cubicBezTo>
                <a:cubicBezTo>
                  <a:pt x="2111" y="205"/>
                  <a:pt x="2662" y="756"/>
                  <a:pt x="2662" y="1433"/>
                </a:cubicBezTo>
                <a:cubicBezTo>
                  <a:pt x="2662" y="2111"/>
                  <a:pt x="2111" y="2662"/>
                  <a:pt x="1433" y="2662"/>
                </a:cubicBezTo>
                <a:close/>
                <a:moveTo>
                  <a:pt x="2336" y="2066"/>
                </a:moveTo>
                <a:cubicBezTo>
                  <a:pt x="523" y="2066"/>
                  <a:pt x="523" y="2066"/>
                  <a:pt x="523" y="2066"/>
                </a:cubicBezTo>
                <a:cubicBezTo>
                  <a:pt x="976" y="1432"/>
                  <a:pt x="976" y="1432"/>
                  <a:pt x="976" y="1432"/>
                </a:cubicBezTo>
                <a:cubicBezTo>
                  <a:pt x="1255" y="1810"/>
                  <a:pt x="1255" y="1810"/>
                  <a:pt x="1255" y="1810"/>
                </a:cubicBezTo>
                <a:cubicBezTo>
                  <a:pt x="1792" y="1069"/>
                  <a:pt x="1792" y="1069"/>
                  <a:pt x="1792" y="1069"/>
                </a:cubicBezTo>
                <a:lnTo>
                  <a:pt x="2336" y="2066"/>
                </a:lnTo>
                <a:close/>
                <a:moveTo>
                  <a:pt x="704" y="978"/>
                </a:moveTo>
                <a:cubicBezTo>
                  <a:pt x="704" y="878"/>
                  <a:pt x="786" y="797"/>
                  <a:pt x="886" y="797"/>
                </a:cubicBezTo>
                <a:cubicBezTo>
                  <a:pt x="986" y="797"/>
                  <a:pt x="1067" y="878"/>
                  <a:pt x="1067" y="978"/>
                </a:cubicBezTo>
                <a:cubicBezTo>
                  <a:pt x="1067" y="1079"/>
                  <a:pt x="986" y="1160"/>
                  <a:pt x="886" y="1160"/>
                </a:cubicBezTo>
                <a:cubicBezTo>
                  <a:pt x="786" y="1160"/>
                  <a:pt x="704" y="1079"/>
                  <a:pt x="704" y="978"/>
                </a:cubicBezTo>
                <a:close/>
                <a:moveTo>
                  <a:pt x="704" y="978"/>
                </a:moveTo>
                <a:cubicBezTo>
                  <a:pt x="704" y="978"/>
                  <a:pt x="704" y="978"/>
                  <a:pt x="704" y="97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7" name="文本占位符 29"/>
          <p:cNvSpPr>
            <a:spLocks noGrp="1"/>
          </p:cNvSpPr>
          <p:nvPr>
            <p:ph type="body" sz="quarter" idx="12" hasCustomPrompt="1"/>
          </p:nvPr>
        </p:nvSpPr>
        <p:spPr>
          <a:xfrm>
            <a:off x="1595500" y="410400"/>
            <a:ext cx="9831600" cy="639559"/>
          </a:xfrm>
          <a:noFill/>
          <a:ln w="9525">
            <a:noFill/>
            <a:miter lim="800000"/>
            <a:headEnd/>
            <a:tailEnd/>
          </a:ln>
        </p:spPr>
        <p:txBody>
          <a:bodyPr wrap="square" lIns="99980" tIns="49987" rIns="99980" bIns="49987" rtlCol="0" anchor="t">
            <a:spAutoFit/>
          </a:bodyPr>
          <a:lstStyle>
            <a:lvl1pPr marL="0" indent="0" algn="l">
              <a:lnSpc>
                <a:spcPct val="100000"/>
              </a:lnSpc>
              <a:buNone/>
              <a:defRPr lang="zh-CN" altLang="en-US" sz="3500" b="1" kern="1200" dirty="0">
                <a:solidFill>
                  <a:schemeClr val="tx1">
                    <a:lumMod val="75000"/>
                    <a:lumOff val="25000"/>
                  </a:schemeClr>
                </a:solidFill>
                <a:latin typeface="+mn-ea"/>
                <a:cs typeface="Arial" pitchFamily="34" charset="0"/>
              </a:defRPr>
            </a:lvl1pPr>
          </a:lstStyle>
          <a:p>
            <a:pPr lvl="0" defTabSz="1001624" eaLnBrk="0" fontAlgn="t" hangingPunct="0">
              <a:spcBef>
                <a:spcPct val="0"/>
              </a:spcBef>
            </a:pPr>
            <a:r>
              <a:rPr lang="en-US" altLang="zh-CN" sz="3500" b="1" kern="1200" dirty="0">
                <a:solidFill>
                  <a:schemeClr val="tx1">
                    <a:lumMod val="75000"/>
                    <a:lumOff val="25000"/>
                  </a:schemeClr>
                </a:solidFill>
                <a:latin typeface="+mn-ea"/>
                <a:ea typeface="+mn-ea"/>
                <a:cs typeface="Arial" pitchFamily="34" charset="0"/>
              </a:rPr>
              <a:t>Title</a:t>
            </a:r>
            <a:endParaRPr lang="zh-CN" altLang="en-US" sz="3500" b="1" kern="1200" dirty="0">
              <a:solidFill>
                <a:schemeClr val="tx1">
                  <a:lumMod val="75000"/>
                  <a:lumOff val="25000"/>
                </a:schemeClr>
              </a:solidFill>
              <a:latin typeface="+mn-ea"/>
              <a:ea typeface="+mn-ea"/>
              <a:cs typeface="Arial" pitchFamily="34" charset="0"/>
            </a:endParaRPr>
          </a:p>
        </p:txBody>
      </p:sp>
    </p:spTree>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9#White Backgroun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0674829" y="6504031"/>
            <a:ext cx="1249200" cy="273343"/>
          </a:xfrm>
          <a:prstGeom prst="rect">
            <a:avLst/>
          </a:prstGeom>
        </p:spPr>
      </p:pic>
      <p:sp>
        <p:nvSpPr>
          <p:cNvPr id="7" name="Rectangle 6"/>
          <p:cNvSpPr>
            <a:spLocks noGrp="1" noChangeArrowheads="1"/>
          </p:cNvSpPr>
          <p:nvPr>
            <p:ph type="title"/>
          </p:nvPr>
        </p:nvSpPr>
        <p:spPr bwMode="auto">
          <a:xfrm>
            <a:off x="911424" y="262036"/>
            <a:ext cx="10602383" cy="868363"/>
          </a:xfrm>
          <a:prstGeom prst="rect">
            <a:avLst/>
          </a:prstGeom>
          <a:noFill/>
          <a:ln w="9525">
            <a:noFill/>
            <a:miter lim="800000"/>
            <a:headEnd/>
            <a:tailEnd/>
          </a:ln>
        </p:spPr>
        <p:txBody>
          <a:bodyPr vert="horz" wrap="square" lIns="80128" tIns="40064" rIns="80128" bIns="40064" numCol="1" anchor="ctr" anchorCtr="0" compatLnSpc="1">
            <a:prstTxWarp prst="textNoShape">
              <a:avLst/>
            </a:prstTxWarp>
          </a:bodyPr>
          <a:lstStyle/>
          <a:p>
            <a:pPr lvl="0"/>
            <a:r>
              <a:rPr lang="en-US" altLang="zh-CN" dirty="0"/>
              <a:t>Click to Edit</a:t>
            </a:r>
            <a:endParaRPr lang="zh-CN" altLang="en-US" dirty="0"/>
          </a:p>
        </p:txBody>
      </p:sp>
      <p:sp>
        <p:nvSpPr>
          <p:cNvPr id="9" name="Rectangle 57"/>
          <p:cNvSpPr>
            <a:spLocks noGrp="1" noChangeArrowheads="1"/>
          </p:cNvSpPr>
          <p:nvPr>
            <p:ph type="body" idx="1"/>
          </p:nvPr>
        </p:nvSpPr>
        <p:spPr bwMode="auto">
          <a:xfrm>
            <a:off x="911425" y="1249461"/>
            <a:ext cx="10572749" cy="5048672"/>
          </a:xfrm>
          <a:prstGeom prst="rect">
            <a:avLst/>
          </a:prstGeom>
          <a:noFill/>
          <a:ln w="9525">
            <a:noFill/>
            <a:miter lim="800000"/>
            <a:headEnd/>
            <a:tailEnd/>
          </a:ln>
        </p:spPr>
        <p:txBody>
          <a:bodyPr vert="horz" wrap="square" lIns="80141" tIns="40071" rIns="80141" bIns="40071" numCol="1" anchor="t" anchorCtr="0" compatLnSpc="1">
            <a:prstTxWarp prst="textNoShape">
              <a:avLst/>
            </a:prstTxWarp>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0" name="Rectangle 69"/>
          <p:cNvSpPr>
            <a:spLocks noChangeArrowheads="1"/>
          </p:cNvSpPr>
          <p:nvPr userDrawn="1"/>
        </p:nvSpPr>
        <p:spPr bwMode="auto">
          <a:xfrm>
            <a:off x="119336" y="6500581"/>
            <a:ext cx="704672" cy="265552"/>
          </a:xfrm>
          <a:prstGeom prst="rect">
            <a:avLst/>
          </a:prstGeom>
          <a:noFill/>
          <a:ln w="9525" algn="ctr">
            <a:noFill/>
            <a:miter lim="800000"/>
            <a:headEnd/>
            <a:tailEnd/>
          </a:ln>
          <a:effectLst/>
        </p:spPr>
        <p:txBody>
          <a:bodyPr wrap="none" lIns="80101" tIns="40052" rIns="80101" bIns="40052">
            <a:spAutoFit/>
          </a:bodyPr>
          <a:lstStyle/>
          <a:p>
            <a:pPr defTabSz="801668" eaLnBrk="0" fontAlgn="base" hangingPunct="0">
              <a:defRPr/>
            </a:pPr>
            <a:r>
              <a:rPr lang="en-US" altLang="zh-CN" sz="1200" dirty="0">
                <a:latin typeface="+mj-lt"/>
                <a:ea typeface="+mn-ea"/>
                <a:cs typeface="Arial" pitchFamily="34" charset="0"/>
              </a:rPr>
              <a:t>Page</a:t>
            </a:r>
            <a:r>
              <a:rPr lang="en-US" altLang="zh-CN" sz="1200" baseline="0" dirty="0">
                <a:latin typeface="+mj-lt"/>
                <a:ea typeface="+mn-ea"/>
                <a:cs typeface="Arial" pitchFamily="34" charset="0"/>
              </a:rPr>
              <a:t> </a:t>
            </a:r>
            <a:fld id="{2F2CF7F5-F178-4429-B6CA-28062DF31937}" type="slidenum">
              <a:rPr lang="en-US" altLang="zh-CN" sz="1200" smtClean="0">
                <a:latin typeface="+mj-lt"/>
                <a:ea typeface="+mn-ea"/>
                <a:cs typeface="Arial" pitchFamily="34" charset="0"/>
              </a:rPr>
              <a:pPr defTabSz="801668" eaLnBrk="0" fontAlgn="base" hangingPunct="0">
                <a:defRPr/>
              </a:pPr>
              <a:t>‹#›</a:t>
            </a:fld>
            <a:endParaRPr lang="en-US" altLang="zh-CN" sz="1200" dirty="0">
              <a:latin typeface="+mj-lt"/>
              <a:ea typeface="+mn-ea"/>
              <a:cs typeface="Arial" pitchFamily="34" charset="0"/>
            </a:endParaRPr>
          </a:p>
        </p:txBody>
      </p:sp>
      <p:sp>
        <p:nvSpPr>
          <p:cNvPr id="11" name="Rectangle 54"/>
          <p:cNvSpPr>
            <a:spLocks noChangeArrowheads="1"/>
          </p:cNvSpPr>
          <p:nvPr userDrawn="1"/>
        </p:nvSpPr>
        <p:spPr bwMode="auto">
          <a:xfrm>
            <a:off x="947428" y="6500581"/>
            <a:ext cx="5174805" cy="265552"/>
          </a:xfrm>
          <a:prstGeom prst="rect">
            <a:avLst/>
          </a:prstGeom>
          <a:noFill/>
          <a:ln w="9525" algn="ctr">
            <a:noFill/>
            <a:miter lim="800000"/>
            <a:headEnd/>
            <a:tailEnd/>
          </a:ln>
          <a:effectLst/>
        </p:spPr>
        <p:txBody>
          <a:bodyPr wrap="none" lIns="80101" tIns="40052" rIns="80101" bIns="40052">
            <a:spAutoFit/>
          </a:bodyPr>
          <a:lstStyle/>
          <a:p>
            <a:pPr defTabSz="801668" eaLnBrk="0" fontAlgn="base" hangingPunct="0">
              <a:defRPr/>
            </a:pPr>
            <a:r>
              <a:rPr lang="en-US" altLang="zh-CN" sz="1200" dirty="0">
                <a:latin typeface="+mj-lt"/>
                <a:ea typeface="MS PGothic" pitchFamily="34" charset="-128"/>
                <a:cs typeface="Arial" pitchFamily="34" charset="0"/>
              </a:rPr>
              <a:t>Copyright © 2019 Huawei Technologies Co., Ltd. All rights reserved. </a:t>
            </a:r>
          </a:p>
        </p:txBody>
      </p:sp>
    </p:spTree>
  </p:cSld>
  <p:clrMap bg1="lt1" tx1="dk1" bg2="lt2" tx2="dk2" accent1="accent1" accent2="accent2" accent3="accent3" accent4="accent4" accent5="accent5" accent6="accent6" hlink="hlink" folHlink="folHlink"/>
  <p:sldLayoutIdLst>
    <p:sldLayoutId id="2147483855" r:id="rId1"/>
    <p:sldLayoutId id="2147483830" r:id="rId2"/>
    <p:sldLayoutId id="2147483846" r:id="rId3"/>
    <p:sldLayoutId id="2147483826" r:id="rId4"/>
    <p:sldLayoutId id="2147483848" r:id="rId5"/>
    <p:sldLayoutId id="2147483849" r:id="rId6"/>
    <p:sldLayoutId id="2147483858" r:id="rId7"/>
    <p:sldLayoutId id="2147483828" r:id="rId8"/>
    <p:sldLayoutId id="2147483863" r:id="rId9"/>
    <p:sldLayoutId id="2147483862" r:id="rId10"/>
    <p:sldLayoutId id="2147483851" r:id="rId11"/>
    <p:sldLayoutId id="2147483852" r:id="rId12"/>
    <p:sldLayoutId id="2147483850" r:id="rId13"/>
    <p:sldLayoutId id="2147483861" r:id="rId14"/>
    <p:sldLayoutId id="2147483866" r:id="rId15"/>
  </p:sldLayoutIdLst>
  <p:hf hdr="0" ftr="0" dt="0"/>
  <p:txStyles>
    <p:titleStyle>
      <a:lvl1pPr algn="l" defTabSz="801688" rtl="0" eaLnBrk="0" fontAlgn="base" hangingPunct="0">
        <a:spcBef>
          <a:spcPct val="0"/>
        </a:spcBef>
        <a:spcAft>
          <a:spcPct val="0"/>
        </a:spcAft>
        <a:defRPr sz="3500" b="0">
          <a:solidFill>
            <a:schemeClr val="tx1">
              <a:lumMod val="75000"/>
              <a:lumOff val="25000"/>
            </a:schemeClr>
          </a:solidFill>
          <a:latin typeface="+mn-lt"/>
          <a:ea typeface="+mj-ea"/>
          <a:cs typeface="+mj-cs"/>
        </a:defRPr>
      </a:lvl1pPr>
      <a:lvl2pPr algn="l" defTabSz="801688" rtl="0" eaLnBrk="0" fontAlgn="base" hangingPunct="0">
        <a:spcBef>
          <a:spcPct val="0"/>
        </a:spcBef>
        <a:spcAft>
          <a:spcPct val="0"/>
        </a:spcAft>
        <a:defRPr sz="3500">
          <a:solidFill>
            <a:srgbClr val="990000"/>
          </a:solidFill>
          <a:latin typeface="FrutigerNext LT Medium" pitchFamily="34" charset="0"/>
          <a:ea typeface="黑体" pitchFamily="2" charset="-122"/>
        </a:defRPr>
      </a:lvl2pPr>
      <a:lvl3pPr algn="l" defTabSz="801688" rtl="0" eaLnBrk="0" fontAlgn="base" hangingPunct="0">
        <a:spcBef>
          <a:spcPct val="0"/>
        </a:spcBef>
        <a:spcAft>
          <a:spcPct val="0"/>
        </a:spcAft>
        <a:defRPr sz="3500">
          <a:solidFill>
            <a:srgbClr val="990000"/>
          </a:solidFill>
          <a:latin typeface="FrutigerNext LT Medium" pitchFamily="34" charset="0"/>
          <a:ea typeface="黑体" pitchFamily="2" charset="-122"/>
        </a:defRPr>
      </a:lvl3pPr>
      <a:lvl4pPr algn="l" defTabSz="801688" rtl="0" eaLnBrk="0" fontAlgn="base" hangingPunct="0">
        <a:spcBef>
          <a:spcPct val="0"/>
        </a:spcBef>
        <a:spcAft>
          <a:spcPct val="0"/>
        </a:spcAft>
        <a:defRPr sz="3500">
          <a:solidFill>
            <a:srgbClr val="990000"/>
          </a:solidFill>
          <a:latin typeface="FrutigerNext LT Medium" pitchFamily="34" charset="0"/>
          <a:ea typeface="黑体" pitchFamily="2" charset="-122"/>
        </a:defRPr>
      </a:lvl4pPr>
      <a:lvl5pPr algn="l" defTabSz="801688" rtl="0" eaLnBrk="0" fontAlgn="base" hangingPunct="0">
        <a:spcBef>
          <a:spcPct val="0"/>
        </a:spcBef>
        <a:spcAft>
          <a:spcPct val="0"/>
        </a:spcAft>
        <a:defRPr sz="3500">
          <a:solidFill>
            <a:srgbClr val="990000"/>
          </a:solidFill>
          <a:latin typeface="FrutigerNext LT Medium" pitchFamily="34" charset="0"/>
          <a:ea typeface="黑体" pitchFamily="2" charset="-122"/>
        </a:defRPr>
      </a:lvl5pPr>
      <a:lvl6pPr marL="457200" algn="l" defTabSz="801688" rtl="0" fontAlgn="base">
        <a:spcBef>
          <a:spcPct val="0"/>
        </a:spcBef>
        <a:spcAft>
          <a:spcPct val="0"/>
        </a:spcAft>
        <a:defRPr sz="3500">
          <a:solidFill>
            <a:srgbClr val="990000"/>
          </a:solidFill>
          <a:latin typeface="FrutigerNext LT Medium" pitchFamily="34" charset="0"/>
          <a:ea typeface="黑体" pitchFamily="2" charset="-122"/>
        </a:defRPr>
      </a:lvl6pPr>
      <a:lvl7pPr marL="914400" algn="l" defTabSz="801688" rtl="0" fontAlgn="base">
        <a:spcBef>
          <a:spcPct val="0"/>
        </a:spcBef>
        <a:spcAft>
          <a:spcPct val="0"/>
        </a:spcAft>
        <a:defRPr sz="3500">
          <a:solidFill>
            <a:srgbClr val="990000"/>
          </a:solidFill>
          <a:latin typeface="FrutigerNext LT Medium" pitchFamily="34" charset="0"/>
          <a:ea typeface="黑体" pitchFamily="2" charset="-122"/>
        </a:defRPr>
      </a:lvl7pPr>
      <a:lvl8pPr marL="1371600" algn="l" defTabSz="801688" rtl="0" fontAlgn="base">
        <a:spcBef>
          <a:spcPct val="0"/>
        </a:spcBef>
        <a:spcAft>
          <a:spcPct val="0"/>
        </a:spcAft>
        <a:defRPr sz="3500">
          <a:solidFill>
            <a:srgbClr val="990000"/>
          </a:solidFill>
          <a:latin typeface="FrutigerNext LT Medium" pitchFamily="34" charset="0"/>
          <a:ea typeface="黑体" pitchFamily="2" charset="-122"/>
        </a:defRPr>
      </a:lvl8pPr>
      <a:lvl9pPr marL="1828800" algn="l" defTabSz="801688" rtl="0" fontAlgn="base">
        <a:spcBef>
          <a:spcPct val="0"/>
        </a:spcBef>
        <a:spcAft>
          <a:spcPct val="0"/>
        </a:spcAft>
        <a:defRPr sz="3500">
          <a:solidFill>
            <a:srgbClr val="990000"/>
          </a:solidFill>
          <a:latin typeface="FrutigerNext LT Medium" pitchFamily="34" charset="0"/>
          <a:ea typeface="黑体" pitchFamily="2" charset="-122"/>
        </a:defRPr>
      </a:lvl9pPr>
    </p:titleStyle>
    <p:bodyStyle>
      <a:lvl1pPr marL="301625" indent="-301625" algn="l" defTabSz="801688" rtl="0" eaLnBrk="1" fontAlgn="base" hangingPunct="1">
        <a:lnSpc>
          <a:spcPct val="140000"/>
        </a:lnSpc>
        <a:spcBef>
          <a:spcPct val="30000"/>
        </a:spcBef>
        <a:spcAft>
          <a:spcPct val="0"/>
        </a:spcAft>
        <a:buClr>
          <a:schemeClr val="bg1">
            <a:lumMod val="50000"/>
          </a:schemeClr>
        </a:buClr>
        <a:buSzPct val="60000"/>
        <a:buFont typeface="Wingdings" pitchFamily="2" charset="2"/>
        <a:buChar char="l"/>
        <a:defRPr sz="2200">
          <a:solidFill>
            <a:schemeClr val="tx1"/>
          </a:solidFill>
          <a:latin typeface="+mn-lt"/>
          <a:ea typeface="+mn-ea"/>
          <a:cs typeface="+mn-cs"/>
        </a:defRPr>
      </a:lvl1pPr>
      <a:lvl2pPr marL="654050" indent="-252413" algn="l" defTabSz="801688" rtl="0" eaLnBrk="1" fontAlgn="base" hangingPunct="1">
        <a:lnSpc>
          <a:spcPct val="140000"/>
        </a:lnSpc>
        <a:spcBef>
          <a:spcPct val="30000"/>
        </a:spcBef>
        <a:spcAft>
          <a:spcPct val="0"/>
        </a:spcAft>
        <a:buClr>
          <a:schemeClr val="tx1"/>
        </a:buClr>
        <a:buSzPct val="50000"/>
        <a:buFont typeface="Wingdings" pitchFamily="2" charset="2"/>
        <a:buChar char="p"/>
        <a:defRPr sz="2000">
          <a:solidFill>
            <a:schemeClr val="tx1"/>
          </a:solidFill>
          <a:latin typeface="+mn-lt"/>
          <a:ea typeface="+mn-ea"/>
        </a:defRPr>
      </a:lvl2pPr>
      <a:lvl3pPr marL="1003300" indent="-201613" algn="l" defTabSz="801688" rtl="0" eaLnBrk="1" fontAlgn="base" hangingPunct="1">
        <a:lnSpc>
          <a:spcPct val="140000"/>
        </a:lnSpc>
        <a:spcBef>
          <a:spcPct val="30000"/>
        </a:spcBef>
        <a:spcAft>
          <a:spcPct val="0"/>
        </a:spcAft>
        <a:buSzPct val="50000"/>
        <a:buFont typeface="Wingdings" pitchFamily="2" charset="2"/>
        <a:buChar char="n"/>
        <a:defRPr>
          <a:solidFill>
            <a:schemeClr val="tx1"/>
          </a:solidFill>
          <a:latin typeface="FrutigerNext LT Light" pitchFamily="34" charset="0"/>
          <a:ea typeface="+mn-ea"/>
        </a:defRPr>
      </a:lvl3pPr>
      <a:lvl4pPr marL="1400175" indent="-198438" algn="l" defTabSz="801688" rtl="0" eaLnBrk="1" fontAlgn="base" hangingPunct="1">
        <a:lnSpc>
          <a:spcPct val="140000"/>
        </a:lnSpc>
        <a:spcBef>
          <a:spcPct val="30000"/>
        </a:spcBef>
        <a:spcAft>
          <a:spcPct val="0"/>
        </a:spcAft>
        <a:buChar char="–"/>
        <a:defRPr sz="1600">
          <a:solidFill>
            <a:schemeClr val="tx1"/>
          </a:solidFill>
          <a:latin typeface="+mj-lt"/>
          <a:ea typeface="+mn-ea"/>
        </a:defRPr>
      </a:lvl4pPr>
      <a:lvl5pPr marL="1801813" indent="-201613" algn="l" defTabSz="801688" rtl="0" eaLnBrk="1" fontAlgn="base" hangingPunct="1">
        <a:lnSpc>
          <a:spcPct val="140000"/>
        </a:lnSpc>
        <a:spcBef>
          <a:spcPct val="30000"/>
        </a:spcBef>
        <a:spcAft>
          <a:spcPct val="0"/>
        </a:spcAft>
        <a:buFont typeface="FrutigerNext LT Medium" pitchFamily="34" charset="0"/>
        <a:buChar char="~"/>
        <a:defRPr sz="1600">
          <a:solidFill>
            <a:schemeClr val="tx1"/>
          </a:solidFill>
          <a:latin typeface="+mj-lt"/>
          <a:ea typeface="+mn-ea"/>
        </a:defRPr>
      </a:lvl5pPr>
      <a:lvl6pPr marL="22590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6pPr>
      <a:lvl7pPr marL="27162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7pPr>
      <a:lvl8pPr marL="31734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8pPr>
      <a:lvl9pPr marL="36306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35" userDrawn="1">
          <p15:clr>
            <a:srgbClr val="F26B43"/>
          </p15:clr>
        </p15:guide>
        <p15:guide id="2" pos="7227" userDrawn="1">
          <p15:clr>
            <a:srgbClr val="F26B43"/>
          </p15:clr>
        </p15:guide>
        <p15:guide id="3" orient="horz" pos="777" userDrawn="1">
          <p15:clr>
            <a:srgbClr val="F26B43"/>
          </p15:clr>
        </p15:guide>
        <p15:guide id="4" orient="horz" pos="4020" userDrawn="1">
          <p15:clr>
            <a:srgbClr val="F26B43"/>
          </p15:clr>
        </p15:guide>
        <p15:guide id="6" orient="horz" pos="2341" userDrawn="1">
          <p15:clr>
            <a:srgbClr val="F26B43"/>
          </p15:clr>
        </p15:guide>
        <p15:guide id="7"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44.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8.xml"/><Relationship Id="rId5" Type="http://schemas.openxmlformats.org/officeDocument/2006/relationships/image" Target="../media/image65.png"/><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image" Target="../media/image68.png"/></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4.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34.xml"/><Relationship Id="rId1" Type="http://schemas.openxmlformats.org/officeDocument/2006/relationships/slideLayout" Target="../slideLayouts/slideLayout8.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37.xml.rels><?xml version="1.0" encoding="UTF-8" standalone="yes"?>
<Relationships xmlns="http://schemas.openxmlformats.org/package/2006/relationships"><Relationship Id="rId8" Type="http://schemas.openxmlformats.org/officeDocument/2006/relationships/hyperlink" Target="http://www.google.com.hk/imgres?imgurl=http://www.turtleconsulting.com/blog/wp-content/uploads/2011/01/TSC0507-QSFP-Plus-Passive.jpg&amp;imgrefurl=http://www.turtleconsulting.com/blog/siemons-qsfp-highspeed-passive-copper-interconnect-products-pass-infiniband-testing/&amp;usg=__LNZR637Ef-NouxecQnYVJ0shwdM=&amp;h=2000&amp;w=3008&amp;sz=715&amp;hl=zh-CN&amp;start=20&amp;zoom=1&amp;tbnid=XtNKmFHjjEfI7M:&amp;tbnh=100&amp;tbnw=150&amp;ei=oTisUKCOBqX2mAXCjoDQCQ&amp;prev=/search?q=QSFP+&amp;hl=zh-CN&amp;newwindow=1&amp;safe=strict&amp;sa=G&amp;tbo=d&amp;site=webhp&amp;tbm=isch&amp;itbs=1" TargetMode="External"/><Relationship Id="rId13" Type="http://schemas.openxmlformats.org/officeDocument/2006/relationships/image" Target="../media/image96.png"/><Relationship Id="rId3" Type="http://schemas.openxmlformats.org/officeDocument/2006/relationships/hyperlink" Target="http://www.google.com.hk/imgres?imgurl=http://www.telephonesonline.com.au/images/P/SFP-T-C_500x500px_low-res.jpg&amp;imgrefurl=http://www.telephonesonline.com.au/cordless-wireless/1000base-t-sfp-copper-100-metres-compatible-with-cisco-glc-t.html&amp;usg=__yf9tW-bw4xJHpTTIQBY4M-LkvnU=&amp;h=500&amp;w=500&amp;sz=18&amp;hl=zh-CN&amp;start=2&amp;zoom=1&amp;tbnid=L3fxLCqlGtDvLM:&amp;tbnh=130&amp;tbnw=130&amp;ei=fjasULbfM6LGmQX0yoCgBA&amp;prev=/search?q=SFP-T&amp;hl=zh-CN&amp;newwindow=1&amp;safe=strict&amp;sa=X&amp;tbo=d&amp;site=webhp&amp;tbm=isch&amp;itbs=1" TargetMode="External"/><Relationship Id="rId7" Type="http://schemas.openxmlformats.org/officeDocument/2006/relationships/image" Target="../media/image91.gif"/><Relationship Id="rId12" Type="http://schemas.openxmlformats.org/officeDocument/2006/relationships/image" Target="../media/image95.png"/><Relationship Id="rId17" Type="http://schemas.openxmlformats.org/officeDocument/2006/relationships/image" Target="../media/image100.png"/><Relationship Id="rId2" Type="http://schemas.openxmlformats.org/officeDocument/2006/relationships/notesSlide" Target="../notesSlides/notesSlide37.xml"/><Relationship Id="rId16" Type="http://schemas.openxmlformats.org/officeDocument/2006/relationships/image" Target="../media/image99.png"/><Relationship Id="rId1" Type="http://schemas.openxmlformats.org/officeDocument/2006/relationships/slideLayout" Target="../slideLayouts/slideLayout8.xml"/><Relationship Id="rId6" Type="http://schemas.openxmlformats.org/officeDocument/2006/relationships/image" Target="../media/image90.png"/><Relationship Id="rId11" Type="http://schemas.openxmlformats.org/officeDocument/2006/relationships/image" Target="../media/image94.png"/><Relationship Id="rId5" Type="http://schemas.openxmlformats.org/officeDocument/2006/relationships/image" Target="../media/image89.png"/><Relationship Id="rId15" Type="http://schemas.openxmlformats.org/officeDocument/2006/relationships/image" Target="../media/image98.png"/><Relationship Id="rId10" Type="http://schemas.openxmlformats.org/officeDocument/2006/relationships/image" Target="../media/image93.png"/><Relationship Id="rId4" Type="http://schemas.openxmlformats.org/officeDocument/2006/relationships/image" Target="../media/image88.jpeg"/><Relationship Id="rId9" Type="http://schemas.openxmlformats.org/officeDocument/2006/relationships/image" Target="../media/image92.jpeg"/><Relationship Id="rId14" Type="http://schemas.openxmlformats.org/officeDocument/2006/relationships/image" Target="../media/image97.png"/></Relationships>
</file>

<file path=ppt/slides/_rels/slide38.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1.png"/><Relationship Id="rId3" Type="http://schemas.openxmlformats.org/officeDocument/2006/relationships/image" Target="../media/image101.png"/><Relationship Id="rId7" Type="http://schemas.openxmlformats.org/officeDocument/2006/relationships/image" Target="../media/image105.png"/><Relationship Id="rId12" Type="http://schemas.openxmlformats.org/officeDocument/2006/relationships/image" Target="../media/image110.png"/><Relationship Id="rId2" Type="http://schemas.openxmlformats.org/officeDocument/2006/relationships/notesSlide" Target="../notesSlides/notesSlide38.xml"/><Relationship Id="rId1" Type="http://schemas.openxmlformats.org/officeDocument/2006/relationships/slideLayout" Target="../slideLayouts/slideLayout8.xml"/><Relationship Id="rId6" Type="http://schemas.openxmlformats.org/officeDocument/2006/relationships/image" Target="../media/image104.png"/><Relationship Id="rId11" Type="http://schemas.openxmlformats.org/officeDocument/2006/relationships/image" Target="../media/image109.png"/><Relationship Id="rId5" Type="http://schemas.openxmlformats.org/officeDocument/2006/relationships/image" Target="../media/image103.png"/><Relationship Id="rId10" Type="http://schemas.openxmlformats.org/officeDocument/2006/relationships/image" Target="../media/image108.png"/><Relationship Id="rId4" Type="http://schemas.openxmlformats.org/officeDocument/2006/relationships/image" Target="../media/image102.png"/><Relationship Id="rId9" Type="http://schemas.openxmlformats.org/officeDocument/2006/relationships/image" Target="../media/image107.png"/><Relationship Id="rId14" Type="http://schemas.openxmlformats.org/officeDocument/2006/relationships/image" Target="../media/image112.png"/></Relationships>
</file>

<file path=ppt/slides/_rels/slide39.xml.rels><?xml version="1.0" encoding="UTF-8" standalone="yes"?>
<Relationships xmlns="http://schemas.openxmlformats.org/package/2006/relationships"><Relationship Id="rId8" Type="http://schemas.openxmlformats.org/officeDocument/2006/relationships/image" Target="../media/image118.jpeg"/><Relationship Id="rId3" Type="http://schemas.openxmlformats.org/officeDocument/2006/relationships/image" Target="../media/image113.png"/><Relationship Id="rId7" Type="http://schemas.openxmlformats.org/officeDocument/2006/relationships/image" Target="../media/image117.jpeg"/><Relationship Id="rId2" Type="http://schemas.openxmlformats.org/officeDocument/2006/relationships/notesSlide" Target="../notesSlides/notesSlide39.xml"/><Relationship Id="rId1" Type="http://schemas.openxmlformats.org/officeDocument/2006/relationships/slideLayout" Target="../slideLayouts/slideLayout8.xml"/><Relationship Id="rId6" Type="http://schemas.openxmlformats.org/officeDocument/2006/relationships/image" Target="../media/image116.jpeg"/><Relationship Id="rId5" Type="http://schemas.openxmlformats.org/officeDocument/2006/relationships/image" Target="../media/image115.png"/><Relationship Id="rId4" Type="http://schemas.openxmlformats.org/officeDocument/2006/relationships/image" Target="../media/image11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0.xml"/><Relationship Id="rId1" Type="http://schemas.openxmlformats.org/officeDocument/2006/relationships/slideLayout" Target="../slideLayouts/slideLayout8.xml"/><Relationship Id="rId5" Type="http://schemas.openxmlformats.org/officeDocument/2006/relationships/image" Target="../media/image121.png"/><Relationship Id="rId4" Type="http://schemas.openxmlformats.org/officeDocument/2006/relationships/image" Target="../media/image120.png"/></Relationships>
</file>

<file path=ppt/slides/_rels/slide4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41.xml"/><Relationship Id="rId1" Type="http://schemas.openxmlformats.org/officeDocument/2006/relationships/slideLayout" Target="../slideLayouts/slideLayout8.xml"/><Relationship Id="rId4" Type="http://schemas.openxmlformats.org/officeDocument/2006/relationships/image" Target="../media/image123.png"/></Relationships>
</file>

<file path=ppt/slides/_rels/slide4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2.xml"/><Relationship Id="rId1" Type="http://schemas.openxmlformats.org/officeDocument/2006/relationships/slideLayout" Target="../slideLayouts/slideLayout8.xml"/><Relationship Id="rId4" Type="http://schemas.openxmlformats.org/officeDocument/2006/relationships/image" Target="../media/image125.png"/></Relationships>
</file>

<file path=ppt/slides/_rels/slide4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43.xml"/><Relationship Id="rId1" Type="http://schemas.openxmlformats.org/officeDocument/2006/relationships/slideLayout" Target="../slideLayouts/slideLayout8.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4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44.xml"/><Relationship Id="rId1" Type="http://schemas.openxmlformats.org/officeDocument/2006/relationships/slideLayout" Target="../slideLayouts/slideLayout8.xml"/><Relationship Id="rId4" Type="http://schemas.openxmlformats.org/officeDocument/2006/relationships/image" Target="../media/image131.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46.xml"/><Relationship Id="rId1" Type="http://schemas.openxmlformats.org/officeDocument/2006/relationships/slideLayout" Target="../slideLayouts/slideLayout8.xml"/><Relationship Id="rId4" Type="http://schemas.openxmlformats.org/officeDocument/2006/relationships/image" Target="../media/image133.jpeg"/></Relationships>
</file>

<file path=ppt/slides/_rels/slide4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48.xml"/><Relationship Id="rId1" Type="http://schemas.openxmlformats.org/officeDocument/2006/relationships/slideLayout" Target="../slideLayouts/slideLayout8.xml"/><Relationship Id="rId4" Type="http://schemas.openxmlformats.org/officeDocument/2006/relationships/image" Target="../media/image136.png"/></Relationships>
</file>

<file path=ppt/slides/_rels/slide4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49.xml"/><Relationship Id="rId1" Type="http://schemas.openxmlformats.org/officeDocument/2006/relationships/slideLayout" Target="../slideLayouts/slideLayout8.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50.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52.xml"/><Relationship Id="rId1" Type="http://schemas.openxmlformats.org/officeDocument/2006/relationships/slideLayout" Target="../slideLayouts/slideLayout8.xml"/><Relationship Id="rId4" Type="http://schemas.openxmlformats.org/officeDocument/2006/relationships/image" Target="../media/image144.jpeg"/></Relationships>
</file>

<file path=ppt/slides/_rels/slide5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57.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jpeg"/><Relationship Id="rId18" Type="http://schemas.openxmlformats.org/officeDocument/2006/relationships/image" Target="../media/image33.jpeg"/><Relationship Id="rId3" Type="http://schemas.openxmlformats.org/officeDocument/2006/relationships/image" Target="../media/image18.png"/><Relationship Id="rId21" Type="http://schemas.openxmlformats.org/officeDocument/2006/relationships/image" Target="../media/image36.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notesSlide" Target="../notesSlides/notesSlide8.xml"/><Relationship Id="rId16" Type="http://schemas.openxmlformats.org/officeDocument/2006/relationships/image" Target="../media/image31.png"/><Relationship Id="rId20" Type="http://schemas.openxmlformats.org/officeDocument/2006/relationships/image" Target="../media/image35.png"/><Relationship Id="rId1" Type="http://schemas.openxmlformats.org/officeDocument/2006/relationships/slideLayout" Target="../slideLayouts/slideLayout8.xml"/><Relationship Id="rId6" Type="http://schemas.openxmlformats.org/officeDocument/2006/relationships/image" Target="../media/image21.png"/><Relationship Id="rId11" Type="http://schemas.openxmlformats.org/officeDocument/2006/relationships/image" Target="../media/image26.png"/><Relationship Id="rId24" Type="http://schemas.openxmlformats.org/officeDocument/2006/relationships/image" Target="../media/image39.png"/><Relationship Id="rId5" Type="http://schemas.openxmlformats.org/officeDocument/2006/relationships/image" Target="../media/image20.png"/><Relationship Id="rId15" Type="http://schemas.openxmlformats.org/officeDocument/2006/relationships/image" Target="../media/image30.jpeg"/><Relationship Id="rId23" Type="http://schemas.openxmlformats.org/officeDocument/2006/relationships/image" Target="../media/image38.png"/><Relationship Id="rId10" Type="http://schemas.openxmlformats.org/officeDocument/2006/relationships/image" Target="../media/image25.png"/><Relationship Id="rId19" Type="http://schemas.openxmlformats.org/officeDocument/2006/relationships/image" Target="../media/image34.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jpeg"/><Relationship Id="rId22"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文本占位符 3"/>
          <p:cNvSpPr>
            <a:spLocks noGrp="1"/>
          </p:cNvSpPr>
          <p:nvPr>
            <p:ph type="body" sz="quarter" idx="17"/>
          </p:nvPr>
        </p:nvSpPr>
        <p:spPr/>
        <p:txBody>
          <a:bodyPr/>
          <a:lstStyle/>
          <a:p>
            <a:r>
              <a:rPr lang="en-US"/>
              <a:t>HCDCA105</a:t>
            </a:r>
            <a:endParaRPr lang="en-US" altLang="zh-CN" dirty="0"/>
          </a:p>
        </p:txBody>
      </p:sp>
      <p:sp>
        <p:nvSpPr>
          <p:cNvPr id="5" name="文本占位符 4"/>
          <p:cNvSpPr>
            <a:spLocks noGrp="1"/>
          </p:cNvSpPr>
          <p:nvPr>
            <p:ph type="body" sz="quarter" idx="18"/>
          </p:nvPr>
        </p:nvSpPr>
        <p:spPr/>
        <p:txBody>
          <a:bodyPr/>
          <a:lstStyle/>
          <a:p>
            <a:r>
              <a:rPr lang="en-US"/>
              <a:t>CE switch</a:t>
            </a:r>
            <a:endParaRPr lang="en-US" altLang="zh-CN" dirty="0"/>
          </a:p>
        </p:txBody>
      </p:sp>
      <p:sp>
        <p:nvSpPr>
          <p:cNvPr id="10" name="文本占位符 9"/>
          <p:cNvSpPr>
            <a:spLocks noGrp="1"/>
          </p:cNvSpPr>
          <p:nvPr>
            <p:ph type="body" sz="quarter" idx="19"/>
          </p:nvPr>
        </p:nvSpPr>
        <p:spPr/>
        <p:txBody>
          <a:bodyPr/>
          <a:lstStyle/>
          <a:p>
            <a:r>
              <a:rPr lang="en-US"/>
              <a:t>V200R002</a:t>
            </a:r>
            <a:endParaRPr lang="en-US" altLang="zh-CN" dirty="0"/>
          </a:p>
        </p:txBody>
      </p:sp>
      <p:sp>
        <p:nvSpPr>
          <p:cNvPr id="11" name="文本占位符 10"/>
          <p:cNvSpPr>
            <a:spLocks noGrp="1"/>
          </p:cNvSpPr>
          <p:nvPr>
            <p:ph type="body" sz="quarter" idx="20"/>
          </p:nvPr>
        </p:nvSpPr>
        <p:spPr/>
        <p:txBody>
          <a:bodyPr/>
          <a:lstStyle/>
          <a:p>
            <a:r>
              <a:rPr lang="en-US" altLang="zh-CN"/>
              <a:t>1.0</a:t>
            </a:r>
            <a:endParaRPr lang="zh-CN" altLang="en-US" dirty="0"/>
          </a:p>
        </p:txBody>
      </p:sp>
      <p:sp>
        <p:nvSpPr>
          <p:cNvPr id="6" name="文本占位符 5"/>
          <p:cNvSpPr>
            <a:spLocks noGrp="1"/>
          </p:cNvSpPr>
          <p:nvPr>
            <p:ph type="body" sz="quarter" idx="13"/>
          </p:nvPr>
        </p:nvSpPr>
        <p:spPr/>
        <p:txBody>
          <a:bodyPr/>
          <a:lstStyle/>
          <a:p>
            <a:pPr lvl="0"/>
            <a:r>
              <a:rPr lang="en-US" dirty="0"/>
              <a:t>Yuan </a:t>
            </a:r>
            <a:r>
              <a:rPr lang="en-US" dirty="0" err="1"/>
              <a:t>Weihua</a:t>
            </a:r>
            <a:r>
              <a:rPr lang="en-US" dirty="0"/>
              <a:t>/WX462781</a:t>
            </a:r>
            <a:endParaRPr lang="en-US" altLang="zh-CN" dirty="0"/>
          </a:p>
        </p:txBody>
      </p:sp>
      <p:sp>
        <p:nvSpPr>
          <p:cNvPr id="7" name="文本占位符 6"/>
          <p:cNvSpPr>
            <a:spLocks noGrp="1"/>
          </p:cNvSpPr>
          <p:nvPr>
            <p:ph type="body" sz="quarter" idx="14"/>
          </p:nvPr>
        </p:nvSpPr>
        <p:spPr/>
        <p:txBody>
          <a:bodyPr/>
          <a:lstStyle/>
          <a:p>
            <a:r>
              <a:rPr lang="en-US" altLang="zh-CN"/>
              <a:t>2019.4.10</a:t>
            </a:r>
            <a:endParaRPr lang="zh-CN" altLang="en-US" dirty="0"/>
          </a:p>
        </p:txBody>
      </p:sp>
      <p:sp>
        <p:nvSpPr>
          <p:cNvPr id="2" name="文本占位符 1"/>
          <p:cNvSpPr>
            <a:spLocks noGrp="1"/>
          </p:cNvSpPr>
          <p:nvPr>
            <p:ph type="body" sz="quarter" idx="15"/>
          </p:nvPr>
        </p:nvSpPr>
        <p:spPr/>
        <p:txBody>
          <a:bodyPr/>
          <a:lstStyle/>
          <a:p>
            <a:r>
              <a:rPr lang="en-US" dirty="0"/>
              <a:t>Liu </a:t>
            </a:r>
            <a:r>
              <a:rPr lang="en-US"/>
              <a:t>Lican</a:t>
            </a:r>
            <a:r>
              <a:rPr lang="en-US" dirty="0"/>
              <a:t>/00493763</a:t>
            </a:r>
            <a:endParaRPr lang="en-US" altLang="zh-CN" dirty="0">
              <a:sym typeface="华文细黑 (正文)"/>
            </a:endParaRPr>
          </a:p>
        </p:txBody>
      </p:sp>
      <p:sp>
        <p:nvSpPr>
          <p:cNvPr id="3" name="文本占位符 2"/>
          <p:cNvSpPr>
            <a:spLocks noGrp="1"/>
          </p:cNvSpPr>
          <p:nvPr>
            <p:ph type="body" sz="quarter" idx="16"/>
          </p:nvPr>
        </p:nvSpPr>
        <p:spPr/>
        <p:txBody>
          <a:bodyPr/>
          <a:lstStyle/>
          <a:p>
            <a:pPr lvl="0"/>
            <a:r>
              <a:rPr lang="en-US"/>
              <a:t>New</a:t>
            </a:r>
            <a:endParaRPr lang="en-US" altLang="zh-CN" dirty="0"/>
          </a:p>
        </p:txBody>
      </p:sp>
      <p:sp>
        <p:nvSpPr>
          <p:cNvPr id="34" name="文本占位符 33"/>
          <p:cNvSpPr>
            <a:spLocks noGrp="1"/>
          </p:cNvSpPr>
          <p:nvPr>
            <p:ph type="body" sz="quarter" idx="21"/>
          </p:nvPr>
        </p:nvSpPr>
        <p:spPr/>
        <p:txBody>
          <a:bodyPr/>
          <a:lstStyle/>
          <a:p>
            <a:endParaRPr lang="zh-CN" altLang="en-US"/>
          </a:p>
        </p:txBody>
      </p:sp>
      <p:sp>
        <p:nvSpPr>
          <p:cNvPr id="35" name="文本占位符 34"/>
          <p:cNvSpPr>
            <a:spLocks noGrp="1"/>
          </p:cNvSpPr>
          <p:nvPr>
            <p:ph type="body" sz="quarter" idx="22"/>
          </p:nvPr>
        </p:nvSpPr>
        <p:spPr/>
        <p:txBody>
          <a:bodyPr/>
          <a:lstStyle/>
          <a:p>
            <a:endParaRPr lang="zh-CN" altLang="en-US"/>
          </a:p>
        </p:txBody>
      </p:sp>
      <p:sp>
        <p:nvSpPr>
          <p:cNvPr id="36" name="文本占位符 35"/>
          <p:cNvSpPr>
            <a:spLocks noGrp="1"/>
          </p:cNvSpPr>
          <p:nvPr>
            <p:ph type="body" sz="quarter" idx="23"/>
          </p:nvPr>
        </p:nvSpPr>
        <p:spPr/>
        <p:txBody>
          <a:bodyPr/>
          <a:lstStyle/>
          <a:p>
            <a:endParaRPr lang="zh-CN" altLang="en-US"/>
          </a:p>
        </p:txBody>
      </p:sp>
      <p:sp>
        <p:nvSpPr>
          <p:cNvPr id="37" name="文本占位符 36"/>
          <p:cNvSpPr>
            <a:spLocks noGrp="1"/>
          </p:cNvSpPr>
          <p:nvPr>
            <p:ph type="body" sz="quarter" idx="24"/>
          </p:nvPr>
        </p:nvSpPr>
        <p:spPr/>
        <p:txBody>
          <a:bodyPr/>
          <a:lstStyle/>
          <a:p>
            <a:endParaRPr lang="zh-CN" altLang="en-US"/>
          </a:p>
        </p:txBody>
      </p:sp>
      <p:sp>
        <p:nvSpPr>
          <p:cNvPr id="38" name="文本占位符 37"/>
          <p:cNvSpPr>
            <a:spLocks noGrp="1"/>
          </p:cNvSpPr>
          <p:nvPr>
            <p:ph type="body" sz="quarter" idx="25"/>
          </p:nvPr>
        </p:nvSpPr>
        <p:spPr/>
        <p:txBody>
          <a:bodyPr/>
          <a:lstStyle/>
          <a:p>
            <a:endParaRPr lang="zh-CN" altLang="en-US"/>
          </a:p>
        </p:txBody>
      </p:sp>
      <p:sp>
        <p:nvSpPr>
          <p:cNvPr id="39" name="文本占位符 38"/>
          <p:cNvSpPr>
            <a:spLocks noGrp="1"/>
          </p:cNvSpPr>
          <p:nvPr>
            <p:ph type="body" sz="quarter" idx="26"/>
          </p:nvPr>
        </p:nvSpPr>
        <p:spPr/>
        <p:txBody>
          <a:bodyPr/>
          <a:lstStyle/>
          <a:p>
            <a:endParaRPr lang="zh-CN" altLang="en-US"/>
          </a:p>
        </p:txBody>
      </p:sp>
      <p:sp>
        <p:nvSpPr>
          <p:cNvPr id="40" name="文本占位符 39"/>
          <p:cNvSpPr>
            <a:spLocks noGrp="1"/>
          </p:cNvSpPr>
          <p:nvPr>
            <p:ph type="body" sz="quarter" idx="27"/>
          </p:nvPr>
        </p:nvSpPr>
        <p:spPr/>
        <p:txBody>
          <a:bodyPr/>
          <a:lstStyle/>
          <a:p>
            <a:endParaRPr lang="zh-CN" altLang="en-US"/>
          </a:p>
        </p:txBody>
      </p:sp>
      <p:sp>
        <p:nvSpPr>
          <p:cNvPr id="41" name="文本占位符 40"/>
          <p:cNvSpPr>
            <a:spLocks noGrp="1"/>
          </p:cNvSpPr>
          <p:nvPr>
            <p:ph type="body" sz="quarter" idx="28"/>
          </p:nvPr>
        </p:nvSpPr>
        <p:spPr/>
        <p:txBody>
          <a:bodyPr/>
          <a:lstStyle/>
          <a:p>
            <a:endParaRPr lang="zh-CN" altLang="en-US"/>
          </a:p>
        </p:txBody>
      </p:sp>
      <p:sp>
        <p:nvSpPr>
          <p:cNvPr id="42" name="文本占位符 41"/>
          <p:cNvSpPr>
            <a:spLocks noGrp="1"/>
          </p:cNvSpPr>
          <p:nvPr>
            <p:ph type="body" sz="quarter" idx="29"/>
          </p:nvPr>
        </p:nvSpPr>
        <p:spPr/>
        <p:txBody>
          <a:bodyPr/>
          <a:lstStyle/>
          <a:p>
            <a:endParaRPr lang="zh-CN" altLang="en-US"/>
          </a:p>
        </p:txBody>
      </p:sp>
      <p:sp>
        <p:nvSpPr>
          <p:cNvPr id="43" name="文本占位符 42"/>
          <p:cNvSpPr>
            <a:spLocks noGrp="1"/>
          </p:cNvSpPr>
          <p:nvPr>
            <p:ph type="body" sz="quarter" idx="30"/>
          </p:nvPr>
        </p:nvSpPr>
        <p:spPr/>
        <p:txBody>
          <a:bodyPr/>
          <a:lstStyle/>
          <a:p>
            <a:endParaRPr lang="zh-CN" altLang="en-US"/>
          </a:p>
        </p:txBody>
      </p:sp>
      <p:sp>
        <p:nvSpPr>
          <p:cNvPr id="44" name="文本占位符 43"/>
          <p:cNvSpPr>
            <a:spLocks noGrp="1"/>
          </p:cNvSpPr>
          <p:nvPr>
            <p:ph type="body" sz="quarter" idx="31"/>
          </p:nvPr>
        </p:nvSpPr>
        <p:spPr/>
        <p:txBody>
          <a:bodyPr/>
          <a:lstStyle/>
          <a:p>
            <a:endParaRPr lang="zh-CN" altLang="en-US"/>
          </a:p>
        </p:txBody>
      </p:sp>
      <p:sp>
        <p:nvSpPr>
          <p:cNvPr id="45" name="文本占位符 44"/>
          <p:cNvSpPr>
            <a:spLocks noGrp="1"/>
          </p:cNvSpPr>
          <p:nvPr>
            <p:ph type="body" sz="quarter" idx="32"/>
          </p:nvPr>
        </p:nvSpPr>
        <p:spPr/>
        <p:txBody>
          <a:bodyPr/>
          <a:lstStyle/>
          <a:p>
            <a:endParaRPr lang="zh-CN" altLang="en-US"/>
          </a:p>
        </p:txBody>
      </p:sp>
      <p:sp>
        <p:nvSpPr>
          <p:cNvPr id="46" name="文本占位符 45"/>
          <p:cNvSpPr>
            <a:spLocks noGrp="1"/>
          </p:cNvSpPr>
          <p:nvPr>
            <p:ph type="body" sz="quarter" idx="33"/>
          </p:nvPr>
        </p:nvSpPr>
        <p:spPr/>
        <p:txBody>
          <a:bodyPr/>
          <a:lstStyle/>
          <a:p>
            <a:endParaRPr lang="zh-CN" altLang="en-US"/>
          </a:p>
        </p:txBody>
      </p:sp>
      <p:sp>
        <p:nvSpPr>
          <p:cNvPr id="47" name="文本占位符 46"/>
          <p:cNvSpPr>
            <a:spLocks noGrp="1"/>
          </p:cNvSpPr>
          <p:nvPr>
            <p:ph type="body" sz="quarter" idx="34"/>
          </p:nvPr>
        </p:nvSpPr>
        <p:spPr/>
        <p:txBody>
          <a:bodyPr/>
          <a:lstStyle/>
          <a:p>
            <a:endParaRPr lang="zh-CN" altLang="en-US"/>
          </a:p>
        </p:txBody>
      </p:sp>
      <p:sp>
        <p:nvSpPr>
          <p:cNvPr id="48" name="文本占位符 47"/>
          <p:cNvSpPr>
            <a:spLocks noGrp="1"/>
          </p:cNvSpPr>
          <p:nvPr>
            <p:ph type="body" sz="quarter" idx="35"/>
          </p:nvPr>
        </p:nvSpPr>
        <p:spPr/>
        <p:txBody>
          <a:bodyPr/>
          <a:lstStyle/>
          <a:p>
            <a:endParaRPr lang="zh-CN" altLang="en-US"/>
          </a:p>
        </p:txBody>
      </p:sp>
      <p:sp>
        <p:nvSpPr>
          <p:cNvPr id="49" name="文本占位符 48"/>
          <p:cNvSpPr>
            <a:spLocks noGrp="1"/>
          </p:cNvSpPr>
          <p:nvPr>
            <p:ph type="body" sz="quarter" idx="36"/>
          </p:nvPr>
        </p:nvSpPr>
        <p:spPr/>
        <p:txBody>
          <a:bodyPr/>
          <a:lstStyle/>
          <a:p>
            <a:endParaRPr lang="zh-CN" altLang="en-US"/>
          </a:p>
        </p:txBody>
      </p:sp>
      <p:sp>
        <p:nvSpPr>
          <p:cNvPr id="51" name="文本占位符 50"/>
          <p:cNvSpPr>
            <a:spLocks noGrp="1"/>
          </p:cNvSpPr>
          <p:nvPr>
            <p:ph type="body" sz="quarter" idx="37"/>
          </p:nvPr>
        </p:nvSpPr>
        <p:spPr/>
        <p:txBody>
          <a:bodyPr/>
          <a:lstStyle/>
          <a:p>
            <a:endParaRPr lang="zh-CN" altLang="en-US"/>
          </a:p>
        </p:txBody>
      </p:sp>
      <p:sp>
        <p:nvSpPr>
          <p:cNvPr id="52" name="文本占位符 51"/>
          <p:cNvSpPr>
            <a:spLocks noGrp="1"/>
          </p:cNvSpPr>
          <p:nvPr>
            <p:ph type="body" sz="quarter" idx="38"/>
          </p:nvPr>
        </p:nvSpPr>
        <p:spPr/>
        <p:txBody>
          <a:bodyPr/>
          <a:lstStyle/>
          <a:p>
            <a:endParaRPr lang="zh-CN" altLang="en-US"/>
          </a:p>
        </p:txBody>
      </p:sp>
      <p:sp>
        <p:nvSpPr>
          <p:cNvPr id="53" name="文本占位符 52"/>
          <p:cNvSpPr>
            <a:spLocks noGrp="1"/>
          </p:cNvSpPr>
          <p:nvPr>
            <p:ph type="body" sz="quarter" idx="39"/>
          </p:nvPr>
        </p:nvSpPr>
        <p:spPr/>
        <p:txBody>
          <a:bodyPr/>
          <a:lstStyle/>
          <a:p>
            <a:endParaRPr lang="zh-CN" altLang="en-US"/>
          </a:p>
        </p:txBody>
      </p:sp>
      <p:sp>
        <p:nvSpPr>
          <p:cNvPr id="54" name="文本占位符 53"/>
          <p:cNvSpPr>
            <a:spLocks noGrp="1"/>
          </p:cNvSpPr>
          <p:nvPr>
            <p:ph type="body" sz="quarter" idx="40"/>
          </p:nvPr>
        </p:nvSpPr>
        <p:spPr/>
        <p:txBody>
          <a:bodyPr/>
          <a:lstStyle/>
          <a:p>
            <a:endParaRPr lang="zh-CN" altLang="en-US"/>
          </a:p>
        </p:txBody>
      </p:sp>
    </p:spTree>
    <p:extLst>
      <p:ext uri="{BB962C8B-B14F-4D97-AF65-F5344CB8AC3E}">
        <p14:creationId xmlns:p14="http://schemas.microsoft.com/office/powerpoint/2010/main" val="13369806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2"/>
          </p:nvPr>
        </p:nvSpPr>
        <p:spPr>
          <a:xfrm>
            <a:off x="1595500" y="410400"/>
            <a:ext cx="9831600" cy="1024280"/>
          </a:xfrm>
        </p:spPr>
        <p:txBody>
          <a:bodyPr/>
          <a:lstStyle/>
          <a:p>
            <a:r>
              <a:rPr lang="en-US" altLang="zh-CN" sz="3000" dirty="0"/>
              <a:t>CE Switches Help Build a Next-Generation Cloud Data Center Network</a:t>
            </a:r>
            <a:endParaRPr lang="zh-CN" altLang="en-US" sz="3000" dirty="0"/>
          </a:p>
        </p:txBody>
      </p:sp>
      <p:grpSp>
        <p:nvGrpSpPr>
          <p:cNvPr id="4" name="组合 3"/>
          <p:cNvGrpSpPr/>
          <p:nvPr/>
        </p:nvGrpSpPr>
        <p:grpSpPr>
          <a:xfrm>
            <a:off x="1379475" y="1052736"/>
            <a:ext cx="10093387" cy="5329014"/>
            <a:chOff x="2459596" y="1619656"/>
            <a:chExt cx="7860270" cy="4329624"/>
          </a:xfrm>
        </p:grpSpPr>
        <p:sp>
          <p:nvSpPr>
            <p:cNvPr id="7" name="椭圆 6"/>
            <p:cNvSpPr/>
            <p:nvPr/>
          </p:nvSpPr>
          <p:spPr bwMode="auto">
            <a:xfrm>
              <a:off x="2672682" y="2705751"/>
              <a:ext cx="653688" cy="650946"/>
            </a:xfrm>
            <a:prstGeom prst="ellipse">
              <a:avLst/>
            </a:prstGeom>
            <a:noFill/>
            <a:ln w="19050">
              <a:solidFill>
                <a:schemeClr val="tx1"/>
              </a:solid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Lst>
          </p:spPr>
          <p:txBody>
            <a:bodyPr vert="horz" wrap="square" lIns="91461" tIns="45731" rIns="91461" bIns="45731" numCol="1" rtlCol="0" anchor="t" anchorCtr="0" compatLnSpc="1">
              <a:prstTxWarp prst="textNoShape">
                <a:avLst/>
              </a:prstTxWarp>
              <a:noAutofit/>
            </a:bodyPr>
            <a:lstStyle/>
            <a:p>
              <a:pPr fontAlgn="ctr">
                <a:spcBef>
                  <a:spcPct val="0"/>
                </a:spcBef>
                <a:spcAft>
                  <a:spcPct val="0"/>
                </a:spcAft>
                <a:buClr>
                  <a:srgbClr val="CC9900"/>
                </a:buClr>
                <a:buFont typeface="Wingdings" pitchFamily="2" charset="2"/>
                <a:buChar char="n"/>
              </a:pPr>
              <a:endParaRPr lang="zh-CN" altLang="en-US" sz="675" dirty="0">
                <a:latin typeface="微软雅黑" panose="020B0503020204020204" pitchFamily="34" charset="-122"/>
                <a:ea typeface="微软雅黑" panose="020B0503020204020204" pitchFamily="34" charset="-122"/>
              </a:endParaRPr>
            </a:p>
          </p:txBody>
        </p:sp>
        <p:grpSp>
          <p:nvGrpSpPr>
            <p:cNvPr id="8" name="组合 77"/>
            <p:cNvGrpSpPr/>
            <p:nvPr/>
          </p:nvGrpSpPr>
          <p:grpSpPr>
            <a:xfrm>
              <a:off x="2729083" y="2832557"/>
              <a:ext cx="488689" cy="366627"/>
              <a:chOff x="10602458" y="2960915"/>
              <a:chExt cx="428625" cy="460375"/>
            </a:xfrm>
            <a:solidFill>
              <a:schemeClr val="bg1"/>
            </a:solidFill>
          </p:grpSpPr>
          <p:sp>
            <p:nvSpPr>
              <p:cNvPr id="9" name="Freeform 20"/>
              <p:cNvSpPr>
                <a:spLocks/>
              </p:cNvSpPr>
              <p:nvPr/>
            </p:nvSpPr>
            <p:spPr bwMode="auto">
              <a:xfrm>
                <a:off x="10694533" y="3227615"/>
                <a:ext cx="69850" cy="146050"/>
              </a:xfrm>
              <a:custGeom>
                <a:avLst/>
                <a:gdLst/>
                <a:ahLst/>
                <a:cxnLst>
                  <a:cxn ang="0">
                    <a:pos x="44" y="86"/>
                  </a:cxn>
                  <a:cxn ang="0">
                    <a:pos x="44" y="86"/>
                  </a:cxn>
                  <a:cxn ang="0">
                    <a:pos x="42" y="90"/>
                  </a:cxn>
                  <a:cxn ang="0">
                    <a:pos x="38" y="92"/>
                  </a:cxn>
                  <a:cxn ang="0">
                    <a:pos x="8" y="92"/>
                  </a:cxn>
                  <a:cxn ang="0">
                    <a:pos x="8" y="92"/>
                  </a:cxn>
                  <a:cxn ang="0">
                    <a:pos x="2" y="90"/>
                  </a:cxn>
                  <a:cxn ang="0">
                    <a:pos x="0" y="86"/>
                  </a:cxn>
                  <a:cxn ang="0">
                    <a:pos x="0" y="6"/>
                  </a:cxn>
                  <a:cxn ang="0">
                    <a:pos x="0" y="6"/>
                  </a:cxn>
                  <a:cxn ang="0">
                    <a:pos x="2" y="2"/>
                  </a:cxn>
                  <a:cxn ang="0">
                    <a:pos x="8" y="0"/>
                  </a:cxn>
                  <a:cxn ang="0">
                    <a:pos x="38" y="0"/>
                  </a:cxn>
                  <a:cxn ang="0">
                    <a:pos x="38" y="0"/>
                  </a:cxn>
                  <a:cxn ang="0">
                    <a:pos x="42" y="2"/>
                  </a:cxn>
                  <a:cxn ang="0">
                    <a:pos x="44" y="6"/>
                  </a:cxn>
                  <a:cxn ang="0">
                    <a:pos x="44" y="86"/>
                  </a:cxn>
                </a:cxnLst>
                <a:rect l="0" t="0" r="r" b="b"/>
                <a:pathLst>
                  <a:path w="44" h="92">
                    <a:moveTo>
                      <a:pt x="44" y="86"/>
                    </a:moveTo>
                    <a:lnTo>
                      <a:pt x="44" y="86"/>
                    </a:lnTo>
                    <a:lnTo>
                      <a:pt x="42" y="90"/>
                    </a:lnTo>
                    <a:lnTo>
                      <a:pt x="38" y="92"/>
                    </a:lnTo>
                    <a:lnTo>
                      <a:pt x="8" y="92"/>
                    </a:lnTo>
                    <a:lnTo>
                      <a:pt x="8" y="92"/>
                    </a:lnTo>
                    <a:lnTo>
                      <a:pt x="2" y="90"/>
                    </a:lnTo>
                    <a:lnTo>
                      <a:pt x="0" y="86"/>
                    </a:lnTo>
                    <a:lnTo>
                      <a:pt x="0" y="6"/>
                    </a:lnTo>
                    <a:lnTo>
                      <a:pt x="0" y="6"/>
                    </a:lnTo>
                    <a:lnTo>
                      <a:pt x="2" y="2"/>
                    </a:lnTo>
                    <a:lnTo>
                      <a:pt x="8" y="0"/>
                    </a:lnTo>
                    <a:lnTo>
                      <a:pt x="38" y="0"/>
                    </a:lnTo>
                    <a:lnTo>
                      <a:pt x="38" y="0"/>
                    </a:lnTo>
                    <a:lnTo>
                      <a:pt x="42" y="2"/>
                    </a:lnTo>
                    <a:lnTo>
                      <a:pt x="44" y="6"/>
                    </a:lnTo>
                    <a:lnTo>
                      <a:pt x="44" y="86"/>
                    </a:lnTo>
                    <a:close/>
                  </a:path>
                </a:pathLst>
              </a:custGeom>
              <a:grpFill/>
              <a:ln w="9525">
                <a:solidFill>
                  <a:schemeClr val="tx1"/>
                </a:solidFill>
                <a:round/>
                <a:headEnd/>
                <a:tailEnd/>
              </a:ln>
            </p:spPr>
            <p:txBody>
              <a:bodyPr vert="horz" wrap="square" lIns="68596" tIns="34298" rIns="68596" bIns="34298" numCol="1" anchor="t" anchorCtr="0" compatLnSpc="1">
                <a:prstTxWarp prst="textNoShape">
                  <a:avLst/>
                </a:prstTxWarp>
                <a:noAutofit/>
              </a:bodyPr>
              <a:lstStyle/>
              <a:p>
                <a:pPr fontAlgn="ctr"/>
                <a:endParaRPr lang="zh-CN" altLang="en-US" sz="2400">
                  <a:latin typeface="微软雅黑" panose="020B0503020204020204" pitchFamily="34" charset="-122"/>
                  <a:ea typeface="微软雅黑" panose="020B0503020204020204" pitchFamily="34" charset="-122"/>
                </a:endParaRPr>
              </a:p>
            </p:txBody>
          </p:sp>
          <p:sp>
            <p:nvSpPr>
              <p:cNvPr id="10" name="Freeform 21"/>
              <p:cNvSpPr>
                <a:spLocks/>
              </p:cNvSpPr>
              <p:nvPr/>
            </p:nvSpPr>
            <p:spPr bwMode="auto">
              <a:xfrm>
                <a:off x="10783433" y="3183165"/>
                <a:ext cx="66675" cy="190500"/>
              </a:xfrm>
              <a:custGeom>
                <a:avLst/>
                <a:gdLst/>
                <a:ahLst/>
                <a:cxnLst>
                  <a:cxn ang="0">
                    <a:pos x="42" y="114"/>
                  </a:cxn>
                  <a:cxn ang="0">
                    <a:pos x="42" y="114"/>
                  </a:cxn>
                  <a:cxn ang="0">
                    <a:pos x="40" y="118"/>
                  </a:cxn>
                  <a:cxn ang="0">
                    <a:pos x="36" y="120"/>
                  </a:cxn>
                  <a:cxn ang="0">
                    <a:pos x="6" y="120"/>
                  </a:cxn>
                  <a:cxn ang="0">
                    <a:pos x="6" y="120"/>
                  </a:cxn>
                  <a:cxn ang="0">
                    <a:pos x="2" y="118"/>
                  </a:cxn>
                  <a:cxn ang="0">
                    <a:pos x="0" y="114"/>
                  </a:cxn>
                  <a:cxn ang="0">
                    <a:pos x="0" y="8"/>
                  </a:cxn>
                  <a:cxn ang="0">
                    <a:pos x="0" y="8"/>
                  </a:cxn>
                  <a:cxn ang="0">
                    <a:pos x="2" y="2"/>
                  </a:cxn>
                  <a:cxn ang="0">
                    <a:pos x="6" y="0"/>
                  </a:cxn>
                  <a:cxn ang="0">
                    <a:pos x="36" y="0"/>
                  </a:cxn>
                  <a:cxn ang="0">
                    <a:pos x="36" y="0"/>
                  </a:cxn>
                  <a:cxn ang="0">
                    <a:pos x="40" y="2"/>
                  </a:cxn>
                  <a:cxn ang="0">
                    <a:pos x="42" y="8"/>
                  </a:cxn>
                  <a:cxn ang="0">
                    <a:pos x="42" y="114"/>
                  </a:cxn>
                </a:cxnLst>
                <a:rect l="0" t="0" r="r" b="b"/>
                <a:pathLst>
                  <a:path w="42" h="120">
                    <a:moveTo>
                      <a:pt x="42" y="114"/>
                    </a:moveTo>
                    <a:lnTo>
                      <a:pt x="42" y="114"/>
                    </a:lnTo>
                    <a:lnTo>
                      <a:pt x="40" y="118"/>
                    </a:lnTo>
                    <a:lnTo>
                      <a:pt x="36" y="120"/>
                    </a:lnTo>
                    <a:lnTo>
                      <a:pt x="6" y="120"/>
                    </a:lnTo>
                    <a:lnTo>
                      <a:pt x="6" y="120"/>
                    </a:lnTo>
                    <a:lnTo>
                      <a:pt x="2" y="118"/>
                    </a:lnTo>
                    <a:lnTo>
                      <a:pt x="0" y="114"/>
                    </a:lnTo>
                    <a:lnTo>
                      <a:pt x="0" y="8"/>
                    </a:lnTo>
                    <a:lnTo>
                      <a:pt x="0" y="8"/>
                    </a:lnTo>
                    <a:lnTo>
                      <a:pt x="2" y="2"/>
                    </a:lnTo>
                    <a:lnTo>
                      <a:pt x="6" y="0"/>
                    </a:lnTo>
                    <a:lnTo>
                      <a:pt x="36" y="0"/>
                    </a:lnTo>
                    <a:lnTo>
                      <a:pt x="36" y="0"/>
                    </a:lnTo>
                    <a:lnTo>
                      <a:pt x="40" y="2"/>
                    </a:lnTo>
                    <a:lnTo>
                      <a:pt x="42" y="8"/>
                    </a:lnTo>
                    <a:lnTo>
                      <a:pt x="42" y="114"/>
                    </a:lnTo>
                    <a:close/>
                  </a:path>
                </a:pathLst>
              </a:custGeom>
              <a:grpFill/>
              <a:ln w="9525">
                <a:solidFill>
                  <a:schemeClr val="tx1"/>
                </a:solidFill>
                <a:round/>
                <a:headEnd/>
                <a:tailEnd/>
              </a:ln>
            </p:spPr>
            <p:txBody>
              <a:bodyPr vert="horz" wrap="square" lIns="68596" tIns="34298" rIns="68596" bIns="34298" numCol="1" anchor="t" anchorCtr="0" compatLnSpc="1">
                <a:prstTxWarp prst="textNoShape">
                  <a:avLst/>
                </a:prstTxWarp>
                <a:noAutofit/>
              </a:bodyPr>
              <a:lstStyle/>
              <a:p>
                <a:pPr fontAlgn="ctr"/>
                <a:endParaRPr lang="zh-CN" altLang="en-US" sz="2400">
                  <a:latin typeface="微软雅黑" panose="020B0503020204020204" pitchFamily="34" charset="-122"/>
                  <a:ea typeface="微软雅黑" panose="020B0503020204020204" pitchFamily="34" charset="-122"/>
                </a:endParaRPr>
              </a:p>
            </p:txBody>
          </p:sp>
          <p:sp>
            <p:nvSpPr>
              <p:cNvPr id="11" name="Freeform 22"/>
              <p:cNvSpPr>
                <a:spLocks/>
              </p:cNvSpPr>
              <p:nvPr/>
            </p:nvSpPr>
            <p:spPr bwMode="auto">
              <a:xfrm>
                <a:off x="10961233" y="3224440"/>
                <a:ext cx="66675" cy="149225"/>
              </a:xfrm>
              <a:custGeom>
                <a:avLst/>
                <a:gdLst/>
                <a:ahLst/>
                <a:cxnLst>
                  <a:cxn ang="0">
                    <a:pos x="42" y="88"/>
                  </a:cxn>
                  <a:cxn ang="0">
                    <a:pos x="42" y="88"/>
                  </a:cxn>
                  <a:cxn ang="0">
                    <a:pos x="40" y="92"/>
                  </a:cxn>
                  <a:cxn ang="0">
                    <a:pos x="36" y="94"/>
                  </a:cxn>
                  <a:cxn ang="0">
                    <a:pos x="6" y="94"/>
                  </a:cxn>
                  <a:cxn ang="0">
                    <a:pos x="6" y="94"/>
                  </a:cxn>
                  <a:cxn ang="0">
                    <a:pos x="2" y="92"/>
                  </a:cxn>
                  <a:cxn ang="0">
                    <a:pos x="0" y="88"/>
                  </a:cxn>
                  <a:cxn ang="0">
                    <a:pos x="0" y="6"/>
                  </a:cxn>
                  <a:cxn ang="0">
                    <a:pos x="0" y="6"/>
                  </a:cxn>
                  <a:cxn ang="0">
                    <a:pos x="2" y="2"/>
                  </a:cxn>
                  <a:cxn ang="0">
                    <a:pos x="6" y="0"/>
                  </a:cxn>
                  <a:cxn ang="0">
                    <a:pos x="36" y="0"/>
                  </a:cxn>
                  <a:cxn ang="0">
                    <a:pos x="36" y="0"/>
                  </a:cxn>
                  <a:cxn ang="0">
                    <a:pos x="40" y="2"/>
                  </a:cxn>
                  <a:cxn ang="0">
                    <a:pos x="42" y="6"/>
                  </a:cxn>
                  <a:cxn ang="0">
                    <a:pos x="42" y="88"/>
                  </a:cxn>
                </a:cxnLst>
                <a:rect l="0" t="0" r="r" b="b"/>
                <a:pathLst>
                  <a:path w="42" h="94">
                    <a:moveTo>
                      <a:pt x="42" y="88"/>
                    </a:moveTo>
                    <a:lnTo>
                      <a:pt x="42" y="88"/>
                    </a:lnTo>
                    <a:lnTo>
                      <a:pt x="40" y="92"/>
                    </a:lnTo>
                    <a:lnTo>
                      <a:pt x="36" y="94"/>
                    </a:lnTo>
                    <a:lnTo>
                      <a:pt x="6" y="94"/>
                    </a:lnTo>
                    <a:lnTo>
                      <a:pt x="6" y="94"/>
                    </a:lnTo>
                    <a:lnTo>
                      <a:pt x="2" y="92"/>
                    </a:lnTo>
                    <a:lnTo>
                      <a:pt x="0" y="88"/>
                    </a:lnTo>
                    <a:lnTo>
                      <a:pt x="0" y="6"/>
                    </a:lnTo>
                    <a:lnTo>
                      <a:pt x="0" y="6"/>
                    </a:lnTo>
                    <a:lnTo>
                      <a:pt x="2" y="2"/>
                    </a:lnTo>
                    <a:lnTo>
                      <a:pt x="6" y="0"/>
                    </a:lnTo>
                    <a:lnTo>
                      <a:pt x="36" y="0"/>
                    </a:lnTo>
                    <a:lnTo>
                      <a:pt x="36" y="0"/>
                    </a:lnTo>
                    <a:lnTo>
                      <a:pt x="40" y="2"/>
                    </a:lnTo>
                    <a:lnTo>
                      <a:pt x="42" y="6"/>
                    </a:lnTo>
                    <a:lnTo>
                      <a:pt x="42" y="88"/>
                    </a:lnTo>
                    <a:close/>
                  </a:path>
                </a:pathLst>
              </a:custGeom>
              <a:grpFill/>
              <a:ln w="9525">
                <a:solidFill>
                  <a:schemeClr val="tx1"/>
                </a:solidFill>
                <a:round/>
                <a:headEnd/>
                <a:tailEnd/>
              </a:ln>
            </p:spPr>
            <p:txBody>
              <a:bodyPr vert="horz" wrap="square" lIns="68596" tIns="34298" rIns="68596" bIns="34298" numCol="1" anchor="t" anchorCtr="0" compatLnSpc="1">
                <a:prstTxWarp prst="textNoShape">
                  <a:avLst/>
                </a:prstTxWarp>
                <a:noAutofit/>
              </a:bodyPr>
              <a:lstStyle/>
              <a:p>
                <a:pPr fontAlgn="ctr"/>
                <a:endParaRPr lang="zh-CN" altLang="en-US" sz="2400">
                  <a:latin typeface="微软雅黑" panose="020B0503020204020204" pitchFamily="34" charset="-122"/>
                  <a:ea typeface="微软雅黑" panose="020B0503020204020204" pitchFamily="34" charset="-122"/>
                </a:endParaRPr>
              </a:p>
            </p:txBody>
          </p:sp>
          <p:sp>
            <p:nvSpPr>
              <p:cNvPr id="12" name="Freeform 23"/>
              <p:cNvSpPr>
                <a:spLocks/>
              </p:cNvSpPr>
              <p:nvPr/>
            </p:nvSpPr>
            <p:spPr bwMode="auto">
              <a:xfrm>
                <a:off x="10869158" y="3113315"/>
                <a:ext cx="66675" cy="260350"/>
              </a:xfrm>
              <a:custGeom>
                <a:avLst/>
                <a:gdLst/>
                <a:ahLst/>
                <a:cxnLst>
                  <a:cxn ang="0">
                    <a:pos x="42" y="158"/>
                  </a:cxn>
                  <a:cxn ang="0">
                    <a:pos x="42" y="158"/>
                  </a:cxn>
                  <a:cxn ang="0">
                    <a:pos x="40" y="162"/>
                  </a:cxn>
                  <a:cxn ang="0">
                    <a:pos x="36" y="164"/>
                  </a:cxn>
                  <a:cxn ang="0">
                    <a:pos x="6" y="164"/>
                  </a:cxn>
                  <a:cxn ang="0">
                    <a:pos x="6" y="164"/>
                  </a:cxn>
                  <a:cxn ang="0">
                    <a:pos x="2" y="162"/>
                  </a:cxn>
                  <a:cxn ang="0">
                    <a:pos x="0" y="158"/>
                  </a:cxn>
                  <a:cxn ang="0">
                    <a:pos x="0" y="8"/>
                  </a:cxn>
                  <a:cxn ang="0">
                    <a:pos x="0" y="8"/>
                  </a:cxn>
                  <a:cxn ang="0">
                    <a:pos x="2" y="2"/>
                  </a:cxn>
                  <a:cxn ang="0">
                    <a:pos x="6" y="0"/>
                  </a:cxn>
                  <a:cxn ang="0">
                    <a:pos x="36" y="0"/>
                  </a:cxn>
                  <a:cxn ang="0">
                    <a:pos x="36" y="0"/>
                  </a:cxn>
                  <a:cxn ang="0">
                    <a:pos x="40" y="2"/>
                  </a:cxn>
                  <a:cxn ang="0">
                    <a:pos x="42" y="8"/>
                  </a:cxn>
                  <a:cxn ang="0">
                    <a:pos x="42" y="158"/>
                  </a:cxn>
                </a:cxnLst>
                <a:rect l="0" t="0" r="r" b="b"/>
                <a:pathLst>
                  <a:path w="42" h="164">
                    <a:moveTo>
                      <a:pt x="42" y="158"/>
                    </a:moveTo>
                    <a:lnTo>
                      <a:pt x="42" y="158"/>
                    </a:lnTo>
                    <a:lnTo>
                      <a:pt x="40" y="162"/>
                    </a:lnTo>
                    <a:lnTo>
                      <a:pt x="36" y="164"/>
                    </a:lnTo>
                    <a:lnTo>
                      <a:pt x="6" y="164"/>
                    </a:lnTo>
                    <a:lnTo>
                      <a:pt x="6" y="164"/>
                    </a:lnTo>
                    <a:lnTo>
                      <a:pt x="2" y="162"/>
                    </a:lnTo>
                    <a:lnTo>
                      <a:pt x="0" y="158"/>
                    </a:lnTo>
                    <a:lnTo>
                      <a:pt x="0" y="8"/>
                    </a:lnTo>
                    <a:lnTo>
                      <a:pt x="0" y="8"/>
                    </a:lnTo>
                    <a:lnTo>
                      <a:pt x="2" y="2"/>
                    </a:lnTo>
                    <a:lnTo>
                      <a:pt x="6" y="0"/>
                    </a:lnTo>
                    <a:lnTo>
                      <a:pt x="36" y="0"/>
                    </a:lnTo>
                    <a:lnTo>
                      <a:pt x="36" y="0"/>
                    </a:lnTo>
                    <a:lnTo>
                      <a:pt x="40" y="2"/>
                    </a:lnTo>
                    <a:lnTo>
                      <a:pt x="42" y="8"/>
                    </a:lnTo>
                    <a:lnTo>
                      <a:pt x="42" y="158"/>
                    </a:lnTo>
                    <a:close/>
                  </a:path>
                </a:pathLst>
              </a:custGeom>
              <a:grpFill/>
              <a:ln w="9525">
                <a:solidFill>
                  <a:schemeClr val="tx1"/>
                </a:solidFill>
                <a:round/>
                <a:headEnd/>
                <a:tailEnd/>
              </a:ln>
            </p:spPr>
            <p:txBody>
              <a:bodyPr vert="horz" wrap="square" lIns="68596" tIns="34298" rIns="68596" bIns="34298" numCol="1" anchor="t" anchorCtr="0" compatLnSpc="1">
                <a:prstTxWarp prst="textNoShape">
                  <a:avLst/>
                </a:prstTxWarp>
                <a:noAutofit/>
              </a:bodyPr>
              <a:lstStyle/>
              <a:p>
                <a:pPr fontAlgn="ctr"/>
                <a:endParaRPr lang="zh-CN" altLang="en-US" sz="2400">
                  <a:latin typeface="微软雅黑" panose="020B0503020204020204" pitchFamily="34" charset="-122"/>
                  <a:ea typeface="微软雅黑" panose="020B0503020204020204" pitchFamily="34" charset="-122"/>
                </a:endParaRPr>
              </a:p>
            </p:txBody>
          </p:sp>
          <p:sp>
            <p:nvSpPr>
              <p:cNvPr id="13" name="Freeform 24"/>
              <p:cNvSpPr>
                <a:spLocks/>
              </p:cNvSpPr>
              <p:nvPr/>
            </p:nvSpPr>
            <p:spPr bwMode="auto">
              <a:xfrm>
                <a:off x="10602458" y="2992665"/>
                <a:ext cx="352425" cy="273050"/>
              </a:xfrm>
              <a:custGeom>
                <a:avLst/>
                <a:gdLst/>
                <a:ahLst/>
                <a:cxnLst>
                  <a:cxn ang="0">
                    <a:pos x="4" y="168"/>
                  </a:cxn>
                  <a:cxn ang="0">
                    <a:pos x="4" y="168"/>
                  </a:cxn>
                  <a:cxn ang="0">
                    <a:pos x="2" y="164"/>
                  </a:cxn>
                  <a:cxn ang="0">
                    <a:pos x="0" y="160"/>
                  </a:cxn>
                  <a:cxn ang="0">
                    <a:pos x="2" y="156"/>
                  </a:cxn>
                  <a:cxn ang="0">
                    <a:pos x="4" y="154"/>
                  </a:cxn>
                  <a:cxn ang="0">
                    <a:pos x="4" y="154"/>
                  </a:cxn>
                  <a:cxn ang="0">
                    <a:pos x="98" y="64"/>
                  </a:cxn>
                  <a:cxn ang="0">
                    <a:pos x="124" y="80"/>
                  </a:cxn>
                  <a:cxn ang="0">
                    <a:pos x="204" y="2"/>
                  </a:cxn>
                  <a:cxn ang="0">
                    <a:pos x="204" y="2"/>
                  </a:cxn>
                  <a:cxn ang="0">
                    <a:pos x="208" y="0"/>
                  </a:cxn>
                  <a:cxn ang="0">
                    <a:pos x="212" y="0"/>
                  </a:cxn>
                  <a:cxn ang="0">
                    <a:pos x="216" y="0"/>
                  </a:cxn>
                  <a:cxn ang="0">
                    <a:pos x="220" y="2"/>
                  </a:cxn>
                  <a:cxn ang="0">
                    <a:pos x="220" y="2"/>
                  </a:cxn>
                  <a:cxn ang="0">
                    <a:pos x="220" y="2"/>
                  </a:cxn>
                  <a:cxn ang="0">
                    <a:pos x="222" y="6"/>
                  </a:cxn>
                  <a:cxn ang="0">
                    <a:pos x="222" y="10"/>
                  </a:cxn>
                  <a:cxn ang="0">
                    <a:pos x="222" y="14"/>
                  </a:cxn>
                  <a:cxn ang="0">
                    <a:pos x="218" y="18"/>
                  </a:cxn>
                  <a:cxn ang="0">
                    <a:pos x="218" y="18"/>
                  </a:cxn>
                  <a:cxn ang="0">
                    <a:pos x="126" y="108"/>
                  </a:cxn>
                  <a:cxn ang="0">
                    <a:pos x="100" y="92"/>
                  </a:cxn>
                  <a:cxn ang="0">
                    <a:pos x="18" y="170"/>
                  </a:cxn>
                  <a:cxn ang="0">
                    <a:pos x="18" y="170"/>
                  </a:cxn>
                  <a:cxn ang="0">
                    <a:pos x="18" y="170"/>
                  </a:cxn>
                  <a:cxn ang="0">
                    <a:pos x="16" y="172"/>
                  </a:cxn>
                  <a:cxn ang="0">
                    <a:pos x="12" y="172"/>
                  </a:cxn>
                  <a:cxn ang="0">
                    <a:pos x="12" y="172"/>
                  </a:cxn>
                  <a:cxn ang="0">
                    <a:pos x="12" y="172"/>
                  </a:cxn>
                  <a:cxn ang="0">
                    <a:pos x="8" y="172"/>
                  </a:cxn>
                  <a:cxn ang="0">
                    <a:pos x="4" y="168"/>
                  </a:cxn>
                  <a:cxn ang="0">
                    <a:pos x="4" y="168"/>
                  </a:cxn>
                </a:cxnLst>
                <a:rect l="0" t="0" r="r" b="b"/>
                <a:pathLst>
                  <a:path w="222" h="172">
                    <a:moveTo>
                      <a:pt x="4" y="168"/>
                    </a:moveTo>
                    <a:lnTo>
                      <a:pt x="4" y="168"/>
                    </a:lnTo>
                    <a:lnTo>
                      <a:pt x="2" y="164"/>
                    </a:lnTo>
                    <a:lnTo>
                      <a:pt x="0" y="160"/>
                    </a:lnTo>
                    <a:lnTo>
                      <a:pt x="2" y="156"/>
                    </a:lnTo>
                    <a:lnTo>
                      <a:pt x="4" y="154"/>
                    </a:lnTo>
                    <a:lnTo>
                      <a:pt x="4" y="154"/>
                    </a:lnTo>
                    <a:lnTo>
                      <a:pt x="98" y="64"/>
                    </a:lnTo>
                    <a:lnTo>
                      <a:pt x="124" y="80"/>
                    </a:lnTo>
                    <a:lnTo>
                      <a:pt x="204" y="2"/>
                    </a:lnTo>
                    <a:lnTo>
                      <a:pt x="204" y="2"/>
                    </a:lnTo>
                    <a:lnTo>
                      <a:pt x="208" y="0"/>
                    </a:lnTo>
                    <a:lnTo>
                      <a:pt x="212" y="0"/>
                    </a:lnTo>
                    <a:lnTo>
                      <a:pt x="216" y="0"/>
                    </a:lnTo>
                    <a:lnTo>
                      <a:pt x="220" y="2"/>
                    </a:lnTo>
                    <a:lnTo>
                      <a:pt x="220" y="2"/>
                    </a:lnTo>
                    <a:lnTo>
                      <a:pt x="220" y="2"/>
                    </a:lnTo>
                    <a:lnTo>
                      <a:pt x="222" y="6"/>
                    </a:lnTo>
                    <a:lnTo>
                      <a:pt x="222" y="10"/>
                    </a:lnTo>
                    <a:lnTo>
                      <a:pt x="222" y="14"/>
                    </a:lnTo>
                    <a:lnTo>
                      <a:pt x="218" y="18"/>
                    </a:lnTo>
                    <a:lnTo>
                      <a:pt x="218" y="18"/>
                    </a:lnTo>
                    <a:lnTo>
                      <a:pt x="126" y="108"/>
                    </a:lnTo>
                    <a:lnTo>
                      <a:pt x="100" y="92"/>
                    </a:lnTo>
                    <a:lnTo>
                      <a:pt x="18" y="170"/>
                    </a:lnTo>
                    <a:lnTo>
                      <a:pt x="18" y="170"/>
                    </a:lnTo>
                    <a:lnTo>
                      <a:pt x="18" y="170"/>
                    </a:lnTo>
                    <a:lnTo>
                      <a:pt x="16" y="172"/>
                    </a:lnTo>
                    <a:lnTo>
                      <a:pt x="12" y="172"/>
                    </a:lnTo>
                    <a:lnTo>
                      <a:pt x="12" y="172"/>
                    </a:lnTo>
                    <a:lnTo>
                      <a:pt x="12" y="172"/>
                    </a:lnTo>
                    <a:lnTo>
                      <a:pt x="8" y="172"/>
                    </a:lnTo>
                    <a:lnTo>
                      <a:pt x="4" y="168"/>
                    </a:lnTo>
                    <a:lnTo>
                      <a:pt x="4" y="168"/>
                    </a:lnTo>
                    <a:close/>
                  </a:path>
                </a:pathLst>
              </a:custGeom>
              <a:grpFill/>
              <a:ln w="9525">
                <a:solidFill>
                  <a:schemeClr val="tx1"/>
                </a:solidFill>
                <a:round/>
                <a:headEnd/>
                <a:tailEnd/>
              </a:ln>
            </p:spPr>
            <p:txBody>
              <a:bodyPr vert="horz" wrap="square" lIns="68596" tIns="34298" rIns="68596" bIns="34298" numCol="1" anchor="t" anchorCtr="0" compatLnSpc="1">
                <a:prstTxWarp prst="textNoShape">
                  <a:avLst/>
                </a:prstTxWarp>
                <a:noAutofit/>
              </a:bodyPr>
              <a:lstStyle/>
              <a:p>
                <a:pPr fontAlgn="ctr"/>
                <a:endParaRPr lang="zh-CN" altLang="en-US" sz="2400">
                  <a:latin typeface="微软雅黑" panose="020B0503020204020204" pitchFamily="34" charset="-122"/>
                  <a:ea typeface="微软雅黑" panose="020B0503020204020204" pitchFamily="34" charset="-122"/>
                </a:endParaRPr>
              </a:p>
            </p:txBody>
          </p:sp>
          <p:sp>
            <p:nvSpPr>
              <p:cNvPr id="14" name="Freeform 25"/>
              <p:cNvSpPr>
                <a:spLocks/>
              </p:cNvSpPr>
              <p:nvPr/>
            </p:nvSpPr>
            <p:spPr bwMode="auto">
              <a:xfrm>
                <a:off x="10856458" y="2960915"/>
                <a:ext cx="130175" cy="127000"/>
              </a:xfrm>
              <a:custGeom>
                <a:avLst/>
                <a:gdLst/>
                <a:ahLst/>
                <a:cxnLst>
                  <a:cxn ang="0">
                    <a:pos x="46" y="78"/>
                  </a:cxn>
                  <a:cxn ang="0">
                    <a:pos x="46" y="78"/>
                  </a:cxn>
                  <a:cxn ang="0">
                    <a:pos x="44" y="76"/>
                  </a:cxn>
                  <a:cxn ang="0">
                    <a:pos x="42" y="74"/>
                  </a:cxn>
                  <a:cxn ang="0">
                    <a:pos x="40" y="70"/>
                  </a:cxn>
                  <a:cxn ang="0">
                    <a:pos x="42" y="66"/>
                  </a:cxn>
                  <a:cxn ang="0">
                    <a:pos x="42" y="66"/>
                  </a:cxn>
                  <a:cxn ang="0">
                    <a:pos x="58" y="24"/>
                  </a:cxn>
                  <a:cxn ang="0">
                    <a:pos x="12" y="40"/>
                  </a:cxn>
                  <a:cxn ang="0">
                    <a:pos x="12" y="40"/>
                  </a:cxn>
                  <a:cxn ang="0">
                    <a:pos x="8" y="40"/>
                  </a:cxn>
                  <a:cxn ang="0">
                    <a:pos x="4" y="40"/>
                  </a:cxn>
                  <a:cxn ang="0">
                    <a:pos x="2" y="38"/>
                  </a:cxn>
                  <a:cxn ang="0">
                    <a:pos x="0" y="34"/>
                  </a:cxn>
                  <a:cxn ang="0">
                    <a:pos x="0" y="34"/>
                  </a:cxn>
                  <a:cxn ang="0">
                    <a:pos x="0" y="34"/>
                  </a:cxn>
                  <a:cxn ang="0">
                    <a:pos x="0" y="30"/>
                  </a:cxn>
                  <a:cxn ang="0">
                    <a:pos x="0" y="28"/>
                  </a:cxn>
                  <a:cxn ang="0">
                    <a:pos x="2" y="24"/>
                  </a:cxn>
                  <a:cxn ang="0">
                    <a:pos x="6" y="22"/>
                  </a:cxn>
                  <a:cxn ang="0">
                    <a:pos x="6" y="22"/>
                  </a:cxn>
                  <a:cxn ang="0">
                    <a:pos x="70" y="2"/>
                  </a:cxn>
                  <a:cxn ang="0">
                    <a:pos x="70" y="2"/>
                  </a:cxn>
                  <a:cxn ang="0">
                    <a:pos x="74" y="0"/>
                  </a:cxn>
                  <a:cxn ang="0">
                    <a:pos x="80" y="4"/>
                  </a:cxn>
                  <a:cxn ang="0">
                    <a:pos x="80" y="4"/>
                  </a:cxn>
                  <a:cxn ang="0">
                    <a:pos x="80" y="4"/>
                  </a:cxn>
                  <a:cxn ang="0">
                    <a:pos x="82" y="8"/>
                  </a:cxn>
                  <a:cxn ang="0">
                    <a:pos x="82" y="14"/>
                  </a:cxn>
                  <a:cxn ang="0">
                    <a:pos x="82" y="14"/>
                  </a:cxn>
                  <a:cxn ang="0">
                    <a:pos x="58" y="74"/>
                  </a:cxn>
                  <a:cxn ang="0">
                    <a:pos x="58" y="74"/>
                  </a:cxn>
                  <a:cxn ang="0">
                    <a:pos x="54" y="78"/>
                  </a:cxn>
                  <a:cxn ang="0">
                    <a:pos x="50" y="80"/>
                  </a:cxn>
                  <a:cxn ang="0">
                    <a:pos x="50" y="80"/>
                  </a:cxn>
                  <a:cxn ang="0">
                    <a:pos x="50" y="80"/>
                  </a:cxn>
                  <a:cxn ang="0">
                    <a:pos x="46" y="78"/>
                  </a:cxn>
                  <a:cxn ang="0">
                    <a:pos x="46" y="78"/>
                  </a:cxn>
                </a:cxnLst>
                <a:rect l="0" t="0" r="r" b="b"/>
                <a:pathLst>
                  <a:path w="82" h="80">
                    <a:moveTo>
                      <a:pt x="46" y="78"/>
                    </a:moveTo>
                    <a:lnTo>
                      <a:pt x="46" y="78"/>
                    </a:lnTo>
                    <a:lnTo>
                      <a:pt x="44" y="76"/>
                    </a:lnTo>
                    <a:lnTo>
                      <a:pt x="42" y="74"/>
                    </a:lnTo>
                    <a:lnTo>
                      <a:pt x="40" y="70"/>
                    </a:lnTo>
                    <a:lnTo>
                      <a:pt x="42" y="66"/>
                    </a:lnTo>
                    <a:lnTo>
                      <a:pt x="42" y="66"/>
                    </a:lnTo>
                    <a:lnTo>
                      <a:pt x="58" y="24"/>
                    </a:lnTo>
                    <a:lnTo>
                      <a:pt x="12" y="40"/>
                    </a:lnTo>
                    <a:lnTo>
                      <a:pt x="12" y="40"/>
                    </a:lnTo>
                    <a:lnTo>
                      <a:pt x="8" y="40"/>
                    </a:lnTo>
                    <a:lnTo>
                      <a:pt x="4" y="40"/>
                    </a:lnTo>
                    <a:lnTo>
                      <a:pt x="2" y="38"/>
                    </a:lnTo>
                    <a:lnTo>
                      <a:pt x="0" y="34"/>
                    </a:lnTo>
                    <a:lnTo>
                      <a:pt x="0" y="34"/>
                    </a:lnTo>
                    <a:lnTo>
                      <a:pt x="0" y="34"/>
                    </a:lnTo>
                    <a:lnTo>
                      <a:pt x="0" y="30"/>
                    </a:lnTo>
                    <a:lnTo>
                      <a:pt x="0" y="28"/>
                    </a:lnTo>
                    <a:lnTo>
                      <a:pt x="2" y="24"/>
                    </a:lnTo>
                    <a:lnTo>
                      <a:pt x="6" y="22"/>
                    </a:lnTo>
                    <a:lnTo>
                      <a:pt x="6" y="22"/>
                    </a:lnTo>
                    <a:lnTo>
                      <a:pt x="70" y="2"/>
                    </a:lnTo>
                    <a:lnTo>
                      <a:pt x="70" y="2"/>
                    </a:lnTo>
                    <a:lnTo>
                      <a:pt x="74" y="0"/>
                    </a:lnTo>
                    <a:lnTo>
                      <a:pt x="80" y="4"/>
                    </a:lnTo>
                    <a:lnTo>
                      <a:pt x="80" y="4"/>
                    </a:lnTo>
                    <a:lnTo>
                      <a:pt x="80" y="4"/>
                    </a:lnTo>
                    <a:lnTo>
                      <a:pt x="82" y="8"/>
                    </a:lnTo>
                    <a:lnTo>
                      <a:pt x="82" y="14"/>
                    </a:lnTo>
                    <a:lnTo>
                      <a:pt x="82" y="14"/>
                    </a:lnTo>
                    <a:lnTo>
                      <a:pt x="58" y="74"/>
                    </a:lnTo>
                    <a:lnTo>
                      <a:pt x="58" y="74"/>
                    </a:lnTo>
                    <a:lnTo>
                      <a:pt x="54" y="78"/>
                    </a:lnTo>
                    <a:lnTo>
                      <a:pt x="50" y="80"/>
                    </a:lnTo>
                    <a:lnTo>
                      <a:pt x="50" y="80"/>
                    </a:lnTo>
                    <a:lnTo>
                      <a:pt x="50" y="80"/>
                    </a:lnTo>
                    <a:lnTo>
                      <a:pt x="46" y="78"/>
                    </a:lnTo>
                    <a:lnTo>
                      <a:pt x="46" y="78"/>
                    </a:lnTo>
                    <a:close/>
                  </a:path>
                </a:pathLst>
              </a:custGeom>
              <a:grpFill/>
              <a:ln w="9525">
                <a:solidFill>
                  <a:schemeClr val="tx1"/>
                </a:solidFill>
                <a:round/>
                <a:headEnd/>
                <a:tailEnd/>
              </a:ln>
            </p:spPr>
            <p:txBody>
              <a:bodyPr vert="horz" wrap="square" lIns="68596" tIns="34298" rIns="68596" bIns="34298" numCol="1" anchor="t" anchorCtr="0" compatLnSpc="1">
                <a:prstTxWarp prst="textNoShape">
                  <a:avLst/>
                </a:prstTxWarp>
                <a:noAutofit/>
              </a:bodyPr>
              <a:lstStyle/>
              <a:p>
                <a:pPr fontAlgn="ctr"/>
                <a:endParaRPr lang="zh-CN" altLang="en-US" sz="2400">
                  <a:latin typeface="微软雅黑" panose="020B0503020204020204" pitchFamily="34" charset="-122"/>
                  <a:ea typeface="微软雅黑" panose="020B0503020204020204" pitchFamily="34" charset="-122"/>
                </a:endParaRPr>
              </a:p>
            </p:txBody>
          </p:sp>
          <p:sp>
            <p:nvSpPr>
              <p:cNvPr id="15" name="Freeform 26"/>
              <p:cNvSpPr>
                <a:spLocks/>
              </p:cNvSpPr>
              <p:nvPr/>
            </p:nvSpPr>
            <p:spPr bwMode="auto">
              <a:xfrm>
                <a:off x="10691358" y="3389540"/>
                <a:ext cx="339725" cy="31750"/>
              </a:xfrm>
              <a:custGeom>
                <a:avLst/>
                <a:gdLst/>
                <a:ahLst/>
                <a:cxnLst>
                  <a:cxn ang="0">
                    <a:pos x="214" y="18"/>
                  </a:cxn>
                  <a:cxn ang="0">
                    <a:pos x="214" y="18"/>
                  </a:cxn>
                  <a:cxn ang="0">
                    <a:pos x="214" y="20"/>
                  </a:cxn>
                  <a:cxn ang="0">
                    <a:pos x="212" y="20"/>
                  </a:cxn>
                  <a:cxn ang="0">
                    <a:pos x="2" y="20"/>
                  </a:cxn>
                  <a:cxn ang="0">
                    <a:pos x="2" y="20"/>
                  </a:cxn>
                  <a:cxn ang="0">
                    <a:pos x="2" y="20"/>
                  </a:cxn>
                  <a:cxn ang="0">
                    <a:pos x="0" y="18"/>
                  </a:cxn>
                  <a:cxn ang="0">
                    <a:pos x="0" y="4"/>
                  </a:cxn>
                  <a:cxn ang="0">
                    <a:pos x="0" y="4"/>
                  </a:cxn>
                  <a:cxn ang="0">
                    <a:pos x="2" y="2"/>
                  </a:cxn>
                  <a:cxn ang="0">
                    <a:pos x="2" y="0"/>
                  </a:cxn>
                  <a:cxn ang="0">
                    <a:pos x="212" y="0"/>
                  </a:cxn>
                  <a:cxn ang="0">
                    <a:pos x="212" y="0"/>
                  </a:cxn>
                  <a:cxn ang="0">
                    <a:pos x="214" y="2"/>
                  </a:cxn>
                  <a:cxn ang="0">
                    <a:pos x="214" y="4"/>
                  </a:cxn>
                  <a:cxn ang="0">
                    <a:pos x="214" y="18"/>
                  </a:cxn>
                </a:cxnLst>
                <a:rect l="0" t="0" r="r" b="b"/>
                <a:pathLst>
                  <a:path w="214" h="20">
                    <a:moveTo>
                      <a:pt x="214" y="18"/>
                    </a:moveTo>
                    <a:lnTo>
                      <a:pt x="214" y="18"/>
                    </a:lnTo>
                    <a:lnTo>
                      <a:pt x="214" y="20"/>
                    </a:lnTo>
                    <a:lnTo>
                      <a:pt x="212" y="20"/>
                    </a:lnTo>
                    <a:lnTo>
                      <a:pt x="2" y="20"/>
                    </a:lnTo>
                    <a:lnTo>
                      <a:pt x="2" y="20"/>
                    </a:lnTo>
                    <a:lnTo>
                      <a:pt x="2" y="20"/>
                    </a:lnTo>
                    <a:lnTo>
                      <a:pt x="0" y="18"/>
                    </a:lnTo>
                    <a:lnTo>
                      <a:pt x="0" y="4"/>
                    </a:lnTo>
                    <a:lnTo>
                      <a:pt x="0" y="4"/>
                    </a:lnTo>
                    <a:lnTo>
                      <a:pt x="2" y="2"/>
                    </a:lnTo>
                    <a:lnTo>
                      <a:pt x="2" y="0"/>
                    </a:lnTo>
                    <a:lnTo>
                      <a:pt x="212" y="0"/>
                    </a:lnTo>
                    <a:lnTo>
                      <a:pt x="212" y="0"/>
                    </a:lnTo>
                    <a:lnTo>
                      <a:pt x="214" y="2"/>
                    </a:lnTo>
                    <a:lnTo>
                      <a:pt x="214" y="4"/>
                    </a:lnTo>
                    <a:lnTo>
                      <a:pt x="214" y="18"/>
                    </a:lnTo>
                    <a:close/>
                  </a:path>
                </a:pathLst>
              </a:custGeom>
              <a:grpFill/>
              <a:ln w="9525">
                <a:solidFill>
                  <a:schemeClr val="tx1"/>
                </a:solidFill>
                <a:round/>
                <a:headEnd/>
                <a:tailEnd/>
              </a:ln>
            </p:spPr>
            <p:txBody>
              <a:bodyPr vert="horz" wrap="square" lIns="68596" tIns="34298" rIns="68596" bIns="34298" numCol="1" anchor="t" anchorCtr="0" compatLnSpc="1">
                <a:prstTxWarp prst="textNoShape">
                  <a:avLst/>
                </a:prstTxWarp>
                <a:noAutofit/>
              </a:bodyPr>
              <a:lstStyle/>
              <a:p>
                <a:pPr fontAlgn="ctr"/>
                <a:endParaRPr lang="zh-CN" altLang="en-US" sz="2400">
                  <a:latin typeface="微软雅黑" panose="020B0503020204020204" pitchFamily="34" charset="-122"/>
                  <a:ea typeface="微软雅黑" panose="020B0503020204020204" pitchFamily="34" charset="-122"/>
                </a:endParaRPr>
              </a:p>
            </p:txBody>
          </p:sp>
        </p:grpSp>
        <p:grpSp>
          <p:nvGrpSpPr>
            <p:cNvPr id="16" name="组合 13"/>
            <p:cNvGrpSpPr/>
            <p:nvPr/>
          </p:nvGrpSpPr>
          <p:grpSpPr>
            <a:xfrm>
              <a:off x="2596355" y="4679785"/>
              <a:ext cx="806936" cy="650945"/>
              <a:chOff x="233056" y="3391124"/>
              <a:chExt cx="645333" cy="522775"/>
            </a:xfrm>
          </p:grpSpPr>
          <p:sp>
            <p:nvSpPr>
              <p:cNvPr id="17" name="椭圆 16"/>
              <p:cNvSpPr/>
              <p:nvPr/>
            </p:nvSpPr>
            <p:spPr bwMode="auto">
              <a:xfrm>
                <a:off x="298947" y="3391124"/>
                <a:ext cx="522775" cy="522775"/>
              </a:xfrm>
              <a:prstGeom prst="ellipse">
                <a:avLst/>
              </a:prstGeom>
              <a:noFill/>
              <a:ln w="19050">
                <a:solidFill>
                  <a:schemeClr val="tx1"/>
                </a:solid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Lst>
            </p:spPr>
            <p:txBody>
              <a:bodyPr vert="horz" wrap="square" lIns="91461" tIns="45731" rIns="91461" bIns="45731" numCol="1" rtlCol="0" anchor="t" anchorCtr="0" compatLnSpc="1">
                <a:prstTxWarp prst="textNoShape">
                  <a:avLst/>
                </a:prstTxWarp>
                <a:noAutofit/>
              </a:bodyPr>
              <a:lstStyle/>
              <a:p>
                <a:pPr fontAlgn="ctr">
                  <a:spcBef>
                    <a:spcPct val="0"/>
                  </a:spcBef>
                  <a:spcAft>
                    <a:spcPct val="0"/>
                  </a:spcAft>
                  <a:buClr>
                    <a:srgbClr val="CC9900"/>
                  </a:buClr>
                  <a:buFont typeface="Wingdings" pitchFamily="2" charset="2"/>
                  <a:buChar char="n"/>
                </a:pPr>
                <a:endParaRPr lang="zh-CN" altLang="en-US" sz="675" dirty="0">
                  <a:latin typeface="微软雅黑" panose="020B0503020204020204" pitchFamily="34" charset="-122"/>
                  <a:ea typeface="微软雅黑" panose="020B0503020204020204" pitchFamily="34" charset="-122"/>
                </a:endParaRPr>
              </a:p>
            </p:txBody>
          </p:sp>
          <p:sp>
            <p:nvSpPr>
              <p:cNvPr id="18" name="文本框 17"/>
              <p:cNvSpPr txBox="1"/>
              <p:nvPr/>
            </p:nvSpPr>
            <p:spPr>
              <a:xfrm>
                <a:off x="233056" y="3518605"/>
                <a:ext cx="645333" cy="240996"/>
              </a:xfrm>
              <a:prstGeom prst="rect">
                <a:avLst/>
              </a:prstGeom>
              <a:noFill/>
              <a:ln>
                <a:noFill/>
              </a:ln>
            </p:spPr>
            <p:txBody>
              <a:bodyPr wrap="square" rtlCol="0">
                <a:noAutofit/>
              </a:bodyPr>
              <a:lstStyle/>
              <a:p>
                <a:pPr algn="ctr" fontAlgn="ctr"/>
                <a:r>
                  <a:rPr sz="1350" b="1">
                    <a:latin typeface="微软雅黑" panose="020B0503020204020204" pitchFamily="34" charset="-122"/>
                    <a:ea typeface="微软雅黑" panose="020B0503020204020204" pitchFamily="34" charset="-122"/>
                  </a:rPr>
                  <a:t>Agile</a:t>
                </a:r>
                <a:endParaRPr lang="zh-CN" altLang="en-US" sz="1350" b="1" dirty="0">
                  <a:latin typeface="微软雅黑" panose="020B0503020204020204" pitchFamily="34" charset="-122"/>
                  <a:ea typeface="微软雅黑" panose="020B0503020204020204" pitchFamily="34" charset="-122"/>
                  <a:cs typeface="Microsoft Sans Serif" panose="020B0604020202020204" pitchFamily="34" charset="0"/>
                </a:endParaRPr>
              </a:p>
            </p:txBody>
          </p:sp>
        </p:grpSp>
        <p:cxnSp>
          <p:nvCxnSpPr>
            <p:cNvPr id="19" name="直接连接符 18"/>
            <p:cNvCxnSpPr>
              <a:cxnSpLocks/>
            </p:cNvCxnSpPr>
            <p:nvPr/>
          </p:nvCxnSpPr>
          <p:spPr bwMode="auto">
            <a:xfrm>
              <a:off x="2661068" y="2406918"/>
              <a:ext cx="3476996" cy="0"/>
            </a:xfrm>
            <a:prstGeom prst="line">
              <a:avLst/>
            </a:prstGeom>
            <a:noFill/>
            <a:ln w="19050">
              <a:solidFill>
                <a:srgbClr val="C0C0C0"/>
              </a:solidFill>
            </a:ln>
            <a:effectLst/>
          </p:spPr>
        </p:cxnSp>
        <p:sp>
          <p:nvSpPr>
            <p:cNvPr id="21" name="矩形 20"/>
            <p:cNvSpPr/>
            <p:nvPr/>
          </p:nvSpPr>
          <p:spPr>
            <a:xfrm>
              <a:off x="2459597" y="3847487"/>
              <a:ext cx="3060339" cy="523220"/>
            </a:xfrm>
            <a:prstGeom prst="rect">
              <a:avLst/>
            </a:prstGeom>
          </p:spPr>
          <p:txBody>
            <a:bodyPr wrap="square" anchor="b">
              <a:noAutofit/>
            </a:bodyPr>
            <a:lstStyle/>
            <a:p>
              <a:pPr marL="108022" fontAlgn="ctr"/>
              <a:r>
                <a:rPr sz="1400" b="1" dirty="0">
                  <a:solidFill>
                    <a:srgbClr val="C00000"/>
                  </a:solidFill>
                  <a:latin typeface="微软雅黑" panose="020B0503020204020204" pitchFamily="34" charset="-122"/>
                  <a:ea typeface="微软雅黑" panose="020B0503020204020204" pitchFamily="34" charset="-122"/>
                </a:rPr>
                <a:t>Agile: </a:t>
              </a:r>
              <a:r>
                <a:rPr sz="1200" dirty="0">
                  <a:solidFill>
                    <a:srgbClr val="C00000"/>
                  </a:solidFill>
                  <a:latin typeface="微软雅黑" panose="020B0503020204020204" pitchFamily="34" charset="-122"/>
                  <a:ea typeface="微软雅黑" panose="020B0503020204020204" pitchFamily="34" charset="-122"/>
                </a:rPr>
                <a:t>full openness, accelerating agile innovation of cloud services</a:t>
              </a:r>
              <a:endParaRPr lang="zh-CN" altLang="en-US" sz="1100" dirty="0">
                <a:solidFill>
                  <a:srgbClr val="C00000"/>
                </a:solidFill>
                <a:latin typeface="微软雅黑" panose="020B0503020204020204" pitchFamily="34" charset="-122"/>
                <a:ea typeface="微软雅黑" panose="020B0503020204020204" pitchFamily="34" charset="-122"/>
                <a:cs typeface="Arial" pitchFamily="34" charset="0"/>
              </a:endParaRPr>
            </a:p>
          </p:txBody>
        </p:sp>
        <p:grpSp>
          <p:nvGrpSpPr>
            <p:cNvPr id="22" name="组合 11"/>
            <p:cNvGrpSpPr/>
            <p:nvPr/>
          </p:nvGrpSpPr>
          <p:grpSpPr>
            <a:xfrm>
              <a:off x="6263095" y="2705751"/>
              <a:ext cx="653688" cy="650946"/>
              <a:chOff x="3521701" y="1563638"/>
              <a:chExt cx="522775" cy="522775"/>
            </a:xfrm>
          </p:grpSpPr>
          <p:sp>
            <p:nvSpPr>
              <p:cNvPr id="23" name="Freeform 20"/>
              <p:cNvSpPr>
                <a:spLocks noEditPoints="1"/>
              </p:cNvSpPr>
              <p:nvPr/>
            </p:nvSpPr>
            <p:spPr bwMode="auto">
              <a:xfrm>
                <a:off x="3544231" y="1617733"/>
                <a:ext cx="477716" cy="405977"/>
              </a:xfrm>
              <a:custGeom>
                <a:avLst/>
                <a:gdLst/>
                <a:ahLst/>
                <a:cxnLst>
                  <a:cxn ang="0">
                    <a:pos x="302" y="2"/>
                  </a:cxn>
                  <a:cxn ang="0">
                    <a:pos x="376" y="32"/>
                  </a:cxn>
                  <a:cxn ang="0">
                    <a:pos x="428" y="88"/>
                  </a:cxn>
                  <a:cxn ang="0">
                    <a:pos x="448" y="112"/>
                  </a:cxn>
                  <a:cxn ang="0">
                    <a:pos x="476" y="114"/>
                  </a:cxn>
                  <a:cxn ang="0">
                    <a:pos x="514" y="128"/>
                  </a:cxn>
                  <a:cxn ang="0">
                    <a:pos x="546" y="152"/>
                  </a:cxn>
                  <a:cxn ang="0">
                    <a:pos x="570" y="186"/>
                  </a:cxn>
                  <a:cxn ang="0">
                    <a:pos x="584" y="224"/>
                  </a:cxn>
                  <a:cxn ang="0">
                    <a:pos x="586" y="252"/>
                  </a:cxn>
                  <a:cxn ang="0">
                    <a:pos x="580" y="294"/>
                  </a:cxn>
                  <a:cxn ang="0">
                    <a:pos x="562" y="330"/>
                  </a:cxn>
                  <a:cxn ang="0">
                    <a:pos x="536" y="360"/>
                  </a:cxn>
                  <a:cxn ang="0">
                    <a:pos x="502" y="380"/>
                  </a:cxn>
                  <a:cxn ang="0">
                    <a:pos x="462" y="390"/>
                  </a:cxn>
                  <a:cxn ang="0">
                    <a:pos x="442" y="158"/>
                  </a:cxn>
                  <a:cxn ang="0">
                    <a:pos x="116" y="392"/>
                  </a:cxn>
                  <a:cxn ang="0">
                    <a:pos x="92" y="388"/>
                  </a:cxn>
                  <a:cxn ang="0">
                    <a:pos x="34" y="358"/>
                  </a:cxn>
                  <a:cxn ang="0">
                    <a:pos x="2" y="298"/>
                  </a:cxn>
                  <a:cxn ang="0">
                    <a:pos x="0" y="274"/>
                  </a:cxn>
                  <a:cxn ang="0">
                    <a:pos x="16" y="216"/>
                  </a:cxn>
                  <a:cxn ang="0">
                    <a:pos x="58" y="174"/>
                  </a:cxn>
                  <a:cxn ang="0">
                    <a:pos x="98" y="160"/>
                  </a:cxn>
                  <a:cxn ang="0">
                    <a:pos x="110" y="112"/>
                  </a:cxn>
                  <a:cxn ang="0">
                    <a:pos x="134" y="70"/>
                  </a:cxn>
                  <a:cxn ang="0">
                    <a:pos x="168" y="36"/>
                  </a:cxn>
                  <a:cxn ang="0">
                    <a:pos x="210" y="14"/>
                  </a:cxn>
                  <a:cxn ang="0">
                    <a:pos x="258" y="2"/>
                  </a:cxn>
                  <a:cxn ang="0">
                    <a:pos x="180" y="262"/>
                  </a:cxn>
                  <a:cxn ang="0">
                    <a:pos x="180" y="284"/>
                  </a:cxn>
                  <a:cxn ang="0">
                    <a:pos x="180" y="226"/>
                  </a:cxn>
                  <a:cxn ang="0">
                    <a:pos x="180" y="248"/>
                  </a:cxn>
                  <a:cxn ang="0">
                    <a:pos x="180" y="190"/>
                  </a:cxn>
                  <a:cxn ang="0">
                    <a:pos x="180" y="210"/>
                  </a:cxn>
                  <a:cxn ang="0">
                    <a:pos x="160" y="172"/>
                  </a:cxn>
                  <a:cxn ang="0">
                    <a:pos x="160" y="424"/>
                  </a:cxn>
                  <a:cxn ang="0">
                    <a:pos x="448" y="488"/>
                  </a:cxn>
                  <a:cxn ang="0">
                    <a:pos x="448" y="470"/>
                  </a:cxn>
                  <a:cxn ang="0">
                    <a:pos x="194" y="488"/>
                  </a:cxn>
                  <a:cxn ang="0">
                    <a:pos x="194" y="470"/>
                  </a:cxn>
                  <a:cxn ang="0">
                    <a:pos x="336" y="488"/>
                  </a:cxn>
                  <a:cxn ang="0">
                    <a:pos x="336" y="470"/>
                  </a:cxn>
                  <a:cxn ang="0">
                    <a:pos x="374" y="462"/>
                  </a:cxn>
                  <a:cxn ang="0">
                    <a:pos x="342" y="498"/>
                  </a:cxn>
                  <a:cxn ang="0">
                    <a:pos x="354" y="434"/>
                  </a:cxn>
                  <a:cxn ang="0">
                    <a:pos x="374" y="462"/>
                  </a:cxn>
                  <a:cxn ang="0">
                    <a:pos x="244" y="498"/>
                  </a:cxn>
                  <a:cxn ang="0">
                    <a:pos x="214" y="462"/>
                  </a:cxn>
                  <a:cxn ang="0">
                    <a:pos x="232" y="462"/>
                  </a:cxn>
                  <a:cxn ang="0">
                    <a:pos x="408" y="262"/>
                  </a:cxn>
                  <a:cxn ang="0">
                    <a:pos x="320" y="262"/>
                  </a:cxn>
                  <a:cxn ang="0">
                    <a:pos x="408" y="226"/>
                  </a:cxn>
                  <a:cxn ang="0">
                    <a:pos x="320" y="226"/>
                  </a:cxn>
                  <a:cxn ang="0">
                    <a:pos x="408" y="190"/>
                  </a:cxn>
                  <a:cxn ang="0">
                    <a:pos x="320" y="190"/>
                  </a:cxn>
                  <a:cxn ang="0">
                    <a:pos x="426" y="172"/>
                  </a:cxn>
                  <a:cxn ang="0">
                    <a:pos x="302" y="172"/>
                  </a:cxn>
                </a:cxnLst>
                <a:rect l="0" t="0" r="r" b="b"/>
                <a:pathLst>
                  <a:path w="586" h="498">
                    <a:moveTo>
                      <a:pt x="274" y="0"/>
                    </a:moveTo>
                    <a:lnTo>
                      <a:pt x="274" y="0"/>
                    </a:lnTo>
                    <a:lnTo>
                      <a:pt x="302" y="2"/>
                    </a:lnTo>
                    <a:lnTo>
                      <a:pt x="328" y="10"/>
                    </a:lnTo>
                    <a:lnTo>
                      <a:pt x="354" y="18"/>
                    </a:lnTo>
                    <a:lnTo>
                      <a:pt x="376" y="32"/>
                    </a:lnTo>
                    <a:lnTo>
                      <a:pt x="396" y="48"/>
                    </a:lnTo>
                    <a:lnTo>
                      <a:pt x="414" y="68"/>
                    </a:lnTo>
                    <a:lnTo>
                      <a:pt x="428" y="88"/>
                    </a:lnTo>
                    <a:lnTo>
                      <a:pt x="440" y="112"/>
                    </a:lnTo>
                    <a:lnTo>
                      <a:pt x="440" y="112"/>
                    </a:lnTo>
                    <a:lnTo>
                      <a:pt x="448" y="112"/>
                    </a:lnTo>
                    <a:lnTo>
                      <a:pt x="448" y="112"/>
                    </a:lnTo>
                    <a:lnTo>
                      <a:pt x="462" y="112"/>
                    </a:lnTo>
                    <a:lnTo>
                      <a:pt x="476" y="114"/>
                    </a:lnTo>
                    <a:lnTo>
                      <a:pt x="488" y="118"/>
                    </a:lnTo>
                    <a:lnTo>
                      <a:pt x="502" y="124"/>
                    </a:lnTo>
                    <a:lnTo>
                      <a:pt x="514" y="128"/>
                    </a:lnTo>
                    <a:lnTo>
                      <a:pt x="526" y="136"/>
                    </a:lnTo>
                    <a:lnTo>
                      <a:pt x="536" y="144"/>
                    </a:lnTo>
                    <a:lnTo>
                      <a:pt x="546" y="152"/>
                    </a:lnTo>
                    <a:lnTo>
                      <a:pt x="554" y="162"/>
                    </a:lnTo>
                    <a:lnTo>
                      <a:pt x="562" y="174"/>
                    </a:lnTo>
                    <a:lnTo>
                      <a:pt x="570" y="186"/>
                    </a:lnTo>
                    <a:lnTo>
                      <a:pt x="576" y="198"/>
                    </a:lnTo>
                    <a:lnTo>
                      <a:pt x="580" y="210"/>
                    </a:lnTo>
                    <a:lnTo>
                      <a:pt x="584" y="224"/>
                    </a:lnTo>
                    <a:lnTo>
                      <a:pt x="586" y="238"/>
                    </a:lnTo>
                    <a:lnTo>
                      <a:pt x="586" y="252"/>
                    </a:lnTo>
                    <a:lnTo>
                      <a:pt x="586" y="252"/>
                    </a:lnTo>
                    <a:lnTo>
                      <a:pt x="586" y="266"/>
                    </a:lnTo>
                    <a:lnTo>
                      <a:pt x="584" y="280"/>
                    </a:lnTo>
                    <a:lnTo>
                      <a:pt x="580" y="294"/>
                    </a:lnTo>
                    <a:lnTo>
                      <a:pt x="576" y="306"/>
                    </a:lnTo>
                    <a:lnTo>
                      <a:pt x="570" y="318"/>
                    </a:lnTo>
                    <a:lnTo>
                      <a:pt x="562" y="330"/>
                    </a:lnTo>
                    <a:lnTo>
                      <a:pt x="554" y="340"/>
                    </a:lnTo>
                    <a:lnTo>
                      <a:pt x="546" y="350"/>
                    </a:lnTo>
                    <a:lnTo>
                      <a:pt x="536" y="360"/>
                    </a:lnTo>
                    <a:lnTo>
                      <a:pt x="526" y="368"/>
                    </a:lnTo>
                    <a:lnTo>
                      <a:pt x="514" y="374"/>
                    </a:lnTo>
                    <a:lnTo>
                      <a:pt x="502" y="380"/>
                    </a:lnTo>
                    <a:lnTo>
                      <a:pt x="488" y="384"/>
                    </a:lnTo>
                    <a:lnTo>
                      <a:pt x="476" y="388"/>
                    </a:lnTo>
                    <a:lnTo>
                      <a:pt x="462" y="390"/>
                    </a:lnTo>
                    <a:lnTo>
                      <a:pt x="448" y="392"/>
                    </a:lnTo>
                    <a:lnTo>
                      <a:pt x="442" y="392"/>
                    </a:lnTo>
                    <a:lnTo>
                      <a:pt x="442" y="158"/>
                    </a:lnTo>
                    <a:lnTo>
                      <a:pt x="146" y="158"/>
                    </a:lnTo>
                    <a:lnTo>
                      <a:pt x="146" y="392"/>
                    </a:lnTo>
                    <a:lnTo>
                      <a:pt x="116" y="392"/>
                    </a:lnTo>
                    <a:lnTo>
                      <a:pt x="116" y="392"/>
                    </a:lnTo>
                    <a:lnTo>
                      <a:pt x="104" y="390"/>
                    </a:lnTo>
                    <a:lnTo>
                      <a:pt x="92" y="388"/>
                    </a:lnTo>
                    <a:lnTo>
                      <a:pt x="70" y="382"/>
                    </a:lnTo>
                    <a:lnTo>
                      <a:pt x="52" y="372"/>
                    </a:lnTo>
                    <a:lnTo>
                      <a:pt x="34" y="358"/>
                    </a:lnTo>
                    <a:lnTo>
                      <a:pt x="20" y="340"/>
                    </a:lnTo>
                    <a:lnTo>
                      <a:pt x="10" y="320"/>
                    </a:lnTo>
                    <a:lnTo>
                      <a:pt x="2" y="298"/>
                    </a:lnTo>
                    <a:lnTo>
                      <a:pt x="0" y="286"/>
                    </a:lnTo>
                    <a:lnTo>
                      <a:pt x="0" y="274"/>
                    </a:lnTo>
                    <a:lnTo>
                      <a:pt x="0" y="274"/>
                    </a:lnTo>
                    <a:lnTo>
                      <a:pt x="2" y="254"/>
                    </a:lnTo>
                    <a:lnTo>
                      <a:pt x="8" y="234"/>
                    </a:lnTo>
                    <a:lnTo>
                      <a:pt x="16" y="216"/>
                    </a:lnTo>
                    <a:lnTo>
                      <a:pt x="28" y="200"/>
                    </a:lnTo>
                    <a:lnTo>
                      <a:pt x="42" y="186"/>
                    </a:lnTo>
                    <a:lnTo>
                      <a:pt x="58" y="174"/>
                    </a:lnTo>
                    <a:lnTo>
                      <a:pt x="78" y="166"/>
                    </a:lnTo>
                    <a:lnTo>
                      <a:pt x="98" y="160"/>
                    </a:lnTo>
                    <a:lnTo>
                      <a:pt x="98" y="160"/>
                    </a:lnTo>
                    <a:lnTo>
                      <a:pt x="100" y="144"/>
                    </a:lnTo>
                    <a:lnTo>
                      <a:pt x="104" y="128"/>
                    </a:lnTo>
                    <a:lnTo>
                      <a:pt x="110" y="112"/>
                    </a:lnTo>
                    <a:lnTo>
                      <a:pt x="116" y="98"/>
                    </a:lnTo>
                    <a:lnTo>
                      <a:pt x="124" y="84"/>
                    </a:lnTo>
                    <a:lnTo>
                      <a:pt x="134" y="70"/>
                    </a:lnTo>
                    <a:lnTo>
                      <a:pt x="144" y="58"/>
                    </a:lnTo>
                    <a:lnTo>
                      <a:pt x="154" y="46"/>
                    </a:lnTo>
                    <a:lnTo>
                      <a:pt x="168" y="36"/>
                    </a:lnTo>
                    <a:lnTo>
                      <a:pt x="180" y="28"/>
                    </a:lnTo>
                    <a:lnTo>
                      <a:pt x="194" y="20"/>
                    </a:lnTo>
                    <a:lnTo>
                      <a:pt x="210" y="14"/>
                    </a:lnTo>
                    <a:lnTo>
                      <a:pt x="224" y="8"/>
                    </a:lnTo>
                    <a:lnTo>
                      <a:pt x="242" y="4"/>
                    </a:lnTo>
                    <a:lnTo>
                      <a:pt x="258" y="2"/>
                    </a:lnTo>
                    <a:lnTo>
                      <a:pt x="274" y="0"/>
                    </a:lnTo>
                    <a:lnTo>
                      <a:pt x="274" y="0"/>
                    </a:lnTo>
                    <a:close/>
                    <a:moveTo>
                      <a:pt x="180" y="262"/>
                    </a:moveTo>
                    <a:lnTo>
                      <a:pt x="266" y="262"/>
                    </a:lnTo>
                    <a:lnTo>
                      <a:pt x="266" y="284"/>
                    </a:lnTo>
                    <a:lnTo>
                      <a:pt x="180" y="284"/>
                    </a:lnTo>
                    <a:lnTo>
                      <a:pt x="180" y="262"/>
                    </a:lnTo>
                    <a:lnTo>
                      <a:pt x="180" y="262"/>
                    </a:lnTo>
                    <a:close/>
                    <a:moveTo>
                      <a:pt x="180" y="226"/>
                    </a:moveTo>
                    <a:lnTo>
                      <a:pt x="266" y="226"/>
                    </a:lnTo>
                    <a:lnTo>
                      <a:pt x="266" y="248"/>
                    </a:lnTo>
                    <a:lnTo>
                      <a:pt x="180" y="248"/>
                    </a:lnTo>
                    <a:lnTo>
                      <a:pt x="180" y="226"/>
                    </a:lnTo>
                    <a:lnTo>
                      <a:pt x="180" y="226"/>
                    </a:lnTo>
                    <a:close/>
                    <a:moveTo>
                      <a:pt x="180" y="190"/>
                    </a:moveTo>
                    <a:lnTo>
                      <a:pt x="266" y="190"/>
                    </a:lnTo>
                    <a:lnTo>
                      <a:pt x="266" y="210"/>
                    </a:lnTo>
                    <a:lnTo>
                      <a:pt x="180" y="210"/>
                    </a:lnTo>
                    <a:lnTo>
                      <a:pt x="180" y="190"/>
                    </a:lnTo>
                    <a:lnTo>
                      <a:pt x="180" y="190"/>
                    </a:lnTo>
                    <a:close/>
                    <a:moveTo>
                      <a:pt x="160" y="172"/>
                    </a:moveTo>
                    <a:lnTo>
                      <a:pt x="284" y="172"/>
                    </a:lnTo>
                    <a:lnTo>
                      <a:pt x="284" y="424"/>
                    </a:lnTo>
                    <a:lnTo>
                      <a:pt x="160" y="424"/>
                    </a:lnTo>
                    <a:lnTo>
                      <a:pt x="160" y="172"/>
                    </a:lnTo>
                    <a:lnTo>
                      <a:pt x="160" y="172"/>
                    </a:lnTo>
                    <a:close/>
                    <a:moveTo>
                      <a:pt x="448" y="488"/>
                    </a:moveTo>
                    <a:lnTo>
                      <a:pt x="392" y="488"/>
                    </a:lnTo>
                    <a:lnTo>
                      <a:pt x="392" y="470"/>
                    </a:lnTo>
                    <a:lnTo>
                      <a:pt x="448" y="470"/>
                    </a:lnTo>
                    <a:lnTo>
                      <a:pt x="448" y="488"/>
                    </a:lnTo>
                    <a:lnTo>
                      <a:pt x="448" y="488"/>
                    </a:lnTo>
                    <a:close/>
                    <a:moveTo>
                      <a:pt x="194" y="488"/>
                    </a:moveTo>
                    <a:lnTo>
                      <a:pt x="138" y="488"/>
                    </a:lnTo>
                    <a:lnTo>
                      <a:pt x="138" y="470"/>
                    </a:lnTo>
                    <a:lnTo>
                      <a:pt x="194" y="470"/>
                    </a:lnTo>
                    <a:lnTo>
                      <a:pt x="194" y="488"/>
                    </a:lnTo>
                    <a:lnTo>
                      <a:pt x="194" y="488"/>
                    </a:lnTo>
                    <a:close/>
                    <a:moveTo>
                      <a:pt x="336" y="488"/>
                    </a:moveTo>
                    <a:lnTo>
                      <a:pt x="250" y="488"/>
                    </a:lnTo>
                    <a:lnTo>
                      <a:pt x="250" y="470"/>
                    </a:lnTo>
                    <a:lnTo>
                      <a:pt x="336" y="470"/>
                    </a:lnTo>
                    <a:lnTo>
                      <a:pt x="336" y="488"/>
                    </a:lnTo>
                    <a:lnTo>
                      <a:pt x="336" y="488"/>
                    </a:lnTo>
                    <a:close/>
                    <a:moveTo>
                      <a:pt x="374" y="462"/>
                    </a:moveTo>
                    <a:lnTo>
                      <a:pt x="386" y="462"/>
                    </a:lnTo>
                    <a:lnTo>
                      <a:pt x="386" y="498"/>
                    </a:lnTo>
                    <a:lnTo>
                      <a:pt x="342" y="498"/>
                    </a:lnTo>
                    <a:lnTo>
                      <a:pt x="342" y="462"/>
                    </a:lnTo>
                    <a:lnTo>
                      <a:pt x="354" y="462"/>
                    </a:lnTo>
                    <a:lnTo>
                      <a:pt x="354" y="434"/>
                    </a:lnTo>
                    <a:lnTo>
                      <a:pt x="374" y="434"/>
                    </a:lnTo>
                    <a:lnTo>
                      <a:pt x="374" y="462"/>
                    </a:lnTo>
                    <a:lnTo>
                      <a:pt x="374" y="462"/>
                    </a:lnTo>
                    <a:close/>
                    <a:moveTo>
                      <a:pt x="232" y="462"/>
                    </a:moveTo>
                    <a:lnTo>
                      <a:pt x="244" y="462"/>
                    </a:lnTo>
                    <a:lnTo>
                      <a:pt x="244" y="498"/>
                    </a:lnTo>
                    <a:lnTo>
                      <a:pt x="202" y="498"/>
                    </a:lnTo>
                    <a:lnTo>
                      <a:pt x="202" y="462"/>
                    </a:lnTo>
                    <a:lnTo>
                      <a:pt x="214" y="462"/>
                    </a:lnTo>
                    <a:lnTo>
                      <a:pt x="214" y="434"/>
                    </a:lnTo>
                    <a:lnTo>
                      <a:pt x="232" y="434"/>
                    </a:lnTo>
                    <a:lnTo>
                      <a:pt x="232" y="462"/>
                    </a:lnTo>
                    <a:lnTo>
                      <a:pt x="232" y="462"/>
                    </a:lnTo>
                    <a:close/>
                    <a:moveTo>
                      <a:pt x="320" y="262"/>
                    </a:moveTo>
                    <a:lnTo>
                      <a:pt x="408" y="262"/>
                    </a:lnTo>
                    <a:lnTo>
                      <a:pt x="408" y="284"/>
                    </a:lnTo>
                    <a:lnTo>
                      <a:pt x="320" y="284"/>
                    </a:lnTo>
                    <a:lnTo>
                      <a:pt x="320" y="262"/>
                    </a:lnTo>
                    <a:lnTo>
                      <a:pt x="320" y="262"/>
                    </a:lnTo>
                    <a:close/>
                    <a:moveTo>
                      <a:pt x="320" y="226"/>
                    </a:moveTo>
                    <a:lnTo>
                      <a:pt x="408" y="226"/>
                    </a:lnTo>
                    <a:lnTo>
                      <a:pt x="408" y="248"/>
                    </a:lnTo>
                    <a:lnTo>
                      <a:pt x="320" y="248"/>
                    </a:lnTo>
                    <a:lnTo>
                      <a:pt x="320" y="226"/>
                    </a:lnTo>
                    <a:lnTo>
                      <a:pt x="320" y="226"/>
                    </a:lnTo>
                    <a:close/>
                    <a:moveTo>
                      <a:pt x="320" y="190"/>
                    </a:moveTo>
                    <a:lnTo>
                      <a:pt x="408" y="190"/>
                    </a:lnTo>
                    <a:lnTo>
                      <a:pt x="408" y="210"/>
                    </a:lnTo>
                    <a:lnTo>
                      <a:pt x="320" y="210"/>
                    </a:lnTo>
                    <a:lnTo>
                      <a:pt x="320" y="190"/>
                    </a:lnTo>
                    <a:lnTo>
                      <a:pt x="320" y="190"/>
                    </a:lnTo>
                    <a:close/>
                    <a:moveTo>
                      <a:pt x="302" y="172"/>
                    </a:moveTo>
                    <a:lnTo>
                      <a:pt x="426" y="172"/>
                    </a:lnTo>
                    <a:lnTo>
                      <a:pt x="426" y="424"/>
                    </a:lnTo>
                    <a:lnTo>
                      <a:pt x="302" y="424"/>
                    </a:lnTo>
                    <a:lnTo>
                      <a:pt x="302" y="172"/>
                    </a:lnTo>
                    <a:lnTo>
                      <a:pt x="302" y="172"/>
                    </a:lnTo>
                    <a:close/>
                  </a:path>
                </a:pathLst>
              </a:custGeom>
              <a:solidFill>
                <a:schemeClr val="bg1"/>
              </a:solidFill>
              <a:ln w="9525">
                <a:solidFill>
                  <a:schemeClr val="tx1"/>
                </a:solidFill>
                <a:round/>
                <a:headEnd/>
                <a:tailEnd/>
              </a:ln>
            </p:spPr>
            <p:txBody>
              <a:bodyPr vert="horz" wrap="square" lIns="91461" tIns="45731" rIns="91461" bIns="45731" numCol="1" anchor="t" anchorCtr="0" compatLnSpc="1">
                <a:prstTxWarp prst="textNoShape">
                  <a:avLst/>
                </a:prstTxWarp>
                <a:noAutofit/>
              </a:bodyPr>
              <a:lstStyle/>
              <a:p>
                <a:pPr fontAlgn="ctr"/>
                <a:endParaRPr lang="zh-CN" altLang="en-US" sz="2400">
                  <a:latin typeface="微软雅黑" panose="020B0503020204020204" pitchFamily="34" charset="-122"/>
                  <a:ea typeface="微软雅黑" panose="020B0503020204020204" pitchFamily="34" charset="-122"/>
                </a:endParaRPr>
              </a:p>
            </p:txBody>
          </p:sp>
          <p:sp>
            <p:nvSpPr>
              <p:cNvPr id="24" name="椭圆 23"/>
              <p:cNvSpPr/>
              <p:nvPr/>
            </p:nvSpPr>
            <p:spPr bwMode="auto">
              <a:xfrm>
                <a:off x="3521701" y="1563638"/>
                <a:ext cx="522775" cy="522775"/>
              </a:xfrm>
              <a:prstGeom prst="ellipse">
                <a:avLst/>
              </a:prstGeom>
              <a:noFill/>
              <a:ln w="19050">
                <a:solidFill>
                  <a:schemeClr val="tx1"/>
                </a:solid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Lst>
            </p:spPr>
            <p:txBody>
              <a:bodyPr vert="horz" wrap="square" lIns="91461" tIns="45731" rIns="91461" bIns="45731" numCol="1" rtlCol="0" anchor="t" anchorCtr="0" compatLnSpc="1">
                <a:prstTxWarp prst="textNoShape">
                  <a:avLst/>
                </a:prstTxWarp>
                <a:noAutofit/>
              </a:bodyPr>
              <a:lstStyle/>
              <a:p>
                <a:pPr fontAlgn="ctr">
                  <a:spcBef>
                    <a:spcPct val="0"/>
                  </a:spcBef>
                  <a:spcAft>
                    <a:spcPct val="0"/>
                  </a:spcAft>
                  <a:buClr>
                    <a:srgbClr val="CC9900"/>
                  </a:buClr>
                  <a:buFont typeface="Wingdings" pitchFamily="2" charset="2"/>
                  <a:buChar char="n"/>
                </a:pPr>
                <a:endParaRPr lang="zh-CN" altLang="en-US" sz="675" dirty="0">
                  <a:latin typeface="微软雅黑" panose="020B0503020204020204" pitchFamily="34" charset="-122"/>
                  <a:ea typeface="微软雅黑" panose="020B0503020204020204" pitchFamily="34" charset="-122"/>
                </a:endParaRPr>
              </a:p>
            </p:txBody>
          </p:sp>
        </p:grpSp>
        <p:grpSp>
          <p:nvGrpSpPr>
            <p:cNvPr id="25" name="组合 24"/>
            <p:cNvGrpSpPr/>
            <p:nvPr/>
          </p:nvGrpSpPr>
          <p:grpSpPr>
            <a:xfrm>
              <a:off x="6270574" y="4679785"/>
              <a:ext cx="653688" cy="650946"/>
              <a:chOff x="4632301" y="3656811"/>
              <a:chExt cx="522775" cy="522775"/>
            </a:xfrm>
          </p:grpSpPr>
          <p:sp>
            <p:nvSpPr>
              <p:cNvPr id="26" name="椭圆 25"/>
              <p:cNvSpPr/>
              <p:nvPr/>
            </p:nvSpPr>
            <p:spPr bwMode="auto">
              <a:xfrm>
                <a:off x="4632301" y="3656811"/>
                <a:ext cx="522775" cy="522775"/>
              </a:xfrm>
              <a:prstGeom prst="ellipse">
                <a:avLst/>
              </a:prstGeom>
              <a:noFill/>
              <a:ln w="19050">
                <a:solidFill>
                  <a:schemeClr val="tx1"/>
                </a:solid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Lst>
            </p:spPr>
            <p:txBody>
              <a:bodyPr vert="horz" wrap="square" lIns="91461" tIns="45731" rIns="91461" bIns="45731" numCol="1" rtlCol="0" anchor="t" anchorCtr="0" compatLnSpc="1">
                <a:prstTxWarp prst="textNoShape">
                  <a:avLst/>
                </a:prstTxWarp>
                <a:noAutofit/>
              </a:bodyPr>
              <a:lstStyle/>
              <a:p>
                <a:pPr fontAlgn="ctr">
                  <a:spcBef>
                    <a:spcPct val="0"/>
                  </a:spcBef>
                  <a:spcAft>
                    <a:spcPct val="0"/>
                  </a:spcAft>
                  <a:buClr>
                    <a:srgbClr val="CC9900"/>
                  </a:buClr>
                  <a:buFont typeface="Wingdings" pitchFamily="2" charset="2"/>
                  <a:buChar char="n"/>
                </a:pPr>
                <a:endParaRPr lang="zh-CN" altLang="en-US" sz="675" dirty="0">
                  <a:latin typeface="微软雅黑" panose="020B0503020204020204" pitchFamily="34" charset="-122"/>
                  <a:ea typeface="微软雅黑" panose="020B0503020204020204" pitchFamily="34" charset="-122"/>
                </a:endParaRPr>
              </a:p>
            </p:txBody>
          </p:sp>
          <p:sp>
            <p:nvSpPr>
              <p:cNvPr id="27" name="Freeform 11"/>
              <p:cNvSpPr>
                <a:spLocks noEditPoints="1"/>
              </p:cNvSpPr>
              <p:nvPr/>
            </p:nvSpPr>
            <p:spPr bwMode="auto">
              <a:xfrm>
                <a:off x="4690721" y="3725108"/>
                <a:ext cx="346285" cy="370949"/>
              </a:xfrm>
              <a:custGeom>
                <a:avLst/>
                <a:gdLst/>
                <a:ahLst/>
                <a:cxnLst>
                  <a:cxn ang="0">
                    <a:pos x="4664" y="11528"/>
                  </a:cxn>
                  <a:cxn ang="0">
                    <a:pos x="1233" y="7437"/>
                  </a:cxn>
                  <a:cxn ang="0">
                    <a:pos x="3036" y="4048"/>
                  </a:cxn>
                  <a:cxn ang="0">
                    <a:pos x="3652" y="3652"/>
                  </a:cxn>
                  <a:cxn ang="0">
                    <a:pos x="7304" y="3652"/>
                  </a:cxn>
                  <a:cxn ang="0">
                    <a:pos x="13464" y="3652"/>
                  </a:cxn>
                  <a:cxn ang="0">
                    <a:pos x="15224" y="6996"/>
                  </a:cxn>
                  <a:cxn ang="0">
                    <a:pos x="15136" y="7832"/>
                  </a:cxn>
                  <a:cxn ang="0">
                    <a:pos x="8888" y="15224"/>
                  </a:cxn>
                  <a:cxn ang="0">
                    <a:pos x="7788" y="15224"/>
                  </a:cxn>
                  <a:cxn ang="0">
                    <a:pos x="11924" y="14476"/>
                  </a:cxn>
                  <a:cxn ang="0">
                    <a:pos x="12144" y="15224"/>
                  </a:cxn>
                  <a:cxn ang="0">
                    <a:pos x="12892" y="15048"/>
                  </a:cxn>
                  <a:cxn ang="0">
                    <a:pos x="12672" y="14256"/>
                  </a:cxn>
                  <a:cxn ang="0">
                    <a:pos x="2992" y="0"/>
                  </a:cxn>
                  <a:cxn ang="0">
                    <a:pos x="0" y="1584"/>
                  </a:cxn>
                  <a:cxn ang="0">
                    <a:pos x="1628" y="4576"/>
                  </a:cxn>
                  <a:cxn ang="0">
                    <a:pos x="4620" y="2992"/>
                  </a:cxn>
                  <a:cxn ang="0">
                    <a:pos x="2992" y="0"/>
                  </a:cxn>
                  <a:cxn ang="0">
                    <a:pos x="6204" y="6908"/>
                  </a:cxn>
                  <a:cxn ang="0">
                    <a:pos x="7304" y="5104"/>
                  </a:cxn>
                  <a:cxn ang="0">
                    <a:pos x="9020" y="5104"/>
                  </a:cxn>
                  <a:cxn ang="0">
                    <a:pos x="12144" y="5104"/>
                  </a:cxn>
                  <a:cxn ang="0">
                    <a:pos x="12672" y="5280"/>
                  </a:cxn>
                  <a:cxn ang="0">
                    <a:pos x="13640" y="7084"/>
                  </a:cxn>
                  <a:cxn ang="0">
                    <a:pos x="9944" y="7084"/>
                  </a:cxn>
                  <a:cxn ang="0">
                    <a:pos x="6732" y="7084"/>
                  </a:cxn>
                  <a:cxn ang="0">
                    <a:pos x="5720" y="7084"/>
                  </a:cxn>
                  <a:cxn ang="0">
                    <a:pos x="2992" y="7260"/>
                  </a:cxn>
                  <a:cxn ang="0">
                    <a:pos x="7392" y="12496"/>
                  </a:cxn>
                  <a:cxn ang="0">
                    <a:pos x="5984" y="8492"/>
                  </a:cxn>
                  <a:cxn ang="0">
                    <a:pos x="10692" y="8492"/>
                  </a:cxn>
                  <a:cxn ang="0">
                    <a:pos x="9284" y="12496"/>
                  </a:cxn>
                  <a:cxn ang="0">
                    <a:pos x="13464" y="7568"/>
                  </a:cxn>
                  <a:cxn ang="0">
                    <a:pos x="5016" y="7084"/>
                  </a:cxn>
                </a:cxnLst>
                <a:rect l="0" t="0" r="r" b="b"/>
                <a:pathLst>
                  <a:path w="15444" h="16544">
                    <a:moveTo>
                      <a:pt x="7788" y="15224"/>
                    </a:moveTo>
                    <a:lnTo>
                      <a:pt x="4664" y="11528"/>
                    </a:lnTo>
                    <a:lnTo>
                      <a:pt x="1540" y="7832"/>
                    </a:lnTo>
                    <a:lnTo>
                      <a:pt x="1233" y="7437"/>
                    </a:lnTo>
                    <a:lnTo>
                      <a:pt x="1452" y="6996"/>
                    </a:lnTo>
                    <a:lnTo>
                      <a:pt x="3036" y="4048"/>
                    </a:lnTo>
                    <a:lnTo>
                      <a:pt x="3256" y="3652"/>
                    </a:lnTo>
                    <a:lnTo>
                      <a:pt x="3652" y="3652"/>
                    </a:lnTo>
                    <a:lnTo>
                      <a:pt x="6556" y="3652"/>
                    </a:lnTo>
                    <a:lnTo>
                      <a:pt x="7304" y="3652"/>
                    </a:lnTo>
                    <a:lnTo>
                      <a:pt x="13024" y="3652"/>
                    </a:lnTo>
                    <a:lnTo>
                      <a:pt x="13464" y="3652"/>
                    </a:lnTo>
                    <a:lnTo>
                      <a:pt x="13640" y="4048"/>
                    </a:lnTo>
                    <a:lnTo>
                      <a:pt x="15224" y="6996"/>
                    </a:lnTo>
                    <a:lnTo>
                      <a:pt x="15444" y="7437"/>
                    </a:lnTo>
                    <a:lnTo>
                      <a:pt x="15136" y="7832"/>
                    </a:lnTo>
                    <a:lnTo>
                      <a:pt x="12012" y="11528"/>
                    </a:lnTo>
                    <a:lnTo>
                      <a:pt x="8888" y="15224"/>
                    </a:lnTo>
                    <a:lnTo>
                      <a:pt x="8360" y="15884"/>
                    </a:lnTo>
                    <a:lnTo>
                      <a:pt x="7788" y="15224"/>
                    </a:lnTo>
                    <a:close/>
                    <a:moveTo>
                      <a:pt x="12056" y="12980"/>
                    </a:moveTo>
                    <a:lnTo>
                      <a:pt x="11924" y="14476"/>
                    </a:lnTo>
                    <a:lnTo>
                      <a:pt x="10604" y="15136"/>
                    </a:lnTo>
                    <a:lnTo>
                      <a:pt x="12144" y="15224"/>
                    </a:lnTo>
                    <a:lnTo>
                      <a:pt x="12760" y="16544"/>
                    </a:lnTo>
                    <a:lnTo>
                      <a:pt x="12892" y="15048"/>
                    </a:lnTo>
                    <a:lnTo>
                      <a:pt x="14211" y="14388"/>
                    </a:lnTo>
                    <a:lnTo>
                      <a:pt x="12672" y="14256"/>
                    </a:lnTo>
                    <a:lnTo>
                      <a:pt x="12056" y="12980"/>
                    </a:lnTo>
                    <a:close/>
                    <a:moveTo>
                      <a:pt x="2992" y="0"/>
                    </a:moveTo>
                    <a:lnTo>
                      <a:pt x="1936" y="1672"/>
                    </a:lnTo>
                    <a:lnTo>
                      <a:pt x="0" y="1584"/>
                    </a:lnTo>
                    <a:lnTo>
                      <a:pt x="1716" y="2684"/>
                    </a:lnTo>
                    <a:lnTo>
                      <a:pt x="1628" y="4576"/>
                    </a:lnTo>
                    <a:lnTo>
                      <a:pt x="2684" y="2903"/>
                    </a:lnTo>
                    <a:lnTo>
                      <a:pt x="4620" y="2992"/>
                    </a:lnTo>
                    <a:lnTo>
                      <a:pt x="2948" y="1892"/>
                    </a:lnTo>
                    <a:lnTo>
                      <a:pt x="2992" y="0"/>
                    </a:lnTo>
                    <a:close/>
                    <a:moveTo>
                      <a:pt x="4532" y="5104"/>
                    </a:moveTo>
                    <a:lnTo>
                      <a:pt x="6204" y="6908"/>
                    </a:lnTo>
                    <a:lnTo>
                      <a:pt x="7788" y="5104"/>
                    </a:lnTo>
                    <a:lnTo>
                      <a:pt x="7304" y="5104"/>
                    </a:lnTo>
                    <a:lnTo>
                      <a:pt x="4532" y="5104"/>
                    </a:lnTo>
                    <a:close/>
                    <a:moveTo>
                      <a:pt x="9020" y="5104"/>
                    </a:moveTo>
                    <a:lnTo>
                      <a:pt x="10428" y="6908"/>
                    </a:lnTo>
                    <a:lnTo>
                      <a:pt x="12144" y="5104"/>
                    </a:lnTo>
                    <a:lnTo>
                      <a:pt x="9020" y="5104"/>
                    </a:lnTo>
                    <a:close/>
                    <a:moveTo>
                      <a:pt x="12672" y="5280"/>
                    </a:moveTo>
                    <a:lnTo>
                      <a:pt x="10956" y="7084"/>
                    </a:lnTo>
                    <a:lnTo>
                      <a:pt x="13640" y="7084"/>
                    </a:lnTo>
                    <a:lnTo>
                      <a:pt x="12672" y="5280"/>
                    </a:lnTo>
                    <a:close/>
                    <a:moveTo>
                      <a:pt x="9944" y="7084"/>
                    </a:moveTo>
                    <a:lnTo>
                      <a:pt x="8404" y="5148"/>
                    </a:lnTo>
                    <a:lnTo>
                      <a:pt x="6732" y="7084"/>
                    </a:lnTo>
                    <a:lnTo>
                      <a:pt x="9944" y="7084"/>
                    </a:lnTo>
                    <a:close/>
                    <a:moveTo>
                      <a:pt x="5720" y="7084"/>
                    </a:moveTo>
                    <a:lnTo>
                      <a:pt x="4004" y="5280"/>
                    </a:lnTo>
                    <a:lnTo>
                      <a:pt x="2992" y="7260"/>
                    </a:lnTo>
                    <a:lnTo>
                      <a:pt x="5764" y="10560"/>
                    </a:lnTo>
                    <a:lnTo>
                      <a:pt x="7392" y="12496"/>
                    </a:lnTo>
                    <a:lnTo>
                      <a:pt x="5544" y="8668"/>
                    </a:lnTo>
                    <a:lnTo>
                      <a:pt x="5984" y="8492"/>
                    </a:lnTo>
                    <a:lnTo>
                      <a:pt x="8360" y="13332"/>
                    </a:lnTo>
                    <a:lnTo>
                      <a:pt x="10692" y="8492"/>
                    </a:lnTo>
                    <a:lnTo>
                      <a:pt x="11132" y="8668"/>
                    </a:lnTo>
                    <a:lnTo>
                      <a:pt x="9284" y="12496"/>
                    </a:lnTo>
                    <a:lnTo>
                      <a:pt x="10912" y="10560"/>
                    </a:lnTo>
                    <a:lnTo>
                      <a:pt x="13464" y="7568"/>
                    </a:lnTo>
                    <a:lnTo>
                      <a:pt x="5016" y="7568"/>
                    </a:lnTo>
                    <a:lnTo>
                      <a:pt x="5016" y="7084"/>
                    </a:lnTo>
                    <a:lnTo>
                      <a:pt x="5720" y="7084"/>
                    </a:lnTo>
                    <a:close/>
                  </a:path>
                </a:pathLst>
              </a:custGeom>
              <a:solidFill>
                <a:schemeClr val="bg1"/>
              </a:solidFill>
              <a:ln w="9525">
                <a:solidFill>
                  <a:schemeClr val="tx1"/>
                </a:solidFill>
                <a:round/>
                <a:headEnd/>
                <a:tailEnd/>
              </a:ln>
            </p:spPr>
            <p:txBody>
              <a:bodyPr vert="horz" wrap="square" lIns="91461" tIns="45731" rIns="91461" bIns="45731" numCol="1" anchor="t" anchorCtr="0" compatLnSpc="1">
                <a:prstTxWarp prst="textNoShape">
                  <a:avLst/>
                </a:prstTxWarp>
                <a:noAutofit/>
              </a:bodyPr>
              <a:lstStyle/>
              <a:p>
                <a:pPr fontAlgn="ctr"/>
                <a:endParaRPr lang="zh-CN" altLang="en-US" sz="2400">
                  <a:latin typeface="微软雅黑" panose="020B0503020204020204" pitchFamily="34" charset="-122"/>
                  <a:ea typeface="微软雅黑" panose="020B0503020204020204" pitchFamily="34" charset="-122"/>
                </a:endParaRPr>
              </a:p>
            </p:txBody>
          </p:sp>
        </p:grpSp>
        <p:sp>
          <p:nvSpPr>
            <p:cNvPr id="28" name="矩形 27"/>
            <p:cNvSpPr/>
            <p:nvPr/>
          </p:nvSpPr>
          <p:spPr>
            <a:xfrm>
              <a:off x="6129927" y="3847487"/>
              <a:ext cx="3781101" cy="523220"/>
            </a:xfrm>
            <a:prstGeom prst="rect">
              <a:avLst/>
            </a:prstGeom>
          </p:spPr>
          <p:txBody>
            <a:bodyPr wrap="square" anchor="b">
              <a:noAutofit/>
            </a:bodyPr>
            <a:lstStyle/>
            <a:p>
              <a:pPr marL="108022" fontAlgn="ctr"/>
              <a:r>
                <a:rPr sz="1400" b="1" dirty="0">
                  <a:solidFill>
                    <a:srgbClr val="C00000"/>
                  </a:solidFill>
                  <a:latin typeface="微软雅黑" panose="020B0503020204020204" pitchFamily="34" charset="-122"/>
                  <a:ea typeface="微软雅黑" panose="020B0503020204020204" pitchFamily="34" charset="-122"/>
                </a:rPr>
                <a:t>High-quality: </a:t>
              </a:r>
              <a:r>
                <a:rPr sz="1200" dirty="0">
                  <a:solidFill>
                    <a:srgbClr val="C00000"/>
                  </a:solidFill>
                  <a:latin typeface="微软雅黑" panose="020B0503020204020204" pitchFamily="34" charset="-122"/>
                  <a:ea typeface="微软雅黑" panose="020B0503020204020204" pitchFamily="34" charset="-122"/>
                </a:rPr>
                <a:t>bearing high-value services and providing high-quality experience</a:t>
              </a:r>
              <a:endParaRPr lang="zh-CN" altLang="en-US" sz="1100" dirty="0">
                <a:solidFill>
                  <a:srgbClr val="C00000"/>
                </a:solidFill>
                <a:latin typeface="微软雅黑" panose="020B0503020204020204" pitchFamily="34" charset="-122"/>
                <a:ea typeface="微软雅黑" panose="020B0503020204020204" pitchFamily="34" charset="-122"/>
                <a:cs typeface="Arial" pitchFamily="34" charset="0"/>
              </a:endParaRPr>
            </a:p>
          </p:txBody>
        </p:sp>
        <p:sp>
          <p:nvSpPr>
            <p:cNvPr id="31" name="矩形 30"/>
            <p:cNvSpPr/>
            <p:nvPr/>
          </p:nvSpPr>
          <p:spPr>
            <a:xfrm>
              <a:off x="6129926" y="1871684"/>
              <a:ext cx="4189940" cy="486636"/>
            </a:xfrm>
            <a:prstGeom prst="rect">
              <a:avLst/>
            </a:prstGeom>
          </p:spPr>
          <p:txBody>
            <a:bodyPr wrap="square" anchor="b">
              <a:noAutofit/>
            </a:bodyPr>
            <a:lstStyle/>
            <a:p>
              <a:pPr marL="108022" fontAlgn="ctr"/>
              <a:r>
                <a:rPr sz="1400" b="1" dirty="0">
                  <a:solidFill>
                    <a:srgbClr val="C00000"/>
                  </a:solidFill>
                  <a:latin typeface="微软雅黑" panose="020B0503020204020204" pitchFamily="34" charset="-122"/>
                  <a:ea typeface="微软雅黑" panose="020B0503020204020204" pitchFamily="34" charset="-122"/>
                </a:rPr>
                <a:t>Virtual: </a:t>
              </a:r>
              <a:r>
                <a:rPr sz="1200" dirty="0">
                  <a:solidFill>
                    <a:srgbClr val="C00000"/>
                  </a:solidFill>
                  <a:latin typeface="微软雅黑" panose="020B0503020204020204" pitchFamily="34" charset="-122"/>
                  <a:ea typeface="微软雅黑" panose="020B0503020204020204" pitchFamily="34" charset="-122"/>
                </a:rPr>
                <a:t>industry's highest 1-to-16 virtualization capability, improving ICT resource utilization </a:t>
              </a:r>
              <a:endParaRPr lang="zh-CN" altLang="en-US" sz="1100" dirty="0">
                <a:solidFill>
                  <a:srgbClr val="C00000"/>
                </a:solidFill>
                <a:latin typeface="微软雅黑" panose="020B0503020204020204" pitchFamily="34" charset="-122"/>
                <a:ea typeface="微软雅黑" panose="020B0503020204020204" pitchFamily="34" charset="-122"/>
                <a:cs typeface="Arial" pitchFamily="34" charset="0"/>
              </a:endParaRPr>
            </a:p>
          </p:txBody>
        </p:sp>
        <p:sp>
          <p:nvSpPr>
            <p:cNvPr id="36" name="矩形 35"/>
            <p:cNvSpPr/>
            <p:nvPr/>
          </p:nvSpPr>
          <p:spPr>
            <a:xfrm>
              <a:off x="2459596" y="1619656"/>
              <a:ext cx="3585412" cy="738664"/>
            </a:xfrm>
            <a:prstGeom prst="rect">
              <a:avLst/>
            </a:prstGeom>
          </p:spPr>
          <p:txBody>
            <a:bodyPr wrap="square" anchor="b" anchorCtr="0">
              <a:noAutofit/>
            </a:bodyPr>
            <a:lstStyle/>
            <a:p>
              <a:pPr marL="108022" fontAlgn="ctr"/>
              <a:r>
                <a:rPr sz="1400" b="1" dirty="0">
                  <a:solidFill>
                    <a:srgbClr val="C00000"/>
                  </a:solidFill>
                  <a:latin typeface="微软雅黑" panose="020B0503020204020204" pitchFamily="34" charset="-122"/>
                  <a:ea typeface="微软雅黑" panose="020B0503020204020204" pitchFamily="34" charset="-122"/>
                </a:rPr>
                <a:t>Elastic: </a:t>
              </a:r>
              <a:r>
                <a:rPr sz="1200" dirty="0">
                  <a:solidFill>
                    <a:srgbClr val="C00000"/>
                  </a:solidFill>
                  <a:latin typeface="微软雅黑" panose="020B0503020204020204" pitchFamily="34" charset="-122"/>
                  <a:ea typeface="微软雅黑" panose="020B0503020204020204" pitchFamily="34" charset="-122"/>
                </a:rPr>
                <a:t>three-fold capacity of the industry average, helping construct stable network platforms for 10 years</a:t>
              </a:r>
              <a:endParaRPr lang="zh-CN" altLang="en-US" sz="1100" dirty="0">
                <a:solidFill>
                  <a:srgbClr val="C00000"/>
                </a:solidFill>
                <a:latin typeface="微软雅黑" panose="020B0503020204020204" pitchFamily="34" charset="-122"/>
                <a:ea typeface="微软雅黑" panose="020B0503020204020204" pitchFamily="34" charset="-122"/>
                <a:cs typeface="Arial" pitchFamily="34" charset="0"/>
              </a:endParaRPr>
            </a:p>
          </p:txBody>
        </p:sp>
        <p:cxnSp>
          <p:nvCxnSpPr>
            <p:cNvPr id="40" name="直接连接符 39"/>
            <p:cNvCxnSpPr>
              <a:cxnSpLocks/>
            </p:cNvCxnSpPr>
            <p:nvPr/>
          </p:nvCxnSpPr>
          <p:spPr bwMode="auto">
            <a:xfrm>
              <a:off x="2661068" y="4395538"/>
              <a:ext cx="3476996" cy="0"/>
            </a:xfrm>
            <a:prstGeom prst="line">
              <a:avLst/>
            </a:prstGeom>
            <a:noFill/>
            <a:ln w="19050">
              <a:solidFill>
                <a:srgbClr val="C0C0C0"/>
              </a:solidFill>
            </a:ln>
            <a:effectLst/>
          </p:spPr>
        </p:cxnSp>
        <p:cxnSp>
          <p:nvCxnSpPr>
            <p:cNvPr id="41" name="直接连接符 40"/>
            <p:cNvCxnSpPr>
              <a:cxnSpLocks/>
            </p:cNvCxnSpPr>
            <p:nvPr/>
          </p:nvCxnSpPr>
          <p:spPr bwMode="auto">
            <a:xfrm>
              <a:off x="6239335" y="2406075"/>
              <a:ext cx="3476996" cy="0"/>
            </a:xfrm>
            <a:prstGeom prst="line">
              <a:avLst/>
            </a:prstGeom>
            <a:noFill/>
            <a:ln w="19050">
              <a:solidFill>
                <a:srgbClr val="C0C0C0"/>
              </a:solidFill>
            </a:ln>
            <a:effectLst/>
          </p:spPr>
        </p:cxnSp>
        <p:cxnSp>
          <p:nvCxnSpPr>
            <p:cNvPr id="42" name="直接连接符 41"/>
            <p:cNvCxnSpPr>
              <a:cxnSpLocks/>
            </p:cNvCxnSpPr>
            <p:nvPr/>
          </p:nvCxnSpPr>
          <p:spPr bwMode="auto">
            <a:xfrm>
              <a:off x="6239335" y="4395538"/>
              <a:ext cx="3476996" cy="0"/>
            </a:xfrm>
            <a:prstGeom prst="line">
              <a:avLst/>
            </a:prstGeom>
            <a:noFill/>
            <a:ln w="19050">
              <a:solidFill>
                <a:srgbClr val="C0C0C0"/>
              </a:solidFill>
            </a:ln>
            <a:effectLst/>
          </p:spPr>
        </p:cxnSp>
        <p:sp>
          <p:nvSpPr>
            <p:cNvPr id="43" name="矩形 42"/>
            <p:cNvSpPr/>
            <p:nvPr/>
          </p:nvSpPr>
          <p:spPr>
            <a:xfrm>
              <a:off x="3352305" y="4533509"/>
              <a:ext cx="2989125" cy="1190069"/>
            </a:xfrm>
            <a:prstGeom prst="rect">
              <a:avLst/>
            </a:prstGeom>
          </p:spPr>
          <p:txBody>
            <a:bodyPr wrap="square">
              <a:noAutofit/>
            </a:bodyPr>
            <a:lstStyle/>
            <a:p>
              <a:pPr marL="171450" indent="-171450" fontAlgn="ctr">
                <a:spcBef>
                  <a:spcPts val="540"/>
                </a:spcBef>
                <a:buFont typeface="Arial" panose="020B0604020202020204" pitchFamily="34" charset="0"/>
                <a:buChar char="•"/>
              </a:pPr>
              <a:r>
                <a:rPr sz="1200" dirty="0">
                  <a:latin typeface="微软雅黑" panose="020B0503020204020204" pitchFamily="34" charset="-122"/>
                  <a:ea typeface="微软雅黑" panose="020B0503020204020204" pitchFamily="34" charset="-122"/>
                </a:rPr>
                <a:t>Cooperation with the Agile Controller, implementing E2E SDN solutions</a:t>
              </a:r>
              <a:endParaRPr lang="zh-CN" altLang="en-US" sz="1200" dirty="0">
                <a:latin typeface="微软雅黑" panose="020B0503020204020204" pitchFamily="34" charset="-122"/>
                <a:ea typeface="微软雅黑" panose="020B0503020204020204" pitchFamily="34" charset="-122"/>
              </a:endParaRPr>
            </a:p>
            <a:p>
              <a:pPr marL="171450" indent="-171450" fontAlgn="ctr">
                <a:spcBef>
                  <a:spcPts val="540"/>
                </a:spcBef>
                <a:buFont typeface="Arial" panose="020B0604020202020204" pitchFamily="34" charset="0"/>
                <a:buChar char="•"/>
              </a:pPr>
              <a:r>
                <a:rPr sz="1200" dirty="0">
                  <a:latin typeface="微软雅黑" panose="020B0503020204020204" pitchFamily="34" charset="-122"/>
                  <a:ea typeface="微软雅黑" panose="020B0503020204020204" pitchFamily="34" charset="-122"/>
                </a:rPr>
                <a:t>Network automation, reducing O&amp;M and management costs of customers</a:t>
              </a:r>
              <a:endParaRPr lang="zh-CN" altLang="en-US" sz="1200" dirty="0">
                <a:latin typeface="微软雅黑" panose="020B0503020204020204" pitchFamily="34" charset="-122"/>
                <a:ea typeface="微软雅黑" panose="020B0503020204020204" pitchFamily="34" charset="-122"/>
              </a:endParaRPr>
            </a:p>
            <a:p>
              <a:pPr marL="171450" indent="-171450" fontAlgn="ctr">
                <a:spcBef>
                  <a:spcPts val="540"/>
                </a:spcBef>
                <a:buFont typeface="Arial" panose="020B0604020202020204" pitchFamily="34" charset="0"/>
                <a:buChar char="•"/>
              </a:pPr>
              <a:r>
                <a:rPr sz="1200" dirty="0" err="1">
                  <a:latin typeface="微软雅黑" panose="020B0503020204020204" pitchFamily="34" charset="-122"/>
                  <a:ea typeface="微软雅黑" panose="020B0503020204020204" pitchFamily="34" charset="-122"/>
                </a:rPr>
                <a:t>OpenFlow</a:t>
              </a:r>
              <a:r>
                <a:rPr sz="1200" dirty="0">
                  <a:latin typeface="微软雅黑" panose="020B0503020204020204" pitchFamily="34" charset="-122"/>
                  <a:ea typeface="微软雅黑" panose="020B0503020204020204" pitchFamily="34" charset="-122"/>
                </a:rPr>
                <a:t> and open APIs, preventing vendor lock-in</a:t>
              </a:r>
              <a:endParaRPr lang="zh-CN" altLang="en-US" sz="1200" dirty="0">
                <a:latin typeface="微软雅黑" panose="020B0503020204020204" pitchFamily="34" charset="-122"/>
                <a:ea typeface="微软雅黑" panose="020B0503020204020204" pitchFamily="34" charset="-122"/>
              </a:endParaRPr>
            </a:p>
          </p:txBody>
        </p:sp>
        <p:sp>
          <p:nvSpPr>
            <p:cNvPr id="44" name="矩形 43"/>
            <p:cNvSpPr/>
            <p:nvPr/>
          </p:nvSpPr>
          <p:spPr>
            <a:xfrm>
              <a:off x="3352304" y="2528901"/>
              <a:ext cx="2777286" cy="1028487"/>
            </a:xfrm>
            <a:prstGeom prst="rect">
              <a:avLst/>
            </a:prstGeom>
          </p:spPr>
          <p:txBody>
            <a:bodyPr wrap="square">
              <a:noAutofit/>
            </a:bodyPr>
            <a:lstStyle/>
            <a:p>
              <a:pPr marL="171450" indent="-171450" fontAlgn="ctr">
                <a:spcBef>
                  <a:spcPts val="540"/>
                </a:spcBef>
                <a:buFont typeface="Arial" panose="020B0604020202020204" pitchFamily="34" charset="0"/>
                <a:buChar char="•"/>
              </a:pPr>
              <a:r>
                <a:rPr sz="1200" dirty="0">
                  <a:latin typeface="微软雅黑" panose="020B0503020204020204" pitchFamily="34" charset="-122"/>
                  <a:ea typeface="微软雅黑" panose="020B0503020204020204" pitchFamily="34" charset="-122"/>
                </a:rPr>
                <a:t>Industry-leading high-density line card</a:t>
              </a:r>
              <a:r>
                <a:rPr lang="en-US" sz="1200" dirty="0">
                  <a:latin typeface="微软雅黑" panose="020B0503020204020204" pitchFamily="34" charset="-122"/>
                  <a:ea typeface="微软雅黑" panose="020B0503020204020204" pitchFamily="34" charset="-122"/>
                </a:rPr>
                <a:t>s</a:t>
              </a:r>
              <a:r>
                <a:rPr sz="1200" dirty="0">
                  <a:latin typeface="微软雅黑" panose="020B0503020204020204" pitchFamily="34" charset="-122"/>
                  <a:ea typeface="微软雅黑" panose="020B0503020204020204" pitchFamily="34" charset="-122"/>
                </a:rPr>
                <a:t>: </a:t>
              </a:r>
              <a:r>
                <a:rPr sz="1200" b="1" dirty="0">
                  <a:latin typeface="微软雅黑" panose="020B0503020204020204" pitchFamily="34" charset="-122"/>
                  <a:ea typeface="微软雅黑" panose="020B0503020204020204" pitchFamily="34" charset="-122"/>
                </a:rPr>
                <a:t>72 x 100GE and 36 x 40GE</a:t>
              </a:r>
            </a:p>
            <a:p>
              <a:pPr marL="171450" indent="-171450" fontAlgn="ctr">
                <a:spcBef>
                  <a:spcPts val="540"/>
                </a:spcBef>
                <a:buFont typeface="Arial" panose="020B0604020202020204" pitchFamily="34" charset="0"/>
                <a:buChar char="•"/>
              </a:pPr>
              <a:r>
                <a:rPr sz="1200" b="1" dirty="0">
                  <a:latin typeface="微软雅黑" panose="020B0503020204020204" pitchFamily="34" charset="-122"/>
                  <a:ea typeface="微软雅黑" panose="020B0503020204020204" pitchFamily="34" charset="-122"/>
                </a:rPr>
                <a:t>178 </a:t>
              </a:r>
              <a:r>
                <a:rPr sz="1200" b="1" dirty="0" err="1">
                  <a:latin typeface="微软雅黑" panose="020B0503020204020204" pitchFamily="34" charset="-122"/>
                  <a:ea typeface="微软雅黑" panose="020B0503020204020204" pitchFamily="34" charset="-122"/>
                </a:rPr>
                <a:t>Tbit</a:t>
              </a:r>
              <a:r>
                <a:rPr sz="1200" b="1" dirty="0">
                  <a:latin typeface="微软雅黑" panose="020B0503020204020204" pitchFamily="34" charset="-122"/>
                  <a:ea typeface="微软雅黑" panose="020B0503020204020204" pitchFamily="34" charset="-122"/>
                </a:rPr>
                <a:t>/s</a:t>
              </a:r>
              <a:r>
                <a:rPr sz="1200" dirty="0">
                  <a:latin typeface="微软雅黑" panose="020B0503020204020204" pitchFamily="34" charset="-122"/>
                  <a:ea typeface="微软雅黑" panose="020B0503020204020204" pitchFamily="34" charset="-122"/>
                </a:rPr>
                <a:t> super-large capacity, providing </a:t>
              </a:r>
              <a:r>
                <a:rPr sz="1200" b="1" dirty="0">
                  <a:latin typeface="微软雅黑" panose="020B0503020204020204" pitchFamily="34" charset="-122"/>
                  <a:ea typeface="微软雅黑" panose="020B0503020204020204" pitchFamily="34" charset="-122"/>
                </a:rPr>
                <a:t>11 </a:t>
              </a:r>
              <a:r>
                <a:rPr sz="1200" b="1" dirty="0" err="1">
                  <a:latin typeface="微软雅黑" panose="020B0503020204020204" pitchFamily="34" charset="-122"/>
                  <a:ea typeface="微软雅黑" panose="020B0503020204020204" pitchFamily="34" charset="-122"/>
                </a:rPr>
                <a:t>Tbit</a:t>
              </a:r>
              <a:r>
                <a:rPr sz="1200" b="1" dirty="0">
                  <a:latin typeface="微软雅黑" panose="020B0503020204020204" pitchFamily="34" charset="-122"/>
                  <a:ea typeface="微软雅黑" panose="020B0503020204020204" pitchFamily="34" charset="-122"/>
                </a:rPr>
                <a:t>/s bandwidth </a:t>
              </a:r>
              <a:r>
                <a:rPr sz="1200" dirty="0">
                  <a:latin typeface="微软雅黑" panose="020B0503020204020204" pitchFamily="34" charset="-122"/>
                  <a:ea typeface="微软雅黑" panose="020B0503020204020204" pitchFamily="34" charset="-122"/>
                </a:rPr>
                <a:t>per slot</a:t>
              </a:r>
              <a:endParaRPr lang="zh-CN" altLang="en-US" sz="1200" dirty="0">
                <a:latin typeface="微软雅黑" panose="020B0503020204020204" pitchFamily="34" charset="-122"/>
                <a:ea typeface="微软雅黑" panose="020B0503020204020204" pitchFamily="34" charset="-122"/>
              </a:endParaRPr>
            </a:p>
            <a:p>
              <a:pPr marL="171450" indent="-171450" fontAlgn="ctr">
                <a:spcBef>
                  <a:spcPts val="540"/>
                </a:spcBef>
                <a:buFont typeface="Arial" panose="020B0604020202020204" pitchFamily="34" charset="0"/>
                <a:buChar char="•"/>
              </a:pPr>
              <a:r>
                <a:rPr sz="1200" b="1" dirty="0">
                  <a:latin typeface="微软雅黑" panose="020B0503020204020204" pitchFamily="34" charset="-122"/>
                  <a:ea typeface="微软雅黑" panose="020B0503020204020204" pitchFamily="34" charset="-122"/>
                </a:rPr>
                <a:t>24 GB </a:t>
              </a:r>
              <a:r>
                <a:rPr sz="1200" dirty="0">
                  <a:latin typeface="微软雅黑" panose="020B0503020204020204" pitchFamily="34" charset="-122"/>
                  <a:ea typeface="微软雅黑" panose="020B0503020204020204" pitchFamily="34" charset="-122"/>
                </a:rPr>
                <a:t>super-large buffer</a:t>
              </a:r>
              <a:endParaRPr lang="zh-CN" altLang="en-US" sz="1200" dirty="0">
                <a:latin typeface="微软雅黑" panose="020B0503020204020204" pitchFamily="34" charset="-122"/>
                <a:ea typeface="微软雅黑" panose="020B0503020204020204" pitchFamily="34" charset="-122"/>
              </a:endParaRPr>
            </a:p>
          </p:txBody>
        </p:sp>
        <p:sp>
          <p:nvSpPr>
            <p:cNvPr id="45" name="矩形 44"/>
            <p:cNvSpPr/>
            <p:nvPr/>
          </p:nvSpPr>
          <p:spPr>
            <a:xfrm>
              <a:off x="6944954" y="4533508"/>
              <a:ext cx="3075006" cy="1415772"/>
            </a:xfrm>
            <a:prstGeom prst="rect">
              <a:avLst/>
            </a:prstGeom>
          </p:spPr>
          <p:txBody>
            <a:bodyPr wrap="square">
              <a:noAutofit/>
            </a:bodyPr>
            <a:lstStyle/>
            <a:p>
              <a:pPr marL="171450" indent="-171450" fontAlgn="ctr">
                <a:spcBef>
                  <a:spcPts val="540"/>
                </a:spcBef>
                <a:buFont typeface="Arial" panose="020B0604020202020204" pitchFamily="34" charset="0"/>
                <a:buChar char="•"/>
              </a:pPr>
              <a:r>
                <a:rPr sz="1200" dirty="0">
                  <a:latin typeface="微软雅黑" panose="020B0503020204020204" pitchFamily="34" charset="-122"/>
                  <a:ea typeface="微软雅黑" panose="020B0503020204020204" pitchFamily="34" charset="-122"/>
                </a:rPr>
                <a:t>Industry-leading </a:t>
              </a:r>
              <a:r>
                <a:rPr sz="1200" b="1" dirty="0">
                  <a:latin typeface="微软雅黑" panose="020B0503020204020204" pitchFamily="34" charset="-122"/>
                  <a:ea typeface="微软雅黑" panose="020B0503020204020204" pitchFamily="34" charset="-122"/>
                </a:rPr>
                <a:t>orthogonal architecture</a:t>
              </a:r>
              <a:r>
                <a:rPr sz="1200" dirty="0">
                  <a:latin typeface="微软雅黑" panose="020B0503020204020204" pitchFamily="34" charset="-122"/>
                  <a:ea typeface="微软雅黑" panose="020B0503020204020204" pitchFamily="34" charset="-122"/>
                </a:rPr>
                <a:t> </a:t>
              </a:r>
              <a:endParaRPr lang="zh-CN" altLang="en-US" sz="1200" b="1" dirty="0">
                <a:latin typeface="微软雅黑" panose="020B0503020204020204" pitchFamily="34" charset="-122"/>
                <a:ea typeface="微软雅黑" panose="020B0503020204020204" pitchFamily="34" charset="-122"/>
              </a:endParaRPr>
            </a:p>
            <a:p>
              <a:pPr marL="171450" indent="-171450" fontAlgn="ctr">
                <a:spcBef>
                  <a:spcPts val="540"/>
                </a:spcBef>
                <a:buFont typeface="Arial" panose="020B0604020202020204" pitchFamily="34" charset="0"/>
                <a:buChar char="•"/>
              </a:pPr>
              <a:r>
                <a:rPr sz="1200" dirty="0">
                  <a:latin typeface="微软雅黑" panose="020B0503020204020204" pitchFamily="34" charset="-122"/>
                  <a:ea typeface="微软雅黑" panose="020B0503020204020204" pitchFamily="34" charset="-122"/>
                </a:rPr>
                <a:t>Patented </a:t>
              </a:r>
              <a:r>
                <a:rPr sz="1200" b="1" dirty="0">
                  <a:latin typeface="微软雅黑" panose="020B0503020204020204" pitchFamily="34" charset="-122"/>
                  <a:ea typeface="微软雅黑" panose="020B0503020204020204" pitchFamily="34" charset="-122"/>
                </a:rPr>
                <a:t>front-to-rear airflow design </a:t>
              </a:r>
              <a:r>
                <a:rPr sz="1200" dirty="0">
                  <a:latin typeface="微软雅黑" panose="020B0503020204020204" pitchFamily="34" charset="-122"/>
                  <a:ea typeface="微软雅黑" panose="020B0503020204020204" pitchFamily="34" charset="-122"/>
                </a:rPr>
                <a:t>that isolates cold air channels from hot air channels </a:t>
              </a:r>
              <a:endParaRPr lang="en-US" altLang="zh-CN" sz="1200" dirty="0">
                <a:latin typeface="微软雅黑" panose="020B0503020204020204" pitchFamily="34" charset="-122"/>
                <a:ea typeface="微软雅黑" panose="020B0503020204020204" pitchFamily="34" charset="-122"/>
              </a:endParaRPr>
            </a:p>
            <a:p>
              <a:pPr marL="171450" indent="-171450" fontAlgn="ctr">
                <a:spcBef>
                  <a:spcPts val="540"/>
                </a:spcBef>
                <a:buFont typeface="Arial" panose="020B0604020202020204" pitchFamily="34" charset="0"/>
                <a:buChar char="•"/>
              </a:pPr>
              <a:r>
                <a:rPr sz="1200" dirty="0">
                  <a:latin typeface="微软雅黑" panose="020B0503020204020204" pitchFamily="34" charset="-122"/>
                  <a:ea typeface="微软雅黑" panose="020B0503020204020204" pitchFamily="34" charset="-122"/>
                </a:rPr>
                <a:t>2-µs extra-low latency, achieving efficient forwarding</a:t>
              </a:r>
              <a:endParaRPr lang="zh-CN" altLang="en-US" sz="1200" dirty="0">
                <a:latin typeface="微软雅黑" panose="020B0503020204020204" pitchFamily="34" charset="-122"/>
                <a:ea typeface="微软雅黑" panose="020B0503020204020204" pitchFamily="34" charset="-122"/>
              </a:endParaRPr>
            </a:p>
            <a:p>
              <a:pPr marL="171450" indent="-171450" fontAlgn="ctr">
                <a:spcBef>
                  <a:spcPts val="540"/>
                </a:spcBef>
                <a:buFont typeface="Arial" panose="020B0604020202020204" pitchFamily="34" charset="0"/>
                <a:buChar char="•"/>
              </a:pPr>
              <a:r>
                <a:rPr sz="1200" dirty="0">
                  <a:latin typeface="微软雅黑" panose="020B0503020204020204" pitchFamily="34" charset="-122"/>
                  <a:ea typeface="微软雅黑" panose="020B0503020204020204" pitchFamily="34" charset="-122"/>
                </a:rPr>
                <a:t>Full hot standby for five hardware systems</a:t>
              </a:r>
              <a:endParaRPr lang="zh-CN" altLang="en-US" sz="1200" dirty="0">
                <a:latin typeface="微软雅黑" panose="020B0503020204020204" pitchFamily="34" charset="-122"/>
                <a:ea typeface="微软雅黑" panose="020B0503020204020204" pitchFamily="34" charset="-122"/>
              </a:endParaRPr>
            </a:p>
          </p:txBody>
        </p:sp>
        <p:sp>
          <p:nvSpPr>
            <p:cNvPr id="46" name="矩形 45"/>
            <p:cNvSpPr/>
            <p:nvPr/>
          </p:nvSpPr>
          <p:spPr>
            <a:xfrm>
              <a:off x="6944955" y="2528901"/>
              <a:ext cx="3075007" cy="964367"/>
            </a:xfrm>
            <a:prstGeom prst="rect">
              <a:avLst/>
            </a:prstGeom>
          </p:spPr>
          <p:txBody>
            <a:bodyPr wrap="square">
              <a:noAutofit/>
            </a:bodyPr>
            <a:lstStyle/>
            <a:p>
              <a:pPr marL="171450" indent="-171450" fontAlgn="ctr">
                <a:spcBef>
                  <a:spcPts val="540"/>
                </a:spcBef>
                <a:buFont typeface="Arial" panose="020B0604020202020204" pitchFamily="34" charset="0"/>
                <a:buChar char="•"/>
              </a:pPr>
              <a:r>
                <a:rPr lang="en-US" sz="1200" dirty="0">
                  <a:latin typeface="微软雅黑" panose="020B0503020204020204" pitchFamily="34" charset="-122"/>
                  <a:ea typeface="微软雅黑" panose="020B0503020204020204" pitchFamily="34" charset="-122"/>
                </a:rPr>
                <a:t>Virtual </a:t>
              </a:r>
              <a:r>
                <a:rPr sz="1200" dirty="0">
                  <a:latin typeface="微软雅黑" panose="020B0503020204020204" pitchFamily="34" charset="-122"/>
                  <a:ea typeface="微软雅黑" panose="020B0503020204020204" pitchFamily="34" charset="-122"/>
                </a:rPr>
                <a:t>system (VS): </a:t>
              </a:r>
              <a:r>
                <a:rPr sz="1200" b="1" dirty="0">
                  <a:latin typeface="微软雅黑" panose="020B0503020204020204" pitchFamily="34" charset="-122"/>
                  <a:ea typeface="微软雅黑" panose="020B0503020204020204" pitchFamily="34" charset="-122"/>
                </a:rPr>
                <a:t>One device can be virtualized into 16 devices.</a:t>
              </a:r>
              <a:endParaRPr lang="zh-CN" altLang="en-US" sz="1200" b="1" dirty="0">
                <a:latin typeface="微软雅黑" panose="020B0503020204020204" pitchFamily="34" charset="-122"/>
                <a:ea typeface="微软雅黑" panose="020B0503020204020204" pitchFamily="34" charset="-122"/>
              </a:endParaRPr>
            </a:p>
            <a:p>
              <a:pPr marL="171450" indent="-171450" fontAlgn="ctr">
                <a:spcBef>
                  <a:spcPts val="540"/>
                </a:spcBef>
                <a:buFont typeface="Arial" panose="020B0604020202020204" pitchFamily="34" charset="0"/>
                <a:buChar char="•"/>
              </a:pPr>
              <a:r>
                <a:rPr sz="1200" dirty="0">
                  <a:latin typeface="微软雅黑" panose="020B0503020204020204" pitchFamily="34" charset="-122"/>
                  <a:ea typeface="微软雅黑" panose="020B0503020204020204" pitchFamily="34" charset="-122"/>
                </a:rPr>
                <a:t>Most comprehensive fabric networking in the industry: SVF, CSS, VXLAN, TRILL, and EVPN</a:t>
              </a:r>
            </a:p>
          </p:txBody>
        </p:sp>
      </p:grpSp>
    </p:spTree>
    <p:extLst>
      <p:ext uri="{BB962C8B-B14F-4D97-AF65-F5344CB8AC3E}">
        <p14:creationId xmlns:p14="http://schemas.microsoft.com/office/powerpoint/2010/main" val="20201933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type="body" sz="quarter" idx="10"/>
          </p:nvPr>
        </p:nvSpPr>
        <p:spPr/>
        <p:txBody>
          <a:bodyPr wrap="square">
            <a:noAutofit/>
          </a:bodyPr>
          <a:lstStyle/>
          <a:p>
            <a:pPr fontAlgn="ctr"/>
            <a:r>
              <a:rPr sz="2400">
                <a:solidFill>
                  <a:schemeClr val="bg1">
                    <a:lumMod val="50000"/>
                  </a:schemeClr>
                </a:solidFill>
                <a:latin typeface="微软雅黑" panose="020B0503020204020204" pitchFamily="34" charset="-122"/>
                <a:ea typeface="微软雅黑" panose="020B0503020204020204" pitchFamily="34" charset="-122"/>
              </a:rPr>
              <a:t>Product Positioning </a:t>
            </a:r>
          </a:p>
          <a:p>
            <a:pPr fontAlgn="ctr"/>
            <a:r>
              <a:rPr sz="2400" b="1">
                <a:latin typeface="微软雅黑" panose="020B0503020204020204" pitchFamily="34" charset="-122"/>
                <a:ea typeface="微软雅黑" panose="020B0503020204020204" pitchFamily="34" charset="-122"/>
              </a:rPr>
              <a:t>Product Structure </a:t>
            </a:r>
          </a:p>
          <a:p>
            <a:pPr fontAlgn="ctr"/>
            <a:r>
              <a:rPr sz="2400">
                <a:solidFill>
                  <a:schemeClr val="bg1">
                    <a:lumMod val="50000"/>
                  </a:schemeClr>
                </a:solidFill>
                <a:latin typeface="微软雅黑" panose="020B0503020204020204" pitchFamily="34" charset="-122"/>
                <a:ea typeface="微软雅黑" panose="020B0503020204020204" pitchFamily="34" charset="-122"/>
              </a:rPr>
              <a:t>Cards and Modules</a:t>
            </a:r>
            <a:endParaRPr lang="en-US" altLang="zh-CN" sz="2400" dirty="0">
              <a:solidFill>
                <a:schemeClr val="bg1">
                  <a:lumMod val="50000"/>
                </a:schemeClr>
              </a:solidFill>
              <a:latin typeface="微软雅黑" panose="020B0503020204020204" pitchFamily="34" charset="-122"/>
              <a:ea typeface="微软雅黑" panose="020B0503020204020204" pitchFamily="34" charset="-122"/>
              <a:sym typeface="华文细黑 (正文)"/>
            </a:endParaRPr>
          </a:p>
          <a:p>
            <a:pPr fontAlgn="ctr"/>
            <a:r>
              <a:rPr sz="2400">
                <a:solidFill>
                  <a:schemeClr val="bg1">
                    <a:lumMod val="50000"/>
                  </a:schemeClr>
                </a:solidFill>
                <a:latin typeface="微软雅黑" panose="020B0503020204020204" pitchFamily="34" charset="-122"/>
                <a:ea typeface="微软雅黑" panose="020B0503020204020204" pitchFamily="34" charset="-122"/>
              </a:rPr>
              <a:t>Product Features and Application Scenarios</a:t>
            </a:r>
            <a:endParaRPr lang="en-US" altLang="zh-CN" sz="2400" dirty="0">
              <a:solidFill>
                <a:schemeClr val="bg1">
                  <a:lumMod val="50000"/>
                </a:schemeClr>
              </a:solidFill>
              <a:latin typeface="微软雅黑" panose="020B0503020204020204" pitchFamily="34" charset="-122"/>
              <a:ea typeface="微软雅黑" panose="020B0503020204020204" pitchFamily="34" charset="-122"/>
              <a:sym typeface="华文细黑 (正文)"/>
            </a:endParaRPr>
          </a:p>
        </p:txBody>
      </p:sp>
    </p:spTree>
    <p:extLst>
      <p:ext uri="{BB962C8B-B14F-4D97-AF65-F5344CB8AC3E}">
        <p14:creationId xmlns:p14="http://schemas.microsoft.com/office/powerpoint/2010/main" val="41740383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直接连接符 38"/>
          <p:cNvCxnSpPr/>
          <p:nvPr/>
        </p:nvCxnSpPr>
        <p:spPr bwMode="auto">
          <a:xfrm flipH="1">
            <a:off x="3935760" y="4910294"/>
            <a:ext cx="792088" cy="678946"/>
          </a:xfrm>
          <a:prstGeom prst="line">
            <a:avLst/>
          </a:prstGeom>
          <a:noFill/>
          <a:ln w="25400">
            <a:solidFill>
              <a:srgbClr val="00B0F0"/>
            </a:solidFill>
          </a:ln>
          <a:effectLst/>
        </p:spPr>
      </p:cxnSp>
      <p:sp>
        <p:nvSpPr>
          <p:cNvPr id="3" name="文本占位符 2"/>
          <p:cNvSpPr>
            <a:spLocks noGrp="1"/>
          </p:cNvSpPr>
          <p:nvPr>
            <p:ph type="body" sz="quarter" idx="12"/>
          </p:nvPr>
        </p:nvSpPr>
        <p:spPr/>
        <p:txBody>
          <a:bodyPr/>
          <a:lstStyle/>
          <a:p>
            <a:r>
              <a:rPr lang="en-US"/>
              <a:t>Appearance of the Core Switch CE12816</a:t>
            </a:r>
            <a:endParaRPr lang="en-US" altLang="zh-CN" dirty="0"/>
          </a:p>
        </p:txBody>
      </p:sp>
      <p:sp>
        <p:nvSpPr>
          <p:cNvPr id="26" name="矩形 25"/>
          <p:cNvSpPr/>
          <p:nvPr/>
        </p:nvSpPr>
        <p:spPr bwMode="auto">
          <a:xfrm>
            <a:off x="4727848" y="1556792"/>
            <a:ext cx="2880000" cy="288000"/>
          </a:xfrm>
          <a:prstGeom prst="rect">
            <a:avLst/>
          </a:prstGeom>
          <a:solidFill>
            <a:srgbClr val="00B0F0"/>
          </a:solidFill>
          <a:ln/>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noAutofit/>
          </a:bodyPr>
          <a:lstStyle/>
          <a:p>
            <a:pPr fontAlgn="ctr">
              <a:buClr>
                <a:srgbClr val="CC9900"/>
              </a:buClr>
            </a:pPr>
            <a:r>
              <a:rPr sz="1400" b="1">
                <a:solidFill>
                  <a:schemeClr val="tx1"/>
                </a:solidFill>
                <a:latin typeface="微软雅黑" panose="020B0503020204020204" pitchFamily="34" charset="-122"/>
                <a:ea typeface="微软雅黑" panose="020B0503020204020204" pitchFamily="34" charset="-122"/>
              </a:rPr>
              <a:t>CMUs: 1:1 backup</a:t>
            </a:r>
            <a:endParaRPr lang="zh-CN" altLang="en-US" sz="1400" b="1" dirty="0">
              <a:solidFill>
                <a:schemeClr val="tx1"/>
              </a:solidFill>
              <a:latin typeface="微软雅黑" panose="020B0503020204020204" pitchFamily="34" charset="-122"/>
              <a:ea typeface="微软雅黑" panose="020B0503020204020204" pitchFamily="34" charset="-122"/>
            </a:endParaRPr>
          </a:p>
        </p:txBody>
      </p:sp>
      <p:sp>
        <p:nvSpPr>
          <p:cNvPr id="27" name="矩形 26"/>
          <p:cNvSpPr/>
          <p:nvPr/>
        </p:nvSpPr>
        <p:spPr bwMode="auto">
          <a:xfrm>
            <a:off x="4727848" y="2091709"/>
            <a:ext cx="2880000" cy="288000"/>
          </a:xfrm>
          <a:prstGeom prst="rect">
            <a:avLst/>
          </a:prstGeom>
          <a:solidFill>
            <a:srgbClr val="00B0F0"/>
          </a:solidFill>
          <a:ln/>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noAutofit/>
          </a:bodyPr>
          <a:lstStyle/>
          <a:p>
            <a:pPr fontAlgn="ctr">
              <a:buClr>
                <a:srgbClr val="CC9900"/>
              </a:buClr>
            </a:pPr>
            <a:r>
              <a:rPr sz="1400" b="1">
                <a:solidFill>
                  <a:schemeClr val="tx1"/>
                </a:solidFill>
                <a:latin typeface="微软雅黑" panose="020B0503020204020204" pitchFamily="34" charset="-122"/>
                <a:ea typeface="微软雅黑" panose="020B0503020204020204" pitchFamily="34" charset="-122"/>
              </a:rPr>
              <a:t>MPUs: 1:1 backup</a:t>
            </a:r>
            <a:endParaRPr lang="zh-CN" altLang="en-US" sz="1400" b="1" dirty="0">
              <a:solidFill>
                <a:schemeClr val="tx1"/>
              </a:solidFill>
              <a:latin typeface="微软雅黑" panose="020B0503020204020204" pitchFamily="34" charset="-122"/>
              <a:ea typeface="微软雅黑" panose="020B0503020204020204" pitchFamily="34" charset="-122"/>
            </a:endParaRPr>
          </a:p>
        </p:txBody>
      </p:sp>
      <p:sp>
        <p:nvSpPr>
          <p:cNvPr id="28" name="矩形 27"/>
          <p:cNvSpPr/>
          <p:nvPr/>
        </p:nvSpPr>
        <p:spPr bwMode="auto">
          <a:xfrm>
            <a:off x="4727848" y="3161543"/>
            <a:ext cx="2880000" cy="288000"/>
          </a:xfrm>
          <a:prstGeom prst="rect">
            <a:avLst/>
          </a:prstGeom>
          <a:solidFill>
            <a:srgbClr val="00B0F0"/>
          </a:solidFill>
          <a:ln/>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noAutofit/>
          </a:bodyPr>
          <a:lstStyle/>
          <a:p>
            <a:pPr fontAlgn="ctr">
              <a:buClr>
                <a:srgbClr val="CC9900"/>
              </a:buClr>
            </a:pPr>
            <a:r>
              <a:rPr sz="1400" b="1">
                <a:solidFill>
                  <a:schemeClr val="tx1"/>
                </a:solidFill>
                <a:latin typeface="微软雅黑" panose="020B0503020204020204" pitchFamily="34" charset="-122"/>
                <a:ea typeface="微软雅黑" panose="020B0503020204020204" pitchFamily="34" charset="-122"/>
              </a:rPr>
              <a:t>A maximum of 16 LPUs</a:t>
            </a:r>
            <a:endParaRPr lang="zh-CN" altLang="en-US" sz="1400" b="1" dirty="0">
              <a:solidFill>
                <a:schemeClr val="tx1"/>
              </a:solidFill>
              <a:latin typeface="微软雅黑" panose="020B0503020204020204" pitchFamily="34" charset="-122"/>
              <a:ea typeface="微软雅黑" panose="020B0503020204020204" pitchFamily="34" charset="-122"/>
            </a:endParaRPr>
          </a:p>
        </p:txBody>
      </p:sp>
      <p:sp>
        <p:nvSpPr>
          <p:cNvPr id="30" name="矩形 29"/>
          <p:cNvSpPr/>
          <p:nvPr/>
        </p:nvSpPr>
        <p:spPr bwMode="auto">
          <a:xfrm>
            <a:off x="4727848" y="4231377"/>
            <a:ext cx="2880000" cy="288000"/>
          </a:xfrm>
          <a:prstGeom prst="rect">
            <a:avLst/>
          </a:prstGeom>
          <a:solidFill>
            <a:srgbClr val="00B0F0"/>
          </a:solidFill>
          <a:ln/>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noAutofit/>
          </a:bodyPr>
          <a:lstStyle/>
          <a:p>
            <a:pPr fontAlgn="ctr">
              <a:buClr>
                <a:srgbClr val="CC9900"/>
              </a:buClr>
            </a:pPr>
            <a:r>
              <a:rPr sz="1400" b="1">
                <a:solidFill>
                  <a:schemeClr val="tx1"/>
                </a:solidFill>
                <a:latin typeface="微软雅黑" panose="020B0503020204020204" pitchFamily="34" charset="-122"/>
                <a:ea typeface="微软雅黑" panose="020B0503020204020204" pitchFamily="34" charset="-122"/>
              </a:rPr>
              <a:t>Air intake frame</a:t>
            </a:r>
            <a:endParaRPr lang="zh-CN" altLang="en-US" sz="1400" b="1" dirty="0">
              <a:solidFill>
                <a:schemeClr val="tx1"/>
              </a:solidFill>
              <a:latin typeface="微软雅黑" panose="020B0503020204020204" pitchFamily="34" charset="-122"/>
              <a:ea typeface="微软雅黑" panose="020B0503020204020204" pitchFamily="34" charset="-122"/>
            </a:endParaRPr>
          </a:p>
        </p:txBody>
      </p:sp>
      <p:sp>
        <p:nvSpPr>
          <p:cNvPr id="36" name="矩形 35"/>
          <p:cNvSpPr/>
          <p:nvPr/>
        </p:nvSpPr>
        <p:spPr bwMode="auto">
          <a:xfrm>
            <a:off x="4727848" y="4663396"/>
            <a:ext cx="2880000" cy="493796"/>
          </a:xfrm>
          <a:prstGeom prst="rect">
            <a:avLst/>
          </a:prstGeom>
          <a:solidFill>
            <a:srgbClr val="00B0F0"/>
          </a:solidFill>
          <a:ln/>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noAutofit/>
          </a:bodyPr>
          <a:lstStyle/>
          <a:p>
            <a:pPr fontAlgn="ctr">
              <a:buClr>
                <a:srgbClr val="CC9900"/>
              </a:buClr>
            </a:pPr>
            <a:r>
              <a:rPr sz="1400" b="1">
                <a:solidFill>
                  <a:schemeClr val="tx1"/>
                </a:solidFill>
                <a:latin typeface="微软雅黑" panose="020B0503020204020204" pitchFamily="34" charset="-122"/>
                <a:ea typeface="微软雅黑" panose="020B0503020204020204" pitchFamily="34" charset="-122"/>
              </a:rPr>
              <a:t>20 power modules: N+N/N+1 backup</a:t>
            </a:r>
            <a:endParaRPr lang="zh-CN" altLang="en-US" sz="1400" b="1" dirty="0">
              <a:solidFill>
                <a:schemeClr val="tx1"/>
              </a:solidFill>
              <a:latin typeface="微软雅黑" panose="020B0503020204020204" pitchFamily="34" charset="-122"/>
              <a:ea typeface="微软雅黑" panose="020B0503020204020204" pitchFamily="34" charset="-122"/>
            </a:endParaRPr>
          </a:p>
        </p:txBody>
      </p:sp>
      <p:sp>
        <p:nvSpPr>
          <p:cNvPr id="38" name="矩形 37"/>
          <p:cNvSpPr/>
          <p:nvPr/>
        </p:nvSpPr>
        <p:spPr bwMode="auto">
          <a:xfrm>
            <a:off x="4727848" y="3696460"/>
            <a:ext cx="2880000" cy="288000"/>
          </a:xfrm>
          <a:prstGeom prst="rect">
            <a:avLst/>
          </a:prstGeom>
          <a:solidFill>
            <a:srgbClr val="FFC000"/>
          </a:solidFill>
          <a:ln>
            <a:solidFill>
              <a:srgbClr val="00B0F0"/>
            </a:solidFill>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noAutofit/>
          </a:bodyPr>
          <a:lstStyle/>
          <a:p>
            <a:pPr fontAlgn="ctr">
              <a:buClr>
                <a:srgbClr val="CC9900"/>
              </a:buClr>
            </a:pPr>
            <a:r>
              <a:rPr sz="1400" b="1">
                <a:solidFill>
                  <a:schemeClr val="tx1"/>
                </a:solidFill>
                <a:latin typeface="微软雅黑" panose="020B0503020204020204" pitchFamily="34" charset="-122"/>
                <a:ea typeface="微软雅黑" panose="020B0503020204020204" pitchFamily="34" charset="-122"/>
              </a:rPr>
              <a:t>SFUs: 5+1 backup</a:t>
            </a:r>
            <a:endParaRPr lang="zh-CN" altLang="en-US" sz="1400" b="1" dirty="0">
              <a:solidFill>
                <a:schemeClr val="tx1"/>
              </a:solidFill>
              <a:latin typeface="微软雅黑" panose="020B0503020204020204" pitchFamily="34" charset="-122"/>
              <a:ea typeface="微软雅黑" panose="020B0503020204020204" pitchFamily="34" charset="-122"/>
            </a:endParaRPr>
          </a:p>
        </p:txBody>
      </p:sp>
      <p:sp>
        <p:nvSpPr>
          <p:cNvPr id="53" name="矩形 52"/>
          <p:cNvSpPr/>
          <p:nvPr/>
        </p:nvSpPr>
        <p:spPr bwMode="auto">
          <a:xfrm>
            <a:off x="4727848" y="5229168"/>
            <a:ext cx="2880000" cy="432080"/>
          </a:xfrm>
          <a:prstGeom prst="rect">
            <a:avLst/>
          </a:prstGeom>
          <a:solidFill>
            <a:srgbClr val="FFC000"/>
          </a:solidFill>
          <a:ln>
            <a:solidFill>
              <a:srgbClr val="00B0F0"/>
            </a:solidFill>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noAutofit/>
          </a:bodyPr>
          <a:lstStyle/>
          <a:p>
            <a:pPr fontAlgn="ctr">
              <a:lnSpc>
                <a:spcPct val="90000"/>
              </a:lnSpc>
              <a:buClr>
                <a:srgbClr val="CC9900"/>
              </a:buClr>
            </a:pPr>
            <a:r>
              <a:rPr sz="1400" b="1" dirty="0">
                <a:solidFill>
                  <a:schemeClr val="tx1"/>
                </a:solidFill>
                <a:latin typeface="微软雅黑" panose="020B0503020204020204" pitchFamily="34" charset="-122"/>
                <a:ea typeface="微软雅黑" panose="020B0503020204020204" pitchFamily="34" charset="-122"/>
              </a:rPr>
              <a:t>5 power frames: 10 AC power inputs</a:t>
            </a:r>
            <a:endParaRPr lang="zh-CN" altLang="en-US" sz="1400" b="1" dirty="0">
              <a:solidFill>
                <a:schemeClr val="tx1"/>
              </a:solidFill>
              <a:latin typeface="微软雅黑" panose="020B0503020204020204" pitchFamily="34" charset="-122"/>
              <a:ea typeface="微软雅黑" panose="020B0503020204020204" pitchFamily="34" charset="-122"/>
            </a:endParaRPr>
          </a:p>
        </p:txBody>
      </p:sp>
      <p:sp>
        <p:nvSpPr>
          <p:cNvPr id="54" name="矩形 53"/>
          <p:cNvSpPr/>
          <p:nvPr/>
        </p:nvSpPr>
        <p:spPr bwMode="auto">
          <a:xfrm>
            <a:off x="4727848" y="2544300"/>
            <a:ext cx="2880000" cy="452652"/>
          </a:xfrm>
          <a:prstGeom prst="rect">
            <a:avLst/>
          </a:prstGeom>
          <a:solidFill>
            <a:srgbClr val="FFC000"/>
          </a:solidFill>
          <a:ln>
            <a:solidFill>
              <a:srgbClr val="00B0F0"/>
            </a:solidFill>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noAutofit/>
          </a:bodyPr>
          <a:lstStyle/>
          <a:p>
            <a:pPr fontAlgn="ctr">
              <a:buClr>
                <a:srgbClr val="CC9900"/>
              </a:buClr>
            </a:pPr>
            <a:r>
              <a:rPr sz="1400" b="1">
                <a:solidFill>
                  <a:schemeClr val="tx1"/>
                </a:solidFill>
                <a:latin typeface="微软雅黑" panose="020B0503020204020204" pitchFamily="34" charset="-122"/>
                <a:ea typeface="微软雅黑" panose="020B0503020204020204" pitchFamily="34" charset="-122"/>
              </a:rPr>
              <a:t>23 fan modules: 1+1 backup</a:t>
            </a:r>
            <a:endParaRPr lang="zh-CN" altLang="en-US" sz="1400" b="1" dirty="0">
              <a:solidFill>
                <a:schemeClr val="tx1"/>
              </a:solidFill>
              <a:latin typeface="微软雅黑" panose="020B0503020204020204" pitchFamily="34" charset="-122"/>
              <a:ea typeface="微软雅黑" panose="020B0503020204020204" pitchFamily="34" charset="-122"/>
            </a:endParaRPr>
          </a:p>
        </p:txBody>
      </p:sp>
      <p:cxnSp>
        <p:nvCxnSpPr>
          <p:cNvPr id="42" name="直接连接符 41"/>
          <p:cNvCxnSpPr>
            <a:stCxn id="54" idx="3"/>
          </p:cNvCxnSpPr>
          <p:nvPr/>
        </p:nvCxnSpPr>
        <p:spPr bwMode="auto">
          <a:xfrm>
            <a:off x="7607848" y="2770626"/>
            <a:ext cx="432368" cy="658374"/>
          </a:xfrm>
          <a:prstGeom prst="line">
            <a:avLst/>
          </a:prstGeom>
          <a:noFill/>
          <a:ln w="25400">
            <a:solidFill>
              <a:srgbClr val="00B0F0"/>
            </a:solidFill>
          </a:ln>
          <a:effectLst/>
        </p:spPr>
      </p:cxnSp>
      <p:cxnSp>
        <p:nvCxnSpPr>
          <p:cNvPr id="46" name="直接连接符 45"/>
          <p:cNvCxnSpPr>
            <a:stCxn id="53" idx="3"/>
          </p:cNvCxnSpPr>
          <p:nvPr/>
        </p:nvCxnSpPr>
        <p:spPr bwMode="auto">
          <a:xfrm>
            <a:off x="7607848" y="5445208"/>
            <a:ext cx="648392" cy="16"/>
          </a:xfrm>
          <a:prstGeom prst="line">
            <a:avLst/>
          </a:prstGeom>
          <a:noFill/>
          <a:ln w="25400">
            <a:solidFill>
              <a:srgbClr val="00B0F0"/>
            </a:solidFill>
          </a:ln>
          <a:effectLst/>
        </p:spPr>
      </p:cxnSp>
      <p:cxnSp>
        <p:nvCxnSpPr>
          <p:cNvPr id="44" name="直接连接符 43"/>
          <p:cNvCxnSpPr>
            <a:stCxn id="38" idx="3"/>
          </p:cNvCxnSpPr>
          <p:nvPr/>
        </p:nvCxnSpPr>
        <p:spPr bwMode="auto">
          <a:xfrm>
            <a:off x="7607848" y="3840460"/>
            <a:ext cx="1080440" cy="92596"/>
          </a:xfrm>
          <a:prstGeom prst="line">
            <a:avLst/>
          </a:prstGeom>
          <a:noFill/>
          <a:ln w="25400">
            <a:solidFill>
              <a:srgbClr val="00B0F0"/>
            </a:solidFill>
          </a:ln>
          <a:effectLst/>
        </p:spPr>
      </p:cxnSp>
      <p:sp>
        <p:nvSpPr>
          <p:cNvPr id="8" name="TextBox 7"/>
          <p:cNvSpPr txBox="1"/>
          <p:nvPr/>
        </p:nvSpPr>
        <p:spPr>
          <a:xfrm>
            <a:off x="2567608" y="5989496"/>
            <a:ext cx="1281724" cy="323133"/>
          </a:xfrm>
          <a:prstGeom prst="rect">
            <a:avLst/>
          </a:prstGeom>
          <a:noFill/>
        </p:spPr>
        <p:txBody>
          <a:bodyPr wrap="square" lIns="121883" tIns="60944" rIns="121883" bIns="60944" rtlCol="0">
            <a:noAutofit/>
          </a:bodyPr>
          <a:lstStyle/>
          <a:p>
            <a:pPr algn="ctr" defTabSz="1218834" fontAlgn="ctr">
              <a:spcBef>
                <a:spcPts val="0"/>
              </a:spcBef>
              <a:spcAft>
                <a:spcPts val="0"/>
              </a:spcAft>
              <a:defRPr/>
            </a:pPr>
            <a:r>
              <a:rPr sz="1300" b="1">
                <a:latin typeface="微软雅黑" panose="020B0503020204020204" pitchFamily="34" charset="-122"/>
                <a:ea typeface="微软雅黑" panose="020B0503020204020204" pitchFamily="34" charset="-122"/>
              </a:rPr>
              <a:t>Front view</a:t>
            </a:r>
            <a:endParaRPr lang="zh-CN" altLang="en-US" sz="1300" b="1" dirty="0">
              <a:latin typeface="微软雅黑" panose="020B0503020204020204" pitchFamily="34" charset="-122"/>
              <a:ea typeface="微软雅黑" pitchFamily="34" charset="-122"/>
              <a:cs typeface="Arial" pitchFamily="34" charset="0"/>
              <a:sym typeface="华文细黑 (正文)"/>
            </a:endParaRPr>
          </a:p>
        </p:txBody>
      </p:sp>
      <p:sp>
        <p:nvSpPr>
          <p:cNvPr id="9" name="TextBox 8"/>
          <p:cNvSpPr txBox="1"/>
          <p:nvPr/>
        </p:nvSpPr>
        <p:spPr>
          <a:xfrm>
            <a:off x="8479189" y="5985285"/>
            <a:ext cx="1056392" cy="328247"/>
          </a:xfrm>
          <a:prstGeom prst="rect">
            <a:avLst/>
          </a:prstGeom>
          <a:noFill/>
        </p:spPr>
        <p:txBody>
          <a:bodyPr wrap="square" lIns="121883" tIns="60944" rIns="121883" bIns="60944" rtlCol="0">
            <a:noAutofit/>
          </a:bodyPr>
          <a:lstStyle/>
          <a:p>
            <a:pPr algn="ctr" defTabSz="1218834" fontAlgn="ctr">
              <a:spcBef>
                <a:spcPts val="0"/>
              </a:spcBef>
              <a:spcAft>
                <a:spcPts val="0"/>
              </a:spcAft>
              <a:defRPr/>
            </a:pPr>
            <a:r>
              <a:rPr sz="1300" b="1">
                <a:latin typeface="微软雅黑" panose="020B0503020204020204" pitchFamily="34" charset="-122"/>
                <a:ea typeface="微软雅黑" panose="020B0503020204020204" pitchFamily="34" charset="-122"/>
              </a:rPr>
              <a:t>Rear view</a:t>
            </a:r>
            <a:endParaRPr lang="zh-CN" altLang="en-US" sz="1300" b="1" dirty="0">
              <a:latin typeface="微软雅黑" panose="020B0503020204020204" pitchFamily="34" charset="-122"/>
              <a:ea typeface="微软雅黑" pitchFamily="34" charset="-122"/>
              <a:cs typeface="Arial" pitchFamily="34" charset="0"/>
              <a:sym typeface="华文细黑 (正文)"/>
            </a:endParaRPr>
          </a:p>
        </p:txBody>
      </p:sp>
      <p:pic>
        <p:nvPicPr>
          <p:cNvPr id="29"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79650" y="1331098"/>
            <a:ext cx="1828376" cy="4730725"/>
          </a:xfrm>
          <a:prstGeom prst="rect">
            <a:avLst/>
          </a:prstGeom>
          <a:noFill/>
          <a:ln w="9525">
            <a:noFill/>
            <a:miter lim="800000"/>
            <a:headEnd/>
            <a:tailEnd/>
          </a:ln>
        </p:spPr>
      </p:pic>
      <p:pic>
        <p:nvPicPr>
          <p:cNvPr id="31"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flipH="1">
            <a:off x="8076220" y="1376363"/>
            <a:ext cx="2000250" cy="4681191"/>
          </a:xfrm>
          <a:prstGeom prst="rect">
            <a:avLst/>
          </a:prstGeom>
          <a:noFill/>
          <a:ln w="9525">
            <a:noFill/>
            <a:miter lim="800000"/>
            <a:headEnd/>
            <a:tailEnd/>
          </a:ln>
        </p:spPr>
      </p:pic>
      <p:sp>
        <p:nvSpPr>
          <p:cNvPr id="32" name="右大括号 31"/>
          <p:cNvSpPr/>
          <p:nvPr/>
        </p:nvSpPr>
        <p:spPr bwMode="auto">
          <a:xfrm>
            <a:off x="4223792" y="2672916"/>
            <a:ext cx="432048" cy="2215038"/>
          </a:xfrm>
          <a:prstGeom prst="rightBrace">
            <a:avLst>
              <a:gd name="adj1" fmla="val 8333"/>
              <a:gd name="adj2" fmla="val 31057"/>
            </a:avLst>
          </a:prstGeom>
          <a:noFill/>
          <a:ln w="25400">
            <a:solidFill>
              <a:srgbClr val="00B0F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fontAlgn="ctr">
              <a:buClr>
                <a:srgbClr val="CC9900"/>
              </a:buClr>
              <a:buFont typeface="Wingdings" pitchFamily="2" charset="2"/>
              <a:buChar char="n"/>
            </a:pPr>
            <a:endParaRPr lang="zh-CN" altLang="en-US" sz="1600" dirty="0">
              <a:latin typeface="微软雅黑" panose="020B0503020204020204" pitchFamily="34" charset="-122"/>
              <a:ea typeface="微软雅黑" panose="020B0503020204020204" pitchFamily="34" charset="-122"/>
            </a:endParaRPr>
          </a:p>
        </p:txBody>
      </p:sp>
      <p:cxnSp>
        <p:nvCxnSpPr>
          <p:cNvPr id="33" name="直接连接符 32"/>
          <p:cNvCxnSpPr/>
          <p:nvPr/>
        </p:nvCxnSpPr>
        <p:spPr bwMode="auto">
          <a:xfrm flipV="1">
            <a:off x="4041526" y="1700793"/>
            <a:ext cx="686322" cy="603547"/>
          </a:xfrm>
          <a:prstGeom prst="line">
            <a:avLst/>
          </a:prstGeom>
          <a:noFill/>
          <a:ln w="25400">
            <a:solidFill>
              <a:srgbClr val="00B0F0"/>
            </a:solidFill>
          </a:ln>
          <a:effectLst/>
        </p:spPr>
      </p:cxnSp>
      <p:cxnSp>
        <p:nvCxnSpPr>
          <p:cNvPr id="34" name="直接连接符 33"/>
          <p:cNvCxnSpPr/>
          <p:nvPr/>
        </p:nvCxnSpPr>
        <p:spPr bwMode="auto">
          <a:xfrm flipV="1">
            <a:off x="4007768" y="2235709"/>
            <a:ext cx="720080" cy="198210"/>
          </a:xfrm>
          <a:prstGeom prst="line">
            <a:avLst/>
          </a:prstGeom>
          <a:noFill/>
          <a:ln w="25400">
            <a:solidFill>
              <a:srgbClr val="00B0F0"/>
            </a:solidFill>
          </a:ln>
          <a:effectLst/>
        </p:spPr>
      </p:cxnSp>
      <p:cxnSp>
        <p:nvCxnSpPr>
          <p:cNvPr id="37" name="直接连接符 36"/>
          <p:cNvCxnSpPr/>
          <p:nvPr/>
        </p:nvCxnSpPr>
        <p:spPr bwMode="auto">
          <a:xfrm flipH="1">
            <a:off x="4079776" y="4375378"/>
            <a:ext cx="648072" cy="565791"/>
          </a:xfrm>
          <a:prstGeom prst="line">
            <a:avLst/>
          </a:prstGeom>
          <a:noFill/>
          <a:ln w="25400">
            <a:solidFill>
              <a:srgbClr val="00B0F0"/>
            </a:solidFill>
          </a:ln>
          <a:effectLst/>
        </p:spPr>
      </p:cxnSp>
    </p:spTree>
    <p:extLst>
      <p:ext uri="{BB962C8B-B14F-4D97-AF65-F5344CB8AC3E}">
        <p14:creationId xmlns:p14="http://schemas.microsoft.com/office/powerpoint/2010/main" val="1630954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2"/>
          </p:nvPr>
        </p:nvSpPr>
        <p:spPr/>
        <p:txBody>
          <a:bodyPr/>
          <a:lstStyle/>
          <a:p>
            <a:r>
              <a:rPr lang="en-US"/>
              <a:t>Slot Distribution on the CE12816</a:t>
            </a:r>
            <a:endParaRPr lang="en-US" altLang="zh-CN" dirty="0"/>
          </a:p>
        </p:txBody>
      </p:sp>
      <p:grpSp>
        <p:nvGrpSpPr>
          <p:cNvPr id="83" name="组合 82"/>
          <p:cNvGrpSpPr/>
          <p:nvPr/>
        </p:nvGrpSpPr>
        <p:grpSpPr>
          <a:xfrm>
            <a:off x="2315580" y="1304765"/>
            <a:ext cx="7956884" cy="5033393"/>
            <a:chOff x="2495600" y="1393031"/>
            <a:chExt cx="7200800" cy="4873083"/>
          </a:xfrm>
        </p:grpSpPr>
        <p:sp>
          <p:nvSpPr>
            <p:cNvPr id="84" name="矩形 83"/>
            <p:cNvSpPr/>
            <p:nvPr/>
          </p:nvSpPr>
          <p:spPr>
            <a:xfrm>
              <a:off x="6816080" y="1393031"/>
              <a:ext cx="2880320" cy="4464496"/>
            </a:xfrm>
            <a:prstGeom prst="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fontAlgn="ctr"/>
              <a:endParaRPr lang="en-US" altLang="zh-CN" sz="1050" dirty="0">
                <a:solidFill>
                  <a:schemeClr val="tx1"/>
                </a:solidFill>
                <a:latin typeface="微软雅黑" panose="020B0503020204020204" pitchFamily="34" charset="-122"/>
                <a:ea typeface="微软雅黑" panose="020B0503020204020204" pitchFamily="34" charset="-122"/>
              </a:endParaRPr>
            </a:p>
          </p:txBody>
        </p:sp>
        <p:sp>
          <p:nvSpPr>
            <p:cNvPr id="86" name="TextBox 168"/>
            <p:cNvSpPr txBox="1"/>
            <p:nvPr/>
          </p:nvSpPr>
          <p:spPr>
            <a:xfrm>
              <a:off x="3183281" y="5908545"/>
              <a:ext cx="1397619" cy="357569"/>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noAutofit/>
            </a:bodyPr>
            <a:lstStyle/>
            <a:p>
              <a:pPr fontAlgn="ctr"/>
              <a:r>
                <a:rPr sz="1800">
                  <a:solidFill>
                    <a:schemeClr val="tx1"/>
                  </a:solidFill>
                  <a:latin typeface="微软雅黑" panose="020B0503020204020204" pitchFamily="34" charset="-122"/>
                  <a:ea typeface="微软雅黑" panose="020B0503020204020204" pitchFamily="34" charset="-122"/>
                </a:rPr>
                <a:t>Front view</a:t>
              </a:r>
              <a:endParaRPr lang="en-US" altLang="zh-CN" sz="1800" dirty="0">
                <a:solidFill>
                  <a:schemeClr val="tx1"/>
                </a:solidFill>
                <a:latin typeface="微软雅黑" panose="020B0503020204020204" pitchFamily="34" charset="-122"/>
                <a:ea typeface="微软雅黑" panose="020B0503020204020204" pitchFamily="34" charset="-122"/>
              </a:endParaRPr>
            </a:p>
          </p:txBody>
        </p:sp>
        <p:sp>
          <p:nvSpPr>
            <p:cNvPr id="87" name="矩形 86"/>
            <p:cNvSpPr/>
            <p:nvPr/>
          </p:nvSpPr>
          <p:spPr>
            <a:xfrm>
              <a:off x="2495600" y="1393031"/>
              <a:ext cx="2880320" cy="4464496"/>
            </a:xfrm>
            <a:prstGeom prst="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fontAlgn="ctr"/>
              <a:endParaRPr lang="en-US" altLang="zh-CN" sz="1050" dirty="0">
                <a:solidFill>
                  <a:schemeClr val="tx1"/>
                </a:solidFill>
                <a:latin typeface="微软雅黑" panose="020B0503020204020204" pitchFamily="34" charset="-122"/>
                <a:ea typeface="微软雅黑" panose="020B0503020204020204" pitchFamily="34" charset="-122"/>
              </a:endParaRPr>
            </a:p>
          </p:txBody>
        </p:sp>
        <p:sp>
          <p:nvSpPr>
            <p:cNvPr id="88" name="矩形 87"/>
            <p:cNvSpPr/>
            <p:nvPr/>
          </p:nvSpPr>
          <p:spPr>
            <a:xfrm>
              <a:off x="2639616" y="1969095"/>
              <a:ext cx="2160000" cy="18000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400">
                  <a:solidFill>
                    <a:schemeClr val="tx1"/>
                  </a:solidFill>
                  <a:latin typeface="微软雅黑" panose="020B0503020204020204" pitchFamily="34" charset="-122"/>
                  <a:ea typeface="微软雅黑" panose="020B0503020204020204" pitchFamily="34" charset="-122"/>
                </a:rPr>
                <a:t>MPU</a:t>
              </a: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89" name="矩形 88"/>
            <p:cNvSpPr/>
            <p:nvPr/>
          </p:nvSpPr>
          <p:spPr>
            <a:xfrm>
              <a:off x="2639616" y="2165734"/>
              <a:ext cx="2160000" cy="18000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400">
                  <a:solidFill>
                    <a:schemeClr val="tx1"/>
                  </a:solidFill>
                  <a:latin typeface="微软雅黑" panose="020B0503020204020204" pitchFamily="34" charset="-122"/>
                  <a:ea typeface="微软雅黑" panose="020B0503020204020204" pitchFamily="34" charset="-122"/>
                </a:rPr>
                <a:t>MPU</a:t>
              </a: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90" name="矩形 89"/>
            <p:cNvSpPr/>
            <p:nvPr/>
          </p:nvSpPr>
          <p:spPr>
            <a:xfrm>
              <a:off x="2639616" y="2362373"/>
              <a:ext cx="2160000" cy="1800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400">
                  <a:solidFill>
                    <a:schemeClr val="tx1"/>
                  </a:solidFill>
                  <a:latin typeface="微软雅黑" panose="020B0503020204020204" pitchFamily="34" charset="-122"/>
                  <a:ea typeface="微软雅黑" panose="020B0503020204020204" pitchFamily="34" charset="-122"/>
                </a:rPr>
                <a:t>LPU</a:t>
              </a: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91" name="矩形 90"/>
            <p:cNvSpPr/>
            <p:nvPr/>
          </p:nvSpPr>
          <p:spPr>
            <a:xfrm>
              <a:off x="2639616" y="2559012"/>
              <a:ext cx="2160000" cy="1800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400">
                  <a:solidFill>
                    <a:schemeClr val="tx1"/>
                  </a:solidFill>
                  <a:latin typeface="微软雅黑" panose="020B0503020204020204" pitchFamily="34" charset="-122"/>
                  <a:ea typeface="微软雅黑" panose="020B0503020204020204" pitchFamily="34" charset="-122"/>
                </a:rPr>
                <a:t>LPU</a:t>
              </a: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92" name="矩形 91"/>
            <p:cNvSpPr/>
            <p:nvPr/>
          </p:nvSpPr>
          <p:spPr>
            <a:xfrm>
              <a:off x="2639616" y="2755651"/>
              <a:ext cx="2160000" cy="1800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400">
                  <a:solidFill>
                    <a:schemeClr val="tx1"/>
                  </a:solidFill>
                  <a:latin typeface="微软雅黑" panose="020B0503020204020204" pitchFamily="34" charset="-122"/>
                  <a:ea typeface="微软雅黑" panose="020B0503020204020204" pitchFamily="34" charset="-122"/>
                </a:rPr>
                <a:t>LPU</a:t>
              </a: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93" name="矩形 92"/>
            <p:cNvSpPr/>
            <p:nvPr/>
          </p:nvSpPr>
          <p:spPr>
            <a:xfrm>
              <a:off x="2639616" y="2952290"/>
              <a:ext cx="2160000" cy="1800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400">
                  <a:solidFill>
                    <a:schemeClr val="tx1"/>
                  </a:solidFill>
                  <a:latin typeface="微软雅黑" panose="020B0503020204020204" pitchFamily="34" charset="-122"/>
                  <a:ea typeface="微软雅黑" panose="020B0503020204020204" pitchFamily="34" charset="-122"/>
                </a:rPr>
                <a:t>LPU</a:t>
              </a: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94" name="矩形 93"/>
            <p:cNvSpPr/>
            <p:nvPr/>
          </p:nvSpPr>
          <p:spPr>
            <a:xfrm>
              <a:off x="2639616" y="3148929"/>
              <a:ext cx="2160000" cy="1800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400">
                  <a:solidFill>
                    <a:schemeClr val="tx1"/>
                  </a:solidFill>
                  <a:latin typeface="微软雅黑" panose="020B0503020204020204" pitchFamily="34" charset="-122"/>
                  <a:ea typeface="微软雅黑" panose="020B0503020204020204" pitchFamily="34" charset="-122"/>
                </a:rPr>
                <a:t>LPU</a:t>
              </a: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95" name="矩形 94"/>
            <p:cNvSpPr/>
            <p:nvPr/>
          </p:nvSpPr>
          <p:spPr>
            <a:xfrm>
              <a:off x="2639616" y="3738846"/>
              <a:ext cx="2160000" cy="1800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400">
                  <a:solidFill>
                    <a:schemeClr val="tx1"/>
                  </a:solidFill>
                  <a:latin typeface="微软雅黑" panose="020B0503020204020204" pitchFamily="34" charset="-122"/>
                  <a:ea typeface="微软雅黑" panose="020B0503020204020204" pitchFamily="34" charset="-122"/>
                </a:rPr>
                <a:t>LPU</a:t>
              </a: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96" name="矩形 95"/>
            <p:cNvSpPr/>
            <p:nvPr/>
          </p:nvSpPr>
          <p:spPr>
            <a:xfrm>
              <a:off x="2639616" y="3935485"/>
              <a:ext cx="2160000" cy="1800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400">
                  <a:solidFill>
                    <a:schemeClr val="tx1"/>
                  </a:solidFill>
                  <a:latin typeface="微软雅黑" panose="020B0503020204020204" pitchFamily="34" charset="-122"/>
                  <a:ea typeface="微软雅黑" panose="020B0503020204020204" pitchFamily="34" charset="-122"/>
                </a:rPr>
                <a:t>LPU</a:t>
              </a: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97" name="矩形 96"/>
            <p:cNvSpPr/>
            <p:nvPr/>
          </p:nvSpPr>
          <p:spPr>
            <a:xfrm>
              <a:off x="2639616" y="4132124"/>
              <a:ext cx="2160000" cy="1800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400">
                  <a:solidFill>
                    <a:schemeClr val="tx1"/>
                  </a:solidFill>
                  <a:latin typeface="微软雅黑" panose="020B0503020204020204" pitchFamily="34" charset="-122"/>
                  <a:ea typeface="微软雅黑" panose="020B0503020204020204" pitchFamily="34" charset="-122"/>
                </a:rPr>
                <a:t>LPU</a:t>
              </a: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98" name="矩形 97"/>
            <p:cNvSpPr/>
            <p:nvPr/>
          </p:nvSpPr>
          <p:spPr>
            <a:xfrm>
              <a:off x="2639616" y="4328763"/>
              <a:ext cx="2160000" cy="1800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400">
                  <a:solidFill>
                    <a:schemeClr val="tx1"/>
                  </a:solidFill>
                  <a:latin typeface="微软雅黑" panose="020B0503020204020204" pitchFamily="34" charset="-122"/>
                  <a:ea typeface="微软雅黑" panose="020B0503020204020204" pitchFamily="34" charset="-122"/>
                </a:rPr>
                <a:t>LPU</a:t>
              </a: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104" name="矩形 103"/>
            <p:cNvSpPr/>
            <p:nvPr/>
          </p:nvSpPr>
          <p:spPr>
            <a:xfrm>
              <a:off x="2639616" y="4525399"/>
              <a:ext cx="2160000" cy="1800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400">
                  <a:solidFill>
                    <a:schemeClr val="tx1"/>
                  </a:solidFill>
                  <a:latin typeface="微软雅黑" panose="020B0503020204020204" pitchFamily="34" charset="-122"/>
                  <a:ea typeface="微软雅黑" panose="020B0503020204020204" pitchFamily="34" charset="-122"/>
                </a:rPr>
                <a:t>LPU</a:t>
              </a: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105" name="椭圆 104"/>
            <p:cNvSpPr/>
            <p:nvPr/>
          </p:nvSpPr>
          <p:spPr>
            <a:xfrm>
              <a:off x="4871864" y="4328763"/>
              <a:ext cx="468000" cy="180000"/>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b="1">
                  <a:solidFill>
                    <a:schemeClr val="tx1"/>
                  </a:solidFill>
                  <a:latin typeface="微软雅黑" panose="020B0503020204020204" pitchFamily="34" charset="-122"/>
                  <a:ea typeface="微软雅黑" panose="020B0503020204020204" pitchFamily="34" charset="-122"/>
                </a:rPr>
                <a:t>2</a:t>
              </a:r>
              <a:endParaRPr lang="zh-CN" altLang="en-US" b="1" dirty="0">
                <a:solidFill>
                  <a:schemeClr val="tx1"/>
                </a:solidFill>
                <a:latin typeface="微软雅黑" panose="020B0503020204020204" pitchFamily="34" charset="-122"/>
                <a:ea typeface="微软雅黑" panose="020B0503020204020204" pitchFamily="34" charset="-122"/>
              </a:endParaRPr>
            </a:p>
          </p:txBody>
        </p:sp>
        <p:sp>
          <p:nvSpPr>
            <p:cNvPr id="106" name="椭圆 105"/>
            <p:cNvSpPr/>
            <p:nvPr/>
          </p:nvSpPr>
          <p:spPr>
            <a:xfrm>
              <a:off x="4871864" y="4525399"/>
              <a:ext cx="468000" cy="180000"/>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b="1">
                  <a:solidFill>
                    <a:schemeClr val="tx1"/>
                  </a:solidFill>
                  <a:latin typeface="微软雅黑" panose="020B0503020204020204" pitchFamily="34" charset="-122"/>
                  <a:ea typeface="微软雅黑" panose="020B0503020204020204" pitchFamily="34" charset="-122"/>
                </a:rPr>
                <a:t>1</a:t>
              </a:r>
              <a:endParaRPr lang="zh-CN" altLang="en-US" b="1" dirty="0">
                <a:solidFill>
                  <a:schemeClr val="tx1"/>
                </a:solidFill>
                <a:latin typeface="微软雅黑" panose="020B0503020204020204" pitchFamily="34" charset="-122"/>
                <a:ea typeface="微软雅黑" panose="020B0503020204020204" pitchFamily="34" charset="-122"/>
              </a:endParaRPr>
            </a:p>
          </p:txBody>
        </p:sp>
        <p:sp>
          <p:nvSpPr>
            <p:cNvPr id="107" name="椭圆 106"/>
            <p:cNvSpPr/>
            <p:nvPr/>
          </p:nvSpPr>
          <p:spPr>
            <a:xfrm>
              <a:off x="4871864" y="4132124"/>
              <a:ext cx="468000" cy="180000"/>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b="1">
                  <a:solidFill>
                    <a:schemeClr val="tx1"/>
                  </a:solidFill>
                  <a:latin typeface="微软雅黑" panose="020B0503020204020204" pitchFamily="34" charset="-122"/>
                  <a:ea typeface="微软雅黑" panose="020B0503020204020204" pitchFamily="34" charset="-122"/>
                </a:rPr>
                <a:t>3</a:t>
              </a:r>
              <a:endParaRPr lang="zh-CN" altLang="en-US" b="1" dirty="0">
                <a:solidFill>
                  <a:schemeClr val="tx1"/>
                </a:solidFill>
                <a:latin typeface="微软雅黑" panose="020B0503020204020204" pitchFamily="34" charset="-122"/>
                <a:ea typeface="微软雅黑" panose="020B0503020204020204" pitchFamily="34" charset="-122"/>
              </a:endParaRPr>
            </a:p>
          </p:txBody>
        </p:sp>
        <p:sp>
          <p:nvSpPr>
            <p:cNvPr id="110" name="椭圆 109"/>
            <p:cNvSpPr/>
            <p:nvPr/>
          </p:nvSpPr>
          <p:spPr>
            <a:xfrm>
              <a:off x="4871864" y="3935485"/>
              <a:ext cx="468000" cy="180000"/>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b="1">
                  <a:solidFill>
                    <a:schemeClr val="tx1"/>
                  </a:solidFill>
                  <a:latin typeface="微软雅黑" panose="020B0503020204020204" pitchFamily="34" charset="-122"/>
                  <a:ea typeface="微软雅黑" panose="020B0503020204020204" pitchFamily="34" charset="-122"/>
                </a:rPr>
                <a:t>4</a:t>
              </a:r>
              <a:endParaRPr lang="zh-CN" altLang="en-US" b="1" dirty="0">
                <a:solidFill>
                  <a:schemeClr val="tx1"/>
                </a:solidFill>
                <a:latin typeface="微软雅黑" panose="020B0503020204020204" pitchFamily="34" charset="-122"/>
                <a:ea typeface="微软雅黑" panose="020B0503020204020204" pitchFamily="34" charset="-122"/>
              </a:endParaRPr>
            </a:p>
          </p:txBody>
        </p:sp>
        <p:sp>
          <p:nvSpPr>
            <p:cNvPr id="111" name="椭圆 110"/>
            <p:cNvSpPr/>
            <p:nvPr/>
          </p:nvSpPr>
          <p:spPr>
            <a:xfrm>
              <a:off x="4871864" y="3738846"/>
              <a:ext cx="468000" cy="180000"/>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b="1">
                  <a:solidFill>
                    <a:schemeClr val="tx1"/>
                  </a:solidFill>
                  <a:latin typeface="微软雅黑" panose="020B0503020204020204" pitchFamily="34" charset="-122"/>
                  <a:ea typeface="微软雅黑" panose="020B0503020204020204" pitchFamily="34" charset="-122"/>
                </a:rPr>
                <a:t>5</a:t>
              </a:r>
              <a:endParaRPr lang="zh-CN" altLang="en-US" b="1" dirty="0">
                <a:solidFill>
                  <a:schemeClr val="tx1"/>
                </a:solidFill>
                <a:latin typeface="微软雅黑" panose="020B0503020204020204" pitchFamily="34" charset="-122"/>
                <a:ea typeface="微软雅黑" panose="020B0503020204020204" pitchFamily="34" charset="-122"/>
              </a:endParaRPr>
            </a:p>
          </p:txBody>
        </p:sp>
        <p:sp>
          <p:nvSpPr>
            <p:cNvPr id="112" name="椭圆 111"/>
            <p:cNvSpPr/>
            <p:nvPr/>
          </p:nvSpPr>
          <p:spPr>
            <a:xfrm>
              <a:off x="4871864" y="3148929"/>
              <a:ext cx="468000" cy="180000"/>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b="1">
                  <a:solidFill>
                    <a:schemeClr val="tx1"/>
                  </a:solidFill>
                  <a:latin typeface="微软雅黑" panose="020B0503020204020204" pitchFamily="34" charset="-122"/>
                  <a:ea typeface="微软雅黑" panose="020B0503020204020204" pitchFamily="34" charset="-122"/>
                </a:rPr>
                <a:t>12</a:t>
              </a:r>
              <a:endParaRPr lang="zh-CN" altLang="en-US" b="1" dirty="0">
                <a:solidFill>
                  <a:schemeClr val="tx1"/>
                </a:solidFill>
                <a:latin typeface="微软雅黑" panose="020B0503020204020204" pitchFamily="34" charset="-122"/>
                <a:ea typeface="微软雅黑" panose="020B0503020204020204" pitchFamily="34" charset="-122"/>
              </a:endParaRPr>
            </a:p>
          </p:txBody>
        </p:sp>
        <p:sp>
          <p:nvSpPr>
            <p:cNvPr id="113" name="椭圆 112"/>
            <p:cNvSpPr/>
            <p:nvPr/>
          </p:nvSpPr>
          <p:spPr>
            <a:xfrm>
              <a:off x="4871864" y="2755651"/>
              <a:ext cx="468000" cy="180000"/>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b="1">
                  <a:solidFill>
                    <a:schemeClr val="tx1"/>
                  </a:solidFill>
                  <a:latin typeface="微软雅黑" panose="020B0503020204020204" pitchFamily="34" charset="-122"/>
                  <a:ea typeface="微软雅黑" panose="020B0503020204020204" pitchFamily="34" charset="-122"/>
                </a:rPr>
                <a:t>14</a:t>
              </a:r>
              <a:endParaRPr lang="zh-CN" altLang="en-US" b="1" dirty="0">
                <a:solidFill>
                  <a:schemeClr val="tx1"/>
                </a:solidFill>
                <a:latin typeface="微软雅黑" panose="020B0503020204020204" pitchFamily="34" charset="-122"/>
                <a:ea typeface="微软雅黑" panose="020B0503020204020204" pitchFamily="34" charset="-122"/>
              </a:endParaRPr>
            </a:p>
          </p:txBody>
        </p:sp>
        <p:sp>
          <p:nvSpPr>
            <p:cNvPr id="114" name="椭圆 113"/>
            <p:cNvSpPr/>
            <p:nvPr/>
          </p:nvSpPr>
          <p:spPr>
            <a:xfrm>
              <a:off x="4871864" y="2952290"/>
              <a:ext cx="468000" cy="180000"/>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b="1">
                  <a:solidFill>
                    <a:schemeClr val="tx1"/>
                  </a:solidFill>
                  <a:latin typeface="微软雅黑" panose="020B0503020204020204" pitchFamily="34" charset="-122"/>
                  <a:ea typeface="微软雅黑" panose="020B0503020204020204" pitchFamily="34" charset="-122"/>
                </a:rPr>
                <a:t>13</a:t>
              </a:r>
              <a:endParaRPr lang="zh-CN" altLang="en-US" b="1" dirty="0">
                <a:solidFill>
                  <a:schemeClr val="tx1"/>
                </a:solidFill>
                <a:latin typeface="微软雅黑" panose="020B0503020204020204" pitchFamily="34" charset="-122"/>
                <a:ea typeface="微软雅黑" panose="020B0503020204020204" pitchFamily="34" charset="-122"/>
              </a:endParaRPr>
            </a:p>
          </p:txBody>
        </p:sp>
        <p:sp>
          <p:nvSpPr>
            <p:cNvPr id="115" name="椭圆 114"/>
            <p:cNvSpPr/>
            <p:nvPr/>
          </p:nvSpPr>
          <p:spPr>
            <a:xfrm>
              <a:off x="4871864" y="2559012"/>
              <a:ext cx="468000" cy="180000"/>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b="1">
                  <a:solidFill>
                    <a:schemeClr val="tx1"/>
                  </a:solidFill>
                  <a:latin typeface="微软雅黑" panose="020B0503020204020204" pitchFamily="34" charset="-122"/>
                  <a:ea typeface="微软雅黑" panose="020B0503020204020204" pitchFamily="34" charset="-122"/>
                </a:rPr>
                <a:t>15</a:t>
              </a:r>
              <a:endParaRPr lang="zh-CN" altLang="en-US" b="1" dirty="0">
                <a:solidFill>
                  <a:schemeClr val="tx1"/>
                </a:solidFill>
                <a:latin typeface="微软雅黑" panose="020B0503020204020204" pitchFamily="34" charset="-122"/>
                <a:ea typeface="微软雅黑" panose="020B0503020204020204" pitchFamily="34" charset="-122"/>
              </a:endParaRPr>
            </a:p>
          </p:txBody>
        </p:sp>
        <p:sp>
          <p:nvSpPr>
            <p:cNvPr id="116" name="椭圆 115"/>
            <p:cNvSpPr/>
            <p:nvPr/>
          </p:nvSpPr>
          <p:spPr>
            <a:xfrm>
              <a:off x="4871864" y="2362373"/>
              <a:ext cx="468000" cy="180000"/>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b="1">
                  <a:solidFill>
                    <a:schemeClr val="tx1"/>
                  </a:solidFill>
                  <a:latin typeface="微软雅黑" panose="020B0503020204020204" pitchFamily="34" charset="-122"/>
                  <a:ea typeface="微软雅黑" panose="020B0503020204020204" pitchFamily="34" charset="-122"/>
                </a:rPr>
                <a:t>16</a:t>
              </a:r>
              <a:endParaRPr lang="zh-CN" altLang="en-US" b="1" dirty="0">
                <a:solidFill>
                  <a:schemeClr val="tx1"/>
                </a:solidFill>
                <a:latin typeface="微软雅黑" panose="020B0503020204020204" pitchFamily="34" charset="-122"/>
                <a:ea typeface="微软雅黑" panose="020B0503020204020204" pitchFamily="34" charset="-122"/>
              </a:endParaRPr>
            </a:p>
          </p:txBody>
        </p:sp>
        <p:sp>
          <p:nvSpPr>
            <p:cNvPr id="117" name="椭圆 116"/>
            <p:cNvSpPr/>
            <p:nvPr/>
          </p:nvSpPr>
          <p:spPr>
            <a:xfrm>
              <a:off x="4871864" y="2165734"/>
              <a:ext cx="468000" cy="1800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b="1">
                  <a:solidFill>
                    <a:schemeClr val="tx1"/>
                  </a:solidFill>
                  <a:latin typeface="微软雅黑" panose="020B0503020204020204" pitchFamily="34" charset="-122"/>
                  <a:ea typeface="微软雅黑" panose="020B0503020204020204" pitchFamily="34" charset="-122"/>
                </a:rPr>
                <a:t>17</a:t>
              </a:r>
              <a:endParaRPr lang="zh-CN" altLang="en-US" b="1" dirty="0">
                <a:solidFill>
                  <a:schemeClr val="tx1"/>
                </a:solidFill>
                <a:latin typeface="微软雅黑" panose="020B0503020204020204" pitchFamily="34" charset="-122"/>
                <a:ea typeface="微软雅黑" panose="020B0503020204020204" pitchFamily="34" charset="-122"/>
              </a:endParaRPr>
            </a:p>
          </p:txBody>
        </p:sp>
        <p:sp>
          <p:nvSpPr>
            <p:cNvPr id="118" name="椭圆 117"/>
            <p:cNvSpPr/>
            <p:nvPr/>
          </p:nvSpPr>
          <p:spPr>
            <a:xfrm>
              <a:off x="4871864" y="1969095"/>
              <a:ext cx="468000" cy="1800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b="1">
                  <a:solidFill>
                    <a:schemeClr val="tx1"/>
                  </a:solidFill>
                  <a:latin typeface="微软雅黑" panose="020B0503020204020204" pitchFamily="34" charset="-122"/>
                  <a:ea typeface="微软雅黑" panose="020B0503020204020204" pitchFamily="34" charset="-122"/>
                </a:rPr>
                <a:t>18</a:t>
              </a:r>
              <a:endParaRPr lang="zh-CN" altLang="en-US" b="1" dirty="0">
                <a:solidFill>
                  <a:schemeClr val="tx1"/>
                </a:solidFill>
                <a:latin typeface="微软雅黑" panose="020B0503020204020204" pitchFamily="34" charset="-122"/>
                <a:ea typeface="微软雅黑" panose="020B0503020204020204" pitchFamily="34" charset="-122"/>
              </a:endParaRPr>
            </a:p>
          </p:txBody>
        </p:sp>
        <p:sp>
          <p:nvSpPr>
            <p:cNvPr id="119" name="椭圆 118"/>
            <p:cNvSpPr/>
            <p:nvPr/>
          </p:nvSpPr>
          <p:spPr>
            <a:xfrm rot="16200000">
              <a:off x="7464168" y="4741438"/>
              <a:ext cx="468000" cy="1800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b="1">
                  <a:solidFill>
                    <a:schemeClr val="tx1"/>
                  </a:solidFill>
                  <a:latin typeface="微软雅黑" panose="020B0503020204020204" pitchFamily="34" charset="-122"/>
                  <a:ea typeface="微软雅黑" panose="020B0503020204020204" pitchFamily="34" charset="-122"/>
                </a:rPr>
                <a:t>21</a:t>
              </a:r>
              <a:endParaRPr lang="zh-CN" altLang="en-US" b="1" dirty="0">
                <a:solidFill>
                  <a:schemeClr val="tx1"/>
                </a:solidFill>
                <a:latin typeface="微软雅黑" panose="020B0503020204020204" pitchFamily="34" charset="-122"/>
                <a:ea typeface="微软雅黑" panose="020B0503020204020204" pitchFamily="34" charset="-122"/>
              </a:endParaRPr>
            </a:p>
          </p:txBody>
        </p:sp>
        <p:sp>
          <p:nvSpPr>
            <p:cNvPr id="120" name="椭圆 119"/>
            <p:cNvSpPr/>
            <p:nvPr/>
          </p:nvSpPr>
          <p:spPr>
            <a:xfrm rot="16200000">
              <a:off x="7701798" y="4741437"/>
              <a:ext cx="468000" cy="1800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b="1">
                  <a:solidFill>
                    <a:schemeClr val="tx1"/>
                  </a:solidFill>
                  <a:latin typeface="微软雅黑" panose="020B0503020204020204" pitchFamily="34" charset="-122"/>
                  <a:ea typeface="微软雅黑" panose="020B0503020204020204" pitchFamily="34" charset="-122"/>
                </a:rPr>
                <a:t>22</a:t>
              </a:r>
              <a:endParaRPr lang="zh-CN" altLang="en-US" b="1" dirty="0">
                <a:solidFill>
                  <a:schemeClr val="tx1"/>
                </a:solidFill>
                <a:latin typeface="微软雅黑" panose="020B0503020204020204" pitchFamily="34" charset="-122"/>
                <a:ea typeface="微软雅黑" panose="020B0503020204020204" pitchFamily="34" charset="-122"/>
              </a:endParaRPr>
            </a:p>
          </p:txBody>
        </p:sp>
        <p:sp>
          <p:nvSpPr>
            <p:cNvPr id="121" name="椭圆 120"/>
            <p:cNvSpPr/>
            <p:nvPr/>
          </p:nvSpPr>
          <p:spPr>
            <a:xfrm rot="16200000">
              <a:off x="7939428" y="4741439"/>
              <a:ext cx="468000" cy="1800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b="1">
                  <a:solidFill>
                    <a:schemeClr val="tx1"/>
                  </a:solidFill>
                  <a:latin typeface="微软雅黑" panose="020B0503020204020204" pitchFamily="34" charset="-122"/>
                  <a:ea typeface="微软雅黑" panose="020B0503020204020204" pitchFamily="34" charset="-122"/>
                </a:rPr>
                <a:t>23</a:t>
              </a:r>
              <a:endParaRPr lang="zh-CN" altLang="en-US" b="1" dirty="0">
                <a:solidFill>
                  <a:schemeClr val="tx1"/>
                </a:solidFill>
                <a:latin typeface="微软雅黑" panose="020B0503020204020204" pitchFamily="34" charset="-122"/>
                <a:ea typeface="微软雅黑" panose="020B0503020204020204" pitchFamily="34" charset="-122"/>
              </a:endParaRPr>
            </a:p>
          </p:txBody>
        </p:sp>
        <p:sp>
          <p:nvSpPr>
            <p:cNvPr id="122" name="椭圆 121"/>
            <p:cNvSpPr/>
            <p:nvPr/>
          </p:nvSpPr>
          <p:spPr>
            <a:xfrm rot="16200000">
              <a:off x="8177058" y="4741438"/>
              <a:ext cx="468000" cy="1800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b="1">
                  <a:solidFill>
                    <a:schemeClr val="tx1"/>
                  </a:solidFill>
                  <a:latin typeface="微软雅黑" panose="020B0503020204020204" pitchFamily="34" charset="-122"/>
                  <a:ea typeface="微软雅黑" panose="020B0503020204020204" pitchFamily="34" charset="-122"/>
                </a:rPr>
                <a:t>24</a:t>
              </a:r>
              <a:endParaRPr lang="zh-CN" altLang="en-US" b="1" dirty="0">
                <a:solidFill>
                  <a:schemeClr val="tx1"/>
                </a:solidFill>
                <a:latin typeface="微软雅黑" panose="020B0503020204020204" pitchFamily="34" charset="-122"/>
                <a:ea typeface="微软雅黑" panose="020B0503020204020204" pitchFamily="34" charset="-122"/>
              </a:endParaRPr>
            </a:p>
          </p:txBody>
        </p:sp>
        <p:sp>
          <p:nvSpPr>
            <p:cNvPr id="123" name="椭圆 122"/>
            <p:cNvSpPr/>
            <p:nvPr/>
          </p:nvSpPr>
          <p:spPr>
            <a:xfrm rot="16200000">
              <a:off x="8414688" y="4741439"/>
              <a:ext cx="468000" cy="1800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b="1">
                  <a:solidFill>
                    <a:schemeClr val="tx1"/>
                  </a:solidFill>
                  <a:latin typeface="微软雅黑" panose="020B0503020204020204" pitchFamily="34" charset="-122"/>
                  <a:ea typeface="微软雅黑" panose="020B0503020204020204" pitchFamily="34" charset="-122"/>
                </a:rPr>
                <a:t>25</a:t>
              </a:r>
              <a:endParaRPr lang="zh-CN" altLang="en-US" b="1" dirty="0">
                <a:solidFill>
                  <a:schemeClr val="tx1"/>
                </a:solidFill>
                <a:latin typeface="微软雅黑" panose="020B0503020204020204" pitchFamily="34" charset="-122"/>
                <a:ea typeface="微软雅黑" panose="020B0503020204020204" pitchFamily="34" charset="-122"/>
              </a:endParaRPr>
            </a:p>
          </p:txBody>
        </p:sp>
        <p:sp>
          <p:nvSpPr>
            <p:cNvPr id="124" name="椭圆 123"/>
            <p:cNvSpPr/>
            <p:nvPr/>
          </p:nvSpPr>
          <p:spPr>
            <a:xfrm rot="16200000">
              <a:off x="8652320" y="4741438"/>
              <a:ext cx="468000" cy="1800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b="1">
                  <a:solidFill>
                    <a:schemeClr val="tx1"/>
                  </a:solidFill>
                  <a:latin typeface="微软雅黑" panose="020B0503020204020204" pitchFamily="34" charset="-122"/>
                  <a:ea typeface="微软雅黑" panose="020B0503020204020204" pitchFamily="34" charset="-122"/>
                </a:rPr>
                <a:t>26</a:t>
              </a:r>
              <a:endParaRPr lang="zh-CN" altLang="en-US" b="1" dirty="0">
                <a:solidFill>
                  <a:schemeClr val="tx1"/>
                </a:solidFill>
                <a:latin typeface="微软雅黑" panose="020B0503020204020204" pitchFamily="34" charset="-122"/>
                <a:ea typeface="微软雅黑" panose="020B0503020204020204" pitchFamily="34" charset="-122"/>
              </a:endParaRPr>
            </a:p>
          </p:txBody>
        </p:sp>
        <p:sp>
          <p:nvSpPr>
            <p:cNvPr id="125" name="矩形 124"/>
            <p:cNvSpPr/>
            <p:nvPr/>
          </p:nvSpPr>
          <p:spPr>
            <a:xfrm>
              <a:off x="2639616" y="1753087"/>
              <a:ext cx="1080000" cy="18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400">
                  <a:solidFill>
                    <a:schemeClr val="tx1"/>
                  </a:solidFill>
                  <a:latin typeface="微软雅黑" panose="020B0503020204020204" pitchFamily="34" charset="-122"/>
                  <a:ea typeface="微软雅黑" panose="020B0503020204020204" pitchFamily="34" charset="-122"/>
                </a:rPr>
                <a:t>CMU</a:t>
              </a: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126" name="矩形 125"/>
            <p:cNvSpPr/>
            <p:nvPr/>
          </p:nvSpPr>
          <p:spPr>
            <a:xfrm>
              <a:off x="3719736" y="1753071"/>
              <a:ext cx="1080000" cy="18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400">
                  <a:solidFill>
                    <a:schemeClr val="tx1"/>
                  </a:solidFill>
                  <a:latin typeface="微软雅黑" panose="020B0503020204020204" pitchFamily="34" charset="-122"/>
                  <a:ea typeface="微软雅黑" panose="020B0503020204020204" pitchFamily="34" charset="-122"/>
                </a:rPr>
                <a:t>CMU</a:t>
              </a: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127" name="椭圆 126"/>
            <p:cNvSpPr/>
            <p:nvPr/>
          </p:nvSpPr>
          <p:spPr>
            <a:xfrm>
              <a:off x="2963704" y="1537031"/>
              <a:ext cx="468000" cy="180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b="1">
                  <a:solidFill>
                    <a:schemeClr val="tx1"/>
                  </a:solidFill>
                  <a:latin typeface="微软雅黑" panose="020B0503020204020204" pitchFamily="34" charset="-122"/>
                  <a:ea typeface="微软雅黑" panose="020B0503020204020204" pitchFamily="34" charset="-122"/>
                </a:rPr>
                <a:t>19</a:t>
              </a:r>
              <a:endParaRPr lang="zh-CN" altLang="en-US" b="1" dirty="0">
                <a:solidFill>
                  <a:schemeClr val="tx1"/>
                </a:solidFill>
                <a:latin typeface="微软雅黑" panose="020B0503020204020204" pitchFamily="34" charset="-122"/>
                <a:ea typeface="微软雅黑" panose="020B0503020204020204" pitchFamily="34" charset="-122"/>
              </a:endParaRPr>
            </a:p>
          </p:txBody>
        </p:sp>
        <p:sp>
          <p:nvSpPr>
            <p:cNvPr id="128" name="椭圆 127"/>
            <p:cNvSpPr/>
            <p:nvPr/>
          </p:nvSpPr>
          <p:spPr>
            <a:xfrm>
              <a:off x="4043824" y="1537030"/>
              <a:ext cx="468000" cy="180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b="1">
                  <a:solidFill>
                    <a:schemeClr val="tx1"/>
                  </a:solidFill>
                  <a:latin typeface="微软雅黑" panose="020B0503020204020204" pitchFamily="34" charset="-122"/>
                  <a:ea typeface="微软雅黑" panose="020B0503020204020204" pitchFamily="34" charset="-122"/>
                </a:rPr>
                <a:t>20</a:t>
              </a:r>
              <a:endParaRPr lang="zh-CN" altLang="en-US" b="1" dirty="0">
                <a:solidFill>
                  <a:schemeClr val="tx1"/>
                </a:solidFill>
                <a:latin typeface="微软雅黑" panose="020B0503020204020204" pitchFamily="34" charset="-122"/>
                <a:ea typeface="微软雅黑" panose="020B0503020204020204" pitchFamily="34" charset="-122"/>
              </a:endParaRPr>
            </a:p>
          </p:txBody>
        </p:sp>
        <p:sp>
          <p:nvSpPr>
            <p:cNvPr id="129" name="矩形 128"/>
            <p:cNvSpPr/>
            <p:nvPr/>
          </p:nvSpPr>
          <p:spPr>
            <a:xfrm>
              <a:off x="2639616" y="4777407"/>
              <a:ext cx="2160000" cy="36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050">
                  <a:solidFill>
                    <a:schemeClr val="tx1"/>
                  </a:solidFill>
                  <a:latin typeface="微软雅黑" panose="020B0503020204020204" pitchFamily="34" charset="-122"/>
                  <a:ea typeface="微软雅黑" panose="020B0503020204020204" pitchFamily="34" charset="-122"/>
                </a:rPr>
                <a:t>Air intake frame</a:t>
              </a:r>
              <a:endParaRPr lang="zh-CN" altLang="en-US" sz="1050" dirty="0">
                <a:solidFill>
                  <a:schemeClr val="tx1"/>
                </a:solidFill>
                <a:latin typeface="微软雅黑" panose="020B0503020204020204" pitchFamily="34" charset="-122"/>
                <a:ea typeface="微软雅黑" panose="020B0503020204020204" pitchFamily="34" charset="-122"/>
              </a:endParaRPr>
            </a:p>
          </p:txBody>
        </p:sp>
        <p:sp>
          <p:nvSpPr>
            <p:cNvPr id="131" name="矩形 130"/>
            <p:cNvSpPr/>
            <p:nvPr/>
          </p:nvSpPr>
          <p:spPr>
            <a:xfrm>
              <a:off x="2639616" y="5209455"/>
              <a:ext cx="540000" cy="180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050">
                  <a:solidFill>
                    <a:schemeClr val="tx1"/>
                  </a:solidFill>
                  <a:latin typeface="微软雅黑" panose="020B0503020204020204" pitchFamily="34" charset="-122"/>
                  <a:ea typeface="微软雅黑" panose="020B0503020204020204" pitchFamily="34" charset="-122"/>
                </a:rPr>
                <a:t>PM17</a:t>
              </a:r>
              <a:endParaRPr lang="zh-CN" altLang="en-US" sz="1050" dirty="0">
                <a:solidFill>
                  <a:schemeClr val="tx1"/>
                </a:solidFill>
                <a:latin typeface="微软雅黑" panose="020B0503020204020204" pitchFamily="34" charset="-122"/>
                <a:ea typeface="微软雅黑" panose="020B0503020204020204" pitchFamily="34" charset="-122"/>
              </a:endParaRPr>
            </a:p>
          </p:txBody>
        </p:sp>
        <p:sp>
          <p:nvSpPr>
            <p:cNvPr id="132" name="矩形 131"/>
            <p:cNvSpPr/>
            <p:nvPr/>
          </p:nvSpPr>
          <p:spPr>
            <a:xfrm>
              <a:off x="3179696" y="5209455"/>
              <a:ext cx="540000" cy="180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050">
                  <a:solidFill>
                    <a:schemeClr val="tx1"/>
                  </a:solidFill>
                  <a:latin typeface="微软雅黑" panose="020B0503020204020204" pitchFamily="34" charset="-122"/>
                  <a:ea typeface="微软雅黑" panose="020B0503020204020204" pitchFamily="34" charset="-122"/>
                </a:rPr>
                <a:t>PM18</a:t>
              </a:r>
              <a:endParaRPr lang="zh-CN" altLang="en-US" sz="1050" dirty="0">
                <a:solidFill>
                  <a:schemeClr val="tx1"/>
                </a:solidFill>
                <a:latin typeface="微软雅黑" panose="020B0503020204020204" pitchFamily="34" charset="-122"/>
                <a:ea typeface="微软雅黑" panose="020B0503020204020204" pitchFamily="34" charset="-122"/>
              </a:endParaRPr>
            </a:p>
          </p:txBody>
        </p:sp>
        <p:sp>
          <p:nvSpPr>
            <p:cNvPr id="133" name="矩形 132"/>
            <p:cNvSpPr/>
            <p:nvPr/>
          </p:nvSpPr>
          <p:spPr>
            <a:xfrm>
              <a:off x="3719776" y="5209455"/>
              <a:ext cx="540000" cy="180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050">
                  <a:solidFill>
                    <a:schemeClr val="tx1"/>
                  </a:solidFill>
                  <a:latin typeface="微软雅黑" panose="020B0503020204020204" pitchFamily="34" charset="-122"/>
                  <a:ea typeface="微软雅黑" panose="020B0503020204020204" pitchFamily="34" charset="-122"/>
                </a:rPr>
                <a:t>PM19</a:t>
              </a:r>
              <a:endParaRPr lang="zh-CN" altLang="en-US" sz="1050" dirty="0">
                <a:solidFill>
                  <a:schemeClr val="tx1"/>
                </a:solidFill>
                <a:latin typeface="微软雅黑" panose="020B0503020204020204" pitchFamily="34" charset="-122"/>
                <a:ea typeface="微软雅黑" panose="020B0503020204020204" pitchFamily="34" charset="-122"/>
              </a:endParaRPr>
            </a:p>
          </p:txBody>
        </p:sp>
        <p:sp>
          <p:nvSpPr>
            <p:cNvPr id="134" name="矩形 133"/>
            <p:cNvSpPr/>
            <p:nvPr/>
          </p:nvSpPr>
          <p:spPr>
            <a:xfrm>
              <a:off x="4259856" y="5209455"/>
              <a:ext cx="540000" cy="180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050">
                  <a:solidFill>
                    <a:schemeClr val="tx1"/>
                  </a:solidFill>
                  <a:latin typeface="微软雅黑" panose="020B0503020204020204" pitchFamily="34" charset="-122"/>
                  <a:ea typeface="微软雅黑" panose="020B0503020204020204" pitchFamily="34" charset="-122"/>
                </a:rPr>
                <a:t>PM20</a:t>
              </a:r>
              <a:endParaRPr lang="zh-CN" altLang="en-US" sz="1050" dirty="0">
                <a:solidFill>
                  <a:schemeClr val="tx1"/>
                </a:solidFill>
                <a:latin typeface="微软雅黑" panose="020B0503020204020204" pitchFamily="34" charset="-122"/>
                <a:ea typeface="微软雅黑" panose="020B0503020204020204" pitchFamily="34" charset="-122"/>
              </a:endParaRPr>
            </a:p>
          </p:txBody>
        </p:sp>
        <p:sp>
          <p:nvSpPr>
            <p:cNvPr id="135" name="矩形 134"/>
            <p:cNvSpPr/>
            <p:nvPr/>
          </p:nvSpPr>
          <p:spPr>
            <a:xfrm>
              <a:off x="2639616" y="5641503"/>
              <a:ext cx="540000" cy="180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050">
                  <a:solidFill>
                    <a:schemeClr val="tx1"/>
                  </a:solidFill>
                  <a:latin typeface="微软雅黑" panose="020B0503020204020204" pitchFamily="34" charset="-122"/>
                  <a:ea typeface="微软雅黑" panose="020B0503020204020204" pitchFamily="34" charset="-122"/>
                </a:rPr>
                <a:t>PM1</a:t>
              </a:r>
              <a:endParaRPr lang="zh-CN" altLang="en-US" sz="1050" dirty="0">
                <a:solidFill>
                  <a:schemeClr val="tx1"/>
                </a:solidFill>
                <a:latin typeface="微软雅黑" panose="020B0503020204020204" pitchFamily="34" charset="-122"/>
                <a:ea typeface="微软雅黑" panose="020B0503020204020204" pitchFamily="34" charset="-122"/>
              </a:endParaRPr>
            </a:p>
          </p:txBody>
        </p:sp>
        <p:sp>
          <p:nvSpPr>
            <p:cNvPr id="143" name="矩形 142"/>
            <p:cNvSpPr/>
            <p:nvPr/>
          </p:nvSpPr>
          <p:spPr>
            <a:xfrm>
              <a:off x="3179696" y="5641503"/>
              <a:ext cx="540000" cy="180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050">
                  <a:solidFill>
                    <a:schemeClr val="tx1"/>
                  </a:solidFill>
                  <a:latin typeface="微软雅黑" panose="020B0503020204020204" pitchFamily="34" charset="-122"/>
                  <a:ea typeface="微软雅黑" panose="020B0503020204020204" pitchFamily="34" charset="-122"/>
                </a:rPr>
                <a:t>PM2</a:t>
              </a:r>
              <a:endParaRPr lang="zh-CN" altLang="en-US" sz="1050" dirty="0">
                <a:solidFill>
                  <a:schemeClr val="tx1"/>
                </a:solidFill>
                <a:latin typeface="微软雅黑" panose="020B0503020204020204" pitchFamily="34" charset="-122"/>
                <a:ea typeface="微软雅黑" panose="020B0503020204020204" pitchFamily="34" charset="-122"/>
              </a:endParaRPr>
            </a:p>
          </p:txBody>
        </p:sp>
        <p:sp>
          <p:nvSpPr>
            <p:cNvPr id="149" name="矩形 148"/>
            <p:cNvSpPr/>
            <p:nvPr/>
          </p:nvSpPr>
          <p:spPr>
            <a:xfrm>
              <a:off x="3719776" y="5641503"/>
              <a:ext cx="540000" cy="180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050">
                  <a:solidFill>
                    <a:schemeClr val="tx1"/>
                  </a:solidFill>
                  <a:latin typeface="微软雅黑" panose="020B0503020204020204" pitchFamily="34" charset="-122"/>
                  <a:ea typeface="微软雅黑" panose="020B0503020204020204" pitchFamily="34" charset="-122"/>
                </a:rPr>
                <a:t>PM3</a:t>
              </a:r>
              <a:endParaRPr lang="zh-CN" altLang="en-US" sz="1050" dirty="0">
                <a:solidFill>
                  <a:schemeClr val="tx1"/>
                </a:solidFill>
                <a:latin typeface="微软雅黑" panose="020B0503020204020204" pitchFamily="34" charset="-122"/>
                <a:ea typeface="微软雅黑" panose="020B0503020204020204" pitchFamily="34" charset="-122"/>
              </a:endParaRPr>
            </a:p>
          </p:txBody>
        </p:sp>
        <p:sp>
          <p:nvSpPr>
            <p:cNvPr id="169" name="矩形 168"/>
            <p:cNvSpPr/>
            <p:nvPr/>
          </p:nvSpPr>
          <p:spPr>
            <a:xfrm>
              <a:off x="4259856" y="5641503"/>
              <a:ext cx="540000" cy="180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050">
                  <a:solidFill>
                    <a:schemeClr val="tx1"/>
                  </a:solidFill>
                  <a:latin typeface="微软雅黑" panose="020B0503020204020204" pitchFamily="34" charset="-122"/>
                  <a:ea typeface="微软雅黑" panose="020B0503020204020204" pitchFamily="34" charset="-122"/>
                </a:rPr>
                <a:t>PM4</a:t>
              </a:r>
              <a:endParaRPr lang="zh-CN" altLang="en-US" sz="1050" dirty="0">
                <a:solidFill>
                  <a:schemeClr val="tx1"/>
                </a:solidFill>
                <a:latin typeface="微软雅黑" panose="020B0503020204020204" pitchFamily="34" charset="-122"/>
                <a:ea typeface="微软雅黑" panose="020B0503020204020204" pitchFamily="34" charset="-122"/>
              </a:endParaRPr>
            </a:p>
          </p:txBody>
        </p:sp>
        <p:sp>
          <p:nvSpPr>
            <p:cNvPr id="189" name="矩形 188"/>
            <p:cNvSpPr/>
            <p:nvPr/>
          </p:nvSpPr>
          <p:spPr>
            <a:xfrm>
              <a:off x="7660035" y="5889622"/>
              <a:ext cx="1124046" cy="357569"/>
            </a:xfrm>
            <a:prstGeom prst="rect">
              <a:avLst/>
            </a:prstGeom>
          </p:spPr>
          <p:txBody>
            <a:bodyPr wrap="square">
              <a:noAutofit/>
            </a:bodyPr>
            <a:lstStyle/>
            <a:p>
              <a:pPr fontAlgn="ctr"/>
              <a:r>
                <a:rPr sz="1800">
                  <a:latin typeface="微软雅黑" panose="020B0503020204020204" pitchFamily="34" charset="-122"/>
                  <a:ea typeface="微软雅黑" panose="020B0503020204020204" pitchFamily="34" charset="-122"/>
                </a:rPr>
                <a:t>Rear view</a:t>
              </a:r>
              <a:endParaRPr lang="zh-CN" altLang="en-US" sz="1800" dirty="0">
                <a:latin typeface="微软雅黑" panose="020B0503020204020204" pitchFamily="34" charset="-122"/>
                <a:ea typeface="微软雅黑" panose="020B0503020204020204" pitchFamily="34" charset="-122"/>
              </a:endParaRPr>
            </a:p>
          </p:txBody>
        </p:sp>
        <p:sp>
          <p:nvSpPr>
            <p:cNvPr id="190" name="矩形 189"/>
            <p:cNvSpPr/>
            <p:nvPr/>
          </p:nvSpPr>
          <p:spPr>
            <a:xfrm rot="5400000" flipV="1">
              <a:off x="6438168" y="3283391"/>
              <a:ext cx="2520000" cy="180000"/>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400">
                  <a:solidFill>
                    <a:schemeClr val="tx1"/>
                  </a:solidFill>
                  <a:latin typeface="微软雅黑" panose="020B0503020204020204" pitchFamily="34" charset="-122"/>
                  <a:ea typeface="微软雅黑" panose="020B0503020204020204" pitchFamily="34" charset="-122"/>
                </a:rPr>
                <a:t>SFU</a:t>
              </a: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191" name="矩形 190"/>
            <p:cNvSpPr/>
            <p:nvPr/>
          </p:nvSpPr>
          <p:spPr>
            <a:xfrm rot="5400000" flipV="1">
              <a:off x="6675798" y="3283391"/>
              <a:ext cx="2520000" cy="180000"/>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400">
                  <a:solidFill>
                    <a:schemeClr val="tx1"/>
                  </a:solidFill>
                  <a:latin typeface="微软雅黑" panose="020B0503020204020204" pitchFamily="34" charset="-122"/>
                  <a:ea typeface="微软雅黑" panose="020B0503020204020204" pitchFamily="34" charset="-122"/>
                </a:rPr>
                <a:t>SFU</a:t>
              </a: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192" name="矩形 191"/>
            <p:cNvSpPr/>
            <p:nvPr/>
          </p:nvSpPr>
          <p:spPr>
            <a:xfrm rot="5400000" flipV="1">
              <a:off x="6913428" y="3283391"/>
              <a:ext cx="2520000" cy="180000"/>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400">
                  <a:solidFill>
                    <a:schemeClr val="tx1"/>
                  </a:solidFill>
                  <a:latin typeface="微软雅黑" panose="020B0503020204020204" pitchFamily="34" charset="-122"/>
                  <a:ea typeface="微软雅黑" panose="020B0503020204020204" pitchFamily="34" charset="-122"/>
                </a:rPr>
                <a:t>SFU</a:t>
              </a: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193" name="矩形 192"/>
            <p:cNvSpPr/>
            <p:nvPr/>
          </p:nvSpPr>
          <p:spPr>
            <a:xfrm rot="5400000" flipV="1">
              <a:off x="7388688" y="3283391"/>
              <a:ext cx="2520000" cy="180000"/>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400">
                  <a:solidFill>
                    <a:schemeClr val="tx1"/>
                  </a:solidFill>
                  <a:latin typeface="微软雅黑" panose="020B0503020204020204" pitchFamily="34" charset="-122"/>
                  <a:ea typeface="微软雅黑" panose="020B0503020204020204" pitchFamily="34" charset="-122"/>
                </a:rPr>
                <a:t>SFU</a:t>
              </a: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194" name="矩形 193"/>
            <p:cNvSpPr/>
            <p:nvPr/>
          </p:nvSpPr>
          <p:spPr>
            <a:xfrm rot="5400000" flipV="1">
              <a:off x="7626320" y="3283391"/>
              <a:ext cx="2520000" cy="180000"/>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400">
                  <a:solidFill>
                    <a:schemeClr val="tx1"/>
                  </a:solidFill>
                  <a:latin typeface="微软雅黑" panose="020B0503020204020204" pitchFamily="34" charset="-122"/>
                  <a:ea typeface="微软雅黑" panose="020B0503020204020204" pitchFamily="34" charset="-122"/>
                </a:rPr>
                <a:t>SFU</a:t>
              </a: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195" name="矩形 194"/>
            <p:cNvSpPr/>
            <p:nvPr/>
          </p:nvSpPr>
          <p:spPr>
            <a:xfrm rot="5400000" flipV="1">
              <a:off x="7151058" y="3283391"/>
              <a:ext cx="2520000" cy="180000"/>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400">
                  <a:solidFill>
                    <a:schemeClr val="tx1"/>
                  </a:solidFill>
                  <a:latin typeface="微软雅黑" panose="020B0503020204020204" pitchFamily="34" charset="-122"/>
                  <a:ea typeface="微软雅黑" panose="020B0503020204020204" pitchFamily="34" charset="-122"/>
                </a:rPr>
                <a:t>SFU</a:t>
              </a: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196" name="矩形 195"/>
            <p:cNvSpPr/>
            <p:nvPr/>
          </p:nvSpPr>
          <p:spPr>
            <a:xfrm>
              <a:off x="7176120" y="5065439"/>
              <a:ext cx="2160000" cy="216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050">
                  <a:solidFill>
                    <a:schemeClr val="tx1"/>
                  </a:solidFill>
                  <a:latin typeface="微软雅黑" panose="020B0503020204020204" pitchFamily="34" charset="-122"/>
                  <a:ea typeface="微软雅黑" panose="020B0503020204020204" pitchFamily="34" charset="-122"/>
                </a:rPr>
                <a:t>Power ports 17 to 20</a:t>
              </a:r>
              <a:endParaRPr lang="zh-CN" altLang="en-US" sz="1050" dirty="0">
                <a:solidFill>
                  <a:schemeClr val="tx1"/>
                </a:solidFill>
                <a:latin typeface="微软雅黑" panose="020B0503020204020204" pitchFamily="34" charset="-122"/>
                <a:ea typeface="微软雅黑" panose="020B0503020204020204" pitchFamily="34" charset="-122"/>
              </a:endParaRPr>
            </a:p>
          </p:txBody>
        </p:sp>
        <p:sp>
          <p:nvSpPr>
            <p:cNvPr id="197" name="矩形 196"/>
            <p:cNvSpPr/>
            <p:nvPr/>
          </p:nvSpPr>
          <p:spPr>
            <a:xfrm>
              <a:off x="7176120" y="5497487"/>
              <a:ext cx="2160000" cy="216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050">
                  <a:solidFill>
                    <a:schemeClr val="tx1"/>
                  </a:solidFill>
                  <a:latin typeface="微软雅黑" panose="020B0503020204020204" pitchFamily="34" charset="-122"/>
                  <a:ea typeface="微软雅黑" panose="020B0503020204020204" pitchFamily="34" charset="-122"/>
                </a:rPr>
                <a:t>Power ports 1 to 4</a:t>
              </a:r>
              <a:endParaRPr lang="zh-CN" altLang="en-US" sz="1050" dirty="0">
                <a:solidFill>
                  <a:schemeClr val="tx1"/>
                </a:solidFill>
                <a:latin typeface="微软雅黑" panose="020B0503020204020204" pitchFamily="34" charset="-122"/>
                <a:ea typeface="微软雅黑" panose="020B0503020204020204" pitchFamily="34" charset="-122"/>
              </a:endParaRPr>
            </a:p>
          </p:txBody>
        </p:sp>
        <p:sp>
          <p:nvSpPr>
            <p:cNvPr id="198" name="矩形 197"/>
            <p:cNvSpPr/>
            <p:nvPr/>
          </p:nvSpPr>
          <p:spPr>
            <a:xfrm>
              <a:off x="7032104" y="2528892"/>
              <a:ext cx="432000" cy="432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bodyPr>
            <a:lstStyle/>
            <a:p>
              <a:pPr algn="ctr" fontAlgn="ctr"/>
              <a:r>
                <a:rPr sz="1050" b="1">
                  <a:solidFill>
                    <a:schemeClr val="tx1"/>
                  </a:solidFill>
                  <a:latin typeface="微软雅黑" panose="020B0503020204020204" pitchFamily="34" charset="-122"/>
                  <a:ea typeface="微软雅黑" panose="020B0503020204020204" pitchFamily="34" charset="-122"/>
                </a:rPr>
                <a:t>FAN</a:t>
              </a:r>
            </a:p>
            <a:p>
              <a:pPr algn="ctr" fontAlgn="ctr"/>
              <a:r>
                <a:rPr sz="1050" b="1">
                  <a:solidFill>
                    <a:schemeClr val="tx1"/>
                  </a:solidFill>
                  <a:latin typeface="微软雅黑" panose="020B0503020204020204" pitchFamily="34" charset="-122"/>
                  <a:ea typeface="微软雅黑" panose="020B0503020204020204" pitchFamily="34" charset="-122"/>
                </a:rPr>
                <a:t>15</a:t>
              </a:r>
              <a:endParaRPr lang="zh-CN" altLang="en-US" sz="1050" b="1" dirty="0">
                <a:solidFill>
                  <a:schemeClr val="tx1"/>
                </a:solidFill>
                <a:latin typeface="微软雅黑" panose="020B0503020204020204" pitchFamily="34" charset="-122"/>
                <a:ea typeface="微软雅黑" panose="020B0503020204020204" pitchFamily="34" charset="-122"/>
              </a:endParaRPr>
            </a:p>
          </p:txBody>
        </p:sp>
        <p:sp>
          <p:nvSpPr>
            <p:cNvPr id="199" name="矩形 198"/>
            <p:cNvSpPr/>
            <p:nvPr/>
          </p:nvSpPr>
          <p:spPr>
            <a:xfrm>
              <a:off x="7032104" y="2996936"/>
              <a:ext cx="432000" cy="432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bodyPr>
            <a:lstStyle/>
            <a:p>
              <a:pPr algn="ctr" fontAlgn="ctr"/>
              <a:r>
                <a:rPr sz="1050" b="1">
                  <a:solidFill>
                    <a:schemeClr val="tx1"/>
                  </a:solidFill>
                  <a:latin typeface="微软雅黑" panose="020B0503020204020204" pitchFamily="34" charset="-122"/>
                  <a:ea typeface="微软雅黑" panose="020B0503020204020204" pitchFamily="34" charset="-122"/>
                </a:rPr>
                <a:t>FAN</a:t>
              </a:r>
            </a:p>
            <a:p>
              <a:pPr algn="ctr" fontAlgn="ctr"/>
              <a:r>
                <a:rPr sz="1050" b="1">
                  <a:solidFill>
                    <a:schemeClr val="tx1"/>
                  </a:solidFill>
                  <a:latin typeface="微软雅黑" panose="020B0503020204020204" pitchFamily="34" charset="-122"/>
                  <a:ea typeface="微软雅黑" panose="020B0503020204020204" pitchFamily="34" charset="-122"/>
                </a:rPr>
                <a:t>13</a:t>
              </a:r>
              <a:endParaRPr lang="zh-CN" altLang="en-US" sz="1050" b="1" dirty="0">
                <a:solidFill>
                  <a:schemeClr val="tx1"/>
                </a:solidFill>
                <a:latin typeface="微软雅黑" panose="020B0503020204020204" pitchFamily="34" charset="-122"/>
                <a:ea typeface="微软雅黑" panose="020B0503020204020204" pitchFamily="34" charset="-122"/>
              </a:endParaRPr>
            </a:p>
          </p:txBody>
        </p:sp>
        <p:sp>
          <p:nvSpPr>
            <p:cNvPr id="200" name="矩形 199"/>
            <p:cNvSpPr/>
            <p:nvPr/>
          </p:nvSpPr>
          <p:spPr>
            <a:xfrm>
              <a:off x="7032104" y="3625295"/>
              <a:ext cx="432000" cy="432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bodyPr>
            <a:lstStyle/>
            <a:p>
              <a:pPr algn="ctr" fontAlgn="ctr"/>
              <a:r>
                <a:rPr sz="1050" b="1">
                  <a:solidFill>
                    <a:schemeClr val="tx1"/>
                  </a:solidFill>
                  <a:latin typeface="微软雅黑" panose="020B0503020204020204" pitchFamily="34" charset="-122"/>
                  <a:ea typeface="微软雅黑" panose="020B0503020204020204" pitchFamily="34" charset="-122"/>
                </a:rPr>
                <a:t>FAN</a:t>
              </a:r>
            </a:p>
            <a:p>
              <a:pPr algn="ctr" fontAlgn="ctr"/>
              <a:r>
                <a:rPr sz="1050" b="1">
                  <a:solidFill>
                    <a:schemeClr val="tx1"/>
                  </a:solidFill>
                  <a:latin typeface="微软雅黑" panose="020B0503020204020204" pitchFamily="34" charset="-122"/>
                  <a:ea typeface="微软雅黑" panose="020B0503020204020204" pitchFamily="34" charset="-122"/>
                </a:rPr>
                <a:t>5</a:t>
              </a:r>
              <a:endParaRPr lang="zh-CN" altLang="en-US" sz="1050" b="1" dirty="0">
                <a:solidFill>
                  <a:schemeClr val="tx1"/>
                </a:solidFill>
                <a:latin typeface="微软雅黑" panose="020B0503020204020204" pitchFamily="34" charset="-122"/>
                <a:ea typeface="微软雅黑" panose="020B0503020204020204" pitchFamily="34" charset="-122"/>
              </a:endParaRPr>
            </a:p>
          </p:txBody>
        </p:sp>
        <p:sp>
          <p:nvSpPr>
            <p:cNvPr id="201" name="矩形 200"/>
            <p:cNvSpPr/>
            <p:nvPr/>
          </p:nvSpPr>
          <p:spPr>
            <a:xfrm>
              <a:off x="7032104" y="4093339"/>
              <a:ext cx="432000" cy="432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bodyPr>
            <a:lstStyle/>
            <a:p>
              <a:pPr algn="ctr" fontAlgn="ctr"/>
              <a:r>
                <a:rPr sz="1050" b="1">
                  <a:solidFill>
                    <a:schemeClr val="tx1"/>
                  </a:solidFill>
                  <a:latin typeface="微软雅黑" panose="020B0503020204020204" pitchFamily="34" charset="-122"/>
                  <a:ea typeface="微软雅黑" panose="020B0503020204020204" pitchFamily="34" charset="-122"/>
                </a:rPr>
                <a:t>FAN</a:t>
              </a:r>
            </a:p>
            <a:p>
              <a:pPr algn="ctr" fontAlgn="ctr"/>
              <a:r>
                <a:rPr sz="1050" b="1">
                  <a:solidFill>
                    <a:schemeClr val="tx1"/>
                  </a:solidFill>
                  <a:latin typeface="微软雅黑" panose="020B0503020204020204" pitchFamily="34" charset="-122"/>
                  <a:ea typeface="微软雅黑" panose="020B0503020204020204" pitchFamily="34" charset="-122"/>
                </a:rPr>
                <a:t>3</a:t>
              </a:r>
              <a:endParaRPr lang="zh-CN" altLang="en-US" sz="1050" b="1" dirty="0">
                <a:solidFill>
                  <a:schemeClr val="tx1"/>
                </a:solidFill>
                <a:latin typeface="微软雅黑" panose="020B0503020204020204" pitchFamily="34" charset="-122"/>
                <a:ea typeface="微软雅黑" panose="020B0503020204020204" pitchFamily="34" charset="-122"/>
              </a:endParaRPr>
            </a:p>
          </p:txBody>
        </p:sp>
        <p:sp>
          <p:nvSpPr>
            <p:cNvPr id="202" name="矩形 201"/>
            <p:cNvSpPr/>
            <p:nvPr/>
          </p:nvSpPr>
          <p:spPr>
            <a:xfrm>
              <a:off x="7032104" y="4561383"/>
              <a:ext cx="432000" cy="432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bodyPr>
            <a:lstStyle/>
            <a:p>
              <a:pPr algn="ctr" fontAlgn="ctr"/>
              <a:r>
                <a:rPr sz="1050" b="1">
                  <a:solidFill>
                    <a:schemeClr val="tx1"/>
                  </a:solidFill>
                  <a:latin typeface="微软雅黑" panose="020B0503020204020204" pitchFamily="34" charset="-122"/>
                  <a:ea typeface="微软雅黑" panose="020B0503020204020204" pitchFamily="34" charset="-122"/>
                </a:rPr>
                <a:t>FAN</a:t>
              </a:r>
            </a:p>
            <a:p>
              <a:pPr algn="ctr" fontAlgn="ctr"/>
              <a:r>
                <a:rPr sz="1050" b="1">
                  <a:solidFill>
                    <a:schemeClr val="tx1"/>
                  </a:solidFill>
                  <a:latin typeface="微软雅黑" panose="020B0503020204020204" pitchFamily="34" charset="-122"/>
                  <a:ea typeface="微软雅黑" panose="020B0503020204020204" pitchFamily="34" charset="-122"/>
                </a:rPr>
                <a:t>1</a:t>
              </a:r>
              <a:endParaRPr lang="zh-CN" altLang="en-US" sz="1050" b="1" dirty="0">
                <a:solidFill>
                  <a:schemeClr val="tx1"/>
                </a:solidFill>
                <a:latin typeface="微软雅黑" panose="020B0503020204020204" pitchFamily="34" charset="-122"/>
                <a:ea typeface="微软雅黑" panose="020B0503020204020204" pitchFamily="34" charset="-122"/>
              </a:endParaRPr>
            </a:p>
          </p:txBody>
        </p:sp>
        <p:sp>
          <p:nvSpPr>
            <p:cNvPr id="203" name="矩形 202"/>
            <p:cNvSpPr/>
            <p:nvPr/>
          </p:nvSpPr>
          <p:spPr>
            <a:xfrm>
              <a:off x="7032104" y="2060848"/>
              <a:ext cx="432000" cy="432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bodyPr>
            <a:lstStyle/>
            <a:p>
              <a:pPr algn="ctr" fontAlgn="ctr"/>
              <a:r>
                <a:rPr sz="1050" b="1">
                  <a:solidFill>
                    <a:schemeClr val="tx1"/>
                  </a:solidFill>
                  <a:latin typeface="微软雅黑" panose="020B0503020204020204" pitchFamily="34" charset="-122"/>
                  <a:ea typeface="微软雅黑" panose="020B0503020204020204" pitchFamily="34" charset="-122"/>
                </a:rPr>
                <a:t>FAN</a:t>
              </a:r>
            </a:p>
            <a:p>
              <a:pPr algn="ctr" fontAlgn="ctr"/>
              <a:r>
                <a:rPr sz="1050" b="1">
                  <a:solidFill>
                    <a:schemeClr val="tx1"/>
                  </a:solidFill>
                  <a:latin typeface="微软雅黑" panose="020B0503020204020204" pitchFamily="34" charset="-122"/>
                  <a:ea typeface="微软雅黑" panose="020B0503020204020204" pitchFamily="34" charset="-122"/>
                </a:rPr>
                <a:t>17</a:t>
              </a:r>
              <a:endParaRPr lang="zh-CN" altLang="en-US" sz="1050" b="1" dirty="0">
                <a:solidFill>
                  <a:schemeClr val="tx1"/>
                </a:solidFill>
                <a:latin typeface="微软雅黑" panose="020B0503020204020204" pitchFamily="34" charset="-122"/>
                <a:ea typeface="微软雅黑" panose="020B0503020204020204" pitchFamily="34" charset="-122"/>
              </a:endParaRPr>
            </a:p>
          </p:txBody>
        </p:sp>
        <p:sp>
          <p:nvSpPr>
            <p:cNvPr id="204" name="矩形 203"/>
            <p:cNvSpPr/>
            <p:nvPr/>
          </p:nvSpPr>
          <p:spPr>
            <a:xfrm>
              <a:off x="9120336" y="2528940"/>
              <a:ext cx="432000" cy="432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bodyPr>
            <a:lstStyle/>
            <a:p>
              <a:pPr algn="ctr" fontAlgn="ctr"/>
              <a:r>
                <a:rPr sz="1050" b="1">
                  <a:solidFill>
                    <a:schemeClr val="tx1"/>
                  </a:solidFill>
                  <a:latin typeface="微软雅黑" panose="020B0503020204020204" pitchFamily="34" charset="-122"/>
                  <a:ea typeface="微软雅黑" panose="020B0503020204020204" pitchFamily="34" charset="-122"/>
                </a:rPr>
                <a:t>FAN</a:t>
              </a:r>
            </a:p>
            <a:p>
              <a:pPr algn="ctr" fontAlgn="ctr"/>
              <a:r>
                <a:rPr sz="1050" b="1">
                  <a:solidFill>
                    <a:schemeClr val="tx1"/>
                  </a:solidFill>
                  <a:latin typeface="微软雅黑" panose="020B0503020204020204" pitchFamily="34" charset="-122"/>
                  <a:ea typeface="微软雅黑" panose="020B0503020204020204" pitchFamily="34" charset="-122"/>
                </a:rPr>
                <a:t>16</a:t>
              </a:r>
              <a:endParaRPr lang="zh-CN" altLang="en-US" sz="1050" b="1" dirty="0">
                <a:solidFill>
                  <a:schemeClr val="tx1"/>
                </a:solidFill>
                <a:latin typeface="微软雅黑" panose="020B0503020204020204" pitchFamily="34" charset="-122"/>
                <a:ea typeface="微软雅黑" panose="020B0503020204020204" pitchFamily="34" charset="-122"/>
              </a:endParaRPr>
            </a:p>
          </p:txBody>
        </p:sp>
        <p:sp>
          <p:nvSpPr>
            <p:cNvPr id="205" name="矩形 204"/>
            <p:cNvSpPr/>
            <p:nvPr/>
          </p:nvSpPr>
          <p:spPr>
            <a:xfrm>
              <a:off x="9120336" y="2996984"/>
              <a:ext cx="432000" cy="432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bodyPr>
            <a:lstStyle/>
            <a:p>
              <a:pPr algn="ctr" fontAlgn="ctr"/>
              <a:r>
                <a:rPr sz="1050" b="1">
                  <a:solidFill>
                    <a:schemeClr val="tx1"/>
                  </a:solidFill>
                  <a:latin typeface="微软雅黑" panose="020B0503020204020204" pitchFamily="34" charset="-122"/>
                  <a:ea typeface="微软雅黑" panose="020B0503020204020204" pitchFamily="34" charset="-122"/>
                </a:rPr>
                <a:t>FAN</a:t>
              </a:r>
            </a:p>
            <a:p>
              <a:pPr algn="ctr" fontAlgn="ctr"/>
              <a:r>
                <a:rPr sz="1050" b="1">
                  <a:solidFill>
                    <a:schemeClr val="tx1"/>
                  </a:solidFill>
                  <a:latin typeface="微软雅黑" panose="020B0503020204020204" pitchFamily="34" charset="-122"/>
                  <a:ea typeface="微软雅黑" panose="020B0503020204020204" pitchFamily="34" charset="-122"/>
                </a:rPr>
                <a:t>14</a:t>
              </a:r>
              <a:endParaRPr lang="zh-CN" altLang="en-US" sz="1050" b="1" dirty="0">
                <a:solidFill>
                  <a:schemeClr val="tx1"/>
                </a:solidFill>
                <a:latin typeface="微软雅黑" panose="020B0503020204020204" pitchFamily="34" charset="-122"/>
                <a:ea typeface="微软雅黑" panose="020B0503020204020204" pitchFamily="34" charset="-122"/>
              </a:endParaRPr>
            </a:p>
          </p:txBody>
        </p:sp>
        <p:sp>
          <p:nvSpPr>
            <p:cNvPr id="206" name="矩形 205"/>
            <p:cNvSpPr/>
            <p:nvPr/>
          </p:nvSpPr>
          <p:spPr>
            <a:xfrm>
              <a:off x="9120336" y="3625343"/>
              <a:ext cx="432000" cy="432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bodyPr>
            <a:lstStyle/>
            <a:p>
              <a:pPr algn="ctr" fontAlgn="ctr"/>
              <a:r>
                <a:rPr sz="1050" b="1">
                  <a:solidFill>
                    <a:schemeClr val="tx1"/>
                  </a:solidFill>
                  <a:latin typeface="微软雅黑" panose="020B0503020204020204" pitchFamily="34" charset="-122"/>
                  <a:ea typeface="微软雅黑" panose="020B0503020204020204" pitchFamily="34" charset="-122"/>
                </a:rPr>
                <a:t>FAN</a:t>
              </a:r>
            </a:p>
            <a:p>
              <a:pPr algn="ctr" fontAlgn="ctr"/>
              <a:r>
                <a:rPr sz="1050" b="1">
                  <a:solidFill>
                    <a:schemeClr val="tx1"/>
                  </a:solidFill>
                  <a:latin typeface="微软雅黑" panose="020B0503020204020204" pitchFamily="34" charset="-122"/>
                  <a:ea typeface="微软雅黑" panose="020B0503020204020204" pitchFamily="34" charset="-122"/>
                </a:rPr>
                <a:t>6</a:t>
              </a:r>
              <a:endParaRPr lang="zh-CN" altLang="en-US" sz="1050" b="1" dirty="0">
                <a:solidFill>
                  <a:schemeClr val="tx1"/>
                </a:solidFill>
                <a:latin typeface="微软雅黑" panose="020B0503020204020204" pitchFamily="34" charset="-122"/>
                <a:ea typeface="微软雅黑" panose="020B0503020204020204" pitchFamily="34" charset="-122"/>
              </a:endParaRPr>
            </a:p>
          </p:txBody>
        </p:sp>
        <p:sp>
          <p:nvSpPr>
            <p:cNvPr id="207" name="矩形 206"/>
            <p:cNvSpPr/>
            <p:nvPr/>
          </p:nvSpPr>
          <p:spPr>
            <a:xfrm>
              <a:off x="9120336" y="4093387"/>
              <a:ext cx="432000" cy="432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bodyPr>
            <a:lstStyle/>
            <a:p>
              <a:pPr algn="ctr" fontAlgn="ctr"/>
              <a:r>
                <a:rPr sz="1050" b="1">
                  <a:solidFill>
                    <a:schemeClr val="tx1"/>
                  </a:solidFill>
                  <a:latin typeface="微软雅黑" panose="020B0503020204020204" pitchFamily="34" charset="-122"/>
                  <a:ea typeface="微软雅黑" panose="020B0503020204020204" pitchFamily="34" charset="-122"/>
                </a:rPr>
                <a:t>FAN</a:t>
              </a:r>
            </a:p>
            <a:p>
              <a:pPr algn="ctr" fontAlgn="ctr"/>
              <a:r>
                <a:rPr sz="1050" b="1">
                  <a:solidFill>
                    <a:schemeClr val="tx1"/>
                  </a:solidFill>
                  <a:latin typeface="微软雅黑" panose="020B0503020204020204" pitchFamily="34" charset="-122"/>
                  <a:ea typeface="微软雅黑" panose="020B0503020204020204" pitchFamily="34" charset="-122"/>
                </a:rPr>
                <a:t>4</a:t>
              </a:r>
              <a:endParaRPr lang="zh-CN" altLang="en-US" sz="1050" b="1" dirty="0">
                <a:solidFill>
                  <a:schemeClr val="tx1"/>
                </a:solidFill>
                <a:latin typeface="微软雅黑" panose="020B0503020204020204" pitchFamily="34" charset="-122"/>
                <a:ea typeface="微软雅黑" panose="020B0503020204020204" pitchFamily="34" charset="-122"/>
              </a:endParaRPr>
            </a:p>
          </p:txBody>
        </p:sp>
        <p:sp>
          <p:nvSpPr>
            <p:cNvPr id="208" name="矩形 207"/>
            <p:cNvSpPr/>
            <p:nvPr/>
          </p:nvSpPr>
          <p:spPr>
            <a:xfrm>
              <a:off x="9120336" y="4561431"/>
              <a:ext cx="432000" cy="432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bodyPr>
            <a:lstStyle/>
            <a:p>
              <a:pPr algn="ctr" fontAlgn="ctr"/>
              <a:r>
                <a:rPr sz="1050" b="1">
                  <a:solidFill>
                    <a:schemeClr val="tx1"/>
                  </a:solidFill>
                  <a:latin typeface="微软雅黑" panose="020B0503020204020204" pitchFamily="34" charset="-122"/>
                  <a:ea typeface="微软雅黑" panose="020B0503020204020204" pitchFamily="34" charset="-122"/>
                </a:rPr>
                <a:t>FAN</a:t>
              </a:r>
            </a:p>
            <a:p>
              <a:pPr algn="ctr" fontAlgn="ctr"/>
              <a:r>
                <a:rPr sz="1050" b="1">
                  <a:solidFill>
                    <a:schemeClr val="tx1"/>
                  </a:solidFill>
                  <a:latin typeface="微软雅黑" panose="020B0503020204020204" pitchFamily="34" charset="-122"/>
                  <a:ea typeface="微软雅黑" panose="020B0503020204020204" pitchFamily="34" charset="-122"/>
                </a:rPr>
                <a:t>2</a:t>
              </a:r>
              <a:endParaRPr lang="zh-CN" altLang="en-US" sz="1050" b="1" dirty="0">
                <a:solidFill>
                  <a:schemeClr val="tx1"/>
                </a:solidFill>
                <a:latin typeface="微软雅黑" panose="020B0503020204020204" pitchFamily="34" charset="-122"/>
                <a:ea typeface="微软雅黑" panose="020B0503020204020204" pitchFamily="34" charset="-122"/>
              </a:endParaRPr>
            </a:p>
          </p:txBody>
        </p:sp>
        <p:sp>
          <p:nvSpPr>
            <p:cNvPr id="209" name="矩形 208"/>
            <p:cNvSpPr/>
            <p:nvPr/>
          </p:nvSpPr>
          <p:spPr>
            <a:xfrm>
              <a:off x="9120336" y="2060896"/>
              <a:ext cx="432000" cy="432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bodyPr>
            <a:lstStyle/>
            <a:p>
              <a:pPr algn="ctr" fontAlgn="ctr"/>
              <a:r>
                <a:rPr sz="1050" b="1">
                  <a:solidFill>
                    <a:schemeClr val="tx1"/>
                  </a:solidFill>
                  <a:latin typeface="微软雅黑" panose="020B0503020204020204" pitchFamily="34" charset="-122"/>
                  <a:ea typeface="微软雅黑" panose="020B0503020204020204" pitchFamily="34" charset="-122"/>
                </a:rPr>
                <a:t>FAN</a:t>
              </a:r>
            </a:p>
            <a:p>
              <a:pPr algn="ctr" fontAlgn="ctr"/>
              <a:r>
                <a:rPr sz="1050" b="1">
                  <a:solidFill>
                    <a:schemeClr val="tx1"/>
                  </a:solidFill>
                  <a:latin typeface="微软雅黑" panose="020B0503020204020204" pitchFamily="34" charset="-122"/>
                  <a:ea typeface="微软雅黑" panose="020B0503020204020204" pitchFamily="34" charset="-122"/>
                </a:rPr>
                <a:t>18</a:t>
              </a:r>
              <a:endParaRPr lang="zh-CN" altLang="en-US" sz="1050" b="1" dirty="0">
                <a:solidFill>
                  <a:schemeClr val="tx1"/>
                </a:solidFill>
                <a:latin typeface="微软雅黑" panose="020B0503020204020204" pitchFamily="34" charset="-122"/>
                <a:ea typeface="微软雅黑" panose="020B0503020204020204" pitchFamily="34" charset="-122"/>
              </a:endParaRPr>
            </a:p>
          </p:txBody>
        </p:sp>
        <p:sp>
          <p:nvSpPr>
            <p:cNvPr id="210" name="矩形 209"/>
            <p:cNvSpPr/>
            <p:nvPr/>
          </p:nvSpPr>
          <p:spPr>
            <a:xfrm>
              <a:off x="7032104" y="1533853"/>
              <a:ext cx="432000" cy="432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bodyPr>
            <a:lstStyle/>
            <a:p>
              <a:pPr algn="ctr" fontAlgn="ctr"/>
              <a:r>
                <a:rPr sz="1050" b="1">
                  <a:solidFill>
                    <a:schemeClr val="tx1"/>
                  </a:solidFill>
                  <a:latin typeface="微软雅黑" panose="020B0503020204020204" pitchFamily="34" charset="-122"/>
                  <a:ea typeface="微软雅黑" panose="020B0503020204020204" pitchFamily="34" charset="-122"/>
                </a:rPr>
                <a:t>FAN</a:t>
              </a:r>
            </a:p>
            <a:p>
              <a:pPr algn="ctr" fontAlgn="ctr"/>
              <a:r>
                <a:rPr sz="1050" b="1">
                  <a:solidFill>
                    <a:schemeClr val="tx1"/>
                  </a:solidFill>
                  <a:latin typeface="微软雅黑" panose="020B0503020204020204" pitchFamily="34" charset="-122"/>
                  <a:ea typeface="微软雅黑" panose="020B0503020204020204" pitchFamily="34" charset="-122"/>
                </a:rPr>
                <a:t>19</a:t>
              </a:r>
              <a:endParaRPr lang="zh-CN" altLang="en-US" sz="1050" b="1" dirty="0">
                <a:solidFill>
                  <a:schemeClr val="tx1"/>
                </a:solidFill>
                <a:latin typeface="微软雅黑" panose="020B0503020204020204" pitchFamily="34" charset="-122"/>
                <a:ea typeface="微软雅黑" panose="020B0503020204020204" pitchFamily="34" charset="-122"/>
              </a:endParaRPr>
            </a:p>
          </p:txBody>
        </p:sp>
        <p:sp>
          <p:nvSpPr>
            <p:cNvPr id="211" name="矩形 210"/>
            <p:cNvSpPr/>
            <p:nvPr/>
          </p:nvSpPr>
          <p:spPr>
            <a:xfrm>
              <a:off x="8076220" y="1533853"/>
              <a:ext cx="432000" cy="432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bodyPr>
            <a:lstStyle/>
            <a:p>
              <a:pPr algn="ctr" fontAlgn="ctr"/>
              <a:r>
                <a:rPr sz="1050" b="1">
                  <a:solidFill>
                    <a:schemeClr val="tx1"/>
                  </a:solidFill>
                  <a:latin typeface="微软雅黑" panose="020B0503020204020204" pitchFamily="34" charset="-122"/>
                  <a:ea typeface="微软雅黑" panose="020B0503020204020204" pitchFamily="34" charset="-122"/>
                </a:rPr>
                <a:t>FAN</a:t>
              </a:r>
            </a:p>
            <a:p>
              <a:pPr algn="ctr" fontAlgn="ctr"/>
              <a:r>
                <a:rPr sz="1050" b="1">
                  <a:solidFill>
                    <a:schemeClr val="tx1"/>
                  </a:solidFill>
                  <a:latin typeface="微软雅黑" panose="020B0503020204020204" pitchFamily="34" charset="-122"/>
                  <a:ea typeface="微软雅黑" panose="020B0503020204020204" pitchFamily="34" charset="-122"/>
                </a:rPr>
                <a:t>21</a:t>
              </a:r>
              <a:endParaRPr lang="zh-CN" altLang="en-US" sz="1050" b="1" dirty="0">
                <a:solidFill>
                  <a:schemeClr val="tx1"/>
                </a:solidFill>
                <a:latin typeface="微软雅黑" panose="020B0503020204020204" pitchFamily="34" charset="-122"/>
                <a:ea typeface="微软雅黑" panose="020B0503020204020204" pitchFamily="34" charset="-122"/>
              </a:endParaRPr>
            </a:p>
          </p:txBody>
        </p:sp>
        <p:sp>
          <p:nvSpPr>
            <p:cNvPr id="212" name="矩形 211"/>
            <p:cNvSpPr/>
            <p:nvPr/>
          </p:nvSpPr>
          <p:spPr>
            <a:xfrm>
              <a:off x="8598278" y="1533853"/>
              <a:ext cx="432000" cy="432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bodyPr>
            <a:lstStyle/>
            <a:p>
              <a:pPr algn="ctr" fontAlgn="ctr"/>
              <a:r>
                <a:rPr sz="1050" b="1">
                  <a:solidFill>
                    <a:schemeClr val="tx1"/>
                  </a:solidFill>
                  <a:latin typeface="微软雅黑" panose="020B0503020204020204" pitchFamily="34" charset="-122"/>
                  <a:ea typeface="微软雅黑" panose="020B0503020204020204" pitchFamily="34" charset="-122"/>
                </a:rPr>
                <a:t>FAN</a:t>
              </a:r>
            </a:p>
            <a:p>
              <a:pPr algn="ctr" fontAlgn="ctr"/>
              <a:r>
                <a:rPr sz="1050" b="1">
                  <a:solidFill>
                    <a:schemeClr val="tx1"/>
                  </a:solidFill>
                  <a:latin typeface="微软雅黑" panose="020B0503020204020204" pitchFamily="34" charset="-122"/>
                  <a:ea typeface="微软雅黑" panose="020B0503020204020204" pitchFamily="34" charset="-122"/>
                </a:rPr>
                <a:t>22</a:t>
              </a:r>
              <a:endParaRPr lang="zh-CN" altLang="en-US" sz="1050" b="1" dirty="0">
                <a:solidFill>
                  <a:schemeClr val="tx1"/>
                </a:solidFill>
                <a:latin typeface="微软雅黑" panose="020B0503020204020204" pitchFamily="34" charset="-122"/>
                <a:ea typeface="微软雅黑" panose="020B0503020204020204" pitchFamily="34" charset="-122"/>
              </a:endParaRPr>
            </a:p>
          </p:txBody>
        </p:sp>
        <p:sp>
          <p:nvSpPr>
            <p:cNvPr id="213" name="TextBox 99"/>
            <p:cNvSpPr txBox="1"/>
            <p:nvPr/>
          </p:nvSpPr>
          <p:spPr>
            <a:xfrm>
              <a:off x="3503712" y="3356993"/>
              <a:ext cx="341200" cy="245829"/>
            </a:xfrm>
            <a:prstGeom prst="rect">
              <a:avLst/>
            </a:prstGeom>
            <a:noFill/>
          </p:spPr>
          <p:txBody>
            <a:bodyPr wrap="square" rtlCol="0">
              <a:noAutofit/>
            </a:bodyPr>
            <a:lstStyle/>
            <a:p>
              <a:pPr fontAlgn="ctr"/>
              <a:r>
                <a:rPr sz="1050">
                  <a:latin typeface="微软雅黑" panose="020B0503020204020204" pitchFamily="34" charset="-122"/>
                  <a:ea typeface="微软雅黑" panose="020B0503020204020204" pitchFamily="34" charset="-122"/>
                </a:rPr>
                <a:t>......</a:t>
              </a:r>
              <a:endParaRPr lang="en-US" sz="1050" dirty="0">
                <a:latin typeface="微软雅黑" panose="020B0503020204020204" pitchFamily="34" charset="-122"/>
                <a:ea typeface="微软雅黑" panose="020B0503020204020204" pitchFamily="34" charset="-122"/>
              </a:endParaRPr>
            </a:p>
          </p:txBody>
        </p:sp>
        <p:sp>
          <p:nvSpPr>
            <p:cNvPr id="214" name="TextBox 100"/>
            <p:cNvSpPr txBox="1"/>
            <p:nvPr/>
          </p:nvSpPr>
          <p:spPr>
            <a:xfrm>
              <a:off x="4871864" y="3356993"/>
              <a:ext cx="341200" cy="245829"/>
            </a:xfrm>
            <a:prstGeom prst="rect">
              <a:avLst/>
            </a:prstGeom>
            <a:noFill/>
          </p:spPr>
          <p:txBody>
            <a:bodyPr wrap="square" rtlCol="0">
              <a:noAutofit/>
            </a:bodyPr>
            <a:lstStyle/>
            <a:p>
              <a:pPr fontAlgn="ctr"/>
              <a:r>
                <a:rPr sz="1050">
                  <a:latin typeface="微软雅黑" panose="020B0503020204020204" pitchFamily="34" charset="-122"/>
                  <a:ea typeface="微软雅黑" panose="020B0503020204020204" pitchFamily="34" charset="-122"/>
                </a:rPr>
                <a:t>......</a:t>
              </a:r>
              <a:endParaRPr lang="en-US" sz="1050" dirty="0">
                <a:latin typeface="微软雅黑" panose="020B0503020204020204" pitchFamily="34" charset="-122"/>
                <a:ea typeface="微软雅黑" panose="020B0503020204020204" pitchFamily="34" charset="-122"/>
              </a:endParaRPr>
            </a:p>
          </p:txBody>
        </p:sp>
        <p:sp>
          <p:nvSpPr>
            <p:cNvPr id="215" name="TextBox 101"/>
            <p:cNvSpPr txBox="1"/>
            <p:nvPr/>
          </p:nvSpPr>
          <p:spPr>
            <a:xfrm>
              <a:off x="7032104" y="3337248"/>
              <a:ext cx="341200" cy="245829"/>
            </a:xfrm>
            <a:prstGeom prst="rect">
              <a:avLst/>
            </a:prstGeom>
            <a:noFill/>
          </p:spPr>
          <p:txBody>
            <a:bodyPr wrap="square" rtlCol="0">
              <a:noAutofit/>
            </a:bodyPr>
            <a:lstStyle/>
            <a:p>
              <a:pPr fontAlgn="ctr"/>
              <a:r>
                <a:rPr sz="1050">
                  <a:latin typeface="微软雅黑" panose="020B0503020204020204" pitchFamily="34" charset="-122"/>
                  <a:ea typeface="微软雅黑" panose="020B0503020204020204" pitchFamily="34" charset="-122"/>
                </a:rPr>
                <a:t>......</a:t>
              </a:r>
              <a:endParaRPr lang="en-US" sz="1050" dirty="0">
                <a:latin typeface="微软雅黑" panose="020B0503020204020204" pitchFamily="34" charset="-122"/>
                <a:ea typeface="微软雅黑" panose="020B0503020204020204" pitchFamily="34" charset="-122"/>
              </a:endParaRPr>
            </a:p>
          </p:txBody>
        </p:sp>
        <p:sp>
          <p:nvSpPr>
            <p:cNvPr id="216" name="TextBox 102"/>
            <p:cNvSpPr txBox="1"/>
            <p:nvPr/>
          </p:nvSpPr>
          <p:spPr>
            <a:xfrm>
              <a:off x="9120336" y="3337248"/>
              <a:ext cx="341200" cy="245829"/>
            </a:xfrm>
            <a:prstGeom prst="rect">
              <a:avLst/>
            </a:prstGeom>
            <a:noFill/>
          </p:spPr>
          <p:txBody>
            <a:bodyPr wrap="square" rtlCol="0">
              <a:noAutofit/>
            </a:bodyPr>
            <a:lstStyle/>
            <a:p>
              <a:pPr fontAlgn="ctr"/>
              <a:r>
                <a:rPr sz="1050">
                  <a:latin typeface="微软雅黑" panose="020B0503020204020204" pitchFamily="34" charset="-122"/>
                  <a:ea typeface="微软雅黑" panose="020B0503020204020204" pitchFamily="34" charset="-122"/>
                </a:rPr>
                <a:t>......</a:t>
              </a:r>
              <a:endParaRPr lang="en-US" sz="1050" dirty="0">
                <a:latin typeface="微软雅黑" panose="020B0503020204020204" pitchFamily="34" charset="-122"/>
                <a:ea typeface="微软雅黑" panose="020B0503020204020204" pitchFamily="34" charset="-122"/>
              </a:endParaRPr>
            </a:p>
          </p:txBody>
        </p:sp>
        <p:sp>
          <p:nvSpPr>
            <p:cNvPr id="217" name="矩形 216"/>
            <p:cNvSpPr/>
            <p:nvPr/>
          </p:nvSpPr>
          <p:spPr>
            <a:xfrm>
              <a:off x="7554162" y="1533853"/>
              <a:ext cx="432000" cy="432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bodyPr>
            <a:lstStyle/>
            <a:p>
              <a:pPr algn="ctr" fontAlgn="ctr"/>
              <a:r>
                <a:rPr sz="1050" b="1">
                  <a:solidFill>
                    <a:schemeClr val="tx1"/>
                  </a:solidFill>
                  <a:latin typeface="微软雅黑" panose="020B0503020204020204" pitchFamily="34" charset="-122"/>
                  <a:ea typeface="微软雅黑" panose="020B0503020204020204" pitchFamily="34" charset="-122"/>
                </a:rPr>
                <a:t>FAN</a:t>
              </a:r>
            </a:p>
            <a:p>
              <a:pPr algn="ctr" fontAlgn="ctr"/>
              <a:r>
                <a:rPr sz="1050" b="1">
                  <a:solidFill>
                    <a:schemeClr val="tx1"/>
                  </a:solidFill>
                  <a:latin typeface="微软雅黑" panose="020B0503020204020204" pitchFamily="34" charset="-122"/>
                  <a:ea typeface="微软雅黑" panose="020B0503020204020204" pitchFamily="34" charset="-122"/>
                </a:rPr>
                <a:t>20</a:t>
              </a:r>
              <a:endParaRPr lang="zh-CN" altLang="en-US" sz="1050" b="1" dirty="0">
                <a:solidFill>
                  <a:schemeClr val="tx1"/>
                </a:solidFill>
                <a:latin typeface="微软雅黑" panose="020B0503020204020204" pitchFamily="34" charset="-122"/>
                <a:ea typeface="微软雅黑" panose="020B0503020204020204" pitchFamily="34" charset="-122"/>
              </a:endParaRPr>
            </a:p>
          </p:txBody>
        </p:sp>
        <p:sp>
          <p:nvSpPr>
            <p:cNvPr id="228" name="矩形 227"/>
            <p:cNvSpPr/>
            <p:nvPr/>
          </p:nvSpPr>
          <p:spPr>
            <a:xfrm>
              <a:off x="9120336" y="1533853"/>
              <a:ext cx="432000" cy="432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bodyPr>
            <a:lstStyle/>
            <a:p>
              <a:pPr algn="ctr" fontAlgn="ctr"/>
              <a:r>
                <a:rPr sz="1050" b="1">
                  <a:solidFill>
                    <a:schemeClr val="tx1"/>
                  </a:solidFill>
                  <a:latin typeface="微软雅黑" panose="020B0503020204020204" pitchFamily="34" charset="-122"/>
                  <a:ea typeface="微软雅黑" panose="020B0503020204020204" pitchFamily="34" charset="-122"/>
                </a:rPr>
                <a:t>FAN</a:t>
              </a:r>
            </a:p>
            <a:p>
              <a:pPr algn="ctr" fontAlgn="ctr"/>
              <a:r>
                <a:rPr sz="1050" b="1">
                  <a:solidFill>
                    <a:schemeClr val="tx1"/>
                  </a:solidFill>
                  <a:latin typeface="微软雅黑" panose="020B0503020204020204" pitchFamily="34" charset="-122"/>
                  <a:ea typeface="微软雅黑" panose="020B0503020204020204" pitchFamily="34" charset="-122"/>
                </a:rPr>
                <a:t>23</a:t>
              </a:r>
              <a:endParaRPr lang="zh-CN" altLang="en-US" sz="1050" b="1" dirty="0">
                <a:solidFill>
                  <a:schemeClr val="tx1"/>
                </a:solidFill>
                <a:latin typeface="微软雅黑" panose="020B0503020204020204" pitchFamily="34" charset="-122"/>
                <a:ea typeface="微软雅黑" panose="020B0503020204020204" pitchFamily="34" charset="-122"/>
              </a:endParaRPr>
            </a:p>
          </p:txBody>
        </p:sp>
        <p:sp>
          <p:nvSpPr>
            <p:cNvPr id="229" name="TextBox 135"/>
            <p:cNvSpPr txBox="1"/>
            <p:nvPr/>
          </p:nvSpPr>
          <p:spPr>
            <a:xfrm>
              <a:off x="3431704" y="5301209"/>
              <a:ext cx="254159" cy="245829"/>
            </a:xfrm>
            <a:prstGeom prst="rect">
              <a:avLst/>
            </a:prstGeom>
            <a:noFill/>
          </p:spPr>
          <p:txBody>
            <a:bodyPr wrap="square" rtlCol="0">
              <a:noAutofit/>
            </a:bodyPr>
            <a:lstStyle/>
            <a:p>
              <a:pPr fontAlgn="ctr"/>
              <a:r>
                <a:rPr sz="1050">
                  <a:latin typeface="微软雅黑" panose="020B0503020204020204" pitchFamily="34" charset="-122"/>
                  <a:ea typeface="微软雅黑" panose="020B0503020204020204" pitchFamily="34" charset="-122"/>
                </a:rPr>
                <a:t>...</a:t>
              </a:r>
              <a:endParaRPr lang="en-US" sz="1050" dirty="0">
                <a:latin typeface="微软雅黑" panose="020B0503020204020204" pitchFamily="34" charset="-122"/>
                <a:ea typeface="微软雅黑" panose="020B0503020204020204" pitchFamily="34" charset="-122"/>
              </a:endParaRPr>
            </a:p>
          </p:txBody>
        </p:sp>
        <p:sp>
          <p:nvSpPr>
            <p:cNvPr id="230" name="TextBox 136"/>
            <p:cNvSpPr txBox="1"/>
            <p:nvPr/>
          </p:nvSpPr>
          <p:spPr>
            <a:xfrm>
              <a:off x="7995852" y="5209456"/>
              <a:ext cx="254159" cy="245829"/>
            </a:xfrm>
            <a:prstGeom prst="rect">
              <a:avLst/>
            </a:prstGeom>
            <a:noFill/>
          </p:spPr>
          <p:txBody>
            <a:bodyPr wrap="square" rtlCol="0">
              <a:noAutofit/>
            </a:bodyPr>
            <a:lstStyle/>
            <a:p>
              <a:pPr fontAlgn="ctr"/>
              <a:r>
                <a:rPr sz="1050">
                  <a:latin typeface="微软雅黑" panose="020B0503020204020204" pitchFamily="34" charset="-122"/>
                  <a:ea typeface="微软雅黑" panose="020B0503020204020204" pitchFamily="34" charset="-122"/>
                </a:rPr>
                <a:t>...</a:t>
              </a:r>
              <a:endParaRPr lang="en-US" sz="1050" dirty="0">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38818171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1883532" y="2004058"/>
            <a:ext cx="7848600" cy="3424560"/>
            <a:chOff x="2279650" y="2348912"/>
            <a:chExt cx="7848600" cy="3424560"/>
          </a:xfrm>
        </p:grpSpPr>
        <p:pic>
          <p:nvPicPr>
            <p:cNvPr id="24" name="Picture 2" descr="\\info-server\10_PhotoLib\01-Network\03-Enterprise Network\09-DC\Huawei CE12800 Switch Photos (2012-12-22)\01-CE12804\02-Processed images\04-Front_left(4).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79650" y="2996952"/>
              <a:ext cx="2376190" cy="2259220"/>
            </a:xfrm>
            <a:prstGeom prst="rect">
              <a:avLst/>
            </a:prstGeom>
            <a:noFill/>
          </p:spPr>
        </p:pic>
        <p:pic>
          <p:nvPicPr>
            <p:cNvPr id="25" name="Picture 3" descr="\\info-server\10_PhotoLib\01-Network\03-Enterprise Network\09-DC\Huawei CE12800 Switch Photos (2012-12-22)\01-CE12804\02-Processed images\16-Rear_right(4).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80176" y="2924944"/>
              <a:ext cx="2448074" cy="2334774"/>
            </a:xfrm>
            <a:prstGeom prst="rect">
              <a:avLst/>
            </a:prstGeom>
            <a:noFill/>
          </p:spPr>
        </p:pic>
        <p:sp>
          <p:nvSpPr>
            <p:cNvPr id="7" name="TextBox 6"/>
            <p:cNvSpPr txBox="1"/>
            <p:nvPr/>
          </p:nvSpPr>
          <p:spPr>
            <a:xfrm>
              <a:off x="2567608" y="5447782"/>
              <a:ext cx="1200408" cy="323133"/>
            </a:xfrm>
            <a:prstGeom prst="rect">
              <a:avLst/>
            </a:prstGeom>
            <a:noFill/>
          </p:spPr>
          <p:txBody>
            <a:bodyPr wrap="square" lIns="121883" tIns="60944" rIns="121883" bIns="60944" rtlCol="0">
              <a:noAutofit/>
            </a:bodyPr>
            <a:lstStyle/>
            <a:p>
              <a:pPr defTabSz="1218834" fontAlgn="ctr">
                <a:spcBef>
                  <a:spcPts val="0"/>
                </a:spcBef>
                <a:spcAft>
                  <a:spcPts val="0"/>
                </a:spcAft>
                <a:defRPr/>
              </a:pPr>
              <a:r>
                <a:rPr sz="1300" b="1">
                  <a:latin typeface="微软雅黑" panose="020B0503020204020204" pitchFamily="34" charset="-122"/>
                  <a:ea typeface="微软雅黑" panose="020B0503020204020204" pitchFamily="34" charset="-122"/>
                </a:rPr>
                <a:t>Front view</a:t>
              </a:r>
              <a:endParaRPr lang="zh-CN" altLang="en-US" sz="1300" b="1" dirty="0">
                <a:latin typeface="微软雅黑" panose="020B0503020204020204" pitchFamily="34" charset="-122"/>
                <a:ea typeface="微软雅黑" pitchFamily="34" charset="-122"/>
                <a:cs typeface="Arial" pitchFamily="34" charset="0"/>
                <a:sym typeface="华文细黑 (正文)"/>
              </a:endParaRPr>
            </a:p>
          </p:txBody>
        </p:sp>
        <p:sp>
          <p:nvSpPr>
            <p:cNvPr id="8" name="TextBox 7"/>
            <p:cNvSpPr txBox="1"/>
            <p:nvPr/>
          </p:nvSpPr>
          <p:spPr>
            <a:xfrm>
              <a:off x="8688288" y="5445225"/>
              <a:ext cx="1056392" cy="328247"/>
            </a:xfrm>
            <a:prstGeom prst="rect">
              <a:avLst/>
            </a:prstGeom>
            <a:noFill/>
          </p:spPr>
          <p:txBody>
            <a:bodyPr wrap="square" lIns="121883" tIns="60944" rIns="121883" bIns="60944" rtlCol="0">
              <a:noAutofit/>
            </a:bodyPr>
            <a:lstStyle/>
            <a:p>
              <a:pPr defTabSz="1218834" fontAlgn="ctr">
                <a:spcBef>
                  <a:spcPts val="0"/>
                </a:spcBef>
                <a:spcAft>
                  <a:spcPts val="0"/>
                </a:spcAft>
                <a:defRPr/>
              </a:pPr>
              <a:r>
                <a:rPr sz="1300" b="1">
                  <a:latin typeface="微软雅黑" panose="020B0503020204020204" pitchFamily="34" charset="-122"/>
                  <a:ea typeface="微软雅黑" panose="020B0503020204020204" pitchFamily="34" charset="-122"/>
                </a:rPr>
                <a:t>Rear view</a:t>
              </a:r>
              <a:endParaRPr lang="zh-CN" altLang="en-US" sz="1300" b="1" dirty="0">
                <a:latin typeface="微软雅黑" panose="020B0503020204020204" pitchFamily="34" charset="-122"/>
                <a:ea typeface="微软雅黑" pitchFamily="34" charset="-122"/>
                <a:cs typeface="Arial" pitchFamily="34" charset="0"/>
                <a:sym typeface="华文细黑 (正文)"/>
              </a:endParaRPr>
            </a:p>
          </p:txBody>
        </p:sp>
        <p:sp>
          <p:nvSpPr>
            <p:cNvPr id="9" name="右大括号 8"/>
            <p:cNvSpPr/>
            <p:nvPr/>
          </p:nvSpPr>
          <p:spPr bwMode="auto">
            <a:xfrm>
              <a:off x="4367808" y="3717032"/>
              <a:ext cx="360040" cy="864096"/>
            </a:xfrm>
            <a:prstGeom prst="rightBrace">
              <a:avLst>
                <a:gd name="adj1" fmla="val 8333"/>
                <a:gd name="adj2" fmla="val 12475"/>
              </a:avLst>
            </a:prstGeom>
            <a:noFill/>
            <a:ln w="25400">
              <a:solidFill>
                <a:srgbClr val="00B0F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fontAlgn="ctr">
                <a:buClr>
                  <a:srgbClr val="CC9900"/>
                </a:buClr>
                <a:buFont typeface="Wingdings" pitchFamily="2" charset="2"/>
                <a:buChar char="n"/>
              </a:pPr>
              <a:endParaRPr lang="zh-CN" altLang="en-US" sz="1600">
                <a:latin typeface="微软雅黑" panose="020B0503020204020204" pitchFamily="34" charset="-122"/>
                <a:ea typeface="微软雅黑" panose="020B0503020204020204" pitchFamily="34" charset="-122"/>
              </a:endParaRPr>
            </a:p>
          </p:txBody>
        </p:sp>
        <p:sp>
          <p:nvSpPr>
            <p:cNvPr id="16" name="矩形 15"/>
            <p:cNvSpPr/>
            <p:nvPr/>
          </p:nvSpPr>
          <p:spPr bwMode="auto">
            <a:xfrm>
              <a:off x="4727848" y="2348912"/>
              <a:ext cx="2880000" cy="288000"/>
            </a:xfrm>
            <a:prstGeom prst="rect">
              <a:avLst/>
            </a:prstGeom>
            <a:solidFill>
              <a:srgbClr val="00B0F0"/>
            </a:solidFill>
            <a:ln/>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noAutofit/>
            </a:bodyPr>
            <a:lstStyle/>
            <a:p>
              <a:pPr fontAlgn="ctr">
                <a:buClr>
                  <a:srgbClr val="CC9900"/>
                </a:buClr>
              </a:pPr>
              <a:r>
                <a:rPr sz="1200" b="1">
                  <a:solidFill>
                    <a:schemeClr val="tx1"/>
                  </a:solidFill>
                  <a:latin typeface="微软雅黑" panose="020B0503020204020204" pitchFamily="34" charset="-122"/>
                  <a:ea typeface="微软雅黑" panose="020B0503020204020204" pitchFamily="34" charset="-122"/>
                </a:rPr>
                <a:t>CMUs: 1:1 backup</a:t>
              </a:r>
              <a:endParaRPr lang="zh-CN" altLang="en-US" sz="1200" b="1" dirty="0">
                <a:solidFill>
                  <a:schemeClr val="tx1"/>
                </a:solidFill>
                <a:latin typeface="微软雅黑" panose="020B0503020204020204" pitchFamily="34" charset="-122"/>
                <a:ea typeface="微软雅黑" panose="020B0503020204020204" pitchFamily="34" charset="-122"/>
              </a:endParaRPr>
            </a:p>
          </p:txBody>
        </p:sp>
        <p:sp>
          <p:nvSpPr>
            <p:cNvPr id="17" name="矩形 16"/>
            <p:cNvSpPr/>
            <p:nvPr/>
          </p:nvSpPr>
          <p:spPr bwMode="auto">
            <a:xfrm>
              <a:off x="4727848" y="2780960"/>
              <a:ext cx="2880000" cy="288000"/>
            </a:xfrm>
            <a:prstGeom prst="rect">
              <a:avLst/>
            </a:prstGeom>
            <a:solidFill>
              <a:srgbClr val="00B0F0"/>
            </a:solidFill>
            <a:ln/>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noAutofit/>
            </a:bodyPr>
            <a:lstStyle/>
            <a:p>
              <a:pPr fontAlgn="ctr">
                <a:buClr>
                  <a:srgbClr val="CC9900"/>
                </a:buClr>
              </a:pPr>
              <a:r>
                <a:rPr sz="1200" b="1">
                  <a:solidFill>
                    <a:schemeClr val="tx1"/>
                  </a:solidFill>
                  <a:latin typeface="微软雅黑" panose="020B0503020204020204" pitchFamily="34" charset="-122"/>
                  <a:ea typeface="微软雅黑" panose="020B0503020204020204" pitchFamily="34" charset="-122"/>
                </a:rPr>
                <a:t>MPUs: 1:1 backup </a:t>
              </a:r>
              <a:endParaRPr lang="zh-CN" altLang="en-US" sz="1200" b="1" dirty="0">
                <a:solidFill>
                  <a:schemeClr val="tx1"/>
                </a:solidFill>
                <a:latin typeface="微软雅黑" panose="020B0503020204020204" pitchFamily="34" charset="-122"/>
                <a:ea typeface="微软雅黑" panose="020B0503020204020204" pitchFamily="34" charset="-122"/>
              </a:endParaRPr>
            </a:p>
          </p:txBody>
        </p:sp>
        <p:sp>
          <p:nvSpPr>
            <p:cNvPr id="18" name="矩形 17"/>
            <p:cNvSpPr/>
            <p:nvPr/>
          </p:nvSpPr>
          <p:spPr bwMode="auto">
            <a:xfrm>
              <a:off x="4727848" y="3645056"/>
              <a:ext cx="2880000" cy="288000"/>
            </a:xfrm>
            <a:prstGeom prst="rect">
              <a:avLst/>
            </a:prstGeom>
            <a:solidFill>
              <a:srgbClr val="00B0F0"/>
            </a:solidFill>
            <a:ln/>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noAutofit/>
            </a:bodyPr>
            <a:lstStyle/>
            <a:p>
              <a:pPr fontAlgn="ctr">
                <a:buClr>
                  <a:srgbClr val="CC9900"/>
                </a:buClr>
              </a:pPr>
              <a:r>
                <a:rPr sz="1200" b="1">
                  <a:solidFill>
                    <a:schemeClr val="tx1"/>
                  </a:solidFill>
                  <a:latin typeface="微软雅黑" panose="020B0503020204020204" pitchFamily="34" charset="-122"/>
                  <a:ea typeface="微软雅黑" panose="020B0503020204020204" pitchFamily="34" charset="-122"/>
                </a:rPr>
                <a:t>A maximum of 4 LPUs</a:t>
              </a:r>
              <a:endParaRPr lang="zh-CN" altLang="en-US" sz="1200" b="1" dirty="0">
                <a:solidFill>
                  <a:schemeClr val="tx1"/>
                </a:solidFill>
                <a:latin typeface="微软雅黑" panose="020B0503020204020204" pitchFamily="34" charset="-122"/>
                <a:ea typeface="微软雅黑" panose="020B0503020204020204" pitchFamily="34" charset="-122"/>
              </a:endParaRPr>
            </a:p>
          </p:txBody>
        </p:sp>
        <p:sp>
          <p:nvSpPr>
            <p:cNvPr id="19" name="矩形 18"/>
            <p:cNvSpPr/>
            <p:nvPr/>
          </p:nvSpPr>
          <p:spPr bwMode="auto">
            <a:xfrm>
              <a:off x="4727848" y="4509152"/>
              <a:ext cx="2880000" cy="288000"/>
            </a:xfrm>
            <a:prstGeom prst="rect">
              <a:avLst/>
            </a:prstGeom>
            <a:solidFill>
              <a:srgbClr val="00B0F0"/>
            </a:solidFill>
            <a:ln/>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noAutofit/>
            </a:bodyPr>
            <a:lstStyle/>
            <a:p>
              <a:pPr fontAlgn="ctr">
                <a:buClr>
                  <a:srgbClr val="CC9900"/>
                </a:buClr>
              </a:pPr>
              <a:r>
                <a:rPr sz="1200" b="1">
                  <a:solidFill>
                    <a:schemeClr val="tx1"/>
                  </a:solidFill>
                  <a:latin typeface="微软雅黑" panose="020B0503020204020204" pitchFamily="34" charset="-122"/>
                  <a:ea typeface="微软雅黑" panose="020B0503020204020204" pitchFamily="34" charset="-122"/>
                </a:rPr>
                <a:t>Air intake frame</a:t>
              </a:r>
              <a:endParaRPr lang="zh-CN" altLang="en-US" sz="1200" b="1" dirty="0">
                <a:solidFill>
                  <a:schemeClr val="tx1"/>
                </a:solidFill>
                <a:latin typeface="微软雅黑" panose="020B0503020204020204" pitchFamily="34" charset="-122"/>
                <a:ea typeface="微软雅黑" panose="020B0503020204020204" pitchFamily="34" charset="-122"/>
              </a:endParaRPr>
            </a:p>
          </p:txBody>
        </p:sp>
        <p:sp>
          <p:nvSpPr>
            <p:cNvPr id="20" name="矩形 19"/>
            <p:cNvSpPr/>
            <p:nvPr/>
          </p:nvSpPr>
          <p:spPr bwMode="auto">
            <a:xfrm>
              <a:off x="4727848" y="4833156"/>
              <a:ext cx="2880320" cy="432080"/>
            </a:xfrm>
            <a:prstGeom prst="rect">
              <a:avLst/>
            </a:prstGeom>
            <a:solidFill>
              <a:srgbClr val="00B0F0"/>
            </a:solidFill>
            <a:ln/>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noAutofit/>
            </a:bodyPr>
            <a:lstStyle/>
            <a:p>
              <a:pPr algn="l" fontAlgn="ctr">
                <a:buClr>
                  <a:srgbClr val="CC9900"/>
                </a:buClr>
              </a:pPr>
              <a:r>
                <a:rPr sz="1200" b="1">
                  <a:solidFill>
                    <a:schemeClr val="tx1"/>
                  </a:solidFill>
                  <a:latin typeface="微软雅黑" panose="020B0503020204020204" pitchFamily="34" charset="-122"/>
                  <a:ea typeface="微软雅黑" panose="020B0503020204020204" pitchFamily="34" charset="-122"/>
                </a:rPr>
                <a:t>4 power modules: N+N/N+1 backup</a:t>
              </a:r>
              <a:endParaRPr lang="zh-CN" altLang="en-US" sz="1200" b="1" dirty="0">
                <a:solidFill>
                  <a:schemeClr val="tx1"/>
                </a:solidFill>
                <a:latin typeface="微软雅黑" panose="020B0503020204020204" pitchFamily="34" charset="-122"/>
                <a:ea typeface="微软雅黑" panose="020B0503020204020204" pitchFamily="34" charset="-122"/>
              </a:endParaRPr>
            </a:p>
          </p:txBody>
        </p:sp>
        <p:sp>
          <p:nvSpPr>
            <p:cNvPr id="21" name="矩形 20"/>
            <p:cNvSpPr/>
            <p:nvPr/>
          </p:nvSpPr>
          <p:spPr bwMode="auto">
            <a:xfrm>
              <a:off x="4727848" y="4077104"/>
              <a:ext cx="2880320" cy="288000"/>
            </a:xfrm>
            <a:prstGeom prst="rect">
              <a:avLst/>
            </a:prstGeom>
            <a:solidFill>
              <a:srgbClr val="FFC000"/>
            </a:solidFill>
            <a:ln>
              <a:solidFill>
                <a:srgbClr val="00B0F0"/>
              </a:solidFill>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noAutofit/>
            </a:bodyPr>
            <a:lstStyle/>
            <a:p>
              <a:pPr fontAlgn="ctr">
                <a:buClr>
                  <a:srgbClr val="CC9900"/>
                </a:buClr>
              </a:pPr>
              <a:r>
                <a:rPr sz="1200" b="1">
                  <a:solidFill>
                    <a:schemeClr val="tx1"/>
                  </a:solidFill>
                  <a:latin typeface="微软雅黑" panose="020B0503020204020204" pitchFamily="34" charset="-122"/>
                  <a:ea typeface="微软雅黑" panose="020B0503020204020204" pitchFamily="34" charset="-122"/>
                </a:rPr>
                <a:t>SFUs: 5+1 backup </a:t>
              </a:r>
              <a:endParaRPr lang="zh-CN" altLang="en-US" sz="1200" b="1" dirty="0">
                <a:solidFill>
                  <a:schemeClr val="tx1"/>
                </a:solidFill>
                <a:latin typeface="微软雅黑" panose="020B0503020204020204" pitchFamily="34" charset="-122"/>
                <a:ea typeface="微软雅黑" panose="020B0503020204020204" pitchFamily="34" charset="-122"/>
              </a:endParaRPr>
            </a:p>
          </p:txBody>
        </p:sp>
        <p:sp>
          <p:nvSpPr>
            <p:cNvPr id="22" name="矩形 21"/>
            <p:cNvSpPr/>
            <p:nvPr/>
          </p:nvSpPr>
          <p:spPr bwMode="auto">
            <a:xfrm>
              <a:off x="4727848" y="5301240"/>
              <a:ext cx="2880320" cy="432016"/>
            </a:xfrm>
            <a:prstGeom prst="rect">
              <a:avLst/>
            </a:prstGeom>
            <a:solidFill>
              <a:srgbClr val="FFC000"/>
            </a:solidFill>
            <a:ln>
              <a:solidFill>
                <a:srgbClr val="00B0F0"/>
              </a:solidFill>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noAutofit/>
            </a:bodyPr>
            <a:lstStyle/>
            <a:p>
              <a:pPr fontAlgn="ctr">
                <a:buClr>
                  <a:srgbClr val="CC9900"/>
                </a:buClr>
              </a:pPr>
              <a:r>
                <a:rPr sz="1200" b="1">
                  <a:solidFill>
                    <a:schemeClr val="tx1"/>
                  </a:solidFill>
                  <a:latin typeface="微软雅黑" panose="020B0503020204020204" pitchFamily="34" charset="-122"/>
                  <a:ea typeface="微软雅黑" panose="020B0503020204020204" pitchFamily="34" charset="-122"/>
                </a:rPr>
                <a:t>1 power frame: 4 AC power inputs</a:t>
              </a:r>
              <a:endParaRPr lang="zh-CN" altLang="en-US" sz="1200" b="1" dirty="0">
                <a:solidFill>
                  <a:schemeClr val="tx1"/>
                </a:solidFill>
                <a:latin typeface="微软雅黑" panose="020B0503020204020204" pitchFamily="34" charset="-122"/>
                <a:ea typeface="微软雅黑" panose="020B0503020204020204" pitchFamily="34" charset="-122"/>
              </a:endParaRPr>
            </a:p>
          </p:txBody>
        </p:sp>
        <p:sp>
          <p:nvSpPr>
            <p:cNvPr id="23" name="矩形 22"/>
            <p:cNvSpPr/>
            <p:nvPr/>
          </p:nvSpPr>
          <p:spPr bwMode="auto">
            <a:xfrm>
              <a:off x="4727848" y="3141000"/>
              <a:ext cx="2880000" cy="432016"/>
            </a:xfrm>
            <a:prstGeom prst="rect">
              <a:avLst/>
            </a:prstGeom>
            <a:solidFill>
              <a:srgbClr val="FFC000"/>
            </a:solidFill>
            <a:ln>
              <a:solidFill>
                <a:srgbClr val="00B0F0"/>
              </a:solidFill>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noAutofit/>
            </a:bodyPr>
            <a:lstStyle/>
            <a:p>
              <a:pPr fontAlgn="ctr">
                <a:buClr>
                  <a:srgbClr val="CC9900"/>
                </a:buClr>
              </a:pPr>
              <a:r>
                <a:rPr sz="1200" b="1">
                  <a:solidFill>
                    <a:schemeClr val="tx1"/>
                  </a:solidFill>
                  <a:latin typeface="微软雅黑" panose="020B0503020204020204" pitchFamily="34" charset="-122"/>
                  <a:ea typeface="微软雅黑" panose="020B0503020204020204" pitchFamily="34" charset="-122"/>
                </a:rPr>
                <a:t>9 fan modules: 1+1 backup</a:t>
              </a:r>
              <a:endParaRPr lang="zh-CN" altLang="en-US" sz="1200" b="1" dirty="0">
                <a:solidFill>
                  <a:schemeClr val="tx1"/>
                </a:solidFill>
                <a:latin typeface="微软雅黑" panose="020B0503020204020204" pitchFamily="34" charset="-122"/>
                <a:ea typeface="微软雅黑" panose="020B0503020204020204" pitchFamily="34" charset="-122"/>
              </a:endParaRPr>
            </a:p>
          </p:txBody>
        </p:sp>
        <p:cxnSp>
          <p:nvCxnSpPr>
            <p:cNvPr id="30" name="直接连接符 29"/>
            <p:cNvCxnSpPr>
              <a:endCxn id="20" idx="1"/>
            </p:cNvCxnSpPr>
            <p:nvPr/>
          </p:nvCxnSpPr>
          <p:spPr bwMode="auto">
            <a:xfrm>
              <a:off x="4223792" y="4905164"/>
              <a:ext cx="504056" cy="144032"/>
            </a:xfrm>
            <a:prstGeom prst="line">
              <a:avLst/>
            </a:prstGeom>
            <a:noFill/>
            <a:ln w="25400">
              <a:solidFill>
                <a:srgbClr val="00B0F0"/>
              </a:solidFill>
            </a:ln>
            <a:effectLst/>
          </p:spPr>
        </p:cxnSp>
        <p:cxnSp>
          <p:nvCxnSpPr>
            <p:cNvPr id="32" name="直接连接符 31"/>
            <p:cNvCxnSpPr>
              <a:endCxn id="17" idx="1"/>
            </p:cNvCxnSpPr>
            <p:nvPr/>
          </p:nvCxnSpPr>
          <p:spPr bwMode="auto">
            <a:xfrm flipV="1">
              <a:off x="4151784" y="2924960"/>
              <a:ext cx="576064" cy="648056"/>
            </a:xfrm>
            <a:prstGeom prst="line">
              <a:avLst/>
            </a:prstGeom>
            <a:noFill/>
            <a:ln w="25400">
              <a:solidFill>
                <a:srgbClr val="00B0F0"/>
              </a:solidFill>
            </a:ln>
            <a:effectLst/>
          </p:spPr>
        </p:cxnSp>
        <p:cxnSp>
          <p:nvCxnSpPr>
            <p:cNvPr id="37" name="直接连接符 36"/>
            <p:cNvCxnSpPr>
              <a:stCxn id="16" idx="1"/>
            </p:cNvCxnSpPr>
            <p:nvPr/>
          </p:nvCxnSpPr>
          <p:spPr bwMode="auto">
            <a:xfrm flipH="1">
              <a:off x="4151784" y="2492912"/>
              <a:ext cx="576064" cy="720064"/>
            </a:xfrm>
            <a:prstGeom prst="line">
              <a:avLst/>
            </a:prstGeom>
            <a:noFill/>
            <a:ln w="25400">
              <a:solidFill>
                <a:srgbClr val="00B0F0"/>
              </a:solidFill>
            </a:ln>
            <a:effectLst/>
          </p:spPr>
        </p:cxnSp>
        <p:cxnSp>
          <p:nvCxnSpPr>
            <p:cNvPr id="39" name="直接连接符 38"/>
            <p:cNvCxnSpPr>
              <a:stCxn id="21" idx="3"/>
            </p:cNvCxnSpPr>
            <p:nvPr/>
          </p:nvCxnSpPr>
          <p:spPr bwMode="auto">
            <a:xfrm flipV="1">
              <a:off x="7608168" y="4221088"/>
              <a:ext cx="720080" cy="16"/>
            </a:xfrm>
            <a:prstGeom prst="line">
              <a:avLst/>
            </a:prstGeom>
            <a:noFill/>
            <a:ln w="25400">
              <a:solidFill>
                <a:srgbClr val="00B0F0"/>
              </a:solidFill>
            </a:ln>
            <a:effectLst/>
          </p:spPr>
        </p:cxnSp>
        <p:cxnSp>
          <p:nvCxnSpPr>
            <p:cNvPr id="41" name="直接连接符 40"/>
            <p:cNvCxnSpPr>
              <a:stCxn id="23" idx="3"/>
            </p:cNvCxnSpPr>
            <p:nvPr/>
          </p:nvCxnSpPr>
          <p:spPr bwMode="auto">
            <a:xfrm>
              <a:off x="7607848" y="3357008"/>
              <a:ext cx="288352" cy="504040"/>
            </a:xfrm>
            <a:prstGeom prst="line">
              <a:avLst/>
            </a:prstGeom>
            <a:noFill/>
            <a:ln w="25400">
              <a:solidFill>
                <a:srgbClr val="00B0F0"/>
              </a:solidFill>
            </a:ln>
            <a:effectLst/>
          </p:spPr>
        </p:cxnSp>
        <p:cxnSp>
          <p:nvCxnSpPr>
            <p:cNvPr id="43" name="直接连接符 42"/>
            <p:cNvCxnSpPr>
              <a:stCxn id="22" idx="3"/>
            </p:cNvCxnSpPr>
            <p:nvPr/>
          </p:nvCxnSpPr>
          <p:spPr bwMode="auto">
            <a:xfrm flipV="1">
              <a:off x="7608168" y="5013176"/>
              <a:ext cx="648072" cy="504072"/>
            </a:xfrm>
            <a:prstGeom prst="line">
              <a:avLst/>
            </a:prstGeom>
            <a:noFill/>
            <a:ln w="25400">
              <a:solidFill>
                <a:srgbClr val="00B0F0"/>
              </a:solidFill>
            </a:ln>
            <a:effectLst/>
          </p:spPr>
        </p:cxnSp>
        <p:cxnSp>
          <p:nvCxnSpPr>
            <p:cNvPr id="45" name="直接连接符 44"/>
            <p:cNvCxnSpPr>
              <a:stCxn id="19" idx="1"/>
            </p:cNvCxnSpPr>
            <p:nvPr/>
          </p:nvCxnSpPr>
          <p:spPr bwMode="auto">
            <a:xfrm flipH="1">
              <a:off x="4007768" y="4653152"/>
              <a:ext cx="720080" cy="71992"/>
            </a:xfrm>
            <a:prstGeom prst="line">
              <a:avLst/>
            </a:prstGeom>
            <a:noFill/>
            <a:ln w="25400">
              <a:solidFill>
                <a:srgbClr val="00B0F0"/>
              </a:solidFill>
            </a:ln>
            <a:effectLst/>
          </p:spPr>
        </p:cxnSp>
      </p:grpSp>
      <p:sp>
        <p:nvSpPr>
          <p:cNvPr id="5" name="文本占位符 4"/>
          <p:cNvSpPr>
            <a:spLocks noGrp="1"/>
          </p:cNvSpPr>
          <p:nvPr>
            <p:ph type="body" sz="quarter" idx="12"/>
          </p:nvPr>
        </p:nvSpPr>
        <p:spPr/>
        <p:txBody>
          <a:bodyPr/>
          <a:lstStyle/>
          <a:p>
            <a:r>
              <a:rPr lang="en-US" altLang="zh-CN" dirty="0"/>
              <a:t>Appearance of the Core Switch CE12804</a:t>
            </a:r>
            <a:endParaRPr lang="zh-CN" altLang="en-US" dirty="0"/>
          </a:p>
        </p:txBody>
      </p:sp>
    </p:spTree>
    <p:extLst>
      <p:ext uri="{BB962C8B-B14F-4D97-AF65-F5344CB8AC3E}">
        <p14:creationId xmlns:p14="http://schemas.microsoft.com/office/powerpoint/2010/main" val="31044868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2"/>
          </p:nvPr>
        </p:nvSpPr>
        <p:spPr/>
        <p:txBody>
          <a:bodyPr/>
          <a:lstStyle/>
          <a:p>
            <a:r>
              <a:rPr lang="en-US" altLang="zh-CN" dirty="0"/>
              <a:t>Slot Distribution on the CE12804</a:t>
            </a:r>
            <a:endParaRPr lang="zh-CN" altLang="en-US" dirty="0"/>
          </a:p>
        </p:txBody>
      </p:sp>
      <p:grpSp>
        <p:nvGrpSpPr>
          <p:cNvPr id="51" name="组合 50"/>
          <p:cNvGrpSpPr/>
          <p:nvPr/>
        </p:nvGrpSpPr>
        <p:grpSpPr>
          <a:xfrm>
            <a:off x="2063552" y="1664804"/>
            <a:ext cx="7913680" cy="4067706"/>
            <a:chOff x="2495600" y="1916832"/>
            <a:chExt cx="6822136" cy="3009515"/>
          </a:xfrm>
        </p:grpSpPr>
        <p:sp>
          <p:nvSpPr>
            <p:cNvPr id="52" name="矩形 51"/>
            <p:cNvSpPr/>
            <p:nvPr/>
          </p:nvSpPr>
          <p:spPr>
            <a:xfrm>
              <a:off x="6437416" y="1916832"/>
              <a:ext cx="2880320" cy="2592288"/>
            </a:xfrm>
            <a:prstGeom prst="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fontAlgn="ctr"/>
              <a:endParaRPr lang="en-US" altLang="zh-CN" sz="1050" dirty="0">
                <a:solidFill>
                  <a:schemeClr val="tx1"/>
                </a:solidFill>
                <a:latin typeface="微软雅黑" panose="020B0503020204020204" pitchFamily="34" charset="-122"/>
                <a:ea typeface="微软雅黑" panose="020B0503020204020204" pitchFamily="34" charset="-122"/>
              </a:endParaRPr>
            </a:p>
          </p:txBody>
        </p:sp>
        <p:sp>
          <p:nvSpPr>
            <p:cNvPr id="53" name="TextBox 168"/>
            <p:cNvSpPr txBox="1"/>
            <p:nvPr/>
          </p:nvSpPr>
          <p:spPr>
            <a:xfrm>
              <a:off x="3251632" y="4653095"/>
              <a:ext cx="1260192" cy="273252"/>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noAutofit/>
            </a:bodyPr>
            <a:lstStyle/>
            <a:p>
              <a:pPr fontAlgn="ctr"/>
              <a:r>
                <a:rPr sz="1800">
                  <a:solidFill>
                    <a:schemeClr val="tx1"/>
                  </a:solidFill>
                  <a:latin typeface="微软雅黑" panose="020B0503020204020204" pitchFamily="34" charset="-122"/>
                  <a:ea typeface="微软雅黑" panose="020B0503020204020204" pitchFamily="34" charset="-122"/>
                </a:rPr>
                <a:t>Front view</a:t>
              </a:r>
              <a:endParaRPr lang="en-US" altLang="zh-CN" sz="1800" dirty="0">
                <a:solidFill>
                  <a:schemeClr val="tx1"/>
                </a:solidFill>
                <a:latin typeface="微软雅黑" panose="020B0503020204020204" pitchFamily="34" charset="-122"/>
                <a:ea typeface="微软雅黑" panose="020B0503020204020204" pitchFamily="34" charset="-122"/>
              </a:endParaRPr>
            </a:p>
          </p:txBody>
        </p:sp>
        <p:sp>
          <p:nvSpPr>
            <p:cNvPr id="54" name="矩形 53"/>
            <p:cNvSpPr/>
            <p:nvPr/>
          </p:nvSpPr>
          <p:spPr>
            <a:xfrm>
              <a:off x="2495600" y="1916832"/>
              <a:ext cx="2880320" cy="2592288"/>
            </a:xfrm>
            <a:prstGeom prst="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fontAlgn="ctr"/>
              <a:endParaRPr lang="en-US" altLang="zh-CN" sz="1050" dirty="0">
                <a:solidFill>
                  <a:schemeClr val="tx1"/>
                </a:solidFill>
                <a:latin typeface="微软雅黑" panose="020B0503020204020204" pitchFamily="34" charset="-122"/>
                <a:ea typeface="微软雅黑" panose="020B0503020204020204" pitchFamily="34" charset="-122"/>
              </a:endParaRPr>
            </a:p>
          </p:txBody>
        </p:sp>
        <p:sp>
          <p:nvSpPr>
            <p:cNvPr id="55" name="矩形 54"/>
            <p:cNvSpPr/>
            <p:nvPr/>
          </p:nvSpPr>
          <p:spPr>
            <a:xfrm>
              <a:off x="2639616" y="2548305"/>
              <a:ext cx="2160000" cy="18000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400">
                  <a:solidFill>
                    <a:schemeClr val="tx1"/>
                  </a:solidFill>
                  <a:latin typeface="微软雅黑" panose="020B0503020204020204" pitchFamily="34" charset="-122"/>
                  <a:ea typeface="微软雅黑" panose="020B0503020204020204" pitchFamily="34" charset="-122"/>
                </a:rPr>
                <a:t>MPU</a:t>
              </a: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56" name="矩形 55"/>
            <p:cNvSpPr/>
            <p:nvPr/>
          </p:nvSpPr>
          <p:spPr>
            <a:xfrm>
              <a:off x="2639616" y="2744944"/>
              <a:ext cx="2160000" cy="18000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400">
                  <a:solidFill>
                    <a:schemeClr val="tx1"/>
                  </a:solidFill>
                  <a:latin typeface="微软雅黑" panose="020B0503020204020204" pitchFamily="34" charset="-122"/>
                  <a:ea typeface="微软雅黑" panose="020B0503020204020204" pitchFamily="34" charset="-122"/>
                </a:rPr>
                <a:t>MPU</a:t>
              </a: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57" name="矩形 56"/>
            <p:cNvSpPr/>
            <p:nvPr/>
          </p:nvSpPr>
          <p:spPr>
            <a:xfrm>
              <a:off x="2639616" y="2947118"/>
              <a:ext cx="2160000" cy="1800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400">
                  <a:solidFill>
                    <a:schemeClr val="tx1"/>
                  </a:solidFill>
                  <a:latin typeface="微软雅黑" panose="020B0503020204020204" pitchFamily="34" charset="-122"/>
                  <a:ea typeface="微软雅黑" panose="020B0503020204020204" pitchFamily="34" charset="-122"/>
                </a:rPr>
                <a:t>LPU</a:t>
              </a: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58" name="矩形 57"/>
            <p:cNvSpPr/>
            <p:nvPr/>
          </p:nvSpPr>
          <p:spPr>
            <a:xfrm>
              <a:off x="2639616" y="3143757"/>
              <a:ext cx="2160000" cy="1800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400">
                  <a:solidFill>
                    <a:schemeClr val="tx1"/>
                  </a:solidFill>
                  <a:latin typeface="微软雅黑" panose="020B0503020204020204" pitchFamily="34" charset="-122"/>
                  <a:ea typeface="微软雅黑" panose="020B0503020204020204" pitchFamily="34" charset="-122"/>
                </a:rPr>
                <a:t>LPU</a:t>
              </a: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59" name="矩形 58"/>
            <p:cNvSpPr/>
            <p:nvPr/>
          </p:nvSpPr>
          <p:spPr>
            <a:xfrm>
              <a:off x="2639616" y="3340396"/>
              <a:ext cx="2160000" cy="1800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400">
                  <a:solidFill>
                    <a:schemeClr val="tx1"/>
                  </a:solidFill>
                  <a:latin typeface="微软雅黑" panose="020B0503020204020204" pitchFamily="34" charset="-122"/>
                  <a:ea typeface="微软雅黑" panose="020B0503020204020204" pitchFamily="34" charset="-122"/>
                </a:rPr>
                <a:t>LPU</a:t>
              </a: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60" name="矩形 59"/>
            <p:cNvSpPr/>
            <p:nvPr/>
          </p:nvSpPr>
          <p:spPr>
            <a:xfrm>
              <a:off x="2639616" y="3537032"/>
              <a:ext cx="2160000" cy="1800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400">
                  <a:solidFill>
                    <a:schemeClr val="tx1"/>
                  </a:solidFill>
                  <a:latin typeface="微软雅黑" panose="020B0503020204020204" pitchFamily="34" charset="-122"/>
                  <a:ea typeface="微软雅黑" panose="020B0503020204020204" pitchFamily="34" charset="-122"/>
                </a:rPr>
                <a:t>LPU</a:t>
              </a: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61" name="椭圆 60"/>
            <p:cNvSpPr/>
            <p:nvPr/>
          </p:nvSpPr>
          <p:spPr>
            <a:xfrm>
              <a:off x="4871864" y="3340396"/>
              <a:ext cx="468000" cy="180000"/>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200" b="1">
                  <a:solidFill>
                    <a:schemeClr val="tx1"/>
                  </a:solidFill>
                  <a:latin typeface="微软雅黑" panose="020B0503020204020204" pitchFamily="34" charset="-122"/>
                  <a:ea typeface="微软雅黑" panose="020B0503020204020204" pitchFamily="34" charset="-122"/>
                </a:rPr>
                <a:t>2</a:t>
              </a:r>
              <a:endParaRPr lang="zh-CN" altLang="en-US" sz="1200" b="1" dirty="0">
                <a:solidFill>
                  <a:schemeClr val="tx1"/>
                </a:solidFill>
                <a:latin typeface="微软雅黑" panose="020B0503020204020204" pitchFamily="34" charset="-122"/>
                <a:ea typeface="微软雅黑" panose="020B0503020204020204" pitchFamily="34" charset="-122"/>
              </a:endParaRPr>
            </a:p>
          </p:txBody>
        </p:sp>
        <p:sp>
          <p:nvSpPr>
            <p:cNvPr id="62" name="椭圆 61"/>
            <p:cNvSpPr/>
            <p:nvPr/>
          </p:nvSpPr>
          <p:spPr>
            <a:xfrm>
              <a:off x="4871864" y="3537032"/>
              <a:ext cx="468000" cy="180000"/>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200" b="1">
                  <a:solidFill>
                    <a:schemeClr val="tx1"/>
                  </a:solidFill>
                  <a:latin typeface="微软雅黑" panose="020B0503020204020204" pitchFamily="34" charset="-122"/>
                  <a:ea typeface="微软雅黑" panose="020B0503020204020204" pitchFamily="34" charset="-122"/>
                </a:rPr>
                <a:t>1</a:t>
              </a:r>
              <a:endParaRPr lang="zh-CN" altLang="en-US" sz="1200" b="1" dirty="0">
                <a:solidFill>
                  <a:schemeClr val="tx1"/>
                </a:solidFill>
                <a:latin typeface="微软雅黑" panose="020B0503020204020204" pitchFamily="34" charset="-122"/>
                <a:ea typeface="微软雅黑" panose="020B0503020204020204" pitchFamily="34" charset="-122"/>
              </a:endParaRPr>
            </a:p>
          </p:txBody>
        </p:sp>
        <p:sp>
          <p:nvSpPr>
            <p:cNvPr id="63" name="椭圆 62"/>
            <p:cNvSpPr/>
            <p:nvPr/>
          </p:nvSpPr>
          <p:spPr>
            <a:xfrm>
              <a:off x="4871864" y="3143757"/>
              <a:ext cx="468000" cy="180000"/>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200" b="1">
                  <a:solidFill>
                    <a:schemeClr val="tx1"/>
                  </a:solidFill>
                  <a:latin typeface="微软雅黑" panose="020B0503020204020204" pitchFamily="34" charset="-122"/>
                  <a:ea typeface="微软雅黑" panose="020B0503020204020204" pitchFamily="34" charset="-122"/>
                </a:rPr>
                <a:t>3</a:t>
              </a:r>
              <a:endParaRPr lang="zh-CN" altLang="en-US" sz="1200" b="1" dirty="0">
                <a:solidFill>
                  <a:schemeClr val="tx1"/>
                </a:solidFill>
                <a:latin typeface="微软雅黑" panose="020B0503020204020204" pitchFamily="34" charset="-122"/>
                <a:ea typeface="微软雅黑" panose="020B0503020204020204" pitchFamily="34" charset="-122"/>
              </a:endParaRPr>
            </a:p>
          </p:txBody>
        </p:sp>
        <p:sp>
          <p:nvSpPr>
            <p:cNvPr id="64" name="椭圆 63"/>
            <p:cNvSpPr/>
            <p:nvPr/>
          </p:nvSpPr>
          <p:spPr>
            <a:xfrm>
              <a:off x="4871864" y="2947118"/>
              <a:ext cx="468000" cy="180000"/>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200" b="1">
                  <a:solidFill>
                    <a:schemeClr val="tx1"/>
                  </a:solidFill>
                  <a:latin typeface="微软雅黑" panose="020B0503020204020204" pitchFamily="34" charset="-122"/>
                  <a:ea typeface="微软雅黑" panose="020B0503020204020204" pitchFamily="34" charset="-122"/>
                </a:rPr>
                <a:t>4</a:t>
              </a:r>
              <a:endParaRPr lang="zh-CN" altLang="en-US" sz="1200" b="1" dirty="0">
                <a:solidFill>
                  <a:schemeClr val="tx1"/>
                </a:solidFill>
                <a:latin typeface="微软雅黑" panose="020B0503020204020204" pitchFamily="34" charset="-122"/>
                <a:ea typeface="微软雅黑" panose="020B0503020204020204" pitchFamily="34" charset="-122"/>
              </a:endParaRPr>
            </a:p>
          </p:txBody>
        </p:sp>
        <p:sp>
          <p:nvSpPr>
            <p:cNvPr id="65" name="椭圆 64"/>
            <p:cNvSpPr/>
            <p:nvPr/>
          </p:nvSpPr>
          <p:spPr>
            <a:xfrm>
              <a:off x="4871864" y="2744944"/>
              <a:ext cx="468000" cy="1800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200" b="1">
                  <a:solidFill>
                    <a:schemeClr val="tx1"/>
                  </a:solidFill>
                  <a:latin typeface="微软雅黑" panose="020B0503020204020204" pitchFamily="34" charset="-122"/>
                  <a:ea typeface="微软雅黑" panose="020B0503020204020204" pitchFamily="34" charset="-122"/>
                </a:rPr>
                <a:t>5</a:t>
              </a:r>
              <a:endParaRPr lang="zh-CN" altLang="en-US" sz="1200" b="1" dirty="0">
                <a:solidFill>
                  <a:schemeClr val="tx1"/>
                </a:solidFill>
                <a:latin typeface="微软雅黑" panose="020B0503020204020204" pitchFamily="34" charset="-122"/>
                <a:ea typeface="微软雅黑" panose="020B0503020204020204" pitchFamily="34" charset="-122"/>
              </a:endParaRPr>
            </a:p>
          </p:txBody>
        </p:sp>
        <p:sp>
          <p:nvSpPr>
            <p:cNvPr id="66" name="椭圆 65"/>
            <p:cNvSpPr/>
            <p:nvPr/>
          </p:nvSpPr>
          <p:spPr>
            <a:xfrm>
              <a:off x="4871864" y="2548305"/>
              <a:ext cx="468000" cy="1800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200" b="1">
                  <a:solidFill>
                    <a:schemeClr val="tx1"/>
                  </a:solidFill>
                  <a:latin typeface="微软雅黑" panose="020B0503020204020204" pitchFamily="34" charset="-122"/>
                  <a:ea typeface="微软雅黑" panose="020B0503020204020204" pitchFamily="34" charset="-122"/>
                </a:rPr>
                <a:t>6</a:t>
              </a:r>
              <a:endParaRPr lang="zh-CN" altLang="en-US" sz="1200" b="1" dirty="0">
                <a:solidFill>
                  <a:schemeClr val="tx1"/>
                </a:solidFill>
                <a:latin typeface="微软雅黑" panose="020B0503020204020204" pitchFamily="34" charset="-122"/>
                <a:ea typeface="微软雅黑" panose="020B0503020204020204" pitchFamily="34" charset="-122"/>
              </a:endParaRPr>
            </a:p>
          </p:txBody>
        </p:sp>
        <p:sp>
          <p:nvSpPr>
            <p:cNvPr id="67" name="椭圆 66"/>
            <p:cNvSpPr/>
            <p:nvPr/>
          </p:nvSpPr>
          <p:spPr>
            <a:xfrm rot="16200000">
              <a:off x="7085505" y="3825079"/>
              <a:ext cx="468000" cy="1800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200" b="1">
                  <a:solidFill>
                    <a:schemeClr val="tx1"/>
                  </a:solidFill>
                  <a:latin typeface="微软雅黑" panose="020B0503020204020204" pitchFamily="34" charset="-122"/>
                  <a:ea typeface="微软雅黑" panose="020B0503020204020204" pitchFamily="34" charset="-122"/>
                </a:rPr>
                <a:t>9</a:t>
              </a:r>
              <a:endParaRPr lang="zh-CN" altLang="en-US" sz="1200" b="1" dirty="0">
                <a:solidFill>
                  <a:schemeClr val="tx1"/>
                </a:solidFill>
                <a:latin typeface="微软雅黑" panose="020B0503020204020204" pitchFamily="34" charset="-122"/>
                <a:ea typeface="微软雅黑" panose="020B0503020204020204" pitchFamily="34" charset="-122"/>
              </a:endParaRPr>
            </a:p>
          </p:txBody>
        </p:sp>
        <p:sp>
          <p:nvSpPr>
            <p:cNvPr id="68" name="椭圆 67"/>
            <p:cNvSpPr/>
            <p:nvPr/>
          </p:nvSpPr>
          <p:spPr>
            <a:xfrm rot="16200000">
              <a:off x="7323136" y="3825078"/>
              <a:ext cx="468000" cy="1800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200" b="1">
                  <a:solidFill>
                    <a:schemeClr val="tx1"/>
                  </a:solidFill>
                  <a:latin typeface="微软雅黑" panose="020B0503020204020204" pitchFamily="34" charset="-122"/>
                  <a:ea typeface="微软雅黑" panose="020B0503020204020204" pitchFamily="34" charset="-122"/>
                </a:rPr>
                <a:t>10</a:t>
              </a:r>
              <a:endParaRPr lang="zh-CN" altLang="en-US" sz="1200" b="1" dirty="0">
                <a:solidFill>
                  <a:schemeClr val="tx1"/>
                </a:solidFill>
                <a:latin typeface="微软雅黑" panose="020B0503020204020204" pitchFamily="34" charset="-122"/>
                <a:ea typeface="微软雅黑" panose="020B0503020204020204" pitchFamily="34" charset="-122"/>
              </a:endParaRPr>
            </a:p>
          </p:txBody>
        </p:sp>
        <p:sp>
          <p:nvSpPr>
            <p:cNvPr id="69" name="椭圆 68"/>
            <p:cNvSpPr/>
            <p:nvPr/>
          </p:nvSpPr>
          <p:spPr>
            <a:xfrm rot="16200000">
              <a:off x="7560767" y="3825080"/>
              <a:ext cx="468000" cy="1800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200" b="1">
                  <a:solidFill>
                    <a:schemeClr val="tx1"/>
                  </a:solidFill>
                  <a:latin typeface="微软雅黑" panose="020B0503020204020204" pitchFamily="34" charset="-122"/>
                  <a:ea typeface="微软雅黑" panose="020B0503020204020204" pitchFamily="34" charset="-122"/>
                </a:rPr>
                <a:t>11</a:t>
              </a:r>
              <a:endParaRPr lang="zh-CN" altLang="en-US" sz="1200" b="1" dirty="0">
                <a:solidFill>
                  <a:schemeClr val="tx1"/>
                </a:solidFill>
                <a:latin typeface="微软雅黑" panose="020B0503020204020204" pitchFamily="34" charset="-122"/>
                <a:ea typeface="微软雅黑" panose="020B0503020204020204" pitchFamily="34" charset="-122"/>
              </a:endParaRPr>
            </a:p>
          </p:txBody>
        </p:sp>
        <p:sp>
          <p:nvSpPr>
            <p:cNvPr id="70" name="椭圆 69"/>
            <p:cNvSpPr/>
            <p:nvPr/>
          </p:nvSpPr>
          <p:spPr>
            <a:xfrm rot="16200000">
              <a:off x="7798395" y="3825079"/>
              <a:ext cx="468000" cy="1800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200" b="1">
                  <a:solidFill>
                    <a:schemeClr val="tx1"/>
                  </a:solidFill>
                  <a:latin typeface="微软雅黑" panose="020B0503020204020204" pitchFamily="34" charset="-122"/>
                  <a:ea typeface="微软雅黑" panose="020B0503020204020204" pitchFamily="34" charset="-122"/>
                </a:rPr>
                <a:t>12</a:t>
              </a:r>
              <a:endParaRPr lang="zh-CN" altLang="en-US" sz="1200" b="1" dirty="0">
                <a:solidFill>
                  <a:schemeClr val="tx1"/>
                </a:solidFill>
                <a:latin typeface="微软雅黑" panose="020B0503020204020204" pitchFamily="34" charset="-122"/>
                <a:ea typeface="微软雅黑" panose="020B0503020204020204" pitchFamily="34" charset="-122"/>
              </a:endParaRPr>
            </a:p>
          </p:txBody>
        </p:sp>
        <p:sp>
          <p:nvSpPr>
            <p:cNvPr id="71" name="椭圆 70"/>
            <p:cNvSpPr/>
            <p:nvPr/>
          </p:nvSpPr>
          <p:spPr>
            <a:xfrm rot="16200000">
              <a:off x="8036025" y="3825080"/>
              <a:ext cx="468000" cy="1800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200" b="1">
                  <a:solidFill>
                    <a:schemeClr val="tx1"/>
                  </a:solidFill>
                  <a:latin typeface="微软雅黑" panose="020B0503020204020204" pitchFamily="34" charset="-122"/>
                  <a:ea typeface="微软雅黑" panose="020B0503020204020204" pitchFamily="34" charset="-122"/>
                </a:rPr>
                <a:t>13</a:t>
              </a:r>
              <a:endParaRPr lang="zh-CN" altLang="en-US" sz="1200" b="1" dirty="0">
                <a:solidFill>
                  <a:schemeClr val="tx1"/>
                </a:solidFill>
                <a:latin typeface="微软雅黑" panose="020B0503020204020204" pitchFamily="34" charset="-122"/>
                <a:ea typeface="微软雅黑" panose="020B0503020204020204" pitchFamily="34" charset="-122"/>
              </a:endParaRPr>
            </a:p>
          </p:txBody>
        </p:sp>
        <p:sp>
          <p:nvSpPr>
            <p:cNvPr id="72" name="椭圆 71"/>
            <p:cNvSpPr/>
            <p:nvPr/>
          </p:nvSpPr>
          <p:spPr>
            <a:xfrm rot="16200000">
              <a:off x="8273657" y="3825079"/>
              <a:ext cx="468000" cy="1800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200" b="1">
                  <a:solidFill>
                    <a:schemeClr val="tx1"/>
                  </a:solidFill>
                  <a:latin typeface="微软雅黑" panose="020B0503020204020204" pitchFamily="34" charset="-122"/>
                  <a:ea typeface="微软雅黑" panose="020B0503020204020204" pitchFamily="34" charset="-122"/>
                </a:rPr>
                <a:t>14</a:t>
              </a:r>
              <a:endParaRPr lang="zh-CN" altLang="en-US" sz="1200" b="1" dirty="0">
                <a:solidFill>
                  <a:schemeClr val="tx1"/>
                </a:solidFill>
                <a:latin typeface="微软雅黑" panose="020B0503020204020204" pitchFamily="34" charset="-122"/>
                <a:ea typeface="微软雅黑" panose="020B0503020204020204" pitchFamily="34" charset="-122"/>
              </a:endParaRPr>
            </a:p>
          </p:txBody>
        </p:sp>
        <p:sp>
          <p:nvSpPr>
            <p:cNvPr id="73" name="矩形 72"/>
            <p:cNvSpPr/>
            <p:nvPr/>
          </p:nvSpPr>
          <p:spPr>
            <a:xfrm>
              <a:off x="2639616" y="2332297"/>
              <a:ext cx="1080000" cy="18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400">
                  <a:solidFill>
                    <a:schemeClr val="tx1"/>
                  </a:solidFill>
                  <a:latin typeface="微软雅黑" panose="020B0503020204020204" pitchFamily="34" charset="-122"/>
                  <a:ea typeface="微软雅黑" panose="020B0503020204020204" pitchFamily="34" charset="-122"/>
                </a:rPr>
                <a:t>CMU</a:t>
              </a: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74" name="矩形 73"/>
            <p:cNvSpPr/>
            <p:nvPr/>
          </p:nvSpPr>
          <p:spPr>
            <a:xfrm>
              <a:off x="3719736" y="2332281"/>
              <a:ext cx="1080000" cy="18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400">
                  <a:solidFill>
                    <a:schemeClr val="tx1"/>
                  </a:solidFill>
                  <a:latin typeface="微软雅黑" panose="020B0503020204020204" pitchFamily="34" charset="-122"/>
                  <a:ea typeface="微软雅黑" panose="020B0503020204020204" pitchFamily="34" charset="-122"/>
                </a:rPr>
                <a:t>CMU</a:t>
              </a: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75" name="椭圆 74"/>
            <p:cNvSpPr/>
            <p:nvPr/>
          </p:nvSpPr>
          <p:spPr>
            <a:xfrm>
              <a:off x="2963704" y="2116241"/>
              <a:ext cx="468000" cy="180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050" b="1">
                  <a:solidFill>
                    <a:schemeClr val="tx1"/>
                  </a:solidFill>
                  <a:latin typeface="微软雅黑" panose="020B0503020204020204" pitchFamily="34" charset="-122"/>
                  <a:ea typeface="微软雅黑" panose="020B0503020204020204" pitchFamily="34" charset="-122"/>
                </a:rPr>
                <a:t>7</a:t>
              </a:r>
              <a:endParaRPr lang="zh-CN" altLang="en-US" sz="1050" b="1" dirty="0">
                <a:solidFill>
                  <a:schemeClr val="tx1"/>
                </a:solidFill>
                <a:latin typeface="微软雅黑" panose="020B0503020204020204" pitchFamily="34" charset="-122"/>
                <a:ea typeface="微软雅黑" panose="020B0503020204020204" pitchFamily="34" charset="-122"/>
              </a:endParaRPr>
            </a:p>
          </p:txBody>
        </p:sp>
        <p:sp>
          <p:nvSpPr>
            <p:cNvPr id="76" name="椭圆 75"/>
            <p:cNvSpPr/>
            <p:nvPr/>
          </p:nvSpPr>
          <p:spPr>
            <a:xfrm>
              <a:off x="4043824" y="2116240"/>
              <a:ext cx="468000" cy="180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050" b="1">
                  <a:solidFill>
                    <a:schemeClr val="tx1"/>
                  </a:solidFill>
                  <a:latin typeface="微软雅黑" panose="020B0503020204020204" pitchFamily="34" charset="-122"/>
                  <a:ea typeface="微软雅黑" panose="020B0503020204020204" pitchFamily="34" charset="-122"/>
                </a:rPr>
                <a:t>8</a:t>
              </a:r>
              <a:endParaRPr lang="zh-CN" altLang="en-US" sz="1050" b="1" dirty="0">
                <a:solidFill>
                  <a:schemeClr val="tx1"/>
                </a:solidFill>
                <a:latin typeface="微软雅黑" panose="020B0503020204020204" pitchFamily="34" charset="-122"/>
                <a:ea typeface="微软雅黑" panose="020B0503020204020204" pitchFamily="34" charset="-122"/>
              </a:endParaRPr>
            </a:p>
          </p:txBody>
        </p:sp>
        <p:sp>
          <p:nvSpPr>
            <p:cNvPr id="77" name="矩形 76"/>
            <p:cNvSpPr/>
            <p:nvPr/>
          </p:nvSpPr>
          <p:spPr>
            <a:xfrm>
              <a:off x="2639616" y="3789040"/>
              <a:ext cx="2160000" cy="36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400" dirty="0">
                  <a:solidFill>
                    <a:schemeClr val="tx1"/>
                  </a:solidFill>
                  <a:latin typeface="微软雅黑" panose="020B0503020204020204" pitchFamily="34" charset="-122"/>
                  <a:ea typeface="微软雅黑" panose="020B0503020204020204" pitchFamily="34" charset="-122"/>
                </a:rPr>
                <a:t>Air intake frame</a:t>
              </a: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78" name="矩形 77"/>
            <p:cNvSpPr/>
            <p:nvPr/>
          </p:nvSpPr>
          <p:spPr>
            <a:xfrm>
              <a:off x="2639616" y="4221088"/>
              <a:ext cx="540000" cy="180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400">
                  <a:solidFill>
                    <a:schemeClr val="tx1"/>
                  </a:solidFill>
                  <a:latin typeface="微软雅黑" panose="020B0503020204020204" pitchFamily="34" charset="-122"/>
                  <a:ea typeface="微软雅黑" panose="020B0503020204020204" pitchFamily="34" charset="-122"/>
                </a:rPr>
                <a:t>PM1</a:t>
              </a: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79" name="矩形 78"/>
            <p:cNvSpPr/>
            <p:nvPr/>
          </p:nvSpPr>
          <p:spPr>
            <a:xfrm>
              <a:off x="3179696" y="4221088"/>
              <a:ext cx="540000" cy="180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400">
                  <a:solidFill>
                    <a:schemeClr val="tx1"/>
                  </a:solidFill>
                  <a:latin typeface="微软雅黑" panose="020B0503020204020204" pitchFamily="34" charset="-122"/>
                  <a:ea typeface="微软雅黑" panose="020B0503020204020204" pitchFamily="34" charset="-122"/>
                </a:rPr>
                <a:t>PM2</a:t>
              </a: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80" name="矩形 79"/>
            <p:cNvSpPr/>
            <p:nvPr/>
          </p:nvSpPr>
          <p:spPr>
            <a:xfrm>
              <a:off x="3719776" y="4221088"/>
              <a:ext cx="540000" cy="180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400">
                  <a:solidFill>
                    <a:schemeClr val="tx1"/>
                  </a:solidFill>
                  <a:latin typeface="微软雅黑" panose="020B0503020204020204" pitchFamily="34" charset="-122"/>
                  <a:ea typeface="微软雅黑" panose="020B0503020204020204" pitchFamily="34" charset="-122"/>
                </a:rPr>
                <a:t>PM3</a:t>
              </a: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81" name="矩形 80"/>
            <p:cNvSpPr/>
            <p:nvPr/>
          </p:nvSpPr>
          <p:spPr>
            <a:xfrm>
              <a:off x="4259856" y="4221088"/>
              <a:ext cx="540000" cy="180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400">
                  <a:solidFill>
                    <a:schemeClr val="tx1"/>
                  </a:solidFill>
                  <a:latin typeface="微软雅黑" panose="020B0503020204020204" pitchFamily="34" charset="-122"/>
                  <a:ea typeface="微软雅黑" panose="020B0503020204020204" pitchFamily="34" charset="-122"/>
                </a:rPr>
                <a:t>PM4</a:t>
              </a: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82" name="矩形 81"/>
            <p:cNvSpPr/>
            <p:nvPr/>
          </p:nvSpPr>
          <p:spPr>
            <a:xfrm>
              <a:off x="7497018" y="4631962"/>
              <a:ext cx="1070751" cy="273252"/>
            </a:xfrm>
            <a:prstGeom prst="rect">
              <a:avLst/>
            </a:prstGeom>
          </p:spPr>
          <p:txBody>
            <a:bodyPr wrap="square">
              <a:noAutofit/>
            </a:bodyPr>
            <a:lstStyle/>
            <a:p>
              <a:pPr fontAlgn="ctr"/>
              <a:r>
                <a:rPr sz="1800">
                  <a:latin typeface="微软雅黑" panose="020B0503020204020204" pitchFamily="34" charset="-122"/>
                  <a:ea typeface="微软雅黑" panose="020B0503020204020204" pitchFamily="34" charset="-122"/>
                </a:rPr>
                <a:t>Rear view</a:t>
              </a:r>
              <a:endParaRPr lang="zh-CN" altLang="en-US" sz="1800" dirty="0">
                <a:latin typeface="微软雅黑" panose="020B0503020204020204" pitchFamily="34" charset="-122"/>
                <a:ea typeface="微软雅黑" panose="020B0503020204020204" pitchFamily="34" charset="-122"/>
              </a:endParaRPr>
            </a:p>
          </p:txBody>
        </p:sp>
        <p:sp>
          <p:nvSpPr>
            <p:cNvPr id="83" name="矩形 82"/>
            <p:cNvSpPr/>
            <p:nvPr/>
          </p:nvSpPr>
          <p:spPr>
            <a:xfrm rot="5400000" flipV="1">
              <a:off x="6779505" y="3087032"/>
              <a:ext cx="1080000" cy="180000"/>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400">
                  <a:solidFill>
                    <a:schemeClr val="tx1"/>
                  </a:solidFill>
                  <a:latin typeface="微软雅黑" panose="020B0503020204020204" pitchFamily="34" charset="-122"/>
                  <a:ea typeface="微软雅黑" panose="020B0503020204020204" pitchFamily="34" charset="-122"/>
                </a:rPr>
                <a:t>SFU</a:t>
              </a: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84" name="矩形 83"/>
            <p:cNvSpPr/>
            <p:nvPr/>
          </p:nvSpPr>
          <p:spPr>
            <a:xfrm rot="5400000" flipV="1">
              <a:off x="7017136" y="3087032"/>
              <a:ext cx="1080000" cy="180000"/>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400">
                  <a:solidFill>
                    <a:schemeClr val="tx1"/>
                  </a:solidFill>
                  <a:latin typeface="微软雅黑" panose="020B0503020204020204" pitchFamily="34" charset="-122"/>
                  <a:ea typeface="微软雅黑" panose="020B0503020204020204" pitchFamily="34" charset="-122"/>
                </a:rPr>
                <a:t>SFU</a:t>
              </a: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95" name="矩形 94"/>
            <p:cNvSpPr/>
            <p:nvPr/>
          </p:nvSpPr>
          <p:spPr>
            <a:xfrm rot="5400000" flipV="1">
              <a:off x="7254765" y="3087032"/>
              <a:ext cx="1080000" cy="180000"/>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400">
                  <a:solidFill>
                    <a:schemeClr val="tx1"/>
                  </a:solidFill>
                  <a:latin typeface="微软雅黑" panose="020B0503020204020204" pitchFamily="34" charset="-122"/>
                  <a:ea typeface="微软雅黑" panose="020B0503020204020204" pitchFamily="34" charset="-122"/>
                </a:rPr>
                <a:t>SFU</a:t>
              </a: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96" name="矩形 95"/>
            <p:cNvSpPr/>
            <p:nvPr/>
          </p:nvSpPr>
          <p:spPr>
            <a:xfrm rot="5400000" flipV="1">
              <a:off x="7730025" y="3087032"/>
              <a:ext cx="1080000" cy="180000"/>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400">
                  <a:solidFill>
                    <a:schemeClr val="tx1"/>
                  </a:solidFill>
                  <a:latin typeface="微软雅黑" panose="020B0503020204020204" pitchFamily="34" charset="-122"/>
                  <a:ea typeface="微软雅黑" panose="020B0503020204020204" pitchFamily="34" charset="-122"/>
                </a:rPr>
                <a:t>SFU</a:t>
              </a: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97" name="矩形 96"/>
            <p:cNvSpPr/>
            <p:nvPr/>
          </p:nvSpPr>
          <p:spPr>
            <a:xfrm rot="5400000" flipV="1">
              <a:off x="7967657" y="3087032"/>
              <a:ext cx="1080000" cy="180000"/>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400">
                  <a:solidFill>
                    <a:schemeClr val="tx1"/>
                  </a:solidFill>
                  <a:latin typeface="微软雅黑" panose="020B0503020204020204" pitchFamily="34" charset="-122"/>
                  <a:ea typeface="微软雅黑" panose="020B0503020204020204" pitchFamily="34" charset="-122"/>
                </a:rPr>
                <a:t>SFU</a:t>
              </a: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98" name="矩形 97"/>
            <p:cNvSpPr/>
            <p:nvPr/>
          </p:nvSpPr>
          <p:spPr>
            <a:xfrm rot="5400000" flipV="1">
              <a:off x="7492395" y="3087032"/>
              <a:ext cx="1080000" cy="180000"/>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400">
                  <a:solidFill>
                    <a:schemeClr val="tx1"/>
                  </a:solidFill>
                  <a:latin typeface="微软雅黑" panose="020B0503020204020204" pitchFamily="34" charset="-122"/>
                  <a:ea typeface="微软雅黑" panose="020B0503020204020204" pitchFamily="34" charset="-122"/>
                </a:rPr>
                <a:t>SFU</a:t>
              </a: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99" name="矩形 98"/>
            <p:cNvSpPr/>
            <p:nvPr/>
          </p:nvSpPr>
          <p:spPr>
            <a:xfrm>
              <a:off x="6797457" y="4149128"/>
              <a:ext cx="2160000" cy="216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400">
                  <a:solidFill>
                    <a:schemeClr val="tx1"/>
                  </a:solidFill>
                  <a:latin typeface="微软雅黑" panose="020B0503020204020204" pitchFamily="34" charset="-122"/>
                  <a:ea typeface="微软雅黑" panose="020B0503020204020204" pitchFamily="34" charset="-122"/>
                </a:rPr>
                <a:t>Power ports 1 to 4</a:t>
              </a: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100" name="矩形 99"/>
            <p:cNvSpPr/>
            <p:nvPr/>
          </p:nvSpPr>
          <p:spPr>
            <a:xfrm>
              <a:off x="6653442" y="2492896"/>
              <a:ext cx="432000" cy="432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bodyPr>
            <a:lstStyle/>
            <a:p>
              <a:pPr algn="ctr" fontAlgn="ctr"/>
              <a:r>
                <a:rPr sz="1200" b="1">
                  <a:solidFill>
                    <a:schemeClr val="tx1"/>
                  </a:solidFill>
                  <a:latin typeface="微软雅黑" panose="020B0503020204020204" pitchFamily="34" charset="-122"/>
                  <a:ea typeface="微软雅黑" panose="020B0503020204020204" pitchFamily="34" charset="-122"/>
                </a:rPr>
                <a:t>FAN</a:t>
              </a:r>
            </a:p>
            <a:p>
              <a:pPr algn="ctr" fontAlgn="ctr"/>
              <a:r>
                <a:rPr sz="1200" b="1">
                  <a:solidFill>
                    <a:schemeClr val="tx1"/>
                  </a:solidFill>
                  <a:latin typeface="微软雅黑" panose="020B0503020204020204" pitchFamily="34" charset="-122"/>
                  <a:ea typeface="微软雅黑" panose="020B0503020204020204" pitchFamily="34" charset="-122"/>
                </a:rPr>
                <a:t>5</a:t>
              </a:r>
              <a:endParaRPr lang="zh-CN" altLang="en-US" sz="1200" b="1" dirty="0">
                <a:solidFill>
                  <a:schemeClr val="tx1"/>
                </a:solidFill>
                <a:latin typeface="微软雅黑" panose="020B0503020204020204" pitchFamily="34" charset="-122"/>
                <a:ea typeface="微软雅黑" panose="020B0503020204020204" pitchFamily="34" charset="-122"/>
              </a:endParaRPr>
            </a:p>
          </p:txBody>
        </p:sp>
        <p:sp>
          <p:nvSpPr>
            <p:cNvPr id="101" name="矩形 100"/>
            <p:cNvSpPr/>
            <p:nvPr/>
          </p:nvSpPr>
          <p:spPr>
            <a:xfrm>
              <a:off x="6653442" y="2960940"/>
              <a:ext cx="432000" cy="432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bodyPr>
            <a:lstStyle/>
            <a:p>
              <a:pPr algn="ctr" fontAlgn="ctr"/>
              <a:r>
                <a:rPr sz="1200" b="1">
                  <a:solidFill>
                    <a:schemeClr val="tx1"/>
                  </a:solidFill>
                  <a:latin typeface="微软雅黑" panose="020B0503020204020204" pitchFamily="34" charset="-122"/>
                  <a:ea typeface="微软雅黑" panose="020B0503020204020204" pitchFamily="34" charset="-122"/>
                </a:rPr>
                <a:t>FAN</a:t>
              </a:r>
            </a:p>
            <a:p>
              <a:pPr algn="ctr" fontAlgn="ctr"/>
              <a:r>
                <a:rPr sz="1200" b="1">
                  <a:solidFill>
                    <a:schemeClr val="tx1"/>
                  </a:solidFill>
                  <a:latin typeface="微软雅黑" panose="020B0503020204020204" pitchFamily="34" charset="-122"/>
                  <a:ea typeface="微软雅黑" panose="020B0503020204020204" pitchFamily="34" charset="-122"/>
                </a:rPr>
                <a:t>3</a:t>
              </a:r>
              <a:endParaRPr lang="zh-CN" altLang="en-US" sz="1200" b="1" dirty="0">
                <a:solidFill>
                  <a:schemeClr val="tx1"/>
                </a:solidFill>
                <a:latin typeface="微软雅黑" panose="020B0503020204020204" pitchFamily="34" charset="-122"/>
                <a:ea typeface="微软雅黑" panose="020B0503020204020204" pitchFamily="34" charset="-122"/>
              </a:endParaRPr>
            </a:p>
          </p:txBody>
        </p:sp>
        <p:sp>
          <p:nvSpPr>
            <p:cNvPr id="102" name="矩形 101"/>
            <p:cNvSpPr/>
            <p:nvPr/>
          </p:nvSpPr>
          <p:spPr>
            <a:xfrm>
              <a:off x="6653442" y="3428984"/>
              <a:ext cx="432000" cy="432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bodyPr>
            <a:lstStyle/>
            <a:p>
              <a:pPr algn="ctr" fontAlgn="ctr"/>
              <a:r>
                <a:rPr sz="1200" b="1">
                  <a:solidFill>
                    <a:schemeClr val="tx1"/>
                  </a:solidFill>
                  <a:latin typeface="微软雅黑" panose="020B0503020204020204" pitchFamily="34" charset="-122"/>
                  <a:ea typeface="微软雅黑" panose="020B0503020204020204" pitchFamily="34" charset="-122"/>
                </a:rPr>
                <a:t>FAN</a:t>
              </a:r>
            </a:p>
            <a:p>
              <a:pPr algn="ctr" fontAlgn="ctr"/>
              <a:r>
                <a:rPr sz="1200" b="1">
                  <a:solidFill>
                    <a:schemeClr val="tx1"/>
                  </a:solidFill>
                  <a:latin typeface="微软雅黑" panose="020B0503020204020204" pitchFamily="34" charset="-122"/>
                  <a:ea typeface="微软雅黑" panose="020B0503020204020204" pitchFamily="34" charset="-122"/>
                </a:rPr>
                <a:t>1</a:t>
              </a:r>
              <a:endParaRPr lang="zh-CN" altLang="en-US" sz="1200" b="1" dirty="0">
                <a:solidFill>
                  <a:schemeClr val="tx1"/>
                </a:solidFill>
                <a:latin typeface="微软雅黑" panose="020B0503020204020204" pitchFamily="34" charset="-122"/>
                <a:ea typeface="微软雅黑" panose="020B0503020204020204" pitchFamily="34" charset="-122"/>
              </a:endParaRPr>
            </a:p>
          </p:txBody>
        </p:sp>
        <p:sp>
          <p:nvSpPr>
            <p:cNvPr id="103" name="矩形 102"/>
            <p:cNvSpPr/>
            <p:nvPr/>
          </p:nvSpPr>
          <p:spPr>
            <a:xfrm>
              <a:off x="8741673" y="2492896"/>
              <a:ext cx="432000" cy="432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bodyPr>
            <a:lstStyle/>
            <a:p>
              <a:pPr algn="ctr" fontAlgn="ctr"/>
              <a:r>
                <a:rPr sz="1200" b="1">
                  <a:solidFill>
                    <a:schemeClr val="tx1"/>
                  </a:solidFill>
                  <a:latin typeface="微软雅黑" panose="020B0503020204020204" pitchFamily="34" charset="-122"/>
                  <a:ea typeface="微软雅黑" panose="020B0503020204020204" pitchFamily="34" charset="-122"/>
                </a:rPr>
                <a:t>FAN</a:t>
              </a:r>
            </a:p>
            <a:p>
              <a:pPr algn="ctr" fontAlgn="ctr"/>
              <a:r>
                <a:rPr sz="1200" b="1">
                  <a:solidFill>
                    <a:schemeClr val="tx1"/>
                  </a:solidFill>
                  <a:latin typeface="微软雅黑" panose="020B0503020204020204" pitchFamily="34" charset="-122"/>
                  <a:ea typeface="微软雅黑" panose="020B0503020204020204" pitchFamily="34" charset="-122"/>
                </a:rPr>
                <a:t>6</a:t>
              </a:r>
              <a:endParaRPr lang="zh-CN" altLang="en-US" sz="1200" b="1" dirty="0">
                <a:solidFill>
                  <a:schemeClr val="tx1"/>
                </a:solidFill>
                <a:latin typeface="微软雅黑" panose="020B0503020204020204" pitchFamily="34" charset="-122"/>
                <a:ea typeface="微软雅黑" panose="020B0503020204020204" pitchFamily="34" charset="-122"/>
              </a:endParaRPr>
            </a:p>
          </p:txBody>
        </p:sp>
        <p:sp>
          <p:nvSpPr>
            <p:cNvPr id="104" name="矩形 103"/>
            <p:cNvSpPr/>
            <p:nvPr/>
          </p:nvSpPr>
          <p:spPr>
            <a:xfrm>
              <a:off x="8741673" y="2960940"/>
              <a:ext cx="432000" cy="432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bodyPr>
            <a:lstStyle/>
            <a:p>
              <a:pPr algn="ctr" fontAlgn="ctr"/>
              <a:r>
                <a:rPr sz="1200" b="1">
                  <a:solidFill>
                    <a:schemeClr val="tx1"/>
                  </a:solidFill>
                  <a:latin typeface="微软雅黑" panose="020B0503020204020204" pitchFamily="34" charset="-122"/>
                  <a:ea typeface="微软雅黑" panose="020B0503020204020204" pitchFamily="34" charset="-122"/>
                </a:rPr>
                <a:t>FAN</a:t>
              </a:r>
            </a:p>
            <a:p>
              <a:pPr algn="ctr" fontAlgn="ctr"/>
              <a:r>
                <a:rPr sz="1200" b="1">
                  <a:solidFill>
                    <a:schemeClr val="tx1"/>
                  </a:solidFill>
                  <a:latin typeface="微软雅黑" panose="020B0503020204020204" pitchFamily="34" charset="-122"/>
                  <a:ea typeface="微软雅黑" panose="020B0503020204020204" pitchFamily="34" charset="-122"/>
                </a:rPr>
                <a:t>4</a:t>
              </a:r>
              <a:endParaRPr lang="zh-CN" altLang="en-US" sz="1200" b="1" dirty="0">
                <a:solidFill>
                  <a:schemeClr val="tx1"/>
                </a:solidFill>
                <a:latin typeface="微软雅黑" panose="020B0503020204020204" pitchFamily="34" charset="-122"/>
                <a:ea typeface="微软雅黑" panose="020B0503020204020204" pitchFamily="34" charset="-122"/>
              </a:endParaRPr>
            </a:p>
          </p:txBody>
        </p:sp>
        <p:sp>
          <p:nvSpPr>
            <p:cNvPr id="105" name="矩形 104"/>
            <p:cNvSpPr/>
            <p:nvPr/>
          </p:nvSpPr>
          <p:spPr>
            <a:xfrm>
              <a:off x="8741673" y="3428984"/>
              <a:ext cx="432000" cy="432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bodyPr>
            <a:lstStyle/>
            <a:p>
              <a:pPr algn="ctr" fontAlgn="ctr"/>
              <a:r>
                <a:rPr sz="1200" b="1">
                  <a:solidFill>
                    <a:schemeClr val="tx1"/>
                  </a:solidFill>
                  <a:latin typeface="微软雅黑" panose="020B0503020204020204" pitchFamily="34" charset="-122"/>
                  <a:ea typeface="微软雅黑" panose="020B0503020204020204" pitchFamily="34" charset="-122"/>
                </a:rPr>
                <a:t>FAN</a:t>
              </a:r>
            </a:p>
            <a:p>
              <a:pPr algn="ctr" fontAlgn="ctr"/>
              <a:r>
                <a:rPr sz="1200" b="1">
                  <a:solidFill>
                    <a:schemeClr val="tx1"/>
                  </a:solidFill>
                  <a:latin typeface="微软雅黑" panose="020B0503020204020204" pitchFamily="34" charset="-122"/>
                  <a:ea typeface="微软雅黑" panose="020B0503020204020204" pitchFamily="34" charset="-122"/>
                </a:rPr>
                <a:t>2</a:t>
              </a:r>
              <a:endParaRPr lang="zh-CN" altLang="en-US" sz="1200" b="1" dirty="0">
                <a:solidFill>
                  <a:schemeClr val="tx1"/>
                </a:solidFill>
                <a:latin typeface="微软雅黑" panose="020B0503020204020204" pitchFamily="34" charset="-122"/>
                <a:ea typeface="微软雅黑" panose="020B0503020204020204" pitchFamily="34" charset="-122"/>
              </a:endParaRPr>
            </a:p>
          </p:txBody>
        </p:sp>
        <p:sp>
          <p:nvSpPr>
            <p:cNvPr id="106" name="矩形 105"/>
            <p:cNvSpPr/>
            <p:nvPr/>
          </p:nvSpPr>
          <p:spPr>
            <a:xfrm>
              <a:off x="7157498" y="2060896"/>
              <a:ext cx="432000" cy="432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bodyPr>
            <a:lstStyle/>
            <a:p>
              <a:pPr algn="ctr" fontAlgn="ctr"/>
              <a:r>
                <a:rPr sz="1200" b="1">
                  <a:solidFill>
                    <a:schemeClr val="tx1"/>
                  </a:solidFill>
                  <a:latin typeface="微软雅黑" panose="020B0503020204020204" pitchFamily="34" charset="-122"/>
                  <a:ea typeface="微软雅黑" panose="020B0503020204020204" pitchFamily="34" charset="-122"/>
                </a:rPr>
                <a:t>FAN</a:t>
              </a:r>
            </a:p>
            <a:p>
              <a:pPr algn="ctr" fontAlgn="ctr"/>
              <a:r>
                <a:rPr sz="1200" b="1">
                  <a:solidFill>
                    <a:schemeClr val="tx1"/>
                  </a:solidFill>
                  <a:latin typeface="微软雅黑" panose="020B0503020204020204" pitchFamily="34" charset="-122"/>
                  <a:ea typeface="微软雅黑" panose="020B0503020204020204" pitchFamily="34" charset="-122"/>
                </a:rPr>
                <a:t>7</a:t>
              </a:r>
              <a:endParaRPr lang="zh-CN" altLang="en-US" sz="1200" b="1" dirty="0">
                <a:solidFill>
                  <a:schemeClr val="tx1"/>
                </a:solidFill>
                <a:latin typeface="微软雅黑" panose="020B0503020204020204" pitchFamily="34" charset="-122"/>
                <a:ea typeface="微软雅黑" panose="020B0503020204020204" pitchFamily="34" charset="-122"/>
              </a:endParaRPr>
            </a:p>
          </p:txBody>
        </p:sp>
        <p:sp>
          <p:nvSpPr>
            <p:cNvPr id="107" name="矩形 106"/>
            <p:cNvSpPr/>
            <p:nvPr/>
          </p:nvSpPr>
          <p:spPr>
            <a:xfrm>
              <a:off x="7697581" y="2060896"/>
              <a:ext cx="432000" cy="432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bodyPr>
            <a:lstStyle/>
            <a:p>
              <a:pPr algn="ctr" fontAlgn="ctr"/>
              <a:r>
                <a:rPr sz="1200" b="1">
                  <a:solidFill>
                    <a:schemeClr val="tx1"/>
                  </a:solidFill>
                  <a:latin typeface="微软雅黑" panose="020B0503020204020204" pitchFamily="34" charset="-122"/>
                  <a:ea typeface="微软雅黑" panose="020B0503020204020204" pitchFamily="34" charset="-122"/>
                </a:rPr>
                <a:t>FAN</a:t>
              </a:r>
            </a:p>
            <a:p>
              <a:pPr algn="ctr" fontAlgn="ctr"/>
              <a:r>
                <a:rPr sz="1200" b="1">
                  <a:solidFill>
                    <a:schemeClr val="tx1"/>
                  </a:solidFill>
                  <a:latin typeface="微软雅黑" panose="020B0503020204020204" pitchFamily="34" charset="-122"/>
                  <a:ea typeface="微软雅黑" panose="020B0503020204020204" pitchFamily="34" charset="-122"/>
                </a:rPr>
                <a:t>8</a:t>
              </a:r>
              <a:endParaRPr lang="zh-CN" altLang="en-US" sz="1200" b="1" dirty="0">
                <a:solidFill>
                  <a:schemeClr val="tx1"/>
                </a:solidFill>
                <a:latin typeface="微软雅黑" panose="020B0503020204020204" pitchFamily="34" charset="-122"/>
                <a:ea typeface="微软雅黑" panose="020B0503020204020204" pitchFamily="34" charset="-122"/>
              </a:endParaRPr>
            </a:p>
          </p:txBody>
        </p:sp>
        <p:sp>
          <p:nvSpPr>
            <p:cNvPr id="109" name="矩形 108"/>
            <p:cNvSpPr/>
            <p:nvPr/>
          </p:nvSpPr>
          <p:spPr>
            <a:xfrm>
              <a:off x="8237665" y="2060896"/>
              <a:ext cx="432000" cy="432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fontAlgn="ctr"/>
              <a:r>
                <a:rPr sz="1200" b="1" dirty="0">
                  <a:solidFill>
                    <a:schemeClr val="tx1"/>
                  </a:solidFill>
                  <a:latin typeface="微软雅黑" panose="020B0503020204020204" pitchFamily="34" charset="-122"/>
                  <a:ea typeface="微软雅黑" panose="020B0503020204020204" pitchFamily="34" charset="-122"/>
                </a:rPr>
                <a:t>FAN</a:t>
              </a:r>
            </a:p>
            <a:p>
              <a:pPr algn="ctr" fontAlgn="ctr"/>
              <a:r>
                <a:rPr sz="1200" b="1" dirty="0">
                  <a:solidFill>
                    <a:schemeClr val="tx1"/>
                  </a:solidFill>
                  <a:latin typeface="微软雅黑" panose="020B0503020204020204" pitchFamily="34" charset="-122"/>
                  <a:ea typeface="微软雅黑" panose="020B0503020204020204" pitchFamily="34" charset="-122"/>
                </a:rPr>
                <a:t>9</a:t>
              </a:r>
              <a:endParaRPr lang="zh-CN" altLang="en-US" sz="1200" b="1" dirty="0">
                <a:solidFill>
                  <a:schemeClr val="tx1"/>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38171480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2"/>
          </p:nvPr>
        </p:nvSpPr>
        <p:spPr/>
        <p:txBody>
          <a:bodyPr/>
          <a:lstStyle/>
          <a:p>
            <a:r>
              <a:rPr lang="en-US" altLang="zh-CN" dirty="0"/>
              <a:t>Systematic and Unified Design</a:t>
            </a:r>
            <a:endParaRPr lang="zh-CN" altLang="en-US" dirty="0"/>
          </a:p>
        </p:txBody>
      </p:sp>
      <p:grpSp>
        <p:nvGrpSpPr>
          <p:cNvPr id="4" name="组合 3"/>
          <p:cNvGrpSpPr/>
          <p:nvPr/>
        </p:nvGrpSpPr>
        <p:grpSpPr>
          <a:xfrm>
            <a:off x="1266031" y="1268760"/>
            <a:ext cx="9659937" cy="4931817"/>
            <a:chOff x="1622360" y="1196753"/>
            <a:chExt cx="9045640" cy="4968552"/>
          </a:xfrm>
        </p:grpSpPr>
        <p:pic>
          <p:nvPicPr>
            <p:cNvPr id="44" name="Picture 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410429" y="2505076"/>
              <a:ext cx="1244821" cy="3220748"/>
            </a:xfrm>
            <a:prstGeom prst="rect">
              <a:avLst/>
            </a:prstGeom>
            <a:noFill/>
            <a:ln w="9525">
              <a:noFill/>
              <a:miter lim="800000"/>
              <a:headEnd/>
              <a:tailEnd/>
            </a:ln>
          </p:spPr>
        </p:pic>
        <p:pic>
          <p:nvPicPr>
            <p:cNvPr id="45"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711831" y="2556180"/>
              <a:ext cx="1333737" cy="3232468"/>
            </a:xfrm>
            <a:prstGeom prst="rect">
              <a:avLst/>
            </a:prstGeom>
            <a:noFill/>
            <a:ln w="9525">
              <a:noFill/>
              <a:miter lim="800000"/>
              <a:headEnd/>
              <a:tailEnd/>
            </a:ln>
          </p:spPr>
        </p:pic>
        <p:pic>
          <p:nvPicPr>
            <p:cNvPr id="46"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343680" y="3333867"/>
              <a:ext cx="1333737" cy="2488943"/>
            </a:xfrm>
            <a:prstGeom prst="rect">
              <a:avLst/>
            </a:prstGeom>
            <a:noFill/>
            <a:ln w="9525">
              <a:noFill/>
              <a:miter lim="800000"/>
              <a:headEnd/>
              <a:tailEnd/>
            </a:ln>
          </p:spPr>
        </p:pic>
        <p:pic>
          <p:nvPicPr>
            <p:cNvPr id="47"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017212" y="4284372"/>
              <a:ext cx="1326466" cy="1565876"/>
            </a:xfrm>
            <a:prstGeom prst="rect">
              <a:avLst/>
            </a:prstGeom>
            <a:noFill/>
            <a:ln w="9525">
              <a:noFill/>
              <a:miter lim="800000"/>
              <a:headEnd/>
              <a:tailEnd/>
            </a:ln>
          </p:spPr>
        </p:pic>
        <p:cxnSp>
          <p:nvCxnSpPr>
            <p:cNvPr id="48" name="直接连接符 47"/>
            <p:cNvCxnSpPr/>
            <p:nvPr/>
          </p:nvCxnSpPr>
          <p:spPr bwMode="auto">
            <a:xfrm flipH="1">
              <a:off x="2689648" y="6121862"/>
              <a:ext cx="5110414" cy="43442"/>
            </a:xfrm>
            <a:prstGeom prst="line">
              <a:avLst/>
            </a:prstGeom>
            <a:noFill/>
            <a:ln w="28575">
              <a:solidFill>
                <a:srgbClr val="00B0F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 name="直接连接符 49"/>
            <p:cNvCxnSpPr/>
            <p:nvPr/>
          </p:nvCxnSpPr>
          <p:spPr bwMode="auto">
            <a:xfrm flipV="1">
              <a:off x="6443785" y="5541682"/>
              <a:ext cx="0" cy="587618"/>
            </a:xfrm>
            <a:prstGeom prst="line">
              <a:avLst/>
            </a:prstGeom>
            <a:noFill/>
            <a:ln w="28575">
              <a:solidFill>
                <a:srgbClr val="00B0F0"/>
              </a:solidFill>
              <a:headEnd w="lg" len="lg"/>
              <a:tailEnd type="oval"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0" name="直接连接符 59"/>
            <p:cNvCxnSpPr/>
            <p:nvPr/>
          </p:nvCxnSpPr>
          <p:spPr bwMode="auto">
            <a:xfrm flipV="1">
              <a:off x="4999733" y="5633380"/>
              <a:ext cx="0" cy="495920"/>
            </a:xfrm>
            <a:prstGeom prst="line">
              <a:avLst/>
            </a:prstGeom>
            <a:noFill/>
            <a:ln w="28575">
              <a:solidFill>
                <a:srgbClr val="00B0F0"/>
              </a:solidFill>
              <a:headEnd w="lg" len="lg"/>
              <a:tailEnd type="oval"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 name="直接连接符 64"/>
            <p:cNvCxnSpPr/>
            <p:nvPr/>
          </p:nvCxnSpPr>
          <p:spPr bwMode="auto">
            <a:xfrm flipV="1">
              <a:off x="3640903" y="5677430"/>
              <a:ext cx="0" cy="487875"/>
            </a:xfrm>
            <a:prstGeom prst="line">
              <a:avLst/>
            </a:prstGeom>
            <a:noFill/>
            <a:ln w="28575">
              <a:solidFill>
                <a:srgbClr val="00B0F0"/>
              </a:solidFill>
              <a:headEnd w="lg" len="lg"/>
              <a:tailEnd type="oval"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6" name="矩形 65"/>
            <p:cNvSpPr/>
            <p:nvPr/>
          </p:nvSpPr>
          <p:spPr>
            <a:xfrm>
              <a:off x="1622360" y="5207016"/>
              <a:ext cx="1444074" cy="407786"/>
            </a:xfrm>
            <a:prstGeom prst="rect">
              <a:avLst/>
            </a:prstGeom>
            <a:ln>
              <a:noFill/>
            </a:ln>
          </p:spPr>
          <p:txBody>
            <a:bodyPr wrap="square" lIns="68562" tIns="34281" rIns="68562" bIns="34281">
              <a:noAutofit/>
            </a:bodyPr>
            <a:lstStyle/>
            <a:p>
              <a:pPr algn="r" fontAlgn="ctr"/>
              <a:r>
                <a:rPr sz="1200">
                  <a:solidFill>
                    <a:srgbClr val="0070C0"/>
                  </a:solidFill>
                  <a:latin typeface="微软雅黑" panose="020B0503020204020204" pitchFamily="34" charset="-122"/>
                  <a:ea typeface="微软雅黑" panose="020B0503020204020204" pitchFamily="34" charset="-122"/>
                </a:rPr>
                <a:t>Interchangeable power modules</a:t>
              </a:r>
            </a:p>
          </p:txBody>
        </p:sp>
        <p:cxnSp>
          <p:nvCxnSpPr>
            <p:cNvPr id="71" name="直接连接符 70"/>
            <p:cNvCxnSpPr/>
            <p:nvPr/>
          </p:nvCxnSpPr>
          <p:spPr bwMode="auto">
            <a:xfrm flipH="1">
              <a:off x="6428450" y="1875406"/>
              <a:ext cx="3460" cy="792964"/>
            </a:xfrm>
            <a:prstGeom prst="line">
              <a:avLst/>
            </a:prstGeom>
            <a:noFill/>
            <a:ln w="28575">
              <a:solidFill>
                <a:srgbClr val="00B0F0"/>
              </a:solidFill>
              <a:headEnd w="lg" len="lg"/>
              <a:tailEnd type="oval"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5" name="直接连接符 94"/>
            <p:cNvCxnSpPr/>
            <p:nvPr/>
          </p:nvCxnSpPr>
          <p:spPr bwMode="auto">
            <a:xfrm flipH="1">
              <a:off x="4902978" y="1875406"/>
              <a:ext cx="16764" cy="1641782"/>
            </a:xfrm>
            <a:prstGeom prst="line">
              <a:avLst/>
            </a:prstGeom>
            <a:noFill/>
            <a:ln w="28575">
              <a:solidFill>
                <a:srgbClr val="00B0F0"/>
              </a:solidFill>
              <a:headEnd w="lg" len="lg"/>
              <a:tailEnd type="oval"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6" name="直接连接符 95"/>
            <p:cNvCxnSpPr/>
            <p:nvPr/>
          </p:nvCxnSpPr>
          <p:spPr bwMode="auto">
            <a:xfrm flipH="1">
              <a:off x="3474655" y="1875406"/>
              <a:ext cx="4929" cy="2494642"/>
            </a:xfrm>
            <a:prstGeom prst="line">
              <a:avLst/>
            </a:prstGeom>
            <a:noFill/>
            <a:ln w="28575">
              <a:solidFill>
                <a:srgbClr val="00B0F0"/>
              </a:solidFill>
              <a:headEnd w="lg" len="lg"/>
              <a:tailEnd type="oval"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7" name="矩形 96"/>
            <p:cNvSpPr/>
            <p:nvPr/>
          </p:nvSpPr>
          <p:spPr>
            <a:xfrm>
              <a:off x="2482278" y="1530612"/>
              <a:ext cx="1879068" cy="253897"/>
            </a:xfrm>
            <a:prstGeom prst="rect">
              <a:avLst/>
            </a:prstGeom>
            <a:ln>
              <a:noFill/>
            </a:ln>
          </p:spPr>
          <p:txBody>
            <a:bodyPr wrap="square" lIns="68562" tIns="34281" rIns="68562" bIns="34281">
              <a:noAutofit/>
            </a:bodyPr>
            <a:lstStyle/>
            <a:p>
              <a:pPr fontAlgn="ctr"/>
              <a:r>
                <a:rPr sz="1200" dirty="0">
                  <a:solidFill>
                    <a:srgbClr val="0070C0"/>
                  </a:solidFill>
                  <a:latin typeface="微软雅黑" panose="020B0503020204020204" pitchFamily="34" charset="-122"/>
                  <a:ea typeface="微软雅黑" panose="020B0503020204020204" pitchFamily="34" charset="-122"/>
                </a:rPr>
                <a:t>Interchangeable* CMUs</a:t>
              </a:r>
            </a:p>
          </p:txBody>
        </p:sp>
        <p:cxnSp>
          <p:nvCxnSpPr>
            <p:cNvPr id="98" name="直接连接符 97"/>
            <p:cNvCxnSpPr/>
            <p:nvPr/>
          </p:nvCxnSpPr>
          <p:spPr bwMode="auto">
            <a:xfrm flipH="1">
              <a:off x="2399465" y="2091885"/>
              <a:ext cx="5184575" cy="0"/>
            </a:xfrm>
            <a:prstGeom prst="line">
              <a:avLst/>
            </a:prstGeom>
            <a:noFill/>
            <a:ln w="28575">
              <a:solidFill>
                <a:srgbClr val="00B0F0"/>
              </a:solidFill>
              <a:headEnd type="oval" w="lg" len="lg"/>
              <a:tailEnd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9" name="直接连接符 98"/>
            <p:cNvCxnSpPr/>
            <p:nvPr/>
          </p:nvCxnSpPr>
          <p:spPr bwMode="auto">
            <a:xfrm flipV="1">
              <a:off x="3249412" y="2106136"/>
              <a:ext cx="14146" cy="2412761"/>
            </a:xfrm>
            <a:prstGeom prst="line">
              <a:avLst/>
            </a:prstGeom>
            <a:noFill/>
            <a:ln w="28575">
              <a:solidFill>
                <a:srgbClr val="00B0F0"/>
              </a:solidFill>
              <a:headEnd type="oval" w="lg" len="lg"/>
              <a:tailEnd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0" name="直接连接符 99"/>
            <p:cNvCxnSpPr/>
            <p:nvPr/>
          </p:nvCxnSpPr>
          <p:spPr bwMode="auto">
            <a:xfrm flipH="1" flipV="1">
              <a:off x="4703718" y="2106135"/>
              <a:ext cx="10794" cy="1641784"/>
            </a:xfrm>
            <a:prstGeom prst="line">
              <a:avLst/>
            </a:prstGeom>
            <a:noFill/>
            <a:ln w="28575">
              <a:solidFill>
                <a:srgbClr val="00B0F0"/>
              </a:solidFill>
              <a:headEnd type="oval" w="lg" len="lg"/>
              <a:tailEnd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1" name="矩形 100"/>
            <p:cNvSpPr/>
            <p:nvPr/>
          </p:nvSpPr>
          <p:spPr>
            <a:xfrm>
              <a:off x="1677914" y="2178295"/>
              <a:ext cx="1573770" cy="407786"/>
            </a:xfrm>
            <a:prstGeom prst="rect">
              <a:avLst/>
            </a:prstGeom>
            <a:ln>
              <a:noFill/>
            </a:ln>
          </p:spPr>
          <p:txBody>
            <a:bodyPr wrap="square" lIns="68562" tIns="34281" rIns="68562" bIns="34281">
              <a:noAutofit/>
            </a:bodyPr>
            <a:lstStyle/>
            <a:p>
              <a:pPr algn="r" fontAlgn="ctr"/>
              <a:r>
                <a:rPr sz="1200" dirty="0">
                  <a:solidFill>
                    <a:srgbClr val="0070C0"/>
                  </a:solidFill>
                  <a:latin typeface="微软雅黑" panose="020B0503020204020204" pitchFamily="34" charset="-122"/>
                  <a:ea typeface="微软雅黑" panose="020B0503020204020204" pitchFamily="34" charset="-122"/>
                </a:rPr>
                <a:t>Interchangeable MPUs</a:t>
              </a:r>
            </a:p>
          </p:txBody>
        </p:sp>
        <p:cxnSp>
          <p:nvCxnSpPr>
            <p:cNvPr id="102" name="直接连接符 101"/>
            <p:cNvCxnSpPr/>
            <p:nvPr/>
          </p:nvCxnSpPr>
          <p:spPr bwMode="auto">
            <a:xfrm flipH="1">
              <a:off x="4828019" y="4788360"/>
              <a:ext cx="1722982" cy="0"/>
            </a:xfrm>
            <a:prstGeom prst="line">
              <a:avLst/>
            </a:prstGeom>
            <a:noFill/>
            <a:ln w="28575">
              <a:solidFill>
                <a:srgbClr val="00B0F0"/>
              </a:solidFill>
              <a:headEnd type="oval" w="lg" len="lg"/>
              <a:tailEnd type="oval"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3" name="矩形 102"/>
            <p:cNvSpPr/>
            <p:nvPr/>
          </p:nvSpPr>
          <p:spPr>
            <a:xfrm>
              <a:off x="1623102" y="4353362"/>
              <a:ext cx="1443333" cy="407786"/>
            </a:xfrm>
            <a:prstGeom prst="rect">
              <a:avLst/>
            </a:prstGeom>
            <a:ln>
              <a:noFill/>
            </a:ln>
          </p:spPr>
          <p:txBody>
            <a:bodyPr wrap="square" lIns="68562" tIns="34281" rIns="68562" bIns="34281">
              <a:noAutofit/>
            </a:bodyPr>
            <a:lstStyle/>
            <a:p>
              <a:pPr algn="r" fontAlgn="ctr"/>
              <a:r>
                <a:rPr sz="1200" dirty="0">
                  <a:solidFill>
                    <a:srgbClr val="0070C0"/>
                  </a:solidFill>
                  <a:latin typeface="微软雅黑" panose="020B0503020204020204" pitchFamily="34" charset="-122"/>
                  <a:ea typeface="微软雅黑" panose="020B0503020204020204" pitchFamily="34" charset="-122"/>
                </a:rPr>
                <a:t>Interchangeable LPUs</a:t>
              </a:r>
            </a:p>
          </p:txBody>
        </p:sp>
        <p:sp>
          <p:nvSpPr>
            <p:cNvPr id="104" name="矩形 103"/>
            <p:cNvSpPr/>
            <p:nvPr/>
          </p:nvSpPr>
          <p:spPr>
            <a:xfrm>
              <a:off x="8391229" y="1736812"/>
              <a:ext cx="1353050" cy="407786"/>
            </a:xfrm>
            <a:prstGeom prst="rect">
              <a:avLst/>
            </a:prstGeom>
          </p:spPr>
          <p:txBody>
            <a:bodyPr wrap="square" lIns="68562" tIns="34281" rIns="68562" bIns="34281">
              <a:noAutofit/>
            </a:bodyPr>
            <a:lstStyle/>
            <a:p>
              <a:pPr algn="ctr" fontAlgn="ctr"/>
              <a:r>
                <a:rPr sz="1200">
                  <a:solidFill>
                    <a:srgbClr val="0070C0"/>
                  </a:solidFill>
                  <a:latin typeface="微软雅黑" panose="020B0503020204020204" pitchFamily="34" charset="-122"/>
                  <a:ea typeface="微软雅黑" panose="020B0503020204020204" pitchFamily="34" charset="-122"/>
                </a:rPr>
                <a:t>Interchangeable* fan modules</a:t>
              </a:r>
            </a:p>
          </p:txBody>
        </p:sp>
        <p:sp>
          <p:nvSpPr>
            <p:cNvPr id="105" name="圆角矩形 104"/>
            <p:cNvSpPr/>
            <p:nvPr/>
          </p:nvSpPr>
          <p:spPr bwMode="auto">
            <a:xfrm>
              <a:off x="8430993" y="2718974"/>
              <a:ext cx="227574" cy="2370594"/>
            </a:xfrm>
            <a:prstGeom prst="roundRect">
              <a:avLst/>
            </a:prstGeom>
            <a:noFill/>
            <a:ln w="28575">
              <a:solidFill>
                <a:srgbClr val="00B0F0"/>
              </a:solidFill>
              <a:prstDash val="dash"/>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62" tIns="34281" rIns="68562" bIns="34281" numCol="1" rtlCol="0" anchor="ctr" anchorCtr="0" compatLnSpc="1">
              <a:prstTxWarp prst="textNoShape">
                <a:avLst/>
              </a:prstTxWarp>
              <a:noAutofit/>
            </a:bodyPr>
            <a:lstStyle/>
            <a:p>
              <a:pPr algn="ctr" fontAlgn="ctr">
                <a:buClr>
                  <a:srgbClr val="CC9900"/>
                </a:buClr>
              </a:pPr>
              <a:endParaRPr lang="zh-CN" altLang="en-US" sz="1200" dirty="0">
                <a:solidFill>
                  <a:srgbClr val="000000"/>
                </a:solidFill>
                <a:latin typeface="微软雅黑" panose="020B0503020204020204" pitchFamily="34" charset="-122"/>
                <a:ea typeface="微软雅黑" panose="020B0503020204020204" pitchFamily="34" charset="-122"/>
              </a:endParaRPr>
            </a:p>
          </p:txBody>
        </p:sp>
        <p:sp>
          <p:nvSpPr>
            <p:cNvPr id="106" name="圆角矩形 105"/>
            <p:cNvSpPr/>
            <p:nvPr/>
          </p:nvSpPr>
          <p:spPr bwMode="auto">
            <a:xfrm>
              <a:off x="9363610" y="2739258"/>
              <a:ext cx="223015" cy="2370594"/>
            </a:xfrm>
            <a:prstGeom prst="roundRect">
              <a:avLst/>
            </a:prstGeom>
            <a:noFill/>
            <a:ln w="28575">
              <a:solidFill>
                <a:srgbClr val="00B0F0"/>
              </a:solidFill>
              <a:prstDash val="dash"/>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62" tIns="34281" rIns="68562" bIns="34281" numCol="1" rtlCol="0" anchor="ctr" anchorCtr="0" compatLnSpc="1">
              <a:prstTxWarp prst="textNoShape">
                <a:avLst/>
              </a:prstTxWarp>
              <a:noAutofit/>
            </a:bodyPr>
            <a:lstStyle/>
            <a:p>
              <a:pPr algn="ctr" fontAlgn="ctr">
                <a:buClr>
                  <a:srgbClr val="CC9900"/>
                </a:buClr>
              </a:pPr>
              <a:endParaRPr lang="zh-CN" altLang="en-US" sz="1200" dirty="0">
                <a:solidFill>
                  <a:srgbClr val="000000"/>
                </a:solidFill>
                <a:latin typeface="微软雅黑" panose="020B0503020204020204" pitchFamily="34" charset="-122"/>
                <a:ea typeface="微软雅黑" panose="020B0503020204020204" pitchFamily="34" charset="-122"/>
              </a:endParaRPr>
            </a:p>
          </p:txBody>
        </p:sp>
        <p:sp>
          <p:nvSpPr>
            <p:cNvPr id="107" name="圆角矩形 106"/>
            <p:cNvSpPr/>
            <p:nvPr/>
          </p:nvSpPr>
          <p:spPr bwMode="auto">
            <a:xfrm>
              <a:off x="8671514" y="2534670"/>
              <a:ext cx="662687" cy="326251"/>
            </a:xfrm>
            <a:prstGeom prst="roundRect">
              <a:avLst/>
            </a:prstGeom>
            <a:noFill/>
            <a:ln w="28575">
              <a:solidFill>
                <a:srgbClr val="00B0F0"/>
              </a:solidFill>
              <a:prstDash val="dash"/>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62" tIns="34281" rIns="68562" bIns="34281" numCol="1" rtlCol="0" anchor="ctr" anchorCtr="0" compatLnSpc="1">
              <a:prstTxWarp prst="textNoShape">
                <a:avLst/>
              </a:prstTxWarp>
              <a:noAutofit/>
            </a:bodyPr>
            <a:lstStyle/>
            <a:p>
              <a:pPr algn="ctr" fontAlgn="ctr">
                <a:buClr>
                  <a:srgbClr val="CC9900"/>
                </a:buClr>
              </a:pPr>
              <a:endParaRPr lang="zh-CN" altLang="en-US" sz="1200" dirty="0">
                <a:solidFill>
                  <a:srgbClr val="000000"/>
                </a:solidFill>
                <a:latin typeface="微软雅黑" panose="020B0503020204020204" pitchFamily="34" charset="-122"/>
                <a:ea typeface="微软雅黑" panose="020B0503020204020204" pitchFamily="34" charset="-122"/>
              </a:endParaRPr>
            </a:p>
          </p:txBody>
        </p:sp>
        <p:cxnSp>
          <p:nvCxnSpPr>
            <p:cNvPr id="108" name="直接连接符 107"/>
            <p:cNvCxnSpPr/>
            <p:nvPr/>
          </p:nvCxnSpPr>
          <p:spPr bwMode="auto">
            <a:xfrm flipH="1" flipV="1">
              <a:off x="2685192" y="4784832"/>
              <a:ext cx="953107" cy="7400"/>
            </a:xfrm>
            <a:prstGeom prst="line">
              <a:avLst/>
            </a:prstGeom>
            <a:noFill/>
            <a:ln w="28575">
              <a:solidFill>
                <a:srgbClr val="00B0F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9" name="直接连接符 108"/>
            <p:cNvCxnSpPr/>
            <p:nvPr/>
          </p:nvCxnSpPr>
          <p:spPr bwMode="auto">
            <a:xfrm>
              <a:off x="9470947" y="2307096"/>
              <a:ext cx="0" cy="518338"/>
            </a:xfrm>
            <a:prstGeom prst="line">
              <a:avLst/>
            </a:prstGeom>
            <a:noFill/>
            <a:ln w="28575">
              <a:solidFill>
                <a:srgbClr val="00B0F0"/>
              </a:solidFill>
              <a:tailEnd type="oval"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0" name="直接连接符 109"/>
            <p:cNvCxnSpPr/>
            <p:nvPr/>
          </p:nvCxnSpPr>
          <p:spPr bwMode="auto">
            <a:xfrm>
              <a:off x="8534843" y="2306739"/>
              <a:ext cx="0" cy="518338"/>
            </a:xfrm>
            <a:prstGeom prst="line">
              <a:avLst/>
            </a:prstGeom>
            <a:noFill/>
            <a:ln w="28575">
              <a:solidFill>
                <a:srgbClr val="00B0F0"/>
              </a:solidFill>
              <a:headEnd w="lg" len="lg"/>
              <a:tailEnd type="oval"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1" name="直接连接符 110"/>
            <p:cNvCxnSpPr/>
            <p:nvPr/>
          </p:nvCxnSpPr>
          <p:spPr bwMode="auto">
            <a:xfrm>
              <a:off x="8966891" y="2306739"/>
              <a:ext cx="0" cy="432048"/>
            </a:xfrm>
            <a:prstGeom prst="line">
              <a:avLst/>
            </a:prstGeom>
            <a:noFill/>
            <a:ln w="28575">
              <a:solidFill>
                <a:srgbClr val="00B0F0"/>
              </a:solidFill>
              <a:headEnd w="lg" len="lg"/>
              <a:tailEnd type="oval"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2" name="直接连接符 111"/>
            <p:cNvCxnSpPr/>
            <p:nvPr/>
          </p:nvCxnSpPr>
          <p:spPr bwMode="auto">
            <a:xfrm flipH="1" flipV="1">
              <a:off x="8534843" y="2306382"/>
              <a:ext cx="936104" cy="715"/>
            </a:xfrm>
            <a:prstGeom prst="line">
              <a:avLst/>
            </a:prstGeom>
            <a:noFill/>
            <a:ln w="28575">
              <a:solidFill>
                <a:srgbClr val="00B0F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3" name="直接连接符 112"/>
            <p:cNvCxnSpPr/>
            <p:nvPr/>
          </p:nvCxnSpPr>
          <p:spPr bwMode="auto">
            <a:xfrm>
              <a:off x="8966893" y="2133921"/>
              <a:ext cx="1" cy="173177"/>
            </a:xfrm>
            <a:prstGeom prst="line">
              <a:avLst/>
            </a:prstGeom>
            <a:noFill/>
            <a:ln w="28575">
              <a:solidFill>
                <a:srgbClr val="00B0F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4" name="直接连接符 113"/>
            <p:cNvCxnSpPr/>
            <p:nvPr/>
          </p:nvCxnSpPr>
          <p:spPr bwMode="auto">
            <a:xfrm flipH="1">
              <a:off x="3638298" y="4788219"/>
              <a:ext cx="1362942" cy="0"/>
            </a:xfrm>
            <a:prstGeom prst="line">
              <a:avLst/>
            </a:prstGeom>
            <a:noFill/>
            <a:ln w="28575">
              <a:solidFill>
                <a:srgbClr val="00B0F0"/>
              </a:solidFill>
              <a:headEnd type="oval" w="lg" len="lg"/>
              <a:tailEnd type="oval"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5" name="直接连接符 114"/>
            <p:cNvCxnSpPr/>
            <p:nvPr/>
          </p:nvCxnSpPr>
          <p:spPr bwMode="auto">
            <a:xfrm flipV="1">
              <a:off x="9024200" y="6162852"/>
              <a:ext cx="1224137" cy="2452"/>
            </a:xfrm>
            <a:prstGeom prst="line">
              <a:avLst/>
            </a:prstGeom>
            <a:noFill/>
            <a:ln w="28575">
              <a:solidFill>
                <a:srgbClr val="00B0F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6" name="直接连接符 115"/>
            <p:cNvCxnSpPr/>
            <p:nvPr/>
          </p:nvCxnSpPr>
          <p:spPr bwMode="auto">
            <a:xfrm flipV="1">
              <a:off x="9024199" y="4381286"/>
              <a:ext cx="0" cy="1784019"/>
            </a:xfrm>
            <a:prstGeom prst="line">
              <a:avLst/>
            </a:prstGeom>
            <a:noFill/>
            <a:ln w="28575">
              <a:solidFill>
                <a:srgbClr val="00B0F0"/>
              </a:solidFill>
              <a:headEnd w="lg" len="lg"/>
              <a:tailEnd type="oval"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7" name="矩形 116"/>
            <p:cNvSpPr/>
            <p:nvPr/>
          </p:nvSpPr>
          <p:spPr>
            <a:xfrm>
              <a:off x="9155324" y="5706396"/>
              <a:ext cx="1512676" cy="407786"/>
            </a:xfrm>
            <a:prstGeom prst="rect">
              <a:avLst/>
            </a:prstGeom>
            <a:ln>
              <a:noFill/>
            </a:ln>
          </p:spPr>
          <p:txBody>
            <a:bodyPr wrap="square" lIns="68562" tIns="34281" rIns="68562" bIns="34281">
              <a:noAutofit/>
            </a:bodyPr>
            <a:lstStyle/>
            <a:p>
              <a:pPr fontAlgn="ctr"/>
              <a:r>
                <a:rPr sz="1200" b="1" spc="-30" dirty="0">
                  <a:solidFill>
                    <a:srgbClr val="0070C0"/>
                  </a:solidFill>
                  <a:latin typeface="微软雅黑" panose="020B0503020204020204" pitchFamily="34" charset="-122"/>
                  <a:ea typeface="微软雅黑" panose="020B0503020204020204" pitchFamily="34" charset="-122"/>
                </a:rPr>
                <a:t>Only SFUs are not interchangeable. </a:t>
              </a:r>
              <a:endParaRPr lang="en-US" altLang="zh-CN" sz="1200" b="1" spc="-30" dirty="0">
                <a:solidFill>
                  <a:srgbClr val="0070C0"/>
                </a:solidFill>
                <a:latin typeface="微软雅黑" panose="020B0503020204020204" pitchFamily="34" charset="-122"/>
                <a:ea typeface="微软雅黑" panose="020B0503020204020204" pitchFamily="34" charset="-122"/>
              </a:endParaRPr>
            </a:p>
          </p:txBody>
        </p:sp>
        <p:pic>
          <p:nvPicPr>
            <p:cNvPr id="118" name="Picture 2"/>
            <p:cNvPicPr>
              <a:picLocks noChangeAspect="1" noChangeArrowheads="1"/>
            </p:cNvPicPr>
            <p:nvPr/>
          </p:nvPicPr>
          <p:blipFill>
            <a:blip r:embed="rId7" cstate="screen"/>
            <a:srcRect/>
            <a:stretch>
              <a:fillRect/>
            </a:stretch>
          </p:blipFill>
          <p:spPr bwMode="auto">
            <a:xfrm>
              <a:off x="7079982" y="1196753"/>
              <a:ext cx="1296144" cy="4610745"/>
            </a:xfrm>
            <a:prstGeom prst="rect">
              <a:avLst/>
            </a:prstGeom>
            <a:noFill/>
            <a:ln w="9525">
              <a:noFill/>
              <a:miter lim="800000"/>
              <a:headEnd/>
              <a:tailEnd/>
            </a:ln>
          </p:spPr>
        </p:pic>
        <p:cxnSp>
          <p:nvCxnSpPr>
            <p:cNvPr id="119" name="直接连接符 118"/>
            <p:cNvCxnSpPr/>
            <p:nvPr/>
          </p:nvCxnSpPr>
          <p:spPr bwMode="auto">
            <a:xfrm flipV="1">
              <a:off x="7800062" y="5533110"/>
              <a:ext cx="0" cy="596191"/>
            </a:xfrm>
            <a:prstGeom prst="line">
              <a:avLst/>
            </a:prstGeom>
            <a:noFill/>
            <a:ln w="28575">
              <a:solidFill>
                <a:srgbClr val="00B0F0"/>
              </a:solidFill>
              <a:headEnd w="lg" len="lg"/>
              <a:tailEnd type="oval"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0" name="直接连接符 119"/>
            <p:cNvCxnSpPr/>
            <p:nvPr/>
          </p:nvCxnSpPr>
          <p:spPr bwMode="auto">
            <a:xfrm flipH="1">
              <a:off x="2399464" y="1875406"/>
              <a:ext cx="4032446" cy="0"/>
            </a:xfrm>
            <a:prstGeom prst="line">
              <a:avLst/>
            </a:prstGeom>
            <a:noFill/>
            <a:ln w="28575">
              <a:solidFill>
                <a:srgbClr val="00B0F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1" name="直接连接符 120"/>
            <p:cNvCxnSpPr/>
            <p:nvPr/>
          </p:nvCxnSpPr>
          <p:spPr bwMode="auto">
            <a:xfrm flipH="1">
              <a:off x="6564051" y="4007146"/>
              <a:ext cx="1152130" cy="777686"/>
            </a:xfrm>
            <a:prstGeom prst="line">
              <a:avLst/>
            </a:prstGeom>
            <a:noFill/>
            <a:ln w="28575">
              <a:solidFill>
                <a:srgbClr val="00B0F0"/>
              </a:solidFill>
              <a:headEnd type="oval" w="lg" len="lg"/>
              <a:tailEnd type="oval"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2" name="直接连接符 121"/>
            <p:cNvCxnSpPr/>
            <p:nvPr/>
          </p:nvCxnSpPr>
          <p:spPr bwMode="auto">
            <a:xfrm flipH="1">
              <a:off x="6212426" y="2120385"/>
              <a:ext cx="3460" cy="792964"/>
            </a:xfrm>
            <a:prstGeom prst="line">
              <a:avLst/>
            </a:prstGeom>
            <a:noFill/>
            <a:ln w="28575">
              <a:solidFill>
                <a:srgbClr val="00B0F0"/>
              </a:solidFill>
              <a:headEnd w="lg" len="lg"/>
              <a:tailEnd type="oval"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 name="直接连接符 122"/>
            <p:cNvCxnSpPr/>
            <p:nvPr/>
          </p:nvCxnSpPr>
          <p:spPr bwMode="auto">
            <a:xfrm>
              <a:off x="6431910" y="1875406"/>
              <a:ext cx="0" cy="0"/>
            </a:xfrm>
            <a:prstGeom prst="line">
              <a:avLst/>
            </a:prstGeom>
            <a:noFill/>
            <a:ln w="28575">
              <a:solidFill>
                <a:srgbClr val="00B0F0"/>
              </a:solidFill>
              <a:headEnd w="lg" len="lg"/>
              <a:tailEnd type="oval"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4" name="直接连接符 123"/>
            <p:cNvCxnSpPr/>
            <p:nvPr/>
          </p:nvCxnSpPr>
          <p:spPr bwMode="auto">
            <a:xfrm flipV="1">
              <a:off x="6572435" y="2079899"/>
              <a:ext cx="1287760" cy="10061"/>
            </a:xfrm>
            <a:prstGeom prst="line">
              <a:avLst/>
            </a:prstGeom>
            <a:noFill/>
            <a:ln w="28575">
              <a:solidFill>
                <a:srgbClr val="00B0F0"/>
              </a:solidFill>
              <a:headEnd w="lg" len="lg"/>
              <a:tailEnd type="oval"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31725404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2"/>
          </p:nvPr>
        </p:nvSpPr>
        <p:spPr>
          <a:xfrm>
            <a:off x="1595500" y="410400"/>
            <a:ext cx="9831600" cy="1024280"/>
          </a:xfrm>
        </p:spPr>
        <p:txBody>
          <a:bodyPr/>
          <a:lstStyle/>
          <a:p>
            <a:r>
              <a:rPr lang="en-US" altLang="zh-CN" sz="3000" dirty="0"/>
              <a:t>Orthogonal Architecture of LPUs and SFUs on the CE12800</a:t>
            </a:r>
            <a:endParaRPr lang="zh-CN" altLang="en-US" sz="3000" dirty="0"/>
          </a:p>
        </p:txBody>
      </p:sp>
      <p:grpSp>
        <p:nvGrpSpPr>
          <p:cNvPr id="4" name="组合 3"/>
          <p:cNvGrpSpPr/>
          <p:nvPr/>
        </p:nvGrpSpPr>
        <p:grpSpPr>
          <a:xfrm>
            <a:off x="1811524" y="1432985"/>
            <a:ext cx="8316726" cy="4768408"/>
            <a:chOff x="1811524" y="1432985"/>
            <a:chExt cx="8316726" cy="4768408"/>
          </a:xfrm>
        </p:grpSpPr>
        <p:pic>
          <p:nvPicPr>
            <p:cNvPr id="13414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63558" y="1432985"/>
              <a:ext cx="2464692" cy="2814354"/>
            </a:xfrm>
            <a:prstGeom prst="rect">
              <a:avLst/>
            </a:prstGeom>
            <a:noFill/>
            <a:ln w="9525">
              <a:noFill/>
              <a:miter lim="800000"/>
              <a:headEnd/>
              <a:tailEnd/>
            </a:ln>
          </p:spPr>
        </p:pic>
        <p:sp>
          <p:nvSpPr>
            <p:cNvPr id="9" name="TextBox 8"/>
            <p:cNvSpPr txBox="1"/>
            <p:nvPr/>
          </p:nvSpPr>
          <p:spPr>
            <a:xfrm>
              <a:off x="2351585" y="5862839"/>
              <a:ext cx="2590133" cy="338554"/>
            </a:xfrm>
            <a:prstGeom prst="rect">
              <a:avLst/>
            </a:prstGeom>
            <a:noFill/>
          </p:spPr>
          <p:txBody>
            <a:bodyPr wrap="square" rtlCol="0">
              <a:noAutofit/>
            </a:bodyPr>
            <a:lstStyle/>
            <a:p>
              <a:pPr fontAlgn="ctr"/>
              <a:r>
                <a:rPr sz="1600" b="1">
                  <a:latin typeface="微软雅黑" panose="020B0503020204020204" pitchFamily="34" charset="-122"/>
                  <a:ea typeface="微软雅黑" panose="020B0503020204020204" pitchFamily="34" charset="-122"/>
                </a:rPr>
                <a:t>Traditional architecture</a:t>
              </a:r>
              <a:endParaRPr lang="en-US" sz="1600" b="1" dirty="0">
                <a:latin typeface="微软雅黑" panose="020B0503020204020204" pitchFamily="34" charset="-122"/>
                <a:ea typeface="微软雅黑" pitchFamily="34" charset="-122"/>
                <a:sym typeface="华文细黑 (正文)"/>
              </a:endParaRPr>
            </a:p>
          </p:txBody>
        </p:sp>
        <p:sp>
          <p:nvSpPr>
            <p:cNvPr id="12" name="TextBox 11"/>
            <p:cNvSpPr txBox="1"/>
            <p:nvPr/>
          </p:nvSpPr>
          <p:spPr>
            <a:xfrm>
              <a:off x="5483932" y="5862839"/>
              <a:ext cx="2680670" cy="338554"/>
            </a:xfrm>
            <a:prstGeom prst="rect">
              <a:avLst/>
            </a:prstGeom>
            <a:noFill/>
          </p:spPr>
          <p:txBody>
            <a:bodyPr wrap="square" rtlCol="0">
              <a:noAutofit/>
            </a:bodyPr>
            <a:lstStyle/>
            <a:p>
              <a:pPr fontAlgn="ctr"/>
              <a:r>
                <a:rPr sz="1600" b="1" dirty="0">
                  <a:latin typeface="微软雅黑" panose="020B0503020204020204" pitchFamily="34" charset="-122"/>
                  <a:ea typeface="微软雅黑" panose="020B0503020204020204" pitchFamily="34" charset="-122"/>
                </a:rPr>
                <a:t>Orthogonal architecture</a:t>
              </a:r>
            </a:p>
          </p:txBody>
        </p:sp>
        <p:sp>
          <p:nvSpPr>
            <p:cNvPr id="11" name="TextBox 10"/>
            <p:cNvSpPr txBox="1"/>
            <p:nvPr/>
          </p:nvSpPr>
          <p:spPr>
            <a:xfrm>
              <a:off x="9408368" y="2852937"/>
              <a:ext cx="473206" cy="276999"/>
            </a:xfrm>
            <a:prstGeom prst="rect">
              <a:avLst/>
            </a:prstGeom>
            <a:noFill/>
          </p:spPr>
          <p:txBody>
            <a:bodyPr wrap="square" rtlCol="0">
              <a:noAutofit/>
            </a:bodyPr>
            <a:lstStyle/>
            <a:p>
              <a:pPr fontAlgn="ctr"/>
              <a:r>
                <a:rPr sz="1200">
                  <a:latin typeface="微软雅黑" panose="020B0503020204020204" pitchFamily="34" charset="-122"/>
                  <a:ea typeface="微软雅黑" panose="020B0503020204020204" pitchFamily="34" charset="-122"/>
                </a:rPr>
                <a:t>LPU</a:t>
              </a:r>
            </a:p>
          </p:txBody>
        </p:sp>
        <p:sp>
          <p:nvSpPr>
            <p:cNvPr id="10" name="TextBox 9"/>
            <p:cNvSpPr txBox="1"/>
            <p:nvPr/>
          </p:nvSpPr>
          <p:spPr>
            <a:xfrm>
              <a:off x="8167812" y="1772817"/>
              <a:ext cx="470000" cy="276999"/>
            </a:xfrm>
            <a:prstGeom prst="rect">
              <a:avLst/>
            </a:prstGeom>
            <a:noFill/>
          </p:spPr>
          <p:txBody>
            <a:bodyPr wrap="square" rtlCol="0">
              <a:noAutofit/>
            </a:bodyPr>
            <a:lstStyle/>
            <a:p>
              <a:pPr fontAlgn="ctr"/>
              <a:r>
                <a:rPr sz="1200">
                  <a:latin typeface="微软雅黑" panose="020B0503020204020204" pitchFamily="34" charset="-122"/>
                  <a:ea typeface="微软雅黑" panose="020B0503020204020204" pitchFamily="34" charset="-122"/>
                </a:rPr>
                <a:t>SFU</a:t>
              </a:r>
            </a:p>
          </p:txBody>
        </p:sp>
        <p:sp>
          <p:nvSpPr>
            <p:cNvPr id="13" name="矩形 12"/>
            <p:cNvSpPr/>
            <p:nvPr/>
          </p:nvSpPr>
          <p:spPr>
            <a:xfrm>
              <a:off x="1811524" y="1592796"/>
              <a:ext cx="4796657" cy="1200329"/>
            </a:xfrm>
            <a:prstGeom prst="rect">
              <a:avLst/>
            </a:prstGeom>
          </p:spPr>
          <p:txBody>
            <a:bodyPr wrap="square">
              <a:noAutofit/>
            </a:bodyPr>
            <a:lstStyle/>
            <a:p>
              <a:pPr fontAlgn="ctr"/>
              <a:r>
                <a:rPr sz="1800" b="1" dirty="0">
                  <a:solidFill>
                    <a:srgbClr val="0070C0"/>
                  </a:solidFill>
                  <a:latin typeface="微软雅黑" panose="020B0503020204020204" pitchFamily="34" charset="-122"/>
                  <a:ea typeface="微软雅黑" panose="020B0503020204020204" pitchFamily="34" charset="-122"/>
                </a:rPr>
                <a:t>Multi-level and multi-plane data switching architecture and unlimited capacity expansion, implementing large-scale non-blocking switching</a:t>
              </a:r>
              <a:endParaRPr lang="en-US" sz="1800" b="1" dirty="0">
                <a:solidFill>
                  <a:srgbClr val="0070C0"/>
                </a:solidFill>
                <a:latin typeface="微软雅黑" panose="020B0503020204020204" pitchFamily="34" charset="-122"/>
                <a:ea typeface="微软雅黑" panose="020B0503020204020204" pitchFamily="34" charset="-122"/>
              </a:endParaRPr>
            </a:p>
          </p:txBody>
        </p:sp>
        <p:pic>
          <p:nvPicPr>
            <p:cNvPr id="1026" name="Picture 2"/>
            <p:cNvPicPr>
              <a:picLocks noChangeAspect="1" noChangeArrowheads="1"/>
            </p:cNvPicPr>
            <p:nvPr/>
          </p:nvPicPr>
          <p:blipFill>
            <a:blip r:embed="rId4" cstate="print"/>
            <a:srcRect/>
            <a:stretch>
              <a:fillRect/>
            </a:stretch>
          </p:blipFill>
          <p:spPr bwMode="auto">
            <a:xfrm>
              <a:off x="2278286" y="3710671"/>
              <a:ext cx="6019800" cy="2085975"/>
            </a:xfrm>
            <a:prstGeom prst="rect">
              <a:avLst/>
            </a:prstGeom>
            <a:noFill/>
            <a:ln w="9525">
              <a:noFill/>
              <a:miter lim="800000"/>
              <a:headEnd/>
              <a:tailEnd/>
            </a:ln>
          </p:spPr>
        </p:pic>
      </p:grpSp>
    </p:spTree>
    <p:extLst>
      <p:ext uri="{BB962C8B-B14F-4D97-AF65-F5344CB8AC3E}">
        <p14:creationId xmlns:p14="http://schemas.microsoft.com/office/powerpoint/2010/main" val="13074115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文本占位符 53"/>
          <p:cNvSpPr>
            <a:spLocks noGrp="1"/>
          </p:cNvSpPr>
          <p:nvPr>
            <p:ph type="body" sz="quarter" idx="12"/>
          </p:nvPr>
        </p:nvSpPr>
        <p:spPr/>
        <p:txBody>
          <a:bodyPr/>
          <a:lstStyle/>
          <a:p>
            <a:r>
              <a:rPr lang="en-US" altLang="zh-CN" dirty="0"/>
              <a:t>Architecture of CE12800 Series Switches</a:t>
            </a:r>
            <a:endParaRPr lang="zh-CN" altLang="en-US" dirty="0"/>
          </a:p>
        </p:txBody>
      </p:sp>
      <p:grpSp>
        <p:nvGrpSpPr>
          <p:cNvPr id="55" name="组合 54"/>
          <p:cNvGrpSpPr/>
          <p:nvPr/>
        </p:nvGrpSpPr>
        <p:grpSpPr>
          <a:xfrm>
            <a:off x="1415480" y="1376772"/>
            <a:ext cx="9433048" cy="4752528"/>
            <a:chOff x="2279650" y="1397211"/>
            <a:chExt cx="7848602" cy="4434024"/>
          </a:xfrm>
        </p:grpSpPr>
        <p:grpSp>
          <p:nvGrpSpPr>
            <p:cNvPr id="3" name="组合 2"/>
            <p:cNvGrpSpPr/>
            <p:nvPr/>
          </p:nvGrpSpPr>
          <p:grpSpPr>
            <a:xfrm>
              <a:off x="4776998" y="1986878"/>
              <a:ext cx="2630425" cy="3156510"/>
              <a:chOff x="251520" y="2101565"/>
              <a:chExt cx="2630425" cy="2630425"/>
            </a:xfrm>
          </p:grpSpPr>
          <p:sp>
            <p:nvSpPr>
              <p:cNvPr id="4" name="椭圆 62"/>
              <p:cNvSpPr>
                <a:spLocks noChangeArrowheads="1"/>
              </p:cNvSpPr>
              <p:nvPr/>
            </p:nvSpPr>
            <p:spPr bwMode="auto">
              <a:xfrm>
                <a:off x="251520" y="2101565"/>
                <a:ext cx="2630425" cy="2630425"/>
              </a:xfrm>
              <a:prstGeom prst="ellipse">
                <a:avLst/>
              </a:prstGeom>
              <a:solidFill>
                <a:srgbClr val="FFFFFF"/>
              </a:solidFill>
              <a:ln w="9525" algn="ctr">
                <a:solidFill>
                  <a:srgbClr val="FFFFFF"/>
                </a:solidFill>
                <a:round/>
                <a:headEnd/>
                <a:tailEnd/>
              </a:ln>
            </p:spPr>
            <p:txBody>
              <a:bodyPr wrap="square" anchor="ctr" anchorCtr="0">
                <a:noAutofit/>
              </a:bodyPr>
              <a:lstStyle/>
              <a:p>
                <a:pPr algn="ctr" fontAlgn="ctr">
                  <a:spcBef>
                    <a:spcPts val="0"/>
                  </a:spcBef>
                  <a:spcAft>
                    <a:spcPts val="0"/>
                  </a:spcAft>
                  <a:defRPr/>
                </a:pPr>
                <a:endParaRPr lang="en-US" altLang="zh-CN" sz="1200" kern="0" dirty="0">
                  <a:solidFill>
                    <a:sysClr val="windowText" lastClr="000000"/>
                  </a:solidFill>
                  <a:latin typeface="微软雅黑" panose="020B0503020204020204" pitchFamily="34" charset="-122"/>
                  <a:ea typeface="微软雅黑" panose="020B0503020204020204" pitchFamily="34" charset="-122"/>
                  <a:cs typeface="Arial" pitchFamily="34" charset="0"/>
                </a:endParaRPr>
              </a:p>
            </p:txBody>
          </p:sp>
          <p:sp>
            <p:nvSpPr>
              <p:cNvPr id="5" name="椭圆 4"/>
              <p:cNvSpPr/>
              <p:nvPr/>
            </p:nvSpPr>
            <p:spPr bwMode="auto">
              <a:xfrm>
                <a:off x="321524" y="2137047"/>
                <a:ext cx="2510555" cy="2509596"/>
              </a:xfrm>
              <a:prstGeom prst="ellipse">
                <a:avLst/>
              </a:prstGeom>
              <a:solidFill>
                <a:srgbClr val="BBE0E3">
                  <a:lumMod val="40000"/>
                  <a:lumOff val="60000"/>
                </a:srgbClr>
              </a:solidFill>
              <a:ln w="9525" cap="flat" cmpd="sng" algn="ctr">
                <a:noFill/>
                <a:prstDash val="solid"/>
                <a:round/>
                <a:headEnd type="none" w="med" len="med"/>
                <a:tailEnd type="none" w="med" len="med"/>
              </a:ln>
              <a:effectLst/>
            </p:spPr>
            <p:txBody>
              <a:bodyPr wrap="square" anchor="ctr" anchorCtr="0">
                <a:noAutofit/>
              </a:bodyPr>
              <a:lstStyle/>
              <a:p>
                <a:pPr algn="ctr" fontAlgn="ctr">
                  <a:spcBef>
                    <a:spcPts val="0"/>
                  </a:spcBef>
                  <a:spcAft>
                    <a:spcPts val="0"/>
                  </a:spcAft>
                  <a:defRPr/>
                </a:pPr>
                <a:endParaRPr lang="en-US" altLang="zh-CN" sz="1200" kern="0" dirty="0">
                  <a:solidFill>
                    <a:sysClr val="windowText" lastClr="000000"/>
                  </a:solidFill>
                  <a:latin typeface="微软雅黑" panose="020B0503020204020204" pitchFamily="34" charset="-122"/>
                  <a:ea typeface="微软雅黑" panose="020B0503020204020204" pitchFamily="34" charset="-122"/>
                  <a:cs typeface="Arial" pitchFamily="34" charset="0"/>
                </a:endParaRPr>
              </a:p>
            </p:txBody>
          </p:sp>
          <p:sp>
            <p:nvSpPr>
              <p:cNvPr id="6" name="椭圆 5"/>
              <p:cNvSpPr/>
              <p:nvPr/>
            </p:nvSpPr>
            <p:spPr bwMode="auto">
              <a:xfrm>
                <a:off x="513316" y="2328839"/>
                <a:ext cx="2126972" cy="2126012"/>
              </a:xfrm>
              <a:prstGeom prst="ellipse">
                <a:avLst/>
              </a:prstGeom>
              <a:solidFill>
                <a:srgbClr val="BBE0E3">
                  <a:lumMod val="75000"/>
                </a:srgbClr>
              </a:solidFill>
              <a:ln w="9525" cap="flat" cmpd="sng" algn="ctr">
                <a:noFill/>
                <a:prstDash val="solid"/>
                <a:round/>
                <a:headEnd type="none" w="med" len="med"/>
                <a:tailEnd type="none" w="med" len="med"/>
              </a:ln>
              <a:effectLst/>
            </p:spPr>
            <p:txBody>
              <a:bodyPr wrap="square" anchor="ctr" anchorCtr="0">
                <a:noAutofit/>
              </a:bodyPr>
              <a:lstStyle/>
              <a:p>
                <a:pPr algn="ctr" fontAlgn="ctr">
                  <a:spcBef>
                    <a:spcPts val="0"/>
                  </a:spcBef>
                  <a:spcAft>
                    <a:spcPts val="0"/>
                  </a:spcAft>
                  <a:defRPr/>
                </a:pPr>
                <a:endParaRPr lang="en-US" altLang="zh-CN" sz="1200" kern="0" dirty="0">
                  <a:solidFill>
                    <a:sysClr val="windowText" lastClr="000000"/>
                  </a:solidFill>
                  <a:latin typeface="微软雅黑" panose="020B0503020204020204" pitchFamily="34" charset="-122"/>
                  <a:ea typeface="微软雅黑" panose="020B0503020204020204" pitchFamily="34" charset="-122"/>
                  <a:cs typeface="Arial" pitchFamily="34" charset="0"/>
                </a:endParaRPr>
              </a:p>
            </p:txBody>
          </p:sp>
          <p:sp>
            <p:nvSpPr>
              <p:cNvPr id="7" name="椭圆 105"/>
              <p:cNvSpPr>
                <a:spLocks noChangeArrowheads="1"/>
              </p:cNvSpPr>
              <p:nvPr/>
            </p:nvSpPr>
            <p:spPr bwMode="auto">
              <a:xfrm>
                <a:off x="603458" y="2418981"/>
                <a:ext cx="1946687" cy="1945728"/>
              </a:xfrm>
              <a:prstGeom prst="ellipse">
                <a:avLst/>
              </a:prstGeom>
              <a:solidFill>
                <a:srgbClr val="FFFFFF"/>
              </a:solidFill>
              <a:ln>
                <a:noFill/>
              </a:ln>
              <a:extLst>
                <a:ext uri="{91240B29-F687-4F45-9708-019B960494DF}">
                  <a14:hiddenLine xmlns:a14="http://schemas.microsoft.com/office/drawing/2010/main" w="9525" algn="ctr">
                    <a:solidFill>
                      <a:srgbClr val="000000"/>
                    </a:solidFill>
                    <a:round/>
                    <a:headEnd/>
                    <a:tailEnd/>
                  </a14:hiddenLine>
                </a:ext>
              </a:extLst>
            </p:spPr>
            <p:txBody>
              <a:bodyPr wrap="square" anchor="ctr" anchorCtr="0">
                <a:noAutofit/>
              </a:bodyPr>
              <a:lstStyle/>
              <a:p>
                <a:pPr algn="ctr" fontAlgn="ctr">
                  <a:spcBef>
                    <a:spcPts val="0"/>
                  </a:spcBef>
                  <a:spcAft>
                    <a:spcPts val="0"/>
                  </a:spcAft>
                  <a:defRPr/>
                </a:pPr>
                <a:endParaRPr lang="en-US" altLang="zh-CN" sz="1200" kern="0" dirty="0">
                  <a:solidFill>
                    <a:sysClr val="windowText" lastClr="000000"/>
                  </a:solidFill>
                  <a:latin typeface="微软雅黑" panose="020B0503020204020204" pitchFamily="34" charset="-122"/>
                  <a:ea typeface="微软雅黑" panose="020B0503020204020204" pitchFamily="34" charset="-122"/>
                  <a:cs typeface="Arial" pitchFamily="34" charset="0"/>
                </a:endParaRPr>
              </a:p>
            </p:txBody>
          </p:sp>
          <p:pic>
            <p:nvPicPr>
              <p:cNvPr id="8"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75863" y="2697733"/>
                <a:ext cx="1019873" cy="1347003"/>
              </a:xfrm>
              <a:prstGeom prst="rect">
                <a:avLst/>
              </a:prstGeom>
              <a:noFill/>
              <a:ln w="9525">
                <a:noFill/>
                <a:miter lim="800000"/>
                <a:headEnd/>
                <a:tailEnd/>
              </a:ln>
            </p:spPr>
          </p:pic>
        </p:grpSp>
        <p:grpSp>
          <p:nvGrpSpPr>
            <p:cNvPr id="9" name="组合 8"/>
            <p:cNvGrpSpPr/>
            <p:nvPr/>
          </p:nvGrpSpPr>
          <p:grpSpPr>
            <a:xfrm>
              <a:off x="7052877" y="4350064"/>
              <a:ext cx="3075375" cy="538165"/>
              <a:chOff x="3480409" y="3345740"/>
              <a:chExt cx="3075375" cy="448471"/>
            </a:xfrm>
          </p:grpSpPr>
          <p:sp>
            <p:nvSpPr>
              <p:cNvPr id="10" name="圆角矩形 9"/>
              <p:cNvSpPr/>
              <p:nvPr/>
            </p:nvSpPr>
            <p:spPr bwMode="auto">
              <a:xfrm>
                <a:off x="3632882" y="3356926"/>
                <a:ext cx="2922902" cy="437285"/>
              </a:xfrm>
              <a:prstGeom prst="roundRect">
                <a:avLst>
                  <a:gd name="adj" fmla="val 7618"/>
                </a:avLst>
              </a:prstGeom>
              <a:solidFill>
                <a:srgbClr val="D9D9D9">
                  <a:alpha val="69804"/>
                </a:srgbClr>
              </a:solidFill>
              <a:ln w="25400" cap="flat" cmpd="sng" algn="ctr">
                <a:noFill/>
                <a:prstDash val="solid"/>
              </a:ln>
              <a:effectLst/>
            </p:spPr>
            <p:txBody>
              <a:bodyPr wrap="square" anchor="ctr" anchorCtr="0">
                <a:noAutofit/>
              </a:bodyPr>
              <a:lstStyle/>
              <a:p>
                <a:pPr algn="ctr" fontAlgn="ctr">
                  <a:spcBef>
                    <a:spcPts val="0"/>
                  </a:spcBef>
                  <a:spcAft>
                    <a:spcPts val="0"/>
                  </a:spcAft>
                  <a:defRPr/>
                </a:pPr>
                <a:endParaRPr lang="en-US" altLang="zh-CN" sz="1200" kern="0" dirty="0">
                  <a:solidFill>
                    <a:srgbClr val="FFFFFF"/>
                  </a:solidFill>
                  <a:latin typeface="微软雅黑" panose="020B0503020204020204" pitchFamily="34" charset="-122"/>
                  <a:ea typeface="微软雅黑" panose="020B0503020204020204" pitchFamily="34" charset="-122"/>
                  <a:cs typeface="Arial" pitchFamily="34" charset="0"/>
                </a:endParaRPr>
              </a:p>
            </p:txBody>
          </p:sp>
          <p:sp>
            <p:nvSpPr>
              <p:cNvPr id="11" name="矩形 56"/>
              <p:cNvSpPr>
                <a:spLocks noChangeArrowheads="1"/>
              </p:cNvSpPr>
              <p:nvPr/>
            </p:nvSpPr>
            <p:spPr bwMode="auto">
              <a:xfrm>
                <a:off x="3887966" y="3459604"/>
                <a:ext cx="2412226" cy="24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noAutofit/>
              </a:bodyPr>
              <a:lstStyle/>
              <a:p>
                <a:pPr fontAlgn="ctr">
                  <a:spcBef>
                    <a:spcPts val="0"/>
                  </a:spcBef>
                  <a:spcAft>
                    <a:spcPts val="0"/>
                  </a:spcAft>
                  <a:defRPr/>
                </a:pPr>
                <a:r>
                  <a:rPr sz="1200" b="1">
                    <a:solidFill>
                      <a:srgbClr val="0070C0"/>
                    </a:solidFill>
                    <a:latin typeface="微软雅黑" panose="020B0503020204020204" pitchFamily="34" charset="-122"/>
                    <a:ea typeface="微软雅黑" panose="020B0503020204020204" pitchFamily="34" charset="-122"/>
                  </a:rPr>
                  <a:t>Dynamic distributed buffer</a:t>
                </a:r>
              </a:p>
            </p:txBody>
          </p:sp>
          <p:sp>
            <p:nvSpPr>
              <p:cNvPr id="12" name="椭圆 11"/>
              <p:cNvSpPr/>
              <p:nvPr/>
            </p:nvSpPr>
            <p:spPr bwMode="auto">
              <a:xfrm rot="10800000">
                <a:off x="3480409" y="3373228"/>
                <a:ext cx="402763" cy="403722"/>
              </a:xfrm>
              <a:prstGeom prst="ellipse">
                <a:avLst/>
              </a:prstGeom>
              <a:solidFill>
                <a:srgbClr val="0070C0"/>
              </a:solidFill>
              <a:ln w="57150" cap="flat" cmpd="sng" algn="ctr">
                <a:solidFill>
                  <a:srgbClr val="BBE0E3">
                    <a:lumMod val="40000"/>
                    <a:lumOff val="60000"/>
                  </a:srgbClr>
                </a:solidFill>
                <a:prstDash val="solid"/>
                <a:round/>
                <a:headEnd type="none" w="med" len="med"/>
                <a:tailEnd type="none" w="med" len="med"/>
              </a:ln>
              <a:effectLst/>
            </p:spPr>
            <p:txBody>
              <a:bodyPr wrap="square" anchor="ctr" anchorCtr="0">
                <a:noAutofit/>
              </a:bodyPr>
              <a:lstStyle/>
              <a:p>
                <a:pPr algn="ctr" fontAlgn="ctr">
                  <a:spcBef>
                    <a:spcPts val="0"/>
                  </a:spcBef>
                  <a:spcAft>
                    <a:spcPts val="0"/>
                  </a:spcAft>
                  <a:defRPr/>
                </a:pPr>
                <a:endParaRPr lang="en-US" altLang="zh-CN" sz="1200" kern="0" dirty="0">
                  <a:solidFill>
                    <a:srgbClr val="000000"/>
                  </a:solidFill>
                  <a:latin typeface="微软雅黑" panose="020B0503020204020204" pitchFamily="34" charset="-122"/>
                  <a:ea typeface="微软雅黑" panose="020B0503020204020204" pitchFamily="34" charset="-122"/>
                  <a:cs typeface="Arial" pitchFamily="34" charset="0"/>
                </a:endParaRPr>
              </a:p>
            </p:txBody>
          </p:sp>
          <p:sp>
            <p:nvSpPr>
              <p:cNvPr id="13" name="矩形 30"/>
              <p:cNvSpPr>
                <a:spLocks noChangeArrowheads="1"/>
              </p:cNvSpPr>
              <p:nvPr/>
            </p:nvSpPr>
            <p:spPr bwMode="auto">
              <a:xfrm>
                <a:off x="3551023" y="3345740"/>
                <a:ext cx="296319" cy="34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noAutofit/>
              </a:bodyPr>
              <a:lstStyle/>
              <a:p>
                <a:pPr fontAlgn="ctr">
                  <a:lnSpc>
                    <a:spcPct val="150000"/>
                  </a:lnSpc>
                  <a:spcBef>
                    <a:spcPts val="0"/>
                  </a:spcBef>
                  <a:spcAft>
                    <a:spcPts val="0"/>
                  </a:spcAft>
                  <a:defRPr/>
                </a:pPr>
                <a:r>
                  <a:rPr sz="1200" b="1">
                    <a:solidFill>
                      <a:srgbClr val="FFFFFF"/>
                    </a:solidFill>
                    <a:latin typeface="微软雅黑" panose="020B0503020204020204" pitchFamily="34" charset="-122"/>
                    <a:ea typeface="微软雅黑" panose="020B0503020204020204" pitchFamily="34" charset="-122"/>
                  </a:rPr>
                  <a:t>7</a:t>
                </a:r>
              </a:p>
            </p:txBody>
          </p:sp>
        </p:grpSp>
        <p:grpSp>
          <p:nvGrpSpPr>
            <p:cNvPr id="14" name="组合 13"/>
            <p:cNvGrpSpPr/>
            <p:nvPr/>
          </p:nvGrpSpPr>
          <p:grpSpPr>
            <a:xfrm>
              <a:off x="7358361" y="3410921"/>
              <a:ext cx="2769891" cy="542278"/>
              <a:chOff x="3674119" y="2834064"/>
              <a:chExt cx="2769891" cy="451898"/>
            </a:xfrm>
          </p:grpSpPr>
          <p:sp>
            <p:nvSpPr>
              <p:cNvPr id="15" name="圆角矩形 14"/>
              <p:cNvSpPr/>
              <p:nvPr/>
            </p:nvSpPr>
            <p:spPr bwMode="auto">
              <a:xfrm>
                <a:off x="3840977" y="2849635"/>
                <a:ext cx="2603033" cy="436327"/>
              </a:xfrm>
              <a:prstGeom prst="roundRect">
                <a:avLst>
                  <a:gd name="adj" fmla="val 7618"/>
                </a:avLst>
              </a:prstGeom>
              <a:solidFill>
                <a:srgbClr val="D9D9D9">
                  <a:alpha val="69804"/>
                </a:srgbClr>
              </a:solidFill>
              <a:ln w="25400" cap="flat" cmpd="sng" algn="ctr">
                <a:noFill/>
                <a:prstDash val="solid"/>
              </a:ln>
              <a:effectLst/>
            </p:spPr>
            <p:txBody>
              <a:bodyPr wrap="square" anchor="ctr" anchorCtr="0">
                <a:noAutofit/>
              </a:bodyPr>
              <a:lstStyle/>
              <a:p>
                <a:pPr algn="ctr" fontAlgn="ctr">
                  <a:spcBef>
                    <a:spcPts val="0"/>
                  </a:spcBef>
                  <a:spcAft>
                    <a:spcPts val="0"/>
                  </a:spcAft>
                  <a:defRPr/>
                </a:pPr>
                <a:endParaRPr lang="en-US" altLang="zh-CN" sz="1200" kern="0" dirty="0">
                  <a:solidFill>
                    <a:srgbClr val="FFFFFF"/>
                  </a:solidFill>
                  <a:latin typeface="微软雅黑" panose="020B0503020204020204" pitchFamily="34" charset="-122"/>
                  <a:ea typeface="微软雅黑" panose="020B0503020204020204" pitchFamily="34" charset="-122"/>
                  <a:cs typeface="Arial" pitchFamily="34" charset="0"/>
                </a:endParaRPr>
              </a:p>
            </p:txBody>
          </p:sp>
          <p:sp>
            <p:nvSpPr>
              <p:cNvPr id="16" name="矩形 81"/>
              <p:cNvSpPr>
                <a:spLocks noChangeArrowheads="1"/>
              </p:cNvSpPr>
              <p:nvPr/>
            </p:nvSpPr>
            <p:spPr bwMode="auto">
              <a:xfrm>
                <a:off x="4108527" y="2873438"/>
                <a:ext cx="2079891" cy="41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noAutofit/>
              </a:bodyPr>
              <a:lstStyle/>
              <a:p>
                <a:pPr algn="ctr" fontAlgn="ctr">
                  <a:spcBef>
                    <a:spcPts val="0"/>
                  </a:spcBef>
                  <a:spcAft>
                    <a:spcPts val="0"/>
                  </a:spcAft>
                  <a:defRPr/>
                </a:pPr>
                <a:r>
                  <a:rPr sz="1200" b="1">
                    <a:solidFill>
                      <a:srgbClr val="0070C0"/>
                    </a:solidFill>
                    <a:latin typeface="微软雅黑" panose="020B0503020204020204" pitchFamily="34" charset="-122"/>
                    <a:ea typeface="微软雅黑" panose="020B0503020204020204" pitchFamily="34" charset="-122"/>
                  </a:rPr>
                  <a:t>Non-blocking Clos architecture</a:t>
                </a:r>
              </a:p>
            </p:txBody>
          </p:sp>
          <p:sp>
            <p:nvSpPr>
              <p:cNvPr id="17" name="椭圆 16"/>
              <p:cNvSpPr/>
              <p:nvPr/>
            </p:nvSpPr>
            <p:spPr bwMode="auto">
              <a:xfrm rot="10800000">
                <a:off x="3674119" y="2865938"/>
                <a:ext cx="402763" cy="403721"/>
              </a:xfrm>
              <a:prstGeom prst="ellipse">
                <a:avLst/>
              </a:prstGeom>
              <a:solidFill>
                <a:srgbClr val="0070C0"/>
              </a:solidFill>
              <a:ln w="57150" cap="flat" cmpd="sng" algn="ctr">
                <a:solidFill>
                  <a:srgbClr val="BBE0E3">
                    <a:lumMod val="40000"/>
                    <a:lumOff val="60000"/>
                  </a:srgbClr>
                </a:solidFill>
                <a:prstDash val="solid"/>
                <a:round/>
                <a:headEnd type="none" w="med" len="med"/>
                <a:tailEnd type="none" w="med" len="med"/>
              </a:ln>
              <a:effectLst/>
            </p:spPr>
            <p:txBody>
              <a:bodyPr wrap="square" anchor="ctr" anchorCtr="0">
                <a:noAutofit/>
              </a:bodyPr>
              <a:lstStyle/>
              <a:p>
                <a:pPr algn="ctr" fontAlgn="ctr">
                  <a:spcBef>
                    <a:spcPts val="0"/>
                  </a:spcBef>
                  <a:spcAft>
                    <a:spcPts val="0"/>
                  </a:spcAft>
                  <a:defRPr/>
                </a:pPr>
                <a:endParaRPr lang="en-US" altLang="zh-CN" sz="1200" kern="0" dirty="0">
                  <a:solidFill>
                    <a:srgbClr val="000000"/>
                  </a:solidFill>
                  <a:latin typeface="微软雅黑" panose="020B0503020204020204" pitchFamily="34" charset="-122"/>
                  <a:ea typeface="微软雅黑" panose="020B0503020204020204" pitchFamily="34" charset="-122"/>
                  <a:cs typeface="Arial" pitchFamily="34" charset="0"/>
                </a:endParaRPr>
              </a:p>
            </p:txBody>
          </p:sp>
          <p:sp>
            <p:nvSpPr>
              <p:cNvPr id="18" name="矩形 44"/>
              <p:cNvSpPr>
                <a:spLocks noChangeArrowheads="1"/>
              </p:cNvSpPr>
              <p:nvPr/>
            </p:nvSpPr>
            <p:spPr bwMode="auto">
              <a:xfrm>
                <a:off x="3737674" y="2834064"/>
                <a:ext cx="296323" cy="34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noAutofit/>
              </a:bodyPr>
              <a:lstStyle/>
              <a:p>
                <a:pPr fontAlgn="ctr">
                  <a:lnSpc>
                    <a:spcPct val="150000"/>
                  </a:lnSpc>
                  <a:spcBef>
                    <a:spcPts val="0"/>
                  </a:spcBef>
                  <a:spcAft>
                    <a:spcPts val="0"/>
                  </a:spcAft>
                  <a:defRPr/>
                </a:pPr>
                <a:r>
                  <a:rPr sz="1200" b="1" dirty="0">
                    <a:solidFill>
                      <a:srgbClr val="FFFFFF"/>
                    </a:solidFill>
                    <a:latin typeface="微软雅黑" panose="020B0503020204020204" pitchFamily="34" charset="-122"/>
                    <a:ea typeface="微软雅黑" panose="020B0503020204020204" pitchFamily="34" charset="-122"/>
                  </a:rPr>
                  <a:t>6</a:t>
                </a:r>
              </a:p>
            </p:txBody>
          </p:sp>
        </p:grpSp>
        <p:grpSp>
          <p:nvGrpSpPr>
            <p:cNvPr id="19" name="组合 18"/>
            <p:cNvGrpSpPr/>
            <p:nvPr/>
          </p:nvGrpSpPr>
          <p:grpSpPr>
            <a:xfrm>
              <a:off x="7219584" y="2424120"/>
              <a:ext cx="2908666" cy="549841"/>
              <a:chOff x="3668366" y="2322389"/>
              <a:chExt cx="2908666" cy="458201"/>
            </a:xfrm>
          </p:grpSpPr>
          <p:sp>
            <p:nvSpPr>
              <p:cNvPr id="20" name="圆角矩形 19"/>
              <p:cNvSpPr/>
              <p:nvPr/>
            </p:nvSpPr>
            <p:spPr bwMode="auto">
              <a:xfrm>
                <a:off x="3821797" y="2336593"/>
                <a:ext cx="2755235" cy="443997"/>
              </a:xfrm>
              <a:prstGeom prst="roundRect">
                <a:avLst>
                  <a:gd name="adj" fmla="val 7618"/>
                </a:avLst>
              </a:prstGeom>
              <a:solidFill>
                <a:srgbClr val="D9D9D9">
                  <a:alpha val="69804"/>
                </a:srgbClr>
              </a:solidFill>
              <a:ln w="25400" cap="flat" cmpd="sng" algn="ctr">
                <a:noFill/>
                <a:prstDash val="solid"/>
              </a:ln>
              <a:effectLst/>
            </p:spPr>
            <p:txBody>
              <a:bodyPr wrap="square" anchor="ctr" anchorCtr="0">
                <a:noAutofit/>
              </a:bodyPr>
              <a:lstStyle/>
              <a:p>
                <a:pPr algn="ctr" fontAlgn="ctr">
                  <a:spcBef>
                    <a:spcPts val="0"/>
                  </a:spcBef>
                  <a:spcAft>
                    <a:spcPts val="0"/>
                  </a:spcAft>
                  <a:defRPr/>
                </a:pPr>
                <a:endParaRPr lang="en-US" altLang="zh-CN" sz="1200" kern="0" dirty="0">
                  <a:solidFill>
                    <a:srgbClr val="FFFFFF"/>
                  </a:solidFill>
                  <a:latin typeface="微软雅黑" panose="020B0503020204020204" pitchFamily="34" charset="-122"/>
                  <a:ea typeface="微软雅黑" panose="020B0503020204020204" pitchFamily="34" charset="-122"/>
                  <a:cs typeface="Arial" pitchFamily="34" charset="0"/>
                </a:endParaRPr>
              </a:p>
            </p:txBody>
          </p:sp>
          <p:sp>
            <p:nvSpPr>
              <p:cNvPr id="21" name="矩形 20"/>
              <p:cNvSpPr>
                <a:spLocks noChangeArrowheads="1"/>
              </p:cNvSpPr>
              <p:nvPr/>
            </p:nvSpPr>
            <p:spPr bwMode="auto">
              <a:xfrm>
                <a:off x="4056951" y="2439133"/>
                <a:ext cx="2296600" cy="24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noAutofit/>
              </a:bodyPr>
              <a:lstStyle/>
              <a:p>
                <a:pPr algn="ctr" fontAlgn="ctr">
                  <a:spcBef>
                    <a:spcPts val="0"/>
                  </a:spcBef>
                  <a:spcAft>
                    <a:spcPts val="0"/>
                  </a:spcAft>
                  <a:defRPr/>
                </a:pPr>
                <a:r>
                  <a:rPr sz="1200" b="1">
                    <a:solidFill>
                      <a:srgbClr val="0070C0"/>
                    </a:solidFill>
                    <a:latin typeface="微软雅黑" panose="020B0503020204020204" pitchFamily="34" charset="-122"/>
                    <a:ea typeface="微软雅黑" panose="020B0503020204020204" pitchFamily="34" charset="-122"/>
                  </a:rPr>
                  <a:t>Orthogonal architecture </a:t>
                </a:r>
              </a:p>
            </p:txBody>
          </p:sp>
          <p:sp>
            <p:nvSpPr>
              <p:cNvPr id="22" name="椭圆 21"/>
              <p:cNvSpPr/>
              <p:nvPr/>
            </p:nvSpPr>
            <p:spPr bwMode="auto">
              <a:xfrm rot="10800000">
                <a:off x="3668366" y="2357690"/>
                <a:ext cx="402763" cy="403721"/>
              </a:xfrm>
              <a:prstGeom prst="ellipse">
                <a:avLst/>
              </a:prstGeom>
              <a:solidFill>
                <a:srgbClr val="0070C0"/>
              </a:solidFill>
              <a:ln w="57150" cap="flat" cmpd="sng" algn="ctr">
                <a:solidFill>
                  <a:srgbClr val="BBE0E3">
                    <a:lumMod val="40000"/>
                    <a:lumOff val="60000"/>
                  </a:srgbClr>
                </a:solidFill>
                <a:prstDash val="solid"/>
                <a:round/>
                <a:headEnd type="none" w="med" len="med"/>
                <a:tailEnd type="none" w="med" len="med"/>
              </a:ln>
              <a:effectLst/>
            </p:spPr>
            <p:txBody>
              <a:bodyPr wrap="square" anchor="ctr" anchorCtr="0">
                <a:noAutofit/>
              </a:bodyPr>
              <a:lstStyle/>
              <a:p>
                <a:pPr algn="ctr" fontAlgn="ctr">
                  <a:spcBef>
                    <a:spcPts val="0"/>
                  </a:spcBef>
                  <a:spcAft>
                    <a:spcPts val="0"/>
                  </a:spcAft>
                  <a:defRPr/>
                </a:pPr>
                <a:endParaRPr lang="en-US" altLang="zh-CN" sz="1200" kern="0" dirty="0">
                  <a:solidFill>
                    <a:srgbClr val="000000"/>
                  </a:solidFill>
                  <a:latin typeface="微软雅黑" panose="020B0503020204020204" pitchFamily="34" charset="-122"/>
                  <a:ea typeface="微软雅黑" panose="020B0503020204020204" pitchFamily="34" charset="-122"/>
                  <a:cs typeface="Arial" pitchFamily="34" charset="0"/>
                </a:endParaRPr>
              </a:p>
            </p:txBody>
          </p:sp>
          <p:sp>
            <p:nvSpPr>
              <p:cNvPr id="23" name="矩形 27"/>
              <p:cNvSpPr>
                <a:spLocks noChangeArrowheads="1"/>
              </p:cNvSpPr>
              <p:nvPr/>
            </p:nvSpPr>
            <p:spPr bwMode="auto">
              <a:xfrm>
                <a:off x="3730158" y="2322389"/>
                <a:ext cx="296312" cy="34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noAutofit/>
              </a:bodyPr>
              <a:lstStyle/>
              <a:p>
                <a:pPr fontAlgn="ctr">
                  <a:lnSpc>
                    <a:spcPct val="150000"/>
                  </a:lnSpc>
                  <a:spcBef>
                    <a:spcPts val="0"/>
                  </a:spcBef>
                  <a:spcAft>
                    <a:spcPts val="0"/>
                  </a:spcAft>
                  <a:defRPr/>
                </a:pPr>
                <a:r>
                  <a:rPr sz="1200" b="1">
                    <a:solidFill>
                      <a:srgbClr val="FFFFFF"/>
                    </a:solidFill>
                    <a:latin typeface="微软雅黑" panose="020B0503020204020204" pitchFamily="34" charset="-122"/>
                    <a:ea typeface="微软雅黑" panose="020B0503020204020204" pitchFamily="34" charset="-122"/>
                  </a:rPr>
                  <a:t>5</a:t>
                </a:r>
              </a:p>
            </p:txBody>
          </p:sp>
        </p:grpSp>
        <p:grpSp>
          <p:nvGrpSpPr>
            <p:cNvPr id="24" name="组合 23"/>
            <p:cNvGrpSpPr/>
            <p:nvPr/>
          </p:nvGrpSpPr>
          <p:grpSpPr>
            <a:xfrm>
              <a:off x="2279650" y="4319938"/>
              <a:ext cx="2880246" cy="568291"/>
              <a:chOff x="222433" y="3147814"/>
              <a:chExt cx="3096146" cy="473576"/>
            </a:xfrm>
          </p:grpSpPr>
          <p:grpSp>
            <p:nvGrpSpPr>
              <p:cNvPr id="25" name="组合 71"/>
              <p:cNvGrpSpPr/>
              <p:nvPr/>
            </p:nvGrpSpPr>
            <p:grpSpPr>
              <a:xfrm>
                <a:off x="222433" y="3191946"/>
                <a:ext cx="2867880" cy="429444"/>
                <a:chOff x="643913" y="2197399"/>
                <a:chExt cx="2867880" cy="429444"/>
              </a:xfrm>
            </p:grpSpPr>
            <p:sp>
              <p:nvSpPr>
                <p:cNvPr id="30" name="圆角矩形 29"/>
                <p:cNvSpPr/>
                <p:nvPr/>
              </p:nvSpPr>
              <p:spPr bwMode="auto">
                <a:xfrm>
                  <a:off x="643913" y="2200106"/>
                  <a:ext cx="2867880" cy="426737"/>
                </a:xfrm>
                <a:prstGeom prst="roundRect">
                  <a:avLst>
                    <a:gd name="adj" fmla="val 397"/>
                  </a:avLst>
                </a:prstGeom>
                <a:solidFill>
                  <a:srgbClr val="D9D9D9">
                    <a:alpha val="69804"/>
                  </a:srgbClr>
                </a:solidFill>
                <a:ln w="25400" cap="flat" cmpd="sng" algn="ctr">
                  <a:noFill/>
                  <a:prstDash val="solid"/>
                </a:ln>
                <a:effectLst/>
              </p:spPr>
              <p:txBody>
                <a:bodyPr wrap="square" anchor="ctr" anchorCtr="0">
                  <a:noAutofit/>
                </a:bodyPr>
                <a:lstStyle/>
                <a:p>
                  <a:pPr algn="ctr" fontAlgn="ctr">
                    <a:spcBef>
                      <a:spcPts val="0"/>
                    </a:spcBef>
                    <a:spcAft>
                      <a:spcPts val="0"/>
                    </a:spcAft>
                    <a:defRPr/>
                  </a:pPr>
                  <a:endParaRPr lang="en-US" altLang="zh-CN" sz="1200" kern="0" dirty="0">
                    <a:solidFill>
                      <a:srgbClr val="FFFFFF"/>
                    </a:solidFill>
                    <a:latin typeface="微软雅黑" panose="020B0503020204020204" pitchFamily="34" charset="-122"/>
                    <a:ea typeface="微软雅黑" panose="020B0503020204020204" pitchFamily="34" charset="-122"/>
                    <a:cs typeface="Arial" pitchFamily="34" charset="0"/>
                  </a:endParaRPr>
                </a:p>
              </p:txBody>
            </p:sp>
            <p:sp>
              <p:nvSpPr>
                <p:cNvPr id="31" name="矩形 62"/>
                <p:cNvSpPr>
                  <a:spLocks noChangeArrowheads="1"/>
                </p:cNvSpPr>
                <p:nvPr/>
              </p:nvSpPr>
              <p:spPr bwMode="auto">
                <a:xfrm>
                  <a:off x="745008" y="2197399"/>
                  <a:ext cx="2630026" cy="41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noAutofit/>
                </a:bodyPr>
                <a:lstStyle/>
                <a:p>
                  <a:pPr algn="ctr" fontAlgn="ctr">
                    <a:spcBef>
                      <a:spcPts val="0"/>
                    </a:spcBef>
                    <a:spcAft>
                      <a:spcPts val="0"/>
                    </a:spcAft>
                    <a:defRPr/>
                  </a:pPr>
                  <a:r>
                    <a:rPr sz="1200" b="1">
                      <a:solidFill>
                        <a:srgbClr val="404040"/>
                      </a:solidFill>
                      <a:latin typeface="微软雅黑" panose="020B0503020204020204" pitchFamily="34" charset="-122"/>
                      <a:ea typeface="微软雅黑" panose="020B0503020204020204" pitchFamily="34" charset="-122"/>
                    </a:rPr>
                    <a:t>Control, monitoring, and data planes</a:t>
                  </a:r>
                </a:p>
              </p:txBody>
            </p:sp>
          </p:grpSp>
          <p:grpSp>
            <p:nvGrpSpPr>
              <p:cNvPr id="26" name="组合 66"/>
              <p:cNvGrpSpPr/>
              <p:nvPr/>
            </p:nvGrpSpPr>
            <p:grpSpPr>
              <a:xfrm>
                <a:off x="2915816" y="3147814"/>
                <a:ext cx="402763" cy="471797"/>
                <a:chOff x="-900608" y="2139702"/>
                <a:chExt cx="402763" cy="471797"/>
              </a:xfrm>
            </p:grpSpPr>
            <p:sp>
              <p:nvSpPr>
                <p:cNvPr id="27" name="矩形 34"/>
                <p:cNvSpPr>
                  <a:spLocks noChangeArrowheads="1"/>
                </p:cNvSpPr>
                <p:nvPr/>
              </p:nvSpPr>
              <p:spPr bwMode="auto">
                <a:xfrm>
                  <a:off x="-876188" y="2139702"/>
                  <a:ext cx="295321"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noAutofit/>
                </a:bodyPr>
                <a:lstStyle/>
                <a:p>
                  <a:pPr fontAlgn="ctr">
                    <a:lnSpc>
                      <a:spcPct val="150000"/>
                    </a:lnSpc>
                    <a:spcBef>
                      <a:spcPts val="0"/>
                    </a:spcBef>
                    <a:spcAft>
                      <a:spcPts val="0"/>
                    </a:spcAft>
                    <a:defRPr/>
                  </a:pPr>
                  <a:r>
                    <a:rPr sz="1200" b="1">
                      <a:solidFill>
                        <a:srgbClr val="FFFFFF"/>
                      </a:solidFill>
                      <a:latin typeface="微软雅黑" panose="020B0503020204020204" pitchFamily="34" charset="-122"/>
                      <a:ea typeface="微软雅黑" panose="020B0503020204020204" pitchFamily="34" charset="-122"/>
                    </a:rPr>
                    <a:t>6</a:t>
                  </a:r>
                </a:p>
              </p:txBody>
            </p:sp>
            <p:sp>
              <p:nvSpPr>
                <p:cNvPr id="28" name="椭圆 27"/>
                <p:cNvSpPr/>
                <p:nvPr/>
              </p:nvSpPr>
              <p:spPr bwMode="auto">
                <a:xfrm rot="10800000">
                  <a:off x="-900608" y="2207777"/>
                  <a:ext cx="402763" cy="403722"/>
                </a:xfrm>
                <a:prstGeom prst="ellipse">
                  <a:avLst/>
                </a:prstGeom>
                <a:solidFill>
                  <a:srgbClr val="333300"/>
                </a:solidFill>
                <a:ln w="57150" cap="flat" cmpd="sng" algn="ctr">
                  <a:solidFill>
                    <a:srgbClr val="BBE0E3">
                      <a:lumMod val="40000"/>
                      <a:lumOff val="60000"/>
                    </a:srgbClr>
                  </a:solidFill>
                  <a:prstDash val="solid"/>
                  <a:round/>
                  <a:headEnd type="none" w="med" len="med"/>
                  <a:tailEnd type="none" w="med" len="med"/>
                </a:ln>
                <a:effectLst/>
              </p:spPr>
              <p:txBody>
                <a:bodyPr wrap="square" anchor="ctr" anchorCtr="0">
                  <a:noAutofit/>
                </a:bodyPr>
                <a:lstStyle/>
                <a:p>
                  <a:pPr algn="ctr" fontAlgn="ctr">
                    <a:spcBef>
                      <a:spcPts val="0"/>
                    </a:spcBef>
                    <a:spcAft>
                      <a:spcPts val="0"/>
                    </a:spcAft>
                    <a:defRPr/>
                  </a:pPr>
                  <a:endParaRPr lang="en-US" altLang="zh-CN" sz="1200" kern="0" dirty="0">
                    <a:solidFill>
                      <a:srgbClr val="000000"/>
                    </a:solidFill>
                    <a:latin typeface="微软雅黑" panose="020B0503020204020204" pitchFamily="34" charset="-122"/>
                    <a:ea typeface="微软雅黑" panose="020B0503020204020204" pitchFamily="34" charset="-122"/>
                    <a:cs typeface="Arial" pitchFamily="34" charset="0"/>
                  </a:endParaRPr>
                </a:p>
              </p:txBody>
            </p:sp>
            <p:sp>
              <p:nvSpPr>
                <p:cNvPr id="29" name="矩形 55"/>
                <p:cNvSpPr>
                  <a:spLocks noChangeArrowheads="1"/>
                </p:cNvSpPr>
                <p:nvPr/>
              </p:nvSpPr>
              <p:spPr bwMode="auto">
                <a:xfrm>
                  <a:off x="-874372" y="2176432"/>
                  <a:ext cx="295321"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noAutofit/>
                </a:bodyPr>
                <a:lstStyle/>
                <a:p>
                  <a:pPr fontAlgn="ctr">
                    <a:lnSpc>
                      <a:spcPct val="150000"/>
                    </a:lnSpc>
                    <a:spcBef>
                      <a:spcPts val="0"/>
                    </a:spcBef>
                    <a:spcAft>
                      <a:spcPts val="0"/>
                    </a:spcAft>
                    <a:defRPr/>
                  </a:pPr>
                  <a:r>
                    <a:rPr sz="1200" b="1" dirty="0">
                      <a:solidFill>
                        <a:srgbClr val="FFFFFF"/>
                      </a:solidFill>
                      <a:latin typeface="微软雅黑" panose="020B0503020204020204" pitchFamily="34" charset="-122"/>
                      <a:ea typeface="微软雅黑" panose="020B0503020204020204" pitchFamily="34" charset="-122"/>
                    </a:rPr>
                    <a:t>4</a:t>
                  </a:r>
                </a:p>
              </p:txBody>
            </p:sp>
          </p:grpSp>
        </p:grpSp>
        <p:grpSp>
          <p:nvGrpSpPr>
            <p:cNvPr id="32" name="组合 31"/>
            <p:cNvGrpSpPr/>
            <p:nvPr/>
          </p:nvGrpSpPr>
          <p:grpSpPr>
            <a:xfrm>
              <a:off x="2279652" y="2457237"/>
              <a:ext cx="2698129" cy="522441"/>
              <a:chOff x="65977" y="2280398"/>
              <a:chExt cx="3130251" cy="435367"/>
            </a:xfrm>
          </p:grpSpPr>
          <p:sp>
            <p:nvSpPr>
              <p:cNvPr id="33" name="圆角矩形 32"/>
              <p:cNvSpPr/>
              <p:nvPr/>
            </p:nvSpPr>
            <p:spPr bwMode="auto">
              <a:xfrm>
                <a:off x="65977" y="2280398"/>
                <a:ext cx="2993856" cy="435367"/>
              </a:xfrm>
              <a:prstGeom prst="roundRect">
                <a:avLst>
                  <a:gd name="adj" fmla="val 7618"/>
                </a:avLst>
              </a:prstGeom>
              <a:solidFill>
                <a:srgbClr val="D9D9D9">
                  <a:alpha val="69804"/>
                </a:srgbClr>
              </a:solidFill>
              <a:ln w="25400" cap="flat" cmpd="sng" algn="ctr">
                <a:noFill/>
                <a:prstDash val="solid"/>
              </a:ln>
              <a:effectLst/>
            </p:spPr>
            <p:txBody>
              <a:bodyPr wrap="square" anchor="ctr" anchorCtr="0">
                <a:noAutofit/>
              </a:bodyPr>
              <a:lstStyle/>
              <a:p>
                <a:pPr algn="ctr" fontAlgn="ctr">
                  <a:spcBef>
                    <a:spcPts val="0"/>
                  </a:spcBef>
                  <a:spcAft>
                    <a:spcPts val="0"/>
                  </a:spcAft>
                  <a:defRPr/>
                </a:pPr>
                <a:endParaRPr lang="en-US" altLang="zh-CN" sz="1200" kern="0" dirty="0">
                  <a:solidFill>
                    <a:srgbClr val="FFFFFF"/>
                  </a:solidFill>
                  <a:latin typeface="微软雅黑" panose="020B0503020204020204" pitchFamily="34" charset="-122"/>
                  <a:ea typeface="微软雅黑" panose="020B0503020204020204" pitchFamily="34" charset="-122"/>
                  <a:cs typeface="Arial" pitchFamily="34" charset="0"/>
                </a:endParaRPr>
              </a:p>
            </p:txBody>
          </p:sp>
          <p:sp>
            <p:nvSpPr>
              <p:cNvPr id="34" name="矩形 51"/>
              <p:cNvSpPr>
                <a:spLocks noChangeArrowheads="1"/>
              </p:cNvSpPr>
              <p:nvPr/>
            </p:nvSpPr>
            <p:spPr bwMode="auto">
              <a:xfrm>
                <a:off x="137265" y="2366988"/>
                <a:ext cx="2657394" cy="262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noAutofit/>
              </a:bodyPr>
              <a:lstStyle/>
              <a:p>
                <a:pPr algn="ctr" fontAlgn="ctr">
                  <a:spcBef>
                    <a:spcPts val="0"/>
                  </a:spcBef>
                  <a:spcAft>
                    <a:spcPts val="0"/>
                  </a:spcAft>
                  <a:defRPr/>
                </a:pPr>
                <a:r>
                  <a:rPr sz="1200" b="1">
                    <a:solidFill>
                      <a:srgbClr val="404040"/>
                    </a:solidFill>
                    <a:latin typeface="微软雅黑" panose="020B0503020204020204" pitchFamily="34" charset="-122"/>
                    <a:ea typeface="微软雅黑" panose="020B0503020204020204" pitchFamily="34" charset="-122"/>
                  </a:rPr>
                  <a:t>Hot standby of key components</a:t>
                </a:r>
              </a:p>
            </p:txBody>
          </p:sp>
          <p:grpSp>
            <p:nvGrpSpPr>
              <p:cNvPr id="35" name="组合 77"/>
              <p:cNvGrpSpPr/>
              <p:nvPr/>
            </p:nvGrpSpPr>
            <p:grpSpPr>
              <a:xfrm>
                <a:off x="2793465" y="2283718"/>
                <a:ext cx="402763" cy="428171"/>
                <a:chOff x="627507" y="1623781"/>
                <a:chExt cx="402763" cy="428171"/>
              </a:xfrm>
            </p:grpSpPr>
            <p:sp>
              <p:nvSpPr>
                <p:cNvPr id="36" name="椭圆 35"/>
                <p:cNvSpPr/>
                <p:nvPr/>
              </p:nvSpPr>
              <p:spPr bwMode="auto">
                <a:xfrm rot="10800000">
                  <a:off x="627507" y="1647271"/>
                  <a:ext cx="402763" cy="404681"/>
                </a:xfrm>
                <a:prstGeom prst="ellipse">
                  <a:avLst/>
                </a:prstGeom>
                <a:solidFill>
                  <a:srgbClr val="333300"/>
                </a:solidFill>
                <a:ln w="57150" cap="flat" cmpd="sng" algn="ctr">
                  <a:solidFill>
                    <a:srgbClr val="BBE0E3">
                      <a:lumMod val="40000"/>
                      <a:lumOff val="60000"/>
                    </a:srgbClr>
                  </a:solidFill>
                  <a:prstDash val="solid"/>
                  <a:round/>
                  <a:headEnd type="none" w="med" len="med"/>
                  <a:tailEnd type="none" w="med" len="med"/>
                </a:ln>
                <a:effectLst/>
              </p:spPr>
              <p:txBody>
                <a:bodyPr wrap="square" anchor="ctr" anchorCtr="0">
                  <a:noAutofit/>
                </a:bodyPr>
                <a:lstStyle/>
                <a:p>
                  <a:pPr algn="ctr" fontAlgn="ctr">
                    <a:spcBef>
                      <a:spcPts val="0"/>
                    </a:spcBef>
                    <a:spcAft>
                      <a:spcPts val="0"/>
                    </a:spcAft>
                    <a:defRPr/>
                  </a:pPr>
                  <a:endParaRPr lang="en-US" altLang="zh-CN" sz="1200" kern="0" dirty="0">
                    <a:solidFill>
                      <a:srgbClr val="000000"/>
                    </a:solidFill>
                    <a:latin typeface="微软雅黑" panose="020B0503020204020204" pitchFamily="34" charset="-122"/>
                    <a:ea typeface="微软雅黑" panose="020B0503020204020204" pitchFamily="34" charset="-122"/>
                    <a:cs typeface="Arial" pitchFamily="34" charset="0"/>
                  </a:endParaRPr>
                </a:p>
              </p:txBody>
            </p:sp>
            <p:sp>
              <p:nvSpPr>
                <p:cNvPr id="37" name="矩形 24"/>
                <p:cNvSpPr>
                  <a:spLocks noChangeArrowheads="1"/>
                </p:cNvSpPr>
                <p:nvPr/>
              </p:nvSpPr>
              <p:spPr bwMode="auto">
                <a:xfrm>
                  <a:off x="661685" y="1623781"/>
                  <a:ext cx="296280" cy="34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noAutofit/>
                </a:bodyPr>
                <a:lstStyle/>
                <a:p>
                  <a:pPr fontAlgn="ctr">
                    <a:lnSpc>
                      <a:spcPct val="150000"/>
                    </a:lnSpc>
                    <a:spcBef>
                      <a:spcPts val="0"/>
                    </a:spcBef>
                    <a:spcAft>
                      <a:spcPts val="0"/>
                    </a:spcAft>
                    <a:defRPr/>
                  </a:pPr>
                  <a:r>
                    <a:rPr sz="1200" b="1" dirty="0">
                      <a:solidFill>
                        <a:srgbClr val="FFFFFF"/>
                      </a:solidFill>
                      <a:latin typeface="微软雅黑" panose="020B0503020204020204" pitchFamily="34" charset="-122"/>
                      <a:ea typeface="微软雅黑" panose="020B0503020204020204" pitchFamily="34" charset="-122"/>
                    </a:rPr>
                    <a:t>2</a:t>
                  </a:r>
                </a:p>
              </p:txBody>
            </p:sp>
          </p:grpSp>
        </p:grpSp>
        <p:grpSp>
          <p:nvGrpSpPr>
            <p:cNvPr id="38" name="组合 37"/>
            <p:cNvGrpSpPr/>
            <p:nvPr/>
          </p:nvGrpSpPr>
          <p:grpSpPr>
            <a:xfrm>
              <a:off x="4727850" y="1397211"/>
              <a:ext cx="2700299" cy="520233"/>
              <a:chOff x="4193691" y="3947452"/>
              <a:chExt cx="2700299" cy="433527"/>
            </a:xfrm>
          </p:grpSpPr>
          <p:sp>
            <p:nvSpPr>
              <p:cNvPr id="39" name="圆角矩形 38"/>
              <p:cNvSpPr/>
              <p:nvPr/>
            </p:nvSpPr>
            <p:spPr bwMode="auto">
              <a:xfrm>
                <a:off x="4488508" y="3947452"/>
                <a:ext cx="2392340" cy="433448"/>
              </a:xfrm>
              <a:prstGeom prst="roundRect">
                <a:avLst>
                  <a:gd name="adj" fmla="val 3705"/>
                </a:avLst>
              </a:prstGeom>
              <a:solidFill>
                <a:srgbClr val="D9D9D9">
                  <a:alpha val="69804"/>
                </a:srgbClr>
              </a:solidFill>
              <a:ln w="25400" cap="flat" cmpd="sng" algn="ctr">
                <a:noFill/>
                <a:prstDash val="solid"/>
              </a:ln>
              <a:effectLst/>
            </p:spPr>
            <p:txBody>
              <a:bodyPr wrap="square" anchor="ctr" anchorCtr="0">
                <a:noAutofit/>
              </a:bodyPr>
              <a:lstStyle/>
              <a:p>
                <a:pPr algn="ctr" fontAlgn="ctr">
                  <a:spcBef>
                    <a:spcPts val="0"/>
                  </a:spcBef>
                  <a:spcAft>
                    <a:spcPts val="0"/>
                  </a:spcAft>
                  <a:defRPr/>
                </a:pPr>
                <a:endParaRPr lang="en-US" altLang="zh-CN" sz="1200" kern="0" dirty="0">
                  <a:solidFill>
                    <a:srgbClr val="FFFFFF"/>
                  </a:solidFill>
                  <a:latin typeface="微软雅黑" panose="020B0503020204020204" pitchFamily="34" charset="-122"/>
                  <a:ea typeface="微软雅黑" panose="020B0503020204020204" pitchFamily="34" charset="-122"/>
                  <a:cs typeface="Arial" pitchFamily="34" charset="0"/>
                </a:endParaRPr>
              </a:p>
            </p:txBody>
          </p:sp>
          <p:sp>
            <p:nvSpPr>
              <p:cNvPr id="40" name="矩形 46"/>
              <p:cNvSpPr>
                <a:spLocks noChangeArrowheads="1"/>
              </p:cNvSpPr>
              <p:nvPr/>
            </p:nvSpPr>
            <p:spPr bwMode="auto">
              <a:xfrm>
                <a:off x="4404877" y="4011909"/>
                <a:ext cx="2489113" cy="3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noAutofit/>
              </a:bodyPr>
              <a:lstStyle/>
              <a:p>
                <a:pPr algn="ctr" fontAlgn="ctr">
                  <a:spcBef>
                    <a:spcPts val="0"/>
                  </a:spcBef>
                  <a:spcAft>
                    <a:spcPts val="0"/>
                  </a:spcAft>
                  <a:defRPr/>
                </a:pPr>
                <a:r>
                  <a:rPr sz="1200" b="1">
                    <a:solidFill>
                      <a:srgbClr val="404040"/>
                    </a:solidFill>
                    <a:latin typeface="微软雅黑" panose="020B0503020204020204" pitchFamily="34" charset="-122"/>
                    <a:ea typeface="微软雅黑" panose="020B0503020204020204" pitchFamily="34" charset="-122"/>
                  </a:rPr>
                  <a:t>Systematic and unified design</a:t>
                </a:r>
                <a:endParaRPr lang="en-US" altLang="zh-CN" sz="1200" b="1" kern="0" dirty="0">
                  <a:solidFill>
                    <a:srgbClr val="404040"/>
                  </a:solidFill>
                  <a:latin typeface="微软雅黑" panose="020B0503020204020204" pitchFamily="34" charset="-122"/>
                  <a:ea typeface="微软雅黑" pitchFamily="34" charset="-122"/>
                  <a:cs typeface="Arial" pitchFamily="34" charset="0"/>
                </a:endParaRPr>
              </a:p>
            </p:txBody>
          </p:sp>
          <p:grpSp>
            <p:nvGrpSpPr>
              <p:cNvPr id="41" name="组合 78"/>
              <p:cNvGrpSpPr/>
              <p:nvPr/>
            </p:nvGrpSpPr>
            <p:grpSpPr>
              <a:xfrm>
                <a:off x="4193691" y="3977257"/>
                <a:ext cx="402763" cy="403722"/>
                <a:chOff x="-361808" y="1076572"/>
                <a:chExt cx="402763" cy="403722"/>
              </a:xfrm>
            </p:grpSpPr>
            <p:sp>
              <p:nvSpPr>
                <p:cNvPr id="42" name="椭圆 41"/>
                <p:cNvSpPr/>
                <p:nvPr/>
              </p:nvSpPr>
              <p:spPr bwMode="auto">
                <a:xfrm rot="10800000">
                  <a:off x="-361808" y="1076572"/>
                  <a:ext cx="402763" cy="403722"/>
                </a:xfrm>
                <a:prstGeom prst="ellipse">
                  <a:avLst/>
                </a:prstGeom>
                <a:solidFill>
                  <a:schemeClr val="bg1"/>
                </a:solidFill>
                <a:ln w="57150" cap="flat" cmpd="sng" algn="ctr">
                  <a:solidFill>
                    <a:srgbClr val="BBE0E3">
                      <a:lumMod val="40000"/>
                      <a:lumOff val="60000"/>
                    </a:srgbClr>
                  </a:solidFill>
                  <a:prstDash val="solid"/>
                  <a:round/>
                  <a:headEnd type="none" w="med" len="med"/>
                  <a:tailEnd type="none" w="med" len="med"/>
                </a:ln>
                <a:effectLst/>
              </p:spPr>
              <p:txBody>
                <a:bodyPr wrap="square" anchor="ctr" anchorCtr="0">
                  <a:noAutofit/>
                </a:bodyPr>
                <a:lstStyle/>
                <a:p>
                  <a:pPr algn="ctr" fontAlgn="ctr">
                    <a:spcBef>
                      <a:spcPts val="0"/>
                    </a:spcBef>
                    <a:spcAft>
                      <a:spcPts val="0"/>
                    </a:spcAft>
                    <a:defRPr/>
                  </a:pPr>
                  <a:endParaRPr lang="en-US" altLang="zh-CN" sz="1200" kern="0" dirty="0">
                    <a:solidFill>
                      <a:srgbClr val="000000"/>
                    </a:solidFill>
                    <a:latin typeface="微软雅黑" panose="020B0503020204020204" pitchFamily="34" charset="-122"/>
                    <a:ea typeface="微软雅黑" panose="020B0503020204020204" pitchFamily="34" charset="-122"/>
                    <a:cs typeface="Arial" pitchFamily="34" charset="0"/>
                  </a:endParaRPr>
                </a:p>
              </p:txBody>
            </p:sp>
            <p:sp>
              <p:nvSpPr>
                <p:cNvPr id="43" name="矩形 21"/>
                <p:cNvSpPr>
                  <a:spLocks noChangeArrowheads="1"/>
                </p:cNvSpPr>
                <p:nvPr/>
              </p:nvSpPr>
              <p:spPr bwMode="auto">
                <a:xfrm>
                  <a:off x="-289801" y="1088531"/>
                  <a:ext cx="295359" cy="34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noAutofit/>
                </a:bodyPr>
                <a:lstStyle/>
                <a:p>
                  <a:pPr fontAlgn="ctr">
                    <a:spcBef>
                      <a:spcPts val="0"/>
                    </a:spcBef>
                    <a:spcAft>
                      <a:spcPts val="0"/>
                    </a:spcAft>
                    <a:defRPr/>
                  </a:pPr>
                  <a:r>
                    <a:rPr sz="1200" b="1">
                      <a:latin typeface="微软雅黑" panose="020B0503020204020204" pitchFamily="34" charset="-122"/>
                      <a:ea typeface="微软雅黑" panose="020B0503020204020204" pitchFamily="34" charset="-122"/>
                    </a:rPr>
                    <a:t>1</a:t>
                  </a:r>
                </a:p>
              </p:txBody>
            </p:sp>
          </p:grpSp>
        </p:grpSp>
        <p:sp>
          <p:nvSpPr>
            <p:cNvPr id="50" name="矩形 46"/>
            <p:cNvSpPr>
              <a:spLocks noChangeArrowheads="1"/>
            </p:cNvSpPr>
            <p:nvPr/>
          </p:nvSpPr>
          <p:spPr bwMode="auto">
            <a:xfrm>
              <a:off x="2495600" y="1472992"/>
              <a:ext cx="1872208" cy="41549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nchorCtr="0">
              <a:noAutofit/>
            </a:bodyPr>
            <a:lstStyle/>
            <a:p>
              <a:pPr algn="ctr" fontAlgn="ctr">
                <a:spcBef>
                  <a:spcPts val="0"/>
                </a:spcBef>
                <a:spcAft>
                  <a:spcPts val="0"/>
                </a:spcAft>
                <a:defRPr/>
              </a:pPr>
              <a:r>
                <a:rPr sz="1200" b="1">
                  <a:solidFill>
                    <a:srgbClr val="FFFFFF"/>
                  </a:solidFill>
                  <a:latin typeface="微软雅黑" panose="020B0503020204020204" pitchFamily="34" charset="-122"/>
                  <a:ea typeface="微软雅黑" panose="020B0503020204020204" pitchFamily="34" charset="-122"/>
                </a:rPr>
                <a:t>Industrial-grade reliability</a:t>
              </a:r>
              <a:endParaRPr lang="en-US" altLang="zh-CN" sz="1200" b="1" kern="0" dirty="0">
                <a:solidFill>
                  <a:srgbClr val="FFFFFF"/>
                </a:solidFill>
                <a:latin typeface="微软雅黑" panose="020B0503020204020204" pitchFamily="34" charset="-122"/>
                <a:ea typeface="微软雅黑" pitchFamily="34" charset="-122"/>
                <a:cs typeface="Arial" pitchFamily="34" charset="0"/>
              </a:endParaRPr>
            </a:p>
          </p:txBody>
        </p:sp>
        <p:sp>
          <p:nvSpPr>
            <p:cNvPr id="51" name="矩形 46"/>
            <p:cNvSpPr>
              <a:spLocks noChangeArrowheads="1"/>
            </p:cNvSpPr>
            <p:nvPr/>
          </p:nvSpPr>
          <p:spPr bwMode="auto">
            <a:xfrm>
              <a:off x="7968208" y="1472992"/>
              <a:ext cx="2149192" cy="415498"/>
            </a:xfrm>
            <a:prstGeom prst="rect">
              <a:avLst/>
            </a:prstGeom>
            <a:solidFill>
              <a:srgbClr val="0070C0"/>
            </a:solidFill>
            <a:ln>
              <a:noFill/>
            </a:ln>
          </p:spPr>
          <p:txBody>
            <a:bodyPr wrap="square" anchor="ctr" anchorCtr="0">
              <a:noAutofit/>
            </a:bodyPr>
            <a:lstStyle/>
            <a:p>
              <a:pPr algn="ctr" fontAlgn="ctr">
                <a:spcBef>
                  <a:spcPts val="0"/>
                </a:spcBef>
                <a:spcAft>
                  <a:spcPts val="0"/>
                </a:spcAft>
                <a:defRPr/>
              </a:pPr>
              <a:r>
                <a:rPr sz="1200" b="1">
                  <a:solidFill>
                    <a:srgbClr val="FFFFFF"/>
                  </a:solidFill>
                  <a:latin typeface="微软雅黑" panose="020B0503020204020204" pitchFamily="34" charset="-122"/>
                  <a:ea typeface="微软雅黑" panose="020B0503020204020204" pitchFamily="34" charset="-122"/>
                </a:rPr>
                <a:t>Switching architecture</a:t>
              </a:r>
            </a:p>
          </p:txBody>
        </p:sp>
        <p:sp>
          <p:nvSpPr>
            <p:cNvPr id="52" name="矩形 46"/>
            <p:cNvSpPr>
              <a:spLocks noChangeArrowheads="1"/>
            </p:cNvSpPr>
            <p:nvPr/>
          </p:nvSpPr>
          <p:spPr bwMode="auto">
            <a:xfrm>
              <a:off x="5447928" y="5246426"/>
              <a:ext cx="1368152" cy="523220"/>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nchorCtr="0">
              <a:noAutofit/>
            </a:bodyPr>
            <a:lstStyle/>
            <a:p>
              <a:pPr algn="ctr" fontAlgn="ctr">
                <a:spcBef>
                  <a:spcPts val="0"/>
                </a:spcBef>
                <a:spcAft>
                  <a:spcPts val="0"/>
                </a:spcAft>
                <a:defRPr/>
              </a:pPr>
              <a:r>
                <a:rPr sz="1200" b="1" dirty="0">
                  <a:solidFill>
                    <a:srgbClr val="FFFFFF"/>
                  </a:solidFill>
                  <a:latin typeface="微软雅黑" panose="020B0503020204020204" pitchFamily="34" charset="-122"/>
                  <a:ea typeface="微软雅黑" panose="020B0503020204020204" pitchFamily="34" charset="-122"/>
                </a:rPr>
                <a:t>Energy conservation</a:t>
              </a:r>
            </a:p>
          </p:txBody>
        </p:sp>
        <p:grpSp>
          <p:nvGrpSpPr>
            <p:cNvPr id="44" name="组合 52"/>
            <p:cNvGrpSpPr/>
            <p:nvPr/>
          </p:nvGrpSpPr>
          <p:grpSpPr>
            <a:xfrm>
              <a:off x="2279774" y="5179965"/>
              <a:ext cx="3096146" cy="568291"/>
              <a:chOff x="222433" y="3147814"/>
              <a:chExt cx="3096146" cy="473576"/>
            </a:xfrm>
          </p:grpSpPr>
          <p:grpSp>
            <p:nvGrpSpPr>
              <p:cNvPr id="45" name="组合 71"/>
              <p:cNvGrpSpPr/>
              <p:nvPr/>
            </p:nvGrpSpPr>
            <p:grpSpPr>
              <a:xfrm>
                <a:off x="222433" y="3194653"/>
                <a:ext cx="2867880" cy="426737"/>
                <a:chOff x="643913" y="2200106"/>
                <a:chExt cx="2867880" cy="426737"/>
              </a:xfrm>
            </p:grpSpPr>
            <p:sp>
              <p:nvSpPr>
                <p:cNvPr id="59" name="圆角矩形 58"/>
                <p:cNvSpPr/>
                <p:nvPr/>
              </p:nvSpPr>
              <p:spPr bwMode="auto">
                <a:xfrm>
                  <a:off x="643913" y="2200106"/>
                  <a:ext cx="2867880" cy="426737"/>
                </a:xfrm>
                <a:prstGeom prst="roundRect">
                  <a:avLst>
                    <a:gd name="adj" fmla="val 397"/>
                  </a:avLst>
                </a:prstGeom>
                <a:solidFill>
                  <a:srgbClr val="D9D9D9">
                    <a:alpha val="69804"/>
                  </a:srgbClr>
                </a:solidFill>
                <a:ln w="25400" cap="flat" cmpd="sng" algn="ctr">
                  <a:noFill/>
                  <a:prstDash val="solid"/>
                </a:ln>
                <a:effectLst/>
              </p:spPr>
              <p:txBody>
                <a:bodyPr wrap="square" anchor="ctr" anchorCtr="0">
                  <a:noAutofit/>
                </a:bodyPr>
                <a:lstStyle/>
                <a:p>
                  <a:pPr algn="ctr" fontAlgn="ctr">
                    <a:spcBef>
                      <a:spcPts val="0"/>
                    </a:spcBef>
                    <a:spcAft>
                      <a:spcPts val="0"/>
                    </a:spcAft>
                    <a:defRPr/>
                  </a:pPr>
                  <a:endParaRPr lang="en-US" altLang="zh-CN" sz="1200" kern="0" dirty="0">
                    <a:solidFill>
                      <a:srgbClr val="FFFFFF"/>
                    </a:solidFill>
                    <a:latin typeface="微软雅黑" panose="020B0503020204020204" pitchFamily="34" charset="-122"/>
                    <a:ea typeface="微软雅黑" panose="020B0503020204020204" pitchFamily="34" charset="-122"/>
                    <a:cs typeface="Arial" pitchFamily="34" charset="0"/>
                  </a:endParaRPr>
                </a:p>
              </p:txBody>
            </p:sp>
            <p:sp>
              <p:nvSpPr>
                <p:cNvPr id="60" name="矩形 62"/>
                <p:cNvSpPr>
                  <a:spLocks noChangeArrowheads="1"/>
                </p:cNvSpPr>
                <p:nvPr/>
              </p:nvSpPr>
              <p:spPr bwMode="auto">
                <a:xfrm>
                  <a:off x="745008" y="2210669"/>
                  <a:ext cx="2490995" cy="41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noAutofit/>
                </a:bodyPr>
                <a:lstStyle/>
                <a:p>
                  <a:pPr algn="ctr" fontAlgn="ctr">
                    <a:spcBef>
                      <a:spcPts val="0"/>
                    </a:spcBef>
                    <a:spcAft>
                      <a:spcPts val="0"/>
                    </a:spcAft>
                    <a:defRPr/>
                  </a:pPr>
                  <a:r>
                    <a:rPr sz="1200" b="1" dirty="0">
                      <a:solidFill>
                        <a:srgbClr val="00B050"/>
                      </a:solidFill>
                      <a:latin typeface="微软雅黑" panose="020B0503020204020204" pitchFamily="34" charset="-122"/>
                      <a:ea typeface="微软雅黑" panose="020B0503020204020204" pitchFamily="34" charset="-122"/>
                    </a:rPr>
                    <a:t>Patented airflow design and intelligent heat dissipation</a:t>
                  </a:r>
                  <a:endParaRPr lang="en-US" altLang="zh-CN" sz="1200" b="1" kern="0" dirty="0">
                    <a:solidFill>
                      <a:srgbClr val="00B050"/>
                    </a:solidFill>
                    <a:latin typeface="微软雅黑" panose="020B0503020204020204" pitchFamily="34" charset="-122"/>
                    <a:ea typeface="微软雅黑" pitchFamily="34" charset="-122"/>
                    <a:cs typeface="Arial" pitchFamily="34" charset="0"/>
                  </a:endParaRPr>
                </a:p>
              </p:txBody>
            </p:sp>
          </p:grpSp>
          <p:grpSp>
            <p:nvGrpSpPr>
              <p:cNvPr id="46" name="组合 66"/>
              <p:cNvGrpSpPr/>
              <p:nvPr/>
            </p:nvGrpSpPr>
            <p:grpSpPr>
              <a:xfrm>
                <a:off x="2915816" y="3147814"/>
                <a:ext cx="402763" cy="471797"/>
                <a:chOff x="-900608" y="2139702"/>
                <a:chExt cx="402763" cy="471797"/>
              </a:xfrm>
            </p:grpSpPr>
            <p:sp>
              <p:nvSpPr>
                <p:cNvPr id="56" name="矩形 34"/>
                <p:cNvSpPr>
                  <a:spLocks noChangeArrowheads="1"/>
                </p:cNvSpPr>
                <p:nvPr/>
              </p:nvSpPr>
              <p:spPr bwMode="auto">
                <a:xfrm>
                  <a:off x="-876188" y="2139702"/>
                  <a:ext cx="295321"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noAutofit/>
                </a:bodyPr>
                <a:lstStyle/>
                <a:p>
                  <a:pPr fontAlgn="ctr">
                    <a:lnSpc>
                      <a:spcPct val="150000"/>
                    </a:lnSpc>
                    <a:spcBef>
                      <a:spcPts val="0"/>
                    </a:spcBef>
                    <a:spcAft>
                      <a:spcPts val="0"/>
                    </a:spcAft>
                    <a:defRPr/>
                  </a:pPr>
                  <a:r>
                    <a:rPr sz="1200" b="1">
                      <a:solidFill>
                        <a:srgbClr val="FFFFFF"/>
                      </a:solidFill>
                      <a:latin typeface="微软雅黑" panose="020B0503020204020204" pitchFamily="34" charset="-122"/>
                      <a:ea typeface="微软雅黑" panose="020B0503020204020204" pitchFamily="34" charset="-122"/>
                    </a:rPr>
                    <a:t>6</a:t>
                  </a:r>
                </a:p>
              </p:txBody>
            </p:sp>
            <p:sp>
              <p:nvSpPr>
                <p:cNvPr id="57" name="椭圆 56"/>
                <p:cNvSpPr/>
                <p:nvPr/>
              </p:nvSpPr>
              <p:spPr bwMode="auto">
                <a:xfrm rot="10800000">
                  <a:off x="-900608" y="2207777"/>
                  <a:ext cx="402763" cy="403722"/>
                </a:xfrm>
                <a:prstGeom prst="ellipse">
                  <a:avLst/>
                </a:prstGeom>
                <a:solidFill>
                  <a:srgbClr val="00B050"/>
                </a:solidFill>
                <a:ln w="57150" cap="flat" cmpd="sng" algn="ctr">
                  <a:solidFill>
                    <a:srgbClr val="BBE0E3">
                      <a:lumMod val="40000"/>
                      <a:lumOff val="60000"/>
                    </a:srgbClr>
                  </a:solidFill>
                  <a:prstDash val="solid"/>
                  <a:round/>
                  <a:headEnd type="none" w="med" len="med"/>
                  <a:tailEnd type="none" w="med" len="med"/>
                </a:ln>
                <a:effectLst/>
              </p:spPr>
              <p:txBody>
                <a:bodyPr wrap="square" anchor="ctr" anchorCtr="0">
                  <a:noAutofit/>
                </a:bodyPr>
                <a:lstStyle/>
                <a:p>
                  <a:pPr algn="ctr" fontAlgn="ctr">
                    <a:spcBef>
                      <a:spcPts val="0"/>
                    </a:spcBef>
                    <a:spcAft>
                      <a:spcPts val="0"/>
                    </a:spcAft>
                    <a:defRPr/>
                  </a:pPr>
                  <a:endParaRPr lang="en-US" altLang="zh-CN" sz="1200" kern="0" dirty="0">
                    <a:solidFill>
                      <a:srgbClr val="000000"/>
                    </a:solidFill>
                    <a:latin typeface="微软雅黑" panose="020B0503020204020204" pitchFamily="34" charset="-122"/>
                    <a:ea typeface="微软雅黑" panose="020B0503020204020204" pitchFamily="34" charset="-122"/>
                    <a:cs typeface="Arial" pitchFamily="34" charset="0"/>
                  </a:endParaRPr>
                </a:p>
              </p:txBody>
            </p:sp>
            <p:sp>
              <p:nvSpPr>
                <p:cNvPr id="58" name="矩形 55"/>
                <p:cNvSpPr>
                  <a:spLocks noChangeArrowheads="1"/>
                </p:cNvSpPr>
                <p:nvPr/>
              </p:nvSpPr>
              <p:spPr bwMode="auto">
                <a:xfrm>
                  <a:off x="-843655" y="2176432"/>
                  <a:ext cx="295321"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noAutofit/>
                </a:bodyPr>
                <a:lstStyle/>
                <a:p>
                  <a:pPr fontAlgn="ctr">
                    <a:lnSpc>
                      <a:spcPct val="150000"/>
                    </a:lnSpc>
                    <a:spcBef>
                      <a:spcPts val="0"/>
                    </a:spcBef>
                    <a:spcAft>
                      <a:spcPts val="0"/>
                    </a:spcAft>
                    <a:defRPr/>
                  </a:pPr>
                  <a:r>
                    <a:rPr sz="1200" b="1">
                      <a:solidFill>
                        <a:srgbClr val="FFFFFF"/>
                      </a:solidFill>
                      <a:latin typeface="微软雅黑" panose="020B0503020204020204" pitchFamily="34" charset="-122"/>
                      <a:ea typeface="微软雅黑" panose="020B0503020204020204" pitchFamily="34" charset="-122"/>
                    </a:rPr>
                    <a:t>8</a:t>
                  </a:r>
                </a:p>
              </p:txBody>
            </p:sp>
          </p:grpSp>
        </p:grpSp>
        <p:grpSp>
          <p:nvGrpSpPr>
            <p:cNvPr id="47" name="组合 60"/>
            <p:cNvGrpSpPr/>
            <p:nvPr/>
          </p:nvGrpSpPr>
          <p:grpSpPr>
            <a:xfrm>
              <a:off x="6960098" y="5138738"/>
              <a:ext cx="3168153" cy="692497"/>
              <a:chOff x="3480409" y="3286286"/>
              <a:chExt cx="3006845" cy="577082"/>
            </a:xfrm>
          </p:grpSpPr>
          <p:sp>
            <p:nvSpPr>
              <p:cNvPr id="62" name="圆角矩形 61"/>
              <p:cNvSpPr/>
              <p:nvPr/>
            </p:nvSpPr>
            <p:spPr bwMode="auto">
              <a:xfrm>
                <a:off x="3632882" y="3332222"/>
                <a:ext cx="2844075" cy="510001"/>
              </a:xfrm>
              <a:prstGeom prst="roundRect">
                <a:avLst>
                  <a:gd name="adj" fmla="val 7618"/>
                </a:avLst>
              </a:prstGeom>
              <a:solidFill>
                <a:srgbClr val="D9D9D9">
                  <a:alpha val="69804"/>
                </a:srgbClr>
              </a:solidFill>
              <a:ln w="25400" cap="flat" cmpd="sng" algn="ctr">
                <a:noFill/>
                <a:prstDash val="solid"/>
              </a:ln>
              <a:effectLst/>
            </p:spPr>
            <p:txBody>
              <a:bodyPr wrap="square" anchor="ctr" anchorCtr="0">
                <a:noAutofit/>
              </a:bodyPr>
              <a:lstStyle/>
              <a:p>
                <a:pPr algn="ctr" fontAlgn="ctr">
                  <a:spcBef>
                    <a:spcPts val="0"/>
                  </a:spcBef>
                  <a:spcAft>
                    <a:spcPts val="0"/>
                  </a:spcAft>
                  <a:defRPr/>
                </a:pPr>
                <a:endParaRPr lang="en-US" altLang="zh-CN" sz="1200" kern="0" dirty="0">
                  <a:solidFill>
                    <a:srgbClr val="FFFFFF"/>
                  </a:solidFill>
                  <a:latin typeface="微软雅黑" panose="020B0503020204020204" pitchFamily="34" charset="-122"/>
                  <a:ea typeface="微软雅黑" panose="020B0503020204020204" pitchFamily="34" charset="-122"/>
                  <a:cs typeface="Arial" pitchFamily="34" charset="0"/>
                </a:endParaRPr>
              </a:p>
            </p:txBody>
          </p:sp>
          <p:sp>
            <p:nvSpPr>
              <p:cNvPr id="63" name="矩形 56"/>
              <p:cNvSpPr>
                <a:spLocks noChangeArrowheads="1"/>
              </p:cNvSpPr>
              <p:nvPr/>
            </p:nvSpPr>
            <p:spPr bwMode="auto">
              <a:xfrm>
                <a:off x="3887965" y="3286286"/>
                <a:ext cx="2599289" cy="577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noAutofit/>
              </a:bodyPr>
              <a:lstStyle/>
              <a:p>
                <a:pPr algn="ctr" fontAlgn="ctr">
                  <a:spcBef>
                    <a:spcPts val="0"/>
                  </a:spcBef>
                  <a:spcAft>
                    <a:spcPts val="0"/>
                  </a:spcAft>
                  <a:defRPr/>
                </a:pPr>
                <a:r>
                  <a:rPr sz="1200" b="1" dirty="0">
                    <a:solidFill>
                      <a:srgbClr val="00B050"/>
                    </a:solidFill>
                    <a:latin typeface="微软雅黑" panose="020B0503020204020204" pitchFamily="34" charset="-122"/>
                    <a:ea typeface="微软雅黑" panose="020B0503020204020204" pitchFamily="34" charset="-122"/>
                  </a:rPr>
                  <a:t>On-demand power module expansion and power consumption reduction</a:t>
                </a:r>
                <a:endParaRPr lang="en-US" altLang="zh-CN" sz="1200" b="1" kern="0" dirty="0">
                  <a:solidFill>
                    <a:srgbClr val="00B050"/>
                  </a:solidFill>
                  <a:latin typeface="微软雅黑" panose="020B0503020204020204" pitchFamily="34" charset="-122"/>
                  <a:ea typeface="微软雅黑" pitchFamily="34" charset="-122"/>
                  <a:cs typeface="Arial" pitchFamily="34" charset="0"/>
                </a:endParaRPr>
              </a:p>
            </p:txBody>
          </p:sp>
          <p:sp>
            <p:nvSpPr>
              <p:cNvPr id="64" name="椭圆 63"/>
              <p:cNvSpPr/>
              <p:nvPr/>
            </p:nvSpPr>
            <p:spPr bwMode="auto">
              <a:xfrm rot="10800000">
                <a:off x="3480409" y="3373228"/>
                <a:ext cx="402763" cy="403722"/>
              </a:xfrm>
              <a:prstGeom prst="ellipse">
                <a:avLst/>
              </a:prstGeom>
              <a:solidFill>
                <a:srgbClr val="00B050"/>
              </a:solidFill>
              <a:ln w="57150" cap="flat" cmpd="sng" algn="ctr">
                <a:solidFill>
                  <a:srgbClr val="BBE0E3">
                    <a:lumMod val="40000"/>
                    <a:lumOff val="60000"/>
                  </a:srgbClr>
                </a:solidFill>
                <a:prstDash val="solid"/>
                <a:round/>
                <a:headEnd type="none" w="med" len="med"/>
                <a:tailEnd type="none" w="med" len="med"/>
              </a:ln>
              <a:effectLst/>
            </p:spPr>
            <p:txBody>
              <a:bodyPr wrap="square" anchor="ctr" anchorCtr="0">
                <a:noAutofit/>
              </a:bodyPr>
              <a:lstStyle/>
              <a:p>
                <a:pPr algn="ctr" fontAlgn="ctr">
                  <a:spcBef>
                    <a:spcPts val="0"/>
                  </a:spcBef>
                  <a:spcAft>
                    <a:spcPts val="0"/>
                  </a:spcAft>
                  <a:defRPr/>
                </a:pPr>
                <a:endParaRPr lang="en-US" altLang="zh-CN" sz="1200" kern="0" dirty="0">
                  <a:solidFill>
                    <a:srgbClr val="000000"/>
                  </a:solidFill>
                  <a:latin typeface="微软雅黑" panose="020B0503020204020204" pitchFamily="34" charset="-122"/>
                  <a:ea typeface="微软雅黑" panose="020B0503020204020204" pitchFamily="34" charset="-122"/>
                  <a:cs typeface="Arial" pitchFamily="34" charset="0"/>
                </a:endParaRPr>
              </a:p>
            </p:txBody>
          </p:sp>
          <p:sp>
            <p:nvSpPr>
              <p:cNvPr id="65" name="矩形 30"/>
              <p:cNvSpPr>
                <a:spLocks noChangeArrowheads="1"/>
              </p:cNvSpPr>
              <p:nvPr/>
            </p:nvSpPr>
            <p:spPr bwMode="auto">
              <a:xfrm>
                <a:off x="3551023" y="3345740"/>
                <a:ext cx="296319" cy="34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noAutofit/>
              </a:bodyPr>
              <a:lstStyle/>
              <a:p>
                <a:pPr fontAlgn="ctr">
                  <a:lnSpc>
                    <a:spcPct val="150000"/>
                  </a:lnSpc>
                  <a:spcBef>
                    <a:spcPts val="0"/>
                  </a:spcBef>
                  <a:spcAft>
                    <a:spcPts val="0"/>
                  </a:spcAft>
                  <a:defRPr/>
                </a:pPr>
                <a:r>
                  <a:rPr sz="1200" b="1">
                    <a:solidFill>
                      <a:srgbClr val="FFFFFF"/>
                    </a:solidFill>
                    <a:latin typeface="微软雅黑" panose="020B0503020204020204" pitchFamily="34" charset="-122"/>
                    <a:ea typeface="微软雅黑" panose="020B0503020204020204" pitchFamily="34" charset="-122"/>
                  </a:rPr>
                  <a:t>9</a:t>
                </a:r>
              </a:p>
            </p:txBody>
          </p:sp>
        </p:grpSp>
        <p:grpSp>
          <p:nvGrpSpPr>
            <p:cNvPr id="48" name="组合 65"/>
            <p:cNvGrpSpPr/>
            <p:nvPr/>
          </p:nvGrpSpPr>
          <p:grpSpPr>
            <a:xfrm>
              <a:off x="2279650" y="3401453"/>
              <a:ext cx="2520206" cy="533000"/>
              <a:chOff x="282197" y="2280399"/>
              <a:chExt cx="2914031" cy="444167"/>
            </a:xfrm>
          </p:grpSpPr>
          <p:sp>
            <p:nvSpPr>
              <p:cNvPr id="67" name="圆角矩形 66"/>
              <p:cNvSpPr/>
              <p:nvPr/>
            </p:nvSpPr>
            <p:spPr bwMode="auto">
              <a:xfrm>
                <a:off x="282197" y="2280399"/>
                <a:ext cx="2777635" cy="435367"/>
              </a:xfrm>
              <a:prstGeom prst="roundRect">
                <a:avLst>
                  <a:gd name="adj" fmla="val 7618"/>
                </a:avLst>
              </a:prstGeom>
              <a:solidFill>
                <a:srgbClr val="D9D9D9">
                  <a:alpha val="69804"/>
                </a:srgbClr>
              </a:solidFill>
              <a:ln w="25400" cap="flat" cmpd="sng" algn="ctr">
                <a:noFill/>
                <a:prstDash val="solid"/>
              </a:ln>
              <a:effectLst/>
            </p:spPr>
            <p:txBody>
              <a:bodyPr wrap="square" anchor="ctr" anchorCtr="0">
                <a:noAutofit/>
              </a:bodyPr>
              <a:lstStyle/>
              <a:p>
                <a:pPr algn="ctr" fontAlgn="ctr">
                  <a:spcBef>
                    <a:spcPts val="0"/>
                  </a:spcBef>
                  <a:spcAft>
                    <a:spcPts val="0"/>
                  </a:spcAft>
                  <a:defRPr/>
                </a:pPr>
                <a:endParaRPr lang="en-US" altLang="zh-CN" sz="1200" kern="0" dirty="0">
                  <a:solidFill>
                    <a:srgbClr val="FFFFFF"/>
                  </a:solidFill>
                  <a:latin typeface="微软雅黑" panose="020B0503020204020204" pitchFamily="34" charset="-122"/>
                  <a:ea typeface="微软雅黑" panose="020B0503020204020204" pitchFamily="34" charset="-122"/>
                  <a:cs typeface="Arial" pitchFamily="34" charset="0"/>
                </a:endParaRPr>
              </a:p>
            </p:txBody>
          </p:sp>
          <p:sp>
            <p:nvSpPr>
              <p:cNvPr id="68" name="矩形 51"/>
              <p:cNvSpPr>
                <a:spLocks noChangeArrowheads="1"/>
              </p:cNvSpPr>
              <p:nvPr/>
            </p:nvSpPr>
            <p:spPr bwMode="auto">
              <a:xfrm>
                <a:off x="512252" y="2314197"/>
                <a:ext cx="2282408" cy="41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noAutofit/>
              </a:bodyPr>
              <a:lstStyle/>
              <a:p>
                <a:pPr algn="ctr" fontAlgn="ctr">
                  <a:spcBef>
                    <a:spcPts val="0"/>
                  </a:spcBef>
                  <a:spcAft>
                    <a:spcPts val="0"/>
                  </a:spcAft>
                  <a:defRPr/>
                </a:pPr>
                <a:r>
                  <a:rPr sz="1200" b="1">
                    <a:solidFill>
                      <a:srgbClr val="404040"/>
                    </a:solidFill>
                    <a:latin typeface="微软雅黑" panose="020B0503020204020204" pitchFamily="34" charset="-122"/>
                    <a:ea typeface="微软雅黑" panose="020B0503020204020204" pitchFamily="34" charset="-122"/>
                  </a:rPr>
                  <a:t>Stable and reliable dual power supplies</a:t>
                </a:r>
                <a:endParaRPr lang="en-US" altLang="zh-CN" sz="1200" b="1" kern="0" dirty="0">
                  <a:solidFill>
                    <a:srgbClr val="404040"/>
                  </a:solidFill>
                  <a:latin typeface="微软雅黑" panose="020B0503020204020204" pitchFamily="34" charset="-122"/>
                  <a:ea typeface="微软雅黑" pitchFamily="34" charset="-122"/>
                  <a:cs typeface="Arial" pitchFamily="34" charset="0"/>
                </a:endParaRPr>
              </a:p>
            </p:txBody>
          </p:sp>
          <p:grpSp>
            <p:nvGrpSpPr>
              <p:cNvPr id="49" name="组合 77"/>
              <p:cNvGrpSpPr/>
              <p:nvPr/>
            </p:nvGrpSpPr>
            <p:grpSpPr>
              <a:xfrm>
                <a:off x="2793465" y="2283718"/>
                <a:ext cx="402763" cy="428171"/>
                <a:chOff x="627507" y="1623781"/>
                <a:chExt cx="402763" cy="428171"/>
              </a:xfrm>
            </p:grpSpPr>
            <p:sp>
              <p:nvSpPr>
                <p:cNvPr id="70" name="椭圆 69"/>
                <p:cNvSpPr/>
                <p:nvPr/>
              </p:nvSpPr>
              <p:spPr bwMode="auto">
                <a:xfrm rot="10800000">
                  <a:off x="627507" y="1647271"/>
                  <a:ext cx="402763" cy="404681"/>
                </a:xfrm>
                <a:prstGeom prst="ellipse">
                  <a:avLst/>
                </a:prstGeom>
                <a:solidFill>
                  <a:srgbClr val="333300"/>
                </a:solidFill>
                <a:ln w="57150" cap="flat" cmpd="sng" algn="ctr">
                  <a:solidFill>
                    <a:srgbClr val="BBE0E3">
                      <a:lumMod val="40000"/>
                      <a:lumOff val="60000"/>
                    </a:srgbClr>
                  </a:solidFill>
                  <a:prstDash val="solid"/>
                  <a:round/>
                  <a:headEnd type="none" w="med" len="med"/>
                  <a:tailEnd type="none" w="med" len="med"/>
                </a:ln>
                <a:effectLst/>
              </p:spPr>
              <p:txBody>
                <a:bodyPr wrap="square" anchor="ctr" anchorCtr="0">
                  <a:noAutofit/>
                </a:bodyPr>
                <a:lstStyle/>
                <a:p>
                  <a:pPr algn="ctr" fontAlgn="ctr">
                    <a:spcBef>
                      <a:spcPts val="0"/>
                    </a:spcBef>
                    <a:spcAft>
                      <a:spcPts val="0"/>
                    </a:spcAft>
                    <a:defRPr/>
                  </a:pPr>
                  <a:endParaRPr lang="en-US" altLang="zh-CN" sz="1200" kern="0" dirty="0">
                    <a:solidFill>
                      <a:srgbClr val="000000"/>
                    </a:solidFill>
                    <a:latin typeface="微软雅黑" panose="020B0503020204020204" pitchFamily="34" charset="-122"/>
                    <a:ea typeface="微软雅黑" panose="020B0503020204020204" pitchFamily="34" charset="-122"/>
                    <a:cs typeface="Arial" pitchFamily="34" charset="0"/>
                  </a:endParaRPr>
                </a:p>
              </p:txBody>
            </p:sp>
            <p:sp>
              <p:nvSpPr>
                <p:cNvPr id="71" name="矩形 24"/>
                <p:cNvSpPr>
                  <a:spLocks noChangeArrowheads="1"/>
                </p:cNvSpPr>
                <p:nvPr/>
              </p:nvSpPr>
              <p:spPr bwMode="auto">
                <a:xfrm>
                  <a:off x="661796" y="1623781"/>
                  <a:ext cx="296281" cy="34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noAutofit/>
                </a:bodyPr>
                <a:lstStyle/>
                <a:p>
                  <a:pPr fontAlgn="ctr">
                    <a:lnSpc>
                      <a:spcPct val="150000"/>
                    </a:lnSpc>
                    <a:spcBef>
                      <a:spcPts val="0"/>
                    </a:spcBef>
                    <a:spcAft>
                      <a:spcPts val="0"/>
                    </a:spcAft>
                    <a:defRPr/>
                  </a:pPr>
                  <a:r>
                    <a:rPr sz="1200" b="1" dirty="0">
                      <a:solidFill>
                        <a:srgbClr val="FFFFFF"/>
                      </a:solidFill>
                      <a:latin typeface="微软雅黑" panose="020B0503020204020204" pitchFamily="34" charset="-122"/>
                      <a:ea typeface="微软雅黑" panose="020B0503020204020204" pitchFamily="34" charset="-122"/>
                    </a:rPr>
                    <a:t>3</a:t>
                  </a:r>
                </a:p>
              </p:txBody>
            </p:sp>
          </p:grpSp>
        </p:grpSp>
      </p:grpSp>
    </p:spTree>
    <p:extLst>
      <p:ext uri="{BB962C8B-B14F-4D97-AF65-F5344CB8AC3E}">
        <p14:creationId xmlns:p14="http://schemas.microsoft.com/office/powerpoint/2010/main" val="39412656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quarter" idx="12"/>
          </p:nvPr>
        </p:nvSpPr>
        <p:spPr/>
        <p:txBody>
          <a:bodyPr/>
          <a:lstStyle/>
          <a:p>
            <a:r>
              <a:rPr lang="en-US" altLang="zh-CN" dirty="0"/>
              <a:t>Appearance of the Core Switch CE12804S</a:t>
            </a:r>
            <a:endParaRPr lang="zh-CN" altLang="en-US" dirty="0"/>
          </a:p>
        </p:txBody>
      </p:sp>
      <p:grpSp>
        <p:nvGrpSpPr>
          <p:cNvPr id="5" name="组合 4"/>
          <p:cNvGrpSpPr/>
          <p:nvPr/>
        </p:nvGrpSpPr>
        <p:grpSpPr>
          <a:xfrm>
            <a:off x="2135560" y="1332889"/>
            <a:ext cx="7498618" cy="4766897"/>
            <a:chOff x="2269790" y="1255713"/>
            <a:chExt cx="7498618" cy="4766897"/>
          </a:xfrm>
        </p:grpSpPr>
        <p:sp>
          <p:nvSpPr>
            <p:cNvPr id="7" name="矩形 6"/>
            <p:cNvSpPr/>
            <p:nvPr/>
          </p:nvSpPr>
          <p:spPr bwMode="auto">
            <a:xfrm>
              <a:off x="5664026" y="1532718"/>
              <a:ext cx="3060266" cy="360008"/>
            </a:xfrm>
            <a:prstGeom prst="rect">
              <a:avLst/>
            </a:prstGeom>
            <a:solidFill>
              <a:srgbClr val="00B0F0"/>
            </a:solidFill>
            <a:ln/>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noAutofit/>
            </a:bodyPr>
            <a:lstStyle/>
            <a:p>
              <a:pPr fontAlgn="ctr">
                <a:buClr>
                  <a:srgbClr val="CC9900"/>
                </a:buClr>
              </a:pPr>
              <a:r>
                <a:rPr sz="1200" b="1" dirty="0">
                  <a:solidFill>
                    <a:schemeClr val="tx1"/>
                  </a:solidFill>
                  <a:latin typeface="微软雅黑" panose="020B0503020204020204" pitchFamily="34" charset="-122"/>
                  <a:ea typeface="微软雅黑" panose="020B0503020204020204" pitchFamily="34" charset="-122"/>
                </a:rPr>
                <a:t>4 power modules: N+N/N+1 backup</a:t>
              </a:r>
              <a:endParaRPr lang="en-US" altLang="zh-CN" sz="1200" b="1" dirty="0">
                <a:solidFill>
                  <a:schemeClr val="tx1"/>
                </a:solidFill>
                <a:latin typeface="微软雅黑" panose="020B0503020204020204" pitchFamily="34" charset="-122"/>
                <a:ea typeface="微软雅黑" panose="020B0503020204020204" pitchFamily="34" charset="-122"/>
                <a:cs typeface="Arial" pitchFamily="34" charset="0"/>
              </a:endParaRPr>
            </a:p>
          </p:txBody>
        </p:sp>
        <p:sp>
          <p:nvSpPr>
            <p:cNvPr id="8" name="矩形 7"/>
            <p:cNvSpPr/>
            <p:nvPr/>
          </p:nvSpPr>
          <p:spPr bwMode="auto">
            <a:xfrm>
              <a:off x="4007768" y="4754822"/>
              <a:ext cx="2484276" cy="288000"/>
            </a:xfrm>
            <a:prstGeom prst="rect">
              <a:avLst/>
            </a:prstGeom>
            <a:solidFill>
              <a:srgbClr val="FFC000"/>
            </a:solidFill>
            <a:ln>
              <a:solidFill>
                <a:srgbClr val="00B0F0"/>
              </a:solidFill>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noAutofit/>
            </a:bodyPr>
            <a:lstStyle/>
            <a:p>
              <a:pPr fontAlgn="ctr">
                <a:buClr>
                  <a:srgbClr val="CC9900"/>
                </a:buClr>
              </a:pPr>
              <a:r>
                <a:rPr sz="1200" b="1">
                  <a:solidFill>
                    <a:schemeClr val="tx1"/>
                  </a:solidFill>
                  <a:latin typeface="微软雅黑" panose="020B0503020204020204" pitchFamily="34" charset="-122"/>
                  <a:ea typeface="微软雅黑" panose="020B0503020204020204" pitchFamily="34" charset="-122"/>
                </a:rPr>
                <a:t>3 fan modules: 2+1 backup</a:t>
              </a:r>
              <a:endParaRPr lang="en-US" altLang="zh-CN" sz="1200" b="1" dirty="0">
                <a:solidFill>
                  <a:schemeClr val="tx1"/>
                </a:solidFill>
                <a:latin typeface="微软雅黑" panose="020B0503020204020204" pitchFamily="34" charset="-122"/>
                <a:ea typeface="微软雅黑" panose="020B0503020204020204" pitchFamily="34" charset="-122"/>
                <a:cs typeface="Arial" pitchFamily="34" charset="0"/>
              </a:endParaRPr>
            </a:p>
          </p:txBody>
        </p:sp>
        <p:sp>
          <p:nvSpPr>
            <p:cNvPr id="9" name="矩形 8"/>
            <p:cNvSpPr/>
            <p:nvPr/>
          </p:nvSpPr>
          <p:spPr bwMode="auto">
            <a:xfrm>
              <a:off x="5664026" y="2036774"/>
              <a:ext cx="3060266" cy="288000"/>
            </a:xfrm>
            <a:prstGeom prst="rect">
              <a:avLst/>
            </a:prstGeom>
            <a:solidFill>
              <a:srgbClr val="00B0F0"/>
            </a:solidFill>
            <a:ln/>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noAutofit/>
            </a:bodyPr>
            <a:lstStyle/>
            <a:p>
              <a:pPr fontAlgn="ctr">
                <a:buClr>
                  <a:srgbClr val="CC9900"/>
                </a:buClr>
              </a:pPr>
              <a:r>
                <a:rPr sz="1200" b="1">
                  <a:solidFill>
                    <a:schemeClr val="tx1"/>
                  </a:solidFill>
                  <a:latin typeface="微软雅黑" panose="020B0503020204020204" pitchFamily="34" charset="-122"/>
                  <a:ea typeface="微软雅黑" panose="020B0503020204020204" pitchFamily="34" charset="-122"/>
                </a:rPr>
                <a:t>MPUs: 1:1 backup</a:t>
              </a:r>
            </a:p>
          </p:txBody>
        </p:sp>
        <p:sp>
          <p:nvSpPr>
            <p:cNvPr id="10" name="矩形 9"/>
            <p:cNvSpPr/>
            <p:nvPr/>
          </p:nvSpPr>
          <p:spPr bwMode="auto">
            <a:xfrm>
              <a:off x="5664026" y="2396814"/>
              <a:ext cx="3060606" cy="288000"/>
            </a:xfrm>
            <a:prstGeom prst="rect">
              <a:avLst/>
            </a:prstGeom>
            <a:solidFill>
              <a:srgbClr val="00B0F0"/>
            </a:solidFill>
            <a:ln/>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noAutofit/>
            </a:bodyPr>
            <a:lstStyle/>
            <a:p>
              <a:pPr fontAlgn="ctr">
                <a:buClr>
                  <a:srgbClr val="CC9900"/>
                </a:buClr>
              </a:pPr>
              <a:r>
                <a:rPr sz="1200" b="1">
                  <a:solidFill>
                    <a:schemeClr val="tx1"/>
                  </a:solidFill>
                  <a:latin typeface="微软雅黑" panose="020B0503020204020204" pitchFamily="34" charset="-122"/>
                  <a:ea typeface="微软雅黑" panose="020B0503020204020204" pitchFamily="34" charset="-122"/>
                </a:rPr>
                <a:t>A maximum of 4 LPUs</a:t>
              </a:r>
              <a:endParaRPr lang="en-US" altLang="zh-CN" sz="1200" b="1" dirty="0">
                <a:solidFill>
                  <a:schemeClr val="tx1"/>
                </a:solidFill>
                <a:latin typeface="微软雅黑" panose="020B0503020204020204" pitchFamily="34" charset="-122"/>
                <a:ea typeface="微软雅黑" panose="020B0503020204020204" pitchFamily="34" charset="-122"/>
                <a:cs typeface="Arial" pitchFamily="34" charset="0"/>
              </a:endParaRPr>
            </a:p>
          </p:txBody>
        </p:sp>
        <p:sp>
          <p:nvSpPr>
            <p:cNvPr id="11" name="矩形 10"/>
            <p:cNvSpPr/>
            <p:nvPr/>
          </p:nvSpPr>
          <p:spPr bwMode="auto">
            <a:xfrm>
              <a:off x="5664026" y="2828862"/>
              <a:ext cx="3060266" cy="288032"/>
            </a:xfrm>
            <a:prstGeom prst="rect">
              <a:avLst/>
            </a:prstGeom>
            <a:solidFill>
              <a:srgbClr val="00B0F0"/>
            </a:solidFill>
            <a:ln/>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noAutofit/>
            </a:bodyPr>
            <a:lstStyle/>
            <a:p>
              <a:pPr fontAlgn="ctr">
                <a:buClr>
                  <a:srgbClr val="CC9900"/>
                </a:buClr>
              </a:pPr>
              <a:r>
                <a:rPr sz="1200" b="1">
                  <a:solidFill>
                    <a:schemeClr val="tx1"/>
                  </a:solidFill>
                  <a:latin typeface="微软雅黑" panose="020B0503020204020204" pitchFamily="34" charset="-122"/>
                  <a:ea typeface="微软雅黑" panose="020B0503020204020204" pitchFamily="34" charset="-122"/>
                </a:rPr>
                <a:t>2 SFUs: 1+1 backup</a:t>
              </a:r>
              <a:endParaRPr lang="en-US" altLang="zh-CN" sz="1200" b="1" dirty="0">
                <a:solidFill>
                  <a:schemeClr val="tx1"/>
                </a:solidFill>
                <a:latin typeface="微软雅黑" panose="020B0503020204020204" pitchFamily="34" charset="-122"/>
                <a:ea typeface="微软雅黑" panose="020B0503020204020204" pitchFamily="34" charset="-122"/>
                <a:cs typeface="Arial" pitchFamily="34" charset="0"/>
              </a:endParaRPr>
            </a:p>
          </p:txBody>
        </p:sp>
        <p:sp>
          <p:nvSpPr>
            <p:cNvPr id="12" name="右大括号 11"/>
            <p:cNvSpPr/>
            <p:nvPr/>
          </p:nvSpPr>
          <p:spPr bwMode="auto">
            <a:xfrm>
              <a:off x="5231978" y="2252798"/>
              <a:ext cx="360040" cy="432016"/>
            </a:xfrm>
            <a:prstGeom prst="rightBrace">
              <a:avLst>
                <a:gd name="adj1" fmla="val 8333"/>
                <a:gd name="adj2" fmla="val 29184"/>
              </a:avLst>
            </a:prstGeom>
            <a:noFill/>
            <a:ln w="25400">
              <a:solidFill>
                <a:srgbClr val="00B0F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fontAlgn="ctr">
                <a:buClr>
                  <a:srgbClr val="CC9900"/>
                </a:buClr>
                <a:buFont typeface="Wingdings" pitchFamily="2" charset="2"/>
                <a:buChar char="n"/>
              </a:pPr>
              <a:endParaRPr lang="en-US" altLang="zh-CN" sz="1600" dirty="0">
                <a:latin typeface="微软雅黑" panose="020B0503020204020204" pitchFamily="34" charset="-122"/>
                <a:ea typeface="微软雅黑" panose="020B0503020204020204" pitchFamily="34" charset="-122"/>
                <a:cs typeface="Arial" pitchFamily="34" charset="0"/>
              </a:endParaRPr>
            </a:p>
          </p:txBody>
        </p:sp>
        <p:sp>
          <p:nvSpPr>
            <p:cNvPr id="25" name="矩形 24"/>
            <p:cNvSpPr/>
            <p:nvPr/>
          </p:nvSpPr>
          <p:spPr bwMode="auto">
            <a:xfrm>
              <a:off x="4475820" y="3962734"/>
              <a:ext cx="1944216" cy="288032"/>
            </a:xfrm>
            <a:prstGeom prst="rect">
              <a:avLst/>
            </a:prstGeom>
            <a:solidFill>
              <a:srgbClr val="FFC000"/>
            </a:solidFill>
            <a:ln>
              <a:solidFill>
                <a:srgbClr val="00B0F0"/>
              </a:solidFill>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noAutofit/>
            </a:bodyPr>
            <a:lstStyle/>
            <a:p>
              <a:pPr fontAlgn="ctr">
                <a:buClr>
                  <a:srgbClr val="CC9900"/>
                </a:buClr>
              </a:pPr>
              <a:r>
                <a:rPr sz="1200" b="1">
                  <a:solidFill>
                    <a:schemeClr val="tx1"/>
                  </a:solidFill>
                  <a:latin typeface="微软雅黑" panose="020B0503020204020204" pitchFamily="34" charset="-122"/>
                  <a:ea typeface="微软雅黑" panose="020B0503020204020204" pitchFamily="34" charset="-122"/>
                </a:rPr>
                <a:t>4 power sockets</a:t>
              </a:r>
            </a:p>
          </p:txBody>
        </p:sp>
        <p:sp>
          <p:nvSpPr>
            <p:cNvPr id="33" name="TextBox 32"/>
            <p:cNvSpPr txBox="1"/>
            <p:nvPr/>
          </p:nvSpPr>
          <p:spPr>
            <a:xfrm>
              <a:off x="2999656" y="3501912"/>
              <a:ext cx="1296144" cy="323133"/>
            </a:xfrm>
            <a:prstGeom prst="rect">
              <a:avLst/>
            </a:prstGeom>
            <a:noFill/>
          </p:spPr>
          <p:txBody>
            <a:bodyPr wrap="square" lIns="121883" tIns="60944" rIns="121883" bIns="60944" rtlCol="0">
              <a:noAutofit/>
            </a:bodyPr>
            <a:lstStyle/>
            <a:p>
              <a:pPr defTabSz="1218834" fontAlgn="ctr">
                <a:spcBef>
                  <a:spcPts val="0"/>
                </a:spcBef>
                <a:spcAft>
                  <a:spcPts val="0"/>
                </a:spcAft>
                <a:defRPr/>
              </a:pPr>
              <a:r>
                <a:rPr sz="1300" b="1" dirty="0">
                  <a:latin typeface="微软雅黑" panose="020B0503020204020204" pitchFamily="34" charset="-122"/>
                  <a:ea typeface="微软雅黑" panose="020B0503020204020204" pitchFamily="34" charset="-122"/>
                </a:rPr>
                <a:t>Front view</a:t>
              </a:r>
            </a:p>
          </p:txBody>
        </p:sp>
        <p:sp>
          <p:nvSpPr>
            <p:cNvPr id="34" name="TextBox 33"/>
            <p:cNvSpPr txBox="1"/>
            <p:nvPr/>
          </p:nvSpPr>
          <p:spPr>
            <a:xfrm>
              <a:off x="7919928" y="3496798"/>
              <a:ext cx="1056392" cy="328247"/>
            </a:xfrm>
            <a:prstGeom prst="rect">
              <a:avLst/>
            </a:prstGeom>
            <a:noFill/>
          </p:spPr>
          <p:txBody>
            <a:bodyPr wrap="square" lIns="121883" tIns="60944" rIns="121883" bIns="60944" rtlCol="0">
              <a:noAutofit/>
            </a:bodyPr>
            <a:lstStyle/>
            <a:p>
              <a:pPr defTabSz="1218834" fontAlgn="ctr">
                <a:spcBef>
                  <a:spcPts val="0"/>
                </a:spcBef>
                <a:spcAft>
                  <a:spcPts val="0"/>
                </a:spcAft>
                <a:defRPr/>
              </a:pPr>
              <a:r>
                <a:rPr sz="1300" b="1" dirty="0">
                  <a:latin typeface="微软雅黑" panose="020B0503020204020204" pitchFamily="34" charset="-122"/>
                  <a:ea typeface="微软雅黑" panose="020B0503020204020204" pitchFamily="34" charset="-122"/>
                </a:rPr>
                <a:t>Rear view</a:t>
              </a:r>
            </a:p>
          </p:txBody>
        </p:sp>
        <p:pic>
          <p:nvPicPr>
            <p:cNvPr id="19"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790" y="1255713"/>
              <a:ext cx="2818173" cy="2257670"/>
            </a:xfrm>
            <a:prstGeom prst="rect">
              <a:avLst/>
            </a:prstGeom>
          </p:spPr>
        </p:pic>
        <p:cxnSp>
          <p:nvCxnSpPr>
            <p:cNvPr id="15" name="直接连接符 14"/>
            <p:cNvCxnSpPr>
              <a:stCxn id="7" idx="1"/>
            </p:cNvCxnSpPr>
            <p:nvPr/>
          </p:nvCxnSpPr>
          <p:spPr bwMode="auto">
            <a:xfrm flipH="1" flipV="1">
              <a:off x="4673880" y="1687794"/>
              <a:ext cx="990146" cy="24928"/>
            </a:xfrm>
            <a:prstGeom prst="line">
              <a:avLst/>
            </a:prstGeom>
            <a:noFill/>
            <a:ln w="25400">
              <a:solidFill>
                <a:srgbClr val="00B0F0"/>
              </a:solidFill>
            </a:ln>
            <a:effectLst/>
          </p:spPr>
        </p:cxnSp>
        <p:cxnSp>
          <p:nvCxnSpPr>
            <p:cNvPr id="14" name="直接连接符 13"/>
            <p:cNvCxnSpPr>
              <a:endCxn id="9" idx="1"/>
            </p:cNvCxnSpPr>
            <p:nvPr/>
          </p:nvCxnSpPr>
          <p:spPr bwMode="auto">
            <a:xfrm>
              <a:off x="4799930" y="2000294"/>
              <a:ext cx="864096" cy="180481"/>
            </a:xfrm>
            <a:prstGeom prst="line">
              <a:avLst/>
            </a:prstGeom>
            <a:noFill/>
            <a:ln w="25400">
              <a:solidFill>
                <a:srgbClr val="00B0F0"/>
              </a:solidFill>
            </a:ln>
            <a:effectLst/>
          </p:spPr>
        </p:cxnSp>
        <p:cxnSp>
          <p:nvCxnSpPr>
            <p:cNvPr id="16" name="直接连接符 15"/>
            <p:cNvCxnSpPr>
              <a:stCxn id="11" idx="1"/>
            </p:cNvCxnSpPr>
            <p:nvPr/>
          </p:nvCxnSpPr>
          <p:spPr bwMode="auto">
            <a:xfrm flipH="1" flipV="1">
              <a:off x="4871938" y="2756854"/>
              <a:ext cx="792088" cy="216024"/>
            </a:xfrm>
            <a:prstGeom prst="line">
              <a:avLst/>
            </a:prstGeom>
            <a:noFill/>
            <a:ln w="25400">
              <a:solidFill>
                <a:srgbClr val="00B0F0"/>
              </a:solidFill>
            </a:ln>
            <a:effectLst/>
          </p:spPr>
        </p:cxnSp>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40116" y="3726867"/>
              <a:ext cx="2628292" cy="2295743"/>
            </a:xfrm>
            <a:prstGeom prst="rect">
              <a:avLst/>
            </a:prstGeom>
          </p:spPr>
        </p:pic>
        <p:cxnSp>
          <p:nvCxnSpPr>
            <p:cNvPr id="13" name="直接连接符 12"/>
            <p:cNvCxnSpPr>
              <a:stCxn id="25" idx="3"/>
            </p:cNvCxnSpPr>
            <p:nvPr/>
          </p:nvCxnSpPr>
          <p:spPr bwMode="auto">
            <a:xfrm>
              <a:off x="6420036" y="4106750"/>
              <a:ext cx="864096" cy="0"/>
            </a:xfrm>
            <a:prstGeom prst="line">
              <a:avLst/>
            </a:prstGeom>
            <a:noFill/>
            <a:ln w="25400">
              <a:solidFill>
                <a:srgbClr val="00B0F0"/>
              </a:solidFill>
            </a:ln>
            <a:effectLst/>
          </p:spPr>
        </p:cxnSp>
        <p:cxnSp>
          <p:nvCxnSpPr>
            <p:cNvPr id="29" name="直接连接符 28"/>
            <p:cNvCxnSpPr>
              <a:stCxn id="8" idx="3"/>
            </p:cNvCxnSpPr>
            <p:nvPr/>
          </p:nvCxnSpPr>
          <p:spPr bwMode="auto">
            <a:xfrm>
              <a:off x="6492044" y="4898822"/>
              <a:ext cx="1008112" cy="436230"/>
            </a:xfrm>
            <a:prstGeom prst="line">
              <a:avLst/>
            </a:prstGeom>
            <a:noFill/>
            <a:ln w="25400">
              <a:solidFill>
                <a:srgbClr val="00B0F0"/>
              </a:solidFill>
            </a:ln>
            <a:effectLst/>
          </p:spPr>
        </p:cxnSp>
      </p:grpSp>
    </p:spTree>
    <p:extLst>
      <p:ext uri="{BB962C8B-B14F-4D97-AF65-F5344CB8AC3E}">
        <p14:creationId xmlns:p14="http://schemas.microsoft.com/office/powerpoint/2010/main" val="23276291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33"/>
          <p:cNvSpPr>
            <a:spLocks noGrp="1" noChangeArrowheads="1"/>
          </p:cNvSpPr>
          <p:nvPr>
            <p:ph type="ctrTitle" sz="quarter"/>
          </p:nvPr>
        </p:nvSpPr>
        <p:spPr/>
        <p:txBody>
          <a:bodyPr/>
          <a:lstStyle/>
          <a:p>
            <a:r>
              <a:rPr lang="en-US"/>
              <a:t>Introduction to Huawei Data Center CE Series Switches</a:t>
            </a:r>
            <a:endParaRPr lang="en-US" altLang="zh-CN" dirty="0">
              <a:sym typeface="黑体 (标题)"/>
            </a:endParaRPr>
          </a:p>
        </p:txBody>
      </p:sp>
      <p:sp>
        <p:nvSpPr>
          <p:cNvPr id="3" name="文本占位符 2"/>
          <p:cNvSpPr>
            <a:spLocks noGrp="1"/>
          </p:cNvSpPr>
          <p:nvPr>
            <p:ph type="body" sz="quarter" idx="10"/>
          </p:nvPr>
        </p:nvSpPr>
        <p:spPr/>
        <p:txBody>
          <a:bodyPr/>
          <a:lstStyle/>
          <a:p>
            <a:r>
              <a:rPr lang="en-US" altLang="zh-CN" dirty="0"/>
              <a:t>Huawei Data Center Series of Courses</a:t>
            </a:r>
            <a:endParaRPr lang="zh-CN" altLang="en-US" dirty="0"/>
          </a:p>
          <a:p>
            <a:endParaRPr lang="zh-CN" altLang="en-US" dirty="0"/>
          </a:p>
        </p:txBody>
      </p:sp>
    </p:spTree>
    <p:extLst>
      <p:ext uri="{BB962C8B-B14F-4D97-AF65-F5344CB8AC3E}">
        <p14:creationId xmlns:p14="http://schemas.microsoft.com/office/powerpoint/2010/main" val="21357495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2"/>
          </p:nvPr>
        </p:nvSpPr>
        <p:spPr/>
        <p:txBody>
          <a:bodyPr/>
          <a:lstStyle/>
          <a:p>
            <a:r>
              <a:rPr lang="en-US" altLang="zh-CN" dirty="0"/>
              <a:t>Slot Distribution on the CE12804S</a:t>
            </a:r>
            <a:endParaRPr lang="zh-CN" altLang="en-US" dirty="0"/>
          </a:p>
        </p:txBody>
      </p:sp>
      <p:grpSp>
        <p:nvGrpSpPr>
          <p:cNvPr id="39" name="组合 38"/>
          <p:cNvGrpSpPr/>
          <p:nvPr/>
        </p:nvGrpSpPr>
        <p:grpSpPr>
          <a:xfrm>
            <a:off x="1883532" y="1850860"/>
            <a:ext cx="8424936" cy="3730955"/>
            <a:chOff x="2888938" y="1916832"/>
            <a:chExt cx="6807462" cy="3076894"/>
          </a:xfrm>
        </p:grpSpPr>
        <p:sp>
          <p:nvSpPr>
            <p:cNvPr id="40" name="矩形 39"/>
            <p:cNvSpPr/>
            <p:nvPr/>
          </p:nvSpPr>
          <p:spPr>
            <a:xfrm>
              <a:off x="6816080" y="1916832"/>
              <a:ext cx="2880320" cy="2592288"/>
            </a:xfrm>
            <a:prstGeom prst="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fontAlgn="ctr"/>
              <a:endParaRPr lang="en-US" altLang="zh-CN" sz="1400" dirty="0">
                <a:solidFill>
                  <a:schemeClr val="tx1"/>
                </a:solidFill>
                <a:latin typeface="微软雅黑" panose="020B0503020204020204" pitchFamily="34" charset="-122"/>
                <a:ea typeface="微软雅黑" panose="020B0503020204020204" pitchFamily="34" charset="-122"/>
              </a:endParaRPr>
            </a:p>
          </p:txBody>
        </p:sp>
        <p:sp>
          <p:nvSpPr>
            <p:cNvPr id="41" name="TextBox 168"/>
            <p:cNvSpPr txBox="1"/>
            <p:nvPr/>
          </p:nvSpPr>
          <p:spPr>
            <a:xfrm>
              <a:off x="3610334" y="4678212"/>
              <a:ext cx="1114756" cy="304586"/>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noAutofit/>
            </a:bodyPr>
            <a:lstStyle/>
            <a:p>
              <a:pPr fontAlgn="ctr"/>
              <a:r>
                <a:rPr sz="1600" dirty="0">
                  <a:solidFill>
                    <a:schemeClr val="tx1"/>
                  </a:solidFill>
                  <a:latin typeface="微软雅黑" panose="020B0503020204020204" pitchFamily="34" charset="-122"/>
                  <a:ea typeface="微软雅黑" panose="020B0503020204020204" pitchFamily="34" charset="-122"/>
                </a:rPr>
                <a:t>Front view</a:t>
              </a:r>
              <a:endParaRPr lang="en-US" altLang="zh-CN" sz="1600" dirty="0">
                <a:solidFill>
                  <a:schemeClr val="tx1"/>
                </a:solidFill>
                <a:latin typeface="微软雅黑" panose="020B0503020204020204" pitchFamily="34" charset="-122"/>
                <a:ea typeface="微软雅黑" panose="020B0503020204020204" pitchFamily="34" charset="-122"/>
              </a:endParaRPr>
            </a:p>
          </p:txBody>
        </p:sp>
        <p:sp>
          <p:nvSpPr>
            <p:cNvPr id="42" name="矩形 41"/>
            <p:cNvSpPr/>
            <p:nvPr/>
          </p:nvSpPr>
          <p:spPr>
            <a:xfrm>
              <a:off x="2888938" y="1916832"/>
              <a:ext cx="2880320" cy="2592288"/>
            </a:xfrm>
            <a:prstGeom prst="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fontAlgn="ctr"/>
              <a:endParaRPr lang="en-US" altLang="zh-CN" sz="1400" dirty="0">
                <a:solidFill>
                  <a:schemeClr val="tx1"/>
                </a:solidFill>
                <a:latin typeface="微软雅黑" panose="020B0503020204020204" pitchFamily="34" charset="-122"/>
                <a:ea typeface="微软雅黑" panose="020B0503020204020204" pitchFamily="34" charset="-122"/>
              </a:endParaRPr>
            </a:p>
          </p:txBody>
        </p:sp>
        <p:sp>
          <p:nvSpPr>
            <p:cNvPr id="43" name="矩形 42"/>
            <p:cNvSpPr/>
            <p:nvPr/>
          </p:nvSpPr>
          <p:spPr>
            <a:xfrm>
              <a:off x="3032954" y="2556604"/>
              <a:ext cx="1078992" cy="18000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400">
                  <a:solidFill>
                    <a:schemeClr val="tx1"/>
                  </a:solidFill>
                  <a:latin typeface="微软雅黑" panose="020B0503020204020204" pitchFamily="34" charset="-122"/>
                  <a:ea typeface="微软雅黑" panose="020B0503020204020204" pitchFamily="34" charset="-122"/>
                </a:rPr>
                <a:t>MPU1</a:t>
              </a: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44" name="矩形 43"/>
            <p:cNvSpPr/>
            <p:nvPr/>
          </p:nvSpPr>
          <p:spPr>
            <a:xfrm>
              <a:off x="3032954" y="2744944"/>
              <a:ext cx="2160000" cy="1800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400">
                  <a:solidFill>
                    <a:schemeClr val="tx1"/>
                  </a:solidFill>
                  <a:latin typeface="微软雅黑" panose="020B0503020204020204" pitchFamily="34" charset="-122"/>
                  <a:ea typeface="微软雅黑" panose="020B0503020204020204" pitchFamily="34" charset="-122"/>
                </a:rPr>
                <a:t>LPU</a:t>
              </a: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45" name="矩形 44"/>
            <p:cNvSpPr/>
            <p:nvPr/>
          </p:nvSpPr>
          <p:spPr>
            <a:xfrm>
              <a:off x="3032954" y="2939362"/>
              <a:ext cx="2160000" cy="1800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400">
                  <a:solidFill>
                    <a:schemeClr val="tx1"/>
                  </a:solidFill>
                  <a:latin typeface="微软雅黑" panose="020B0503020204020204" pitchFamily="34" charset="-122"/>
                  <a:ea typeface="微软雅黑" panose="020B0503020204020204" pitchFamily="34" charset="-122"/>
                </a:rPr>
                <a:t>LPU</a:t>
              </a: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46" name="矩形 45"/>
            <p:cNvSpPr/>
            <p:nvPr/>
          </p:nvSpPr>
          <p:spPr>
            <a:xfrm>
              <a:off x="3032954" y="3133780"/>
              <a:ext cx="2160000" cy="180000"/>
            </a:xfrm>
            <a:prstGeom prst="rect">
              <a:avLst/>
            </a:prstGeom>
            <a:solidFill>
              <a:srgbClr val="33CCFF"/>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400">
                  <a:solidFill>
                    <a:schemeClr val="tx1"/>
                  </a:solidFill>
                  <a:latin typeface="微软雅黑" panose="020B0503020204020204" pitchFamily="34" charset="-122"/>
                  <a:ea typeface="微软雅黑" panose="020B0503020204020204" pitchFamily="34" charset="-122"/>
                </a:rPr>
                <a:t>SFU</a:t>
              </a: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47" name="矩形 46"/>
            <p:cNvSpPr/>
            <p:nvPr/>
          </p:nvSpPr>
          <p:spPr>
            <a:xfrm>
              <a:off x="3032954" y="3328198"/>
              <a:ext cx="2160000" cy="180000"/>
            </a:xfrm>
            <a:prstGeom prst="rect">
              <a:avLst/>
            </a:prstGeom>
            <a:solidFill>
              <a:srgbClr val="33CCFF"/>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400">
                  <a:solidFill>
                    <a:schemeClr val="tx1"/>
                  </a:solidFill>
                  <a:latin typeface="微软雅黑" panose="020B0503020204020204" pitchFamily="34" charset="-122"/>
                  <a:ea typeface="微软雅黑" panose="020B0503020204020204" pitchFamily="34" charset="-122"/>
                </a:rPr>
                <a:t>SFU</a:t>
              </a: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48" name="矩形 47"/>
            <p:cNvSpPr/>
            <p:nvPr/>
          </p:nvSpPr>
          <p:spPr>
            <a:xfrm>
              <a:off x="3032954" y="3522616"/>
              <a:ext cx="2160000" cy="1800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400">
                  <a:solidFill>
                    <a:schemeClr val="tx1"/>
                  </a:solidFill>
                  <a:latin typeface="微软雅黑" panose="020B0503020204020204" pitchFamily="34" charset="-122"/>
                  <a:ea typeface="微软雅黑" panose="020B0503020204020204" pitchFamily="34" charset="-122"/>
                </a:rPr>
                <a:t>LPU</a:t>
              </a: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49" name="椭圆 48"/>
            <p:cNvSpPr/>
            <p:nvPr/>
          </p:nvSpPr>
          <p:spPr>
            <a:xfrm>
              <a:off x="5265202" y="3523629"/>
              <a:ext cx="468000" cy="180000"/>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400" b="1">
                  <a:solidFill>
                    <a:schemeClr val="tx1"/>
                  </a:solidFill>
                  <a:latin typeface="微软雅黑" panose="020B0503020204020204" pitchFamily="34" charset="-122"/>
                  <a:ea typeface="微软雅黑" panose="020B0503020204020204" pitchFamily="34" charset="-122"/>
                </a:rPr>
                <a:t>2</a:t>
              </a:r>
              <a:endParaRPr lang="zh-CN" altLang="en-US" sz="1400" b="1" dirty="0">
                <a:solidFill>
                  <a:schemeClr val="tx1"/>
                </a:solidFill>
                <a:latin typeface="微软雅黑" panose="020B0503020204020204" pitchFamily="34" charset="-122"/>
                <a:ea typeface="微软雅黑" panose="020B0503020204020204" pitchFamily="34" charset="-122"/>
              </a:endParaRPr>
            </a:p>
          </p:txBody>
        </p:sp>
        <p:sp>
          <p:nvSpPr>
            <p:cNvPr id="50" name="椭圆 49"/>
            <p:cNvSpPr/>
            <p:nvPr/>
          </p:nvSpPr>
          <p:spPr>
            <a:xfrm>
              <a:off x="5265202" y="3717032"/>
              <a:ext cx="468000" cy="180000"/>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400" b="1">
                  <a:solidFill>
                    <a:schemeClr val="tx1"/>
                  </a:solidFill>
                  <a:latin typeface="微软雅黑" panose="020B0503020204020204" pitchFamily="34" charset="-122"/>
                  <a:ea typeface="微软雅黑" panose="020B0503020204020204" pitchFamily="34" charset="-122"/>
                </a:rPr>
                <a:t>1</a:t>
              </a:r>
              <a:endParaRPr lang="zh-CN" altLang="en-US" sz="1400" b="1" dirty="0">
                <a:solidFill>
                  <a:schemeClr val="tx1"/>
                </a:solidFill>
                <a:latin typeface="微软雅黑" panose="020B0503020204020204" pitchFamily="34" charset="-122"/>
                <a:ea typeface="微软雅黑" panose="020B0503020204020204" pitchFamily="34" charset="-122"/>
              </a:endParaRPr>
            </a:p>
          </p:txBody>
        </p:sp>
        <p:sp>
          <p:nvSpPr>
            <p:cNvPr id="56" name="椭圆 55"/>
            <p:cNvSpPr/>
            <p:nvPr/>
          </p:nvSpPr>
          <p:spPr>
            <a:xfrm>
              <a:off x="5265202" y="2943414"/>
              <a:ext cx="468000" cy="180000"/>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400" b="1">
                  <a:solidFill>
                    <a:schemeClr val="tx1"/>
                  </a:solidFill>
                  <a:latin typeface="微软雅黑" panose="020B0503020204020204" pitchFamily="34" charset="-122"/>
                  <a:ea typeface="微软雅黑" panose="020B0503020204020204" pitchFamily="34" charset="-122"/>
                </a:rPr>
                <a:t>3</a:t>
              </a:r>
              <a:endParaRPr lang="zh-CN" altLang="en-US" sz="1400" b="1" dirty="0">
                <a:solidFill>
                  <a:schemeClr val="tx1"/>
                </a:solidFill>
                <a:latin typeface="微软雅黑" panose="020B0503020204020204" pitchFamily="34" charset="-122"/>
                <a:ea typeface="微软雅黑" panose="020B0503020204020204" pitchFamily="34" charset="-122"/>
              </a:endParaRPr>
            </a:p>
          </p:txBody>
        </p:sp>
        <p:sp>
          <p:nvSpPr>
            <p:cNvPr id="58" name="椭圆 57"/>
            <p:cNvSpPr/>
            <p:nvPr/>
          </p:nvSpPr>
          <p:spPr>
            <a:xfrm>
              <a:off x="5265202" y="2750009"/>
              <a:ext cx="468000" cy="180000"/>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400" b="1">
                  <a:solidFill>
                    <a:schemeClr val="tx1"/>
                  </a:solidFill>
                  <a:latin typeface="微软雅黑" panose="020B0503020204020204" pitchFamily="34" charset="-122"/>
                  <a:ea typeface="微软雅黑" panose="020B0503020204020204" pitchFamily="34" charset="-122"/>
                </a:rPr>
                <a:t>4</a:t>
              </a:r>
              <a:endParaRPr lang="zh-CN" altLang="en-US" sz="1400" b="1" dirty="0">
                <a:solidFill>
                  <a:schemeClr val="tx1"/>
                </a:solidFill>
                <a:latin typeface="微软雅黑" panose="020B0503020204020204" pitchFamily="34" charset="-122"/>
                <a:ea typeface="微软雅黑" panose="020B0503020204020204" pitchFamily="34" charset="-122"/>
              </a:endParaRPr>
            </a:p>
          </p:txBody>
        </p:sp>
        <p:sp>
          <p:nvSpPr>
            <p:cNvPr id="59" name="椭圆 58"/>
            <p:cNvSpPr/>
            <p:nvPr/>
          </p:nvSpPr>
          <p:spPr>
            <a:xfrm>
              <a:off x="5265202" y="3330224"/>
              <a:ext cx="468000" cy="180000"/>
            </a:xfrm>
            <a:prstGeom prst="ellipse">
              <a:avLst/>
            </a:prstGeom>
            <a:solidFill>
              <a:srgbClr val="33CC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400" b="1">
                  <a:solidFill>
                    <a:schemeClr val="tx1"/>
                  </a:solidFill>
                  <a:latin typeface="微软雅黑" panose="020B0503020204020204" pitchFamily="34" charset="-122"/>
                  <a:ea typeface="微软雅黑" panose="020B0503020204020204" pitchFamily="34" charset="-122"/>
                </a:rPr>
                <a:t>7</a:t>
              </a:r>
              <a:endParaRPr lang="zh-CN" altLang="en-US" sz="1400" b="1" dirty="0">
                <a:solidFill>
                  <a:schemeClr val="tx1"/>
                </a:solidFill>
                <a:latin typeface="微软雅黑" panose="020B0503020204020204" pitchFamily="34" charset="-122"/>
                <a:ea typeface="微软雅黑" panose="020B0503020204020204" pitchFamily="34" charset="-122"/>
              </a:endParaRPr>
            </a:p>
          </p:txBody>
        </p:sp>
        <p:sp>
          <p:nvSpPr>
            <p:cNvPr id="60" name="椭圆 59"/>
            <p:cNvSpPr/>
            <p:nvPr/>
          </p:nvSpPr>
          <p:spPr>
            <a:xfrm>
              <a:off x="5265202" y="2556604"/>
              <a:ext cx="468000" cy="1800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numCol="3" rtlCol="0" anchor="ctr">
              <a:noAutofit/>
            </a:bodyPr>
            <a:lstStyle/>
            <a:p>
              <a:pPr algn="dist" fontAlgn="ctr"/>
              <a:r>
                <a:rPr sz="1400" b="1">
                  <a:solidFill>
                    <a:schemeClr val="tx1"/>
                  </a:solidFill>
                  <a:latin typeface="微软雅黑" panose="020B0503020204020204" pitchFamily="34" charset="-122"/>
                  <a:ea typeface="微软雅黑" panose="020B0503020204020204" pitchFamily="34" charset="-122"/>
                </a:rPr>
                <a:t>5     -6</a:t>
              </a:r>
              <a:endParaRPr lang="zh-CN" altLang="en-US" sz="1400" b="1" dirty="0">
                <a:solidFill>
                  <a:schemeClr val="tx1"/>
                </a:solidFill>
                <a:latin typeface="微软雅黑" panose="020B0503020204020204" pitchFamily="34" charset="-122"/>
                <a:ea typeface="微软雅黑" panose="020B0503020204020204" pitchFamily="34" charset="-122"/>
              </a:endParaRPr>
            </a:p>
          </p:txBody>
        </p:sp>
        <p:sp>
          <p:nvSpPr>
            <p:cNvPr id="62" name="椭圆 61"/>
            <p:cNvSpPr/>
            <p:nvPr/>
          </p:nvSpPr>
          <p:spPr>
            <a:xfrm rot="16200000">
              <a:off x="7140152" y="4113112"/>
              <a:ext cx="468000" cy="1800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200" b="1">
                  <a:solidFill>
                    <a:schemeClr val="tx1"/>
                  </a:solidFill>
                  <a:latin typeface="微软雅黑" panose="020B0503020204020204" pitchFamily="34" charset="-122"/>
                  <a:ea typeface="微软雅黑" panose="020B0503020204020204" pitchFamily="34" charset="-122"/>
                </a:rPr>
                <a:t>13</a:t>
              </a:r>
              <a:endParaRPr lang="zh-CN" altLang="en-US" sz="1200" b="1" dirty="0">
                <a:solidFill>
                  <a:schemeClr val="tx1"/>
                </a:solidFill>
                <a:latin typeface="微软雅黑" panose="020B0503020204020204" pitchFamily="34" charset="-122"/>
                <a:ea typeface="微软雅黑" panose="020B0503020204020204" pitchFamily="34" charset="-122"/>
              </a:endParaRPr>
            </a:p>
          </p:txBody>
        </p:sp>
        <p:sp>
          <p:nvSpPr>
            <p:cNvPr id="63" name="椭圆 62"/>
            <p:cNvSpPr/>
            <p:nvPr/>
          </p:nvSpPr>
          <p:spPr>
            <a:xfrm rot="16200000">
              <a:off x="8040232" y="4113112"/>
              <a:ext cx="468000" cy="1800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200" b="1">
                  <a:solidFill>
                    <a:schemeClr val="tx1"/>
                  </a:solidFill>
                  <a:latin typeface="微软雅黑" panose="020B0503020204020204" pitchFamily="34" charset="-122"/>
                  <a:ea typeface="微软雅黑" panose="020B0503020204020204" pitchFamily="34" charset="-122"/>
                </a:rPr>
                <a:t>14</a:t>
              </a:r>
              <a:endParaRPr lang="zh-CN" altLang="en-US" sz="1200" b="1" dirty="0">
                <a:solidFill>
                  <a:schemeClr val="tx1"/>
                </a:solidFill>
                <a:latin typeface="微软雅黑" panose="020B0503020204020204" pitchFamily="34" charset="-122"/>
                <a:ea typeface="微软雅黑" panose="020B0503020204020204" pitchFamily="34" charset="-122"/>
              </a:endParaRPr>
            </a:p>
          </p:txBody>
        </p:sp>
        <p:sp>
          <p:nvSpPr>
            <p:cNvPr id="64" name="椭圆 63"/>
            <p:cNvSpPr/>
            <p:nvPr/>
          </p:nvSpPr>
          <p:spPr>
            <a:xfrm rot="16200000">
              <a:off x="8976336" y="4113112"/>
              <a:ext cx="468000" cy="1800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200" b="1">
                  <a:solidFill>
                    <a:schemeClr val="tx1"/>
                  </a:solidFill>
                  <a:latin typeface="微软雅黑" panose="020B0503020204020204" pitchFamily="34" charset="-122"/>
                  <a:ea typeface="微软雅黑" panose="020B0503020204020204" pitchFamily="34" charset="-122"/>
                </a:rPr>
                <a:t>15</a:t>
              </a:r>
              <a:endParaRPr lang="zh-CN" altLang="en-US" sz="1200" b="1" dirty="0">
                <a:solidFill>
                  <a:schemeClr val="tx1"/>
                </a:solidFill>
                <a:latin typeface="微软雅黑" panose="020B0503020204020204" pitchFamily="34" charset="-122"/>
                <a:ea typeface="微软雅黑" panose="020B0503020204020204" pitchFamily="34" charset="-122"/>
              </a:endParaRPr>
            </a:p>
          </p:txBody>
        </p:sp>
        <p:sp>
          <p:nvSpPr>
            <p:cNvPr id="65" name="矩形 64"/>
            <p:cNvSpPr/>
            <p:nvPr/>
          </p:nvSpPr>
          <p:spPr>
            <a:xfrm>
              <a:off x="3032954" y="2358592"/>
              <a:ext cx="539496" cy="18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400">
                  <a:solidFill>
                    <a:schemeClr val="tx1"/>
                  </a:solidFill>
                  <a:latin typeface="微软雅黑" panose="020B0503020204020204" pitchFamily="34" charset="-122"/>
                  <a:ea typeface="微软雅黑" panose="020B0503020204020204" pitchFamily="34" charset="-122"/>
                </a:rPr>
                <a:t>PM1</a:t>
              </a: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66" name="矩形 65"/>
            <p:cNvSpPr/>
            <p:nvPr/>
          </p:nvSpPr>
          <p:spPr>
            <a:xfrm>
              <a:off x="4113074" y="2358592"/>
              <a:ext cx="539496" cy="18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400">
                  <a:solidFill>
                    <a:schemeClr val="tx1"/>
                  </a:solidFill>
                  <a:latin typeface="微软雅黑" panose="020B0503020204020204" pitchFamily="34" charset="-122"/>
                  <a:ea typeface="微软雅黑" panose="020B0503020204020204" pitchFamily="34" charset="-122"/>
                </a:rPr>
                <a:t>PM3</a:t>
              </a: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67" name="椭圆 66"/>
            <p:cNvSpPr/>
            <p:nvPr/>
          </p:nvSpPr>
          <p:spPr>
            <a:xfrm>
              <a:off x="3032954" y="2124548"/>
              <a:ext cx="468000" cy="180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400" b="1">
                  <a:solidFill>
                    <a:schemeClr val="tx1"/>
                  </a:solidFill>
                  <a:latin typeface="微软雅黑" panose="020B0503020204020204" pitchFamily="34" charset="-122"/>
                  <a:ea typeface="微软雅黑" panose="020B0503020204020204" pitchFamily="34" charset="-122"/>
                </a:rPr>
                <a:t>9</a:t>
              </a:r>
              <a:endParaRPr lang="zh-CN" altLang="en-US" sz="1400" b="1" dirty="0">
                <a:solidFill>
                  <a:schemeClr val="tx1"/>
                </a:solidFill>
                <a:latin typeface="微软雅黑" panose="020B0503020204020204" pitchFamily="34" charset="-122"/>
                <a:ea typeface="微软雅黑" panose="020B0503020204020204" pitchFamily="34" charset="-122"/>
              </a:endParaRPr>
            </a:p>
          </p:txBody>
        </p:sp>
        <p:sp>
          <p:nvSpPr>
            <p:cNvPr id="68" name="椭圆 67"/>
            <p:cNvSpPr/>
            <p:nvPr/>
          </p:nvSpPr>
          <p:spPr>
            <a:xfrm>
              <a:off x="3596999" y="2124548"/>
              <a:ext cx="468000" cy="180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400" b="1">
                  <a:solidFill>
                    <a:schemeClr val="tx1"/>
                  </a:solidFill>
                  <a:latin typeface="微软雅黑" panose="020B0503020204020204" pitchFamily="34" charset="-122"/>
                  <a:ea typeface="微软雅黑" panose="020B0503020204020204" pitchFamily="34" charset="-122"/>
                </a:rPr>
                <a:t>10</a:t>
              </a:r>
              <a:endParaRPr lang="zh-CN" altLang="en-US" sz="1400" b="1" dirty="0">
                <a:solidFill>
                  <a:schemeClr val="tx1"/>
                </a:solidFill>
                <a:latin typeface="微软雅黑" panose="020B0503020204020204" pitchFamily="34" charset="-122"/>
                <a:ea typeface="微软雅黑" panose="020B0503020204020204" pitchFamily="34" charset="-122"/>
              </a:endParaRPr>
            </a:p>
          </p:txBody>
        </p:sp>
        <p:sp>
          <p:nvSpPr>
            <p:cNvPr id="69" name="矩形 68"/>
            <p:cNvSpPr/>
            <p:nvPr/>
          </p:nvSpPr>
          <p:spPr>
            <a:xfrm>
              <a:off x="7645488" y="4689140"/>
              <a:ext cx="1003610" cy="304586"/>
            </a:xfrm>
            <a:prstGeom prst="rect">
              <a:avLst/>
            </a:prstGeom>
          </p:spPr>
          <p:txBody>
            <a:bodyPr wrap="square">
              <a:noAutofit/>
            </a:bodyPr>
            <a:lstStyle/>
            <a:p>
              <a:pPr fontAlgn="ctr"/>
              <a:r>
                <a:rPr sz="1600">
                  <a:latin typeface="微软雅黑" panose="020B0503020204020204" pitchFamily="34" charset="-122"/>
                  <a:ea typeface="微软雅黑" panose="020B0503020204020204" pitchFamily="34" charset="-122"/>
                </a:rPr>
                <a:t>Rear view</a:t>
              </a:r>
              <a:endParaRPr lang="zh-CN" altLang="en-US" sz="1600" dirty="0">
                <a:latin typeface="微软雅黑" panose="020B0503020204020204" pitchFamily="34" charset="-122"/>
                <a:ea typeface="微软雅黑" panose="020B0503020204020204" pitchFamily="34" charset="-122"/>
              </a:endParaRPr>
            </a:p>
          </p:txBody>
        </p:sp>
        <p:sp>
          <p:nvSpPr>
            <p:cNvPr id="70" name="矩形 69"/>
            <p:cNvSpPr/>
            <p:nvPr/>
          </p:nvSpPr>
          <p:spPr>
            <a:xfrm>
              <a:off x="6960096" y="2542024"/>
              <a:ext cx="822960" cy="146304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bodyPr>
            <a:lstStyle/>
            <a:p>
              <a:pPr algn="ctr" fontAlgn="ctr"/>
              <a:r>
                <a:rPr sz="1400" b="1">
                  <a:solidFill>
                    <a:schemeClr val="tx1"/>
                  </a:solidFill>
                  <a:latin typeface="微软雅黑" panose="020B0503020204020204" pitchFamily="34" charset="-122"/>
                  <a:ea typeface="微软雅黑" panose="020B0503020204020204" pitchFamily="34" charset="-122"/>
                </a:rPr>
                <a:t>FAN</a:t>
              </a:r>
            </a:p>
            <a:p>
              <a:pPr algn="ctr" fontAlgn="ctr"/>
              <a:r>
                <a:rPr sz="1400" b="1">
                  <a:solidFill>
                    <a:schemeClr val="tx1"/>
                  </a:solidFill>
                  <a:latin typeface="微软雅黑" panose="020B0503020204020204" pitchFamily="34" charset="-122"/>
                  <a:ea typeface="微软雅黑" panose="020B0503020204020204" pitchFamily="34" charset="-122"/>
                </a:rPr>
                <a:t>1</a:t>
              </a:r>
              <a:endParaRPr lang="zh-CN" altLang="en-US" sz="1400" b="1" dirty="0">
                <a:solidFill>
                  <a:schemeClr val="tx1"/>
                </a:solidFill>
                <a:latin typeface="微软雅黑" panose="020B0503020204020204" pitchFamily="34" charset="-122"/>
                <a:ea typeface="微软雅黑" panose="020B0503020204020204" pitchFamily="34" charset="-122"/>
              </a:endParaRPr>
            </a:p>
          </p:txBody>
        </p:sp>
        <p:sp>
          <p:nvSpPr>
            <p:cNvPr id="71" name="矩形 70"/>
            <p:cNvSpPr/>
            <p:nvPr/>
          </p:nvSpPr>
          <p:spPr>
            <a:xfrm>
              <a:off x="7865328" y="2542024"/>
              <a:ext cx="822960" cy="146304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bodyPr>
            <a:lstStyle/>
            <a:p>
              <a:pPr algn="ctr" fontAlgn="ctr"/>
              <a:r>
                <a:rPr sz="1400" b="1">
                  <a:solidFill>
                    <a:schemeClr val="tx1"/>
                  </a:solidFill>
                  <a:latin typeface="微软雅黑" panose="020B0503020204020204" pitchFamily="34" charset="-122"/>
                  <a:ea typeface="微软雅黑" panose="020B0503020204020204" pitchFamily="34" charset="-122"/>
                </a:rPr>
                <a:t>FAN</a:t>
              </a:r>
            </a:p>
            <a:p>
              <a:pPr algn="ctr" fontAlgn="ctr"/>
              <a:r>
                <a:rPr sz="1400" b="1">
                  <a:solidFill>
                    <a:schemeClr val="tx1"/>
                  </a:solidFill>
                  <a:latin typeface="微软雅黑" panose="020B0503020204020204" pitchFamily="34" charset="-122"/>
                  <a:ea typeface="微软雅黑" panose="020B0503020204020204" pitchFamily="34" charset="-122"/>
                </a:rPr>
                <a:t>2</a:t>
              </a:r>
              <a:endParaRPr lang="zh-CN" altLang="en-US" sz="1400" b="1" dirty="0">
                <a:solidFill>
                  <a:schemeClr val="tx1"/>
                </a:solidFill>
                <a:latin typeface="微软雅黑" panose="020B0503020204020204" pitchFamily="34" charset="-122"/>
                <a:ea typeface="微软雅黑" panose="020B0503020204020204" pitchFamily="34" charset="-122"/>
              </a:endParaRPr>
            </a:p>
          </p:txBody>
        </p:sp>
        <p:sp>
          <p:nvSpPr>
            <p:cNvPr id="72" name="矩形 71"/>
            <p:cNvSpPr/>
            <p:nvPr/>
          </p:nvSpPr>
          <p:spPr>
            <a:xfrm>
              <a:off x="6976080" y="2218576"/>
              <a:ext cx="2560320" cy="27432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fontAlgn="ctr"/>
              <a:r>
                <a:rPr sz="1400">
                  <a:solidFill>
                    <a:schemeClr val="tx1"/>
                  </a:solidFill>
                  <a:latin typeface="微软雅黑" panose="020B0503020204020204" pitchFamily="34" charset="-122"/>
                  <a:ea typeface="微软雅黑" panose="020B0503020204020204" pitchFamily="34" charset="-122"/>
                </a:rPr>
                <a:t>Power ports 1 to 4</a:t>
              </a: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73" name="矩形 72"/>
            <p:cNvSpPr/>
            <p:nvPr/>
          </p:nvSpPr>
          <p:spPr>
            <a:xfrm>
              <a:off x="3573578" y="2358592"/>
              <a:ext cx="539496" cy="18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400">
                  <a:solidFill>
                    <a:schemeClr val="tx1"/>
                  </a:solidFill>
                  <a:latin typeface="微软雅黑" panose="020B0503020204020204" pitchFamily="34" charset="-122"/>
                  <a:ea typeface="微软雅黑" panose="020B0503020204020204" pitchFamily="34" charset="-122"/>
                </a:rPr>
                <a:t>PM2</a:t>
              </a: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74" name="矩形 73"/>
            <p:cNvSpPr/>
            <p:nvPr/>
          </p:nvSpPr>
          <p:spPr>
            <a:xfrm>
              <a:off x="4653698" y="2358592"/>
              <a:ext cx="539496" cy="18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400">
                  <a:solidFill>
                    <a:schemeClr val="tx1"/>
                  </a:solidFill>
                  <a:latin typeface="微软雅黑" panose="020B0503020204020204" pitchFamily="34" charset="-122"/>
                  <a:ea typeface="微软雅黑" panose="020B0503020204020204" pitchFamily="34" charset="-122"/>
                </a:rPr>
                <a:t>PM4</a:t>
              </a: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75" name="矩形 74"/>
            <p:cNvSpPr/>
            <p:nvPr/>
          </p:nvSpPr>
          <p:spPr>
            <a:xfrm>
              <a:off x="4113074" y="2556604"/>
              <a:ext cx="1078992" cy="18000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400">
                  <a:solidFill>
                    <a:schemeClr val="tx1"/>
                  </a:solidFill>
                  <a:latin typeface="微软雅黑" panose="020B0503020204020204" pitchFamily="34" charset="-122"/>
                  <a:ea typeface="微软雅黑" panose="020B0503020204020204" pitchFamily="34" charset="-122"/>
                </a:rPr>
                <a:t>MPU2</a:t>
              </a: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76" name="矩形 75"/>
            <p:cNvSpPr/>
            <p:nvPr/>
          </p:nvSpPr>
          <p:spPr>
            <a:xfrm>
              <a:off x="3032954" y="3717032"/>
              <a:ext cx="2160000" cy="1800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400">
                  <a:solidFill>
                    <a:schemeClr val="tx1"/>
                  </a:solidFill>
                  <a:latin typeface="微软雅黑" panose="020B0503020204020204" pitchFamily="34" charset="-122"/>
                  <a:ea typeface="微软雅黑" panose="020B0503020204020204" pitchFamily="34" charset="-122"/>
                </a:rPr>
                <a:t>LPU</a:t>
              </a: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77" name="椭圆 76"/>
            <p:cNvSpPr/>
            <p:nvPr/>
          </p:nvSpPr>
          <p:spPr>
            <a:xfrm>
              <a:off x="5265202" y="3136819"/>
              <a:ext cx="468000" cy="180000"/>
            </a:xfrm>
            <a:prstGeom prst="ellipse">
              <a:avLst/>
            </a:prstGeom>
            <a:solidFill>
              <a:srgbClr val="33CC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400" b="1">
                  <a:solidFill>
                    <a:schemeClr val="tx1"/>
                  </a:solidFill>
                  <a:latin typeface="微软雅黑" panose="020B0503020204020204" pitchFamily="34" charset="-122"/>
                  <a:ea typeface="微软雅黑" panose="020B0503020204020204" pitchFamily="34" charset="-122"/>
                </a:rPr>
                <a:t>8</a:t>
              </a:r>
              <a:endParaRPr lang="zh-CN" altLang="en-US" sz="1400" b="1" dirty="0">
                <a:solidFill>
                  <a:schemeClr val="tx1"/>
                </a:solidFill>
                <a:latin typeface="微软雅黑" panose="020B0503020204020204" pitchFamily="34" charset="-122"/>
                <a:ea typeface="微软雅黑" panose="020B0503020204020204" pitchFamily="34" charset="-122"/>
              </a:endParaRPr>
            </a:p>
          </p:txBody>
        </p:sp>
        <p:sp>
          <p:nvSpPr>
            <p:cNvPr id="78" name="椭圆 77"/>
            <p:cNvSpPr/>
            <p:nvPr/>
          </p:nvSpPr>
          <p:spPr>
            <a:xfrm>
              <a:off x="4161044" y="2124548"/>
              <a:ext cx="468000" cy="180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400" b="1">
                  <a:solidFill>
                    <a:schemeClr val="tx1"/>
                  </a:solidFill>
                  <a:latin typeface="微软雅黑" panose="020B0503020204020204" pitchFamily="34" charset="-122"/>
                  <a:ea typeface="微软雅黑" panose="020B0503020204020204" pitchFamily="34" charset="-122"/>
                </a:rPr>
                <a:t>11</a:t>
              </a:r>
              <a:endParaRPr lang="zh-CN" altLang="en-US" sz="1400" b="1" dirty="0">
                <a:solidFill>
                  <a:schemeClr val="tx1"/>
                </a:solidFill>
                <a:latin typeface="微软雅黑" panose="020B0503020204020204" pitchFamily="34" charset="-122"/>
                <a:ea typeface="微软雅黑" panose="020B0503020204020204" pitchFamily="34" charset="-122"/>
              </a:endParaRPr>
            </a:p>
          </p:txBody>
        </p:sp>
        <p:sp>
          <p:nvSpPr>
            <p:cNvPr id="79" name="椭圆 78"/>
            <p:cNvSpPr/>
            <p:nvPr/>
          </p:nvSpPr>
          <p:spPr>
            <a:xfrm>
              <a:off x="4725090" y="2124548"/>
              <a:ext cx="468000" cy="180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400" b="1">
                  <a:solidFill>
                    <a:schemeClr val="tx1"/>
                  </a:solidFill>
                  <a:latin typeface="微软雅黑" panose="020B0503020204020204" pitchFamily="34" charset="-122"/>
                  <a:ea typeface="微软雅黑" panose="020B0503020204020204" pitchFamily="34" charset="-122"/>
                </a:rPr>
                <a:t>12</a:t>
              </a:r>
              <a:endParaRPr lang="zh-CN" altLang="en-US" sz="1400" b="1" dirty="0">
                <a:solidFill>
                  <a:schemeClr val="tx1"/>
                </a:solidFill>
                <a:latin typeface="微软雅黑" panose="020B0503020204020204" pitchFamily="34" charset="-122"/>
                <a:ea typeface="微软雅黑" panose="020B0503020204020204" pitchFamily="34" charset="-122"/>
              </a:endParaRPr>
            </a:p>
          </p:txBody>
        </p:sp>
        <p:sp>
          <p:nvSpPr>
            <p:cNvPr id="80" name="矩形 79"/>
            <p:cNvSpPr/>
            <p:nvPr/>
          </p:nvSpPr>
          <p:spPr>
            <a:xfrm>
              <a:off x="8760296" y="2542024"/>
              <a:ext cx="822960" cy="146304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bodyPr>
            <a:lstStyle/>
            <a:p>
              <a:pPr algn="ctr" fontAlgn="ctr"/>
              <a:r>
                <a:rPr sz="1400" b="1">
                  <a:solidFill>
                    <a:schemeClr val="tx1"/>
                  </a:solidFill>
                  <a:latin typeface="微软雅黑" panose="020B0503020204020204" pitchFamily="34" charset="-122"/>
                  <a:ea typeface="微软雅黑" panose="020B0503020204020204" pitchFamily="34" charset="-122"/>
                </a:rPr>
                <a:t>FAN</a:t>
              </a:r>
            </a:p>
            <a:p>
              <a:pPr algn="ctr" fontAlgn="ctr"/>
              <a:r>
                <a:rPr sz="1400" b="1">
                  <a:solidFill>
                    <a:schemeClr val="tx1"/>
                  </a:solidFill>
                  <a:latin typeface="微软雅黑" panose="020B0503020204020204" pitchFamily="34" charset="-122"/>
                  <a:ea typeface="微软雅黑" panose="020B0503020204020204" pitchFamily="34" charset="-122"/>
                </a:rPr>
                <a:t>3</a:t>
              </a:r>
              <a:endParaRPr lang="zh-CN" altLang="en-US" sz="1400" b="1" dirty="0">
                <a:solidFill>
                  <a:schemeClr val="tx1"/>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34728668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quarter" idx="12"/>
          </p:nvPr>
        </p:nvSpPr>
        <p:spPr/>
        <p:txBody>
          <a:bodyPr/>
          <a:lstStyle/>
          <a:p>
            <a:r>
              <a:rPr lang="en-US" altLang="zh-CN" dirty="0"/>
              <a:t>Appearance of the Core Switch CE12808S</a:t>
            </a:r>
            <a:endParaRPr lang="zh-CN" altLang="en-US" dirty="0"/>
          </a:p>
        </p:txBody>
      </p:sp>
      <p:grpSp>
        <p:nvGrpSpPr>
          <p:cNvPr id="5" name="组合 4"/>
          <p:cNvGrpSpPr/>
          <p:nvPr/>
        </p:nvGrpSpPr>
        <p:grpSpPr>
          <a:xfrm>
            <a:off x="1817639" y="1634800"/>
            <a:ext cx="8544587" cy="3922648"/>
            <a:chOff x="1817639" y="1634800"/>
            <a:chExt cx="8544587" cy="3922648"/>
          </a:xfrm>
        </p:grpSpPr>
        <p:sp>
          <p:nvSpPr>
            <p:cNvPr id="7" name="矩形 6"/>
            <p:cNvSpPr/>
            <p:nvPr/>
          </p:nvSpPr>
          <p:spPr bwMode="auto">
            <a:xfrm>
              <a:off x="4572000" y="4815582"/>
              <a:ext cx="2748136" cy="413619"/>
            </a:xfrm>
            <a:prstGeom prst="rect">
              <a:avLst/>
            </a:prstGeom>
            <a:solidFill>
              <a:srgbClr val="00B0F0"/>
            </a:solidFill>
            <a:ln/>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noAutofit/>
            </a:bodyPr>
            <a:lstStyle/>
            <a:p>
              <a:pPr fontAlgn="ctr">
                <a:buClr>
                  <a:srgbClr val="CC9900"/>
                </a:buClr>
              </a:pPr>
              <a:r>
                <a:rPr sz="1200" b="1">
                  <a:solidFill>
                    <a:schemeClr val="tx1"/>
                  </a:solidFill>
                  <a:latin typeface="微软雅黑" panose="020B0503020204020204" pitchFamily="34" charset="-122"/>
                  <a:ea typeface="微软雅黑" panose="020B0503020204020204" pitchFamily="34" charset="-122"/>
                </a:rPr>
                <a:t>8 power modules: N+N/N+1 backup</a:t>
              </a:r>
              <a:endParaRPr lang="en-US" altLang="zh-CN" sz="1200" b="1" dirty="0">
                <a:solidFill>
                  <a:schemeClr val="tx1"/>
                </a:solidFill>
                <a:latin typeface="微软雅黑" panose="020B0503020204020204" pitchFamily="34" charset="-122"/>
                <a:ea typeface="微软雅黑" panose="020B0503020204020204" pitchFamily="34" charset="-122"/>
              </a:endParaRPr>
            </a:p>
          </p:txBody>
        </p:sp>
        <p:sp>
          <p:nvSpPr>
            <p:cNvPr id="8" name="矩形 7"/>
            <p:cNvSpPr/>
            <p:nvPr/>
          </p:nvSpPr>
          <p:spPr bwMode="auto">
            <a:xfrm>
              <a:off x="4583832" y="3879478"/>
              <a:ext cx="2484276" cy="288000"/>
            </a:xfrm>
            <a:prstGeom prst="rect">
              <a:avLst/>
            </a:prstGeom>
            <a:solidFill>
              <a:srgbClr val="FFC000"/>
            </a:solidFill>
            <a:ln>
              <a:solidFill>
                <a:srgbClr val="00B0F0"/>
              </a:solidFill>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noAutofit/>
            </a:bodyPr>
            <a:lstStyle/>
            <a:p>
              <a:pPr fontAlgn="ctr">
                <a:buClr>
                  <a:srgbClr val="CC9900"/>
                </a:buClr>
              </a:pPr>
              <a:r>
                <a:rPr sz="1200" b="1" dirty="0">
                  <a:solidFill>
                    <a:schemeClr val="tx1"/>
                  </a:solidFill>
                  <a:latin typeface="微软雅黑" panose="020B0503020204020204" pitchFamily="34" charset="-122"/>
                  <a:ea typeface="微软雅黑" panose="020B0503020204020204" pitchFamily="34" charset="-122"/>
                </a:rPr>
                <a:t>6 fan modules: 2+1 backup</a:t>
              </a:r>
              <a:endParaRPr lang="en-US" altLang="zh-CN" sz="1200" b="1" dirty="0">
                <a:solidFill>
                  <a:schemeClr val="tx1"/>
                </a:solidFill>
                <a:latin typeface="微软雅黑" panose="020B0503020204020204" pitchFamily="34" charset="-122"/>
                <a:ea typeface="微软雅黑" panose="020B0503020204020204" pitchFamily="34" charset="-122"/>
              </a:endParaRPr>
            </a:p>
          </p:txBody>
        </p:sp>
        <p:sp>
          <p:nvSpPr>
            <p:cNvPr id="9" name="矩形 8"/>
            <p:cNvSpPr/>
            <p:nvPr/>
          </p:nvSpPr>
          <p:spPr bwMode="auto">
            <a:xfrm>
              <a:off x="4943872" y="2060848"/>
              <a:ext cx="2376264" cy="288000"/>
            </a:xfrm>
            <a:prstGeom prst="rect">
              <a:avLst/>
            </a:prstGeom>
            <a:solidFill>
              <a:srgbClr val="00B0F0"/>
            </a:solidFill>
            <a:ln/>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noAutofit/>
            </a:bodyPr>
            <a:lstStyle/>
            <a:p>
              <a:pPr fontAlgn="ctr">
                <a:buClr>
                  <a:srgbClr val="CC9900"/>
                </a:buClr>
              </a:pPr>
              <a:r>
                <a:rPr sz="1200" b="1">
                  <a:solidFill>
                    <a:schemeClr val="tx1"/>
                  </a:solidFill>
                  <a:latin typeface="微软雅黑" panose="020B0503020204020204" pitchFamily="34" charset="-122"/>
                  <a:ea typeface="微软雅黑" panose="020B0503020204020204" pitchFamily="34" charset="-122"/>
                </a:rPr>
                <a:t>2 MPUs: 1:1 backup</a:t>
              </a:r>
              <a:endParaRPr lang="en-US" altLang="zh-CN" sz="1200" b="1" dirty="0">
                <a:solidFill>
                  <a:schemeClr val="tx1"/>
                </a:solidFill>
                <a:latin typeface="微软雅黑" panose="020B0503020204020204" pitchFamily="34" charset="-122"/>
                <a:ea typeface="微软雅黑" panose="020B0503020204020204" pitchFamily="34" charset="-122"/>
              </a:endParaRPr>
            </a:p>
          </p:txBody>
        </p:sp>
        <p:sp>
          <p:nvSpPr>
            <p:cNvPr id="10" name="矩形 9"/>
            <p:cNvSpPr/>
            <p:nvPr/>
          </p:nvSpPr>
          <p:spPr bwMode="auto">
            <a:xfrm>
              <a:off x="4943872" y="3285000"/>
              <a:ext cx="2399903" cy="288000"/>
            </a:xfrm>
            <a:prstGeom prst="rect">
              <a:avLst/>
            </a:prstGeom>
            <a:solidFill>
              <a:srgbClr val="00B0F0"/>
            </a:solidFill>
            <a:ln/>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noAutofit/>
            </a:bodyPr>
            <a:lstStyle/>
            <a:p>
              <a:pPr fontAlgn="ctr">
                <a:buClr>
                  <a:srgbClr val="CC9900"/>
                </a:buClr>
              </a:pPr>
              <a:r>
                <a:rPr sz="1200" b="1">
                  <a:solidFill>
                    <a:schemeClr val="tx1"/>
                  </a:solidFill>
                  <a:latin typeface="微软雅黑" panose="020B0503020204020204" pitchFamily="34" charset="-122"/>
                  <a:ea typeface="微软雅黑" panose="020B0503020204020204" pitchFamily="34" charset="-122"/>
                </a:rPr>
                <a:t>A maximum of 8 LPUs </a:t>
              </a:r>
              <a:endParaRPr lang="en-US" altLang="zh-CN" sz="1200" b="1" dirty="0">
                <a:solidFill>
                  <a:schemeClr val="tx1"/>
                </a:solidFill>
                <a:latin typeface="微软雅黑" panose="020B0503020204020204" pitchFamily="34" charset="-122"/>
                <a:ea typeface="微软雅黑" panose="020B0503020204020204" pitchFamily="34" charset="-122"/>
              </a:endParaRPr>
            </a:p>
          </p:txBody>
        </p:sp>
        <p:sp>
          <p:nvSpPr>
            <p:cNvPr id="11" name="矩形 10"/>
            <p:cNvSpPr/>
            <p:nvPr/>
          </p:nvSpPr>
          <p:spPr bwMode="auto">
            <a:xfrm>
              <a:off x="4943872" y="2708920"/>
              <a:ext cx="2376264" cy="288032"/>
            </a:xfrm>
            <a:prstGeom prst="rect">
              <a:avLst/>
            </a:prstGeom>
            <a:solidFill>
              <a:srgbClr val="00B0F0"/>
            </a:solidFill>
            <a:ln/>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noAutofit/>
            </a:bodyPr>
            <a:lstStyle/>
            <a:p>
              <a:pPr algn="l" fontAlgn="ctr">
                <a:buClr>
                  <a:srgbClr val="CC9900"/>
                </a:buClr>
              </a:pPr>
              <a:r>
                <a:rPr sz="1200" b="1">
                  <a:solidFill>
                    <a:schemeClr val="tx1"/>
                  </a:solidFill>
                  <a:latin typeface="微软雅黑" panose="020B0503020204020204" pitchFamily="34" charset="-122"/>
                  <a:ea typeface="微软雅黑" panose="020B0503020204020204" pitchFamily="34" charset="-122"/>
                </a:rPr>
                <a:t>4 SFUs: 3+1 backup</a:t>
              </a:r>
            </a:p>
          </p:txBody>
        </p:sp>
        <p:sp>
          <p:nvSpPr>
            <p:cNvPr id="25" name="矩形 24"/>
            <p:cNvSpPr/>
            <p:nvPr/>
          </p:nvSpPr>
          <p:spPr bwMode="auto">
            <a:xfrm>
              <a:off x="4587727" y="4418682"/>
              <a:ext cx="2302743" cy="288032"/>
            </a:xfrm>
            <a:prstGeom prst="rect">
              <a:avLst/>
            </a:prstGeom>
            <a:solidFill>
              <a:srgbClr val="FFC000"/>
            </a:solidFill>
            <a:ln>
              <a:solidFill>
                <a:srgbClr val="00B0F0"/>
              </a:solidFill>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noAutofit/>
            </a:bodyPr>
            <a:lstStyle/>
            <a:p>
              <a:pPr fontAlgn="ctr">
                <a:buClr>
                  <a:srgbClr val="CC9900"/>
                </a:buClr>
              </a:pPr>
              <a:r>
                <a:rPr sz="1200" b="1">
                  <a:solidFill>
                    <a:schemeClr val="tx1"/>
                  </a:solidFill>
                  <a:latin typeface="微软雅黑" panose="020B0503020204020204" pitchFamily="34" charset="-122"/>
                  <a:ea typeface="微软雅黑" panose="020B0503020204020204" pitchFamily="34" charset="-122"/>
                </a:rPr>
                <a:t>8 power sockets</a:t>
              </a:r>
            </a:p>
          </p:txBody>
        </p:sp>
        <p:sp>
          <p:nvSpPr>
            <p:cNvPr id="43" name="TextBox 42"/>
            <p:cNvSpPr txBox="1"/>
            <p:nvPr/>
          </p:nvSpPr>
          <p:spPr>
            <a:xfrm>
              <a:off x="8580276" y="5231758"/>
              <a:ext cx="1224136" cy="323133"/>
            </a:xfrm>
            <a:prstGeom prst="rect">
              <a:avLst/>
            </a:prstGeom>
            <a:noFill/>
          </p:spPr>
          <p:txBody>
            <a:bodyPr wrap="square" lIns="121883" tIns="60944" rIns="121883" bIns="60944" rtlCol="0">
              <a:noAutofit/>
            </a:bodyPr>
            <a:lstStyle/>
            <a:p>
              <a:pPr defTabSz="1218834" fontAlgn="ctr">
                <a:spcBef>
                  <a:spcPts val="0"/>
                </a:spcBef>
                <a:spcAft>
                  <a:spcPts val="0"/>
                </a:spcAft>
                <a:defRPr/>
              </a:pPr>
              <a:r>
                <a:rPr sz="1300" b="1" dirty="0">
                  <a:latin typeface="微软雅黑" panose="020B0503020204020204" pitchFamily="34" charset="-122"/>
                  <a:ea typeface="微软雅黑" panose="020B0503020204020204" pitchFamily="34" charset="-122"/>
                </a:rPr>
                <a:t>Front view</a:t>
              </a:r>
            </a:p>
          </p:txBody>
        </p:sp>
        <p:sp>
          <p:nvSpPr>
            <p:cNvPr id="44" name="TextBox 43"/>
            <p:cNvSpPr txBox="1"/>
            <p:nvPr/>
          </p:nvSpPr>
          <p:spPr>
            <a:xfrm>
              <a:off x="2387588" y="5229201"/>
              <a:ext cx="1056392" cy="328247"/>
            </a:xfrm>
            <a:prstGeom prst="rect">
              <a:avLst/>
            </a:prstGeom>
            <a:noFill/>
          </p:spPr>
          <p:txBody>
            <a:bodyPr wrap="square" lIns="121883" tIns="60944" rIns="121883" bIns="60944" rtlCol="0">
              <a:noAutofit/>
            </a:bodyPr>
            <a:lstStyle/>
            <a:p>
              <a:pPr defTabSz="1218834" fontAlgn="ctr">
                <a:spcBef>
                  <a:spcPts val="0"/>
                </a:spcBef>
                <a:spcAft>
                  <a:spcPts val="0"/>
                </a:spcAft>
                <a:defRPr/>
              </a:pPr>
              <a:r>
                <a:rPr sz="1300" b="1" dirty="0">
                  <a:latin typeface="微软雅黑" panose="020B0503020204020204" pitchFamily="34" charset="-122"/>
                  <a:ea typeface="微软雅黑" panose="020B0503020204020204" pitchFamily="34" charset="-122"/>
                </a:rPr>
                <a:t>Rear view</a:t>
              </a:r>
            </a:p>
          </p:txBody>
        </p:sp>
        <p:sp>
          <p:nvSpPr>
            <p:cNvPr id="22" name="右大括号 21"/>
            <p:cNvSpPr/>
            <p:nvPr/>
          </p:nvSpPr>
          <p:spPr bwMode="auto">
            <a:xfrm flipH="1">
              <a:off x="7392144" y="2348848"/>
              <a:ext cx="360040" cy="2069834"/>
            </a:xfrm>
            <a:prstGeom prst="rightBrace">
              <a:avLst>
                <a:gd name="adj1" fmla="val 8333"/>
                <a:gd name="adj2" fmla="val 50258"/>
              </a:avLst>
            </a:prstGeom>
            <a:noFill/>
            <a:ln w="25400">
              <a:solidFill>
                <a:srgbClr val="00B0F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fontAlgn="ctr">
                <a:buClr>
                  <a:srgbClr val="CC9900"/>
                </a:buClr>
                <a:buFont typeface="Wingdings" pitchFamily="2" charset="2"/>
                <a:buChar char="n"/>
              </a:pPr>
              <a:endParaRPr lang="zh-CN" altLang="en-US" sz="1600">
                <a:latin typeface="微软雅黑" panose="020B0503020204020204" pitchFamily="34" charset="-122"/>
                <a:ea typeface="微软雅黑" panose="020B0503020204020204" pitchFamily="34" charset="-122"/>
              </a:endParaRPr>
            </a:p>
          </p:txBody>
        </p:sp>
        <p:pic>
          <p:nvPicPr>
            <p:cNvPr id="27" name="图片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7639" y="1634800"/>
              <a:ext cx="2442156" cy="3575970"/>
            </a:xfrm>
            <a:prstGeom prst="rect">
              <a:avLst/>
            </a:prstGeom>
          </p:spPr>
        </p:pic>
        <p:cxnSp>
          <p:nvCxnSpPr>
            <p:cNvPr id="29" name="直接连接符 28"/>
            <p:cNvCxnSpPr/>
            <p:nvPr/>
          </p:nvCxnSpPr>
          <p:spPr bwMode="auto">
            <a:xfrm>
              <a:off x="3935760" y="3951486"/>
              <a:ext cx="648072" cy="72024"/>
            </a:xfrm>
            <a:prstGeom prst="line">
              <a:avLst/>
            </a:prstGeom>
            <a:noFill/>
            <a:ln w="25400">
              <a:solidFill>
                <a:srgbClr val="00B0F0"/>
              </a:solidFill>
            </a:ln>
            <a:effectLst/>
          </p:spPr>
        </p:cxnSp>
        <p:cxnSp>
          <p:nvCxnSpPr>
            <p:cNvPr id="13" name="直接连接符 12"/>
            <p:cNvCxnSpPr/>
            <p:nvPr/>
          </p:nvCxnSpPr>
          <p:spPr bwMode="auto">
            <a:xfrm flipV="1">
              <a:off x="3851920" y="4603921"/>
              <a:ext cx="720080" cy="251172"/>
            </a:xfrm>
            <a:prstGeom prst="line">
              <a:avLst/>
            </a:prstGeom>
            <a:noFill/>
            <a:ln w="25400">
              <a:solidFill>
                <a:srgbClr val="00B0F0"/>
              </a:solidFill>
            </a:ln>
            <a:effectLst/>
          </p:spPr>
        </p:cxnSp>
        <p:pic>
          <p:nvPicPr>
            <p:cNvPr id="28" name="图片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2204" y="1887927"/>
              <a:ext cx="2430022" cy="3329653"/>
            </a:xfrm>
            <a:prstGeom prst="rect">
              <a:avLst/>
            </a:prstGeom>
          </p:spPr>
        </p:pic>
        <p:cxnSp>
          <p:nvCxnSpPr>
            <p:cNvPr id="23" name="直接连接符 22"/>
            <p:cNvCxnSpPr/>
            <p:nvPr/>
          </p:nvCxnSpPr>
          <p:spPr bwMode="auto">
            <a:xfrm flipV="1">
              <a:off x="7284132" y="2186386"/>
              <a:ext cx="828092" cy="72040"/>
            </a:xfrm>
            <a:prstGeom prst="line">
              <a:avLst/>
            </a:prstGeom>
            <a:noFill/>
            <a:ln w="25400">
              <a:solidFill>
                <a:srgbClr val="00B0F0"/>
              </a:solidFill>
            </a:ln>
            <a:effectLst/>
          </p:spPr>
        </p:cxnSp>
        <p:cxnSp>
          <p:nvCxnSpPr>
            <p:cNvPr id="26" name="直接连接符 25"/>
            <p:cNvCxnSpPr/>
            <p:nvPr/>
          </p:nvCxnSpPr>
          <p:spPr bwMode="auto">
            <a:xfrm flipH="1" flipV="1">
              <a:off x="7284132" y="2906514"/>
              <a:ext cx="972108" cy="302098"/>
            </a:xfrm>
            <a:prstGeom prst="line">
              <a:avLst/>
            </a:prstGeom>
            <a:noFill/>
            <a:ln w="25400">
              <a:solidFill>
                <a:srgbClr val="00B0F0"/>
              </a:solidFill>
            </a:ln>
            <a:effectLst/>
          </p:spPr>
        </p:cxnSp>
        <p:cxnSp>
          <p:nvCxnSpPr>
            <p:cNvPr id="24" name="直接连接符 23"/>
            <p:cNvCxnSpPr/>
            <p:nvPr/>
          </p:nvCxnSpPr>
          <p:spPr bwMode="auto">
            <a:xfrm flipH="1">
              <a:off x="7284132" y="4743575"/>
              <a:ext cx="972108" cy="404387"/>
            </a:xfrm>
            <a:prstGeom prst="line">
              <a:avLst/>
            </a:prstGeom>
            <a:noFill/>
            <a:ln w="25400">
              <a:solidFill>
                <a:srgbClr val="00B0F0"/>
              </a:solidFill>
            </a:ln>
            <a:effectLst/>
          </p:spPr>
        </p:cxnSp>
      </p:grpSp>
    </p:spTree>
    <p:extLst>
      <p:ext uri="{BB962C8B-B14F-4D97-AF65-F5344CB8AC3E}">
        <p14:creationId xmlns:p14="http://schemas.microsoft.com/office/powerpoint/2010/main" val="34897451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2"/>
          </p:nvPr>
        </p:nvSpPr>
        <p:spPr/>
        <p:txBody>
          <a:bodyPr/>
          <a:lstStyle/>
          <a:p>
            <a:r>
              <a:rPr lang="en-US" altLang="zh-CN" dirty="0"/>
              <a:t>Slot Distribution on the CE12808S</a:t>
            </a:r>
            <a:endParaRPr lang="zh-CN" altLang="en-US" dirty="0"/>
          </a:p>
        </p:txBody>
      </p:sp>
      <p:grpSp>
        <p:nvGrpSpPr>
          <p:cNvPr id="52" name="组合 51"/>
          <p:cNvGrpSpPr/>
          <p:nvPr/>
        </p:nvGrpSpPr>
        <p:grpSpPr>
          <a:xfrm>
            <a:off x="1883532" y="1484784"/>
            <a:ext cx="8532948" cy="4390666"/>
            <a:chOff x="2495600" y="1628800"/>
            <a:chExt cx="7200800" cy="4009693"/>
          </a:xfrm>
        </p:grpSpPr>
        <p:sp>
          <p:nvSpPr>
            <p:cNvPr id="53" name="矩形 52"/>
            <p:cNvSpPr/>
            <p:nvPr/>
          </p:nvSpPr>
          <p:spPr>
            <a:xfrm>
              <a:off x="6816080" y="1628800"/>
              <a:ext cx="2880320" cy="3528392"/>
            </a:xfrm>
            <a:prstGeom prst="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fontAlgn="ctr"/>
              <a:endParaRPr lang="en-US" altLang="zh-CN" sz="1400" dirty="0">
                <a:solidFill>
                  <a:schemeClr val="tx1"/>
                </a:solidFill>
                <a:latin typeface="微软雅黑" panose="020B0503020204020204" pitchFamily="34" charset="-122"/>
                <a:ea typeface="微软雅黑" panose="020B0503020204020204" pitchFamily="34" charset="-122"/>
              </a:endParaRPr>
            </a:p>
          </p:txBody>
        </p:sp>
        <p:sp>
          <p:nvSpPr>
            <p:cNvPr id="54" name="TextBox 168"/>
            <p:cNvSpPr txBox="1"/>
            <p:nvPr/>
          </p:nvSpPr>
          <p:spPr>
            <a:xfrm>
              <a:off x="3222516" y="5301208"/>
              <a:ext cx="1217603" cy="337285"/>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noAutofit/>
            </a:bodyPr>
            <a:lstStyle/>
            <a:p>
              <a:pPr fontAlgn="ctr"/>
              <a:r>
                <a:rPr sz="1400">
                  <a:solidFill>
                    <a:schemeClr val="tx1"/>
                  </a:solidFill>
                  <a:latin typeface="微软雅黑" panose="020B0503020204020204" pitchFamily="34" charset="-122"/>
                  <a:ea typeface="微软雅黑" panose="020B0503020204020204" pitchFamily="34" charset="-122"/>
                </a:rPr>
                <a:t>Front view</a:t>
              </a:r>
              <a:endParaRPr lang="en-US" altLang="zh-CN" sz="1400" dirty="0">
                <a:solidFill>
                  <a:schemeClr val="tx1"/>
                </a:solidFill>
                <a:latin typeface="微软雅黑" panose="020B0503020204020204" pitchFamily="34" charset="-122"/>
                <a:ea typeface="微软雅黑" panose="020B0503020204020204" pitchFamily="34" charset="-122"/>
              </a:endParaRPr>
            </a:p>
          </p:txBody>
        </p:sp>
        <p:sp>
          <p:nvSpPr>
            <p:cNvPr id="55" name="矩形 54"/>
            <p:cNvSpPr/>
            <p:nvPr/>
          </p:nvSpPr>
          <p:spPr>
            <a:xfrm>
              <a:off x="2495600" y="1628800"/>
              <a:ext cx="2880320" cy="3528392"/>
            </a:xfrm>
            <a:prstGeom prst="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fontAlgn="ctr"/>
              <a:endParaRPr lang="en-US" altLang="zh-CN" sz="1400" dirty="0">
                <a:solidFill>
                  <a:schemeClr val="tx1"/>
                </a:solidFill>
                <a:latin typeface="微软雅黑" panose="020B0503020204020204" pitchFamily="34" charset="-122"/>
                <a:ea typeface="微软雅黑" panose="020B0503020204020204" pitchFamily="34" charset="-122"/>
              </a:endParaRPr>
            </a:p>
          </p:txBody>
        </p:sp>
        <p:sp>
          <p:nvSpPr>
            <p:cNvPr id="56" name="矩形 55"/>
            <p:cNvSpPr/>
            <p:nvPr/>
          </p:nvSpPr>
          <p:spPr>
            <a:xfrm>
              <a:off x="2639616" y="2188265"/>
              <a:ext cx="2160000" cy="1800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400">
                  <a:solidFill>
                    <a:schemeClr val="tx1"/>
                  </a:solidFill>
                  <a:latin typeface="微软雅黑" panose="020B0503020204020204" pitchFamily="34" charset="-122"/>
                  <a:ea typeface="微软雅黑" panose="020B0503020204020204" pitchFamily="34" charset="-122"/>
                </a:rPr>
                <a:t>LPU</a:t>
              </a: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57" name="矩形 56"/>
            <p:cNvSpPr/>
            <p:nvPr/>
          </p:nvSpPr>
          <p:spPr>
            <a:xfrm>
              <a:off x="2639616" y="2384904"/>
              <a:ext cx="2160000" cy="1800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400">
                  <a:solidFill>
                    <a:schemeClr val="tx1"/>
                  </a:solidFill>
                  <a:latin typeface="微软雅黑" panose="020B0503020204020204" pitchFamily="34" charset="-122"/>
                  <a:ea typeface="微软雅黑" panose="020B0503020204020204" pitchFamily="34" charset="-122"/>
                </a:rPr>
                <a:t>LPU</a:t>
              </a: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58" name="矩形 57"/>
            <p:cNvSpPr/>
            <p:nvPr/>
          </p:nvSpPr>
          <p:spPr>
            <a:xfrm>
              <a:off x="2639616" y="2592610"/>
              <a:ext cx="2160000" cy="1800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400">
                  <a:solidFill>
                    <a:schemeClr val="tx1"/>
                  </a:solidFill>
                  <a:latin typeface="微软雅黑" panose="020B0503020204020204" pitchFamily="34" charset="-122"/>
                  <a:ea typeface="微软雅黑" panose="020B0503020204020204" pitchFamily="34" charset="-122"/>
                </a:rPr>
                <a:t>LPU</a:t>
              </a: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59" name="矩形 58"/>
            <p:cNvSpPr/>
            <p:nvPr/>
          </p:nvSpPr>
          <p:spPr>
            <a:xfrm>
              <a:off x="2639616" y="2789249"/>
              <a:ext cx="2160000" cy="1800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400">
                  <a:solidFill>
                    <a:schemeClr val="tx1"/>
                  </a:solidFill>
                  <a:latin typeface="微软雅黑" panose="020B0503020204020204" pitchFamily="34" charset="-122"/>
                  <a:ea typeface="微软雅黑" panose="020B0503020204020204" pitchFamily="34" charset="-122"/>
                </a:rPr>
                <a:t>LPU</a:t>
              </a: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60" name="矩形 59"/>
            <p:cNvSpPr/>
            <p:nvPr/>
          </p:nvSpPr>
          <p:spPr>
            <a:xfrm>
              <a:off x="2639616" y="2985888"/>
              <a:ext cx="2160000" cy="180000"/>
            </a:xfrm>
            <a:prstGeom prst="rect">
              <a:avLst/>
            </a:prstGeom>
            <a:solidFill>
              <a:srgbClr val="33CCFF"/>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400">
                  <a:solidFill>
                    <a:schemeClr val="tx1"/>
                  </a:solidFill>
                  <a:latin typeface="微软雅黑" panose="020B0503020204020204" pitchFamily="34" charset="-122"/>
                  <a:ea typeface="微软雅黑" panose="020B0503020204020204" pitchFamily="34" charset="-122"/>
                </a:rPr>
                <a:t>SFU</a:t>
              </a: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61" name="矩形 60"/>
            <p:cNvSpPr/>
            <p:nvPr/>
          </p:nvSpPr>
          <p:spPr>
            <a:xfrm>
              <a:off x="2639616" y="3182527"/>
              <a:ext cx="2160000" cy="180000"/>
            </a:xfrm>
            <a:prstGeom prst="rect">
              <a:avLst/>
            </a:prstGeom>
            <a:solidFill>
              <a:srgbClr val="33CCFF"/>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400">
                  <a:solidFill>
                    <a:schemeClr val="tx1"/>
                  </a:solidFill>
                  <a:latin typeface="微软雅黑" panose="020B0503020204020204" pitchFamily="34" charset="-122"/>
                  <a:ea typeface="微软雅黑" panose="020B0503020204020204" pitchFamily="34" charset="-122"/>
                </a:rPr>
                <a:t>SFU</a:t>
              </a: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62" name="矩形 61"/>
            <p:cNvSpPr/>
            <p:nvPr/>
          </p:nvSpPr>
          <p:spPr>
            <a:xfrm>
              <a:off x="2639616" y="3379166"/>
              <a:ext cx="2160000" cy="180000"/>
            </a:xfrm>
            <a:prstGeom prst="rect">
              <a:avLst/>
            </a:prstGeom>
            <a:solidFill>
              <a:srgbClr val="33CCFF"/>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400">
                  <a:solidFill>
                    <a:schemeClr val="tx1"/>
                  </a:solidFill>
                  <a:latin typeface="微软雅黑" panose="020B0503020204020204" pitchFamily="34" charset="-122"/>
                  <a:ea typeface="微软雅黑" panose="020B0503020204020204" pitchFamily="34" charset="-122"/>
                </a:rPr>
                <a:t>SFU</a:t>
              </a: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63" name="矩形 62"/>
            <p:cNvSpPr/>
            <p:nvPr/>
          </p:nvSpPr>
          <p:spPr>
            <a:xfrm>
              <a:off x="2639616" y="3575805"/>
              <a:ext cx="2160000" cy="180000"/>
            </a:xfrm>
            <a:prstGeom prst="rect">
              <a:avLst/>
            </a:prstGeom>
            <a:solidFill>
              <a:srgbClr val="33CCFF"/>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400">
                  <a:solidFill>
                    <a:schemeClr val="tx1"/>
                  </a:solidFill>
                  <a:latin typeface="微软雅黑" panose="020B0503020204020204" pitchFamily="34" charset="-122"/>
                  <a:ea typeface="微软雅黑" panose="020B0503020204020204" pitchFamily="34" charset="-122"/>
                </a:rPr>
                <a:t>SFU</a:t>
              </a: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64" name="矩形 63"/>
            <p:cNvSpPr/>
            <p:nvPr/>
          </p:nvSpPr>
          <p:spPr>
            <a:xfrm>
              <a:off x="2639616" y="3772444"/>
              <a:ext cx="2160000" cy="1800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400">
                  <a:solidFill>
                    <a:schemeClr val="tx1"/>
                  </a:solidFill>
                  <a:latin typeface="微软雅黑" panose="020B0503020204020204" pitchFamily="34" charset="-122"/>
                  <a:ea typeface="微软雅黑" panose="020B0503020204020204" pitchFamily="34" charset="-122"/>
                </a:rPr>
                <a:t>LPU</a:t>
              </a: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65" name="矩形 64"/>
            <p:cNvSpPr/>
            <p:nvPr/>
          </p:nvSpPr>
          <p:spPr>
            <a:xfrm>
              <a:off x="2639616" y="3969080"/>
              <a:ext cx="2160000" cy="1800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400">
                  <a:solidFill>
                    <a:schemeClr val="tx1"/>
                  </a:solidFill>
                  <a:latin typeface="微软雅黑" panose="020B0503020204020204" pitchFamily="34" charset="-122"/>
                  <a:ea typeface="微软雅黑" panose="020B0503020204020204" pitchFamily="34" charset="-122"/>
                </a:rPr>
                <a:t>LPU</a:t>
              </a: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66" name="椭圆 65"/>
            <p:cNvSpPr/>
            <p:nvPr/>
          </p:nvSpPr>
          <p:spPr>
            <a:xfrm>
              <a:off x="4871864" y="4149585"/>
              <a:ext cx="468000" cy="180000"/>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400" b="1">
                  <a:solidFill>
                    <a:schemeClr val="tx1"/>
                  </a:solidFill>
                  <a:latin typeface="微软雅黑" panose="020B0503020204020204" pitchFamily="34" charset="-122"/>
                  <a:ea typeface="微软雅黑" panose="020B0503020204020204" pitchFamily="34" charset="-122"/>
                </a:rPr>
                <a:t>2</a:t>
              </a:r>
              <a:endParaRPr lang="zh-CN" altLang="en-US" sz="1400" b="1" dirty="0">
                <a:solidFill>
                  <a:schemeClr val="tx1"/>
                </a:solidFill>
                <a:latin typeface="微软雅黑" panose="020B0503020204020204" pitchFamily="34" charset="-122"/>
                <a:ea typeface="微软雅黑" panose="020B0503020204020204" pitchFamily="34" charset="-122"/>
              </a:endParaRPr>
            </a:p>
          </p:txBody>
        </p:sp>
        <p:sp>
          <p:nvSpPr>
            <p:cNvPr id="67" name="椭圆 66"/>
            <p:cNvSpPr/>
            <p:nvPr/>
          </p:nvSpPr>
          <p:spPr>
            <a:xfrm>
              <a:off x="4871864" y="4345716"/>
              <a:ext cx="468000" cy="180000"/>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400" b="1">
                  <a:solidFill>
                    <a:schemeClr val="tx1"/>
                  </a:solidFill>
                  <a:latin typeface="微软雅黑" panose="020B0503020204020204" pitchFamily="34" charset="-122"/>
                  <a:ea typeface="微软雅黑" panose="020B0503020204020204" pitchFamily="34" charset="-122"/>
                </a:rPr>
                <a:t>1</a:t>
              </a:r>
              <a:endParaRPr lang="zh-CN" altLang="en-US" sz="1400" b="1" dirty="0">
                <a:solidFill>
                  <a:schemeClr val="tx1"/>
                </a:solidFill>
                <a:latin typeface="微软雅黑" panose="020B0503020204020204" pitchFamily="34" charset="-122"/>
                <a:ea typeface="微软雅黑" panose="020B0503020204020204" pitchFamily="34" charset="-122"/>
              </a:endParaRPr>
            </a:p>
          </p:txBody>
        </p:sp>
        <p:sp>
          <p:nvSpPr>
            <p:cNvPr id="72" name="椭圆 71"/>
            <p:cNvSpPr/>
            <p:nvPr/>
          </p:nvSpPr>
          <p:spPr>
            <a:xfrm>
              <a:off x="4871864" y="3953453"/>
              <a:ext cx="468000" cy="180000"/>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400" b="1">
                  <a:solidFill>
                    <a:schemeClr val="tx1"/>
                  </a:solidFill>
                  <a:latin typeface="微软雅黑" panose="020B0503020204020204" pitchFamily="34" charset="-122"/>
                  <a:ea typeface="微软雅黑" panose="020B0503020204020204" pitchFamily="34" charset="-122"/>
                </a:rPr>
                <a:t>3</a:t>
              </a:r>
              <a:endParaRPr lang="zh-CN" altLang="en-US" sz="1400" b="1" dirty="0">
                <a:solidFill>
                  <a:schemeClr val="tx1"/>
                </a:solidFill>
                <a:latin typeface="微软雅黑" panose="020B0503020204020204" pitchFamily="34" charset="-122"/>
                <a:ea typeface="微软雅黑" panose="020B0503020204020204" pitchFamily="34" charset="-122"/>
              </a:endParaRPr>
            </a:p>
          </p:txBody>
        </p:sp>
        <p:sp>
          <p:nvSpPr>
            <p:cNvPr id="73" name="椭圆 72"/>
            <p:cNvSpPr/>
            <p:nvPr/>
          </p:nvSpPr>
          <p:spPr>
            <a:xfrm>
              <a:off x="4871864" y="3757321"/>
              <a:ext cx="468000" cy="180000"/>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400" b="1">
                  <a:solidFill>
                    <a:schemeClr val="tx1"/>
                  </a:solidFill>
                  <a:latin typeface="微软雅黑" panose="020B0503020204020204" pitchFamily="34" charset="-122"/>
                  <a:ea typeface="微软雅黑" panose="020B0503020204020204" pitchFamily="34" charset="-122"/>
                </a:rPr>
                <a:t>4</a:t>
              </a:r>
              <a:endParaRPr lang="zh-CN" altLang="en-US" sz="1400" b="1" dirty="0">
                <a:solidFill>
                  <a:schemeClr val="tx1"/>
                </a:solidFill>
                <a:latin typeface="微软雅黑" panose="020B0503020204020204" pitchFamily="34" charset="-122"/>
                <a:ea typeface="微软雅黑" panose="020B0503020204020204" pitchFamily="34" charset="-122"/>
              </a:endParaRPr>
            </a:p>
          </p:txBody>
        </p:sp>
        <p:sp>
          <p:nvSpPr>
            <p:cNvPr id="74" name="椭圆 73"/>
            <p:cNvSpPr/>
            <p:nvPr/>
          </p:nvSpPr>
          <p:spPr>
            <a:xfrm>
              <a:off x="4871864" y="3168925"/>
              <a:ext cx="468000" cy="180000"/>
            </a:xfrm>
            <a:prstGeom prst="ellipse">
              <a:avLst/>
            </a:prstGeom>
            <a:solidFill>
              <a:srgbClr val="33CC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400" b="1">
                  <a:solidFill>
                    <a:schemeClr val="tx1"/>
                  </a:solidFill>
                  <a:latin typeface="微软雅黑" panose="020B0503020204020204" pitchFamily="34" charset="-122"/>
                  <a:ea typeface="微软雅黑" panose="020B0503020204020204" pitchFamily="34" charset="-122"/>
                </a:rPr>
                <a:t>11</a:t>
              </a:r>
              <a:endParaRPr lang="zh-CN" altLang="en-US" sz="1400" b="1" dirty="0">
                <a:solidFill>
                  <a:schemeClr val="tx1"/>
                </a:solidFill>
                <a:latin typeface="微软雅黑" panose="020B0503020204020204" pitchFamily="34" charset="-122"/>
                <a:ea typeface="微软雅黑" panose="020B0503020204020204" pitchFamily="34" charset="-122"/>
              </a:endParaRPr>
            </a:p>
          </p:txBody>
        </p:sp>
        <p:sp>
          <p:nvSpPr>
            <p:cNvPr id="75" name="椭圆 74"/>
            <p:cNvSpPr/>
            <p:nvPr/>
          </p:nvSpPr>
          <p:spPr>
            <a:xfrm>
              <a:off x="4871864" y="2972793"/>
              <a:ext cx="468000" cy="180000"/>
            </a:xfrm>
            <a:prstGeom prst="ellipse">
              <a:avLst/>
            </a:prstGeom>
            <a:solidFill>
              <a:srgbClr val="33CC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400" b="1">
                  <a:solidFill>
                    <a:schemeClr val="tx1"/>
                  </a:solidFill>
                  <a:latin typeface="微软雅黑" panose="020B0503020204020204" pitchFamily="34" charset="-122"/>
                  <a:ea typeface="微软雅黑" panose="020B0503020204020204" pitchFamily="34" charset="-122"/>
                </a:rPr>
                <a:t>12</a:t>
              </a:r>
              <a:endParaRPr lang="zh-CN" altLang="en-US" sz="1400" b="1" dirty="0">
                <a:solidFill>
                  <a:schemeClr val="tx1"/>
                </a:solidFill>
                <a:latin typeface="微软雅黑" panose="020B0503020204020204" pitchFamily="34" charset="-122"/>
                <a:ea typeface="微软雅黑" panose="020B0503020204020204" pitchFamily="34" charset="-122"/>
              </a:endParaRPr>
            </a:p>
          </p:txBody>
        </p:sp>
        <p:sp>
          <p:nvSpPr>
            <p:cNvPr id="79" name="椭圆 78"/>
            <p:cNvSpPr/>
            <p:nvPr/>
          </p:nvSpPr>
          <p:spPr>
            <a:xfrm>
              <a:off x="4871864" y="2776661"/>
              <a:ext cx="468000" cy="180000"/>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400" b="1">
                  <a:solidFill>
                    <a:schemeClr val="tx1"/>
                  </a:solidFill>
                  <a:latin typeface="微软雅黑" panose="020B0503020204020204" pitchFamily="34" charset="-122"/>
                  <a:ea typeface="微软雅黑" panose="020B0503020204020204" pitchFamily="34" charset="-122"/>
                </a:rPr>
                <a:t>5</a:t>
              </a:r>
              <a:endParaRPr lang="zh-CN" altLang="en-US" sz="1400" b="1" dirty="0">
                <a:solidFill>
                  <a:schemeClr val="tx1"/>
                </a:solidFill>
                <a:latin typeface="微软雅黑" panose="020B0503020204020204" pitchFamily="34" charset="-122"/>
                <a:ea typeface="微软雅黑" panose="020B0503020204020204" pitchFamily="34" charset="-122"/>
              </a:endParaRPr>
            </a:p>
          </p:txBody>
        </p:sp>
        <p:sp>
          <p:nvSpPr>
            <p:cNvPr id="80" name="椭圆 79"/>
            <p:cNvSpPr/>
            <p:nvPr/>
          </p:nvSpPr>
          <p:spPr>
            <a:xfrm>
              <a:off x="4871864" y="2580529"/>
              <a:ext cx="468000" cy="180000"/>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400" b="1">
                  <a:solidFill>
                    <a:schemeClr val="tx1"/>
                  </a:solidFill>
                  <a:latin typeface="微软雅黑" panose="020B0503020204020204" pitchFamily="34" charset="-122"/>
                  <a:ea typeface="微软雅黑" panose="020B0503020204020204" pitchFamily="34" charset="-122"/>
                </a:rPr>
                <a:t>6</a:t>
              </a:r>
              <a:endParaRPr lang="zh-CN" altLang="en-US" sz="1400" b="1" dirty="0">
                <a:solidFill>
                  <a:schemeClr val="tx1"/>
                </a:solidFill>
                <a:latin typeface="微软雅黑" panose="020B0503020204020204" pitchFamily="34" charset="-122"/>
                <a:ea typeface="微软雅黑" panose="020B0503020204020204" pitchFamily="34" charset="-122"/>
              </a:endParaRPr>
            </a:p>
          </p:txBody>
        </p:sp>
        <p:sp>
          <p:nvSpPr>
            <p:cNvPr id="81" name="椭圆 80"/>
            <p:cNvSpPr/>
            <p:nvPr/>
          </p:nvSpPr>
          <p:spPr>
            <a:xfrm>
              <a:off x="4871864" y="2384397"/>
              <a:ext cx="468000" cy="180000"/>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400" b="1">
                  <a:solidFill>
                    <a:schemeClr val="tx1"/>
                  </a:solidFill>
                  <a:latin typeface="微软雅黑" panose="020B0503020204020204" pitchFamily="34" charset="-122"/>
                  <a:ea typeface="微软雅黑" panose="020B0503020204020204" pitchFamily="34" charset="-122"/>
                </a:rPr>
                <a:t>7</a:t>
              </a:r>
              <a:endParaRPr lang="zh-CN" altLang="en-US" sz="1400" b="1" dirty="0">
                <a:solidFill>
                  <a:schemeClr val="tx1"/>
                </a:solidFill>
                <a:latin typeface="微软雅黑" panose="020B0503020204020204" pitchFamily="34" charset="-122"/>
                <a:ea typeface="微软雅黑" panose="020B0503020204020204" pitchFamily="34" charset="-122"/>
              </a:endParaRPr>
            </a:p>
          </p:txBody>
        </p:sp>
        <p:sp>
          <p:nvSpPr>
            <p:cNvPr id="82" name="椭圆 81"/>
            <p:cNvSpPr/>
            <p:nvPr/>
          </p:nvSpPr>
          <p:spPr>
            <a:xfrm>
              <a:off x="4871864" y="2188265"/>
              <a:ext cx="468000" cy="180000"/>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400" b="1">
                  <a:solidFill>
                    <a:schemeClr val="tx1"/>
                  </a:solidFill>
                  <a:latin typeface="微软雅黑" panose="020B0503020204020204" pitchFamily="34" charset="-122"/>
                  <a:ea typeface="微软雅黑" panose="020B0503020204020204" pitchFamily="34" charset="-122"/>
                </a:rPr>
                <a:t>8</a:t>
              </a:r>
              <a:endParaRPr lang="zh-CN" altLang="en-US" sz="1400" b="1" dirty="0">
                <a:solidFill>
                  <a:schemeClr val="tx1"/>
                </a:solidFill>
                <a:latin typeface="微软雅黑" panose="020B0503020204020204" pitchFamily="34" charset="-122"/>
                <a:ea typeface="微软雅黑" panose="020B0503020204020204" pitchFamily="34" charset="-122"/>
              </a:endParaRPr>
            </a:p>
          </p:txBody>
        </p:sp>
        <p:sp>
          <p:nvSpPr>
            <p:cNvPr id="83" name="矩形 82"/>
            <p:cNvSpPr/>
            <p:nvPr/>
          </p:nvSpPr>
          <p:spPr>
            <a:xfrm>
              <a:off x="2639616" y="1972257"/>
              <a:ext cx="1080000" cy="18000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400">
                  <a:solidFill>
                    <a:schemeClr val="tx1"/>
                  </a:solidFill>
                  <a:latin typeface="微软雅黑" panose="020B0503020204020204" pitchFamily="34" charset="-122"/>
                  <a:ea typeface="微软雅黑" panose="020B0503020204020204" pitchFamily="34" charset="-122"/>
                </a:rPr>
                <a:t>MPU1</a:t>
              </a: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84" name="矩形 83"/>
            <p:cNvSpPr/>
            <p:nvPr/>
          </p:nvSpPr>
          <p:spPr>
            <a:xfrm>
              <a:off x="3719736" y="1972241"/>
              <a:ext cx="1080000" cy="18000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400">
                  <a:solidFill>
                    <a:schemeClr val="tx1"/>
                  </a:solidFill>
                  <a:latin typeface="微软雅黑" panose="020B0503020204020204" pitchFamily="34" charset="-122"/>
                  <a:ea typeface="微软雅黑" panose="020B0503020204020204" pitchFamily="34" charset="-122"/>
                </a:rPr>
                <a:t>MPU2</a:t>
              </a: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90" name="椭圆 89"/>
            <p:cNvSpPr/>
            <p:nvPr/>
          </p:nvSpPr>
          <p:spPr>
            <a:xfrm>
              <a:off x="2963704" y="1756201"/>
              <a:ext cx="468000" cy="1800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fontAlgn="ctr"/>
              <a:r>
                <a:rPr sz="1200" b="1" dirty="0">
                  <a:solidFill>
                    <a:schemeClr val="tx1"/>
                  </a:solidFill>
                  <a:latin typeface="微软雅黑" panose="020B0503020204020204" pitchFamily="34" charset="-122"/>
                  <a:ea typeface="微软雅黑" panose="020B0503020204020204" pitchFamily="34" charset="-122"/>
                </a:rPr>
                <a:t>13</a:t>
              </a:r>
              <a:endParaRPr lang="zh-CN" altLang="en-US" sz="1200" b="1" dirty="0">
                <a:solidFill>
                  <a:schemeClr val="tx1"/>
                </a:solidFill>
                <a:latin typeface="微软雅黑" panose="020B0503020204020204" pitchFamily="34" charset="-122"/>
                <a:ea typeface="微软雅黑" panose="020B0503020204020204" pitchFamily="34" charset="-122"/>
              </a:endParaRPr>
            </a:p>
          </p:txBody>
        </p:sp>
        <p:sp>
          <p:nvSpPr>
            <p:cNvPr id="99" name="椭圆 98"/>
            <p:cNvSpPr/>
            <p:nvPr/>
          </p:nvSpPr>
          <p:spPr>
            <a:xfrm>
              <a:off x="4043824" y="1756200"/>
              <a:ext cx="468000" cy="1800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fontAlgn="ctr"/>
              <a:r>
                <a:rPr sz="1200" b="1" dirty="0">
                  <a:solidFill>
                    <a:schemeClr val="tx1"/>
                  </a:solidFill>
                  <a:latin typeface="微软雅黑" panose="020B0503020204020204" pitchFamily="34" charset="-122"/>
                  <a:ea typeface="微软雅黑" panose="020B0503020204020204" pitchFamily="34" charset="-122"/>
                </a:rPr>
                <a:t>14</a:t>
              </a:r>
              <a:endParaRPr lang="zh-CN" altLang="en-US" sz="1200" b="1" dirty="0">
                <a:solidFill>
                  <a:schemeClr val="tx1"/>
                </a:solidFill>
                <a:latin typeface="微软雅黑" panose="020B0503020204020204" pitchFamily="34" charset="-122"/>
                <a:ea typeface="微软雅黑" panose="020B0503020204020204" pitchFamily="34" charset="-122"/>
              </a:endParaRPr>
            </a:p>
          </p:txBody>
        </p:sp>
        <p:sp>
          <p:nvSpPr>
            <p:cNvPr id="100" name="矩形 99"/>
            <p:cNvSpPr/>
            <p:nvPr/>
          </p:nvSpPr>
          <p:spPr>
            <a:xfrm>
              <a:off x="2639616" y="4653136"/>
              <a:ext cx="540000" cy="18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400">
                  <a:solidFill>
                    <a:schemeClr val="tx1"/>
                  </a:solidFill>
                  <a:latin typeface="微软雅黑" panose="020B0503020204020204" pitchFamily="34" charset="-122"/>
                  <a:ea typeface="微软雅黑" panose="020B0503020204020204" pitchFamily="34" charset="-122"/>
                </a:rPr>
                <a:t>PM5</a:t>
              </a: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101" name="矩形 100"/>
            <p:cNvSpPr/>
            <p:nvPr/>
          </p:nvSpPr>
          <p:spPr>
            <a:xfrm>
              <a:off x="3179696" y="4653136"/>
              <a:ext cx="540000" cy="18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400">
                  <a:solidFill>
                    <a:schemeClr val="tx1"/>
                  </a:solidFill>
                  <a:latin typeface="微软雅黑" panose="020B0503020204020204" pitchFamily="34" charset="-122"/>
                  <a:ea typeface="微软雅黑" panose="020B0503020204020204" pitchFamily="34" charset="-122"/>
                </a:rPr>
                <a:t>PM6</a:t>
              </a: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102" name="矩形 101"/>
            <p:cNvSpPr/>
            <p:nvPr/>
          </p:nvSpPr>
          <p:spPr>
            <a:xfrm>
              <a:off x="3719776" y="4653136"/>
              <a:ext cx="540000" cy="18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400">
                  <a:solidFill>
                    <a:schemeClr val="tx1"/>
                  </a:solidFill>
                  <a:latin typeface="微软雅黑" panose="020B0503020204020204" pitchFamily="34" charset="-122"/>
                  <a:ea typeface="微软雅黑" panose="020B0503020204020204" pitchFamily="34" charset="-122"/>
                </a:rPr>
                <a:t>PM7</a:t>
              </a: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103" name="矩形 102"/>
            <p:cNvSpPr/>
            <p:nvPr/>
          </p:nvSpPr>
          <p:spPr>
            <a:xfrm>
              <a:off x="4259856" y="4653136"/>
              <a:ext cx="540000" cy="18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400">
                  <a:solidFill>
                    <a:schemeClr val="tx1"/>
                  </a:solidFill>
                  <a:latin typeface="微软雅黑" panose="020B0503020204020204" pitchFamily="34" charset="-122"/>
                  <a:ea typeface="微软雅黑" panose="020B0503020204020204" pitchFamily="34" charset="-122"/>
                </a:rPr>
                <a:t>PM8</a:t>
              </a: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104" name="矩形 103"/>
            <p:cNvSpPr/>
            <p:nvPr/>
          </p:nvSpPr>
          <p:spPr>
            <a:xfrm>
              <a:off x="2639576" y="4869160"/>
              <a:ext cx="540000" cy="18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400">
                  <a:solidFill>
                    <a:schemeClr val="tx1"/>
                  </a:solidFill>
                  <a:latin typeface="微软雅黑" panose="020B0503020204020204" pitchFamily="34" charset="-122"/>
                  <a:ea typeface="微软雅黑" panose="020B0503020204020204" pitchFamily="34" charset="-122"/>
                </a:rPr>
                <a:t>PM1</a:t>
              </a: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105" name="矩形 104"/>
            <p:cNvSpPr/>
            <p:nvPr/>
          </p:nvSpPr>
          <p:spPr>
            <a:xfrm>
              <a:off x="3179656" y="4869160"/>
              <a:ext cx="540000" cy="18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400">
                  <a:solidFill>
                    <a:schemeClr val="tx1"/>
                  </a:solidFill>
                  <a:latin typeface="微软雅黑" panose="020B0503020204020204" pitchFamily="34" charset="-122"/>
                  <a:ea typeface="微软雅黑" panose="020B0503020204020204" pitchFamily="34" charset="-122"/>
                </a:rPr>
                <a:t>PM2</a:t>
              </a: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106" name="矩形 105"/>
            <p:cNvSpPr/>
            <p:nvPr/>
          </p:nvSpPr>
          <p:spPr>
            <a:xfrm>
              <a:off x="3719736" y="4869160"/>
              <a:ext cx="540000" cy="18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400">
                  <a:solidFill>
                    <a:schemeClr val="tx1"/>
                  </a:solidFill>
                  <a:latin typeface="微软雅黑" panose="020B0503020204020204" pitchFamily="34" charset="-122"/>
                  <a:ea typeface="微软雅黑" panose="020B0503020204020204" pitchFamily="34" charset="-122"/>
                </a:rPr>
                <a:t>PM3</a:t>
              </a: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107" name="矩形 106"/>
            <p:cNvSpPr/>
            <p:nvPr/>
          </p:nvSpPr>
          <p:spPr>
            <a:xfrm>
              <a:off x="4259816" y="4869160"/>
              <a:ext cx="540000" cy="18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400">
                  <a:solidFill>
                    <a:schemeClr val="tx1"/>
                  </a:solidFill>
                  <a:latin typeface="微软雅黑" panose="020B0503020204020204" pitchFamily="34" charset="-122"/>
                  <a:ea typeface="微软雅黑" panose="020B0503020204020204" pitchFamily="34" charset="-122"/>
                </a:rPr>
                <a:t>PM4</a:t>
              </a: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109" name="矩形 108"/>
            <p:cNvSpPr/>
            <p:nvPr/>
          </p:nvSpPr>
          <p:spPr>
            <a:xfrm>
              <a:off x="7797511" y="5301208"/>
              <a:ext cx="1048161" cy="337285"/>
            </a:xfrm>
            <a:prstGeom prst="rect">
              <a:avLst/>
            </a:prstGeom>
          </p:spPr>
          <p:txBody>
            <a:bodyPr wrap="square">
              <a:noAutofit/>
            </a:bodyPr>
            <a:lstStyle/>
            <a:p>
              <a:pPr fontAlgn="ctr"/>
              <a:r>
                <a:rPr sz="1400">
                  <a:latin typeface="微软雅黑" panose="020B0503020204020204" pitchFamily="34" charset="-122"/>
                  <a:ea typeface="微软雅黑" panose="020B0503020204020204" pitchFamily="34" charset="-122"/>
                </a:rPr>
                <a:t>Rear view</a:t>
              </a:r>
              <a:endParaRPr lang="zh-CN" altLang="en-US" sz="1400" dirty="0">
                <a:latin typeface="微软雅黑" panose="020B0503020204020204" pitchFamily="34" charset="-122"/>
                <a:ea typeface="微软雅黑" panose="020B0503020204020204" pitchFamily="34" charset="-122"/>
              </a:endParaRPr>
            </a:p>
          </p:txBody>
        </p:sp>
        <p:sp>
          <p:nvSpPr>
            <p:cNvPr id="110" name="矩形 109"/>
            <p:cNvSpPr/>
            <p:nvPr/>
          </p:nvSpPr>
          <p:spPr>
            <a:xfrm>
              <a:off x="7176120" y="4617176"/>
              <a:ext cx="2160000" cy="216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400">
                  <a:solidFill>
                    <a:schemeClr val="tx1"/>
                  </a:solidFill>
                  <a:latin typeface="微软雅黑" panose="020B0503020204020204" pitchFamily="34" charset="-122"/>
                  <a:ea typeface="微软雅黑" panose="020B0503020204020204" pitchFamily="34" charset="-122"/>
                </a:rPr>
                <a:t>Power ports 5 to 8</a:t>
              </a: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111" name="矩形 110"/>
            <p:cNvSpPr/>
            <p:nvPr/>
          </p:nvSpPr>
          <p:spPr>
            <a:xfrm>
              <a:off x="7176120" y="4833176"/>
              <a:ext cx="2160000" cy="216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400">
                  <a:solidFill>
                    <a:schemeClr val="tx1"/>
                  </a:solidFill>
                  <a:latin typeface="微软雅黑" panose="020B0503020204020204" pitchFamily="34" charset="-122"/>
                  <a:ea typeface="微软雅黑" panose="020B0503020204020204" pitchFamily="34" charset="-122"/>
                </a:rPr>
                <a:t>Power ports 1 to 4</a:t>
              </a: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112" name="矩形 111"/>
            <p:cNvSpPr/>
            <p:nvPr/>
          </p:nvSpPr>
          <p:spPr>
            <a:xfrm>
              <a:off x="7032104" y="1772864"/>
              <a:ext cx="822960" cy="128016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bodyPr>
            <a:lstStyle/>
            <a:p>
              <a:pPr algn="ctr" fontAlgn="ctr"/>
              <a:r>
                <a:rPr sz="1400" b="1">
                  <a:solidFill>
                    <a:schemeClr val="tx1"/>
                  </a:solidFill>
                  <a:latin typeface="微软雅黑" panose="020B0503020204020204" pitchFamily="34" charset="-122"/>
                  <a:ea typeface="微软雅黑" panose="020B0503020204020204" pitchFamily="34" charset="-122"/>
                </a:rPr>
                <a:t>FAN</a:t>
              </a:r>
            </a:p>
            <a:p>
              <a:pPr algn="ctr" fontAlgn="ctr"/>
              <a:r>
                <a:rPr sz="1400" b="1">
                  <a:solidFill>
                    <a:schemeClr val="tx1"/>
                  </a:solidFill>
                  <a:latin typeface="微软雅黑" panose="020B0503020204020204" pitchFamily="34" charset="-122"/>
                  <a:ea typeface="微软雅黑" panose="020B0503020204020204" pitchFamily="34" charset="-122"/>
                </a:rPr>
                <a:t>4</a:t>
              </a:r>
              <a:endParaRPr lang="zh-CN" altLang="en-US" sz="1400" b="1" dirty="0">
                <a:solidFill>
                  <a:schemeClr val="tx1"/>
                </a:solidFill>
                <a:latin typeface="微软雅黑" panose="020B0503020204020204" pitchFamily="34" charset="-122"/>
                <a:ea typeface="微软雅黑" panose="020B0503020204020204" pitchFamily="34" charset="-122"/>
              </a:endParaRPr>
            </a:p>
          </p:txBody>
        </p:sp>
        <p:sp>
          <p:nvSpPr>
            <p:cNvPr id="113" name="矩形 112"/>
            <p:cNvSpPr/>
            <p:nvPr/>
          </p:nvSpPr>
          <p:spPr>
            <a:xfrm>
              <a:off x="7824192" y="1772864"/>
              <a:ext cx="822960" cy="128016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bodyPr>
            <a:lstStyle/>
            <a:p>
              <a:pPr algn="ctr" fontAlgn="ctr"/>
              <a:r>
                <a:rPr sz="1400" b="1">
                  <a:solidFill>
                    <a:schemeClr val="tx1"/>
                  </a:solidFill>
                  <a:latin typeface="微软雅黑" panose="020B0503020204020204" pitchFamily="34" charset="-122"/>
                  <a:ea typeface="微软雅黑" panose="020B0503020204020204" pitchFamily="34" charset="-122"/>
                </a:rPr>
                <a:t>FAN</a:t>
              </a:r>
            </a:p>
            <a:p>
              <a:pPr algn="ctr" fontAlgn="ctr"/>
              <a:r>
                <a:rPr sz="1400" b="1">
                  <a:solidFill>
                    <a:schemeClr val="tx1"/>
                  </a:solidFill>
                  <a:latin typeface="微软雅黑" panose="020B0503020204020204" pitchFamily="34" charset="-122"/>
                  <a:ea typeface="微软雅黑" panose="020B0503020204020204" pitchFamily="34" charset="-122"/>
                </a:rPr>
                <a:t>5</a:t>
              </a:r>
              <a:endParaRPr lang="zh-CN" altLang="en-US" sz="1400" b="1" dirty="0">
                <a:solidFill>
                  <a:schemeClr val="tx1"/>
                </a:solidFill>
                <a:latin typeface="微软雅黑" panose="020B0503020204020204" pitchFamily="34" charset="-122"/>
                <a:ea typeface="微软雅黑" panose="020B0503020204020204" pitchFamily="34" charset="-122"/>
              </a:endParaRPr>
            </a:p>
          </p:txBody>
        </p:sp>
        <p:sp>
          <p:nvSpPr>
            <p:cNvPr id="114" name="矩形 113"/>
            <p:cNvSpPr/>
            <p:nvPr/>
          </p:nvSpPr>
          <p:spPr>
            <a:xfrm>
              <a:off x="8657416" y="1772864"/>
              <a:ext cx="822960" cy="128016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bodyPr>
            <a:lstStyle/>
            <a:p>
              <a:pPr algn="ctr" fontAlgn="ctr"/>
              <a:r>
                <a:rPr sz="1400" b="1">
                  <a:solidFill>
                    <a:schemeClr val="tx1"/>
                  </a:solidFill>
                  <a:latin typeface="微软雅黑" panose="020B0503020204020204" pitchFamily="34" charset="-122"/>
                  <a:ea typeface="微软雅黑" panose="020B0503020204020204" pitchFamily="34" charset="-122"/>
                </a:rPr>
                <a:t>FAN</a:t>
              </a:r>
            </a:p>
            <a:p>
              <a:pPr algn="ctr" fontAlgn="ctr"/>
              <a:r>
                <a:rPr sz="1400" b="1">
                  <a:solidFill>
                    <a:schemeClr val="tx1"/>
                  </a:solidFill>
                  <a:latin typeface="微软雅黑" panose="020B0503020204020204" pitchFamily="34" charset="-122"/>
                  <a:ea typeface="微软雅黑" panose="020B0503020204020204" pitchFamily="34" charset="-122"/>
                </a:rPr>
                <a:t>6</a:t>
              </a:r>
              <a:endParaRPr lang="zh-CN" altLang="en-US" sz="1400" b="1" dirty="0">
                <a:solidFill>
                  <a:schemeClr val="tx1"/>
                </a:solidFill>
                <a:latin typeface="微软雅黑" panose="020B0503020204020204" pitchFamily="34" charset="-122"/>
                <a:ea typeface="微软雅黑" panose="020B0503020204020204" pitchFamily="34" charset="-122"/>
              </a:endParaRPr>
            </a:p>
          </p:txBody>
        </p:sp>
        <p:sp>
          <p:nvSpPr>
            <p:cNvPr id="115" name="矩形 114"/>
            <p:cNvSpPr/>
            <p:nvPr/>
          </p:nvSpPr>
          <p:spPr>
            <a:xfrm>
              <a:off x="2639616" y="4149080"/>
              <a:ext cx="2160000" cy="1800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400">
                  <a:solidFill>
                    <a:schemeClr val="tx1"/>
                  </a:solidFill>
                  <a:latin typeface="微软雅黑" panose="020B0503020204020204" pitchFamily="34" charset="-122"/>
                  <a:ea typeface="微软雅黑" panose="020B0503020204020204" pitchFamily="34" charset="-122"/>
                </a:rPr>
                <a:t>LPU</a:t>
              </a: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119" name="矩形 118"/>
            <p:cNvSpPr/>
            <p:nvPr/>
          </p:nvSpPr>
          <p:spPr>
            <a:xfrm>
              <a:off x="2639616" y="4345716"/>
              <a:ext cx="2160000" cy="1800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400">
                  <a:solidFill>
                    <a:schemeClr val="tx1"/>
                  </a:solidFill>
                  <a:latin typeface="微软雅黑" panose="020B0503020204020204" pitchFamily="34" charset="-122"/>
                  <a:ea typeface="微软雅黑" panose="020B0503020204020204" pitchFamily="34" charset="-122"/>
                </a:rPr>
                <a:t>LPU</a:t>
              </a: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120" name="椭圆 119"/>
            <p:cNvSpPr/>
            <p:nvPr/>
          </p:nvSpPr>
          <p:spPr>
            <a:xfrm>
              <a:off x="4871864" y="3561189"/>
              <a:ext cx="468000" cy="180000"/>
            </a:xfrm>
            <a:prstGeom prst="ellipse">
              <a:avLst/>
            </a:prstGeom>
            <a:solidFill>
              <a:srgbClr val="33CC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400" b="1">
                  <a:solidFill>
                    <a:schemeClr val="tx1"/>
                  </a:solidFill>
                  <a:latin typeface="微软雅黑" panose="020B0503020204020204" pitchFamily="34" charset="-122"/>
                  <a:ea typeface="微软雅黑" panose="020B0503020204020204" pitchFamily="34" charset="-122"/>
                </a:rPr>
                <a:t>9</a:t>
              </a:r>
              <a:endParaRPr lang="zh-CN" altLang="en-US" sz="1400" b="1" dirty="0">
                <a:solidFill>
                  <a:schemeClr val="tx1"/>
                </a:solidFill>
                <a:latin typeface="微软雅黑" panose="020B0503020204020204" pitchFamily="34" charset="-122"/>
                <a:ea typeface="微软雅黑" panose="020B0503020204020204" pitchFamily="34" charset="-122"/>
              </a:endParaRPr>
            </a:p>
          </p:txBody>
        </p:sp>
        <p:sp>
          <p:nvSpPr>
            <p:cNvPr id="121" name="椭圆 120"/>
            <p:cNvSpPr/>
            <p:nvPr/>
          </p:nvSpPr>
          <p:spPr>
            <a:xfrm>
              <a:off x="4871864" y="3365057"/>
              <a:ext cx="468000" cy="180000"/>
            </a:xfrm>
            <a:prstGeom prst="ellipse">
              <a:avLst/>
            </a:prstGeom>
            <a:solidFill>
              <a:srgbClr val="33CC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sz="1400" b="1">
                  <a:solidFill>
                    <a:schemeClr val="tx1"/>
                  </a:solidFill>
                  <a:latin typeface="微软雅黑" panose="020B0503020204020204" pitchFamily="34" charset="-122"/>
                  <a:ea typeface="微软雅黑" panose="020B0503020204020204" pitchFamily="34" charset="-122"/>
                </a:rPr>
                <a:t>10</a:t>
              </a:r>
              <a:endParaRPr lang="zh-CN" altLang="en-US" sz="1400" b="1" dirty="0">
                <a:solidFill>
                  <a:schemeClr val="tx1"/>
                </a:solidFill>
                <a:latin typeface="微软雅黑" panose="020B0503020204020204" pitchFamily="34" charset="-122"/>
                <a:ea typeface="微软雅黑" panose="020B0503020204020204" pitchFamily="34" charset="-122"/>
              </a:endParaRPr>
            </a:p>
          </p:txBody>
        </p:sp>
        <p:sp>
          <p:nvSpPr>
            <p:cNvPr id="122" name="矩形 121"/>
            <p:cNvSpPr/>
            <p:nvPr/>
          </p:nvSpPr>
          <p:spPr>
            <a:xfrm>
              <a:off x="7032104" y="3140968"/>
              <a:ext cx="822960" cy="128016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bodyPr>
            <a:lstStyle/>
            <a:p>
              <a:pPr algn="ctr" fontAlgn="ctr"/>
              <a:r>
                <a:rPr sz="1400" b="1">
                  <a:solidFill>
                    <a:schemeClr val="tx1"/>
                  </a:solidFill>
                  <a:latin typeface="微软雅黑" panose="020B0503020204020204" pitchFamily="34" charset="-122"/>
                  <a:ea typeface="微软雅黑" panose="020B0503020204020204" pitchFamily="34" charset="-122"/>
                </a:rPr>
                <a:t>FAN</a:t>
              </a:r>
            </a:p>
            <a:p>
              <a:pPr algn="ctr" fontAlgn="ctr"/>
              <a:r>
                <a:rPr sz="1400" b="1">
                  <a:solidFill>
                    <a:schemeClr val="tx1"/>
                  </a:solidFill>
                  <a:latin typeface="微软雅黑" panose="020B0503020204020204" pitchFamily="34" charset="-122"/>
                  <a:ea typeface="微软雅黑" panose="020B0503020204020204" pitchFamily="34" charset="-122"/>
                </a:rPr>
                <a:t>1</a:t>
              </a:r>
              <a:endParaRPr lang="zh-CN" altLang="en-US" sz="1400" b="1" dirty="0">
                <a:solidFill>
                  <a:schemeClr val="tx1"/>
                </a:solidFill>
                <a:latin typeface="微软雅黑" panose="020B0503020204020204" pitchFamily="34" charset="-122"/>
                <a:ea typeface="微软雅黑" panose="020B0503020204020204" pitchFamily="34" charset="-122"/>
              </a:endParaRPr>
            </a:p>
          </p:txBody>
        </p:sp>
        <p:sp>
          <p:nvSpPr>
            <p:cNvPr id="123" name="矩形 122"/>
            <p:cNvSpPr/>
            <p:nvPr/>
          </p:nvSpPr>
          <p:spPr>
            <a:xfrm>
              <a:off x="7824192" y="3140968"/>
              <a:ext cx="822960" cy="128016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bodyPr>
            <a:lstStyle/>
            <a:p>
              <a:pPr algn="ctr" fontAlgn="ctr"/>
              <a:r>
                <a:rPr sz="1400" b="1">
                  <a:solidFill>
                    <a:schemeClr val="tx1"/>
                  </a:solidFill>
                  <a:latin typeface="微软雅黑" panose="020B0503020204020204" pitchFamily="34" charset="-122"/>
                  <a:ea typeface="微软雅黑" panose="020B0503020204020204" pitchFamily="34" charset="-122"/>
                </a:rPr>
                <a:t>FAN</a:t>
              </a:r>
            </a:p>
            <a:p>
              <a:pPr algn="ctr" fontAlgn="ctr"/>
              <a:r>
                <a:rPr sz="1400" b="1">
                  <a:solidFill>
                    <a:schemeClr val="tx1"/>
                  </a:solidFill>
                  <a:latin typeface="微软雅黑" panose="020B0503020204020204" pitchFamily="34" charset="-122"/>
                  <a:ea typeface="微软雅黑" panose="020B0503020204020204" pitchFamily="34" charset="-122"/>
                </a:rPr>
                <a:t>2</a:t>
              </a:r>
              <a:endParaRPr lang="zh-CN" altLang="en-US" sz="1400" b="1" dirty="0">
                <a:solidFill>
                  <a:schemeClr val="tx1"/>
                </a:solidFill>
                <a:latin typeface="微软雅黑" panose="020B0503020204020204" pitchFamily="34" charset="-122"/>
                <a:ea typeface="微软雅黑" panose="020B0503020204020204" pitchFamily="34" charset="-122"/>
              </a:endParaRPr>
            </a:p>
          </p:txBody>
        </p:sp>
        <p:sp>
          <p:nvSpPr>
            <p:cNvPr id="124" name="矩形 123"/>
            <p:cNvSpPr/>
            <p:nvPr/>
          </p:nvSpPr>
          <p:spPr>
            <a:xfrm>
              <a:off x="8657416" y="3140968"/>
              <a:ext cx="822960" cy="128016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bodyPr>
            <a:lstStyle/>
            <a:p>
              <a:pPr algn="ctr" fontAlgn="ctr"/>
              <a:r>
                <a:rPr sz="1400" b="1">
                  <a:solidFill>
                    <a:schemeClr val="tx1"/>
                  </a:solidFill>
                  <a:latin typeface="微软雅黑" panose="020B0503020204020204" pitchFamily="34" charset="-122"/>
                  <a:ea typeface="微软雅黑" panose="020B0503020204020204" pitchFamily="34" charset="-122"/>
                </a:rPr>
                <a:t>FAN</a:t>
              </a:r>
            </a:p>
            <a:p>
              <a:pPr algn="ctr" fontAlgn="ctr"/>
              <a:r>
                <a:rPr sz="1400" b="1">
                  <a:solidFill>
                    <a:schemeClr val="tx1"/>
                  </a:solidFill>
                  <a:latin typeface="微软雅黑" panose="020B0503020204020204" pitchFamily="34" charset="-122"/>
                  <a:ea typeface="微软雅黑" panose="020B0503020204020204" pitchFamily="34" charset="-122"/>
                </a:rPr>
                <a:t>3</a:t>
              </a:r>
              <a:endParaRPr lang="zh-CN" altLang="en-US" sz="1400" b="1" dirty="0">
                <a:solidFill>
                  <a:schemeClr val="tx1"/>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6447519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bwMode="auto">
          <a:xfrm>
            <a:off x="7466946" y="2780929"/>
            <a:ext cx="825299" cy="284921"/>
          </a:xfrm>
          <a:prstGeom prst="rect">
            <a:avLst/>
          </a:prstGeom>
          <a:noFill/>
          <a:ln w="9525" cap="flat" cmpd="sng" algn="ctr">
            <a:noFill/>
            <a:prstDash val="solid"/>
            <a:round/>
            <a:headEnd type="none" w="med" len="med"/>
            <a:tailEnd type="none" w="med" len="med"/>
          </a:ln>
          <a:effectLst/>
        </p:spPr>
        <p:txBody>
          <a:bodyPr vert="horz" wrap="square" lIns="27000" tIns="27000" rIns="27000" bIns="27000" numCol="1" rtlCol="0" anchor="t" anchorCtr="0" compatLnSpc="1">
            <a:prstTxWarp prst="textNoShape">
              <a:avLst/>
            </a:prstTxWarp>
            <a:noAutofit/>
          </a:bodyPr>
          <a:lstStyle/>
          <a:p>
            <a:pPr algn="ctr" defTabSz="601266" fontAlgn="ctr">
              <a:lnSpc>
                <a:spcPct val="140000"/>
              </a:lnSpc>
              <a:buClr>
                <a:schemeClr val="bg1"/>
              </a:buClr>
            </a:pPr>
            <a:r>
              <a:rPr sz="1200">
                <a:solidFill>
                  <a:srgbClr val="C00000"/>
                </a:solidFill>
                <a:latin typeface="微软雅黑" panose="020B0503020204020204" pitchFamily="34" charset="-122"/>
                <a:ea typeface="微软雅黑" panose="020B0503020204020204" pitchFamily="34" charset="-122"/>
              </a:rPr>
              <a:t>CE12804S</a:t>
            </a:r>
            <a:endParaRPr lang="zh-CN" altLang="en-US" sz="1200" dirty="0">
              <a:solidFill>
                <a:srgbClr val="C00000"/>
              </a:solidFill>
              <a:latin typeface="微软雅黑" panose="020B0503020204020204" pitchFamily="34" charset="-122"/>
              <a:ea typeface="微软雅黑" panose="020B0503020204020204" pitchFamily="34" charset="-122"/>
            </a:endParaRPr>
          </a:p>
        </p:txBody>
      </p:sp>
      <p:sp>
        <p:nvSpPr>
          <p:cNvPr id="5" name="矩形 4"/>
          <p:cNvSpPr/>
          <p:nvPr/>
        </p:nvSpPr>
        <p:spPr bwMode="auto">
          <a:xfrm>
            <a:off x="3899756" y="2744924"/>
            <a:ext cx="1188132" cy="305216"/>
          </a:xfrm>
          <a:prstGeom prst="rect">
            <a:avLst/>
          </a:prstGeom>
          <a:noFill/>
          <a:ln w="9525" cap="flat" cmpd="sng" algn="ctr">
            <a:noFill/>
            <a:prstDash val="solid"/>
            <a:round/>
            <a:headEnd type="none" w="med" len="med"/>
            <a:tailEnd type="none" w="med" len="med"/>
          </a:ln>
          <a:effectLst/>
        </p:spPr>
        <p:txBody>
          <a:bodyPr vert="horz" wrap="square" lIns="27000" tIns="27000" rIns="27000" bIns="27000" numCol="1" rtlCol="0" anchor="t" anchorCtr="0" compatLnSpc="1">
            <a:prstTxWarp prst="textNoShape">
              <a:avLst/>
            </a:prstTxWarp>
            <a:noAutofit/>
          </a:bodyPr>
          <a:lstStyle/>
          <a:p>
            <a:pPr algn="ctr" defTabSz="601266" fontAlgn="ctr">
              <a:lnSpc>
                <a:spcPct val="140000"/>
              </a:lnSpc>
              <a:buClr>
                <a:schemeClr val="bg1"/>
              </a:buClr>
            </a:pPr>
            <a:r>
              <a:rPr sz="1200" dirty="0">
                <a:solidFill>
                  <a:srgbClr val="C00000"/>
                </a:solidFill>
                <a:latin typeface="微软雅黑" panose="020B0503020204020204" pitchFamily="34" charset="-122"/>
                <a:ea typeface="微软雅黑" panose="020B0503020204020204" pitchFamily="34" charset="-122"/>
              </a:rPr>
              <a:t>CE12808S</a:t>
            </a:r>
            <a:endParaRPr lang="zh-CN" altLang="en-US" sz="1200" dirty="0">
              <a:solidFill>
                <a:srgbClr val="C00000"/>
              </a:solidFill>
              <a:latin typeface="微软雅黑" panose="020B0503020204020204" pitchFamily="34" charset="-122"/>
              <a:ea typeface="微软雅黑" panose="020B0503020204020204" pitchFamily="34" charset="-122"/>
            </a:endParaRPr>
          </a:p>
        </p:txBody>
      </p:sp>
      <p:sp>
        <p:nvSpPr>
          <p:cNvPr id="9" name="TextBox 8"/>
          <p:cNvSpPr txBox="1"/>
          <p:nvPr/>
        </p:nvSpPr>
        <p:spPr>
          <a:xfrm>
            <a:off x="6168009" y="4678026"/>
            <a:ext cx="5004555" cy="1343262"/>
          </a:xfrm>
          <a:prstGeom prst="roundRect">
            <a:avLst/>
          </a:prstGeom>
          <a:ln w="12700">
            <a:solidFill>
              <a:schemeClr val="tx1"/>
            </a:solid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just" fontAlgn="ctr"/>
            <a:r>
              <a:rPr sz="1200" dirty="0">
                <a:latin typeface="微软雅黑" panose="020B0503020204020204" pitchFamily="34" charset="-122"/>
                <a:ea typeface="微软雅黑" panose="020B0503020204020204" pitchFamily="34" charset="-122"/>
              </a:rPr>
              <a:t>The CE12800S chassis is lighter and has lower requirements on</a:t>
            </a:r>
            <a:r>
              <a:rPr lang="en-US" sz="1200" dirty="0">
                <a:latin typeface="微软雅黑" panose="020B0503020204020204" pitchFamily="34" charset="-122"/>
                <a:ea typeface="微软雅黑" panose="020B0503020204020204" pitchFamily="34" charset="-122"/>
              </a:rPr>
              <a:t> the</a:t>
            </a:r>
            <a:r>
              <a:rPr sz="1200" dirty="0">
                <a:latin typeface="微软雅黑" panose="020B0503020204020204" pitchFamily="34" charset="-122"/>
                <a:ea typeface="微软雅黑" panose="020B0503020204020204" pitchFamily="34" charset="-122"/>
              </a:rPr>
              <a:t> equipment room/cabinet.</a:t>
            </a:r>
            <a:endParaRPr lang="en-US" altLang="zh-CN" sz="1200" dirty="0">
              <a:solidFill>
                <a:srgbClr val="000000"/>
              </a:solidFill>
              <a:latin typeface="微软雅黑" panose="020B0503020204020204" pitchFamily="34" charset="-122"/>
              <a:ea typeface="微软雅黑" panose="020B0503020204020204" pitchFamily="34" charset="-122"/>
            </a:endParaRPr>
          </a:p>
          <a:p>
            <a:pPr algn="just" fontAlgn="ctr"/>
            <a:r>
              <a:rPr sz="1200" dirty="0">
                <a:solidFill>
                  <a:schemeClr val="tx1"/>
                </a:solidFill>
                <a:latin typeface="微软雅黑" panose="020B0503020204020204" pitchFamily="34" charset="-122"/>
                <a:ea typeface="微软雅黑" panose="020B0503020204020204" pitchFamily="34" charset="-122"/>
              </a:rPr>
              <a:t>The CE12800S can be installed in a 1 m deep cabinet.</a:t>
            </a:r>
          </a:p>
          <a:p>
            <a:pPr algn="just" fontAlgn="ctr">
              <a:lnSpc>
                <a:spcPct val="120000"/>
              </a:lnSpc>
            </a:pPr>
            <a:r>
              <a:rPr sz="1200" dirty="0">
                <a:solidFill>
                  <a:srgbClr val="000000"/>
                </a:solidFill>
                <a:latin typeface="微软雅黑" panose="020B0503020204020204" pitchFamily="34" charset="-122"/>
                <a:ea typeface="微软雅黑" panose="020B0503020204020204" pitchFamily="34" charset="-122"/>
              </a:rPr>
              <a:t>The CE12800S is delivered with cards and packed using a cardboard box and a pallet.</a:t>
            </a:r>
            <a:endParaRPr lang="en-US" altLang="zh-CN" sz="1200" dirty="0">
              <a:solidFill>
                <a:srgbClr val="000000"/>
              </a:solidFill>
              <a:latin typeface="微软雅黑" panose="020B0503020204020204" pitchFamily="34" charset="-122"/>
              <a:ea typeface="微软雅黑" panose="020B0503020204020204" pitchFamily="34" charset="-122"/>
              <a:cs typeface="Arial" pitchFamily="34" charset="0"/>
              <a:sym typeface="华文细黑 (正文)"/>
            </a:endParaRPr>
          </a:p>
        </p:txBody>
      </p:sp>
      <p:graphicFrame>
        <p:nvGraphicFramePr>
          <p:cNvPr id="8" name="表格 7"/>
          <p:cNvGraphicFramePr>
            <a:graphicFrameLocks noGrp="1"/>
          </p:cNvGraphicFramePr>
          <p:nvPr>
            <p:extLst>
              <p:ext uri="{D42A27DB-BD31-4B8C-83A1-F6EECF244321}">
                <p14:modId xmlns:p14="http://schemas.microsoft.com/office/powerpoint/2010/main" val="631998960"/>
              </p:ext>
            </p:extLst>
          </p:nvPr>
        </p:nvGraphicFramePr>
        <p:xfrm>
          <a:off x="1703512" y="1448780"/>
          <a:ext cx="8784976" cy="1058496"/>
        </p:xfrm>
        <a:graphic>
          <a:graphicData uri="http://schemas.openxmlformats.org/drawingml/2006/table">
            <a:tbl>
              <a:tblPr firstRow="1" bandRow="1"/>
              <a:tblGrid>
                <a:gridCol w="2333692">
                  <a:extLst>
                    <a:ext uri="{9D8B030D-6E8A-4147-A177-3AD203B41FA5}">
                      <a16:colId xmlns:a16="http://schemas.microsoft.com/office/drawing/2014/main" val="20000"/>
                    </a:ext>
                  </a:extLst>
                </a:gridCol>
                <a:gridCol w="1292665">
                  <a:extLst>
                    <a:ext uri="{9D8B030D-6E8A-4147-A177-3AD203B41FA5}">
                      <a16:colId xmlns:a16="http://schemas.microsoft.com/office/drawing/2014/main" val="20001"/>
                    </a:ext>
                  </a:extLst>
                </a:gridCol>
                <a:gridCol w="1840814">
                  <a:extLst>
                    <a:ext uri="{9D8B030D-6E8A-4147-A177-3AD203B41FA5}">
                      <a16:colId xmlns:a16="http://schemas.microsoft.com/office/drawing/2014/main" val="84743845"/>
                    </a:ext>
                  </a:extLst>
                </a:gridCol>
                <a:gridCol w="1479090">
                  <a:extLst>
                    <a:ext uri="{9D8B030D-6E8A-4147-A177-3AD203B41FA5}">
                      <a16:colId xmlns:a16="http://schemas.microsoft.com/office/drawing/2014/main" val="20002"/>
                    </a:ext>
                  </a:extLst>
                </a:gridCol>
                <a:gridCol w="1838715">
                  <a:extLst>
                    <a:ext uri="{9D8B030D-6E8A-4147-A177-3AD203B41FA5}">
                      <a16:colId xmlns:a16="http://schemas.microsoft.com/office/drawing/2014/main" val="2284085846"/>
                    </a:ext>
                  </a:extLst>
                </a:gridCol>
              </a:tblGrid>
              <a:tr h="235108">
                <a:tc>
                  <a:txBody>
                    <a:bodyPr/>
                    <a:lstStyle/>
                    <a:p>
                      <a:pPr algn="ctr" fontAlgn="ctr"/>
                      <a:r>
                        <a:rPr sz="1400" b="1" dirty="0"/>
                        <a:t>Item</a:t>
                      </a:r>
                      <a:endParaRPr lang="zh-CN" altLang="en-US" sz="1400" b="1" dirty="0">
                        <a:latin typeface="微软雅黑" panose="020B0503020204020204" pitchFamily="34" charset="-122"/>
                        <a:ea typeface="微软雅黑" panose="020B0503020204020204" pitchFamily="34" charset="-122"/>
                      </a:endParaRPr>
                    </a:p>
                  </a:txBody>
                  <a:tcPr marL="67500" marR="67500" marT="34176" marB="34176"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solidFill>
                      <a:schemeClr val="bg1">
                        <a:lumMod val="85000"/>
                      </a:schemeClr>
                    </a:solidFill>
                  </a:tcPr>
                </a:tc>
                <a:tc gridSpan="2">
                  <a:txBody>
                    <a:bodyPr/>
                    <a:lstStyle/>
                    <a:p>
                      <a:pPr algn="ctr" fontAlgn="ctr"/>
                      <a:r>
                        <a:rPr sz="1400" b="1"/>
                        <a:t>CE12804S</a:t>
                      </a:r>
                      <a:endParaRPr lang="zh-CN" altLang="en-US" sz="1400" b="1" dirty="0">
                        <a:latin typeface="微软雅黑" panose="020B0503020204020204" pitchFamily="34" charset="-122"/>
                        <a:ea typeface="微软雅黑" panose="020B0503020204020204" pitchFamily="34" charset="-122"/>
                      </a:endParaRPr>
                    </a:p>
                  </a:txBody>
                  <a:tcPr marL="67500" marR="67500" marT="34176" marB="34176" anchor="ctr">
                    <a:lnT w="28575" cap="flat" cmpd="sng" algn="ctr">
                      <a:solidFill>
                        <a:schemeClr val="tx1"/>
                      </a:solidFill>
                      <a:prstDash val="solid"/>
                      <a:round/>
                      <a:headEnd type="none" w="med" len="med"/>
                      <a:tailEnd type="none" w="med" len="med"/>
                    </a:lnT>
                    <a:solidFill>
                      <a:schemeClr val="bg1">
                        <a:lumMod val="85000"/>
                      </a:schemeClr>
                    </a:solidFill>
                  </a:tcPr>
                </a:tc>
                <a:tc hMerge="1">
                  <a:txBody>
                    <a:bodyPr/>
                    <a:lstStyle/>
                    <a:p>
                      <a:endParaRPr lang="zh-CN" altLang="en-US"/>
                    </a:p>
                  </a:txBody>
                  <a:tcPr/>
                </a:tc>
                <a:tc gridSpan="2">
                  <a:txBody>
                    <a:bodyPr/>
                    <a:lstStyle/>
                    <a:p>
                      <a:pPr algn="ctr" fontAlgn="ctr"/>
                      <a:r>
                        <a:rPr sz="1400" b="1" dirty="0"/>
                        <a:t>CE12808S</a:t>
                      </a:r>
                      <a:endParaRPr lang="zh-CN" altLang="en-US" sz="1400" b="1" dirty="0">
                        <a:latin typeface="微软雅黑" panose="020B0503020204020204" pitchFamily="34" charset="-122"/>
                        <a:ea typeface="微软雅黑" panose="020B0503020204020204" pitchFamily="34" charset="-122"/>
                      </a:endParaRPr>
                    </a:p>
                  </a:txBody>
                  <a:tcPr marL="67500" marR="67500" marT="34176" marB="34176"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solidFill>
                      <a:schemeClr val="bg1">
                        <a:lumMod val="85000"/>
                      </a:schemeClr>
                    </a:solidFill>
                  </a:tcPr>
                </a:tc>
                <a:tc hMerge="1">
                  <a:txBody>
                    <a:bodyPr/>
                    <a:lstStyle/>
                    <a:p>
                      <a:endParaRPr lang="zh-CN" altLang="en-US"/>
                    </a:p>
                  </a:txBody>
                  <a:tcPr/>
                </a:tc>
                <a:extLst>
                  <a:ext uri="{0D108BD9-81ED-4DB2-BD59-A6C34878D82A}">
                    <a16:rowId xmlns:a16="http://schemas.microsoft.com/office/drawing/2014/main" val="10000"/>
                  </a:ext>
                </a:extLst>
              </a:tr>
              <a:tr h="392021">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sz="1400"/>
                        <a:t>Dimensions</a:t>
                      </a:r>
                    </a:p>
                    <a:p>
                      <a:pPr marL="0" marR="0" indent="0" algn="l" defTabSz="914400" rtl="0" eaLnBrk="1" fontAlgn="ctr" latinLnBrk="0" hangingPunct="1">
                        <a:lnSpc>
                          <a:spcPct val="100000"/>
                        </a:lnSpc>
                        <a:spcBef>
                          <a:spcPts val="0"/>
                        </a:spcBef>
                        <a:spcAft>
                          <a:spcPts val="0"/>
                        </a:spcAft>
                        <a:buClrTx/>
                        <a:buSzTx/>
                        <a:buFontTx/>
                        <a:buNone/>
                        <a:tabLst/>
                        <a:defRPr/>
                      </a:pPr>
                      <a:r>
                        <a:rPr sz="1400"/>
                        <a:t>(W x D x H, mm)</a:t>
                      </a:r>
                      <a:endParaRPr lang="zh-CN" altLang="en-US" sz="1400" kern="1200" dirty="0">
                        <a:solidFill>
                          <a:schemeClr val="dk1"/>
                        </a:solidFill>
                        <a:latin typeface="微软雅黑" panose="020B0503020204020204" pitchFamily="34" charset="-122"/>
                        <a:ea typeface="微软雅黑" pitchFamily="34" charset="-122"/>
                        <a:cs typeface="Arial" pitchFamily="34" charset="0"/>
                      </a:endParaRPr>
                    </a:p>
                  </a:txBody>
                  <a:tcPr marL="67500" marR="67500" marT="34176" marB="34176" anchor="ctr">
                    <a:lnL w="28575" cap="flat" cmpd="sng" algn="ctr">
                      <a:solidFill>
                        <a:schemeClr val="tx1"/>
                      </a:solidFill>
                      <a:prstDash val="solid"/>
                      <a:round/>
                      <a:headEnd type="none" w="med" len="med"/>
                      <a:tailEnd type="none" w="med" len="med"/>
                    </a:lnL>
                  </a:tcPr>
                </a:tc>
                <a:tc gridSpan="2">
                  <a:txBody>
                    <a:bodyPr/>
                    <a:lstStyle/>
                    <a:p>
                      <a:pPr fontAlgn="ctr"/>
                      <a:r>
                        <a:rPr sz="1400" dirty="0"/>
                        <a:t>442 x 751 x 352.8 (8 U)</a:t>
                      </a:r>
                      <a:endParaRPr lang="en-US" altLang="zh-CN" sz="1400" kern="1200" dirty="0">
                        <a:solidFill>
                          <a:schemeClr val="dk1"/>
                        </a:solidFill>
                        <a:latin typeface="微软雅黑" panose="020B0503020204020204" pitchFamily="34" charset="-122"/>
                        <a:ea typeface="微软雅黑" panose="020B0503020204020204" pitchFamily="34" charset="-122"/>
                        <a:cs typeface="+mn-cs"/>
                      </a:endParaRPr>
                    </a:p>
                  </a:txBody>
                  <a:tcPr marL="67500" marR="67500" marT="34176" marB="34176" anchor="ctr"/>
                </a:tc>
                <a:tc hMerge="1">
                  <a:txBody>
                    <a:bodyPr/>
                    <a:lstStyle/>
                    <a:p>
                      <a:endParaRPr lang="zh-CN" altLang="en-US"/>
                    </a:p>
                  </a:txBody>
                  <a:tcPr/>
                </a:tc>
                <a:tc gridSpan="2">
                  <a:txBody>
                    <a:bodyPr/>
                    <a:lstStyle/>
                    <a:p>
                      <a:pPr fontAlgn="ctr"/>
                      <a:r>
                        <a:rPr sz="1400"/>
                        <a:t>442 x 751 x 708.4 (16 U)</a:t>
                      </a:r>
                      <a:endParaRPr lang="zh-CN" altLang="en-US" sz="1400" dirty="0">
                        <a:latin typeface="微软雅黑" panose="020B0503020204020204" pitchFamily="34" charset="-122"/>
                        <a:ea typeface="微软雅黑" panose="020B0503020204020204" pitchFamily="34" charset="-122"/>
                      </a:endParaRPr>
                    </a:p>
                  </a:txBody>
                  <a:tcPr marL="67500" marR="67500" marT="34176" marB="34176" anchor="ctr">
                    <a:lnR w="28575" cap="flat" cmpd="sng" algn="ctr">
                      <a:solidFill>
                        <a:schemeClr val="tx1"/>
                      </a:solidFill>
                      <a:prstDash val="solid"/>
                      <a:round/>
                      <a:headEnd type="none" w="med" len="med"/>
                      <a:tailEnd type="none" w="med" len="med"/>
                    </a:lnR>
                  </a:tcPr>
                </a:tc>
                <a:tc hMerge="1">
                  <a:txBody>
                    <a:bodyPr/>
                    <a:lstStyle/>
                    <a:p>
                      <a:endParaRPr lang="zh-CN" altLang="en-US"/>
                    </a:p>
                  </a:txBody>
                  <a:tcPr/>
                </a:tc>
                <a:extLst>
                  <a:ext uri="{0D108BD9-81ED-4DB2-BD59-A6C34878D82A}">
                    <a16:rowId xmlns:a16="http://schemas.microsoft.com/office/drawing/2014/main" val="10001"/>
                  </a:ext>
                </a:extLst>
              </a:tr>
              <a:tr h="235108">
                <a:tc>
                  <a:txBody>
                    <a:bodyPr/>
                    <a:lstStyle/>
                    <a:p>
                      <a:pPr fontAlgn="ctr"/>
                      <a:r>
                        <a:rPr sz="1400" dirty="0"/>
                        <a:t>Chassis weight</a:t>
                      </a:r>
                      <a:endParaRPr lang="zh-CN" altLang="en-US" sz="1400" dirty="0">
                        <a:latin typeface="微软雅黑" panose="020B0503020204020204" pitchFamily="34" charset="-122"/>
                        <a:ea typeface="微软雅黑" panose="020B0503020204020204" pitchFamily="34" charset="-122"/>
                      </a:endParaRPr>
                    </a:p>
                  </a:txBody>
                  <a:tcPr marL="67500" marR="67500" marT="34176" marB="34176" anchor="ctr">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tcPr>
                </a:tc>
                <a:tc>
                  <a:txBody>
                    <a:bodyPr/>
                    <a:lstStyle/>
                    <a:p>
                      <a:pPr fontAlgn="ctr"/>
                      <a:r>
                        <a:rPr sz="1400"/>
                        <a:t>Empty: 60 kg</a:t>
                      </a:r>
                      <a:endParaRPr lang="zh-CN" altLang="en-US" sz="1400" dirty="0">
                        <a:latin typeface="微软雅黑" panose="020B0503020204020204" pitchFamily="34" charset="-122"/>
                        <a:ea typeface="微软雅黑" panose="020B0503020204020204" pitchFamily="34" charset="-122"/>
                      </a:endParaRPr>
                    </a:p>
                  </a:txBody>
                  <a:tcPr marL="67500" marR="67500" marT="34176" marB="34176" anchor="ctr">
                    <a:lnB w="28575" cap="flat" cmpd="sng" algn="ctr">
                      <a:solidFill>
                        <a:schemeClr val="tx1"/>
                      </a:solidFill>
                      <a:prstDash val="solid"/>
                      <a:round/>
                      <a:headEnd type="none" w="med" len="med"/>
                      <a:tailEnd type="none" w="med" len="med"/>
                    </a:lnB>
                  </a:tcPr>
                </a:tc>
                <a:tc>
                  <a:txBody>
                    <a:bodyPr/>
                    <a:lstStyle/>
                    <a:p>
                      <a:pPr fontAlgn="ctr"/>
                      <a:r>
                        <a:rPr sz="1400"/>
                        <a:t>Fully loaded: 120 kg</a:t>
                      </a:r>
                      <a:endParaRPr lang="zh-CN" altLang="en-US" sz="1400" dirty="0">
                        <a:latin typeface="微软雅黑" panose="020B0503020204020204" pitchFamily="34" charset="-122"/>
                        <a:ea typeface="微软雅黑" panose="020B0503020204020204" pitchFamily="34" charset="-122"/>
                      </a:endParaRPr>
                    </a:p>
                  </a:txBody>
                  <a:tcPr marL="67500" marR="67500" marT="34176" marB="34176" anchor="ctr">
                    <a:lnB w="28575" cap="flat" cmpd="sng" algn="ctr">
                      <a:solidFill>
                        <a:schemeClr val="tx1"/>
                      </a:solidFill>
                      <a:prstDash val="solid"/>
                      <a:round/>
                      <a:headEnd type="none" w="med" len="med"/>
                      <a:tailEnd type="none" w="med" len="med"/>
                    </a:lnB>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sz="1400"/>
                        <a:t>Empty: 100 kg</a:t>
                      </a:r>
                      <a:endParaRPr lang="zh-CN" altLang="en-US" sz="1400" dirty="0">
                        <a:latin typeface="微软雅黑" panose="020B0503020204020204" pitchFamily="34" charset="-122"/>
                        <a:ea typeface="微软雅黑" panose="020B0503020204020204" pitchFamily="34" charset="-122"/>
                      </a:endParaRPr>
                    </a:p>
                  </a:txBody>
                  <a:tcPr marL="67500" marR="67500" marT="34176" marB="34176" anchor="ctr">
                    <a:lnB w="28575" cap="flat" cmpd="sng" algn="ctr">
                      <a:solidFill>
                        <a:schemeClr val="tx1"/>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sz="1400" dirty="0"/>
                        <a:t>Fully loaded: 196 kg</a:t>
                      </a:r>
                      <a:endParaRPr lang="zh-CN" altLang="en-US" sz="1400" dirty="0">
                        <a:latin typeface="微软雅黑" panose="020B0503020204020204" pitchFamily="34" charset="-122"/>
                        <a:ea typeface="微软雅黑" panose="020B0503020204020204" pitchFamily="34" charset="-122"/>
                      </a:endParaRPr>
                    </a:p>
                  </a:txBody>
                  <a:tcPr marL="67500" marR="67500" marT="34176" marB="34176" anchor="ctr">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6" name="文本占位符 5"/>
          <p:cNvSpPr>
            <a:spLocks noGrp="1"/>
          </p:cNvSpPr>
          <p:nvPr>
            <p:ph type="body" sz="quarter" idx="12"/>
          </p:nvPr>
        </p:nvSpPr>
        <p:spPr/>
        <p:txBody>
          <a:bodyPr/>
          <a:lstStyle/>
          <a:p>
            <a:r>
              <a:rPr lang="en-US" altLang="zh-CN" dirty="0"/>
              <a:t>Dimensions of CE12800S Series Switches</a:t>
            </a:r>
            <a:endParaRPr lang="zh-CN" altLang="en-US" dirty="0"/>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2191" y="3059269"/>
            <a:ext cx="1604230" cy="2202143"/>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3435" y="3072402"/>
            <a:ext cx="1648756" cy="2225552"/>
          </a:xfrm>
          <a:prstGeom prst="rect">
            <a:avLst/>
          </a:prstGeom>
        </p:spPr>
      </p:pic>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97415" y="3172693"/>
            <a:ext cx="1484188" cy="1152542"/>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52091" y="3169427"/>
            <a:ext cx="1635453" cy="1155809"/>
          </a:xfrm>
          <a:prstGeom prst="rect">
            <a:avLst/>
          </a:prstGeom>
        </p:spPr>
      </p:pic>
    </p:spTree>
    <p:extLst>
      <p:ext uri="{BB962C8B-B14F-4D97-AF65-F5344CB8AC3E}">
        <p14:creationId xmlns:p14="http://schemas.microsoft.com/office/powerpoint/2010/main" val="220704392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2"/>
          </p:nvPr>
        </p:nvSpPr>
        <p:spPr/>
        <p:txBody>
          <a:bodyPr/>
          <a:lstStyle/>
          <a:p>
            <a:r>
              <a:rPr lang="en-US" altLang="zh-CN" dirty="0"/>
              <a:t>Heat Dissipation Design of the CE12800</a:t>
            </a:r>
            <a:endParaRPr lang="zh-CN" altLang="en-US" dirty="0"/>
          </a:p>
        </p:txBody>
      </p:sp>
      <p:grpSp>
        <p:nvGrpSpPr>
          <p:cNvPr id="4" name="组合 3"/>
          <p:cNvGrpSpPr/>
          <p:nvPr/>
        </p:nvGrpSpPr>
        <p:grpSpPr>
          <a:xfrm>
            <a:off x="1008063" y="1376772"/>
            <a:ext cx="10128497" cy="5004977"/>
            <a:chOff x="2269283" y="1520789"/>
            <a:chExt cx="8039185" cy="4481857"/>
          </a:xfrm>
        </p:grpSpPr>
        <p:pic>
          <p:nvPicPr>
            <p:cNvPr id="2053"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69283" y="1640628"/>
              <a:ext cx="3014657" cy="3904813"/>
            </a:xfrm>
            <a:prstGeom prst="rect">
              <a:avLst/>
            </a:prstGeom>
            <a:noFill/>
            <a:ln w="9525">
              <a:noFill/>
              <a:miter lim="800000"/>
              <a:headEnd/>
              <a:tailEnd/>
            </a:ln>
          </p:spPr>
        </p:pic>
        <p:pic>
          <p:nvPicPr>
            <p:cNvPr id="2051"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422393" y="1640628"/>
              <a:ext cx="2705856" cy="3531009"/>
            </a:xfrm>
            <a:prstGeom prst="rect">
              <a:avLst/>
            </a:prstGeom>
            <a:noFill/>
            <a:ln w="9525">
              <a:noFill/>
              <a:miter lim="800000"/>
              <a:headEnd/>
              <a:tailEnd/>
            </a:ln>
          </p:spPr>
        </p:pic>
        <p:sp>
          <p:nvSpPr>
            <p:cNvPr id="26" name="矩形 25"/>
            <p:cNvSpPr/>
            <p:nvPr/>
          </p:nvSpPr>
          <p:spPr>
            <a:xfrm>
              <a:off x="2855640" y="5540981"/>
              <a:ext cx="2340260" cy="461665"/>
            </a:xfrm>
            <a:prstGeom prst="rect">
              <a:avLst/>
            </a:prstGeom>
          </p:spPr>
          <p:txBody>
            <a:bodyPr wrap="square">
              <a:noAutofit/>
            </a:bodyPr>
            <a:lstStyle/>
            <a:p>
              <a:pPr fontAlgn="ctr"/>
              <a:r>
                <a:rPr sz="1400" b="1" dirty="0">
                  <a:solidFill>
                    <a:srgbClr val="002060"/>
                  </a:solidFill>
                  <a:latin typeface="微软雅黑" panose="020B0503020204020204" pitchFamily="34" charset="-122"/>
                  <a:ea typeface="微软雅黑" panose="020B0503020204020204" pitchFamily="34" charset="-122"/>
                </a:rPr>
                <a:t>Airflow for heat dissipation of SFUs (side view)</a:t>
              </a:r>
            </a:p>
          </p:txBody>
        </p:sp>
        <p:sp>
          <p:nvSpPr>
            <p:cNvPr id="29" name="矩形 28"/>
            <p:cNvSpPr/>
            <p:nvPr/>
          </p:nvSpPr>
          <p:spPr>
            <a:xfrm>
              <a:off x="7752184" y="5178429"/>
              <a:ext cx="2556284" cy="461665"/>
            </a:xfrm>
            <a:prstGeom prst="rect">
              <a:avLst/>
            </a:prstGeom>
          </p:spPr>
          <p:txBody>
            <a:bodyPr wrap="square">
              <a:noAutofit/>
            </a:bodyPr>
            <a:lstStyle/>
            <a:p>
              <a:pPr fontAlgn="ctr"/>
              <a:r>
                <a:rPr sz="1400" b="1" dirty="0">
                  <a:solidFill>
                    <a:srgbClr val="002060"/>
                  </a:solidFill>
                  <a:latin typeface="微软雅黑" panose="020B0503020204020204" pitchFamily="34" charset="-122"/>
                  <a:ea typeface="微软雅黑" panose="020B0503020204020204" pitchFamily="34" charset="-122"/>
                </a:rPr>
                <a:t>Airflow for heat dissipation of power modules (side view)</a:t>
              </a:r>
            </a:p>
          </p:txBody>
        </p:sp>
        <p:sp>
          <p:nvSpPr>
            <p:cNvPr id="27" name="矩形 26"/>
            <p:cNvSpPr/>
            <p:nvPr/>
          </p:nvSpPr>
          <p:spPr>
            <a:xfrm>
              <a:off x="5087888" y="4142401"/>
              <a:ext cx="2844316" cy="461665"/>
            </a:xfrm>
            <a:prstGeom prst="rect">
              <a:avLst/>
            </a:prstGeom>
          </p:spPr>
          <p:txBody>
            <a:bodyPr wrap="square">
              <a:noAutofit/>
            </a:bodyPr>
            <a:lstStyle/>
            <a:p>
              <a:pPr fontAlgn="ctr"/>
              <a:r>
                <a:rPr sz="1400" b="1" dirty="0">
                  <a:solidFill>
                    <a:srgbClr val="002060"/>
                  </a:solidFill>
                  <a:latin typeface="微软雅黑" panose="020B0503020204020204" pitchFamily="34" charset="-122"/>
                  <a:ea typeface="微软雅黑" panose="020B0503020204020204" pitchFamily="34" charset="-122"/>
                </a:rPr>
                <a:t>Airflow for heat dissipation of MPUs, CMUs, and LPUs (top view)</a:t>
              </a:r>
              <a:endParaRPr lang="en-US" sz="1400" b="1" dirty="0">
                <a:solidFill>
                  <a:srgbClr val="002060"/>
                </a:solidFill>
                <a:latin typeface="微软雅黑" panose="020B0503020204020204" pitchFamily="34" charset="-122"/>
                <a:ea typeface="微软雅黑" pitchFamily="34" charset="-122"/>
                <a:cs typeface="Arial" pitchFamily="34" charset="0"/>
              </a:endParaRPr>
            </a:p>
          </p:txBody>
        </p:sp>
        <p:pic>
          <p:nvPicPr>
            <p:cNvPr id="2052"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267909" y="1520789"/>
              <a:ext cx="2308453" cy="2603567"/>
            </a:xfrm>
            <a:prstGeom prst="rect">
              <a:avLst/>
            </a:prstGeom>
            <a:noFill/>
            <a:ln w="9525">
              <a:noFill/>
              <a:miter lim="800000"/>
              <a:headEnd/>
              <a:tailEnd/>
            </a:ln>
          </p:spPr>
        </p:pic>
      </p:grpSp>
    </p:spTree>
    <p:extLst>
      <p:ext uri="{BB962C8B-B14F-4D97-AF65-F5344CB8AC3E}">
        <p14:creationId xmlns:p14="http://schemas.microsoft.com/office/powerpoint/2010/main" val="22786997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type="body" sz="quarter" idx="10"/>
          </p:nvPr>
        </p:nvSpPr>
        <p:spPr/>
        <p:txBody>
          <a:bodyPr/>
          <a:lstStyle/>
          <a:p>
            <a:r>
              <a:rPr lang="en-US" dirty="0">
                <a:solidFill>
                  <a:schemeClr val="bg1">
                    <a:lumMod val="50000"/>
                  </a:schemeClr>
                </a:solidFill>
              </a:rPr>
              <a:t>Product Positioning </a:t>
            </a:r>
          </a:p>
          <a:p>
            <a:r>
              <a:rPr lang="en-US" dirty="0">
                <a:solidFill>
                  <a:schemeClr val="bg1">
                    <a:lumMod val="50000"/>
                  </a:schemeClr>
                </a:solidFill>
              </a:rPr>
              <a:t>Product Structure </a:t>
            </a:r>
            <a:endParaRPr lang="en-US" altLang="zh-CN" dirty="0">
              <a:solidFill>
                <a:schemeClr val="bg1">
                  <a:lumMod val="50000"/>
                </a:schemeClr>
              </a:solidFill>
              <a:sym typeface="华文细黑 (正文)"/>
            </a:endParaRPr>
          </a:p>
          <a:p>
            <a:r>
              <a:rPr lang="en-US" b="1" dirty="0"/>
              <a:t>Cards and Modules</a:t>
            </a:r>
            <a:endParaRPr lang="en-US" altLang="zh-CN" b="1" dirty="0">
              <a:sym typeface="华文细黑 (正文)"/>
            </a:endParaRPr>
          </a:p>
          <a:p>
            <a:r>
              <a:rPr lang="en-US" dirty="0">
                <a:solidFill>
                  <a:schemeClr val="bg1">
                    <a:lumMod val="50000"/>
                  </a:schemeClr>
                </a:solidFill>
              </a:rPr>
              <a:t>Product Features and Application Scenarios</a:t>
            </a:r>
            <a:endParaRPr lang="en-US" altLang="zh-CN" dirty="0">
              <a:solidFill>
                <a:schemeClr val="bg1">
                  <a:lumMod val="50000"/>
                </a:schemeClr>
              </a:solidFill>
              <a:sym typeface="华文细黑 (正文)"/>
            </a:endParaRPr>
          </a:p>
        </p:txBody>
      </p:sp>
    </p:spTree>
    <p:extLst>
      <p:ext uri="{BB962C8B-B14F-4D97-AF65-F5344CB8AC3E}">
        <p14:creationId xmlns:p14="http://schemas.microsoft.com/office/powerpoint/2010/main" val="40674797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2"/>
          </p:nvPr>
        </p:nvSpPr>
        <p:spPr/>
        <p:txBody>
          <a:bodyPr/>
          <a:lstStyle/>
          <a:p>
            <a:r>
              <a:rPr lang="en-US" altLang="zh-CN" dirty="0"/>
              <a:t>Card and Module Naming Conventions</a:t>
            </a:r>
            <a:endParaRPr lang="zh-CN" altLang="en-US" dirty="0"/>
          </a:p>
        </p:txBody>
      </p:sp>
      <p:graphicFrame>
        <p:nvGraphicFramePr>
          <p:cNvPr id="6" name="表格 5"/>
          <p:cNvGraphicFramePr>
            <a:graphicFrameLocks noGrp="1"/>
          </p:cNvGraphicFramePr>
          <p:nvPr>
            <p:extLst>
              <p:ext uri="{D42A27DB-BD31-4B8C-83A1-F6EECF244321}">
                <p14:modId xmlns:p14="http://schemas.microsoft.com/office/powerpoint/2010/main" val="874140514"/>
              </p:ext>
            </p:extLst>
          </p:nvPr>
        </p:nvGraphicFramePr>
        <p:xfrm>
          <a:off x="1775520" y="1379079"/>
          <a:ext cx="7848872" cy="4674518"/>
        </p:xfrm>
        <a:graphic>
          <a:graphicData uri="http://schemas.openxmlformats.org/drawingml/2006/table">
            <a:tbl>
              <a:tblPr firstRow="1" bandRow="1"/>
              <a:tblGrid>
                <a:gridCol w="1548642">
                  <a:extLst>
                    <a:ext uri="{9D8B030D-6E8A-4147-A177-3AD203B41FA5}">
                      <a16:colId xmlns:a16="http://schemas.microsoft.com/office/drawing/2014/main" val="20000"/>
                    </a:ext>
                  </a:extLst>
                </a:gridCol>
                <a:gridCol w="2569410">
                  <a:extLst>
                    <a:ext uri="{9D8B030D-6E8A-4147-A177-3AD203B41FA5}">
                      <a16:colId xmlns:a16="http://schemas.microsoft.com/office/drawing/2014/main" val="20001"/>
                    </a:ext>
                  </a:extLst>
                </a:gridCol>
                <a:gridCol w="3730820">
                  <a:extLst>
                    <a:ext uri="{9D8B030D-6E8A-4147-A177-3AD203B41FA5}">
                      <a16:colId xmlns:a16="http://schemas.microsoft.com/office/drawing/2014/main" val="20002"/>
                    </a:ext>
                  </a:extLst>
                </a:gridCol>
              </a:tblGrid>
              <a:tr h="363886">
                <a:tc>
                  <a:txBody>
                    <a:bodyPr/>
                    <a:lstStyle/>
                    <a:p>
                      <a:pPr algn="ctr" fontAlgn="ctr"/>
                      <a:r>
                        <a:rPr sz="1600" b="1" dirty="0">
                          <a:latin typeface="微软雅黑" panose="020B0503020204020204" pitchFamily="34" charset="-122"/>
                          <a:ea typeface="微软雅黑" panose="020B0503020204020204" pitchFamily="34" charset="-122"/>
                        </a:rPr>
                        <a:t>Card/Module</a:t>
                      </a:r>
                      <a:endParaRPr lang="zh-CN" altLang="en-US" sz="1600" b="1" dirty="0">
                        <a:latin typeface="微软雅黑" panose="020B0503020204020204" pitchFamily="34" charset="-122"/>
                        <a:ea typeface="微软雅黑" pitchFamily="34" charset="-122"/>
                        <a:cs typeface="Arial" pitchFamily="34" charset="0"/>
                      </a:endParaRPr>
                    </a:p>
                  </a:txBody>
                  <a:tcPr marT="46800" marB="46800"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fontAlgn="ctr"/>
                      <a:r>
                        <a:rPr sz="1600" b="1">
                          <a:latin typeface="微软雅黑" panose="020B0503020204020204" pitchFamily="34" charset="-122"/>
                          <a:ea typeface="微软雅黑" panose="020B0503020204020204" pitchFamily="34" charset="-122"/>
                        </a:rPr>
                        <a:t>Category</a:t>
                      </a:r>
                      <a:endParaRPr lang="zh-CN" altLang="en-US" sz="1600" b="1" dirty="0">
                        <a:latin typeface="微软雅黑" panose="020B0503020204020204" pitchFamily="34" charset="-122"/>
                        <a:ea typeface="微软雅黑" pitchFamily="34" charset="-122"/>
                        <a:cs typeface="Arial" pitchFamily="34" charset="0"/>
                      </a:endParaRPr>
                    </a:p>
                  </a:txBody>
                  <a:tcPr marT="46800" marB="46800" anchor="ctr">
                    <a:lnT w="28575"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fontAlgn="ctr"/>
                      <a:r>
                        <a:rPr sz="1600" b="1">
                          <a:latin typeface="微软雅黑" panose="020B0503020204020204" pitchFamily="34" charset="-122"/>
                          <a:ea typeface="微软雅黑" panose="020B0503020204020204" pitchFamily="34" charset="-122"/>
                        </a:rPr>
                        <a:t>Naming Convention</a:t>
                      </a:r>
                      <a:endParaRPr lang="zh-CN" altLang="en-US" sz="1600" b="1" dirty="0">
                        <a:latin typeface="微软雅黑" panose="020B0503020204020204" pitchFamily="34" charset="-122"/>
                        <a:ea typeface="微软雅黑" pitchFamily="34" charset="-122"/>
                        <a:cs typeface="Arial" pitchFamily="34" charset="0"/>
                      </a:endParaRPr>
                    </a:p>
                  </a:txBody>
                  <a:tcPr marT="46800" marB="46800"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solidFill>
                      <a:schemeClr val="bg1">
                        <a:lumMod val="85000"/>
                      </a:schemeClr>
                    </a:solidFill>
                  </a:tcPr>
                </a:tc>
                <a:extLst>
                  <a:ext uri="{0D108BD9-81ED-4DB2-BD59-A6C34878D82A}">
                    <a16:rowId xmlns:a16="http://schemas.microsoft.com/office/drawing/2014/main" val="10000"/>
                  </a:ext>
                </a:extLst>
              </a:tr>
              <a:tr h="678763">
                <a:tc>
                  <a:txBody>
                    <a:bodyPr/>
                    <a:lstStyle/>
                    <a:p>
                      <a:pPr algn="ctr" fontAlgn="ctr"/>
                      <a:r>
                        <a:rPr sz="1400" dirty="0">
                          <a:latin typeface="微软雅黑" panose="020B0503020204020204" pitchFamily="34" charset="-122"/>
                          <a:ea typeface="微软雅黑" panose="020B0503020204020204" pitchFamily="34" charset="-122"/>
                        </a:rPr>
                        <a:t>MPU</a:t>
                      </a:r>
                      <a:endParaRPr lang="zh-CN" altLang="en-US" sz="1400" dirty="0">
                        <a:latin typeface="微软雅黑" panose="020B0503020204020204" pitchFamily="34" charset="-122"/>
                        <a:ea typeface="微软雅黑" pitchFamily="34" charset="-122"/>
                        <a:cs typeface="Arial" pitchFamily="34" charset="0"/>
                      </a:endParaRPr>
                    </a:p>
                  </a:txBody>
                  <a:tcPr marT="46800" marB="46800" anchor="ctr">
                    <a:lnL w="28575" cap="flat" cmpd="sng" algn="ctr">
                      <a:solidFill>
                        <a:schemeClr val="tx1"/>
                      </a:solidFill>
                      <a:prstDash val="solid"/>
                      <a:round/>
                      <a:headEnd type="none" w="med" len="med"/>
                      <a:tailEnd type="none" w="med" len="med"/>
                    </a:lnL>
                  </a:tcPr>
                </a:tc>
                <a:tc>
                  <a:txBody>
                    <a:bodyPr/>
                    <a:lstStyle/>
                    <a:p>
                      <a:pPr fontAlgn="ctr"/>
                      <a:r>
                        <a:rPr sz="1400" u="sng">
                          <a:latin typeface="微软雅黑" panose="020B0503020204020204" pitchFamily="34" charset="-122"/>
                          <a:ea typeface="微软雅黑" panose="020B0503020204020204" pitchFamily="34" charset="-122"/>
                        </a:rPr>
                        <a:t>CE </a:t>
                      </a:r>
                      <a:r>
                        <a:rPr sz="1400">
                          <a:latin typeface="微软雅黑" panose="020B0503020204020204" pitchFamily="34" charset="-122"/>
                          <a:ea typeface="微软雅黑" panose="020B0503020204020204" pitchFamily="34" charset="-122"/>
                        </a:rPr>
                        <a:t>- </a:t>
                      </a:r>
                      <a:r>
                        <a:rPr sz="1400" u="sng">
                          <a:latin typeface="微软雅黑" panose="020B0503020204020204" pitchFamily="34" charset="-122"/>
                          <a:ea typeface="微软雅黑" panose="020B0503020204020204" pitchFamily="34" charset="-122"/>
                        </a:rPr>
                        <a:t>MPU A</a:t>
                      </a:r>
                      <a:r>
                        <a:rPr sz="1400">
                          <a:latin typeface="微软雅黑" panose="020B0503020204020204" pitchFamily="34" charset="-122"/>
                          <a:ea typeface="微软雅黑" panose="020B0503020204020204" pitchFamily="34" charset="-122"/>
                        </a:rPr>
                        <a:t>    </a:t>
                      </a:r>
                      <a:r>
                        <a:rPr sz="1400" u="sng">
                          <a:latin typeface="微软雅黑" panose="020B0503020204020204" pitchFamily="34" charset="-122"/>
                          <a:ea typeface="微软雅黑" panose="020B0503020204020204" pitchFamily="34" charset="-122"/>
                        </a:rPr>
                        <a:t>CE </a:t>
                      </a:r>
                      <a:r>
                        <a:rPr sz="1400">
                          <a:latin typeface="微软雅黑" panose="020B0503020204020204" pitchFamily="34" charset="-122"/>
                          <a:ea typeface="微软雅黑" panose="020B0503020204020204" pitchFamily="34" charset="-122"/>
                        </a:rPr>
                        <a:t>- </a:t>
                      </a:r>
                      <a:r>
                        <a:rPr sz="1400" u="sng">
                          <a:latin typeface="微软雅黑" panose="020B0503020204020204" pitchFamily="34" charset="-122"/>
                          <a:ea typeface="微软雅黑" panose="020B0503020204020204" pitchFamily="34" charset="-122"/>
                        </a:rPr>
                        <a:t>CMU A</a:t>
                      </a:r>
                    </a:p>
                    <a:p>
                      <a:pPr fontAlgn="ctr"/>
                      <a:r>
                        <a:rPr sz="1400">
                          <a:latin typeface="微软雅黑" panose="020B0503020204020204" pitchFamily="34" charset="-122"/>
                          <a:ea typeface="微软雅黑" panose="020B0503020204020204" pitchFamily="34" charset="-122"/>
                        </a:rPr>
                        <a:t> A      B    C     A       B    C</a:t>
                      </a:r>
                      <a:endParaRPr lang="zh-CN" altLang="en-US" sz="1400" dirty="0">
                        <a:latin typeface="微软雅黑" panose="020B0503020204020204" pitchFamily="34" charset="-122"/>
                        <a:ea typeface="微软雅黑" panose="020B0503020204020204" pitchFamily="34" charset="-122"/>
                      </a:endParaRPr>
                    </a:p>
                  </a:txBody>
                  <a:tcPr marT="46800" marB="46800" anchor="ctr"/>
                </a:tc>
                <a:tc>
                  <a:txBody>
                    <a:bodyPr/>
                    <a:lstStyle/>
                    <a:p>
                      <a:pPr fontAlgn="ctr"/>
                      <a:r>
                        <a:rPr sz="1400">
                          <a:latin typeface="微软雅黑" panose="020B0503020204020204" pitchFamily="34" charset="-122"/>
                          <a:ea typeface="微软雅黑" panose="020B0503020204020204" pitchFamily="34" charset="-122"/>
                        </a:rPr>
                        <a:t>A: CE series</a:t>
                      </a:r>
                    </a:p>
                    <a:p>
                      <a:pPr fontAlgn="ctr"/>
                      <a:r>
                        <a:rPr sz="1400">
                          <a:latin typeface="微软雅黑" panose="020B0503020204020204" pitchFamily="34" charset="-122"/>
                          <a:ea typeface="微软雅黑" panose="020B0503020204020204" pitchFamily="34" charset="-122"/>
                        </a:rPr>
                        <a:t>B: card category</a:t>
                      </a:r>
                    </a:p>
                    <a:p>
                      <a:pPr fontAlgn="ctr"/>
                      <a:r>
                        <a:rPr sz="1400">
                          <a:latin typeface="微软雅黑" panose="020B0503020204020204" pitchFamily="34" charset="-122"/>
                          <a:ea typeface="微软雅黑" panose="020B0503020204020204" pitchFamily="34" charset="-122"/>
                        </a:rPr>
                        <a:t>C: card version </a:t>
                      </a:r>
                      <a:endParaRPr lang="zh-CN" altLang="en-US" sz="1400" b="0" kern="1200" dirty="0">
                        <a:solidFill>
                          <a:schemeClr val="tx1"/>
                        </a:solidFill>
                        <a:latin typeface="微软雅黑" panose="020B0503020204020204" pitchFamily="34" charset="-122"/>
                        <a:ea typeface="微软雅黑" pitchFamily="34" charset="-122"/>
                        <a:cs typeface="Arial" pitchFamily="34" charset="0"/>
                      </a:endParaRPr>
                    </a:p>
                  </a:txBody>
                  <a:tcPr marT="46800" marB="46800" anchor="ctr">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1065050">
                <a:tc>
                  <a:txBody>
                    <a:bodyPr/>
                    <a:lstStyle/>
                    <a:p>
                      <a:pPr algn="ctr" fontAlgn="ctr"/>
                      <a:r>
                        <a:rPr sz="1400" dirty="0">
                          <a:latin typeface="微软雅黑" panose="020B0503020204020204" pitchFamily="34" charset="-122"/>
                          <a:ea typeface="微软雅黑" panose="020B0503020204020204" pitchFamily="34" charset="-122"/>
                        </a:rPr>
                        <a:t>SFU</a:t>
                      </a:r>
                      <a:endParaRPr lang="zh-CN" altLang="en-US" sz="1400" dirty="0">
                        <a:latin typeface="微软雅黑" panose="020B0503020204020204" pitchFamily="34" charset="-122"/>
                        <a:ea typeface="微软雅黑" pitchFamily="34" charset="-122"/>
                        <a:cs typeface="Arial" pitchFamily="34" charset="0"/>
                      </a:endParaRPr>
                    </a:p>
                  </a:txBody>
                  <a:tcPr marT="46800" marB="46800" anchor="ctr">
                    <a:lnL w="28575" cap="flat" cmpd="sng" algn="ctr">
                      <a:solidFill>
                        <a:schemeClr val="tx1"/>
                      </a:solidFill>
                      <a:prstDash val="solid"/>
                      <a:round/>
                      <a:headEnd type="none" w="med" len="med"/>
                      <a:tailEnd type="none" w="med" len="med"/>
                    </a:lnL>
                  </a:tcPr>
                </a:tc>
                <a:tc>
                  <a:txBody>
                    <a:bodyPr/>
                    <a:lstStyle/>
                    <a:p>
                      <a:pPr fontAlgn="ctr"/>
                      <a:r>
                        <a:rPr sz="1400" u="sng">
                          <a:latin typeface="微软雅黑" panose="020B0503020204020204" pitchFamily="34" charset="-122"/>
                          <a:ea typeface="微软雅黑" panose="020B0503020204020204" pitchFamily="34" charset="-122"/>
                        </a:rPr>
                        <a:t>CE </a:t>
                      </a:r>
                      <a:r>
                        <a:rPr sz="1400">
                          <a:latin typeface="微软雅黑" panose="020B0503020204020204" pitchFamily="34" charset="-122"/>
                          <a:ea typeface="微软雅黑" panose="020B0503020204020204" pitchFamily="34" charset="-122"/>
                        </a:rPr>
                        <a:t>- </a:t>
                      </a:r>
                      <a:r>
                        <a:rPr sz="1400" u="sng">
                          <a:latin typeface="微软雅黑" panose="020B0503020204020204" pitchFamily="34" charset="-122"/>
                          <a:ea typeface="微软雅黑" panose="020B0503020204020204" pitchFamily="34" charset="-122"/>
                        </a:rPr>
                        <a:t>SFU 04 A</a:t>
                      </a:r>
                    </a:p>
                    <a:p>
                      <a:pPr fontAlgn="ctr"/>
                      <a:r>
                        <a:rPr sz="1400">
                          <a:latin typeface="微软雅黑" panose="020B0503020204020204" pitchFamily="34" charset="-122"/>
                          <a:ea typeface="微软雅黑" panose="020B0503020204020204" pitchFamily="34" charset="-122"/>
                        </a:rPr>
                        <a:t> A      B   C  D</a:t>
                      </a:r>
                      <a:endParaRPr lang="zh-CN" altLang="en-US" sz="1400" dirty="0">
                        <a:latin typeface="微软雅黑" panose="020B0503020204020204" pitchFamily="34" charset="-122"/>
                        <a:ea typeface="微软雅黑" panose="020B0503020204020204" pitchFamily="34" charset="-122"/>
                      </a:endParaRPr>
                    </a:p>
                  </a:txBody>
                  <a:tcPr marT="46800" marB="46800" anchor="ctr"/>
                </a:tc>
                <a:tc>
                  <a:txBody>
                    <a:bodyPr/>
                    <a:lstStyle/>
                    <a:p>
                      <a:pPr fontAlgn="ctr"/>
                      <a:r>
                        <a:rPr sz="1400" dirty="0">
                          <a:latin typeface="微软雅黑" panose="020B0503020204020204" pitchFamily="34" charset="-122"/>
                          <a:ea typeface="微软雅黑" panose="020B0503020204020204" pitchFamily="34" charset="-122"/>
                        </a:rPr>
                        <a:t>A: CE series</a:t>
                      </a:r>
                    </a:p>
                    <a:p>
                      <a:pPr fontAlgn="ctr"/>
                      <a:r>
                        <a:rPr sz="1400" dirty="0">
                          <a:latin typeface="微软雅黑" panose="020B0503020204020204" pitchFamily="34" charset="-122"/>
                          <a:ea typeface="微软雅黑" panose="020B0503020204020204" pitchFamily="34" charset="-122"/>
                        </a:rPr>
                        <a:t>B: card category</a:t>
                      </a:r>
                    </a:p>
                    <a:p>
                      <a:pPr fontAlgn="ctr"/>
                      <a:r>
                        <a:rPr sz="1400" dirty="0">
                          <a:latin typeface="微软雅黑" panose="020B0503020204020204" pitchFamily="34" charset="-122"/>
                          <a:ea typeface="微软雅黑" panose="020B0503020204020204" pitchFamily="34" charset="-122"/>
                        </a:rPr>
                        <a:t>C: product model (04/08/12/16)</a:t>
                      </a:r>
                    </a:p>
                    <a:p>
                      <a:pPr fontAlgn="ctr"/>
                      <a:r>
                        <a:rPr sz="1400" dirty="0">
                          <a:latin typeface="微软雅黑" panose="020B0503020204020204" pitchFamily="34" charset="-122"/>
                          <a:ea typeface="微软雅黑" panose="020B0503020204020204" pitchFamily="34" charset="-122"/>
                        </a:rPr>
                        <a:t>D: card version (version</a:t>
                      </a:r>
                      <a:r>
                        <a:rPr lang="en-US" sz="1400" dirty="0">
                          <a:latin typeface="微软雅黑" panose="020B0503020204020204" pitchFamily="34" charset="-122"/>
                          <a:ea typeface="微软雅黑" panose="020B0503020204020204" pitchFamily="34" charset="-122"/>
                        </a:rPr>
                        <a:t>s</a:t>
                      </a:r>
                      <a:r>
                        <a:rPr sz="1400" dirty="0">
                          <a:latin typeface="微软雅黑" panose="020B0503020204020204" pitchFamily="34" charset="-122"/>
                          <a:ea typeface="微软雅黑" panose="020B0503020204020204" pitchFamily="34" charset="-122"/>
                        </a:rPr>
                        <a:t> A</a:t>
                      </a:r>
                      <a:r>
                        <a:rPr lang="en-US" sz="1400" dirty="0">
                          <a:latin typeface="微软雅黑" panose="020B0503020204020204" pitchFamily="34" charset="-122"/>
                          <a:ea typeface="微软雅黑" panose="020B0503020204020204" pitchFamily="34" charset="-122"/>
                        </a:rPr>
                        <a:t>,</a:t>
                      </a:r>
                      <a:r>
                        <a:rPr lang="en-US" sz="1400" baseline="0" dirty="0">
                          <a:latin typeface="微软雅黑" panose="020B0503020204020204" pitchFamily="34" charset="-122"/>
                          <a:ea typeface="微软雅黑" panose="020B0503020204020204" pitchFamily="34" charset="-122"/>
                        </a:rPr>
                        <a:t> </a:t>
                      </a:r>
                      <a:r>
                        <a:rPr sz="1400" dirty="0">
                          <a:latin typeface="微软雅黑" panose="020B0503020204020204" pitchFamily="34" charset="-122"/>
                          <a:ea typeface="微软雅黑" panose="020B0503020204020204" pitchFamily="34" charset="-122"/>
                        </a:rPr>
                        <a:t>B</a:t>
                      </a:r>
                      <a:r>
                        <a:rPr lang="en-US" sz="1400" dirty="0">
                          <a:latin typeface="微软雅黑" panose="020B0503020204020204" pitchFamily="34" charset="-122"/>
                          <a:ea typeface="微软雅黑" panose="020B0503020204020204" pitchFamily="34" charset="-122"/>
                        </a:rPr>
                        <a:t>,</a:t>
                      </a:r>
                      <a:r>
                        <a:rPr lang="en-US" sz="1400" baseline="0" dirty="0">
                          <a:latin typeface="微软雅黑" panose="020B0503020204020204" pitchFamily="34" charset="-122"/>
                          <a:ea typeface="微软雅黑" panose="020B0503020204020204" pitchFamily="34" charset="-122"/>
                        </a:rPr>
                        <a:t> and </a:t>
                      </a:r>
                      <a:r>
                        <a:rPr sz="1400" dirty="0">
                          <a:latin typeface="微软雅黑" panose="020B0503020204020204" pitchFamily="34" charset="-122"/>
                          <a:ea typeface="微软雅黑" panose="020B0503020204020204" pitchFamily="34" charset="-122"/>
                        </a:rPr>
                        <a:t>C </a:t>
                      </a:r>
                      <a:r>
                        <a:rPr lang="en-US" sz="1400" dirty="0">
                          <a:latin typeface="微软雅黑" panose="020B0503020204020204" pitchFamily="34" charset="-122"/>
                          <a:ea typeface="微软雅黑" panose="020B0503020204020204" pitchFamily="34" charset="-122"/>
                        </a:rPr>
                        <a:t>in </a:t>
                      </a:r>
                      <a:r>
                        <a:rPr sz="1400" dirty="0">
                          <a:latin typeface="微软雅黑" panose="020B0503020204020204" pitchFamily="34" charset="-122"/>
                          <a:ea typeface="微软雅黑" panose="020B0503020204020204" pitchFamily="34" charset="-122"/>
                        </a:rPr>
                        <a:t>ascending </a:t>
                      </a:r>
                      <a:r>
                        <a:rPr lang="en-US" sz="1400" dirty="0">
                          <a:latin typeface="微软雅黑" panose="020B0503020204020204" pitchFamily="34" charset="-122"/>
                          <a:ea typeface="微软雅黑" panose="020B0503020204020204" pitchFamily="34" charset="-122"/>
                        </a:rPr>
                        <a:t>order of </a:t>
                      </a:r>
                      <a:r>
                        <a:rPr sz="1400" dirty="0">
                          <a:latin typeface="微软雅黑" panose="020B0503020204020204" pitchFamily="34" charset="-122"/>
                          <a:ea typeface="微软雅黑" panose="020B0503020204020204" pitchFamily="34" charset="-122"/>
                        </a:rPr>
                        <a:t>performance)</a:t>
                      </a:r>
                      <a:endParaRPr lang="zh-CN" altLang="en-US" sz="1400" b="0" kern="1200" dirty="0">
                        <a:solidFill>
                          <a:schemeClr val="tx1"/>
                        </a:solidFill>
                        <a:latin typeface="微软雅黑" panose="020B0503020204020204" pitchFamily="34" charset="-122"/>
                        <a:ea typeface="微软雅黑" pitchFamily="34" charset="-122"/>
                        <a:cs typeface="Arial" pitchFamily="34" charset="0"/>
                      </a:endParaRPr>
                    </a:p>
                  </a:txBody>
                  <a:tcPr marT="46800" marB="46800" anchor="ctr">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628076">
                <a:tc>
                  <a:txBody>
                    <a:bodyPr/>
                    <a:lstStyle/>
                    <a:p>
                      <a:pPr algn="ctr" fontAlgn="ctr"/>
                      <a:r>
                        <a:rPr sz="1400" dirty="0">
                          <a:latin typeface="微软雅黑" panose="020B0503020204020204" pitchFamily="34" charset="-122"/>
                          <a:ea typeface="微软雅黑" panose="020B0503020204020204" pitchFamily="34" charset="-122"/>
                        </a:rPr>
                        <a:t>LPU</a:t>
                      </a:r>
                      <a:endParaRPr lang="zh-CN" altLang="en-US" sz="1400" dirty="0">
                        <a:latin typeface="微软雅黑" panose="020B0503020204020204" pitchFamily="34" charset="-122"/>
                        <a:ea typeface="微软雅黑" pitchFamily="34" charset="-122"/>
                        <a:cs typeface="Arial" pitchFamily="34" charset="0"/>
                      </a:endParaRPr>
                    </a:p>
                  </a:txBody>
                  <a:tcPr marT="46800" marB="46800" anchor="ctr">
                    <a:lnL w="28575" cap="flat" cmpd="sng" algn="ctr">
                      <a:solidFill>
                        <a:schemeClr val="tx1"/>
                      </a:solidFill>
                      <a:prstDash val="solid"/>
                      <a:round/>
                      <a:headEnd type="none" w="med" len="med"/>
                      <a:tailEnd type="none" w="med" len="med"/>
                    </a:lnL>
                  </a:tcPr>
                </a:tc>
                <a:tc>
                  <a:txBody>
                    <a:bodyPr/>
                    <a:lstStyle/>
                    <a:p>
                      <a:pPr fontAlgn="ctr"/>
                      <a:r>
                        <a:rPr sz="1400" u="sng">
                          <a:latin typeface="微软雅黑" panose="020B0503020204020204" pitchFamily="34" charset="-122"/>
                          <a:ea typeface="微软雅黑" panose="020B0503020204020204" pitchFamily="34" charset="-122"/>
                        </a:rPr>
                        <a:t>CE </a:t>
                      </a:r>
                      <a:r>
                        <a:rPr sz="1400">
                          <a:latin typeface="微软雅黑" panose="020B0503020204020204" pitchFamily="34" charset="-122"/>
                          <a:ea typeface="微软雅黑" panose="020B0503020204020204" pitchFamily="34" charset="-122"/>
                        </a:rPr>
                        <a:t>– </a:t>
                      </a:r>
                      <a:r>
                        <a:rPr sz="1400" u="sng">
                          <a:latin typeface="微软雅黑" panose="020B0503020204020204" pitchFamily="34" charset="-122"/>
                          <a:ea typeface="微软雅黑" panose="020B0503020204020204" pitchFamily="34" charset="-122"/>
                        </a:rPr>
                        <a:t>L</a:t>
                      </a:r>
                      <a:r>
                        <a:rPr sz="1400">
                          <a:latin typeface="微软雅黑" panose="020B0503020204020204" pitchFamily="34" charset="-122"/>
                          <a:ea typeface="微软雅黑" panose="020B0503020204020204" pitchFamily="34" charset="-122"/>
                        </a:rPr>
                        <a:t> </a:t>
                      </a:r>
                      <a:r>
                        <a:rPr sz="1400" u="sng">
                          <a:latin typeface="微软雅黑" panose="020B0503020204020204" pitchFamily="34" charset="-122"/>
                          <a:ea typeface="微软雅黑" panose="020B0503020204020204" pitchFamily="34" charset="-122"/>
                        </a:rPr>
                        <a:t>24</a:t>
                      </a:r>
                      <a:r>
                        <a:rPr sz="1400">
                          <a:latin typeface="微软雅黑" panose="020B0503020204020204" pitchFamily="34" charset="-122"/>
                          <a:ea typeface="微软雅黑" panose="020B0503020204020204" pitchFamily="34" charset="-122"/>
                        </a:rPr>
                        <a:t> </a:t>
                      </a:r>
                      <a:r>
                        <a:rPr sz="1400" u="sng">
                          <a:latin typeface="微软雅黑" panose="020B0503020204020204" pitchFamily="34" charset="-122"/>
                          <a:ea typeface="微软雅黑" panose="020B0503020204020204" pitchFamily="34" charset="-122"/>
                        </a:rPr>
                        <a:t>L</a:t>
                      </a:r>
                      <a:r>
                        <a:rPr sz="1400">
                          <a:latin typeface="微软雅黑" panose="020B0503020204020204" pitchFamily="34" charset="-122"/>
                          <a:ea typeface="微软雅黑" panose="020B0503020204020204" pitchFamily="34" charset="-122"/>
                        </a:rPr>
                        <a:t> </a:t>
                      </a:r>
                      <a:r>
                        <a:rPr sz="1400" u="sng">
                          <a:latin typeface="微软雅黑" panose="020B0503020204020204" pitchFamily="34" charset="-122"/>
                          <a:ea typeface="微软雅黑" panose="020B0503020204020204" pitchFamily="34" charset="-122"/>
                        </a:rPr>
                        <a:t>Q</a:t>
                      </a:r>
                      <a:r>
                        <a:rPr sz="1400">
                          <a:latin typeface="微软雅黑" panose="020B0503020204020204" pitchFamily="34" charset="-122"/>
                          <a:ea typeface="微软雅黑" panose="020B0503020204020204" pitchFamily="34" charset="-122"/>
                        </a:rPr>
                        <a:t> </a:t>
                      </a:r>
                      <a:r>
                        <a:rPr sz="1400" u="sng">
                          <a:latin typeface="微软雅黑" panose="020B0503020204020204" pitchFamily="34" charset="-122"/>
                          <a:ea typeface="微软雅黑" panose="020B0503020204020204" pitchFamily="34" charset="-122"/>
                        </a:rPr>
                        <a:t>-</a:t>
                      </a:r>
                      <a:r>
                        <a:rPr sz="1400">
                          <a:latin typeface="微软雅黑" panose="020B0503020204020204" pitchFamily="34" charset="-122"/>
                          <a:ea typeface="微软雅黑" panose="020B0503020204020204" pitchFamily="34" charset="-122"/>
                        </a:rPr>
                        <a:t> </a:t>
                      </a:r>
                      <a:r>
                        <a:rPr sz="1400" u="sng">
                          <a:latin typeface="微软雅黑" panose="020B0503020204020204" pitchFamily="34" charset="-122"/>
                          <a:ea typeface="微软雅黑" panose="020B0503020204020204" pitchFamily="34" charset="-122"/>
                        </a:rPr>
                        <a:t>EC1</a:t>
                      </a:r>
                      <a:endParaRPr lang="en-US" altLang="zh-CN" sz="1400" dirty="0">
                        <a:latin typeface="微软雅黑" panose="020B0503020204020204" pitchFamily="34" charset="-122"/>
                        <a:ea typeface="微软雅黑" panose="020B0503020204020204" pitchFamily="34" charset="-122"/>
                      </a:endParaRPr>
                    </a:p>
                    <a:p>
                      <a:pPr fontAlgn="ctr"/>
                      <a:r>
                        <a:rPr sz="1400">
                          <a:latin typeface="微软雅黑" panose="020B0503020204020204" pitchFamily="34" charset="-122"/>
                          <a:ea typeface="微软雅黑" panose="020B0503020204020204" pitchFamily="34" charset="-122"/>
                        </a:rPr>
                        <a:t> A    B  C D E      F</a:t>
                      </a:r>
                      <a:endParaRPr lang="zh-CN" altLang="en-US" sz="1400" dirty="0">
                        <a:latin typeface="微软雅黑" panose="020B0503020204020204" pitchFamily="34" charset="-122"/>
                        <a:ea typeface="微软雅黑" panose="020B0503020204020204" pitchFamily="34" charset="-122"/>
                      </a:endParaRPr>
                    </a:p>
                  </a:txBody>
                  <a:tcPr marT="46800" marB="46800" anchor="ctr"/>
                </a:tc>
                <a:tc>
                  <a:txBody>
                    <a:bodyPr/>
                    <a:lstStyle/>
                    <a:p>
                      <a:pPr fontAlgn="ctr"/>
                      <a:r>
                        <a:rPr sz="1400">
                          <a:latin typeface="微软雅黑" panose="020B0503020204020204" pitchFamily="34" charset="-122"/>
                          <a:ea typeface="微软雅黑" panose="020B0503020204020204" pitchFamily="34" charset="-122"/>
                        </a:rPr>
                        <a:t>See the next page</a:t>
                      </a:r>
                      <a:endParaRPr lang="zh-CN" altLang="en-US" sz="1400" b="0" kern="1200" dirty="0">
                        <a:solidFill>
                          <a:schemeClr val="tx1"/>
                        </a:solidFill>
                        <a:latin typeface="微软雅黑" panose="020B0503020204020204" pitchFamily="34" charset="-122"/>
                        <a:ea typeface="微软雅黑" pitchFamily="34" charset="-122"/>
                        <a:cs typeface="+mn-cs"/>
                      </a:endParaRPr>
                    </a:p>
                  </a:txBody>
                  <a:tcPr marT="46800" marB="46800" anchor="ctr">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1065050">
                <a:tc>
                  <a:txBody>
                    <a:bodyPr/>
                    <a:lstStyle/>
                    <a:p>
                      <a:pPr algn="ctr" fontAlgn="ctr"/>
                      <a:r>
                        <a:rPr sz="1400">
                          <a:latin typeface="微软雅黑" panose="020B0503020204020204" pitchFamily="34" charset="-122"/>
                          <a:ea typeface="微软雅黑" panose="020B0503020204020204" pitchFamily="34" charset="-122"/>
                        </a:rPr>
                        <a:t>Power module</a:t>
                      </a:r>
                      <a:endParaRPr lang="zh-CN" altLang="en-US" sz="1400" dirty="0">
                        <a:latin typeface="微软雅黑" panose="020B0503020204020204" pitchFamily="34" charset="-122"/>
                        <a:ea typeface="微软雅黑" pitchFamily="34" charset="-122"/>
                        <a:cs typeface="Arial" pitchFamily="34" charset="0"/>
                      </a:endParaRPr>
                    </a:p>
                  </a:txBody>
                  <a:tcPr marT="46800" marB="46800" anchor="ctr">
                    <a:lnL w="28575" cap="flat" cmpd="sng" algn="ctr">
                      <a:solidFill>
                        <a:schemeClr val="tx1"/>
                      </a:solidFill>
                      <a:prstDash val="solid"/>
                      <a:round/>
                      <a:headEnd type="none" w="med" len="med"/>
                      <a:tailEnd type="none" w="med" len="med"/>
                    </a:lnL>
                  </a:tcPr>
                </a:tc>
                <a:tc>
                  <a:txBody>
                    <a:bodyPr/>
                    <a:lstStyle/>
                    <a:p>
                      <a:pPr fontAlgn="ctr"/>
                      <a:r>
                        <a:rPr sz="1400" u="sng">
                          <a:latin typeface="微软雅黑" panose="020B0503020204020204" pitchFamily="34" charset="-122"/>
                          <a:ea typeface="微软雅黑" panose="020B0503020204020204" pitchFamily="34" charset="-122"/>
                        </a:rPr>
                        <a:t>P</a:t>
                      </a:r>
                      <a:r>
                        <a:rPr sz="1400">
                          <a:latin typeface="微软雅黑" panose="020B0503020204020204" pitchFamily="34" charset="-122"/>
                          <a:ea typeface="微软雅黑" panose="020B0503020204020204" pitchFamily="34" charset="-122"/>
                        </a:rPr>
                        <a:t> </a:t>
                      </a:r>
                      <a:r>
                        <a:rPr sz="1400" u="sng">
                          <a:latin typeface="微软雅黑" panose="020B0503020204020204" pitchFamily="34" charset="-122"/>
                          <a:ea typeface="微软雅黑" panose="020B0503020204020204" pitchFamily="34" charset="-122"/>
                        </a:rPr>
                        <a:t>AC</a:t>
                      </a:r>
                      <a:r>
                        <a:rPr sz="1400">
                          <a:latin typeface="微软雅黑" panose="020B0503020204020204" pitchFamily="34" charset="-122"/>
                          <a:ea typeface="微软雅黑" panose="020B0503020204020204" pitchFamily="34" charset="-122"/>
                        </a:rPr>
                        <a:t> - </a:t>
                      </a:r>
                      <a:r>
                        <a:rPr sz="1400" u="sng">
                          <a:latin typeface="微软雅黑" panose="020B0503020204020204" pitchFamily="34" charset="-122"/>
                          <a:ea typeface="微软雅黑" panose="020B0503020204020204" pitchFamily="34" charset="-122"/>
                        </a:rPr>
                        <a:t>2700W A</a:t>
                      </a:r>
                    </a:p>
                    <a:p>
                      <a:pPr fontAlgn="ctr"/>
                      <a:r>
                        <a:rPr sz="1400">
                          <a:latin typeface="微软雅黑" panose="020B0503020204020204" pitchFamily="34" charset="-122"/>
                          <a:ea typeface="微软雅黑" panose="020B0503020204020204" pitchFamily="34" charset="-122"/>
                        </a:rPr>
                        <a:t>A B        C    D</a:t>
                      </a:r>
                      <a:endParaRPr lang="zh-CN" altLang="en-US" sz="1400" dirty="0">
                        <a:latin typeface="微软雅黑" panose="020B0503020204020204" pitchFamily="34" charset="-122"/>
                        <a:ea typeface="微软雅黑" panose="020B0503020204020204" pitchFamily="34" charset="-122"/>
                      </a:endParaRPr>
                    </a:p>
                  </a:txBody>
                  <a:tcPr marT="46800" marB="46800" anchor="ctr"/>
                </a:tc>
                <a:tc>
                  <a:txBody>
                    <a:bodyPr/>
                    <a:lstStyle/>
                    <a:p>
                      <a:pPr fontAlgn="ctr"/>
                      <a:r>
                        <a:rPr sz="1400">
                          <a:latin typeface="微软雅黑" panose="020B0503020204020204" pitchFamily="34" charset="-122"/>
                          <a:ea typeface="微软雅黑" panose="020B0503020204020204" pitchFamily="34" charset="-122"/>
                        </a:rPr>
                        <a:t>A: power module</a:t>
                      </a:r>
                    </a:p>
                    <a:p>
                      <a:pPr fontAlgn="ctr"/>
                      <a:r>
                        <a:rPr sz="1400">
                          <a:latin typeface="微软雅黑" panose="020B0503020204020204" pitchFamily="34" charset="-122"/>
                          <a:ea typeface="微软雅黑" panose="020B0503020204020204" pitchFamily="34" charset="-122"/>
                        </a:rPr>
                        <a:t>B: power supply type (AC: alternative current; DC: direct current)</a:t>
                      </a:r>
                    </a:p>
                    <a:p>
                      <a:pPr fontAlgn="ctr"/>
                      <a:r>
                        <a:rPr sz="1400">
                          <a:latin typeface="微软雅黑" panose="020B0503020204020204" pitchFamily="34" charset="-122"/>
                          <a:ea typeface="微软雅黑" panose="020B0503020204020204" pitchFamily="34" charset="-122"/>
                        </a:rPr>
                        <a:t>C: rated power</a:t>
                      </a:r>
                    </a:p>
                    <a:p>
                      <a:pPr fontAlgn="ctr"/>
                      <a:r>
                        <a:rPr sz="1400">
                          <a:latin typeface="微软雅黑" panose="020B0503020204020204" pitchFamily="34" charset="-122"/>
                          <a:ea typeface="微软雅黑" panose="020B0503020204020204" pitchFamily="34" charset="-122"/>
                        </a:rPr>
                        <a:t>D: power module version</a:t>
                      </a:r>
                      <a:endParaRPr lang="en-US" altLang="zh-CN" sz="1400" b="0" kern="1200" dirty="0">
                        <a:solidFill>
                          <a:schemeClr val="tx1"/>
                        </a:solidFill>
                        <a:latin typeface="微软雅黑" panose="020B0503020204020204" pitchFamily="34" charset="-122"/>
                        <a:ea typeface="微软雅黑" pitchFamily="34" charset="-122"/>
                        <a:cs typeface="+mn-cs"/>
                      </a:endParaRPr>
                    </a:p>
                  </a:txBody>
                  <a:tcPr marT="46800" marB="46800" anchor="ctr">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628076">
                <a:tc>
                  <a:txBody>
                    <a:bodyPr/>
                    <a:lstStyle/>
                    <a:p>
                      <a:pPr algn="ctr" fontAlgn="ctr"/>
                      <a:r>
                        <a:rPr sz="1400">
                          <a:latin typeface="微软雅黑" panose="020B0503020204020204" pitchFamily="34" charset="-122"/>
                          <a:ea typeface="微软雅黑" panose="020B0503020204020204" pitchFamily="34" charset="-122"/>
                        </a:rPr>
                        <a:t>Fan module</a:t>
                      </a:r>
                      <a:endParaRPr lang="zh-CN" altLang="en-US" sz="1400" dirty="0">
                        <a:latin typeface="微软雅黑" panose="020B0503020204020204" pitchFamily="34" charset="-122"/>
                        <a:ea typeface="微软雅黑" pitchFamily="34" charset="-122"/>
                        <a:cs typeface="Arial" pitchFamily="34" charset="0"/>
                      </a:endParaRPr>
                    </a:p>
                  </a:txBody>
                  <a:tcPr marT="46800" marB="46800" anchor="ctr">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tcPr>
                </a:tc>
                <a:tc>
                  <a:txBody>
                    <a:bodyPr/>
                    <a:lstStyle/>
                    <a:p>
                      <a:pPr fontAlgn="ctr"/>
                      <a:r>
                        <a:rPr sz="1400" u="sng">
                          <a:latin typeface="微软雅黑" panose="020B0503020204020204" pitchFamily="34" charset="-122"/>
                          <a:ea typeface="微软雅黑" panose="020B0503020204020204" pitchFamily="34" charset="-122"/>
                        </a:rPr>
                        <a:t>FAN </a:t>
                      </a:r>
                      <a:r>
                        <a:rPr sz="1400">
                          <a:latin typeface="微软雅黑" panose="020B0503020204020204" pitchFamily="34" charset="-122"/>
                          <a:ea typeface="微软雅黑" panose="020B0503020204020204" pitchFamily="34" charset="-122"/>
                        </a:rPr>
                        <a:t>- </a:t>
                      </a:r>
                      <a:r>
                        <a:rPr sz="1400" u="sng">
                          <a:latin typeface="微软雅黑" panose="020B0503020204020204" pitchFamily="34" charset="-122"/>
                          <a:ea typeface="微软雅黑" panose="020B0503020204020204" pitchFamily="34" charset="-122"/>
                        </a:rPr>
                        <a:t>12C</a:t>
                      </a:r>
                    </a:p>
                    <a:p>
                      <a:pPr fontAlgn="ctr"/>
                      <a:r>
                        <a:rPr sz="1400">
                          <a:latin typeface="微软雅黑" panose="020B0503020204020204" pitchFamily="34" charset="-122"/>
                          <a:ea typeface="微软雅黑" panose="020B0503020204020204" pitchFamily="34" charset="-122"/>
                        </a:rPr>
                        <a:t>  A       B</a:t>
                      </a:r>
                      <a:endParaRPr lang="zh-CN" altLang="en-US" sz="1400" dirty="0">
                        <a:latin typeface="微软雅黑" panose="020B0503020204020204" pitchFamily="34" charset="-122"/>
                        <a:ea typeface="微软雅黑" panose="020B0503020204020204" pitchFamily="34" charset="-122"/>
                      </a:endParaRPr>
                    </a:p>
                  </a:txBody>
                  <a:tcPr marT="46800" marB="46800" anchor="ctr">
                    <a:lnB w="28575" cap="flat" cmpd="sng" algn="ctr">
                      <a:solidFill>
                        <a:schemeClr val="tx1"/>
                      </a:solidFill>
                      <a:prstDash val="solid"/>
                      <a:round/>
                      <a:headEnd type="none" w="med" len="med"/>
                      <a:tailEnd type="none" w="med" len="med"/>
                    </a:lnB>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sz="1400" dirty="0">
                          <a:latin typeface="微软雅黑" panose="020B0503020204020204" pitchFamily="34" charset="-122"/>
                          <a:ea typeface="微软雅黑" panose="020B0503020204020204" pitchFamily="34" charset="-122"/>
                        </a:rPr>
                        <a:t>A: fan module</a:t>
                      </a:r>
                    </a:p>
                    <a:p>
                      <a:pPr marL="0" marR="0" indent="0" algn="l" defTabSz="914400" rtl="0" eaLnBrk="1" fontAlgn="ctr" latinLnBrk="0" hangingPunct="1">
                        <a:lnSpc>
                          <a:spcPct val="100000"/>
                        </a:lnSpc>
                        <a:spcBef>
                          <a:spcPts val="0"/>
                        </a:spcBef>
                        <a:spcAft>
                          <a:spcPts val="0"/>
                        </a:spcAft>
                        <a:buClrTx/>
                        <a:buSzTx/>
                        <a:buFontTx/>
                        <a:buNone/>
                        <a:tabLst/>
                        <a:defRPr/>
                      </a:pPr>
                      <a:r>
                        <a:rPr sz="1400" dirty="0">
                          <a:latin typeface="微软雅黑" panose="020B0503020204020204" pitchFamily="34" charset="-122"/>
                          <a:ea typeface="微软雅黑" panose="020B0503020204020204" pitchFamily="34" charset="-122"/>
                        </a:rPr>
                        <a:t>B: fan module model</a:t>
                      </a:r>
                      <a:endParaRPr lang="zh-CN" altLang="en-US" sz="1400" b="0" kern="1200" dirty="0">
                        <a:solidFill>
                          <a:schemeClr val="tx1"/>
                        </a:solidFill>
                        <a:latin typeface="微软雅黑" panose="020B0503020204020204" pitchFamily="34" charset="-122"/>
                        <a:ea typeface="微软雅黑" pitchFamily="34" charset="-122"/>
                        <a:cs typeface="Arial" pitchFamily="34" charset="0"/>
                      </a:endParaRPr>
                    </a:p>
                  </a:txBody>
                  <a:tcPr marT="46800" marB="46800" anchor="ctr">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1929496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ph type="body" sz="quarter" idx="12"/>
          </p:nvPr>
        </p:nvSpPr>
        <p:spPr/>
        <p:txBody>
          <a:bodyPr/>
          <a:lstStyle/>
          <a:p>
            <a:r>
              <a:rPr lang="en-US" altLang="zh-CN" dirty="0"/>
              <a:t>LPU Naming Conventions</a:t>
            </a:r>
            <a:endParaRPr lang="zh-CN" altLang="en-US" dirty="0"/>
          </a:p>
        </p:txBody>
      </p:sp>
      <p:pic>
        <p:nvPicPr>
          <p:cNvPr id="3074" name="Picture 2" descr="http://127.0.0.1:7890/pages/31189183/03/31189183/03/resources/dc/images/fig_dc_dcf_hw_029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55840" y="1448780"/>
            <a:ext cx="2079231" cy="56787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表格 2"/>
          <p:cNvGraphicFramePr>
            <a:graphicFrameLocks noGrp="1"/>
          </p:cNvGraphicFramePr>
          <p:nvPr>
            <p:extLst>
              <p:ext uri="{D42A27DB-BD31-4B8C-83A1-F6EECF244321}">
                <p14:modId xmlns:p14="http://schemas.microsoft.com/office/powerpoint/2010/main" val="3392790112"/>
              </p:ext>
            </p:extLst>
          </p:nvPr>
        </p:nvGraphicFramePr>
        <p:xfrm>
          <a:off x="2531604" y="2196159"/>
          <a:ext cx="7596187" cy="4185591"/>
        </p:xfrm>
        <a:graphic>
          <a:graphicData uri="http://schemas.openxmlformats.org/drawingml/2006/table">
            <a:tbl>
              <a:tblPr/>
              <a:tblGrid>
                <a:gridCol w="1117794">
                  <a:extLst>
                    <a:ext uri="{9D8B030D-6E8A-4147-A177-3AD203B41FA5}">
                      <a16:colId xmlns:a16="http://schemas.microsoft.com/office/drawing/2014/main" val="2265882543"/>
                    </a:ext>
                  </a:extLst>
                </a:gridCol>
                <a:gridCol w="1752504">
                  <a:extLst>
                    <a:ext uri="{9D8B030D-6E8A-4147-A177-3AD203B41FA5}">
                      <a16:colId xmlns:a16="http://schemas.microsoft.com/office/drawing/2014/main" val="3777663700"/>
                    </a:ext>
                  </a:extLst>
                </a:gridCol>
                <a:gridCol w="4725889">
                  <a:extLst>
                    <a:ext uri="{9D8B030D-6E8A-4147-A177-3AD203B41FA5}">
                      <a16:colId xmlns:a16="http://schemas.microsoft.com/office/drawing/2014/main" val="247611556"/>
                    </a:ext>
                  </a:extLst>
                </a:gridCol>
              </a:tblGrid>
              <a:tr h="289671">
                <a:tc>
                  <a:txBody>
                    <a:bodyPr/>
                    <a:lstStyle/>
                    <a:p>
                      <a:pPr algn="ctr" fontAlgn="ctr"/>
                      <a:r>
                        <a:rPr sz="1200" b="1" dirty="0">
                          <a:latin typeface="微软雅黑" panose="020B0503020204020204" pitchFamily="34" charset="-122"/>
                          <a:ea typeface="微软雅黑" panose="020B0503020204020204" pitchFamily="34" charset="-122"/>
                        </a:rPr>
                        <a:t>Field</a:t>
                      </a:r>
                      <a:endParaRPr lang="zh-CN" altLang="en-US" sz="1200" b="1" dirty="0">
                        <a:effectLst/>
                        <a:latin typeface="微软雅黑" panose="020B0503020204020204" pitchFamily="34" charset="-122"/>
                        <a:ea typeface="微软雅黑" panose="020B0503020204020204" pitchFamily="34" charset="-122"/>
                      </a:endParaRPr>
                    </a:p>
                  </a:txBody>
                  <a:tcPr marL="67500" marR="67500" marT="35100" marB="35100"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fontAlgn="ctr"/>
                      <a:r>
                        <a:rPr sz="1200" b="1">
                          <a:latin typeface="微软雅黑" panose="020B0503020204020204" pitchFamily="34" charset="-122"/>
                          <a:ea typeface="微软雅黑" panose="020B0503020204020204" pitchFamily="34" charset="-122"/>
                        </a:rPr>
                        <a:t>Meaning</a:t>
                      </a:r>
                      <a:endParaRPr lang="zh-CN" altLang="en-US" sz="1200" b="1" dirty="0">
                        <a:effectLst/>
                        <a:latin typeface="微软雅黑" panose="020B0503020204020204" pitchFamily="34" charset="-122"/>
                        <a:ea typeface="微软雅黑" panose="020B0503020204020204" pitchFamily="34" charset="-122"/>
                      </a:endParaRPr>
                    </a:p>
                  </a:txBody>
                  <a:tcPr marL="67500" marR="67500" marT="35100" marB="35100" anchor="ctr">
                    <a:lnT w="28575"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fontAlgn="ctr"/>
                      <a:r>
                        <a:rPr sz="1200" b="1">
                          <a:latin typeface="微软雅黑" panose="020B0503020204020204" pitchFamily="34" charset="-122"/>
                          <a:ea typeface="微软雅黑" panose="020B0503020204020204" pitchFamily="34" charset="-122"/>
                        </a:rPr>
                        <a:t>Description</a:t>
                      </a:r>
                      <a:endParaRPr lang="zh-CN" altLang="en-US" sz="1200" b="1" dirty="0">
                        <a:effectLst/>
                        <a:latin typeface="微软雅黑" panose="020B0503020204020204" pitchFamily="34" charset="-122"/>
                        <a:ea typeface="微软雅黑" panose="020B0503020204020204" pitchFamily="34" charset="-122"/>
                      </a:endParaRPr>
                    </a:p>
                  </a:txBody>
                  <a:tcPr marL="67500" marR="67500" marT="35100" marB="35100"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solidFill>
                      <a:schemeClr val="bg1">
                        <a:lumMod val="85000"/>
                      </a:schemeClr>
                    </a:solidFill>
                  </a:tcPr>
                </a:tc>
                <a:extLst>
                  <a:ext uri="{0D108BD9-81ED-4DB2-BD59-A6C34878D82A}">
                    <a16:rowId xmlns:a16="http://schemas.microsoft.com/office/drawing/2014/main" val="612984258"/>
                  </a:ext>
                </a:extLst>
              </a:tr>
              <a:tr h="252549">
                <a:tc>
                  <a:txBody>
                    <a:bodyPr/>
                    <a:lstStyle/>
                    <a:p>
                      <a:pPr algn="ctr" fontAlgn="ctr"/>
                      <a:r>
                        <a:rPr sz="1200">
                          <a:latin typeface="微软雅黑" panose="020B0503020204020204" pitchFamily="34" charset="-122"/>
                          <a:ea typeface="微软雅黑" panose="020B0503020204020204" pitchFamily="34" charset="-122"/>
                        </a:rPr>
                        <a:t>A</a:t>
                      </a:r>
                    </a:p>
                  </a:txBody>
                  <a:tcPr marL="67500" marR="67500" marT="35100" marB="35100" anchor="ctr">
                    <a:lnL w="28575" cap="flat" cmpd="sng" algn="ctr">
                      <a:solidFill>
                        <a:schemeClr val="tx1"/>
                      </a:solidFill>
                      <a:prstDash val="solid"/>
                      <a:round/>
                      <a:headEnd type="none" w="med" len="med"/>
                      <a:tailEnd type="none" w="med" len="med"/>
                    </a:lnL>
                  </a:tcPr>
                </a:tc>
                <a:tc>
                  <a:txBody>
                    <a:bodyPr/>
                    <a:lstStyle/>
                    <a:p>
                      <a:pPr algn="ctr" fontAlgn="ctr"/>
                      <a:r>
                        <a:rPr sz="1200">
                          <a:latin typeface="微软雅黑" panose="020B0503020204020204" pitchFamily="34" charset="-122"/>
                          <a:ea typeface="微软雅黑" panose="020B0503020204020204" pitchFamily="34" charset="-122"/>
                        </a:rPr>
                        <a:t>Brand name</a:t>
                      </a:r>
                    </a:p>
                  </a:txBody>
                  <a:tcPr marL="67500" marR="67500" marT="35100" marB="35100" anchor="ctr"/>
                </a:tc>
                <a:tc>
                  <a:txBody>
                    <a:bodyPr/>
                    <a:lstStyle/>
                    <a:p>
                      <a:pPr fontAlgn="ctr"/>
                      <a:r>
                        <a:rPr sz="1200">
                          <a:latin typeface="微软雅黑" panose="020B0503020204020204" pitchFamily="34" charset="-122"/>
                          <a:ea typeface="微软雅黑" panose="020B0503020204020204" pitchFamily="34" charset="-122"/>
                        </a:rPr>
                        <a:t>It is fixed as CE, representing CloudEngine.</a:t>
                      </a:r>
                    </a:p>
                  </a:txBody>
                  <a:tcPr marL="67500" marR="67500" marT="35100" marB="35100" anchor="ctr">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797504332"/>
                  </a:ext>
                </a:extLst>
              </a:tr>
              <a:tr h="419600">
                <a:tc>
                  <a:txBody>
                    <a:bodyPr/>
                    <a:lstStyle/>
                    <a:p>
                      <a:pPr algn="ctr" fontAlgn="ctr"/>
                      <a:r>
                        <a:rPr sz="1200" dirty="0">
                          <a:latin typeface="微软雅黑" panose="020B0503020204020204" pitchFamily="34" charset="-122"/>
                          <a:ea typeface="微软雅黑" panose="020B0503020204020204" pitchFamily="34" charset="-122"/>
                        </a:rPr>
                        <a:t>B</a:t>
                      </a:r>
                    </a:p>
                  </a:txBody>
                  <a:tcPr marL="67500" marR="67500" marT="35100" marB="35100" anchor="ctr">
                    <a:lnL w="28575" cap="flat" cmpd="sng" algn="ctr">
                      <a:solidFill>
                        <a:schemeClr val="tx1"/>
                      </a:solidFill>
                      <a:prstDash val="solid"/>
                      <a:round/>
                      <a:headEnd type="none" w="med" len="med"/>
                      <a:tailEnd type="none" w="med" len="med"/>
                    </a:lnL>
                  </a:tcPr>
                </a:tc>
                <a:tc>
                  <a:txBody>
                    <a:bodyPr/>
                    <a:lstStyle/>
                    <a:p>
                      <a:pPr algn="ctr" fontAlgn="ctr"/>
                      <a:r>
                        <a:rPr sz="1200">
                          <a:latin typeface="微软雅黑" panose="020B0503020204020204" pitchFamily="34" charset="-122"/>
                          <a:ea typeface="微软雅黑" panose="020B0503020204020204" pitchFamily="34" charset="-122"/>
                        </a:rPr>
                        <a:t>LPU type</a:t>
                      </a:r>
                    </a:p>
                  </a:txBody>
                  <a:tcPr marL="67500" marR="67500" marT="35100" marB="35100" anchor="ctr"/>
                </a:tc>
                <a:tc>
                  <a:txBody>
                    <a:bodyPr/>
                    <a:lstStyle/>
                    <a:p>
                      <a:pPr fontAlgn="ctr">
                        <a:buFont typeface="Arial" panose="020B0604020202020204" pitchFamily="34" charset="0"/>
                        <a:buNone/>
                      </a:pPr>
                      <a:r>
                        <a:rPr sz="1200">
                          <a:solidFill>
                            <a:srgbClr val="C00000"/>
                          </a:solidFill>
                          <a:latin typeface="微软雅黑" panose="020B0503020204020204" pitchFamily="34" charset="-122"/>
                          <a:ea typeface="微软雅黑" panose="020B0503020204020204" pitchFamily="34" charset="-122"/>
                        </a:rPr>
                        <a:t>L: LPU for modular switches</a:t>
                      </a:r>
                    </a:p>
                    <a:p>
                      <a:pPr fontAlgn="ctr">
                        <a:buFont typeface="Arial" panose="020B0604020202020204" pitchFamily="34" charset="0"/>
                        <a:buNone/>
                      </a:pPr>
                      <a:r>
                        <a:rPr sz="1200">
                          <a:latin typeface="微软雅黑" panose="020B0503020204020204" pitchFamily="34" charset="-122"/>
                          <a:ea typeface="微软雅黑" panose="020B0503020204020204" pitchFamily="34" charset="-122"/>
                        </a:rPr>
                        <a:t>F: flexible card for modular switches</a:t>
                      </a:r>
                    </a:p>
                  </a:txBody>
                  <a:tcPr marL="67500" marR="67500" marT="35100" marB="35100" anchor="ctr">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349348227"/>
                  </a:ext>
                </a:extLst>
              </a:tr>
              <a:tr h="542647">
                <a:tc>
                  <a:txBody>
                    <a:bodyPr/>
                    <a:lstStyle/>
                    <a:p>
                      <a:pPr algn="ctr" fontAlgn="ctr"/>
                      <a:r>
                        <a:rPr sz="1200">
                          <a:latin typeface="微软雅黑" panose="020B0503020204020204" pitchFamily="34" charset="-122"/>
                          <a:ea typeface="微软雅黑" panose="020B0503020204020204" pitchFamily="34" charset="-122"/>
                        </a:rPr>
                        <a:t>C</a:t>
                      </a:r>
                    </a:p>
                  </a:txBody>
                  <a:tcPr marL="67500" marR="67500" marT="35100" marB="35100" anchor="ctr">
                    <a:lnL w="28575" cap="flat" cmpd="sng" algn="ctr">
                      <a:solidFill>
                        <a:schemeClr val="tx1"/>
                      </a:solidFill>
                      <a:prstDash val="solid"/>
                      <a:round/>
                      <a:headEnd type="none" w="med" len="med"/>
                      <a:tailEnd type="none" w="med" len="med"/>
                    </a:lnL>
                  </a:tcPr>
                </a:tc>
                <a:tc>
                  <a:txBody>
                    <a:bodyPr/>
                    <a:lstStyle/>
                    <a:p>
                      <a:pPr algn="ctr" fontAlgn="ctr"/>
                      <a:r>
                        <a:rPr sz="1200">
                          <a:latin typeface="微软雅黑" panose="020B0503020204020204" pitchFamily="34" charset="-122"/>
                          <a:ea typeface="微软雅黑" panose="020B0503020204020204" pitchFamily="34" charset="-122"/>
                        </a:rPr>
                        <a:t>Number of ports on the LPU</a:t>
                      </a:r>
                    </a:p>
                  </a:txBody>
                  <a:tcPr marL="67500" marR="67500" marT="35100" marB="35100" anchor="ctr"/>
                </a:tc>
                <a:tc>
                  <a:txBody>
                    <a:bodyPr/>
                    <a:lstStyle/>
                    <a:p>
                      <a:pPr fontAlgn="ctr"/>
                      <a:r>
                        <a:rPr sz="1200" dirty="0">
                          <a:latin typeface="微软雅黑" panose="020B0503020204020204" pitchFamily="34" charset="-122"/>
                          <a:ea typeface="微软雅黑" panose="020B0503020204020204" pitchFamily="34" charset="-122"/>
                        </a:rPr>
                        <a:t>For an LPU with different types of ports, this field represents the number of downlink ports. It has two digits. The first digit is 0 if the card has fewer than 10 ports.</a:t>
                      </a:r>
                    </a:p>
                  </a:txBody>
                  <a:tcPr marL="67500" marR="67500" marT="35100" marB="35100" anchor="ctr">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897748206"/>
                  </a:ext>
                </a:extLst>
              </a:tr>
              <a:tr h="920753">
                <a:tc>
                  <a:txBody>
                    <a:bodyPr/>
                    <a:lstStyle/>
                    <a:p>
                      <a:pPr algn="ctr" fontAlgn="ctr"/>
                      <a:r>
                        <a:rPr sz="1200">
                          <a:latin typeface="微软雅黑" panose="020B0503020204020204" pitchFamily="34" charset="-122"/>
                          <a:ea typeface="微软雅黑" panose="020B0503020204020204" pitchFamily="34" charset="-122"/>
                        </a:rPr>
                        <a:t>D</a:t>
                      </a:r>
                    </a:p>
                  </a:txBody>
                  <a:tcPr marL="67500" marR="67500" marT="35100" marB="35100" anchor="ctr">
                    <a:lnL w="28575" cap="flat" cmpd="sng" algn="ctr">
                      <a:solidFill>
                        <a:schemeClr val="tx1"/>
                      </a:solidFill>
                      <a:prstDash val="solid"/>
                      <a:round/>
                      <a:headEnd type="none" w="med" len="med"/>
                      <a:tailEnd type="none" w="med" len="med"/>
                    </a:lnL>
                  </a:tcPr>
                </a:tc>
                <a:tc>
                  <a:txBody>
                    <a:bodyPr/>
                    <a:lstStyle/>
                    <a:p>
                      <a:pPr algn="ctr" fontAlgn="ctr"/>
                      <a:r>
                        <a:rPr sz="1200">
                          <a:latin typeface="微软雅黑" panose="020B0503020204020204" pitchFamily="34" charset="-122"/>
                          <a:ea typeface="微软雅黑" panose="020B0503020204020204" pitchFamily="34" charset="-122"/>
                        </a:rPr>
                        <a:t>Port rate</a:t>
                      </a:r>
                    </a:p>
                  </a:txBody>
                  <a:tcPr marL="67500" marR="67500" marT="35100" marB="35100" anchor="ctr"/>
                </a:tc>
                <a:tc>
                  <a:txBody>
                    <a:bodyPr/>
                    <a:lstStyle/>
                    <a:p>
                      <a:pPr fontAlgn="ctr">
                        <a:buFont typeface="Arial" panose="020B0604020202020204" pitchFamily="34" charset="0"/>
                        <a:buNone/>
                      </a:pPr>
                      <a:r>
                        <a:rPr sz="1200" dirty="0">
                          <a:latin typeface="微软雅黑" panose="020B0503020204020204" pitchFamily="34" charset="-122"/>
                          <a:ea typeface="微软雅黑" panose="020B0503020204020204" pitchFamily="34" charset="-122"/>
                        </a:rPr>
                        <a:t>G: GE port</a:t>
                      </a:r>
                    </a:p>
                    <a:p>
                      <a:pPr fontAlgn="ctr">
                        <a:buFont typeface="Arial" panose="020B0604020202020204" pitchFamily="34" charset="0"/>
                        <a:buNone/>
                      </a:pPr>
                      <a:r>
                        <a:rPr sz="1200" dirty="0">
                          <a:solidFill>
                            <a:srgbClr val="C00000"/>
                          </a:solidFill>
                          <a:latin typeface="微软雅黑" panose="020B0503020204020204" pitchFamily="34" charset="-122"/>
                          <a:ea typeface="微软雅黑" panose="020B0503020204020204" pitchFamily="34" charset="-122"/>
                        </a:rPr>
                        <a:t>X: 10GE port</a:t>
                      </a:r>
                    </a:p>
                    <a:p>
                      <a:pPr fontAlgn="ctr">
                        <a:buFont typeface="Arial" panose="020B0604020202020204" pitchFamily="34" charset="0"/>
                        <a:buNone/>
                      </a:pPr>
                      <a:r>
                        <a:rPr sz="1200" dirty="0">
                          <a:solidFill>
                            <a:srgbClr val="C00000"/>
                          </a:solidFill>
                          <a:latin typeface="微软雅黑" panose="020B0503020204020204" pitchFamily="34" charset="-122"/>
                          <a:ea typeface="微软雅黑" panose="020B0503020204020204" pitchFamily="34" charset="-122"/>
                        </a:rPr>
                        <a:t>Y: 25GE port</a:t>
                      </a:r>
                    </a:p>
                    <a:p>
                      <a:pPr fontAlgn="ctr">
                        <a:buFont typeface="Arial" panose="020B0604020202020204" pitchFamily="34" charset="0"/>
                        <a:buNone/>
                      </a:pPr>
                      <a:r>
                        <a:rPr sz="1200" dirty="0">
                          <a:solidFill>
                            <a:srgbClr val="C00000"/>
                          </a:solidFill>
                          <a:latin typeface="微软雅黑" panose="020B0503020204020204" pitchFamily="34" charset="-122"/>
                          <a:ea typeface="微软雅黑" panose="020B0503020204020204" pitchFamily="34" charset="-122"/>
                        </a:rPr>
                        <a:t>L: 40GE port</a:t>
                      </a:r>
                    </a:p>
                    <a:p>
                      <a:pPr fontAlgn="ctr">
                        <a:buFont typeface="Arial" panose="020B0604020202020204" pitchFamily="34" charset="0"/>
                        <a:buNone/>
                      </a:pPr>
                      <a:r>
                        <a:rPr sz="1200" dirty="0">
                          <a:latin typeface="微软雅黑" panose="020B0503020204020204" pitchFamily="34" charset="-122"/>
                          <a:ea typeface="微软雅黑" panose="020B0503020204020204" pitchFamily="34" charset="-122"/>
                        </a:rPr>
                        <a:t>C: 100GE port</a:t>
                      </a:r>
                    </a:p>
                  </a:txBody>
                  <a:tcPr marL="67500" marR="67500" marT="35100" marB="35100" anchor="ctr">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359830014"/>
                  </a:ext>
                </a:extLst>
              </a:tr>
              <a:tr h="1087803">
                <a:tc>
                  <a:txBody>
                    <a:bodyPr/>
                    <a:lstStyle/>
                    <a:p>
                      <a:pPr algn="ctr" fontAlgn="ctr"/>
                      <a:r>
                        <a:rPr sz="1200">
                          <a:latin typeface="微软雅黑" panose="020B0503020204020204" pitchFamily="34" charset="-122"/>
                          <a:ea typeface="微软雅黑" panose="020B0503020204020204" pitchFamily="34" charset="-122"/>
                        </a:rPr>
                        <a:t>E</a:t>
                      </a:r>
                    </a:p>
                  </a:txBody>
                  <a:tcPr marL="67500" marR="67500" marT="35100" marB="35100" anchor="ctr">
                    <a:lnL w="28575" cap="flat" cmpd="sng" algn="ctr">
                      <a:solidFill>
                        <a:schemeClr val="tx1"/>
                      </a:solidFill>
                      <a:prstDash val="solid"/>
                      <a:round/>
                      <a:headEnd type="none" w="med" len="med"/>
                      <a:tailEnd type="none" w="med" len="med"/>
                    </a:lnL>
                  </a:tcPr>
                </a:tc>
                <a:tc>
                  <a:txBody>
                    <a:bodyPr/>
                    <a:lstStyle/>
                    <a:p>
                      <a:pPr algn="ctr" fontAlgn="ctr"/>
                      <a:r>
                        <a:rPr sz="1200">
                          <a:latin typeface="微软雅黑" panose="020B0503020204020204" pitchFamily="34" charset="-122"/>
                          <a:ea typeface="微软雅黑" panose="020B0503020204020204" pitchFamily="34" charset="-122"/>
                        </a:rPr>
                        <a:t>Port type</a:t>
                      </a:r>
                    </a:p>
                  </a:txBody>
                  <a:tcPr marL="67500" marR="67500" marT="35100" marB="35100" anchor="ctr"/>
                </a:tc>
                <a:tc>
                  <a:txBody>
                    <a:bodyPr/>
                    <a:lstStyle/>
                    <a:p>
                      <a:pPr fontAlgn="ctr">
                        <a:buFont typeface="Arial" panose="020B0604020202020204" pitchFamily="34" charset="0"/>
                        <a:buNone/>
                      </a:pPr>
                      <a:r>
                        <a:rPr sz="1200">
                          <a:latin typeface="微软雅黑" panose="020B0503020204020204" pitchFamily="34" charset="-122"/>
                          <a:ea typeface="微软雅黑" panose="020B0503020204020204" pitchFamily="34" charset="-122"/>
                        </a:rPr>
                        <a:t>T: Base-T port</a:t>
                      </a:r>
                    </a:p>
                    <a:p>
                      <a:pPr fontAlgn="ctr">
                        <a:buFont typeface="Arial" panose="020B0604020202020204" pitchFamily="34" charset="0"/>
                        <a:buNone/>
                      </a:pPr>
                      <a:r>
                        <a:rPr sz="1200">
                          <a:solidFill>
                            <a:srgbClr val="C00000"/>
                          </a:solidFill>
                          <a:latin typeface="微软雅黑" panose="020B0503020204020204" pitchFamily="34" charset="-122"/>
                          <a:ea typeface="微软雅黑" panose="020B0503020204020204" pitchFamily="34" charset="-122"/>
                        </a:rPr>
                        <a:t>S: SFP/SFP+ port</a:t>
                      </a:r>
                    </a:p>
                    <a:p>
                      <a:pPr fontAlgn="ctr">
                        <a:buFont typeface="Arial" panose="020B0604020202020204" pitchFamily="34" charset="0"/>
                        <a:buNone/>
                      </a:pPr>
                      <a:r>
                        <a:rPr sz="1200">
                          <a:latin typeface="微软雅黑" panose="020B0503020204020204" pitchFamily="34" charset="-122"/>
                          <a:ea typeface="微软雅黑" panose="020B0503020204020204" pitchFamily="34" charset="-122"/>
                        </a:rPr>
                        <a:t>X: XFP port</a:t>
                      </a:r>
                    </a:p>
                    <a:p>
                      <a:pPr fontAlgn="ctr">
                        <a:buFont typeface="Arial" panose="020B0604020202020204" pitchFamily="34" charset="0"/>
                        <a:buNone/>
                      </a:pPr>
                      <a:r>
                        <a:rPr sz="1200">
                          <a:solidFill>
                            <a:srgbClr val="C00000"/>
                          </a:solidFill>
                          <a:latin typeface="微软雅黑" panose="020B0503020204020204" pitchFamily="34" charset="-122"/>
                          <a:ea typeface="微软雅黑" panose="020B0503020204020204" pitchFamily="34" charset="-122"/>
                        </a:rPr>
                        <a:t>Q: QSFP+/QSFP28 port</a:t>
                      </a:r>
                    </a:p>
                    <a:p>
                      <a:pPr fontAlgn="ctr">
                        <a:buFont typeface="Arial" panose="020B0604020202020204" pitchFamily="34" charset="0"/>
                        <a:buNone/>
                      </a:pPr>
                      <a:r>
                        <a:rPr sz="1200">
                          <a:solidFill>
                            <a:srgbClr val="C00000"/>
                          </a:solidFill>
                          <a:latin typeface="微软雅黑" panose="020B0503020204020204" pitchFamily="34" charset="-122"/>
                          <a:ea typeface="微软雅黑" panose="020B0503020204020204" pitchFamily="34" charset="-122"/>
                        </a:rPr>
                        <a:t>F: CFP/CFP2/CFP4 port</a:t>
                      </a:r>
                    </a:p>
                    <a:p>
                      <a:pPr fontAlgn="ctr">
                        <a:buFont typeface="Arial" panose="020B0604020202020204" pitchFamily="34" charset="0"/>
                        <a:buNone/>
                      </a:pPr>
                      <a:r>
                        <a:rPr sz="1200">
                          <a:latin typeface="微软雅黑" panose="020B0503020204020204" pitchFamily="34" charset="-122"/>
                          <a:ea typeface="微软雅黑" panose="020B0503020204020204" pitchFamily="34" charset="-122"/>
                        </a:rPr>
                        <a:t>C: CXP port</a:t>
                      </a:r>
                    </a:p>
                  </a:txBody>
                  <a:tcPr marL="67500" marR="67500" marT="35100" marB="35100" anchor="ctr">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998199768"/>
                  </a:ext>
                </a:extLst>
              </a:tr>
              <a:tr h="419600">
                <a:tc>
                  <a:txBody>
                    <a:bodyPr/>
                    <a:lstStyle/>
                    <a:p>
                      <a:pPr algn="ctr" fontAlgn="ctr"/>
                      <a:r>
                        <a:rPr sz="1200">
                          <a:latin typeface="微软雅黑" panose="020B0503020204020204" pitchFamily="34" charset="-122"/>
                          <a:ea typeface="微软雅黑" panose="020B0503020204020204" pitchFamily="34" charset="-122"/>
                        </a:rPr>
                        <a:t>F</a:t>
                      </a:r>
                    </a:p>
                  </a:txBody>
                  <a:tcPr marL="67500" marR="67500" marT="35100" marB="35100" anchor="ctr">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tcPr>
                </a:tc>
                <a:tc>
                  <a:txBody>
                    <a:bodyPr/>
                    <a:lstStyle/>
                    <a:p>
                      <a:pPr algn="ctr" fontAlgn="ctr"/>
                      <a:r>
                        <a:rPr sz="1200">
                          <a:latin typeface="微软雅黑" panose="020B0503020204020204" pitchFamily="34" charset="-122"/>
                          <a:ea typeface="微软雅黑" panose="020B0503020204020204" pitchFamily="34" charset="-122"/>
                        </a:rPr>
                        <a:t>LPU specifications</a:t>
                      </a:r>
                    </a:p>
                  </a:txBody>
                  <a:tcPr marL="67500" marR="67500" marT="35100" marB="35100" anchor="ctr">
                    <a:lnB w="28575" cap="flat" cmpd="sng" algn="ctr">
                      <a:solidFill>
                        <a:schemeClr val="tx1"/>
                      </a:solidFill>
                      <a:prstDash val="solid"/>
                      <a:round/>
                      <a:headEnd type="none" w="med" len="med"/>
                      <a:tailEnd type="none" w="med" len="med"/>
                    </a:lnB>
                  </a:tcPr>
                </a:tc>
                <a:tc>
                  <a:txBody>
                    <a:bodyPr/>
                    <a:lstStyle/>
                    <a:p>
                      <a:pPr fontAlgn="ctr">
                        <a:buFont typeface="Arial" panose="020B0604020202020204" pitchFamily="34" charset="0"/>
                        <a:buNone/>
                      </a:pPr>
                      <a:r>
                        <a:rPr sz="1200" dirty="0">
                          <a:latin typeface="微软雅黑" panose="020B0503020204020204" pitchFamily="34" charset="-122"/>
                          <a:ea typeface="微软雅黑" panose="020B0503020204020204" pitchFamily="34" charset="-122"/>
                        </a:rPr>
                        <a:t>BA/EA/EC/EC1: basic specifications</a:t>
                      </a:r>
                    </a:p>
                    <a:p>
                      <a:pPr fontAlgn="ctr">
                        <a:buFont typeface="Arial" panose="020B0604020202020204" pitchFamily="34" charset="0"/>
                        <a:buNone/>
                      </a:pPr>
                      <a:r>
                        <a:rPr sz="1200" dirty="0">
                          <a:latin typeface="微软雅黑" panose="020B0503020204020204" pitchFamily="34" charset="-122"/>
                          <a:ea typeface="微软雅黑" panose="020B0503020204020204" pitchFamily="34" charset="-122"/>
                        </a:rPr>
                        <a:t>ED/EF/EG/FD: enhanced specifications</a:t>
                      </a:r>
                    </a:p>
                  </a:txBody>
                  <a:tcPr marL="67500" marR="67500" marT="35100" marB="35100" anchor="ctr">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04085290"/>
                  </a:ext>
                </a:extLst>
              </a:tr>
            </a:tbl>
          </a:graphicData>
        </a:graphic>
      </p:graphicFrame>
    </p:spTree>
    <p:extLst>
      <p:ext uri="{BB962C8B-B14F-4D97-AF65-F5344CB8AC3E}">
        <p14:creationId xmlns:p14="http://schemas.microsoft.com/office/powerpoint/2010/main" val="38036680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2"/>
          </p:nvPr>
        </p:nvSpPr>
        <p:spPr>
          <a:xfrm>
            <a:off x="1595500" y="410400"/>
            <a:ext cx="9831600" cy="593393"/>
          </a:xfrm>
        </p:spPr>
        <p:txBody>
          <a:bodyPr/>
          <a:lstStyle/>
          <a:p>
            <a:r>
              <a:rPr lang="en-US" altLang="zh-CN" sz="3200" dirty="0"/>
              <a:t>Main Cards on the CE12800 Series Switches</a:t>
            </a:r>
            <a:endParaRPr lang="zh-CN" altLang="en-US" sz="3200" dirty="0"/>
          </a:p>
        </p:txBody>
      </p:sp>
      <p:graphicFrame>
        <p:nvGraphicFramePr>
          <p:cNvPr id="6" name="表格 5"/>
          <p:cNvGraphicFramePr>
            <a:graphicFrameLocks noGrp="1"/>
          </p:cNvGraphicFramePr>
          <p:nvPr>
            <p:extLst>
              <p:ext uri="{D42A27DB-BD31-4B8C-83A1-F6EECF244321}">
                <p14:modId xmlns:p14="http://schemas.microsoft.com/office/powerpoint/2010/main" val="3748203017"/>
              </p:ext>
            </p:extLst>
          </p:nvPr>
        </p:nvGraphicFramePr>
        <p:xfrm>
          <a:off x="1523492" y="1269028"/>
          <a:ext cx="8892988" cy="5092080"/>
        </p:xfrm>
        <a:graphic>
          <a:graphicData uri="http://schemas.openxmlformats.org/drawingml/2006/table">
            <a:tbl>
              <a:tblPr/>
              <a:tblGrid>
                <a:gridCol w="1101381">
                  <a:extLst>
                    <a:ext uri="{9D8B030D-6E8A-4147-A177-3AD203B41FA5}">
                      <a16:colId xmlns:a16="http://schemas.microsoft.com/office/drawing/2014/main" val="3271363242"/>
                    </a:ext>
                  </a:extLst>
                </a:gridCol>
                <a:gridCol w="1223847">
                  <a:extLst>
                    <a:ext uri="{9D8B030D-6E8A-4147-A177-3AD203B41FA5}">
                      <a16:colId xmlns:a16="http://schemas.microsoft.com/office/drawing/2014/main" val="2816591373"/>
                    </a:ext>
                  </a:extLst>
                </a:gridCol>
                <a:gridCol w="6567760">
                  <a:extLst>
                    <a:ext uri="{9D8B030D-6E8A-4147-A177-3AD203B41FA5}">
                      <a16:colId xmlns:a16="http://schemas.microsoft.com/office/drawing/2014/main" val="917756276"/>
                    </a:ext>
                  </a:extLst>
                </a:gridCol>
              </a:tblGrid>
              <a:tr h="217329">
                <a:tc>
                  <a:txBody>
                    <a:bodyPr/>
                    <a:lstStyle/>
                    <a:p>
                      <a:pPr algn="ctr" fontAlgn="ctr"/>
                      <a:r>
                        <a:rPr sz="1100" b="1" dirty="0">
                          <a:latin typeface="微软雅黑" panose="020B0503020204020204" pitchFamily="34" charset="-122"/>
                          <a:ea typeface="微软雅黑" panose="020B0503020204020204" pitchFamily="34" charset="-122"/>
                        </a:rPr>
                        <a:t>Category</a:t>
                      </a:r>
                    </a:p>
                  </a:txBody>
                  <a:tcPr marL="67500" marR="67500" marT="35100" marB="35100"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fontAlgn="ctr"/>
                      <a:r>
                        <a:rPr sz="1100" b="1">
                          <a:latin typeface="微软雅黑" panose="020B0503020204020204" pitchFamily="34" charset="-122"/>
                          <a:ea typeface="微软雅黑" panose="020B0503020204020204" pitchFamily="34" charset="-122"/>
                        </a:rPr>
                        <a:t>Name</a:t>
                      </a:r>
                    </a:p>
                  </a:txBody>
                  <a:tcPr marL="67500" marR="67500" marT="35100" marB="35100" anchor="ctr">
                    <a:lnT w="28575"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fontAlgn="ctr"/>
                      <a:r>
                        <a:rPr sz="1100" b="1" dirty="0">
                          <a:latin typeface="微软雅黑" panose="020B0503020204020204" pitchFamily="34" charset="-122"/>
                          <a:ea typeface="微软雅黑" panose="020B0503020204020204" pitchFamily="34" charset="-122"/>
                        </a:rPr>
                        <a:t>Overview</a:t>
                      </a:r>
                    </a:p>
                  </a:txBody>
                  <a:tcPr marL="67500" marR="67500" marT="35100" marB="35100"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solidFill>
                      <a:schemeClr val="bg1">
                        <a:lumMod val="85000"/>
                      </a:schemeClr>
                    </a:solidFill>
                  </a:tcPr>
                </a:tc>
                <a:extLst>
                  <a:ext uri="{0D108BD9-81ED-4DB2-BD59-A6C34878D82A}">
                    <a16:rowId xmlns:a16="http://schemas.microsoft.com/office/drawing/2014/main" val="2308088267"/>
                  </a:ext>
                </a:extLst>
              </a:tr>
              <a:tr h="204336">
                <a:tc rowSpan="2">
                  <a:txBody>
                    <a:bodyPr/>
                    <a:lstStyle/>
                    <a:p>
                      <a:pPr fontAlgn="ctr"/>
                      <a:r>
                        <a:rPr sz="1050">
                          <a:latin typeface="微软雅黑" panose="020B0503020204020204" pitchFamily="34" charset="-122"/>
                          <a:ea typeface="微软雅黑" panose="020B0503020204020204" pitchFamily="34" charset="-122"/>
                        </a:rPr>
                        <a:t>MPU</a:t>
                      </a:r>
                    </a:p>
                  </a:txBody>
                  <a:tcPr marL="67500" marR="67500" marT="35100" marB="35100" anchor="ctr">
                    <a:lnL w="28575" cap="flat" cmpd="sng" algn="ctr">
                      <a:solidFill>
                        <a:schemeClr val="tx1"/>
                      </a:solidFill>
                      <a:prstDash val="solid"/>
                      <a:round/>
                      <a:headEnd type="none" w="med" len="med"/>
                      <a:tailEnd type="none" w="med" len="med"/>
                    </a:lnL>
                  </a:tcPr>
                </a:tc>
                <a:tc>
                  <a:txBody>
                    <a:bodyPr/>
                    <a:lstStyle/>
                    <a:p>
                      <a:pPr fontAlgn="ctr"/>
                      <a:r>
                        <a:rPr sz="1050" u="sng">
                          <a:latin typeface="微软雅黑" panose="020B0503020204020204" pitchFamily="34" charset="-122"/>
                          <a:ea typeface="微软雅黑" panose="020B0503020204020204" pitchFamily="34" charset="-122"/>
                        </a:rPr>
                        <a:t>CE-MPUA</a:t>
                      </a:r>
                      <a:endParaRPr lang="en-US" sz="1050" dirty="0">
                        <a:effectLst/>
                        <a:latin typeface="微软雅黑" panose="020B0503020204020204" pitchFamily="34" charset="-122"/>
                        <a:ea typeface="微软雅黑" panose="020B0503020204020204" pitchFamily="34" charset="-122"/>
                      </a:endParaRPr>
                    </a:p>
                  </a:txBody>
                  <a:tcPr marL="67500" marR="67500" marT="35100" marB="35100" anchor="ctr"/>
                </a:tc>
                <a:tc>
                  <a:txBody>
                    <a:bodyPr/>
                    <a:lstStyle/>
                    <a:p>
                      <a:pPr fontAlgn="ctr"/>
                      <a:r>
                        <a:rPr sz="1050">
                          <a:latin typeface="微软雅黑" panose="020B0503020204020204" pitchFamily="34" charset="-122"/>
                          <a:ea typeface="微软雅黑" panose="020B0503020204020204" pitchFamily="34" charset="-122"/>
                        </a:rPr>
                        <a:t>MPU for the CE12804/CE12808/CE12812/CE12816 chassis</a:t>
                      </a:r>
                    </a:p>
                  </a:txBody>
                  <a:tcPr marL="67500" marR="67500" marT="35100" marB="35100" anchor="ctr">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253545672"/>
                  </a:ext>
                </a:extLst>
              </a:tr>
              <a:tr h="334008">
                <a:tc vMerge="1">
                  <a:txBody>
                    <a:bodyPr/>
                    <a:lstStyle/>
                    <a:p>
                      <a:endParaRPr lang="zh-CN" altLang="en-US"/>
                    </a:p>
                  </a:txBody>
                  <a:tcPr/>
                </a:tc>
                <a:tc>
                  <a:txBody>
                    <a:bodyPr/>
                    <a:lstStyle/>
                    <a:p>
                      <a:pPr fontAlgn="ctr"/>
                      <a:r>
                        <a:rPr sz="1050" u="sng">
                          <a:latin typeface="微软雅黑" panose="020B0503020204020204" pitchFamily="34" charset="-122"/>
                          <a:ea typeface="微软雅黑" panose="020B0503020204020204" pitchFamily="34" charset="-122"/>
                        </a:rPr>
                        <a:t>CE-MPUA-S</a:t>
                      </a:r>
                      <a:endParaRPr lang="en-US" sz="1050" dirty="0">
                        <a:effectLst/>
                        <a:latin typeface="微软雅黑" panose="020B0503020204020204" pitchFamily="34" charset="-122"/>
                        <a:ea typeface="微软雅黑" panose="020B0503020204020204" pitchFamily="34" charset="-122"/>
                      </a:endParaRPr>
                    </a:p>
                  </a:txBody>
                  <a:tcPr marL="67500" marR="67500" marT="35100" marB="35100" anchor="ctr"/>
                </a:tc>
                <a:tc>
                  <a:txBody>
                    <a:bodyPr/>
                    <a:lstStyle/>
                    <a:p>
                      <a:pPr fontAlgn="ctr"/>
                      <a:r>
                        <a:rPr sz="1050" dirty="0">
                          <a:latin typeface="微软雅黑" panose="020B0503020204020204" pitchFamily="34" charset="-122"/>
                          <a:ea typeface="微软雅黑" panose="020B0503020204020204" pitchFamily="34" charset="-122"/>
                        </a:rPr>
                        <a:t>MPU for the CE12804S/CE12808S chassis, responsible for system control, management, and monitoring</a:t>
                      </a:r>
                    </a:p>
                  </a:txBody>
                  <a:tcPr marL="67500" marR="67500" marT="35100" marB="35100" anchor="ctr">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379280967"/>
                  </a:ext>
                </a:extLst>
              </a:tr>
              <a:tr h="204336">
                <a:tc rowSpan="5">
                  <a:txBody>
                    <a:bodyPr/>
                    <a:lstStyle/>
                    <a:p>
                      <a:pPr fontAlgn="ctr"/>
                      <a:r>
                        <a:rPr sz="1050">
                          <a:latin typeface="微软雅黑" panose="020B0503020204020204" pitchFamily="34" charset="-122"/>
                          <a:ea typeface="微软雅黑" panose="020B0503020204020204" pitchFamily="34" charset="-122"/>
                        </a:rPr>
                        <a:t>SFU</a:t>
                      </a:r>
                    </a:p>
                  </a:txBody>
                  <a:tcPr marL="67500" marR="67500" marT="35100" marB="35100" anchor="ctr">
                    <a:lnL w="28575" cap="flat" cmpd="sng" algn="ctr">
                      <a:solidFill>
                        <a:schemeClr val="tx1"/>
                      </a:solidFill>
                      <a:prstDash val="solid"/>
                      <a:round/>
                      <a:headEnd type="none" w="med" len="med"/>
                      <a:tailEnd type="none" w="med" len="med"/>
                    </a:lnL>
                  </a:tcPr>
                </a:tc>
                <a:tc>
                  <a:txBody>
                    <a:bodyPr/>
                    <a:lstStyle/>
                    <a:p>
                      <a:pPr fontAlgn="ctr"/>
                      <a:r>
                        <a:rPr sz="1050" u="sng" dirty="0">
                          <a:latin typeface="微软雅黑" panose="020B0503020204020204" pitchFamily="34" charset="-122"/>
                          <a:ea typeface="微软雅黑" panose="020B0503020204020204" pitchFamily="34" charset="-122"/>
                        </a:rPr>
                        <a:t>CE-SFU04A</a:t>
                      </a:r>
                      <a:endParaRPr lang="en-US" sz="1050" dirty="0">
                        <a:effectLst/>
                        <a:latin typeface="微软雅黑" panose="020B0503020204020204" pitchFamily="34" charset="-122"/>
                        <a:ea typeface="微软雅黑" panose="020B0503020204020204" pitchFamily="34" charset="-122"/>
                      </a:endParaRPr>
                    </a:p>
                  </a:txBody>
                  <a:tcPr marL="67500" marR="67500" marT="35100" marB="35100" anchor="ctr"/>
                </a:tc>
                <a:tc>
                  <a:txBody>
                    <a:bodyPr/>
                    <a:lstStyle/>
                    <a:p>
                      <a:pPr fontAlgn="ctr"/>
                      <a:r>
                        <a:rPr sz="1050">
                          <a:latin typeface="微软雅黑" panose="020B0503020204020204" pitchFamily="34" charset="-122"/>
                          <a:ea typeface="微软雅黑" panose="020B0503020204020204" pitchFamily="34" charset="-122"/>
                        </a:rPr>
                        <a:t>Applicable to the CE12804 chassis, responsible for line-rate data switching on the data plane</a:t>
                      </a:r>
                    </a:p>
                  </a:txBody>
                  <a:tcPr marL="67500" marR="67500" marT="35100" marB="35100" anchor="ctr">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321183764"/>
                  </a:ext>
                </a:extLst>
              </a:tr>
              <a:tr h="204336">
                <a:tc vMerge="1">
                  <a:txBody>
                    <a:bodyPr/>
                    <a:lstStyle/>
                    <a:p>
                      <a:endParaRPr lang="zh-CN" altLang="en-US"/>
                    </a:p>
                  </a:txBody>
                  <a:tcPr/>
                </a:tc>
                <a:tc>
                  <a:txBody>
                    <a:bodyPr/>
                    <a:lstStyle/>
                    <a:p>
                      <a:pPr fontAlgn="ctr"/>
                      <a:r>
                        <a:rPr sz="1050" u="sng">
                          <a:latin typeface="微软雅黑" panose="020B0503020204020204" pitchFamily="34" charset="-122"/>
                          <a:ea typeface="微软雅黑" panose="020B0503020204020204" pitchFamily="34" charset="-122"/>
                        </a:rPr>
                        <a:t>CE-SFU04B</a:t>
                      </a:r>
                      <a:endParaRPr lang="en-US" sz="1050" dirty="0">
                        <a:effectLst/>
                        <a:latin typeface="微软雅黑" panose="020B0503020204020204" pitchFamily="34" charset="-122"/>
                        <a:ea typeface="微软雅黑" panose="020B0503020204020204" pitchFamily="34" charset="-122"/>
                      </a:endParaRPr>
                    </a:p>
                  </a:txBody>
                  <a:tcPr marL="67500" marR="67500" marT="35100" marB="35100" anchor="ctr"/>
                </a:tc>
                <a:tc>
                  <a:txBody>
                    <a:bodyPr/>
                    <a:lstStyle/>
                    <a:p>
                      <a:pPr fontAlgn="ctr"/>
                      <a:r>
                        <a:rPr sz="1050">
                          <a:latin typeface="微软雅黑" panose="020B0503020204020204" pitchFamily="34" charset="-122"/>
                          <a:ea typeface="微软雅黑" panose="020B0503020204020204" pitchFamily="34" charset="-122"/>
                        </a:rPr>
                        <a:t>Applicable to the CE12804 chassis, responsible for line-rate data switching on the data plane</a:t>
                      </a:r>
                    </a:p>
                  </a:txBody>
                  <a:tcPr marL="67500" marR="67500" marT="35100" marB="35100" anchor="ctr">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969257178"/>
                  </a:ext>
                </a:extLst>
              </a:tr>
              <a:tr h="204336">
                <a:tc vMerge="1">
                  <a:txBody>
                    <a:bodyPr/>
                    <a:lstStyle/>
                    <a:p>
                      <a:endParaRPr lang="zh-CN" altLang="en-US"/>
                    </a:p>
                  </a:txBody>
                  <a:tcPr/>
                </a:tc>
                <a:tc>
                  <a:txBody>
                    <a:bodyPr/>
                    <a:lstStyle/>
                    <a:p>
                      <a:pPr fontAlgn="ctr"/>
                      <a:r>
                        <a:rPr sz="1050" u="sng">
                          <a:latin typeface="微软雅黑" panose="020B0503020204020204" pitchFamily="34" charset="-122"/>
                          <a:ea typeface="微软雅黑" panose="020B0503020204020204" pitchFamily="34" charset="-122"/>
                        </a:rPr>
                        <a:t>CE-SFU16C</a:t>
                      </a:r>
                      <a:endParaRPr lang="en-US" sz="1050" dirty="0">
                        <a:effectLst/>
                        <a:latin typeface="微软雅黑" panose="020B0503020204020204" pitchFamily="34" charset="-122"/>
                        <a:ea typeface="微软雅黑" panose="020B0503020204020204" pitchFamily="34" charset="-122"/>
                      </a:endParaRPr>
                    </a:p>
                  </a:txBody>
                  <a:tcPr marL="67500" marR="67500" marT="35100" marB="35100" anchor="ctr"/>
                </a:tc>
                <a:tc>
                  <a:txBody>
                    <a:bodyPr/>
                    <a:lstStyle/>
                    <a:p>
                      <a:pPr fontAlgn="ctr"/>
                      <a:r>
                        <a:rPr sz="1050" dirty="0">
                          <a:latin typeface="微软雅黑" panose="020B0503020204020204" pitchFamily="34" charset="-122"/>
                          <a:ea typeface="微软雅黑" panose="020B0503020204020204" pitchFamily="34" charset="-122"/>
                        </a:rPr>
                        <a:t>Applicable to the CE12816 chassis, responsible for line-rate data switching on the data plane</a:t>
                      </a:r>
                    </a:p>
                  </a:txBody>
                  <a:tcPr marL="67500" marR="67500" marT="35100" marB="35100" anchor="ctr">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276180416"/>
                  </a:ext>
                </a:extLst>
              </a:tr>
              <a:tr h="334008">
                <a:tc vMerge="1">
                  <a:txBody>
                    <a:bodyPr/>
                    <a:lstStyle/>
                    <a:p>
                      <a:endParaRPr lang="zh-CN" altLang="en-US"/>
                    </a:p>
                  </a:txBody>
                  <a:tcPr/>
                </a:tc>
                <a:tc>
                  <a:txBody>
                    <a:bodyPr/>
                    <a:lstStyle/>
                    <a:p>
                      <a:pPr fontAlgn="ctr"/>
                      <a:r>
                        <a:rPr sz="1050" u="sng">
                          <a:latin typeface="微软雅黑" panose="020B0503020204020204" pitchFamily="34" charset="-122"/>
                          <a:ea typeface="微软雅黑" panose="020B0503020204020204" pitchFamily="34" charset="-122"/>
                        </a:rPr>
                        <a:t>CE-SFUA-S</a:t>
                      </a:r>
                      <a:endParaRPr lang="en-US" sz="1050" dirty="0">
                        <a:effectLst/>
                        <a:latin typeface="微软雅黑" panose="020B0503020204020204" pitchFamily="34" charset="-122"/>
                        <a:ea typeface="微软雅黑" panose="020B0503020204020204" pitchFamily="34" charset="-122"/>
                      </a:endParaRPr>
                    </a:p>
                  </a:txBody>
                  <a:tcPr marL="67500" marR="67500" marT="35100" marB="35100" anchor="ctr"/>
                </a:tc>
                <a:tc>
                  <a:txBody>
                    <a:bodyPr/>
                    <a:lstStyle/>
                    <a:p>
                      <a:pPr fontAlgn="ctr"/>
                      <a:r>
                        <a:rPr sz="1050" dirty="0">
                          <a:latin typeface="微软雅黑" panose="020B0503020204020204" pitchFamily="34" charset="-122"/>
                          <a:ea typeface="微软雅黑" panose="020B0503020204020204" pitchFamily="34" charset="-122"/>
                        </a:rPr>
                        <a:t>Applicable to the CE12804S/CE12808S chassis, responsible for line-rate data switching on the data plane</a:t>
                      </a:r>
                    </a:p>
                  </a:txBody>
                  <a:tcPr marL="67500" marR="67500" marT="35100" marB="35100" anchor="ctr">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079295424"/>
                  </a:ext>
                </a:extLst>
              </a:tr>
              <a:tr h="334008">
                <a:tc vMerge="1">
                  <a:txBody>
                    <a:bodyPr/>
                    <a:lstStyle/>
                    <a:p>
                      <a:endParaRPr lang="zh-CN" altLang="en-US"/>
                    </a:p>
                  </a:txBody>
                  <a:tcPr/>
                </a:tc>
                <a:tc>
                  <a:txBody>
                    <a:bodyPr/>
                    <a:lstStyle/>
                    <a:p>
                      <a:pPr fontAlgn="ctr"/>
                      <a:r>
                        <a:rPr sz="1050" u="sng">
                          <a:latin typeface="微软雅黑" panose="020B0503020204020204" pitchFamily="34" charset="-122"/>
                          <a:ea typeface="微软雅黑" panose="020B0503020204020204" pitchFamily="34" charset="-122"/>
                        </a:rPr>
                        <a:t>CE-SFUF-S</a:t>
                      </a:r>
                      <a:endParaRPr lang="en-US" sz="1050" dirty="0">
                        <a:effectLst/>
                        <a:latin typeface="微软雅黑" panose="020B0503020204020204" pitchFamily="34" charset="-122"/>
                        <a:ea typeface="微软雅黑" panose="020B0503020204020204" pitchFamily="34" charset="-122"/>
                      </a:endParaRPr>
                    </a:p>
                  </a:txBody>
                  <a:tcPr marL="67500" marR="67500" marT="35100" marB="35100" anchor="ctr"/>
                </a:tc>
                <a:tc>
                  <a:txBody>
                    <a:bodyPr/>
                    <a:lstStyle/>
                    <a:p>
                      <a:pPr fontAlgn="ctr"/>
                      <a:r>
                        <a:rPr sz="1050">
                          <a:latin typeface="微软雅黑" panose="020B0503020204020204" pitchFamily="34" charset="-122"/>
                          <a:ea typeface="微软雅黑" panose="020B0503020204020204" pitchFamily="34" charset="-122"/>
                        </a:rPr>
                        <a:t>Applicable to the CE12804S/CE12808S chassis, responsible for line-rate data switching on the data plane</a:t>
                      </a:r>
                    </a:p>
                  </a:txBody>
                  <a:tcPr marL="67500" marR="67500" marT="35100" marB="35100" anchor="ctr">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066123462"/>
                  </a:ext>
                </a:extLst>
              </a:tr>
              <a:tr h="204336">
                <a:tc rowSpan="2">
                  <a:txBody>
                    <a:bodyPr/>
                    <a:lstStyle/>
                    <a:p>
                      <a:pPr fontAlgn="ctr"/>
                      <a:r>
                        <a:rPr sz="1050">
                          <a:latin typeface="微软雅黑" panose="020B0503020204020204" pitchFamily="34" charset="-122"/>
                          <a:ea typeface="微软雅黑" panose="020B0503020204020204" pitchFamily="34" charset="-122"/>
                        </a:rPr>
                        <a:t>CMU</a:t>
                      </a:r>
                    </a:p>
                  </a:txBody>
                  <a:tcPr marL="67500" marR="67500" marT="35100" marB="35100" anchor="ctr">
                    <a:lnL w="28575" cap="flat" cmpd="sng" algn="ctr">
                      <a:solidFill>
                        <a:schemeClr val="tx1"/>
                      </a:solidFill>
                      <a:prstDash val="solid"/>
                      <a:round/>
                      <a:headEnd type="none" w="med" len="med"/>
                      <a:tailEnd type="none" w="med" len="med"/>
                    </a:lnL>
                  </a:tcPr>
                </a:tc>
                <a:tc>
                  <a:txBody>
                    <a:bodyPr/>
                    <a:lstStyle/>
                    <a:p>
                      <a:pPr fontAlgn="ctr"/>
                      <a:r>
                        <a:rPr sz="1050" u="sng">
                          <a:latin typeface="微软雅黑" panose="020B0503020204020204" pitchFamily="34" charset="-122"/>
                          <a:ea typeface="微软雅黑" panose="020B0503020204020204" pitchFamily="34" charset="-122"/>
                        </a:rPr>
                        <a:t>CE-CMUA</a:t>
                      </a:r>
                      <a:endParaRPr lang="en-US" sz="1050" dirty="0">
                        <a:effectLst/>
                        <a:latin typeface="微软雅黑" panose="020B0503020204020204" pitchFamily="34" charset="-122"/>
                        <a:ea typeface="微软雅黑" panose="020B0503020204020204" pitchFamily="34" charset="-122"/>
                      </a:endParaRPr>
                    </a:p>
                  </a:txBody>
                  <a:tcPr marL="67500" marR="67500" marT="35100" marB="35100" anchor="ctr"/>
                </a:tc>
                <a:tc>
                  <a:txBody>
                    <a:bodyPr/>
                    <a:lstStyle/>
                    <a:p>
                      <a:pPr fontAlgn="ctr"/>
                      <a:r>
                        <a:rPr sz="1050">
                          <a:latin typeface="微软雅黑" panose="020B0503020204020204" pitchFamily="34" charset="-122"/>
                          <a:ea typeface="微软雅黑" panose="020B0503020204020204" pitchFamily="34" charset="-122"/>
                        </a:rPr>
                        <a:t>CMU for the CE12804/CE12808/CE12812 chassis</a:t>
                      </a:r>
                    </a:p>
                  </a:txBody>
                  <a:tcPr marL="67500" marR="67500" marT="35100" marB="35100" anchor="ctr">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425566306"/>
                  </a:ext>
                </a:extLst>
              </a:tr>
              <a:tr h="204336">
                <a:tc vMerge="1">
                  <a:txBody>
                    <a:bodyPr/>
                    <a:lstStyle/>
                    <a:p>
                      <a:endParaRPr lang="zh-CN" altLang="en-US"/>
                    </a:p>
                  </a:txBody>
                  <a:tcPr/>
                </a:tc>
                <a:tc>
                  <a:txBody>
                    <a:bodyPr/>
                    <a:lstStyle/>
                    <a:p>
                      <a:pPr fontAlgn="ctr"/>
                      <a:r>
                        <a:rPr sz="1050" u="sng">
                          <a:latin typeface="微软雅黑" panose="020B0503020204020204" pitchFamily="34" charset="-122"/>
                          <a:ea typeface="微软雅黑" panose="020B0503020204020204" pitchFamily="34" charset="-122"/>
                        </a:rPr>
                        <a:t>CE-CMUB</a:t>
                      </a:r>
                      <a:endParaRPr lang="en-US" sz="1050" dirty="0">
                        <a:effectLst/>
                        <a:latin typeface="微软雅黑" panose="020B0503020204020204" pitchFamily="34" charset="-122"/>
                        <a:ea typeface="微软雅黑" panose="020B0503020204020204" pitchFamily="34" charset="-122"/>
                      </a:endParaRPr>
                    </a:p>
                  </a:txBody>
                  <a:tcPr marL="67500" marR="67500" marT="35100" marB="35100" anchor="ctr"/>
                </a:tc>
                <a:tc>
                  <a:txBody>
                    <a:bodyPr/>
                    <a:lstStyle/>
                    <a:p>
                      <a:pPr fontAlgn="ctr"/>
                      <a:r>
                        <a:rPr sz="1050">
                          <a:latin typeface="微软雅黑" panose="020B0503020204020204" pitchFamily="34" charset="-122"/>
                          <a:ea typeface="微软雅黑" panose="020B0503020204020204" pitchFamily="34" charset="-122"/>
                        </a:rPr>
                        <a:t>CMU for the CE12816 chassis, responsible for device monitoring, management, and energy saving</a:t>
                      </a:r>
                    </a:p>
                  </a:txBody>
                  <a:tcPr marL="67500" marR="67500" marT="35100" marB="35100" anchor="ctr">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877055427"/>
                  </a:ext>
                </a:extLst>
              </a:tr>
              <a:tr h="204336">
                <a:tc rowSpan="8">
                  <a:txBody>
                    <a:bodyPr/>
                    <a:lstStyle/>
                    <a:p>
                      <a:pPr fontAlgn="ctr"/>
                      <a:r>
                        <a:rPr sz="1050">
                          <a:latin typeface="微软雅黑" panose="020B0503020204020204" pitchFamily="34" charset="-122"/>
                          <a:ea typeface="微软雅黑" panose="020B0503020204020204" pitchFamily="34" charset="-122"/>
                        </a:rPr>
                        <a:t>LPU</a:t>
                      </a:r>
                    </a:p>
                  </a:txBody>
                  <a:tcPr marL="67500" marR="67500" marT="35100" marB="35100" anchor="ctr">
                    <a:lnL w="28575" cap="flat" cmpd="sng" algn="ctr">
                      <a:solidFill>
                        <a:schemeClr val="tx1"/>
                      </a:solidFill>
                      <a:prstDash val="solid"/>
                      <a:round/>
                      <a:headEnd type="none" w="med" len="med"/>
                      <a:tailEnd type="none" w="med" len="med"/>
                    </a:lnL>
                  </a:tcPr>
                </a:tc>
                <a:tc>
                  <a:txBody>
                    <a:bodyPr/>
                    <a:lstStyle/>
                    <a:p>
                      <a:pPr fontAlgn="ctr"/>
                      <a:r>
                        <a:rPr sz="1050" u="sng">
                          <a:latin typeface="微软雅黑" panose="020B0503020204020204" pitchFamily="34" charset="-122"/>
                          <a:ea typeface="微软雅黑" panose="020B0503020204020204" pitchFamily="34" charset="-122"/>
                        </a:rPr>
                        <a:t>CE-L48GT-EA</a:t>
                      </a:r>
                      <a:endParaRPr lang="en-US" sz="1050" dirty="0">
                        <a:effectLst/>
                        <a:latin typeface="微软雅黑" panose="020B0503020204020204" pitchFamily="34" charset="-122"/>
                        <a:ea typeface="微软雅黑" panose="020B0503020204020204" pitchFamily="34" charset="-122"/>
                      </a:endParaRPr>
                    </a:p>
                  </a:txBody>
                  <a:tcPr marL="67500" marR="67500" marT="35100" marB="35100" anchor="ctr"/>
                </a:tc>
                <a:tc>
                  <a:txBody>
                    <a:bodyPr/>
                    <a:lstStyle/>
                    <a:p>
                      <a:pPr fontAlgn="ctr"/>
                      <a:r>
                        <a:rPr sz="1050">
                          <a:latin typeface="微软雅黑" panose="020B0503020204020204" pitchFamily="34" charset="-122"/>
                          <a:ea typeface="微软雅黑" panose="020B0503020204020204" pitchFamily="34" charset="-122"/>
                        </a:rPr>
                        <a:t>48-port 10/100/1000BASE-T interface card (EA, RJ45)</a:t>
                      </a:r>
                    </a:p>
                  </a:txBody>
                  <a:tcPr marL="67500" marR="67500" marT="35100" marB="35100" anchor="ctr">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327043294"/>
                  </a:ext>
                </a:extLst>
              </a:tr>
              <a:tr h="204336">
                <a:tc vMerge="1">
                  <a:txBody>
                    <a:bodyPr/>
                    <a:lstStyle/>
                    <a:p>
                      <a:endParaRPr lang="zh-CN" altLang="en-US"/>
                    </a:p>
                  </a:txBody>
                  <a:tcPr/>
                </a:tc>
                <a:tc>
                  <a:txBody>
                    <a:bodyPr/>
                    <a:lstStyle/>
                    <a:p>
                      <a:pPr fontAlgn="ctr"/>
                      <a:r>
                        <a:rPr sz="1050" u="sng">
                          <a:latin typeface="微软雅黑" panose="020B0503020204020204" pitchFamily="34" charset="-122"/>
                          <a:ea typeface="微软雅黑" panose="020B0503020204020204" pitchFamily="34" charset="-122"/>
                        </a:rPr>
                        <a:t>CE-L48GS-EA</a:t>
                      </a:r>
                      <a:endParaRPr lang="en-US" sz="1050" dirty="0">
                        <a:effectLst/>
                        <a:latin typeface="微软雅黑" panose="020B0503020204020204" pitchFamily="34" charset="-122"/>
                        <a:ea typeface="微软雅黑" panose="020B0503020204020204" pitchFamily="34" charset="-122"/>
                      </a:endParaRPr>
                    </a:p>
                  </a:txBody>
                  <a:tcPr marL="67500" marR="67500" marT="35100" marB="35100" anchor="ctr"/>
                </a:tc>
                <a:tc>
                  <a:txBody>
                    <a:bodyPr/>
                    <a:lstStyle/>
                    <a:p>
                      <a:pPr fontAlgn="ctr"/>
                      <a:r>
                        <a:rPr sz="1050">
                          <a:latin typeface="微软雅黑" panose="020B0503020204020204" pitchFamily="34" charset="-122"/>
                          <a:ea typeface="微软雅黑" panose="020B0503020204020204" pitchFamily="34" charset="-122"/>
                        </a:rPr>
                        <a:t>48-port 100/1000BASE-X interface card (EA, SFP)</a:t>
                      </a:r>
                    </a:p>
                  </a:txBody>
                  <a:tcPr marL="67500" marR="67500" marT="35100" marB="35100" anchor="ctr">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218584540"/>
                  </a:ext>
                </a:extLst>
              </a:tr>
              <a:tr h="204336">
                <a:tc vMerge="1">
                  <a:txBody>
                    <a:bodyPr/>
                    <a:lstStyle/>
                    <a:p>
                      <a:endParaRPr lang="zh-CN" altLang="en-US"/>
                    </a:p>
                  </a:txBody>
                  <a:tcPr/>
                </a:tc>
                <a:tc>
                  <a:txBody>
                    <a:bodyPr/>
                    <a:lstStyle/>
                    <a:p>
                      <a:pPr fontAlgn="ctr"/>
                      <a:r>
                        <a:rPr sz="1050" u="sng">
                          <a:latin typeface="微软雅黑" panose="020B0503020204020204" pitchFamily="34" charset="-122"/>
                          <a:ea typeface="微软雅黑" panose="020B0503020204020204" pitchFamily="34" charset="-122"/>
                        </a:rPr>
                        <a:t>CE-L12XS-ED</a:t>
                      </a:r>
                      <a:endParaRPr lang="en-US" sz="1050" dirty="0">
                        <a:effectLst/>
                        <a:latin typeface="微软雅黑" panose="020B0503020204020204" pitchFamily="34" charset="-122"/>
                        <a:ea typeface="微软雅黑" panose="020B0503020204020204" pitchFamily="34" charset="-122"/>
                      </a:endParaRPr>
                    </a:p>
                  </a:txBody>
                  <a:tcPr marL="67500" marR="67500" marT="35100" marB="35100" anchor="ctr"/>
                </a:tc>
                <a:tc>
                  <a:txBody>
                    <a:bodyPr/>
                    <a:lstStyle/>
                    <a:p>
                      <a:pPr fontAlgn="ctr"/>
                      <a:r>
                        <a:rPr sz="1050">
                          <a:latin typeface="微软雅黑" panose="020B0503020204020204" pitchFamily="34" charset="-122"/>
                          <a:ea typeface="微软雅黑" panose="020B0503020204020204" pitchFamily="34" charset="-122"/>
                        </a:rPr>
                        <a:t>12-port 10GBASE-X interface card (ED, SFP+)</a:t>
                      </a:r>
                    </a:p>
                  </a:txBody>
                  <a:tcPr marL="67500" marR="67500" marT="35100" marB="35100" anchor="ctr">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194269027"/>
                  </a:ext>
                </a:extLst>
              </a:tr>
              <a:tr h="204336">
                <a:tc vMerge="1">
                  <a:txBody>
                    <a:bodyPr/>
                    <a:lstStyle/>
                    <a:p>
                      <a:endParaRPr lang="zh-CN" altLang="en-US"/>
                    </a:p>
                  </a:txBody>
                  <a:tcPr/>
                </a:tc>
                <a:tc>
                  <a:txBody>
                    <a:bodyPr/>
                    <a:lstStyle/>
                    <a:p>
                      <a:pPr fontAlgn="ctr"/>
                      <a:r>
                        <a:rPr sz="1050" u="sng">
                          <a:latin typeface="微软雅黑" panose="020B0503020204020204" pitchFamily="34" charset="-122"/>
                          <a:ea typeface="微软雅黑" panose="020B0503020204020204" pitchFamily="34" charset="-122"/>
                        </a:rPr>
                        <a:t>CE-L24XS-EC</a:t>
                      </a:r>
                      <a:endParaRPr lang="en-US" sz="1050" dirty="0">
                        <a:effectLst/>
                        <a:latin typeface="微软雅黑" panose="020B0503020204020204" pitchFamily="34" charset="-122"/>
                        <a:ea typeface="微软雅黑" panose="020B0503020204020204" pitchFamily="34" charset="-122"/>
                      </a:endParaRPr>
                    </a:p>
                  </a:txBody>
                  <a:tcPr marL="67500" marR="67500" marT="35100" marB="35100" anchor="ctr"/>
                </a:tc>
                <a:tc>
                  <a:txBody>
                    <a:bodyPr/>
                    <a:lstStyle/>
                    <a:p>
                      <a:pPr fontAlgn="ctr"/>
                      <a:r>
                        <a:rPr sz="1050">
                          <a:latin typeface="微软雅黑" panose="020B0503020204020204" pitchFamily="34" charset="-122"/>
                          <a:ea typeface="微软雅黑" panose="020B0503020204020204" pitchFamily="34" charset="-122"/>
                        </a:rPr>
                        <a:t>24-port 10GBASE-X interface card (EC, SFP+)</a:t>
                      </a:r>
                    </a:p>
                  </a:txBody>
                  <a:tcPr marL="67500" marR="67500" marT="35100" marB="35100" anchor="ctr">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134451026"/>
                  </a:ext>
                </a:extLst>
              </a:tr>
              <a:tr h="204336">
                <a:tc vMerge="1">
                  <a:txBody>
                    <a:bodyPr/>
                    <a:lstStyle/>
                    <a:p>
                      <a:endParaRPr lang="zh-CN" altLang="en-US"/>
                    </a:p>
                  </a:txBody>
                  <a:tcPr/>
                </a:tc>
                <a:tc>
                  <a:txBody>
                    <a:bodyPr/>
                    <a:lstStyle/>
                    <a:p>
                      <a:pPr fontAlgn="ctr"/>
                      <a:r>
                        <a:rPr sz="1050" u="sng">
                          <a:latin typeface="微软雅黑" panose="020B0503020204020204" pitchFamily="34" charset="-122"/>
                          <a:ea typeface="微软雅黑" panose="020B0503020204020204" pitchFamily="34" charset="-122"/>
                        </a:rPr>
                        <a:t>CE-L48XT-EC</a:t>
                      </a:r>
                      <a:endParaRPr lang="en-US" sz="1050" dirty="0">
                        <a:effectLst/>
                        <a:latin typeface="微软雅黑" panose="020B0503020204020204" pitchFamily="34" charset="-122"/>
                        <a:ea typeface="微软雅黑" panose="020B0503020204020204" pitchFamily="34" charset="-122"/>
                      </a:endParaRPr>
                    </a:p>
                  </a:txBody>
                  <a:tcPr marL="67500" marR="67500" marT="35100" marB="35100" anchor="ctr"/>
                </a:tc>
                <a:tc>
                  <a:txBody>
                    <a:bodyPr/>
                    <a:lstStyle/>
                    <a:p>
                      <a:pPr fontAlgn="ctr"/>
                      <a:r>
                        <a:rPr sz="1050">
                          <a:latin typeface="微软雅黑" panose="020B0503020204020204" pitchFamily="34" charset="-122"/>
                          <a:ea typeface="微软雅黑" panose="020B0503020204020204" pitchFamily="34" charset="-122"/>
                        </a:rPr>
                        <a:t>48-port 100M/1000M/10GBASE-T interface card (EC, RJ45)</a:t>
                      </a:r>
                    </a:p>
                  </a:txBody>
                  <a:tcPr marL="67500" marR="67500" marT="35100" marB="35100" anchor="ctr">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564889343"/>
                  </a:ext>
                </a:extLst>
              </a:tr>
              <a:tr h="204336">
                <a:tc vMerge="1">
                  <a:txBody>
                    <a:bodyPr/>
                    <a:lstStyle/>
                    <a:p>
                      <a:endParaRPr lang="zh-CN" altLang="en-US"/>
                    </a:p>
                  </a:txBody>
                  <a:tcPr/>
                </a:tc>
                <a:tc>
                  <a:txBody>
                    <a:bodyPr/>
                    <a:lstStyle/>
                    <a:p>
                      <a:pPr fontAlgn="ctr"/>
                      <a:r>
                        <a:rPr sz="1050" u="sng">
                          <a:latin typeface="微软雅黑" panose="020B0503020204020204" pitchFamily="34" charset="-122"/>
                          <a:ea typeface="微软雅黑" panose="020B0503020204020204" pitchFamily="34" charset="-122"/>
                        </a:rPr>
                        <a:t>CE-L36LQ-EG</a:t>
                      </a:r>
                      <a:endParaRPr lang="en-US" sz="1050" dirty="0">
                        <a:effectLst/>
                        <a:latin typeface="微软雅黑" panose="020B0503020204020204" pitchFamily="34" charset="-122"/>
                        <a:ea typeface="微软雅黑" panose="020B0503020204020204" pitchFamily="34" charset="-122"/>
                      </a:endParaRPr>
                    </a:p>
                  </a:txBody>
                  <a:tcPr marL="67500" marR="67500" marT="35100" marB="35100" anchor="ctr"/>
                </a:tc>
                <a:tc>
                  <a:txBody>
                    <a:bodyPr/>
                    <a:lstStyle/>
                    <a:p>
                      <a:pPr fontAlgn="ctr"/>
                      <a:r>
                        <a:rPr sz="1050">
                          <a:latin typeface="微软雅黑" panose="020B0503020204020204" pitchFamily="34" charset="-122"/>
                          <a:ea typeface="微软雅黑" panose="020B0503020204020204" pitchFamily="34" charset="-122"/>
                        </a:rPr>
                        <a:t>36-port 40GE optical interface card (EG, QSFP+)</a:t>
                      </a:r>
                    </a:p>
                  </a:txBody>
                  <a:tcPr marL="67500" marR="67500" marT="35100" marB="35100" anchor="ctr">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490639673"/>
                  </a:ext>
                </a:extLst>
              </a:tr>
              <a:tr h="204336">
                <a:tc vMerge="1">
                  <a:txBody>
                    <a:bodyPr/>
                    <a:lstStyle/>
                    <a:p>
                      <a:endParaRPr lang="zh-CN" altLang="en-US"/>
                    </a:p>
                  </a:txBody>
                  <a:tcPr/>
                </a:tc>
                <a:tc>
                  <a:txBody>
                    <a:bodyPr/>
                    <a:lstStyle/>
                    <a:p>
                      <a:pPr fontAlgn="ctr"/>
                      <a:r>
                        <a:rPr sz="1050" u="sng">
                          <a:latin typeface="微软雅黑" panose="020B0503020204020204" pitchFamily="34" charset="-122"/>
                          <a:ea typeface="微软雅黑" panose="020B0503020204020204" pitchFamily="34" charset="-122"/>
                        </a:rPr>
                        <a:t>CE-L36CQ-FD</a:t>
                      </a:r>
                      <a:endParaRPr lang="en-US" sz="1050" dirty="0">
                        <a:effectLst/>
                        <a:latin typeface="微软雅黑" panose="020B0503020204020204" pitchFamily="34" charset="-122"/>
                        <a:ea typeface="微软雅黑" panose="020B0503020204020204" pitchFamily="34" charset="-122"/>
                      </a:endParaRPr>
                    </a:p>
                  </a:txBody>
                  <a:tcPr marL="67500" marR="67500" marT="35100" marB="35100" anchor="ctr"/>
                </a:tc>
                <a:tc>
                  <a:txBody>
                    <a:bodyPr/>
                    <a:lstStyle/>
                    <a:p>
                      <a:pPr fontAlgn="ctr"/>
                      <a:r>
                        <a:rPr sz="1050">
                          <a:latin typeface="微软雅黑" panose="020B0503020204020204" pitchFamily="34" charset="-122"/>
                          <a:ea typeface="微软雅黑" panose="020B0503020204020204" pitchFamily="34" charset="-122"/>
                        </a:rPr>
                        <a:t>36-port 100GE optical interface card (FD, QSFP28)</a:t>
                      </a:r>
                    </a:p>
                  </a:txBody>
                  <a:tcPr marL="67500" marR="67500" marT="35100" marB="35100" anchor="ctr">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116000352"/>
                  </a:ext>
                </a:extLst>
              </a:tr>
              <a:tr h="204336">
                <a:tc vMerge="1">
                  <a:txBody>
                    <a:bodyPr/>
                    <a:lstStyle/>
                    <a:p>
                      <a:endParaRPr lang="zh-CN" altLang="en-US" sz="1200" dirty="0">
                        <a:effectLst/>
                      </a:endParaRPr>
                    </a:p>
                  </a:txBody>
                  <a:tcPr marL="72000" marR="72000" marT="1891" marB="1891" anchor="ctr">
                    <a:lnL w="28575" cap="flat" cmpd="sng" algn="ctr">
                      <a:solidFill>
                        <a:schemeClr val="tx1"/>
                      </a:solidFill>
                      <a:prstDash val="solid"/>
                      <a:round/>
                      <a:headEnd type="none" w="med" len="med"/>
                      <a:tailEnd type="none" w="med" len="med"/>
                    </a:lnL>
                  </a:tcPr>
                </a:tc>
                <a:tc>
                  <a:txBody>
                    <a:bodyPr/>
                    <a:lstStyle/>
                    <a:p>
                      <a:pPr fontAlgn="ctr"/>
                      <a:r>
                        <a:rPr sz="1050" dirty="0">
                          <a:latin typeface="微软雅黑" panose="020B0503020204020204" pitchFamily="34" charset="-122"/>
                          <a:ea typeface="微软雅黑" panose="020B0503020204020204" pitchFamily="34" charset="-122"/>
                        </a:rPr>
                        <a:t>...</a:t>
                      </a:r>
                      <a:endParaRPr lang="en-US" sz="1050" dirty="0">
                        <a:effectLst/>
                        <a:latin typeface="微软雅黑" panose="020B0503020204020204" pitchFamily="34" charset="-122"/>
                        <a:ea typeface="微软雅黑" panose="020B0503020204020204" pitchFamily="34" charset="-122"/>
                      </a:endParaRPr>
                    </a:p>
                  </a:txBody>
                  <a:tcPr marL="67500" marR="67500" marT="35100" marB="35100" anchor="ctr"/>
                </a:tc>
                <a:tc>
                  <a:txBody>
                    <a:bodyPr/>
                    <a:lstStyle/>
                    <a:p>
                      <a:pPr fontAlgn="ctr"/>
                      <a:r>
                        <a:rPr sz="1050" dirty="0">
                          <a:latin typeface="微软雅黑" panose="020B0503020204020204" pitchFamily="34" charset="-122"/>
                          <a:ea typeface="微软雅黑" panose="020B0503020204020204" pitchFamily="34" charset="-122"/>
                        </a:rPr>
                        <a:t>...</a:t>
                      </a:r>
                      <a:endParaRPr lang="en-US" sz="1050" dirty="0">
                        <a:effectLst/>
                        <a:latin typeface="微软雅黑" panose="020B0503020204020204" pitchFamily="34" charset="-122"/>
                        <a:ea typeface="微软雅黑" panose="020B0503020204020204" pitchFamily="34" charset="-122"/>
                      </a:endParaRPr>
                    </a:p>
                  </a:txBody>
                  <a:tcPr marL="67500" marR="67500" marT="35100" marB="35100" anchor="ctr">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075338820"/>
                  </a:ext>
                </a:extLst>
              </a:tr>
              <a:tr h="204336">
                <a:tc rowSpan="2">
                  <a:txBody>
                    <a:bodyPr/>
                    <a:lstStyle/>
                    <a:p>
                      <a:pPr fontAlgn="ctr"/>
                      <a:r>
                        <a:rPr sz="1050">
                          <a:latin typeface="微软雅黑" panose="020B0503020204020204" pitchFamily="34" charset="-122"/>
                          <a:ea typeface="微软雅黑" panose="020B0503020204020204" pitchFamily="34" charset="-122"/>
                        </a:rPr>
                        <a:t>Value-added service card</a:t>
                      </a:r>
                    </a:p>
                  </a:txBody>
                  <a:tcPr marL="67500" marR="67500" marT="35100" marB="35100" anchor="ctr">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tcPr>
                </a:tc>
                <a:tc>
                  <a:txBody>
                    <a:bodyPr/>
                    <a:lstStyle/>
                    <a:p>
                      <a:pPr fontAlgn="ctr"/>
                      <a:r>
                        <a:rPr sz="1050">
                          <a:latin typeface="微软雅黑" panose="020B0503020204020204" pitchFamily="34" charset="-122"/>
                          <a:ea typeface="微软雅黑" panose="020B0503020204020204" pitchFamily="34" charset="-122"/>
                        </a:rPr>
                        <a:t>CE-FWA</a:t>
                      </a:r>
                      <a:endParaRPr lang="en-US" sz="1050" dirty="0">
                        <a:effectLst/>
                        <a:latin typeface="微软雅黑" panose="020B0503020204020204" pitchFamily="34" charset="-122"/>
                        <a:ea typeface="微软雅黑" panose="020B0503020204020204" pitchFamily="34" charset="-122"/>
                      </a:endParaRPr>
                    </a:p>
                  </a:txBody>
                  <a:tcPr marL="67500" marR="67500" marT="35100" marB="35100" anchor="ctr"/>
                </a:tc>
                <a:tc>
                  <a:txBody>
                    <a:bodyPr/>
                    <a:lstStyle/>
                    <a:p>
                      <a:pPr fontAlgn="ctr"/>
                      <a:r>
                        <a:rPr sz="1050">
                          <a:latin typeface="微软雅黑" panose="020B0503020204020204" pitchFamily="34" charset="-122"/>
                          <a:ea typeface="微软雅黑" panose="020B0503020204020204" pitchFamily="34" charset="-122"/>
                        </a:rPr>
                        <a:t>40G NGFW module</a:t>
                      </a:r>
                    </a:p>
                  </a:txBody>
                  <a:tcPr marL="67500" marR="67500" marT="35100" marB="35100" anchor="ctr">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779386458"/>
                  </a:ext>
                </a:extLst>
              </a:tr>
              <a:tr h="204336">
                <a:tc vMerge="1">
                  <a:txBody>
                    <a:bodyPr/>
                    <a:lstStyle/>
                    <a:p>
                      <a:endParaRPr lang="zh-CN" altLang="en-US"/>
                    </a:p>
                  </a:txBody>
                  <a:tcPr/>
                </a:tc>
                <a:tc>
                  <a:txBody>
                    <a:bodyPr/>
                    <a:lstStyle/>
                    <a:p>
                      <a:pPr fontAlgn="ctr"/>
                      <a:r>
                        <a:rPr sz="1050">
                          <a:latin typeface="微软雅黑" panose="020B0503020204020204" pitchFamily="34" charset="-122"/>
                          <a:ea typeface="微软雅黑" panose="020B0503020204020204" pitchFamily="34" charset="-122"/>
                        </a:rPr>
                        <a:t>CE-IPSA</a:t>
                      </a:r>
                      <a:endParaRPr lang="en-US" sz="1050" dirty="0">
                        <a:effectLst/>
                        <a:latin typeface="微软雅黑" panose="020B0503020204020204" pitchFamily="34" charset="-122"/>
                        <a:ea typeface="微软雅黑" panose="020B0503020204020204" pitchFamily="34" charset="-122"/>
                      </a:endParaRPr>
                    </a:p>
                  </a:txBody>
                  <a:tcPr marL="67500" marR="67500" marT="35100" marB="35100" anchor="ctr">
                    <a:lnB w="28575" cap="flat" cmpd="sng" algn="ctr">
                      <a:solidFill>
                        <a:schemeClr val="tx1"/>
                      </a:solidFill>
                      <a:prstDash val="solid"/>
                      <a:round/>
                      <a:headEnd type="none" w="med" len="med"/>
                      <a:tailEnd type="none" w="med" len="med"/>
                    </a:lnB>
                  </a:tcPr>
                </a:tc>
                <a:tc>
                  <a:txBody>
                    <a:bodyPr/>
                    <a:lstStyle/>
                    <a:p>
                      <a:pPr fontAlgn="ctr"/>
                      <a:r>
                        <a:rPr sz="1050" dirty="0">
                          <a:latin typeface="微软雅黑" panose="020B0503020204020204" pitchFamily="34" charset="-122"/>
                          <a:ea typeface="微软雅黑" panose="020B0503020204020204" pitchFamily="34" charset="-122"/>
                        </a:rPr>
                        <a:t>IPS module</a:t>
                      </a:r>
                    </a:p>
                  </a:txBody>
                  <a:tcPr marL="67500" marR="67500" marT="35100" marB="35100" anchor="ctr">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05404741"/>
                  </a:ext>
                </a:extLst>
              </a:tr>
            </a:tbl>
          </a:graphicData>
        </a:graphic>
      </p:graphicFrame>
    </p:spTree>
    <p:extLst>
      <p:ext uri="{BB962C8B-B14F-4D97-AF65-F5344CB8AC3E}">
        <p14:creationId xmlns:p14="http://schemas.microsoft.com/office/powerpoint/2010/main" val="6338558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quarter" idx="12"/>
          </p:nvPr>
        </p:nvSpPr>
        <p:spPr>
          <a:xfrm>
            <a:off x="1595500" y="410400"/>
            <a:ext cx="9831600" cy="1085835"/>
          </a:xfrm>
        </p:spPr>
        <p:txBody>
          <a:bodyPr/>
          <a:lstStyle/>
          <a:p>
            <a:r>
              <a:rPr lang="en-US" altLang="zh-CN" sz="3200" dirty="0"/>
              <a:t>Functions of High-Performance MPUs on the CE12800/CE12800S</a:t>
            </a:r>
            <a:endParaRPr lang="zh-CN" altLang="en-US" sz="3200" dirty="0"/>
          </a:p>
        </p:txBody>
      </p:sp>
      <p:graphicFrame>
        <p:nvGraphicFramePr>
          <p:cNvPr id="5121" name="表格 5120"/>
          <p:cNvGraphicFramePr>
            <a:graphicFrameLocks noGrp="1"/>
          </p:cNvGraphicFramePr>
          <p:nvPr>
            <p:extLst>
              <p:ext uri="{D42A27DB-BD31-4B8C-83A1-F6EECF244321}">
                <p14:modId xmlns:p14="http://schemas.microsoft.com/office/powerpoint/2010/main" val="21798521"/>
              </p:ext>
            </p:extLst>
          </p:nvPr>
        </p:nvGraphicFramePr>
        <p:xfrm>
          <a:off x="2297906" y="1580807"/>
          <a:ext cx="7866545" cy="4358120"/>
        </p:xfrm>
        <a:graphic>
          <a:graphicData uri="http://schemas.openxmlformats.org/drawingml/2006/table">
            <a:tbl>
              <a:tblPr/>
              <a:tblGrid>
                <a:gridCol w="2094259">
                  <a:extLst>
                    <a:ext uri="{9D8B030D-6E8A-4147-A177-3AD203B41FA5}">
                      <a16:colId xmlns:a16="http://schemas.microsoft.com/office/drawing/2014/main" val="678753837"/>
                    </a:ext>
                  </a:extLst>
                </a:gridCol>
                <a:gridCol w="5772286">
                  <a:extLst>
                    <a:ext uri="{9D8B030D-6E8A-4147-A177-3AD203B41FA5}">
                      <a16:colId xmlns:a16="http://schemas.microsoft.com/office/drawing/2014/main" val="4198219401"/>
                    </a:ext>
                  </a:extLst>
                </a:gridCol>
              </a:tblGrid>
              <a:tr h="271947">
                <a:tc>
                  <a:txBody>
                    <a:bodyPr/>
                    <a:lstStyle/>
                    <a:p>
                      <a:pPr algn="ctr" fontAlgn="ctr"/>
                      <a:r>
                        <a:rPr sz="1200" b="1" dirty="0">
                          <a:latin typeface="微软雅黑" panose="020B0503020204020204" pitchFamily="34" charset="-122"/>
                          <a:ea typeface="微软雅黑" panose="020B0503020204020204" pitchFamily="34" charset="-122"/>
                        </a:rPr>
                        <a:t>Function and Feature</a:t>
                      </a:r>
                    </a:p>
                  </a:txBody>
                  <a:tcPr marL="90000" marR="90000" marT="46800" marB="46800">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fontAlgn="ctr"/>
                      <a:r>
                        <a:rPr sz="1200" b="1">
                          <a:latin typeface="微软雅黑" panose="020B0503020204020204" pitchFamily="34" charset="-122"/>
                          <a:ea typeface="微软雅黑" panose="020B0503020204020204" pitchFamily="34" charset="-122"/>
                        </a:rPr>
                        <a:t>Description</a:t>
                      </a:r>
                    </a:p>
                  </a:txBody>
                  <a:tcPr marL="90000" marR="90000" marT="46800" marB="46800">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solidFill>
                      <a:schemeClr val="bg1">
                        <a:lumMod val="85000"/>
                      </a:schemeClr>
                    </a:solidFill>
                  </a:tcPr>
                </a:tc>
                <a:extLst>
                  <a:ext uri="{0D108BD9-81ED-4DB2-BD59-A6C34878D82A}">
                    <a16:rowId xmlns:a16="http://schemas.microsoft.com/office/drawing/2014/main" val="1718371503"/>
                  </a:ext>
                </a:extLst>
              </a:tr>
              <a:tr h="465201">
                <a:tc>
                  <a:txBody>
                    <a:bodyPr/>
                    <a:lstStyle/>
                    <a:p>
                      <a:pPr algn="ctr" fontAlgn="ctr"/>
                      <a:r>
                        <a:rPr sz="1200">
                          <a:latin typeface="微软雅黑" panose="020B0503020204020204" pitchFamily="34" charset="-122"/>
                          <a:ea typeface="微软雅黑" panose="020B0503020204020204" pitchFamily="34" charset="-122"/>
                        </a:rPr>
                        <a:t>Device management and maintenance</a:t>
                      </a:r>
                    </a:p>
                  </a:txBody>
                  <a:tcPr marL="90000" marR="90000" marT="46800" marB="46800" anchor="ctr">
                    <a:lnL w="28575" cap="flat" cmpd="sng" algn="ctr">
                      <a:solidFill>
                        <a:schemeClr val="tx1"/>
                      </a:solidFill>
                      <a:prstDash val="solid"/>
                      <a:round/>
                      <a:headEnd type="none" w="med" len="med"/>
                      <a:tailEnd type="none" w="med" len="med"/>
                    </a:lnL>
                  </a:tcPr>
                </a:tc>
                <a:tc>
                  <a:txBody>
                    <a:bodyPr/>
                    <a:lstStyle/>
                    <a:p>
                      <a:pPr fontAlgn="ctr"/>
                      <a:r>
                        <a:rPr sz="1200" dirty="0">
                          <a:latin typeface="微软雅黑" panose="020B0503020204020204" pitchFamily="34" charset="-122"/>
                          <a:ea typeface="微软雅黑" panose="020B0503020204020204" pitchFamily="34" charset="-122"/>
                        </a:rPr>
                        <a:t>The CE-MPUA/CE-MPUAS provides management ports (such as a console port) for operators to manage and maintain the </a:t>
                      </a:r>
                      <a:r>
                        <a:rPr lang="en-US" sz="1200" dirty="0">
                          <a:latin typeface="微软雅黑" panose="020B0503020204020204" pitchFamily="34" charset="-122"/>
                          <a:ea typeface="微软雅黑" panose="020B0503020204020204" pitchFamily="34" charset="-122"/>
                        </a:rPr>
                        <a:t>device</a:t>
                      </a:r>
                      <a:r>
                        <a:rPr sz="1200" dirty="0">
                          <a:latin typeface="微软雅黑" panose="020B0503020204020204" pitchFamily="34" charset="-122"/>
                          <a:ea typeface="微软雅黑" panose="020B0503020204020204" pitchFamily="34" charset="-122"/>
                        </a:rPr>
                        <a:t>.</a:t>
                      </a:r>
                    </a:p>
                  </a:txBody>
                  <a:tcPr marL="90000" marR="90000" marT="46800" marB="46800">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539868188"/>
                  </a:ext>
                </a:extLst>
              </a:tr>
              <a:tr h="813247">
                <a:tc>
                  <a:txBody>
                    <a:bodyPr/>
                    <a:lstStyle/>
                    <a:p>
                      <a:pPr algn="ctr" fontAlgn="ctr"/>
                      <a:r>
                        <a:rPr sz="1200" dirty="0">
                          <a:latin typeface="微软雅黑" panose="020B0503020204020204" pitchFamily="34" charset="-122"/>
                          <a:ea typeface="微软雅黑" panose="020B0503020204020204" pitchFamily="34" charset="-122"/>
                        </a:rPr>
                        <a:t>Out-of-band communication between cards</a:t>
                      </a:r>
                    </a:p>
                  </a:txBody>
                  <a:tcPr marL="90000" marR="90000" marT="46800" marB="46800" anchor="ctr">
                    <a:lnL w="28575" cap="flat" cmpd="sng" algn="ctr">
                      <a:solidFill>
                        <a:schemeClr val="tx1"/>
                      </a:solidFill>
                      <a:prstDash val="solid"/>
                      <a:round/>
                      <a:headEnd type="none" w="med" len="med"/>
                      <a:tailEnd type="none" w="med" len="med"/>
                    </a:lnL>
                  </a:tcPr>
                </a:tc>
                <a:tc>
                  <a:txBody>
                    <a:bodyPr/>
                    <a:lstStyle/>
                    <a:p>
                      <a:pPr fontAlgn="ctr"/>
                      <a:r>
                        <a:rPr sz="1200" dirty="0">
                          <a:latin typeface="微软雅黑" panose="020B0503020204020204" pitchFamily="34" charset="-122"/>
                          <a:ea typeface="微软雅黑" panose="020B0503020204020204" pitchFamily="34" charset="-122"/>
                        </a:rPr>
                        <a:t>The CE-MPUA/CE-MPUAS integrates a LAN switch module that provides out-of-band communication between cards. The LAN switch module completes control, maintenance, and message </a:t>
                      </a:r>
                      <a:r>
                        <a:rPr lang="en-US" sz="1200" dirty="0">
                          <a:latin typeface="微软雅黑" panose="020B0503020204020204" pitchFamily="34" charset="-122"/>
                          <a:ea typeface="微软雅黑" panose="020B0503020204020204" pitchFamily="34" charset="-122"/>
                        </a:rPr>
                        <a:t>exchange between </a:t>
                      </a:r>
                      <a:r>
                        <a:rPr sz="1200" dirty="0">
                          <a:latin typeface="微软雅黑" panose="020B0503020204020204" pitchFamily="34" charset="-122"/>
                          <a:ea typeface="微软雅黑" panose="020B0503020204020204" pitchFamily="34" charset="-122"/>
                        </a:rPr>
                        <a:t>CMUs, SFUs, and LPUs.</a:t>
                      </a:r>
                    </a:p>
                  </a:txBody>
                  <a:tcPr marL="90000" marR="90000" marT="46800" marB="46800">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782201891"/>
                  </a:ext>
                </a:extLst>
              </a:tr>
              <a:tr h="852917">
                <a:tc>
                  <a:txBody>
                    <a:bodyPr/>
                    <a:lstStyle/>
                    <a:p>
                      <a:pPr algn="ctr" fontAlgn="ctr"/>
                      <a:r>
                        <a:rPr sz="1200" dirty="0">
                          <a:latin typeface="微软雅黑" panose="020B0503020204020204" pitchFamily="34" charset="-122"/>
                          <a:ea typeface="微软雅黑" panose="020B0503020204020204" pitchFamily="34" charset="-122"/>
                        </a:rPr>
                        <a:t>Route calculation</a:t>
                      </a:r>
                    </a:p>
                  </a:txBody>
                  <a:tcPr marL="90000" marR="90000" marT="46800" marB="46800" anchor="ctr">
                    <a:lnL w="28575" cap="flat" cmpd="sng" algn="ctr">
                      <a:solidFill>
                        <a:schemeClr val="tx1"/>
                      </a:solidFill>
                      <a:prstDash val="solid"/>
                      <a:round/>
                      <a:headEnd type="none" w="med" len="med"/>
                      <a:tailEnd type="none" w="med" len="med"/>
                    </a:lnL>
                  </a:tcPr>
                </a:tc>
                <a:tc>
                  <a:txBody>
                    <a:bodyPr/>
                    <a:lstStyle/>
                    <a:p>
                      <a:pPr marL="171450" indent="-171450" fontAlgn="ctr">
                        <a:buFont typeface="Arial" panose="020B0604020202020204" pitchFamily="34" charset="0"/>
                        <a:buChar char="•"/>
                      </a:pPr>
                      <a:r>
                        <a:rPr sz="1200" dirty="0">
                          <a:latin typeface="微软雅黑" panose="020B0503020204020204" pitchFamily="34" charset="-122"/>
                          <a:ea typeface="微软雅黑" panose="020B0503020204020204" pitchFamily="34" charset="-122"/>
                        </a:rPr>
                        <a:t>The CE-MPUA/CE-MPUAS processes all routing protocol packets, which are sent from the forwarding engine.</a:t>
                      </a:r>
                    </a:p>
                    <a:p>
                      <a:pPr marL="171450" indent="-171450" fontAlgn="ctr">
                        <a:buFont typeface="Arial" panose="020B0604020202020204" pitchFamily="34" charset="0"/>
                        <a:buChar char="•"/>
                      </a:pPr>
                      <a:r>
                        <a:rPr sz="1200" dirty="0">
                          <a:latin typeface="微软雅黑" panose="020B0503020204020204" pitchFamily="34" charset="-122"/>
                          <a:ea typeface="微软雅黑" panose="020B0503020204020204" pitchFamily="34" charset="-122"/>
                        </a:rPr>
                        <a:t>The CE-MPUA/CE-MPUAS broadcasts and filters packets, and downloads routing policies from the policy server.</a:t>
                      </a:r>
                    </a:p>
                  </a:txBody>
                  <a:tcPr marL="90000" marR="90000" marT="46800" marB="46800">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251371243"/>
                  </a:ext>
                </a:extLst>
              </a:tr>
              <a:tr h="465201">
                <a:tc>
                  <a:txBody>
                    <a:bodyPr/>
                    <a:lstStyle/>
                    <a:p>
                      <a:pPr algn="ctr" fontAlgn="ctr"/>
                      <a:r>
                        <a:rPr sz="1200">
                          <a:latin typeface="微软雅黑" panose="020B0503020204020204" pitchFamily="34" charset="-122"/>
                          <a:ea typeface="微软雅黑" panose="020B0503020204020204" pitchFamily="34" charset="-122"/>
                        </a:rPr>
                        <a:t>Data configuration</a:t>
                      </a:r>
                    </a:p>
                  </a:txBody>
                  <a:tcPr marL="90000" marR="90000" marT="46800" marB="46800" anchor="ctr">
                    <a:lnL w="28575" cap="flat" cmpd="sng" algn="ctr">
                      <a:solidFill>
                        <a:schemeClr val="tx1"/>
                      </a:solidFill>
                      <a:prstDash val="solid"/>
                      <a:round/>
                      <a:headEnd type="none" w="med" len="med"/>
                      <a:tailEnd type="none" w="med" len="med"/>
                    </a:lnL>
                  </a:tcPr>
                </a:tc>
                <a:tc>
                  <a:txBody>
                    <a:bodyPr/>
                    <a:lstStyle/>
                    <a:p>
                      <a:pPr fontAlgn="ctr"/>
                      <a:r>
                        <a:rPr sz="1200" dirty="0">
                          <a:latin typeface="微软雅黑" panose="020B0503020204020204" pitchFamily="34" charset="-122"/>
                          <a:ea typeface="微软雅黑" panose="020B0503020204020204" pitchFamily="34" charset="-122"/>
                        </a:rPr>
                        <a:t>The CE-MPUA/CE-MPUAS stores configuration data, startup files, upgrade software, and system logs.</a:t>
                      </a:r>
                    </a:p>
                  </a:txBody>
                  <a:tcPr marL="90000" marR="90000" marT="46800" marB="46800">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34346537"/>
                  </a:ext>
                </a:extLst>
              </a:tr>
              <a:tr h="465201">
                <a:tc>
                  <a:txBody>
                    <a:bodyPr/>
                    <a:lstStyle/>
                    <a:p>
                      <a:pPr algn="ctr" fontAlgn="ctr"/>
                      <a:r>
                        <a:rPr sz="1200">
                          <a:latin typeface="微软雅黑" panose="020B0503020204020204" pitchFamily="34" charset="-122"/>
                          <a:ea typeface="微软雅黑" panose="020B0503020204020204" pitchFamily="34" charset="-122"/>
                        </a:rPr>
                        <a:t>Data saving</a:t>
                      </a:r>
                    </a:p>
                  </a:txBody>
                  <a:tcPr marL="90000" marR="90000" marT="46800" marB="46800" anchor="ctr">
                    <a:lnL w="28575" cap="flat" cmpd="sng" algn="ctr">
                      <a:solidFill>
                        <a:schemeClr val="tx1"/>
                      </a:solidFill>
                      <a:prstDash val="solid"/>
                      <a:round/>
                      <a:headEnd type="none" w="med" len="med"/>
                      <a:tailEnd type="none" w="med" len="med"/>
                    </a:lnL>
                  </a:tcPr>
                </a:tc>
                <a:tc>
                  <a:txBody>
                    <a:bodyPr/>
                    <a:lstStyle/>
                    <a:p>
                      <a:pPr fontAlgn="ctr"/>
                      <a:r>
                        <a:rPr sz="1200">
                          <a:latin typeface="微软雅黑" panose="020B0503020204020204" pitchFamily="34" charset="-122"/>
                          <a:ea typeface="微软雅黑" panose="020B0503020204020204" pitchFamily="34" charset="-122"/>
                        </a:rPr>
                        <a:t>The CE-MPUA/CE-MPUAS provides an embedded USB (eUSB) module as a storage device to save data files.</a:t>
                      </a:r>
                    </a:p>
                  </a:txBody>
                  <a:tcPr marL="90000" marR="90000" marT="46800" marB="46800">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325466753"/>
                  </a:ext>
                </a:extLst>
              </a:tr>
              <a:tr h="998756">
                <a:tc>
                  <a:txBody>
                    <a:bodyPr/>
                    <a:lstStyle/>
                    <a:p>
                      <a:pPr algn="ctr" fontAlgn="ctr"/>
                      <a:r>
                        <a:rPr sz="1200">
                          <a:solidFill>
                            <a:schemeClr val="tx1"/>
                          </a:solidFill>
                          <a:latin typeface="微软雅黑" panose="020B0503020204020204" pitchFamily="34" charset="-122"/>
                          <a:ea typeface="微软雅黑" panose="020B0503020204020204" pitchFamily="34" charset="-122"/>
                        </a:rPr>
                        <a:t>Device monitoring</a:t>
                      </a:r>
                    </a:p>
                  </a:txBody>
                  <a:tcPr marL="90000" marR="90000" marT="46800" marB="46800" anchor="ctr">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tcPr>
                </a:tc>
                <a:tc>
                  <a:txBody>
                    <a:bodyPr/>
                    <a:lstStyle/>
                    <a:p>
                      <a:pPr fontAlgn="ctr"/>
                      <a:r>
                        <a:rPr sz="1200" dirty="0">
                          <a:solidFill>
                            <a:srgbClr val="C00000"/>
                          </a:solidFill>
                          <a:latin typeface="微软雅黑" panose="020B0503020204020204" pitchFamily="34" charset="-122"/>
                          <a:ea typeface="微软雅黑" panose="020B0503020204020204" pitchFamily="34" charset="-122"/>
                        </a:rPr>
                        <a:t>The CE-MPUA-S integrates a monitoring module. </a:t>
                      </a:r>
                      <a:r>
                        <a:rPr sz="1200" dirty="0">
                          <a:solidFill>
                            <a:schemeClr val="tx1"/>
                          </a:solidFill>
                          <a:latin typeface="微软雅黑" panose="020B0503020204020204" pitchFamily="34" charset="-122"/>
                          <a:ea typeface="微软雅黑" panose="020B0503020204020204" pitchFamily="34" charset="-122"/>
                        </a:rPr>
                        <a:t>The monitoring module provides the monitoring plane, which allows administrators to remotely power on, power off, and reset cards, upgrade firmware, monitor card temperature, voltage, and power, manage asset information, and diagnose system faults.</a:t>
                      </a:r>
                    </a:p>
                  </a:txBody>
                  <a:tcPr marL="90000" marR="90000" marT="46800" marB="46800">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11295446"/>
                  </a:ext>
                </a:extLst>
              </a:tr>
            </a:tbl>
          </a:graphicData>
        </a:graphic>
      </p:graphicFrame>
    </p:spTree>
    <p:extLst>
      <p:ext uri="{BB962C8B-B14F-4D97-AF65-F5344CB8AC3E}">
        <p14:creationId xmlns:p14="http://schemas.microsoft.com/office/powerpoint/2010/main" val="5589840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内容占位符 5"/>
          <p:cNvSpPr>
            <a:spLocks noGrp="1"/>
          </p:cNvSpPr>
          <p:nvPr>
            <p:ph type="body" sz="quarter" idx="10"/>
          </p:nvPr>
        </p:nvSpPr>
        <p:spPr/>
        <p:txBody>
          <a:bodyPr/>
          <a:lstStyle/>
          <a:p>
            <a:r>
              <a:rPr lang="en-US"/>
              <a:t>The CloudEngine 12800 series modular switches are next-generation high-performance core switches designed for data center networks and high-end campus networks, which provide high-density 40GE/100GE line cards and support various data center features such as VXLAN, EVPN, and M-LAG.</a:t>
            </a:r>
          </a:p>
          <a:p>
            <a:r>
              <a:rPr lang="en-US"/>
              <a:t>The CloudEngine 5800, 6800, 7800, and 8800 series fixed switches are next-generation high-performance, high-density, and low-latency Ethernet switches designed for data center networks, which use flexible front-to-rear/rear-to-front airflow design.</a:t>
            </a:r>
            <a:endParaRPr lang="en-US" altLang="zh-CN"/>
          </a:p>
          <a:p>
            <a:endParaRPr lang="en-US" altLang="zh-CN" dirty="0">
              <a:sym typeface="华文细黑 (正文)"/>
            </a:endParaRPr>
          </a:p>
        </p:txBody>
      </p:sp>
    </p:spTree>
    <p:extLst>
      <p:ext uri="{BB962C8B-B14F-4D97-AF65-F5344CB8AC3E}">
        <p14:creationId xmlns:p14="http://schemas.microsoft.com/office/powerpoint/2010/main" val="13577863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8"/>
          <p:cNvSpPr>
            <a:spLocks noGrp="1"/>
          </p:cNvSpPr>
          <p:nvPr>
            <p:ph type="body" sz="quarter" idx="12"/>
          </p:nvPr>
        </p:nvSpPr>
        <p:spPr>
          <a:xfrm>
            <a:off x="1595500" y="410400"/>
            <a:ext cx="9831600" cy="1085835"/>
          </a:xfrm>
        </p:spPr>
        <p:txBody>
          <a:bodyPr/>
          <a:lstStyle/>
          <a:p>
            <a:r>
              <a:rPr lang="en-US" altLang="zh-CN" sz="3200" dirty="0"/>
              <a:t>High-Performance MPU Ports on the CE12800/CE12800S</a:t>
            </a:r>
            <a:endParaRPr lang="zh-CN" altLang="en-US" sz="3200" dirty="0"/>
          </a:p>
        </p:txBody>
      </p:sp>
      <p:pic>
        <p:nvPicPr>
          <p:cNvPr id="3" name="Picture 2" descr="http://127.0.0.1:7890/pages/31189183/03/31189183/03/resources/dc/images/fig_dc_dcf_hw_00310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93213" y="2456892"/>
            <a:ext cx="4031977" cy="64492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http://127.0.0.1:7890/pages/31189183/03/31189183/03/resources/dc/images/fig_dc_dcf_hw_02630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72751" y="4320101"/>
            <a:ext cx="3618403" cy="854345"/>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a:xfrm>
            <a:off x="2558607" y="1943835"/>
            <a:ext cx="1178528" cy="253916"/>
          </a:xfrm>
          <a:prstGeom prst="rect">
            <a:avLst/>
          </a:prstGeom>
        </p:spPr>
        <p:txBody>
          <a:bodyPr wrap="square">
            <a:noAutofit/>
          </a:bodyPr>
          <a:lstStyle/>
          <a:p>
            <a:pPr fontAlgn="ctr"/>
            <a:r>
              <a:rPr sz="1200" b="1" dirty="0">
                <a:latin typeface="微软雅黑" panose="020B0503020204020204" pitchFamily="34" charset="-122"/>
                <a:ea typeface="微软雅黑" panose="020B0503020204020204" pitchFamily="34" charset="-122"/>
              </a:rPr>
              <a:t>CE-MPUA</a:t>
            </a:r>
            <a:endParaRPr lang="zh-CN" altLang="en-US" sz="1200" b="1" dirty="0">
              <a:latin typeface="微软雅黑" panose="020B0503020204020204" pitchFamily="34" charset="-122"/>
              <a:ea typeface="微软雅黑" panose="020B0503020204020204" pitchFamily="34" charset="-122"/>
            </a:endParaRPr>
          </a:p>
        </p:txBody>
      </p:sp>
      <p:sp>
        <p:nvSpPr>
          <p:cNvPr id="7" name="矩形 6"/>
          <p:cNvSpPr/>
          <p:nvPr/>
        </p:nvSpPr>
        <p:spPr>
          <a:xfrm>
            <a:off x="2585610" y="3834045"/>
            <a:ext cx="1319592" cy="253916"/>
          </a:xfrm>
          <a:prstGeom prst="rect">
            <a:avLst/>
          </a:prstGeom>
        </p:spPr>
        <p:txBody>
          <a:bodyPr wrap="square">
            <a:noAutofit/>
          </a:bodyPr>
          <a:lstStyle/>
          <a:p>
            <a:pPr fontAlgn="ctr"/>
            <a:r>
              <a:rPr sz="1200" b="1" dirty="0">
                <a:latin typeface="微软雅黑" panose="020B0503020204020204" pitchFamily="34" charset="-122"/>
                <a:ea typeface="微软雅黑" panose="020B0503020204020204" pitchFamily="34" charset="-122"/>
              </a:rPr>
              <a:t>CE-MPUA-S</a:t>
            </a:r>
            <a:endParaRPr lang="zh-CN" altLang="en-US" sz="1200" b="1" dirty="0">
              <a:latin typeface="微软雅黑" panose="020B0503020204020204" pitchFamily="34" charset="-122"/>
              <a:ea typeface="微软雅黑" panose="020B0503020204020204" pitchFamily="34" charset="-122"/>
            </a:endParaRPr>
          </a:p>
        </p:txBody>
      </p:sp>
      <p:graphicFrame>
        <p:nvGraphicFramePr>
          <p:cNvPr id="8" name="表格 7"/>
          <p:cNvGraphicFramePr>
            <a:graphicFrameLocks noGrp="1"/>
          </p:cNvGraphicFramePr>
          <p:nvPr>
            <p:extLst>
              <p:ext uri="{D42A27DB-BD31-4B8C-83A1-F6EECF244321}">
                <p14:modId xmlns:p14="http://schemas.microsoft.com/office/powerpoint/2010/main" val="598559538"/>
              </p:ext>
            </p:extLst>
          </p:nvPr>
        </p:nvGraphicFramePr>
        <p:xfrm>
          <a:off x="6798078" y="2764395"/>
          <a:ext cx="3042338" cy="2148720"/>
        </p:xfrm>
        <a:graphic>
          <a:graphicData uri="http://schemas.openxmlformats.org/drawingml/2006/table">
            <a:tbl>
              <a:tblPr firstRow="1" bandRow="1"/>
              <a:tblGrid>
                <a:gridCol w="728447">
                  <a:extLst>
                    <a:ext uri="{9D8B030D-6E8A-4147-A177-3AD203B41FA5}">
                      <a16:colId xmlns:a16="http://schemas.microsoft.com/office/drawing/2014/main" val="2465760393"/>
                    </a:ext>
                  </a:extLst>
                </a:gridCol>
                <a:gridCol w="2313891">
                  <a:extLst>
                    <a:ext uri="{9D8B030D-6E8A-4147-A177-3AD203B41FA5}">
                      <a16:colId xmlns:a16="http://schemas.microsoft.com/office/drawing/2014/main" val="2456633845"/>
                    </a:ext>
                  </a:extLst>
                </a:gridCol>
              </a:tblGrid>
              <a:tr h="295537">
                <a:tc>
                  <a:txBody>
                    <a:bodyPr/>
                    <a:lstStyle/>
                    <a:p>
                      <a:pPr algn="ctr" fontAlgn="ctr"/>
                      <a:r>
                        <a:rPr sz="1400" b="1" dirty="0">
                          <a:latin typeface="微软雅黑" panose="020B0503020204020204" pitchFamily="34" charset="-122"/>
                          <a:ea typeface="微软雅黑" panose="020B0503020204020204" pitchFamily="34" charset="-122"/>
                        </a:rPr>
                        <a:t>No.</a:t>
                      </a:r>
                      <a:endParaRPr lang="zh-CN" altLang="en-US" sz="1400" b="1" dirty="0">
                        <a:latin typeface="微软雅黑" panose="020B0503020204020204" pitchFamily="34" charset="-122"/>
                        <a:ea typeface="微软雅黑" panose="020B0503020204020204" pitchFamily="34" charset="-122"/>
                      </a:endParaRPr>
                    </a:p>
                  </a:txBody>
                  <a:tcPr marL="90000" marR="90000" marT="46800" marB="46800">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fontAlgn="ctr"/>
                      <a:r>
                        <a:rPr sz="1400" b="1">
                          <a:latin typeface="微软雅黑" panose="020B0503020204020204" pitchFamily="34" charset="-122"/>
                          <a:ea typeface="微软雅黑" panose="020B0503020204020204" pitchFamily="34" charset="-122"/>
                        </a:rPr>
                        <a:t>Port Description</a:t>
                      </a:r>
                      <a:endParaRPr lang="zh-CN" altLang="en-US" sz="1400" b="1" dirty="0">
                        <a:latin typeface="微软雅黑" panose="020B0503020204020204" pitchFamily="34" charset="-122"/>
                        <a:ea typeface="微软雅黑" panose="020B0503020204020204" pitchFamily="34" charset="-122"/>
                      </a:endParaRPr>
                    </a:p>
                  </a:txBody>
                  <a:tcPr marL="90000" marR="90000" marT="46800" marB="46800">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solidFill>
                      <a:schemeClr val="bg1">
                        <a:lumMod val="85000"/>
                      </a:schemeClr>
                    </a:solidFill>
                  </a:tcPr>
                </a:tc>
                <a:extLst>
                  <a:ext uri="{0D108BD9-81ED-4DB2-BD59-A6C34878D82A}">
                    <a16:rowId xmlns:a16="http://schemas.microsoft.com/office/drawing/2014/main" val="497843780"/>
                  </a:ext>
                </a:extLst>
              </a:tr>
              <a:tr h="295537">
                <a:tc>
                  <a:txBody>
                    <a:bodyPr/>
                    <a:lstStyle/>
                    <a:p>
                      <a:pPr algn="ctr" fontAlgn="ctr"/>
                      <a:r>
                        <a:rPr sz="1400">
                          <a:latin typeface="微软雅黑" panose="020B0503020204020204" pitchFamily="34" charset="-122"/>
                          <a:ea typeface="微软雅黑" panose="020B0503020204020204" pitchFamily="34" charset="-122"/>
                        </a:rPr>
                        <a:t>1</a:t>
                      </a:r>
                      <a:endParaRPr lang="zh-CN" altLang="en-US" sz="1400" dirty="0">
                        <a:latin typeface="微软雅黑" panose="020B0503020204020204" pitchFamily="34" charset="-122"/>
                        <a:ea typeface="微软雅黑" panose="020B0503020204020204" pitchFamily="34" charset="-122"/>
                      </a:endParaRPr>
                    </a:p>
                  </a:txBody>
                  <a:tcPr marL="90000" marR="90000" marT="46800" marB="46800">
                    <a:lnL w="28575" cap="flat" cmpd="sng" algn="ctr">
                      <a:solidFill>
                        <a:schemeClr val="tx1"/>
                      </a:solidFill>
                      <a:prstDash val="solid"/>
                      <a:round/>
                      <a:headEnd type="none" w="med" len="med"/>
                      <a:tailEnd type="none" w="med" len="med"/>
                    </a:lnL>
                  </a:tcPr>
                </a:tc>
                <a:tc>
                  <a:txBody>
                    <a:bodyPr/>
                    <a:lstStyle/>
                    <a:p>
                      <a:pPr fontAlgn="ctr"/>
                      <a:r>
                        <a:rPr sz="1400">
                          <a:latin typeface="微软雅黑" panose="020B0503020204020204" pitchFamily="34" charset="-122"/>
                          <a:ea typeface="微软雅黑" panose="020B0503020204020204" pitchFamily="34" charset="-122"/>
                        </a:rPr>
                        <a:t>Two GE electrical ports</a:t>
                      </a:r>
                      <a:endParaRPr lang="zh-CN" altLang="en-US" sz="1400" dirty="0">
                        <a:latin typeface="微软雅黑" panose="020B0503020204020204" pitchFamily="34" charset="-122"/>
                        <a:ea typeface="微软雅黑" panose="020B0503020204020204" pitchFamily="34" charset="-122"/>
                      </a:endParaRPr>
                    </a:p>
                  </a:txBody>
                  <a:tcPr marL="90000" marR="90000" marT="46800" marB="46800">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65683102"/>
                  </a:ext>
                </a:extLst>
              </a:tr>
              <a:tr h="295537">
                <a:tc>
                  <a:txBody>
                    <a:bodyPr/>
                    <a:lstStyle/>
                    <a:p>
                      <a:pPr algn="ctr" fontAlgn="ctr"/>
                      <a:r>
                        <a:rPr sz="1400">
                          <a:latin typeface="微软雅黑" panose="020B0503020204020204" pitchFamily="34" charset="-122"/>
                          <a:ea typeface="微软雅黑" panose="020B0503020204020204" pitchFamily="34" charset="-122"/>
                        </a:rPr>
                        <a:t>2</a:t>
                      </a:r>
                      <a:endParaRPr lang="zh-CN" altLang="en-US" sz="1400" dirty="0">
                        <a:latin typeface="微软雅黑" panose="020B0503020204020204" pitchFamily="34" charset="-122"/>
                        <a:ea typeface="微软雅黑" panose="020B0503020204020204" pitchFamily="34" charset="-122"/>
                      </a:endParaRPr>
                    </a:p>
                  </a:txBody>
                  <a:tcPr marL="90000" marR="90000" marT="46800" marB="46800">
                    <a:lnL w="28575" cap="flat" cmpd="sng" algn="ctr">
                      <a:solidFill>
                        <a:schemeClr val="tx1"/>
                      </a:solidFill>
                      <a:prstDash val="solid"/>
                      <a:round/>
                      <a:headEnd type="none" w="med" len="med"/>
                      <a:tailEnd type="none" w="med" len="med"/>
                    </a:lnL>
                  </a:tcPr>
                </a:tc>
                <a:tc>
                  <a:txBody>
                    <a:bodyPr/>
                    <a:lstStyle/>
                    <a:p>
                      <a:pPr fontAlgn="ctr"/>
                      <a:r>
                        <a:rPr sz="1400" dirty="0">
                          <a:latin typeface="微软雅黑" panose="020B0503020204020204" pitchFamily="34" charset="-122"/>
                          <a:ea typeface="微软雅黑" panose="020B0503020204020204" pitchFamily="34" charset="-122"/>
                        </a:rPr>
                        <a:t>Two GE optical ports</a:t>
                      </a:r>
                      <a:endParaRPr lang="zh-CN" altLang="en-US" sz="1400" dirty="0">
                        <a:latin typeface="微软雅黑" panose="020B0503020204020204" pitchFamily="34" charset="-122"/>
                        <a:ea typeface="微软雅黑" panose="020B0503020204020204" pitchFamily="34" charset="-122"/>
                      </a:endParaRPr>
                    </a:p>
                  </a:txBody>
                  <a:tcPr marL="90000" marR="90000" marT="46800" marB="46800">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339927105"/>
                  </a:ext>
                </a:extLst>
              </a:tr>
              <a:tr h="295537">
                <a:tc>
                  <a:txBody>
                    <a:bodyPr/>
                    <a:lstStyle/>
                    <a:p>
                      <a:pPr algn="ctr" fontAlgn="ctr"/>
                      <a:r>
                        <a:rPr sz="1400">
                          <a:latin typeface="微软雅黑" panose="020B0503020204020204" pitchFamily="34" charset="-122"/>
                          <a:ea typeface="微软雅黑" panose="020B0503020204020204" pitchFamily="34" charset="-122"/>
                        </a:rPr>
                        <a:t>3</a:t>
                      </a:r>
                      <a:endParaRPr lang="zh-CN" altLang="en-US" sz="1400" dirty="0">
                        <a:latin typeface="微软雅黑" panose="020B0503020204020204" pitchFamily="34" charset="-122"/>
                        <a:ea typeface="微软雅黑" panose="020B0503020204020204" pitchFamily="34" charset="-122"/>
                      </a:endParaRPr>
                    </a:p>
                  </a:txBody>
                  <a:tcPr marL="90000" marR="90000" marT="46800" marB="46800">
                    <a:lnL w="28575" cap="flat" cmpd="sng" algn="ctr">
                      <a:solidFill>
                        <a:schemeClr val="tx1"/>
                      </a:solidFill>
                      <a:prstDash val="solid"/>
                      <a:round/>
                      <a:headEnd type="none" w="med" len="med"/>
                      <a:tailEnd type="none" w="med" len="med"/>
                    </a:lnL>
                  </a:tcPr>
                </a:tc>
                <a:tc>
                  <a:txBody>
                    <a:bodyPr/>
                    <a:lstStyle/>
                    <a:p>
                      <a:pPr fontAlgn="ctr"/>
                      <a:r>
                        <a:rPr sz="1400" dirty="0">
                          <a:latin typeface="微软雅黑" panose="020B0503020204020204" pitchFamily="34" charset="-122"/>
                          <a:ea typeface="微软雅黑" panose="020B0503020204020204" pitchFamily="34" charset="-122"/>
                        </a:rPr>
                        <a:t>One USB host port</a:t>
                      </a:r>
                      <a:endParaRPr lang="zh-CN" altLang="en-US" sz="1400" dirty="0">
                        <a:latin typeface="微软雅黑" panose="020B0503020204020204" pitchFamily="34" charset="-122"/>
                        <a:ea typeface="微软雅黑" panose="020B0503020204020204" pitchFamily="34" charset="-122"/>
                      </a:endParaRPr>
                    </a:p>
                  </a:txBody>
                  <a:tcPr marL="90000" marR="90000" marT="46800" marB="46800">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316377871"/>
                  </a:ext>
                </a:extLst>
              </a:tr>
              <a:tr h="295537">
                <a:tc>
                  <a:txBody>
                    <a:bodyPr/>
                    <a:lstStyle/>
                    <a:p>
                      <a:pPr algn="ctr" fontAlgn="ctr"/>
                      <a:r>
                        <a:rPr sz="1400">
                          <a:latin typeface="微软雅黑" panose="020B0503020204020204" pitchFamily="34" charset="-122"/>
                          <a:ea typeface="微软雅黑" panose="020B0503020204020204" pitchFamily="34" charset="-122"/>
                        </a:rPr>
                        <a:t>4</a:t>
                      </a:r>
                      <a:endParaRPr lang="zh-CN" altLang="en-US" sz="1400" dirty="0">
                        <a:latin typeface="微软雅黑" panose="020B0503020204020204" pitchFamily="34" charset="-122"/>
                        <a:ea typeface="微软雅黑" panose="020B0503020204020204" pitchFamily="34" charset="-122"/>
                      </a:endParaRPr>
                    </a:p>
                  </a:txBody>
                  <a:tcPr marL="90000" marR="90000" marT="46800" marB="46800">
                    <a:lnL w="28575" cap="flat" cmpd="sng" algn="ctr">
                      <a:solidFill>
                        <a:schemeClr val="tx1"/>
                      </a:solidFill>
                      <a:prstDash val="solid"/>
                      <a:round/>
                      <a:headEnd type="none" w="med" len="med"/>
                      <a:tailEnd type="none" w="med" len="med"/>
                    </a:lnL>
                  </a:tcPr>
                </a:tc>
                <a:tc>
                  <a:txBody>
                    <a:bodyPr/>
                    <a:lstStyle/>
                    <a:p>
                      <a:pPr fontAlgn="ctr"/>
                      <a:r>
                        <a:rPr sz="1400">
                          <a:latin typeface="微软雅黑" panose="020B0503020204020204" pitchFamily="34" charset="-122"/>
                          <a:ea typeface="微软雅黑" panose="020B0503020204020204" pitchFamily="34" charset="-122"/>
                        </a:rPr>
                        <a:t>One Ethernet port</a:t>
                      </a:r>
                      <a:endParaRPr lang="zh-CN" altLang="en-US" sz="1400" dirty="0">
                        <a:latin typeface="微软雅黑" panose="020B0503020204020204" pitchFamily="34" charset="-122"/>
                        <a:ea typeface="微软雅黑" panose="020B0503020204020204" pitchFamily="34" charset="-122"/>
                      </a:endParaRPr>
                    </a:p>
                  </a:txBody>
                  <a:tcPr marL="90000" marR="90000" marT="46800" marB="46800">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034006184"/>
                  </a:ext>
                </a:extLst>
              </a:tr>
              <a:tr h="295537">
                <a:tc>
                  <a:txBody>
                    <a:bodyPr/>
                    <a:lstStyle/>
                    <a:p>
                      <a:pPr algn="ctr" fontAlgn="ctr"/>
                      <a:r>
                        <a:rPr sz="1400">
                          <a:latin typeface="微软雅黑" panose="020B0503020204020204" pitchFamily="34" charset="-122"/>
                          <a:ea typeface="微软雅黑" panose="020B0503020204020204" pitchFamily="34" charset="-122"/>
                        </a:rPr>
                        <a:t>5</a:t>
                      </a:r>
                      <a:endParaRPr lang="zh-CN" altLang="en-US" sz="1400" dirty="0">
                        <a:latin typeface="微软雅黑" panose="020B0503020204020204" pitchFamily="34" charset="-122"/>
                        <a:ea typeface="微软雅黑" panose="020B0503020204020204" pitchFamily="34" charset="-122"/>
                      </a:endParaRPr>
                    </a:p>
                  </a:txBody>
                  <a:tcPr marL="90000" marR="90000" marT="46800" marB="46800">
                    <a:lnL w="28575" cap="flat" cmpd="sng" algn="ctr">
                      <a:solidFill>
                        <a:schemeClr val="tx1"/>
                      </a:solidFill>
                      <a:prstDash val="solid"/>
                      <a:round/>
                      <a:headEnd type="none" w="med" len="med"/>
                      <a:tailEnd type="none" w="med" len="med"/>
                    </a:lnL>
                  </a:tcPr>
                </a:tc>
                <a:tc>
                  <a:txBody>
                    <a:bodyPr/>
                    <a:lstStyle/>
                    <a:p>
                      <a:pPr fontAlgn="ctr"/>
                      <a:r>
                        <a:rPr sz="1400">
                          <a:latin typeface="微软雅黑" panose="020B0503020204020204" pitchFamily="34" charset="-122"/>
                          <a:ea typeface="微软雅黑" panose="020B0503020204020204" pitchFamily="34" charset="-122"/>
                        </a:rPr>
                        <a:t>One console port</a:t>
                      </a:r>
                      <a:endParaRPr lang="zh-CN" altLang="en-US" sz="1400" dirty="0">
                        <a:latin typeface="微软雅黑" panose="020B0503020204020204" pitchFamily="34" charset="-122"/>
                        <a:ea typeface="微软雅黑" panose="020B0503020204020204" pitchFamily="34" charset="-122"/>
                      </a:endParaRPr>
                    </a:p>
                  </a:txBody>
                  <a:tcPr marL="90000" marR="90000" marT="46800" marB="46800">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389145890"/>
                  </a:ext>
                </a:extLst>
              </a:tr>
              <a:tr h="295537">
                <a:tc>
                  <a:txBody>
                    <a:bodyPr/>
                    <a:lstStyle/>
                    <a:p>
                      <a:pPr algn="ctr" fontAlgn="ctr"/>
                      <a:r>
                        <a:rPr sz="1400">
                          <a:latin typeface="微软雅黑" panose="020B0503020204020204" pitchFamily="34" charset="-122"/>
                          <a:ea typeface="微软雅黑" panose="020B0503020204020204" pitchFamily="34" charset="-122"/>
                        </a:rPr>
                        <a:t>6</a:t>
                      </a:r>
                      <a:endParaRPr lang="zh-CN" altLang="en-US" sz="1400" dirty="0">
                        <a:latin typeface="微软雅黑" panose="020B0503020204020204" pitchFamily="34" charset="-122"/>
                        <a:ea typeface="微软雅黑" panose="020B0503020204020204" pitchFamily="34" charset="-122"/>
                      </a:endParaRPr>
                    </a:p>
                  </a:txBody>
                  <a:tcPr marL="90000" marR="90000" marT="46800" marB="46800">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tcPr>
                </a:tc>
                <a:tc>
                  <a:txBody>
                    <a:bodyPr/>
                    <a:lstStyle/>
                    <a:p>
                      <a:pPr fontAlgn="ctr"/>
                      <a:r>
                        <a:rPr sz="1400" dirty="0">
                          <a:latin typeface="微软雅黑" panose="020B0503020204020204" pitchFamily="34" charset="-122"/>
                          <a:ea typeface="微软雅黑" panose="020B0503020204020204" pitchFamily="34" charset="-122"/>
                        </a:rPr>
                        <a:t>One Mini USB port</a:t>
                      </a:r>
                      <a:endParaRPr lang="zh-CN" altLang="en-US" sz="1400" dirty="0">
                        <a:latin typeface="微软雅黑" panose="020B0503020204020204" pitchFamily="34" charset="-122"/>
                        <a:ea typeface="微软雅黑" panose="020B0503020204020204" pitchFamily="34" charset="-122"/>
                      </a:endParaRPr>
                    </a:p>
                  </a:txBody>
                  <a:tcPr marL="90000" marR="90000" marT="46800" marB="46800">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61673511"/>
                  </a:ext>
                </a:extLst>
              </a:tr>
            </a:tbl>
          </a:graphicData>
        </a:graphic>
      </p:graphicFrame>
    </p:spTree>
    <p:extLst>
      <p:ext uri="{BB962C8B-B14F-4D97-AF65-F5344CB8AC3E}">
        <p14:creationId xmlns:p14="http://schemas.microsoft.com/office/powerpoint/2010/main" val="15903243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5"/>
          <p:cNvSpPr>
            <a:spLocks noGrp="1"/>
          </p:cNvSpPr>
          <p:nvPr>
            <p:ph type="body" sz="quarter" idx="12"/>
          </p:nvPr>
        </p:nvSpPr>
        <p:spPr>
          <a:xfrm>
            <a:off x="1595500" y="410400"/>
            <a:ext cx="9831600" cy="1085835"/>
          </a:xfrm>
        </p:spPr>
        <p:txBody>
          <a:bodyPr/>
          <a:lstStyle/>
          <a:p>
            <a:r>
              <a:rPr lang="en-US" altLang="zh-CN" sz="3200" dirty="0"/>
              <a:t>Indicators on the High-Performance MPU of the CE12800</a:t>
            </a:r>
            <a:endParaRPr lang="zh-CN" altLang="en-US" sz="3200" dirty="0"/>
          </a:p>
        </p:txBody>
      </p:sp>
      <p:graphicFrame>
        <p:nvGraphicFramePr>
          <p:cNvPr id="3" name="表格 2"/>
          <p:cNvGraphicFramePr>
            <a:graphicFrameLocks noGrp="1"/>
          </p:cNvGraphicFramePr>
          <p:nvPr>
            <p:extLst>
              <p:ext uri="{D42A27DB-BD31-4B8C-83A1-F6EECF244321}">
                <p14:modId xmlns:p14="http://schemas.microsoft.com/office/powerpoint/2010/main" val="249161234"/>
              </p:ext>
            </p:extLst>
          </p:nvPr>
        </p:nvGraphicFramePr>
        <p:xfrm>
          <a:off x="1018719" y="2384724"/>
          <a:ext cx="10236509" cy="3960600"/>
        </p:xfrm>
        <a:graphic>
          <a:graphicData uri="http://schemas.openxmlformats.org/drawingml/2006/table">
            <a:tbl>
              <a:tblPr/>
              <a:tblGrid>
                <a:gridCol w="1019009">
                  <a:extLst>
                    <a:ext uri="{9D8B030D-6E8A-4147-A177-3AD203B41FA5}">
                      <a16:colId xmlns:a16="http://schemas.microsoft.com/office/drawing/2014/main" val="1723452518"/>
                    </a:ext>
                  </a:extLst>
                </a:gridCol>
                <a:gridCol w="2088708">
                  <a:extLst>
                    <a:ext uri="{9D8B030D-6E8A-4147-A177-3AD203B41FA5}">
                      <a16:colId xmlns:a16="http://schemas.microsoft.com/office/drawing/2014/main" val="1467492243"/>
                    </a:ext>
                  </a:extLst>
                </a:gridCol>
                <a:gridCol w="1133192">
                  <a:extLst>
                    <a:ext uri="{9D8B030D-6E8A-4147-A177-3AD203B41FA5}">
                      <a16:colId xmlns:a16="http://schemas.microsoft.com/office/drawing/2014/main" val="4109983019"/>
                    </a:ext>
                  </a:extLst>
                </a:gridCol>
                <a:gridCol w="5995600">
                  <a:extLst>
                    <a:ext uri="{9D8B030D-6E8A-4147-A177-3AD203B41FA5}">
                      <a16:colId xmlns:a16="http://schemas.microsoft.com/office/drawing/2014/main" val="224157410"/>
                    </a:ext>
                  </a:extLst>
                </a:gridCol>
              </a:tblGrid>
              <a:tr h="152934">
                <a:tc>
                  <a:txBody>
                    <a:bodyPr/>
                    <a:lstStyle/>
                    <a:p>
                      <a:pPr algn="ctr" fontAlgn="ctr"/>
                      <a:r>
                        <a:rPr sz="800" b="1" dirty="0">
                          <a:latin typeface="微软雅黑" panose="020B0503020204020204" pitchFamily="34" charset="-122"/>
                          <a:ea typeface="微软雅黑" panose="020B0503020204020204" pitchFamily="34" charset="-122"/>
                        </a:rPr>
                        <a:t>No.</a:t>
                      </a:r>
                    </a:p>
                  </a:txBody>
                  <a:tcPr marL="67500" marR="67500" marT="35100" marB="35100">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fontAlgn="ctr"/>
                      <a:r>
                        <a:rPr sz="800" b="1" dirty="0">
                          <a:latin typeface="微软雅黑" panose="020B0503020204020204" pitchFamily="34" charset="-122"/>
                          <a:ea typeface="微软雅黑" panose="020B0503020204020204" pitchFamily="34" charset="-122"/>
                        </a:rPr>
                        <a:t>Indicator/Button</a:t>
                      </a:r>
                    </a:p>
                  </a:txBody>
                  <a:tcPr marL="67500" marR="67500" marT="35100" marB="35100">
                    <a:lnT w="28575"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fontAlgn="ctr"/>
                      <a:r>
                        <a:rPr sz="800" b="1">
                          <a:latin typeface="微软雅黑" panose="020B0503020204020204" pitchFamily="34" charset="-122"/>
                          <a:ea typeface="微软雅黑" panose="020B0503020204020204" pitchFamily="34" charset="-122"/>
                        </a:rPr>
                        <a:t>Color</a:t>
                      </a:r>
                    </a:p>
                  </a:txBody>
                  <a:tcPr marL="67500" marR="67500" marT="35100" marB="35100">
                    <a:lnT w="28575"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fontAlgn="ctr"/>
                      <a:r>
                        <a:rPr sz="800" b="1" dirty="0">
                          <a:latin typeface="微软雅黑" panose="020B0503020204020204" pitchFamily="34" charset="-122"/>
                          <a:ea typeface="微软雅黑" panose="020B0503020204020204" pitchFamily="34" charset="-122"/>
                        </a:rPr>
                        <a:t>Description</a:t>
                      </a:r>
                    </a:p>
                  </a:txBody>
                  <a:tcPr marL="67500" marR="67500" marT="35100" marB="35100">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solidFill>
                      <a:schemeClr val="bg1">
                        <a:lumMod val="85000"/>
                      </a:schemeClr>
                    </a:solidFill>
                  </a:tcPr>
                </a:tc>
                <a:extLst>
                  <a:ext uri="{0D108BD9-81ED-4DB2-BD59-A6C34878D82A}">
                    <a16:rowId xmlns:a16="http://schemas.microsoft.com/office/drawing/2014/main" val="1438815482"/>
                  </a:ext>
                </a:extLst>
              </a:tr>
              <a:tr h="444090">
                <a:tc rowSpan="3">
                  <a:txBody>
                    <a:bodyPr/>
                    <a:lstStyle/>
                    <a:p>
                      <a:pPr algn="ctr" fontAlgn="ctr"/>
                      <a:r>
                        <a:rPr sz="800" dirty="0">
                          <a:latin typeface="微软雅黑" panose="020B0503020204020204" pitchFamily="34" charset="-122"/>
                          <a:ea typeface="微软雅黑" panose="020B0503020204020204" pitchFamily="34" charset="-122"/>
                        </a:rPr>
                        <a:t>1</a:t>
                      </a:r>
                    </a:p>
                  </a:txBody>
                  <a:tcPr marL="67500" marR="67500" marT="35100" marB="35100" anchor="ctr">
                    <a:lnL w="28575" cap="flat" cmpd="sng" algn="ctr">
                      <a:solidFill>
                        <a:schemeClr val="tx1"/>
                      </a:solidFill>
                      <a:prstDash val="solid"/>
                      <a:round/>
                      <a:headEnd type="none" w="med" len="med"/>
                      <a:tailEnd type="none" w="med" len="med"/>
                    </a:lnL>
                    <a:solidFill>
                      <a:schemeClr val="bg1"/>
                    </a:solidFill>
                  </a:tcPr>
                </a:tc>
                <a:tc rowSpan="3">
                  <a:txBody>
                    <a:bodyPr/>
                    <a:lstStyle/>
                    <a:p>
                      <a:pPr fontAlgn="ctr"/>
                      <a:r>
                        <a:rPr sz="800">
                          <a:latin typeface="微软雅黑" panose="020B0503020204020204" pitchFamily="34" charset="-122"/>
                          <a:ea typeface="微软雅黑" panose="020B0503020204020204" pitchFamily="34" charset="-122"/>
                        </a:rPr>
                        <a:t>RUN/ALM: running status indicator</a:t>
                      </a:r>
                    </a:p>
                  </a:txBody>
                  <a:tcPr marL="67500" marR="67500" marT="35100" marB="35100" anchor="ctr">
                    <a:solidFill>
                      <a:schemeClr val="bg1"/>
                    </a:solidFill>
                  </a:tcPr>
                </a:tc>
                <a:tc>
                  <a:txBody>
                    <a:bodyPr/>
                    <a:lstStyle/>
                    <a:p>
                      <a:pPr fontAlgn="ctr"/>
                      <a:r>
                        <a:rPr sz="800">
                          <a:latin typeface="微软雅黑" panose="020B0503020204020204" pitchFamily="34" charset="-122"/>
                          <a:ea typeface="微软雅黑" panose="020B0503020204020204" pitchFamily="34" charset="-122"/>
                        </a:rPr>
                        <a:t>Green</a:t>
                      </a:r>
                    </a:p>
                  </a:txBody>
                  <a:tcPr marL="67500" marR="67500" marT="35100" marB="35100" anchor="ctr">
                    <a:solidFill>
                      <a:schemeClr val="bg1"/>
                    </a:solidFill>
                  </a:tcPr>
                </a:tc>
                <a:tc>
                  <a:txBody>
                    <a:bodyPr/>
                    <a:lstStyle/>
                    <a:p>
                      <a:pPr marL="68263" indent="-68263" fontAlgn="ctr">
                        <a:buFont typeface="Arial" panose="020B0604020202020204" pitchFamily="34" charset="0"/>
                        <a:buChar char="•"/>
                      </a:pPr>
                      <a:r>
                        <a:rPr sz="800" dirty="0">
                          <a:latin typeface="微软雅黑" panose="020B0503020204020204" pitchFamily="34" charset="-122"/>
                          <a:ea typeface="微软雅黑" panose="020B0503020204020204" pitchFamily="34" charset="-122"/>
                        </a:rPr>
                        <a:t>Steady on: The card has been powered on but the system software is not running.</a:t>
                      </a:r>
                    </a:p>
                    <a:p>
                      <a:pPr marL="68263" indent="-68263" fontAlgn="ctr">
                        <a:buFont typeface="Arial" panose="020B0604020202020204" pitchFamily="34" charset="0"/>
                        <a:buChar char="•"/>
                      </a:pPr>
                      <a:r>
                        <a:rPr sz="800" dirty="0">
                          <a:latin typeface="微软雅黑" panose="020B0503020204020204" pitchFamily="34" charset="-122"/>
                          <a:ea typeface="微软雅黑" panose="020B0503020204020204" pitchFamily="34" charset="-122"/>
                        </a:rPr>
                        <a:t>Slow blinking: The card is running properly.</a:t>
                      </a:r>
                    </a:p>
                    <a:p>
                      <a:pPr marL="68263" indent="-68263" fontAlgn="ctr">
                        <a:buFont typeface="Arial" panose="020B0604020202020204" pitchFamily="34" charset="0"/>
                        <a:buChar char="•"/>
                      </a:pPr>
                      <a:r>
                        <a:rPr sz="800" dirty="0">
                          <a:latin typeface="微软雅黑" panose="020B0503020204020204" pitchFamily="34" charset="-122"/>
                          <a:ea typeface="微软雅黑" panose="020B0503020204020204" pitchFamily="34" charset="-122"/>
                        </a:rPr>
                        <a:t>Fast </a:t>
                      </a:r>
                      <a:r>
                        <a:rPr lang="en-US" altLang="zh-CN" sz="800" dirty="0">
                          <a:latin typeface="微软雅黑" panose="020B0503020204020204" pitchFamily="34" charset="-122"/>
                          <a:ea typeface="微软雅黑" panose="020B0503020204020204" pitchFamily="34" charset="-122"/>
                        </a:rPr>
                        <a:t>blinking</a:t>
                      </a:r>
                      <a:r>
                        <a:rPr sz="800" dirty="0">
                          <a:latin typeface="微软雅黑" panose="020B0503020204020204" pitchFamily="34" charset="-122"/>
                          <a:ea typeface="微软雅黑" panose="020B0503020204020204" pitchFamily="34" charset="-122"/>
                        </a:rPr>
                        <a:t>: The card is loading the system software, resetting, or it is used as the standby MPU and is performing batch data backup.</a:t>
                      </a:r>
                    </a:p>
                  </a:txBody>
                  <a:tcPr marL="67500" marR="67500" marT="35100" marB="35100">
                    <a:lnR w="28575"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557555402"/>
                  </a:ext>
                </a:extLst>
              </a:tr>
              <a:tr h="249986">
                <a:tc vMerge="1">
                  <a:txBody>
                    <a:bodyPr/>
                    <a:lstStyle/>
                    <a:p>
                      <a:endParaRPr lang="zh-CN" altLang="en-US"/>
                    </a:p>
                  </a:txBody>
                  <a:tcPr/>
                </a:tc>
                <a:tc vMerge="1">
                  <a:txBody>
                    <a:bodyPr/>
                    <a:lstStyle/>
                    <a:p>
                      <a:endParaRPr lang="zh-CN" altLang="en-US"/>
                    </a:p>
                  </a:txBody>
                  <a:tcPr/>
                </a:tc>
                <a:tc>
                  <a:txBody>
                    <a:bodyPr/>
                    <a:lstStyle/>
                    <a:p>
                      <a:pPr fontAlgn="ctr"/>
                      <a:r>
                        <a:rPr sz="800">
                          <a:latin typeface="微软雅黑" panose="020B0503020204020204" pitchFamily="34" charset="-122"/>
                          <a:ea typeface="微软雅黑" panose="020B0503020204020204" pitchFamily="34" charset="-122"/>
                        </a:rPr>
                        <a:t>Red</a:t>
                      </a:r>
                    </a:p>
                  </a:txBody>
                  <a:tcPr marL="67500" marR="67500" marT="35100" marB="35100" anchor="ctr">
                    <a:solidFill>
                      <a:schemeClr val="bg1"/>
                    </a:solidFill>
                  </a:tcPr>
                </a:tc>
                <a:tc>
                  <a:txBody>
                    <a:bodyPr/>
                    <a:lstStyle/>
                    <a:p>
                      <a:pPr fontAlgn="ctr"/>
                      <a:r>
                        <a:rPr sz="800">
                          <a:latin typeface="微软雅黑" panose="020B0503020204020204" pitchFamily="34" charset="-122"/>
                          <a:ea typeface="微软雅黑" panose="020B0503020204020204" pitchFamily="34" charset="-122"/>
                        </a:rPr>
                        <a:t>Steady on: A fault that affects services has occurred and requires manual intervention, or the card has generated an alarm because the memory size is not equal to the standard specification.</a:t>
                      </a:r>
                    </a:p>
                  </a:txBody>
                  <a:tcPr marL="67500" marR="67500" marT="35100" marB="35100">
                    <a:lnR w="28575"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789914383"/>
                  </a:ext>
                </a:extLst>
              </a:tr>
              <a:tr h="152934">
                <a:tc vMerge="1">
                  <a:txBody>
                    <a:bodyPr/>
                    <a:lstStyle/>
                    <a:p>
                      <a:endParaRPr lang="zh-CN" altLang="en-US"/>
                    </a:p>
                  </a:txBody>
                  <a:tcPr/>
                </a:tc>
                <a:tc vMerge="1">
                  <a:txBody>
                    <a:bodyPr/>
                    <a:lstStyle/>
                    <a:p>
                      <a:endParaRPr lang="zh-CN" altLang="en-US"/>
                    </a:p>
                  </a:txBody>
                  <a:tcPr/>
                </a:tc>
                <a:tc>
                  <a:txBody>
                    <a:bodyPr/>
                    <a:lstStyle/>
                    <a:p>
                      <a:pPr fontAlgn="ctr"/>
                      <a:r>
                        <a:rPr sz="800">
                          <a:latin typeface="微软雅黑" panose="020B0503020204020204" pitchFamily="34" charset="-122"/>
                          <a:ea typeface="微软雅黑" panose="020B0503020204020204" pitchFamily="34" charset="-122"/>
                        </a:rPr>
                        <a:t>Yellow</a:t>
                      </a:r>
                    </a:p>
                  </a:txBody>
                  <a:tcPr marL="67500" marR="67500" marT="35100" marB="35100" anchor="ctr">
                    <a:solidFill>
                      <a:schemeClr val="bg1"/>
                    </a:solidFill>
                  </a:tcPr>
                </a:tc>
                <a:tc>
                  <a:txBody>
                    <a:bodyPr/>
                    <a:lstStyle/>
                    <a:p>
                      <a:pPr fontAlgn="ctr"/>
                      <a:r>
                        <a:rPr sz="800">
                          <a:latin typeface="微软雅黑" panose="020B0503020204020204" pitchFamily="34" charset="-122"/>
                          <a:ea typeface="微软雅黑" panose="020B0503020204020204" pitchFamily="34" charset="-122"/>
                        </a:rPr>
                        <a:t>Steady on: The card has been installed in the chassis and the CANbus has been powered on.</a:t>
                      </a:r>
                    </a:p>
                  </a:txBody>
                  <a:tcPr marL="67500" marR="67500" marT="35100" marB="35100">
                    <a:lnR w="28575"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407618842"/>
                  </a:ext>
                </a:extLst>
              </a:tr>
              <a:tr h="249986">
                <a:tc>
                  <a:txBody>
                    <a:bodyPr/>
                    <a:lstStyle/>
                    <a:p>
                      <a:pPr algn="ctr" fontAlgn="ctr"/>
                      <a:r>
                        <a:rPr sz="800">
                          <a:latin typeface="微软雅黑" panose="020B0503020204020204" pitchFamily="34" charset="-122"/>
                          <a:ea typeface="微软雅黑" panose="020B0503020204020204" pitchFamily="34" charset="-122"/>
                        </a:rPr>
                        <a:t>2</a:t>
                      </a:r>
                    </a:p>
                  </a:txBody>
                  <a:tcPr marL="67500" marR="67500" marT="35100" marB="35100" anchor="ctr">
                    <a:lnL w="28575" cap="flat" cmpd="sng" algn="ctr">
                      <a:solidFill>
                        <a:schemeClr val="tx1"/>
                      </a:solidFill>
                      <a:prstDash val="solid"/>
                      <a:round/>
                      <a:headEnd type="none" w="med" len="med"/>
                      <a:tailEnd type="none" w="med" len="med"/>
                    </a:lnL>
                    <a:solidFill>
                      <a:schemeClr val="bg1"/>
                    </a:solidFill>
                  </a:tcPr>
                </a:tc>
                <a:tc>
                  <a:txBody>
                    <a:bodyPr/>
                    <a:lstStyle/>
                    <a:p>
                      <a:pPr fontAlgn="ctr"/>
                      <a:r>
                        <a:rPr sz="800">
                          <a:latin typeface="微软雅黑" panose="020B0503020204020204" pitchFamily="34" charset="-122"/>
                          <a:ea typeface="微软雅黑" panose="020B0503020204020204" pitchFamily="34" charset="-122"/>
                        </a:rPr>
                        <a:t>ACT: active/standby status indicator</a:t>
                      </a:r>
                    </a:p>
                  </a:txBody>
                  <a:tcPr marL="67500" marR="67500" marT="35100" marB="35100" anchor="ctr">
                    <a:solidFill>
                      <a:schemeClr val="bg1"/>
                    </a:solidFill>
                  </a:tcPr>
                </a:tc>
                <a:tc>
                  <a:txBody>
                    <a:bodyPr/>
                    <a:lstStyle/>
                    <a:p>
                      <a:pPr fontAlgn="ctr"/>
                      <a:r>
                        <a:rPr sz="800">
                          <a:latin typeface="微软雅黑" panose="020B0503020204020204" pitchFamily="34" charset="-122"/>
                          <a:ea typeface="微软雅黑" panose="020B0503020204020204" pitchFamily="34" charset="-122"/>
                        </a:rPr>
                        <a:t>Green</a:t>
                      </a:r>
                    </a:p>
                  </a:txBody>
                  <a:tcPr marL="67500" marR="67500" marT="35100" marB="35100" anchor="ctr">
                    <a:solidFill>
                      <a:schemeClr val="bg1"/>
                    </a:solidFill>
                  </a:tcPr>
                </a:tc>
                <a:tc>
                  <a:txBody>
                    <a:bodyPr/>
                    <a:lstStyle/>
                    <a:p>
                      <a:pPr marL="68263" indent="-68263" fontAlgn="ctr">
                        <a:buFont typeface="Arial" panose="020B0604020202020204" pitchFamily="34" charset="0"/>
                        <a:buChar char="•"/>
                      </a:pPr>
                      <a:r>
                        <a:rPr sz="800" dirty="0">
                          <a:latin typeface="微软雅黑" panose="020B0503020204020204" pitchFamily="34" charset="-122"/>
                          <a:ea typeface="微软雅黑" panose="020B0503020204020204" pitchFamily="34" charset="-122"/>
                        </a:rPr>
                        <a:t>Steady on: The card is the active MPU.</a:t>
                      </a:r>
                    </a:p>
                    <a:p>
                      <a:pPr marL="68263" indent="-68263" fontAlgn="ctr">
                        <a:buFont typeface="Arial" panose="020B0604020202020204" pitchFamily="34" charset="0"/>
                        <a:buChar char="•"/>
                      </a:pPr>
                      <a:r>
                        <a:rPr sz="800" dirty="0">
                          <a:latin typeface="微软雅黑" panose="020B0503020204020204" pitchFamily="34" charset="-122"/>
                          <a:ea typeface="微软雅黑" panose="020B0503020204020204" pitchFamily="34" charset="-122"/>
                        </a:rPr>
                        <a:t>Off: The card is the standby MPU.</a:t>
                      </a:r>
                    </a:p>
                  </a:txBody>
                  <a:tcPr marL="67500" marR="67500" marT="35100" marB="35100">
                    <a:lnR w="28575"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954777101"/>
                  </a:ext>
                </a:extLst>
              </a:tr>
              <a:tr h="347038">
                <a:tc>
                  <a:txBody>
                    <a:bodyPr/>
                    <a:lstStyle/>
                    <a:p>
                      <a:pPr algn="ctr" fontAlgn="ctr"/>
                      <a:r>
                        <a:rPr sz="800">
                          <a:latin typeface="微软雅黑" panose="020B0503020204020204" pitchFamily="34" charset="-122"/>
                          <a:ea typeface="微软雅黑" panose="020B0503020204020204" pitchFamily="34" charset="-122"/>
                        </a:rPr>
                        <a:t>3</a:t>
                      </a:r>
                    </a:p>
                  </a:txBody>
                  <a:tcPr marL="67500" marR="67500" marT="35100" marB="35100" anchor="ctr">
                    <a:lnL w="28575" cap="flat" cmpd="sng" algn="ctr">
                      <a:solidFill>
                        <a:schemeClr val="tx1"/>
                      </a:solidFill>
                      <a:prstDash val="solid"/>
                      <a:round/>
                      <a:headEnd type="none" w="med" len="med"/>
                      <a:tailEnd type="none" w="med" len="med"/>
                    </a:lnL>
                    <a:solidFill>
                      <a:schemeClr val="bg1"/>
                    </a:solidFill>
                  </a:tcPr>
                </a:tc>
                <a:tc>
                  <a:txBody>
                    <a:bodyPr/>
                    <a:lstStyle/>
                    <a:p>
                      <a:pPr fontAlgn="ctr"/>
                      <a:r>
                        <a:rPr sz="800">
                          <a:latin typeface="微软雅黑" panose="020B0503020204020204" pitchFamily="34" charset="-122"/>
                          <a:ea typeface="微软雅黑" panose="020B0503020204020204" pitchFamily="34" charset="-122"/>
                        </a:rPr>
                        <a:t>STACK: stack status indicator</a:t>
                      </a:r>
                    </a:p>
                  </a:txBody>
                  <a:tcPr marL="67500" marR="67500" marT="35100" marB="35100" anchor="ctr">
                    <a:solidFill>
                      <a:schemeClr val="bg1"/>
                    </a:solidFill>
                  </a:tcPr>
                </a:tc>
                <a:tc>
                  <a:txBody>
                    <a:bodyPr/>
                    <a:lstStyle/>
                    <a:p>
                      <a:pPr fontAlgn="ctr"/>
                      <a:r>
                        <a:rPr sz="800">
                          <a:latin typeface="微软雅黑" panose="020B0503020204020204" pitchFamily="34" charset="-122"/>
                          <a:ea typeface="微软雅黑" panose="020B0503020204020204" pitchFamily="34" charset="-122"/>
                        </a:rPr>
                        <a:t>Green</a:t>
                      </a:r>
                    </a:p>
                  </a:txBody>
                  <a:tcPr marL="67500" marR="67500" marT="35100" marB="35100" anchor="ctr">
                    <a:solidFill>
                      <a:schemeClr val="bg1"/>
                    </a:solidFill>
                  </a:tcPr>
                </a:tc>
                <a:tc>
                  <a:txBody>
                    <a:bodyPr/>
                    <a:lstStyle/>
                    <a:p>
                      <a:pPr marL="68263" indent="-68263" fontAlgn="ctr">
                        <a:buFont typeface="Arial" panose="020B0604020202020204" pitchFamily="34" charset="0"/>
                        <a:buChar char="•"/>
                      </a:pPr>
                      <a:r>
                        <a:rPr sz="800" dirty="0">
                          <a:latin typeface="微软雅黑" panose="020B0503020204020204" pitchFamily="34" charset="-122"/>
                          <a:ea typeface="微软雅黑" panose="020B0503020204020204" pitchFamily="34" charset="-122"/>
                        </a:rPr>
                        <a:t>Blinking: The card is not the active MPU of the stack system.</a:t>
                      </a:r>
                    </a:p>
                    <a:p>
                      <a:pPr marL="68263" indent="-68263" fontAlgn="ctr">
                        <a:buFont typeface="Arial" panose="020B0604020202020204" pitchFamily="34" charset="0"/>
                        <a:buChar char="•"/>
                      </a:pPr>
                      <a:r>
                        <a:rPr sz="800" dirty="0">
                          <a:latin typeface="微软雅黑" panose="020B0503020204020204" pitchFamily="34" charset="-122"/>
                          <a:ea typeface="微软雅黑" panose="020B0503020204020204" pitchFamily="34" charset="-122"/>
                        </a:rPr>
                        <a:t>Steady on: The card is the active MPU of the </a:t>
                      </a:r>
                      <a:r>
                        <a:rPr lang="en-US" sz="800" dirty="0">
                          <a:latin typeface="微软雅黑" panose="020B0503020204020204" pitchFamily="34" charset="-122"/>
                          <a:ea typeface="微软雅黑" panose="020B0503020204020204" pitchFamily="34" charset="-122"/>
                        </a:rPr>
                        <a:t>stack</a:t>
                      </a:r>
                      <a:r>
                        <a:rPr sz="800" dirty="0">
                          <a:latin typeface="微软雅黑" panose="020B0503020204020204" pitchFamily="34" charset="-122"/>
                          <a:ea typeface="微软雅黑" panose="020B0503020204020204" pitchFamily="34" charset="-122"/>
                        </a:rPr>
                        <a:t>.</a:t>
                      </a:r>
                    </a:p>
                    <a:p>
                      <a:pPr marL="68263" indent="-68263" fontAlgn="ctr">
                        <a:buFont typeface="Arial" panose="020B0604020202020204" pitchFamily="34" charset="0"/>
                        <a:buChar char="•"/>
                      </a:pPr>
                      <a:r>
                        <a:rPr sz="800" dirty="0">
                          <a:latin typeface="微软雅黑" panose="020B0503020204020204" pitchFamily="34" charset="-122"/>
                          <a:ea typeface="微软雅黑" panose="020B0503020204020204" pitchFamily="34" charset="-122"/>
                        </a:rPr>
                        <a:t>Off: The stacking function is not enabled.</a:t>
                      </a:r>
                    </a:p>
                  </a:txBody>
                  <a:tcPr marL="67500" marR="67500" marT="35100" marB="35100">
                    <a:lnR w="28575"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650752771"/>
                  </a:ext>
                </a:extLst>
              </a:tr>
              <a:tr h="249986">
                <a:tc>
                  <a:txBody>
                    <a:bodyPr/>
                    <a:lstStyle/>
                    <a:p>
                      <a:pPr algn="ctr" fontAlgn="ctr"/>
                      <a:r>
                        <a:rPr sz="800">
                          <a:latin typeface="微软雅黑" panose="020B0503020204020204" pitchFamily="34" charset="-122"/>
                          <a:ea typeface="微软雅黑" panose="020B0503020204020204" pitchFamily="34" charset="-122"/>
                        </a:rPr>
                        <a:t>4</a:t>
                      </a:r>
                    </a:p>
                  </a:txBody>
                  <a:tcPr marL="67500" marR="67500" marT="35100" marB="35100" anchor="ctr">
                    <a:lnL w="28575" cap="flat" cmpd="sng" algn="ctr">
                      <a:solidFill>
                        <a:schemeClr val="tx1"/>
                      </a:solidFill>
                      <a:prstDash val="solid"/>
                      <a:round/>
                      <a:headEnd type="none" w="med" len="med"/>
                      <a:tailEnd type="none" w="med" len="med"/>
                    </a:lnL>
                    <a:solidFill>
                      <a:schemeClr val="bg1"/>
                    </a:solidFill>
                  </a:tcPr>
                </a:tc>
                <a:tc>
                  <a:txBody>
                    <a:bodyPr/>
                    <a:lstStyle/>
                    <a:p>
                      <a:pPr fontAlgn="ctr"/>
                      <a:r>
                        <a:rPr sz="800">
                          <a:latin typeface="微软雅黑" panose="020B0503020204020204" pitchFamily="34" charset="-122"/>
                          <a:ea typeface="微软雅黑" panose="020B0503020204020204" pitchFamily="34" charset="-122"/>
                        </a:rPr>
                        <a:t>ACT: Mini USB port indicator</a:t>
                      </a:r>
                    </a:p>
                  </a:txBody>
                  <a:tcPr marL="67500" marR="67500" marT="35100" marB="35100" anchor="ctr">
                    <a:solidFill>
                      <a:schemeClr val="bg1"/>
                    </a:solidFill>
                  </a:tcPr>
                </a:tc>
                <a:tc>
                  <a:txBody>
                    <a:bodyPr/>
                    <a:lstStyle/>
                    <a:p>
                      <a:pPr fontAlgn="ctr"/>
                      <a:r>
                        <a:rPr sz="800">
                          <a:latin typeface="微软雅黑" panose="020B0503020204020204" pitchFamily="34" charset="-122"/>
                          <a:ea typeface="微软雅黑" panose="020B0503020204020204" pitchFamily="34" charset="-122"/>
                        </a:rPr>
                        <a:t>Green</a:t>
                      </a:r>
                    </a:p>
                  </a:txBody>
                  <a:tcPr marL="67500" marR="67500" marT="35100" marB="35100" anchor="ctr">
                    <a:solidFill>
                      <a:schemeClr val="bg1"/>
                    </a:solidFill>
                  </a:tcPr>
                </a:tc>
                <a:tc>
                  <a:txBody>
                    <a:bodyPr/>
                    <a:lstStyle/>
                    <a:p>
                      <a:pPr marL="68263" indent="-68263" fontAlgn="ctr">
                        <a:buFont typeface="Arial" panose="020B0604020202020204" pitchFamily="34" charset="0"/>
                        <a:buChar char="•"/>
                      </a:pPr>
                      <a:r>
                        <a:rPr sz="800" dirty="0">
                          <a:latin typeface="微软雅黑" panose="020B0503020204020204" pitchFamily="34" charset="-122"/>
                          <a:ea typeface="微软雅黑" panose="020B0503020204020204" pitchFamily="34" charset="-122"/>
                        </a:rPr>
                        <a:t>Steady on: The Mini USB port is active, and the console port cannot be used.</a:t>
                      </a:r>
                    </a:p>
                    <a:p>
                      <a:pPr marL="68263" indent="-68263" fontAlgn="ctr">
                        <a:buFont typeface="Arial" panose="020B0604020202020204" pitchFamily="34" charset="0"/>
                        <a:buChar char="•"/>
                      </a:pPr>
                      <a:r>
                        <a:rPr sz="800" dirty="0">
                          <a:latin typeface="微软雅黑" panose="020B0503020204020204" pitchFamily="34" charset="-122"/>
                          <a:ea typeface="微软雅黑" panose="020B0503020204020204" pitchFamily="34" charset="-122"/>
                        </a:rPr>
                        <a:t>Off: The Mini USB port is inactive, and the console port can be used.</a:t>
                      </a:r>
                    </a:p>
                  </a:txBody>
                  <a:tcPr marL="67500" marR="67500" marT="35100" marB="35100">
                    <a:lnR w="28575"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158522717"/>
                  </a:ext>
                </a:extLst>
              </a:tr>
              <a:tr h="168525">
                <a:tc>
                  <a:txBody>
                    <a:bodyPr/>
                    <a:lstStyle/>
                    <a:p>
                      <a:pPr algn="ctr" fontAlgn="ctr"/>
                      <a:r>
                        <a:rPr sz="800">
                          <a:latin typeface="微软雅黑" panose="020B0503020204020204" pitchFamily="34" charset="-122"/>
                          <a:ea typeface="微软雅黑" panose="020B0503020204020204" pitchFamily="34" charset="-122"/>
                        </a:rPr>
                        <a:t>5</a:t>
                      </a:r>
                    </a:p>
                  </a:txBody>
                  <a:tcPr marL="67500" marR="67500" marT="35100" marB="35100" anchor="ctr">
                    <a:lnL w="28575" cap="flat" cmpd="sng" algn="ctr">
                      <a:solidFill>
                        <a:schemeClr val="tx1"/>
                      </a:solidFill>
                      <a:prstDash val="solid"/>
                      <a:round/>
                      <a:headEnd type="none" w="med" len="med"/>
                      <a:tailEnd type="none" w="med" len="med"/>
                    </a:lnL>
                    <a:solidFill>
                      <a:schemeClr val="bg1"/>
                    </a:solidFill>
                  </a:tcPr>
                </a:tc>
                <a:tc>
                  <a:txBody>
                    <a:bodyPr/>
                    <a:lstStyle/>
                    <a:p>
                      <a:pPr fontAlgn="ctr"/>
                      <a:r>
                        <a:rPr sz="800">
                          <a:latin typeface="微软雅黑" panose="020B0503020204020204" pitchFamily="34" charset="-122"/>
                          <a:ea typeface="微软雅黑" panose="020B0503020204020204" pitchFamily="34" charset="-122"/>
                        </a:rPr>
                        <a:t>USB: USB-based deployment indicator</a:t>
                      </a:r>
                    </a:p>
                  </a:txBody>
                  <a:tcPr marL="67500" marR="67500" marT="35100" marB="35100" anchor="ctr">
                    <a:solidFill>
                      <a:schemeClr val="bg1"/>
                    </a:solidFill>
                  </a:tcPr>
                </a:tc>
                <a:tc gridSpan="2">
                  <a:txBody>
                    <a:bodyPr/>
                    <a:lstStyle/>
                    <a:p>
                      <a:pPr fontAlgn="ctr"/>
                      <a:r>
                        <a:rPr sz="800" dirty="0">
                          <a:latin typeface="微软雅黑" panose="020B0503020204020204" pitchFamily="34" charset="-122"/>
                          <a:ea typeface="微软雅黑" panose="020B0503020204020204" pitchFamily="34" charset="-122"/>
                        </a:rPr>
                        <a:t>This indicator is reserved for the USB-based deployment function and will be on only when the USB-based deployment function is used.</a:t>
                      </a:r>
                    </a:p>
                  </a:txBody>
                  <a:tcPr marL="67500" marR="67500" marT="35100" marB="35100" anchor="ctr">
                    <a:lnR w="28575" cap="flat" cmpd="sng" algn="ctr">
                      <a:solidFill>
                        <a:schemeClr val="tx1"/>
                      </a:solidFill>
                      <a:prstDash val="solid"/>
                      <a:round/>
                      <a:headEnd type="none" w="med" len="med"/>
                      <a:tailEnd type="none" w="med" len="med"/>
                    </a:lnR>
                    <a:solidFill>
                      <a:schemeClr val="bg1"/>
                    </a:solidFill>
                  </a:tcPr>
                </a:tc>
                <a:tc hMerge="1">
                  <a:txBody>
                    <a:bodyPr/>
                    <a:lstStyle/>
                    <a:p>
                      <a:endParaRPr lang="zh-CN" altLang="en-US"/>
                    </a:p>
                  </a:txBody>
                  <a:tcPr/>
                </a:tc>
                <a:extLst>
                  <a:ext uri="{0D108BD9-81ED-4DB2-BD59-A6C34878D82A}">
                    <a16:rowId xmlns:a16="http://schemas.microsoft.com/office/drawing/2014/main" val="2701071752"/>
                  </a:ext>
                </a:extLst>
              </a:tr>
              <a:tr h="249986">
                <a:tc rowSpan="2">
                  <a:txBody>
                    <a:bodyPr/>
                    <a:lstStyle/>
                    <a:p>
                      <a:pPr algn="ctr" fontAlgn="ctr"/>
                      <a:r>
                        <a:rPr sz="800">
                          <a:latin typeface="微软雅黑" panose="020B0503020204020204" pitchFamily="34" charset="-122"/>
                          <a:ea typeface="微软雅黑" panose="020B0503020204020204" pitchFamily="34" charset="-122"/>
                        </a:rPr>
                        <a:t>6</a:t>
                      </a:r>
                    </a:p>
                  </a:txBody>
                  <a:tcPr marL="67500" marR="67500" marT="35100" marB="35100" anchor="ctr">
                    <a:lnL w="28575" cap="flat" cmpd="sng" algn="ctr">
                      <a:solidFill>
                        <a:schemeClr val="tx1"/>
                      </a:solidFill>
                      <a:prstDash val="solid"/>
                      <a:round/>
                      <a:headEnd type="none" w="med" len="med"/>
                      <a:tailEnd type="none" w="med" len="med"/>
                    </a:lnL>
                    <a:solidFill>
                      <a:schemeClr val="bg1"/>
                    </a:solidFill>
                  </a:tcPr>
                </a:tc>
                <a:tc rowSpan="2">
                  <a:txBody>
                    <a:bodyPr/>
                    <a:lstStyle/>
                    <a:p>
                      <a:pPr fontAlgn="ctr"/>
                      <a:r>
                        <a:rPr sz="800">
                          <a:latin typeface="微软雅黑" panose="020B0503020204020204" pitchFamily="34" charset="-122"/>
                          <a:ea typeface="微软雅黑" panose="020B0503020204020204" pitchFamily="34" charset="-122"/>
                        </a:rPr>
                        <a:t>One single-color indicator for each port</a:t>
                      </a:r>
                    </a:p>
                  </a:txBody>
                  <a:tcPr marL="67500" marR="67500" marT="35100" marB="35100" anchor="ctr">
                    <a:solidFill>
                      <a:schemeClr val="bg1"/>
                    </a:solidFill>
                  </a:tcPr>
                </a:tc>
                <a:tc>
                  <a:txBody>
                    <a:bodyPr/>
                    <a:lstStyle/>
                    <a:p>
                      <a:pPr fontAlgn="ctr"/>
                      <a:r>
                        <a:rPr sz="800">
                          <a:latin typeface="微软雅黑" panose="020B0503020204020204" pitchFamily="34" charset="-122"/>
                          <a:ea typeface="微软雅黑" panose="020B0503020204020204" pitchFamily="34" charset="-122"/>
                        </a:rPr>
                        <a:t>Green</a:t>
                      </a:r>
                    </a:p>
                  </a:txBody>
                  <a:tcPr marL="67500" marR="67500" marT="35100" marB="35100" anchor="ctr">
                    <a:solidFill>
                      <a:schemeClr val="bg1"/>
                    </a:solidFill>
                  </a:tcPr>
                </a:tc>
                <a:tc>
                  <a:txBody>
                    <a:bodyPr/>
                    <a:lstStyle/>
                    <a:p>
                      <a:pPr marL="68263" indent="-68263" fontAlgn="ctr">
                        <a:buFont typeface="Arial" panose="020B0604020202020204" pitchFamily="34" charset="0"/>
                        <a:buChar char="•"/>
                      </a:pPr>
                      <a:r>
                        <a:rPr sz="800" dirty="0">
                          <a:latin typeface="微软雅黑" panose="020B0503020204020204" pitchFamily="34" charset="-122"/>
                          <a:ea typeface="微软雅黑" panose="020B0503020204020204" pitchFamily="34" charset="-122"/>
                        </a:rPr>
                        <a:t>Steady on: A link has been established on the port. </a:t>
                      </a:r>
                      <a:endParaRPr lang="en-US" sz="800" dirty="0">
                        <a:latin typeface="微软雅黑" panose="020B0503020204020204" pitchFamily="34" charset="-122"/>
                        <a:ea typeface="微软雅黑" panose="020B0503020204020204" pitchFamily="34" charset="-122"/>
                      </a:endParaRPr>
                    </a:p>
                    <a:p>
                      <a:pPr marL="68263" indent="-68263" fontAlgn="ctr">
                        <a:buFont typeface="Arial" panose="020B0604020202020204" pitchFamily="34" charset="0"/>
                        <a:buChar char="•"/>
                      </a:pPr>
                      <a:r>
                        <a:rPr sz="800" dirty="0">
                          <a:latin typeface="微软雅黑" panose="020B0503020204020204" pitchFamily="34" charset="-122"/>
                          <a:ea typeface="微软雅黑" panose="020B0503020204020204" pitchFamily="34" charset="-122"/>
                        </a:rPr>
                        <a:t>Off: The link on the port is disconnected.</a:t>
                      </a:r>
                    </a:p>
                  </a:txBody>
                  <a:tcPr marL="67500" marR="67500" marT="35100" marB="35100">
                    <a:lnR w="28575"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628476255"/>
                  </a:ext>
                </a:extLst>
              </a:tr>
              <a:tr h="249986">
                <a:tc vMerge="1">
                  <a:txBody>
                    <a:bodyPr/>
                    <a:lstStyle/>
                    <a:p>
                      <a:endParaRPr lang="zh-CN" altLang="en-US"/>
                    </a:p>
                  </a:txBody>
                  <a:tcPr/>
                </a:tc>
                <a:tc vMerge="1">
                  <a:txBody>
                    <a:bodyPr/>
                    <a:lstStyle/>
                    <a:p>
                      <a:endParaRPr lang="zh-CN" altLang="en-US"/>
                    </a:p>
                  </a:txBody>
                  <a:tcPr/>
                </a:tc>
                <a:tc>
                  <a:txBody>
                    <a:bodyPr/>
                    <a:lstStyle/>
                    <a:p>
                      <a:pPr fontAlgn="ctr"/>
                      <a:r>
                        <a:rPr sz="800">
                          <a:latin typeface="微软雅黑" panose="020B0503020204020204" pitchFamily="34" charset="-122"/>
                          <a:ea typeface="微软雅黑" panose="020B0503020204020204" pitchFamily="34" charset="-122"/>
                        </a:rPr>
                        <a:t>Yellow</a:t>
                      </a:r>
                    </a:p>
                  </a:txBody>
                  <a:tcPr marL="67500" marR="67500" marT="35100" marB="35100" anchor="ctr">
                    <a:solidFill>
                      <a:schemeClr val="bg1"/>
                    </a:solidFill>
                  </a:tcPr>
                </a:tc>
                <a:tc>
                  <a:txBody>
                    <a:bodyPr/>
                    <a:lstStyle/>
                    <a:p>
                      <a:pPr marL="68263" indent="-68263" fontAlgn="ctr">
                        <a:buFont typeface="Arial" panose="020B0604020202020204" pitchFamily="34" charset="0"/>
                        <a:buChar char="•"/>
                      </a:pPr>
                      <a:r>
                        <a:rPr sz="800" dirty="0">
                          <a:latin typeface="微软雅黑" panose="020B0503020204020204" pitchFamily="34" charset="-122"/>
                          <a:ea typeface="微软雅黑" panose="020B0503020204020204" pitchFamily="34" charset="-122"/>
                        </a:rPr>
                        <a:t>Blinking: The port is transmitting and receiving data. </a:t>
                      </a:r>
                      <a:endParaRPr lang="en-US" sz="800" dirty="0">
                        <a:latin typeface="微软雅黑" panose="020B0503020204020204" pitchFamily="34" charset="-122"/>
                        <a:ea typeface="微软雅黑" panose="020B0503020204020204" pitchFamily="34" charset="-122"/>
                      </a:endParaRPr>
                    </a:p>
                    <a:p>
                      <a:pPr marL="68263" indent="-68263" fontAlgn="ctr">
                        <a:buFont typeface="Arial" panose="020B0604020202020204" pitchFamily="34" charset="0"/>
                        <a:buChar char="•"/>
                      </a:pPr>
                      <a:r>
                        <a:rPr sz="800" dirty="0">
                          <a:latin typeface="微软雅黑" panose="020B0503020204020204" pitchFamily="34" charset="-122"/>
                          <a:ea typeface="微软雅黑" panose="020B0503020204020204" pitchFamily="34" charset="-122"/>
                        </a:rPr>
                        <a:t>Off: The port is not transmitting or receiving data.</a:t>
                      </a:r>
                    </a:p>
                  </a:txBody>
                  <a:tcPr marL="67500" marR="67500" marT="35100" marB="35100">
                    <a:lnR w="28575"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645592324"/>
                  </a:ext>
                </a:extLst>
              </a:tr>
              <a:tr h="249986">
                <a:tc rowSpan="2">
                  <a:txBody>
                    <a:bodyPr/>
                    <a:lstStyle/>
                    <a:p>
                      <a:pPr algn="ctr" fontAlgn="ctr"/>
                      <a:r>
                        <a:rPr sz="800">
                          <a:latin typeface="微软雅黑" panose="020B0503020204020204" pitchFamily="34" charset="-122"/>
                          <a:ea typeface="微软雅黑" panose="020B0503020204020204" pitchFamily="34" charset="-122"/>
                        </a:rPr>
                        <a:t>7</a:t>
                      </a:r>
                    </a:p>
                  </a:txBody>
                  <a:tcPr marL="67500" marR="67500" marT="35100" marB="35100" anchor="ctr">
                    <a:lnL w="28575" cap="flat" cmpd="sng" algn="ctr">
                      <a:solidFill>
                        <a:schemeClr val="tx1"/>
                      </a:solidFill>
                      <a:prstDash val="solid"/>
                      <a:round/>
                      <a:headEnd type="none" w="med" len="med"/>
                      <a:tailEnd type="none" w="med" len="med"/>
                    </a:lnL>
                    <a:solidFill>
                      <a:schemeClr val="bg1"/>
                    </a:solidFill>
                  </a:tcPr>
                </a:tc>
                <a:tc rowSpan="2">
                  <a:txBody>
                    <a:bodyPr/>
                    <a:lstStyle/>
                    <a:p>
                      <a:pPr fontAlgn="ctr"/>
                      <a:r>
                        <a:rPr sz="800">
                          <a:latin typeface="微软雅黑" panose="020B0503020204020204" pitchFamily="34" charset="-122"/>
                          <a:ea typeface="微软雅黑" panose="020B0503020204020204" pitchFamily="34" charset="-122"/>
                        </a:rPr>
                        <a:t>Two single-color indicators for each port</a:t>
                      </a:r>
                    </a:p>
                  </a:txBody>
                  <a:tcPr marL="67500" marR="67500" marT="35100" marB="35100" anchor="ctr">
                    <a:solidFill>
                      <a:schemeClr val="bg1"/>
                    </a:solidFill>
                  </a:tcPr>
                </a:tc>
                <a:tc>
                  <a:txBody>
                    <a:bodyPr/>
                    <a:lstStyle/>
                    <a:p>
                      <a:pPr fontAlgn="ctr"/>
                      <a:r>
                        <a:rPr sz="800">
                          <a:latin typeface="微软雅黑" panose="020B0503020204020204" pitchFamily="34" charset="-122"/>
                          <a:ea typeface="微软雅黑" panose="020B0503020204020204" pitchFamily="34" charset="-122"/>
                        </a:rPr>
                        <a:t>Green</a:t>
                      </a:r>
                    </a:p>
                  </a:txBody>
                  <a:tcPr marL="67500" marR="67500" marT="35100" marB="35100" anchor="ctr">
                    <a:solidFill>
                      <a:schemeClr val="bg1"/>
                    </a:solidFill>
                  </a:tcPr>
                </a:tc>
                <a:tc>
                  <a:txBody>
                    <a:bodyPr/>
                    <a:lstStyle/>
                    <a:p>
                      <a:pPr marL="68263" indent="-68263" fontAlgn="ctr">
                        <a:buFont typeface="Arial" panose="020B0604020202020204" pitchFamily="34" charset="0"/>
                        <a:buChar char="•"/>
                      </a:pPr>
                      <a:r>
                        <a:rPr sz="800" dirty="0">
                          <a:latin typeface="微软雅黑" panose="020B0503020204020204" pitchFamily="34" charset="-122"/>
                          <a:ea typeface="微软雅黑" panose="020B0503020204020204" pitchFamily="34" charset="-122"/>
                        </a:rPr>
                        <a:t>Steady on: A link has been established on the port. </a:t>
                      </a:r>
                      <a:endParaRPr lang="en-US" sz="800" dirty="0">
                        <a:latin typeface="微软雅黑" panose="020B0503020204020204" pitchFamily="34" charset="-122"/>
                        <a:ea typeface="微软雅黑" panose="020B0503020204020204" pitchFamily="34" charset="-122"/>
                      </a:endParaRPr>
                    </a:p>
                    <a:p>
                      <a:pPr marL="68263" indent="-68263" fontAlgn="ctr">
                        <a:buFont typeface="Arial" panose="020B0604020202020204" pitchFamily="34" charset="0"/>
                        <a:buChar char="•"/>
                      </a:pPr>
                      <a:r>
                        <a:rPr sz="800" dirty="0">
                          <a:latin typeface="微软雅黑" panose="020B0503020204020204" pitchFamily="34" charset="-122"/>
                          <a:ea typeface="微软雅黑" panose="020B0503020204020204" pitchFamily="34" charset="-122"/>
                        </a:rPr>
                        <a:t>Off: The link on the port is disconnected.</a:t>
                      </a:r>
                    </a:p>
                  </a:txBody>
                  <a:tcPr marL="67500" marR="67500" marT="35100" marB="35100">
                    <a:lnR w="28575"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912105907"/>
                  </a:ext>
                </a:extLst>
              </a:tr>
              <a:tr h="249986">
                <a:tc vMerge="1">
                  <a:txBody>
                    <a:bodyPr/>
                    <a:lstStyle/>
                    <a:p>
                      <a:endParaRPr lang="zh-CN" altLang="en-US"/>
                    </a:p>
                  </a:txBody>
                  <a:tcPr/>
                </a:tc>
                <a:tc vMerge="1">
                  <a:txBody>
                    <a:bodyPr/>
                    <a:lstStyle/>
                    <a:p>
                      <a:endParaRPr lang="zh-CN" altLang="en-US"/>
                    </a:p>
                  </a:txBody>
                  <a:tcPr/>
                </a:tc>
                <a:tc>
                  <a:txBody>
                    <a:bodyPr/>
                    <a:lstStyle/>
                    <a:p>
                      <a:pPr fontAlgn="ctr"/>
                      <a:r>
                        <a:rPr sz="800">
                          <a:latin typeface="微软雅黑" panose="020B0503020204020204" pitchFamily="34" charset="-122"/>
                          <a:ea typeface="微软雅黑" panose="020B0503020204020204" pitchFamily="34" charset="-122"/>
                        </a:rPr>
                        <a:t>Yellow</a:t>
                      </a:r>
                    </a:p>
                  </a:txBody>
                  <a:tcPr marL="67500" marR="67500" marT="35100" marB="35100" anchor="ctr">
                    <a:solidFill>
                      <a:schemeClr val="bg1"/>
                    </a:solidFill>
                  </a:tcPr>
                </a:tc>
                <a:tc>
                  <a:txBody>
                    <a:bodyPr/>
                    <a:lstStyle/>
                    <a:p>
                      <a:pPr marL="68263" indent="-68263" fontAlgn="ctr">
                        <a:buFont typeface="Arial" panose="020B0604020202020204" pitchFamily="34" charset="0"/>
                        <a:buChar char="•"/>
                      </a:pPr>
                      <a:r>
                        <a:rPr sz="800" dirty="0">
                          <a:latin typeface="微软雅黑" panose="020B0503020204020204" pitchFamily="34" charset="-122"/>
                          <a:ea typeface="微软雅黑" panose="020B0503020204020204" pitchFamily="34" charset="-122"/>
                        </a:rPr>
                        <a:t>Blinking: The port is transmitting and receiving data. </a:t>
                      </a:r>
                      <a:endParaRPr lang="en-US" sz="800" dirty="0">
                        <a:latin typeface="微软雅黑" panose="020B0503020204020204" pitchFamily="34" charset="-122"/>
                        <a:ea typeface="微软雅黑" panose="020B0503020204020204" pitchFamily="34" charset="-122"/>
                      </a:endParaRPr>
                    </a:p>
                    <a:p>
                      <a:pPr marL="68263" indent="-68263" fontAlgn="ctr">
                        <a:buFont typeface="Arial" panose="020B0604020202020204" pitchFamily="34" charset="0"/>
                        <a:buChar char="•"/>
                      </a:pPr>
                      <a:r>
                        <a:rPr sz="800" dirty="0">
                          <a:latin typeface="微软雅黑" panose="020B0503020204020204" pitchFamily="34" charset="-122"/>
                          <a:ea typeface="微软雅黑" panose="020B0503020204020204" pitchFamily="34" charset="-122"/>
                        </a:rPr>
                        <a:t>Off: The port is not transmitting or receiving data.</a:t>
                      </a:r>
                    </a:p>
                  </a:txBody>
                  <a:tcPr marL="67500" marR="67500" marT="35100" marB="35100">
                    <a:lnR w="28575"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491328080"/>
                  </a:ext>
                </a:extLst>
              </a:tr>
              <a:tr h="152934">
                <a:tc>
                  <a:txBody>
                    <a:bodyPr/>
                    <a:lstStyle/>
                    <a:p>
                      <a:pPr algn="ctr" fontAlgn="ctr"/>
                      <a:r>
                        <a:rPr sz="800">
                          <a:latin typeface="微软雅黑" panose="020B0503020204020204" pitchFamily="34" charset="-122"/>
                          <a:ea typeface="微软雅黑" panose="020B0503020204020204" pitchFamily="34" charset="-122"/>
                        </a:rPr>
                        <a:t>8</a:t>
                      </a:r>
                    </a:p>
                  </a:txBody>
                  <a:tcPr marL="67500" marR="67500" marT="35100" marB="35100" anchor="ctr">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solidFill>
                      <a:schemeClr val="bg1"/>
                    </a:solidFill>
                  </a:tcPr>
                </a:tc>
                <a:tc>
                  <a:txBody>
                    <a:bodyPr/>
                    <a:lstStyle/>
                    <a:p>
                      <a:pPr fontAlgn="ctr"/>
                      <a:r>
                        <a:rPr sz="800" dirty="0">
                          <a:latin typeface="微软雅黑" panose="020B0503020204020204" pitchFamily="34" charset="-122"/>
                          <a:ea typeface="微软雅黑" panose="020B0503020204020204" pitchFamily="34" charset="-122"/>
                        </a:rPr>
                        <a:t>RST: Reset button</a:t>
                      </a:r>
                    </a:p>
                  </a:txBody>
                  <a:tcPr marL="67500" marR="67500" marT="35100" marB="35100" anchor="ctr">
                    <a:lnB w="28575" cap="flat" cmpd="sng" algn="ctr">
                      <a:solidFill>
                        <a:schemeClr val="tx1"/>
                      </a:solidFill>
                      <a:prstDash val="solid"/>
                      <a:round/>
                      <a:headEnd type="none" w="med" len="med"/>
                      <a:tailEnd type="none" w="med" len="med"/>
                    </a:lnB>
                    <a:solidFill>
                      <a:schemeClr val="bg1"/>
                    </a:solidFill>
                  </a:tcPr>
                </a:tc>
                <a:tc gridSpan="2">
                  <a:txBody>
                    <a:bodyPr/>
                    <a:lstStyle/>
                    <a:p>
                      <a:pPr fontAlgn="ctr"/>
                      <a:r>
                        <a:rPr sz="800" dirty="0">
                          <a:latin typeface="微软雅黑" panose="020B0503020204020204" pitchFamily="34" charset="-122"/>
                          <a:ea typeface="微软雅黑" panose="020B0503020204020204" pitchFamily="34" charset="-122"/>
                        </a:rPr>
                        <a:t>This button is used to manually reset an MPU. Exercise caution when you press this button.</a:t>
                      </a:r>
                    </a:p>
                  </a:txBody>
                  <a:tcPr marL="67500" marR="67500" marT="35100" marB="35100">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solidFill>
                      <a:schemeClr val="bg1"/>
                    </a:solidFill>
                  </a:tcPr>
                </a:tc>
                <a:tc hMerge="1">
                  <a:txBody>
                    <a:bodyPr/>
                    <a:lstStyle/>
                    <a:p>
                      <a:endParaRPr lang="zh-CN" altLang="en-US"/>
                    </a:p>
                  </a:txBody>
                  <a:tcPr/>
                </a:tc>
                <a:extLst>
                  <a:ext uri="{0D108BD9-81ED-4DB2-BD59-A6C34878D82A}">
                    <a16:rowId xmlns:a16="http://schemas.microsoft.com/office/drawing/2014/main" val="1350333041"/>
                  </a:ext>
                </a:extLst>
              </a:tr>
            </a:tbl>
          </a:graphicData>
        </a:graphic>
      </p:graphicFrame>
      <p:pic>
        <p:nvPicPr>
          <p:cNvPr id="9218" name="Picture 2" descr="http://127.0.0.1:7890/pages/31189183/03/31189183/03/resources/dc/images/fig_dc_dcf_hw_003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08757" y="1196752"/>
            <a:ext cx="4374486" cy="977450"/>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2531604" y="1496948"/>
            <a:ext cx="1017350" cy="239863"/>
          </a:xfrm>
          <a:prstGeom prst="rect">
            <a:avLst/>
          </a:prstGeom>
        </p:spPr>
        <p:txBody>
          <a:bodyPr wrap="square">
            <a:noAutofit/>
          </a:bodyPr>
          <a:lstStyle/>
          <a:p>
            <a:pPr fontAlgn="ctr"/>
            <a:r>
              <a:rPr sz="1200" b="1">
                <a:latin typeface="微软雅黑" panose="020B0503020204020204" pitchFamily="34" charset="-122"/>
                <a:ea typeface="微软雅黑" panose="020B0503020204020204" pitchFamily="34" charset="-122"/>
              </a:rPr>
              <a:t>CE-MPUA</a:t>
            </a:r>
          </a:p>
        </p:txBody>
      </p:sp>
      <p:sp>
        <p:nvSpPr>
          <p:cNvPr id="7" name="矩形 6"/>
          <p:cNvSpPr/>
          <p:nvPr/>
        </p:nvSpPr>
        <p:spPr>
          <a:xfrm>
            <a:off x="2783632" y="2024844"/>
            <a:ext cx="7128792" cy="324036"/>
          </a:xfrm>
          <a:prstGeom prst="rect">
            <a:avLst/>
          </a:prstGeom>
        </p:spPr>
        <p:txBody>
          <a:bodyPr wrap="square">
            <a:noAutofit/>
          </a:bodyPr>
          <a:lstStyle/>
          <a:p>
            <a:pPr fontAlgn="ctr"/>
            <a:r>
              <a:rPr sz="1200" b="1" dirty="0">
                <a:solidFill>
                  <a:schemeClr val="bg1">
                    <a:lumMod val="50000"/>
                  </a:schemeClr>
                </a:solidFill>
                <a:latin typeface="微软雅黑" panose="020B0503020204020204" pitchFamily="34" charset="-122"/>
                <a:ea typeface="微软雅黑" panose="020B0503020204020204" pitchFamily="34" charset="-122"/>
              </a:rPr>
              <a:t>*The meanings of indicators on the CE-MPUA-S are the same as those on the CE-MPUA.</a:t>
            </a:r>
          </a:p>
        </p:txBody>
      </p:sp>
    </p:spTree>
    <p:extLst>
      <p:ext uri="{BB962C8B-B14F-4D97-AF65-F5344CB8AC3E}">
        <p14:creationId xmlns:p14="http://schemas.microsoft.com/office/powerpoint/2010/main" val="5782354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127.0.0.1:7890/pages/31189183/03/31189183/03/resources/dc/images/fig_dc_dcf_hw_00450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9536" y="5409220"/>
            <a:ext cx="3456384" cy="829807"/>
          </a:xfrm>
          <a:prstGeom prst="rect">
            <a:avLst/>
          </a:prstGeom>
          <a:noFill/>
          <a:extLst>
            <a:ext uri="{909E8E84-426E-40DD-AFC4-6F175D3DCCD1}">
              <a14:hiddenFill xmlns:a14="http://schemas.microsoft.com/office/drawing/2010/main">
                <a:solidFill>
                  <a:srgbClr val="FFFFFF"/>
                </a:solidFill>
              </a14:hiddenFill>
            </a:ext>
          </a:extLst>
        </p:spPr>
      </p:pic>
      <p:sp>
        <p:nvSpPr>
          <p:cNvPr id="5" name="文本占位符 4"/>
          <p:cNvSpPr>
            <a:spLocks noGrp="1"/>
          </p:cNvSpPr>
          <p:nvPr>
            <p:ph type="body" sz="quarter" idx="12"/>
          </p:nvPr>
        </p:nvSpPr>
        <p:spPr/>
        <p:txBody>
          <a:bodyPr/>
          <a:lstStyle/>
          <a:p>
            <a:r>
              <a:rPr lang="en-US" altLang="zh-CN" dirty="0"/>
              <a:t>CMUs on the CE12800</a:t>
            </a:r>
            <a:endParaRPr lang="zh-CN" altLang="en-US" dirty="0"/>
          </a:p>
        </p:txBody>
      </p:sp>
      <p:sp>
        <p:nvSpPr>
          <p:cNvPr id="31" name="矩形 30"/>
          <p:cNvSpPr/>
          <p:nvPr/>
        </p:nvSpPr>
        <p:spPr>
          <a:xfrm>
            <a:off x="5879978" y="4997446"/>
            <a:ext cx="748923" cy="230832"/>
          </a:xfrm>
          <a:prstGeom prst="rect">
            <a:avLst/>
          </a:prstGeom>
        </p:spPr>
        <p:txBody>
          <a:bodyPr wrap="square">
            <a:noAutofit/>
          </a:bodyPr>
          <a:lstStyle/>
          <a:p>
            <a:pPr fontAlgn="ctr"/>
            <a:r>
              <a:rPr sz="900" b="1">
                <a:latin typeface="微软雅黑" panose="020B0503020204020204" pitchFamily="34" charset="-122"/>
                <a:ea typeface="微软雅黑" panose="020B0503020204020204" pitchFamily="34" charset="-122"/>
              </a:rPr>
              <a:t>CE-CMUA</a:t>
            </a:r>
          </a:p>
        </p:txBody>
      </p:sp>
      <p:graphicFrame>
        <p:nvGraphicFramePr>
          <p:cNvPr id="3" name="表格 2"/>
          <p:cNvGraphicFramePr>
            <a:graphicFrameLocks noGrp="1"/>
          </p:cNvGraphicFramePr>
          <p:nvPr>
            <p:extLst>
              <p:ext uri="{D42A27DB-BD31-4B8C-83A1-F6EECF244321}">
                <p14:modId xmlns:p14="http://schemas.microsoft.com/office/powerpoint/2010/main" val="1718466242"/>
              </p:ext>
            </p:extLst>
          </p:nvPr>
        </p:nvGraphicFramePr>
        <p:xfrm>
          <a:off x="1008064" y="1233488"/>
          <a:ext cx="10464800" cy="4008600"/>
        </p:xfrm>
        <a:graphic>
          <a:graphicData uri="http://schemas.openxmlformats.org/drawingml/2006/table">
            <a:tbl>
              <a:tblPr/>
              <a:tblGrid>
                <a:gridCol w="2637241">
                  <a:extLst>
                    <a:ext uri="{9D8B030D-6E8A-4147-A177-3AD203B41FA5}">
                      <a16:colId xmlns:a16="http://schemas.microsoft.com/office/drawing/2014/main" val="3434714294"/>
                    </a:ext>
                  </a:extLst>
                </a:gridCol>
                <a:gridCol w="7827559">
                  <a:extLst>
                    <a:ext uri="{9D8B030D-6E8A-4147-A177-3AD203B41FA5}">
                      <a16:colId xmlns:a16="http://schemas.microsoft.com/office/drawing/2014/main" val="4257586340"/>
                    </a:ext>
                  </a:extLst>
                </a:gridCol>
              </a:tblGrid>
              <a:tr h="194462">
                <a:tc>
                  <a:txBody>
                    <a:bodyPr/>
                    <a:lstStyle/>
                    <a:p>
                      <a:pPr algn="ctr" fontAlgn="ctr"/>
                      <a:r>
                        <a:rPr sz="1200" b="1" dirty="0">
                          <a:latin typeface="微软雅黑" panose="020B0503020204020204" pitchFamily="34" charset="-122"/>
                          <a:ea typeface="微软雅黑" panose="020B0503020204020204" pitchFamily="34" charset="-122"/>
                        </a:rPr>
                        <a:t>Function and Feature</a:t>
                      </a:r>
                    </a:p>
                  </a:txBody>
                  <a:tcPr marL="67500" marR="67500" marT="35100" marB="3510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sz="1200" b="1">
                          <a:latin typeface="微软雅黑" panose="020B0503020204020204" pitchFamily="34" charset="-122"/>
                          <a:ea typeface="微软雅黑" panose="020B0503020204020204" pitchFamily="34" charset="-122"/>
                        </a:rPr>
                        <a:t>Description</a:t>
                      </a:r>
                    </a:p>
                  </a:txBody>
                  <a:tcPr marL="67500" marR="67500" marT="35100" marB="3510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373544275"/>
                  </a:ext>
                </a:extLst>
              </a:tr>
              <a:tr h="468208">
                <a:tc>
                  <a:txBody>
                    <a:bodyPr/>
                    <a:lstStyle/>
                    <a:p>
                      <a:pPr algn="ctr" fontAlgn="ctr"/>
                      <a:r>
                        <a:rPr sz="1200" dirty="0">
                          <a:latin typeface="微软雅黑" panose="020B0503020204020204" pitchFamily="34" charset="-122"/>
                          <a:ea typeface="微软雅黑" panose="020B0503020204020204" pitchFamily="34" charset="-122"/>
                        </a:rPr>
                        <a:t>Next-generation monitoring and management architecture</a:t>
                      </a:r>
                    </a:p>
                  </a:txBody>
                  <a:tcPr marL="67500" marR="67500" marT="35100" marB="3510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ctr"/>
                      <a:r>
                        <a:rPr sz="1200" dirty="0">
                          <a:latin typeface="微软雅黑" panose="020B0503020204020204" pitchFamily="34" charset="-122"/>
                          <a:ea typeface="微软雅黑" panose="020B0503020204020204" pitchFamily="34" charset="-122"/>
                        </a:rPr>
                        <a:t>The CMU decouples the monitoring plane from the service plane. Therefore, it can still report device running status and fault recovery events when the service plane fails. With the CMU, the switch supports zero touch device management and maintenance.</a:t>
                      </a:r>
                    </a:p>
                  </a:txBody>
                  <a:tcPr marL="67500" marR="67500" marT="35100" marB="3510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06604895"/>
                  </a:ext>
                </a:extLst>
              </a:tr>
              <a:tr h="1298400">
                <a:tc>
                  <a:txBody>
                    <a:bodyPr/>
                    <a:lstStyle/>
                    <a:p>
                      <a:pPr algn="ctr" fontAlgn="ctr"/>
                      <a:r>
                        <a:rPr sz="1200">
                          <a:latin typeface="微软雅黑" panose="020B0503020204020204" pitchFamily="34" charset="-122"/>
                          <a:ea typeface="微软雅黑" panose="020B0503020204020204" pitchFamily="34" charset="-122"/>
                        </a:rPr>
                        <a:t>Innovative and intelligent management</a:t>
                      </a:r>
                    </a:p>
                  </a:txBody>
                  <a:tcPr marL="67500" marR="67500" marT="35100" marB="3510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ctr"/>
                      <a:r>
                        <a:rPr sz="1200" dirty="0">
                          <a:latin typeface="微软雅黑" panose="020B0503020204020204" pitchFamily="34" charset="-122"/>
                          <a:ea typeface="微软雅黑" panose="020B0503020204020204" pitchFamily="34" charset="-122"/>
                        </a:rPr>
                        <a:t>The CMU can work with the data center management system to realize intelligent energy allocation in a data center and energy saving for the air conditioning system.</a:t>
                      </a:r>
                    </a:p>
                    <a:p>
                      <a:pPr marL="171450" indent="-171450" fontAlgn="ctr">
                        <a:buFont typeface="Arial" panose="020B0604020202020204" pitchFamily="34" charset="0"/>
                        <a:buChar char="•"/>
                      </a:pPr>
                      <a:r>
                        <a:rPr sz="1200" dirty="0">
                          <a:latin typeface="微软雅黑" panose="020B0503020204020204" pitchFamily="34" charset="-122"/>
                          <a:ea typeface="微软雅黑" panose="020B0503020204020204" pitchFamily="34" charset="-122"/>
                        </a:rPr>
                        <a:t>Intelligent fan speed adjustment: The CMU monitors switch and cabinet temperature in real time and adjusts fan speeds according to the switch temperature. This reduces power consumption of fans and prevents the switch from overheating.</a:t>
                      </a:r>
                    </a:p>
                    <a:p>
                      <a:pPr marL="171450" indent="-171450" fontAlgn="ctr">
                        <a:buFont typeface="Arial" panose="020B0604020202020204" pitchFamily="34" charset="0"/>
                        <a:buChar char="•"/>
                      </a:pPr>
                      <a:r>
                        <a:rPr sz="1200" dirty="0">
                          <a:latin typeface="微软雅黑" panose="020B0503020204020204" pitchFamily="34" charset="-122"/>
                          <a:ea typeface="微软雅黑" panose="020B0503020204020204" pitchFamily="34" charset="-122"/>
                        </a:rPr>
                        <a:t>Intelligent power management: The CMU monitors power required by the switch and reports it to the management system in the equipment room. In this way, power supplied to the switch can be dynamically adjusted to fully use the designed capacity of the power distribution system and avoid waste of power.</a:t>
                      </a:r>
                    </a:p>
                  </a:txBody>
                  <a:tcPr marL="67500" marR="67500" marT="35100" marB="3510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00069045"/>
                  </a:ext>
                </a:extLst>
              </a:tr>
              <a:tr h="329843">
                <a:tc>
                  <a:txBody>
                    <a:bodyPr/>
                    <a:lstStyle/>
                    <a:p>
                      <a:pPr algn="ctr" fontAlgn="ctr"/>
                      <a:r>
                        <a:rPr sz="1200">
                          <a:latin typeface="微软雅黑" panose="020B0503020204020204" pitchFamily="34" charset="-122"/>
                          <a:ea typeface="微软雅黑" panose="020B0503020204020204" pitchFamily="34" charset="-122"/>
                        </a:rPr>
                        <a:t>Highly reliable monitoring platform</a:t>
                      </a:r>
                    </a:p>
                  </a:txBody>
                  <a:tcPr marL="67500" marR="67500" marT="35100" marB="3510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ctr"/>
                      <a:r>
                        <a:rPr sz="1200" dirty="0">
                          <a:latin typeface="微软雅黑" panose="020B0503020204020204" pitchFamily="34" charset="-122"/>
                          <a:ea typeface="微软雅黑" panose="020B0503020204020204" pitchFamily="34" charset="-122"/>
                        </a:rPr>
                        <a:t>The CMU supports 1:1 hot standby.</a:t>
                      </a:r>
                    </a:p>
                  </a:txBody>
                  <a:tcPr marL="67500" marR="67500" marT="35100" marB="3510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05223166"/>
                  </a:ext>
                </a:extLst>
              </a:tr>
              <a:tr h="744939">
                <a:tc>
                  <a:txBody>
                    <a:bodyPr/>
                    <a:lstStyle/>
                    <a:p>
                      <a:pPr algn="ctr" fontAlgn="ctr"/>
                      <a:r>
                        <a:rPr sz="1200">
                          <a:latin typeface="微软雅黑" panose="020B0503020204020204" pitchFamily="34" charset="-122"/>
                          <a:ea typeface="微软雅黑" panose="020B0503020204020204" pitchFamily="34" charset="-122"/>
                        </a:rPr>
                        <a:t>All-round remote monitoring</a:t>
                      </a:r>
                    </a:p>
                  </a:txBody>
                  <a:tcPr marL="67500" marR="67500" marT="35100" marB="3510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171450" indent="-171450" fontAlgn="ctr">
                        <a:buFont typeface="Arial" panose="020B0604020202020204" pitchFamily="34" charset="0"/>
                        <a:buChar char="•"/>
                      </a:pPr>
                      <a:r>
                        <a:rPr sz="1200" dirty="0">
                          <a:latin typeface="微软雅黑" panose="020B0503020204020204" pitchFamily="34" charset="-122"/>
                          <a:ea typeface="微软雅黑" panose="020B0503020204020204" pitchFamily="34" charset="-122"/>
                        </a:rPr>
                        <a:t>The CMU uses industry-leading monitoring system on chip (</a:t>
                      </a:r>
                      <a:r>
                        <a:rPr sz="1200" dirty="0" err="1">
                          <a:latin typeface="微软雅黑" panose="020B0503020204020204" pitchFamily="34" charset="-122"/>
                          <a:ea typeface="微软雅黑" panose="020B0503020204020204" pitchFamily="34" charset="-122"/>
                        </a:rPr>
                        <a:t>SoC</a:t>
                      </a:r>
                      <a:r>
                        <a:rPr sz="1200" dirty="0">
                          <a:latin typeface="微软雅黑" panose="020B0503020204020204" pitchFamily="34" charset="-122"/>
                          <a:ea typeface="微软雅黑" panose="020B0503020204020204" pitchFamily="34" charset="-122"/>
                        </a:rPr>
                        <a:t>) technology to provide powerful out-of-band monitoring, management, and maintenance for cards.</a:t>
                      </a:r>
                    </a:p>
                    <a:p>
                      <a:pPr marL="171450" indent="-171450" fontAlgn="ctr">
                        <a:buFont typeface="Arial" panose="020B0604020202020204" pitchFamily="34" charset="0"/>
                        <a:buChar char="•"/>
                      </a:pPr>
                      <a:r>
                        <a:rPr sz="1200" dirty="0">
                          <a:latin typeface="微软雅黑" panose="020B0503020204020204" pitchFamily="34" charset="-122"/>
                          <a:ea typeface="微软雅黑" panose="020B0503020204020204" pitchFamily="34" charset="-122"/>
                        </a:rPr>
                        <a:t>The monitoring plane allows administrators to remotely power on, power off, and reset cards, upgrade firmware, monitor card temperature, voltage, and power, manage asset information, and diagnose system faults.</a:t>
                      </a:r>
                    </a:p>
                  </a:txBody>
                  <a:tcPr marL="67500" marR="67500" marT="35100" marB="3510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9933190"/>
                  </a:ext>
                </a:extLst>
              </a:tr>
            </a:tbl>
          </a:graphicData>
        </a:graphic>
      </p:graphicFrame>
      <p:graphicFrame>
        <p:nvGraphicFramePr>
          <p:cNvPr id="11" name="表格 10"/>
          <p:cNvGraphicFramePr>
            <a:graphicFrameLocks noGrp="1"/>
          </p:cNvGraphicFramePr>
          <p:nvPr>
            <p:extLst>
              <p:ext uri="{D42A27DB-BD31-4B8C-83A1-F6EECF244321}">
                <p14:modId xmlns:p14="http://schemas.microsoft.com/office/powerpoint/2010/main" val="298980371"/>
              </p:ext>
            </p:extLst>
          </p:nvPr>
        </p:nvGraphicFramePr>
        <p:xfrm>
          <a:off x="6780076" y="5371874"/>
          <a:ext cx="2646295" cy="1005840"/>
        </p:xfrm>
        <a:graphic>
          <a:graphicData uri="http://schemas.openxmlformats.org/drawingml/2006/table">
            <a:tbl>
              <a:tblPr firstRow="1" bandRow="1"/>
              <a:tblGrid>
                <a:gridCol w="633620">
                  <a:extLst>
                    <a:ext uri="{9D8B030D-6E8A-4147-A177-3AD203B41FA5}">
                      <a16:colId xmlns:a16="http://schemas.microsoft.com/office/drawing/2014/main" val="2465760393"/>
                    </a:ext>
                  </a:extLst>
                </a:gridCol>
                <a:gridCol w="2012675">
                  <a:extLst>
                    <a:ext uri="{9D8B030D-6E8A-4147-A177-3AD203B41FA5}">
                      <a16:colId xmlns:a16="http://schemas.microsoft.com/office/drawing/2014/main" val="2456633845"/>
                    </a:ext>
                  </a:extLst>
                </a:gridCol>
              </a:tblGrid>
              <a:tr h="251460">
                <a:tc>
                  <a:txBody>
                    <a:bodyPr/>
                    <a:lstStyle/>
                    <a:p>
                      <a:pPr algn="ctr" fontAlgn="ctr"/>
                      <a:r>
                        <a:rPr sz="1200" b="1" dirty="0">
                          <a:latin typeface="微软雅黑" panose="020B0503020204020204" pitchFamily="34" charset="-122"/>
                          <a:ea typeface="微软雅黑" panose="020B0503020204020204" pitchFamily="34" charset="-122"/>
                        </a:rPr>
                        <a:t>No.</a:t>
                      </a:r>
                    </a:p>
                  </a:txBody>
                  <a:tcPr marL="68580" marR="68580" marT="34290" marB="34290">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fontAlgn="ctr"/>
                      <a:r>
                        <a:rPr sz="1200" b="1">
                          <a:latin typeface="微软雅黑" panose="020B0503020204020204" pitchFamily="34" charset="-122"/>
                          <a:ea typeface="微软雅黑" panose="020B0503020204020204" pitchFamily="34" charset="-122"/>
                        </a:rPr>
                        <a:t>Port Description</a:t>
                      </a:r>
                    </a:p>
                  </a:txBody>
                  <a:tcPr marL="68580" marR="68580" marT="34290" marB="34290">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solidFill>
                      <a:schemeClr val="bg1">
                        <a:lumMod val="85000"/>
                      </a:schemeClr>
                    </a:solidFill>
                  </a:tcPr>
                </a:tc>
                <a:extLst>
                  <a:ext uri="{0D108BD9-81ED-4DB2-BD59-A6C34878D82A}">
                    <a16:rowId xmlns:a16="http://schemas.microsoft.com/office/drawing/2014/main" val="497843780"/>
                  </a:ext>
                </a:extLst>
              </a:tr>
              <a:tr h="251460">
                <a:tc>
                  <a:txBody>
                    <a:bodyPr/>
                    <a:lstStyle/>
                    <a:p>
                      <a:pPr algn="ctr" fontAlgn="ctr"/>
                      <a:r>
                        <a:rPr sz="1200">
                          <a:latin typeface="微软雅黑" panose="020B0503020204020204" pitchFamily="34" charset="-122"/>
                          <a:ea typeface="微软雅黑" panose="020B0503020204020204" pitchFamily="34" charset="-122"/>
                        </a:rPr>
                        <a:t>1</a:t>
                      </a:r>
                      <a:endParaRPr lang="zh-CN" altLang="en-US" sz="1200" dirty="0">
                        <a:latin typeface="微软雅黑" panose="020B0503020204020204" pitchFamily="34" charset="-122"/>
                        <a:ea typeface="微软雅黑" panose="020B0503020204020204" pitchFamily="34" charset="-122"/>
                      </a:endParaRPr>
                    </a:p>
                  </a:txBody>
                  <a:tcPr marL="68580" marR="68580" marT="34290" marB="34290">
                    <a:lnL w="28575" cap="flat" cmpd="sng" algn="ctr">
                      <a:solidFill>
                        <a:schemeClr val="tx1"/>
                      </a:solidFill>
                      <a:prstDash val="solid"/>
                      <a:round/>
                      <a:headEnd type="none" w="med" len="med"/>
                      <a:tailEnd type="none" w="med" len="med"/>
                    </a:lnL>
                  </a:tcPr>
                </a:tc>
                <a:tc>
                  <a:txBody>
                    <a:bodyPr/>
                    <a:lstStyle/>
                    <a:p>
                      <a:pPr fontAlgn="ctr"/>
                      <a:r>
                        <a:rPr sz="1200">
                          <a:latin typeface="微软雅黑" panose="020B0503020204020204" pitchFamily="34" charset="-122"/>
                          <a:ea typeface="微软雅黑" panose="020B0503020204020204" pitchFamily="34" charset="-122"/>
                        </a:rPr>
                        <a:t>One Ethernet port</a:t>
                      </a:r>
                      <a:endParaRPr lang="zh-CN" altLang="en-US" sz="1200" dirty="0">
                        <a:latin typeface="微软雅黑" panose="020B0503020204020204" pitchFamily="34" charset="-122"/>
                        <a:ea typeface="微软雅黑" panose="020B0503020204020204" pitchFamily="34" charset="-122"/>
                      </a:endParaRPr>
                    </a:p>
                  </a:txBody>
                  <a:tcPr marL="68580" marR="68580" marT="34290" marB="34290">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65683102"/>
                  </a:ext>
                </a:extLst>
              </a:tr>
              <a:tr h="251460">
                <a:tc>
                  <a:txBody>
                    <a:bodyPr/>
                    <a:lstStyle/>
                    <a:p>
                      <a:pPr algn="ctr" fontAlgn="ctr"/>
                      <a:r>
                        <a:rPr sz="1200">
                          <a:latin typeface="微软雅黑" panose="020B0503020204020204" pitchFamily="34" charset="-122"/>
                          <a:ea typeface="微软雅黑" panose="020B0503020204020204" pitchFamily="34" charset="-122"/>
                        </a:rPr>
                        <a:t>2</a:t>
                      </a:r>
                      <a:endParaRPr lang="zh-CN" altLang="en-US" sz="1200" dirty="0">
                        <a:latin typeface="微软雅黑" panose="020B0503020204020204" pitchFamily="34" charset="-122"/>
                        <a:ea typeface="微软雅黑" panose="020B0503020204020204" pitchFamily="34" charset="-122"/>
                      </a:endParaRPr>
                    </a:p>
                  </a:txBody>
                  <a:tcPr marL="68580" marR="68580" marT="34290" marB="34290">
                    <a:lnL w="28575" cap="flat" cmpd="sng" algn="ctr">
                      <a:solidFill>
                        <a:schemeClr val="tx1"/>
                      </a:solidFill>
                      <a:prstDash val="solid"/>
                      <a:round/>
                      <a:headEnd type="none" w="med" len="med"/>
                      <a:tailEnd type="none" w="med" len="med"/>
                    </a:lnL>
                  </a:tcPr>
                </a:tc>
                <a:tc>
                  <a:txBody>
                    <a:bodyPr/>
                    <a:lstStyle/>
                    <a:p>
                      <a:pPr fontAlgn="ctr"/>
                      <a:r>
                        <a:rPr sz="1200">
                          <a:latin typeface="微软雅黑" panose="020B0503020204020204" pitchFamily="34" charset="-122"/>
                          <a:ea typeface="微软雅黑" panose="020B0503020204020204" pitchFamily="34" charset="-122"/>
                        </a:rPr>
                        <a:t>Two RS485 ports</a:t>
                      </a:r>
                      <a:endParaRPr lang="zh-CN" altLang="en-US" sz="1200" dirty="0">
                        <a:latin typeface="微软雅黑" panose="020B0503020204020204" pitchFamily="34" charset="-122"/>
                        <a:ea typeface="微软雅黑" panose="020B0503020204020204" pitchFamily="34" charset="-122"/>
                      </a:endParaRPr>
                    </a:p>
                  </a:txBody>
                  <a:tcPr marL="68580" marR="68580" marT="34290" marB="34290">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339927105"/>
                  </a:ext>
                </a:extLst>
              </a:tr>
              <a:tr h="251460">
                <a:tc>
                  <a:txBody>
                    <a:bodyPr/>
                    <a:lstStyle/>
                    <a:p>
                      <a:pPr algn="ctr" fontAlgn="ctr"/>
                      <a:r>
                        <a:rPr sz="1200">
                          <a:latin typeface="微软雅黑" panose="020B0503020204020204" pitchFamily="34" charset="-122"/>
                          <a:ea typeface="微软雅黑" panose="020B0503020204020204" pitchFamily="34" charset="-122"/>
                        </a:rPr>
                        <a:t>3</a:t>
                      </a:r>
                      <a:endParaRPr lang="zh-CN" altLang="en-US" sz="1200" dirty="0">
                        <a:latin typeface="微软雅黑" panose="020B0503020204020204" pitchFamily="34" charset="-122"/>
                        <a:ea typeface="微软雅黑" panose="020B0503020204020204" pitchFamily="34" charset="-122"/>
                      </a:endParaRPr>
                    </a:p>
                  </a:txBody>
                  <a:tcPr marL="68580" marR="68580" marT="34290" marB="34290">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tcPr>
                </a:tc>
                <a:tc>
                  <a:txBody>
                    <a:bodyPr/>
                    <a:lstStyle/>
                    <a:p>
                      <a:pPr fontAlgn="ctr"/>
                      <a:r>
                        <a:rPr sz="1200" dirty="0">
                          <a:latin typeface="微软雅黑" panose="020B0503020204020204" pitchFamily="34" charset="-122"/>
                          <a:ea typeface="微软雅黑" panose="020B0503020204020204" pitchFamily="34" charset="-122"/>
                        </a:rPr>
                        <a:t>Two IN/OUT ports</a:t>
                      </a:r>
                      <a:endParaRPr lang="zh-CN" altLang="en-US" sz="1200" dirty="0">
                        <a:latin typeface="微软雅黑" panose="020B0503020204020204" pitchFamily="34" charset="-122"/>
                        <a:ea typeface="微软雅黑" panose="020B0503020204020204" pitchFamily="34" charset="-122"/>
                      </a:endParaRPr>
                    </a:p>
                  </a:txBody>
                  <a:tcPr marL="68580" marR="68580" marT="34290" marB="34290">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16377871"/>
                  </a:ext>
                </a:extLst>
              </a:tr>
            </a:tbl>
          </a:graphicData>
        </a:graphic>
      </p:graphicFrame>
    </p:spTree>
    <p:extLst>
      <p:ext uri="{BB962C8B-B14F-4D97-AF65-F5344CB8AC3E}">
        <p14:creationId xmlns:p14="http://schemas.microsoft.com/office/powerpoint/2010/main" val="29349446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占位符 17"/>
          <p:cNvSpPr>
            <a:spLocks noGrp="1"/>
          </p:cNvSpPr>
          <p:nvPr>
            <p:ph type="body" sz="quarter" idx="10"/>
          </p:nvPr>
        </p:nvSpPr>
        <p:spPr>
          <a:xfrm>
            <a:off x="4655840" y="1233488"/>
            <a:ext cx="6817023" cy="4680000"/>
          </a:xfrm>
        </p:spPr>
        <p:txBody>
          <a:bodyPr/>
          <a:lstStyle/>
          <a:p>
            <a:r>
              <a:rPr lang="en-US" sz="1600" dirty="0"/>
              <a:t>Function and Feature</a:t>
            </a:r>
          </a:p>
          <a:p>
            <a:pPr lvl="1"/>
            <a:r>
              <a:rPr lang="en-US" sz="1400" dirty="0"/>
              <a:t>Line-rate data switching: The CE12800 uses six CE-SFUs. The CE12800S uses two or four CE-SFU-S cards to form the switching core of the data plane and provide high-speed </a:t>
            </a:r>
            <a:r>
              <a:rPr lang="en-US" sz="1400" dirty="0" err="1"/>
              <a:t>SerDes</a:t>
            </a:r>
            <a:r>
              <a:rPr lang="en-US" sz="1400" dirty="0"/>
              <a:t> channels for LPUs.</a:t>
            </a:r>
          </a:p>
          <a:p>
            <a:pPr lvl="1"/>
            <a:r>
              <a:rPr lang="en-US" sz="1400" dirty="0"/>
              <a:t>Reliability: The SFUs use a single-level multi-plane switch fabric to expand the switching capacity. The system has six switching planes, which work in load balancing mode to ensure nonstop service data transmission.</a:t>
            </a:r>
          </a:p>
          <a:p>
            <a:pPr lvl="1"/>
            <a:endParaRPr lang="en-US" altLang="zh-CN" sz="1400" dirty="0"/>
          </a:p>
          <a:p>
            <a:pPr lvl="1"/>
            <a:endParaRPr lang="en-US" altLang="zh-CN" sz="1400" dirty="0"/>
          </a:p>
        </p:txBody>
      </p:sp>
      <p:sp>
        <p:nvSpPr>
          <p:cNvPr id="14" name="文本占位符 13"/>
          <p:cNvSpPr>
            <a:spLocks noGrp="1"/>
          </p:cNvSpPr>
          <p:nvPr>
            <p:ph type="body" sz="quarter" idx="12"/>
          </p:nvPr>
        </p:nvSpPr>
        <p:spPr/>
        <p:txBody>
          <a:bodyPr/>
          <a:lstStyle/>
          <a:p>
            <a:r>
              <a:rPr lang="en-US" altLang="zh-CN" dirty="0"/>
              <a:t>SFUs on the CE12800</a:t>
            </a:r>
            <a:endParaRPr lang="zh-CN" altLang="en-US" dirty="0"/>
          </a:p>
        </p:txBody>
      </p:sp>
      <p:pic>
        <p:nvPicPr>
          <p:cNvPr id="10242" name="Picture 2" descr="http://127.0.0.1:7890/pages/31189183/03/31189183/03/resources/dc/images/fig_dc_dcf_hw_0038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15480" y="3933056"/>
            <a:ext cx="534085" cy="170907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2" name="表格 11"/>
          <p:cNvGraphicFramePr>
            <a:graphicFrameLocks noGrp="1"/>
          </p:cNvGraphicFramePr>
          <p:nvPr>
            <p:extLst>
              <p:ext uri="{D42A27DB-BD31-4B8C-83A1-F6EECF244321}">
                <p14:modId xmlns:p14="http://schemas.microsoft.com/office/powerpoint/2010/main" val="2168520994"/>
              </p:ext>
            </p:extLst>
          </p:nvPr>
        </p:nvGraphicFramePr>
        <p:xfrm>
          <a:off x="2531604" y="3861048"/>
          <a:ext cx="8941259" cy="2105028"/>
        </p:xfrm>
        <a:graphic>
          <a:graphicData uri="http://schemas.openxmlformats.org/drawingml/2006/table">
            <a:tbl>
              <a:tblPr/>
              <a:tblGrid>
                <a:gridCol w="1005121">
                  <a:extLst>
                    <a:ext uri="{9D8B030D-6E8A-4147-A177-3AD203B41FA5}">
                      <a16:colId xmlns:a16="http://schemas.microsoft.com/office/drawing/2014/main" val="2096301815"/>
                    </a:ext>
                  </a:extLst>
                </a:gridCol>
                <a:gridCol w="1983545">
                  <a:extLst>
                    <a:ext uri="{9D8B030D-6E8A-4147-A177-3AD203B41FA5}">
                      <a16:colId xmlns:a16="http://schemas.microsoft.com/office/drawing/2014/main" val="141676331"/>
                    </a:ext>
                  </a:extLst>
                </a:gridCol>
                <a:gridCol w="730279">
                  <a:extLst>
                    <a:ext uri="{9D8B030D-6E8A-4147-A177-3AD203B41FA5}">
                      <a16:colId xmlns:a16="http://schemas.microsoft.com/office/drawing/2014/main" val="570658115"/>
                    </a:ext>
                  </a:extLst>
                </a:gridCol>
                <a:gridCol w="5222314">
                  <a:extLst>
                    <a:ext uri="{9D8B030D-6E8A-4147-A177-3AD203B41FA5}">
                      <a16:colId xmlns:a16="http://schemas.microsoft.com/office/drawing/2014/main" val="2319216606"/>
                    </a:ext>
                  </a:extLst>
                </a:gridCol>
              </a:tblGrid>
              <a:tr h="143905">
                <a:tc>
                  <a:txBody>
                    <a:bodyPr/>
                    <a:lstStyle/>
                    <a:p>
                      <a:pPr algn="ctr" fontAlgn="ctr"/>
                      <a:r>
                        <a:rPr sz="1000" b="1" dirty="0">
                          <a:latin typeface="微软雅黑" panose="020B0503020204020204" pitchFamily="34" charset="-122"/>
                          <a:ea typeface="微软雅黑" panose="020B0503020204020204" pitchFamily="34" charset="-122"/>
                        </a:rPr>
                        <a:t>No.</a:t>
                      </a:r>
                    </a:p>
                  </a:txBody>
                  <a:tcPr marL="67500" marR="67500" marT="35719" marB="35719"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fontAlgn="ctr"/>
                      <a:r>
                        <a:rPr sz="1000" b="1" dirty="0">
                          <a:latin typeface="微软雅黑" panose="020B0503020204020204" pitchFamily="34" charset="-122"/>
                          <a:ea typeface="微软雅黑" panose="020B0503020204020204" pitchFamily="34" charset="-122"/>
                        </a:rPr>
                        <a:t>Indicator</a:t>
                      </a:r>
                    </a:p>
                  </a:txBody>
                  <a:tcPr marL="67500" marR="67500" marT="35719" marB="35719" anchor="ctr">
                    <a:lnT w="28575"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fontAlgn="ctr"/>
                      <a:r>
                        <a:rPr sz="1000" b="1" dirty="0">
                          <a:latin typeface="微软雅黑" panose="020B0503020204020204" pitchFamily="34" charset="-122"/>
                          <a:ea typeface="微软雅黑" panose="020B0503020204020204" pitchFamily="34" charset="-122"/>
                        </a:rPr>
                        <a:t>Color</a:t>
                      </a:r>
                    </a:p>
                  </a:txBody>
                  <a:tcPr marL="67500" marR="67500" marT="35719" marB="35719" anchor="ctr">
                    <a:lnT w="28575"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fontAlgn="ctr"/>
                      <a:r>
                        <a:rPr sz="1000" b="1">
                          <a:latin typeface="微软雅黑" panose="020B0503020204020204" pitchFamily="34" charset="-122"/>
                          <a:ea typeface="微软雅黑" panose="020B0503020204020204" pitchFamily="34" charset="-122"/>
                        </a:rPr>
                        <a:t>Description</a:t>
                      </a:r>
                    </a:p>
                  </a:txBody>
                  <a:tcPr marL="67500" marR="67500" marT="35719" marB="35719"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solidFill>
                      <a:schemeClr val="bg1">
                        <a:lumMod val="85000"/>
                      </a:schemeClr>
                    </a:solidFill>
                  </a:tcPr>
                </a:tc>
                <a:extLst>
                  <a:ext uri="{0D108BD9-81ED-4DB2-BD59-A6C34878D82A}">
                    <a16:rowId xmlns:a16="http://schemas.microsoft.com/office/drawing/2014/main" val="3808244287"/>
                  </a:ext>
                </a:extLst>
              </a:tr>
              <a:tr h="522392">
                <a:tc rowSpan="3">
                  <a:txBody>
                    <a:bodyPr/>
                    <a:lstStyle/>
                    <a:p>
                      <a:pPr fontAlgn="ctr"/>
                      <a:r>
                        <a:rPr sz="1000">
                          <a:latin typeface="微软雅黑" panose="020B0503020204020204" pitchFamily="34" charset="-122"/>
                          <a:ea typeface="微软雅黑" panose="020B0503020204020204" pitchFamily="34" charset="-122"/>
                        </a:rPr>
                        <a:t>1</a:t>
                      </a:r>
                    </a:p>
                  </a:txBody>
                  <a:tcPr marL="67500" marR="67500" marT="35719" marB="35719" anchor="ctr">
                    <a:lnL w="28575" cap="flat" cmpd="sng" algn="ctr">
                      <a:solidFill>
                        <a:schemeClr val="tx1"/>
                      </a:solidFill>
                      <a:prstDash val="solid"/>
                      <a:round/>
                      <a:headEnd type="none" w="med" len="med"/>
                      <a:tailEnd type="none" w="med" len="med"/>
                    </a:lnL>
                  </a:tcPr>
                </a:tc>
                <a:tc rowSpan="3">
                  <a:txBody>
                    <a:bodyPr/>
                    <a:lstStyle/>
                    <a:p>
                      <a:pPr fontAlgn="ctr"/>
                      <a:r>
                        <a:rPr sz="1000" dirty="0">
                          <a:latin typeface="微软雅黑" panose="020B0503020204020204" pitchFamily="34" charset="-122"/>
                          <a:ea typeface="微软雅黑" panose="020B0503020204020204" pitchFamily="34" charset="-122"/>
                        </a:rPr>
                        <a:t>RUN/ALM: running status indicator</a:t>
                      </a:r>
                    </a:p>
                  </a:txBody>
                  <a:tcPr marL="67500" marR="67500" marT="35719" marB="35719" anchor="ctr"/>
                </a:tc>
                <a:tc>
                  <a:txBody>
                    <a:bodyPr/>
                    <a:lstStyle/>
                    <a:p>
                      <a:pPr fontAlgn="ctr"/>
                      <a:r>
                        <a:rPr sz="1000">
                          <a:latin typeface="微软雅黑" panose="020B0503020204020204" pitchFamily="34" charset="-122"/>
                          <a:ea typeface="微软雅黑" panose="020B0503020204020204" pitchFamily="34" charset="-122"/>
                        </a:rPr>
                        <a:t>Green</a:t>
                      </a:r>
                    </a:p>
                  </a:txBody>
                  <a:tcPr marL="67500" marR="67500" marT="35719" marB="35719" anchor="ctr"/>
                </a:tc>
                <a:tc>
                  <a:txBody>
                    <a:bodyPr/>
                    <a:lstStyle/>
                    <a:p>
                      <a:pPr marL="171450" indent="-171450" fontAlgn="ctr">
                        <a:buFont typeface="Arial" panose="020B0604020202020204" pitchFamily="34" charset="0"/>
                        <a:buChar char="•"/>
                      </a:pPr>
                      <a:r>
                        <a:rPr sz="1000" dirty="0">
                          <a:latin typeface="微软雅黑" panose="020B0503020204020204" pitchFamily="34" charset="-122"/>
                          <a:ea typeface="微软雅黑" panose="020B0503020204020204" pitchFamily="34" charset="-122"/>
                        </a:rPr>
                        <a:t>Steady on: The card has been powered on but the system software is not running.</a:t>
                      </a:r>
                    </a:p>
                    <a:p>
                      <a:pPr marL="171450" indent="-171450" fontAlgn="ctr">
                        <a:buFont typeface="Arial" panose="020B0604020202020204" pitchFamily="34" charset="0"/>
                        <a:buChar char="•"/>
                      </a:pPr>
                      <a:r>
                        <a:rPr sz="1000" dirty="0">
                          <a:latin typeface="微软雅黑" panose="020B0503020204020204" pitchFamily="34" charset="-122"/>
                          <a:ea typeface="微软雅黑" panose="020B0503020204020204" pitchFamily="34" charset="-122"/>
                        </a:rPr>
                        <a:t>Slow blinking: The card is running properly.</a:t>
                      </a:r>
                    </a:p>
                    <a:p>
                      <a:pPr marL="171450" indent="-171450" fontAlgn="ctr">
                        <a:buFont typeface="Arial" panose="020B0604020202020204" pitchFamily="34" charset="0"/>
                        <a:buChar char="•"/>
                      </a:pPr>
                      <a:r>
                        <a:rPr sz="1000" dirty="0">
                          <a:latin typeface="微软雅黑" panose="020B0503020204020204" pitchFamily="34" charset="-122"/>
                          <a:ea typeface="微软雅黑" panose="020B0503020204020204" pitchFamily="34" charset="-122"/>
                        </a:rPr>
                        <a:t>Fast blinking: The card is loading the system software or is resetting.</a:t>
                      </a:r>
                    </a:p>
                  </a:txBody>
                  <a:tcPr marL="67500" marR="67500" marT="35719" marB="35719" anchor="ctr">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503960719"/>
                  </a:ext>
                </a:extLst>
              </a:tr>
              <a:tr h="238527">
                <a:tc vMerge="1">
                  <a:txBody>
                    <a:bodyPr/>
                    <a:lstStyle/>
                    <a:p>
                      <a:endParaRPr lang="zh-CN" altLang="en-US"/>
                    </a:p>
                  </a:txBody>
                  <a:tcPr/>
                </a:tc>
                <a:tc vMerge="1">
                  <a:txBody>
                    <a:bodyPr/>
                    <a:lstStyle/>
                    <a:p>
                      <a:endParaRPr lang="zh-CN" altLang="en-US"/>
                    </a:p>
                  </a:txBody>
                  <a:tcPr/>
                </a:tc>
                <a:tc>
                  <a:txBody>
                    <a:bodyPr/>
                    <a:lstStyle/>
                    <a:p>
                      <a:pPr fontAlgn="ctr"/>
                      <a:r>
                        <a:rPr sz="1000">
                          <a:latin typeface="微软雅黑" panose="020B0503020204020204" pitchFamily="34" charset="-122"/>
                          <a:ea typeface="微软雅黑" panose="020B0503020204020204" pitchFamily="34" charset="-122"/>
                        </a:rPr>
                        <a:t>Red</a:t>
                      </a:r>
                    </a:p>
                  </a:txBody>
                  <a:tcPr marL="67500" marR="67500" marT="35719" marB="35719" anchor="ctr"/>
                </a:tc>
                <a:tc>
                  <a:txBody>
                    <a:bodyPr/>
                    <a:lstStyle/>
                    <a:p>
                      <a:pPr fontAlgn="ctr"/>
                      <a:r>
                        <a:rPr sz="1000" dirty="0">
                          <a:latin typeface="微软雅黑" panose="020B0503020204020204" pitchFamily="34" charset="-122"/>
                          <a:ea typeface="微软雅黑" panose="020B0503020204020204" pitchFamily="34" charset="-122"/>
                        </a:rPr>
                        <a:t>Steady on: A fault that affects services has occurred. The fault cannot be rectified automatically and requires manual intervention.</a:t>
                      </a:r>
                    </a:p>
                  </a:txBody>
                  <a:tcPr marL="67500" marR="67500" marT="35719" marB="35719" anchor="ctr">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942657416"/>
                  </a:ext>
                </a:extLst>
              </a:tr>
              <a:tr h="238527">
                <a:tc vMerge="1">
                  <a:txBody>
                    <a:bodyPr/>
                    <a:lstStyle/>
                    <a:p>
                      <a:endParaRPr lang="zh-CN" altLang="en-US"/>
                    </a:p>
                  </a:txBody>
                  <a:tcPr/>
                </a:tc>
                <a:tc vMerge="1">
                  <a:txBody>
                    <a:bodyPr/>
                    <a:lstStyle/>
                    <a:p>
                      <a:endParaRPr lang="zh-CN" altLang="en-US"/>
                    </a:p>
                  </a:txBody>
                  <a:tcPr/>
                </a:tc>
                <a:tc>
                  <a:txBody>
                    <a:bodyPr/>
                    <a:lstStyle/>
                    <a:p>
                      <a:pPr fontAlgn="ctr"/>
                      <a:r>
                        <a:rPr sz="1000">
                          <a:latin typeface="微软雅黑" panose="020B0503020204020204" pitchFamily="34" charset="-122"/>
                          <a:ea typeface="微软雅黑" panose="020B0503020204020204" pitchFamily="34" charset="-122"/>
                        </a:rPr>
                        <a:t>Yellow</a:t>
                      </a:r>
                    </a:p>
                  </a:txBody>
                  <a:tcPr marL="67500" marR="67500" marT="35719" marB="35719" anchor="ctr"/>
                </a:tc>
                <a:tc>
                  <a:txBody>
                    <a:bodyPr/>
                    <a:lstStyle/>
                    <a:p>
                      <a:pPr fontAlgn="ctr"/>
                      <a:r>
                        <a:rPr sz="1000" dirty="0">
                          <a:latin typeface="微软雅黑" panose="020B0503020204020204" pitchFamily="34" charset="-122"/>
                          <a:ea typeface="微软雅黑" panose="020B0503020204020204" pitchFamily="34" charset="-122"/>
                        </a:rPr>
                        <a:t>Steady on: The card has been installed in the chassis and the </a:t>
                      </a:r>
                      <a:r>
                        <a:rPr sz="1000" dirty="0" err="1">
                          <a:latin typeface="微软雅黑" panose="020B0503020204020204" pitchFamily="34" charset="-122"/>
                          <a:ea typeface="微软雅黑" panose="020B0503020204020204" pitchFamily="34" charset="-122"/>
                        </a:rPr>
                        <a:t>CANbus</a:t>
                      </a:r>
                      <a:r>
                        <a:rPr sz="1000" dirty="0">
                          <a:latin typeface="微软雅黑" panose="020B0503020204020204" pitchFamily="34" charset="-122"/>
                          <a:ea typeface="微软雅黑" panose="020B0503020204020204" pitchFamily="34" charset="-122"/>
                        </a:rPr>
                        <a:t> has been powered on.</a:t>
                      </a:r>
                    </a:p>
                  </a:txBody>
                  <a:tcPr marL="67500" marR="67500" marT="35719" marB="35719" anchor="ctr">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280845219"/>
                  </a:ext>
                </a:extLst>
              </a:tr>
              <a:tr h="143905">
                <a:tc>
                  <a:txBody>
                    <a:bodyPr/>
                    <a:lstStyle/>
                    <a:p>
                      <a:pPr fontAlgn="ctr"/>
                      <a:r>
                        <a:rPr sz="1000">
                          <a:latin typeface="微软雅黑" panose="020B0503020204020204" pitchFamily="34" charset="-122"/>
                          <a:ea typeface="微软雅黑" panose="020B0503020204020204" pitchFamily="34" charset="-122"/>
                        </a:rPr>
                        <a:t>2</a:t>
                      </a:r>
                    </a:p>
                  </a:txBody>
                  <a:tcPr marL="67500" marR="67500" marT="35719" marB="35719" anchor="ctr">
                    <a:lnL w="28575" cap="flat" cmpd="sng" algn="ctr">
                      <a:solidFill>
                        <a:schemeClr val="tx1"/>
                      </a:solidFill>
                      <a:prstDash val="solid"/>
                      <a:round/>
                      <a:headEnd type="none" w="med" len="med"/>
                      <a:tailEnd type="none" w="med" len="med"/>
                    </a:lnL>
                  </a:tcPr>
                </a:tc>
                <a:tc>
                  <a:txBody>
                    <a:bodyPr/>
                    <a:lstStyle/>
                    <a:p>
                      <a:pPr fontAlgn="ctr"/>
                      <a:r>
                        <a:rPr sz="1000">
                          <a:latin typeface="微软雅黑" panose="020B0503020204020204" pitchFamily="34" charset="-122"/>
                          <a:ea typeface="微软雅黑" panose="020B0503020204020204" pitchFamily="34" charset="-122"/>
                        </a:rPr>
                        <a:t>OFL: Offline indicator</a:t>
                      </a:r>
                    </a:p>
                  </a:txBody>
                  <a:tcPr marL="67500" marR="67500" marT="35719" marB="35719" anchor="ctr"/>
                </a:tc>
                <a:tc rowSpan="2" gridSpan="2">
                  <a:txBody>
                    <a:bodyPr/>
                    <a:lstStyle/>
                    <a:p>
                      <a:pPr fontAlgn="ctr"/>
                      <a:r>
                        <a:rPr sz="1000" dirty="0">
                          <a:latin typeface="微软雅黑" panose="020B0503020204020204" pitchFamily="34" charset="-122"/>
                          <a:ea typeface="微软雅黑" panose="020B0503020204020204" pitchFamily="34" charset="-122"/>
                        </a:rPr>
                        <a:t>To remove an SFU, hold down the OFL button for 6s. You can remove the SFU until the OFL indicator is steady red.</a:t>
                      </a:r>
                    </a:p>
                  </a:txBody>
                  <a:tcPr marL="67500" marR="67500" marT="35719" marB="35719" anchor="ctr">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rowSpan="2" hMerge="1">
                  <a:txBody>
                    <a:bodyPr/>
                    <a:lstStyle/>
                    <a:p>
                      <a:endParaRPr lang="zh-CN" altLang="en-US"/>
                    </a:p>
                  </a:txBody>
                  <a:tcPr/>
                </a:tc>
                <a:extLst>
                  <a:ext uri="{0D108BD9-81ED-4DB2-BD59-A6C34878D82A}">
                    <a16:rowId xmlns:a16="http://schemas.microsoft.com/office/drawing/2014/main" val="1776671954"/>
                  </a:ext>
                </a:extLst>
              </a:tr>
              <a:tr h="143905">
                <a:tc>
                  <a:txBody>
                    <a:bodyPr/>
                    <a:lstStyle/>
                    <a:p>
                      <a:pPr fontAlgn="ctr"/>
                      <a:r>
                        <a:rPr sz="1000">
                          <a:latin typeface="微软雅黑" panose="020B0503020204020204" pitchFamily="34" charset="-122"/>
                          <a:ea typeface="微软雅黑" panose="020B0503020204020204" pitchFamily="34" charset="-122"/>
                        </a:rPr>
                        <a:t>3</a:t>
                      </a:r>
                    </a:p>
                  </a:txBody>
                  <a:tcPr marL="67500" marR="67500" marT="35719" marB="35719" anchor="ctr">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tcPr>
                </a:tc>
                <a:tc>
                  <a:txBody>
                    <a:bodyPr/>
                    <a:lstStyle/>
                    <a:p>
                      <a:pPr fontAlgn="ctr"/>
                      <a:r>
                        <a:rPr sz="1000" dirty="0">
                          <a:latin typeface="微软雅黑" panose="020B0503020204020204" pitchFamily="34" charset="-122"/>
                          <a:ea typeface="微软雅黑" panose="020B0503020204020204" pitchFamily="34" charset="-122"/>
                        </a:rPr>
                        <a:t>OFL button</a:t>
                      </a:r>
                    </a:p>
                  </a:txBody>
                  <a:tcPr marL="67500" marR="67500" marT="35719" marB="35719" anchor="ctr">
                    <a:lnB w="28575" cap="flat" cmpd="sng" algn="ctr">
                      <a:solidFill>
                        <a:schemeClr val="tx1"/>
                      </a:solidFill>
                      <a:prstDash val="solid"/>
                      <a:round/>
                      <a:headEnd type="none" w="med" len="med"/>
                      <a:tailEnd type="none" w="med" len="med"/>
                    </a:lnB>
                  </a:tcPr>
                </a:tc>
                <a:tc gridSpan="2" vMerge="1">
                  <a:txBody>
                    <a:bodyPr/>
                    <a:lstStyle/>
                    <a:p>
                      <a:endParaRPr lang="zh-CN" altLang="en-US"/>
                    </a:p>
                  </a:txBody>
                  <a:tcPr/>
                </a:tc>
                <a:tc hMerge="1" vMerge="1">
                  <a:txBody>
                    <a:bodyPr/>
                    <a:lstStyle/>
                    <a:p>
                      <a:endParaRPr lang="zh-CN" altLang="en-US"/>
                    </a:p>
                  </a:txBody>
                  <a:tcPr/>
                </a:tc>
                <a:extLst>
                  <a:ext uri="{0D108BD9-81ED-4DB2-BD59-A6C34878D82A}">
                    <a16:rowId xmlns:a16="http://schemas.microsoft.com/office/drawing/2014/main" val="1163927187"/>
                  </a:ext>
                </a:extLst>
              </a:tr>
            </a:tbl>
          </a:graphicData>
        </a:graphic>
      </p:graphicFrame>
      <p:sp>
        <p:nvSpPr>
          <p:cNvPr id="20" name="矩形 19"/>
          <p:cNvSpPr/>
          <p:nvPr/>
        </p:nvSpPr>
        <p:spPr>
          <a:xfrm>
            <a:off x="2567608" y="6138499"/>
            <a:ext cx="7938882" cy="230831"/>
          </a:xfrm>
          <a:prstGeom prst="rect">
            <a:avLst/>
          </a:prstGeom>
        </p:spPr>
        <p:txBody>
          <a:bodyPr wrap="square">
            <a:noAutofit/>
          </a:bodyPr>
          <a:lstStyle/>
          <a:p>
            <a:pPr fontAlgn="ctr"/>
            <a:r>
              <a:rPr sz="1200" b="1" dirty="0">
                <a:solidFill>
                  <a:schemeClr val="bg1">
                    <a:lumMod val="50000"/>
                  </a:schemeClr>
                </a:solidFill>
                <a:latin typeface="微软雅黑" panose="020B0503020204020204" pitchFamily="34" charset="-122"/>
                <a:ea typeface="微软雅黑" panose="020B0503020204020204" pitchFamily="34" charset="-122"/>
              </a:rPr>
              <a:t>*The meanings of indicators on the CE-SFU-S are the same as those on the CE-SFU.</a:t>
            </a:r>
          </a:p>
        </p:txBody>
      </p:sp>
      <p:sp>
        <p:nvSpPr>
          <p:cNvPr id="19" name="矩形 18"/>
          <p:cNvSpPr/>
          <p:nvPr/>
        </p:nvSpPr>
        <p:spPr>
          <a:xfrm>
            <a:off x="1271464" y="5877272"/>
            <a:ext cx="1278656" cy="230832"/>
          </a:xfrm>
          <a:prstGeom prst="rect">
            <a:avLst/>
          </a:prstGeom>
        </p:spPr>
        <p:txBody>
          <a:bodyPr vert="horz" wrap="square">
            <a:noAutofit/>
          </a:bodyPr>
          <a:lstStyle/>
          <a:p>
            <a:pPr fontAlgn="ctr"/>
            <a:r>
              <a:rPr sz="1200" b="1" dirty="0">
                <a:latin typeface="微软雅黑" panose="020B0503020204020204" pitchFamily="34" charset="-122"/>
                <a:ea typeface="微软雅黑" panose="020B0503020204020204" pitchFamily="34" charset="-122"/>
              </a:rPr>
              <a:t>CE-SFU04</a:t>
            </a:r>
            <a:endParaRPr lang="zh-CN" altLang="en-US" sz="1200" b="1" dirty="0">
              <a:latin typeface="微软雅黑" panose="020B0503020204020204" pitchFamily="34" charset="-122"/>
              <a:ea typeface="微软雅黑" panose="020B0503020204020204" pitchFamily="34" charset="-122"/>
            </a:endParaRPr>
          </a:p>
        </p:txBody>
      </p:sp>
      <p:grpSp>
        <p:nvGrpSpPr>
          <p:cNvPr id="10" name="组合 9"/>
          <p:cNvGrpSpPr/>
          <p:nvPr/>
        </p:nvGrpSpPr>
        <p:grpSpPr>
          <a:xfrm>
            <a:off x="1199456" y="1233488"/>
            <a:ext cx="3420380" cy="2088232"/>
            <a:chOff x="2690886" y="1421830"/>
            <a:chExt cx="2937063" cy="2333762"/>
          </a:xfrm>
        </p:grpSpPr>
        <p:pic>
          <p:nvPicPr>
            <p:cNvPr id="3" name="图片 2"/>
            <p:cNvPicPr>
              <a:picLocks noChangeAspect="1"/>
            </p:cNvPicPr>
            <p:nvPr/>
          </p:nvPicPr>
          <p:blipFill>
            <a:blip r:embed="rId4" cstate="print"/>
            <a:stretch>
              <a:fillRect/>
            </a:stretch>
          </p:blipFill>
          <p:spPr>
            <a:xfrm>
              <a:off x="2781427" y="1447119"/>
              <a:ext cx="914971" cy="234001"/>
            </a:xfrm>
            <a:prstGeom prst="rect">
              <a:avLst/>
            </a:prstGeom>
          </p:spPr>
        </p:pic>
        <p:pic>
          <p:nvPicPr>
            <p:cNvPr id="4" name="图片 3"/>
            <p:cNvPicPr>
              <a:picLocks noChangeAspect="1"/>
            </p:cNvPicPr>
            <p:nvPr/>
          </p:nvPicPr>
          <p:blipFill>
            <a:blip r:embed="rId5" cstate="print"/>
            <a:stretch>
              <a:fillRect/>
            </a:stretch>
          </p:blipFill>
          <p:spPr>
            <a:xfrm>
              <a:off x="4052695" y="1447119"/>
              <a:ext cx="1411896" cy="297103"/>
            </a:xfrm>
            <a:prstGeom prst="rect">
              <a:avLst/>
            </a:prstGeom>
          </p:spPr>
        </p:pic>
        <p:pic>
          <p:nvPicPr>
            <p:cNvPr id="5" name="图片 4"/>
            <p:cNvPicPr>
              <a:picLocks noChangeAspect="1"/>
            </p:cNvPicPr>
            <p:nvPr/>
          </p:nvPicPr>
          <p:blipFill>
            <a:blip r:embed="rId6" cstate="print"/>
            <a:stretch>
              <a:fillRect/>
            </a:stretch>
          </p:blipFill>
          <p:spPr>
            <a:xfrm>
              <a:off x="2747628" y="1915171"/>
              <a:ext cx="1987696" cy="323395"/>
            </a:xfrm>
            <a:prstGeom prst="rect">
              <a:avLst/>
            </a:prstGeom>
          </p:spPr>
        </p:pic>
        <p:pic>
          <p:nvPicPr>
            <p:cNvPr id="6" name="图片 5"/>
            <p:cNvPicPr>
              <a:picLocks noChangeAspect="1"/>
            </p:cNvPicPr>
            <p:nvPr/>
          </p:nvPicPr>
          <p:blipFill>
            <a:blip r:embed="rId7" cstate="print"/>
            <a:stretch>
              <a:fillRect/>
            </a:stretch>
          </p:blipFill>
          <p:spPr>
            <a:xfrm>
              <a:off x="2770946" y="2411339"/>
              <a:ext cx="2460958" cy="331283"/>
            </a:xfrm>
            <a:prstGeom prst="rect">
              <a:avLst/>
            </a:prstGeom>
          </p:spPr>
        </p:pic>
        <p:sp>
          <p:nvSpPr>
            <p:cNvPr id="7" name="矩形 6"/>
            <p:cNvSpPr/>
            <p:nvPr/>
          </p:nvSpPr>
          <p:spPr>
            <a:xfrm>
              <a:off x="2753899" y="1714549"/>
              <a:ext cx="874599" cy="284780"/>
            </a:xfrm>
            <a:prstGeom prst="rect">
              <a:avLst/>
            </a:prstGeom>
          </p:spPr>
          <p:txBody>
            <a:bodyPr wrap="square">
              <a:noAutofit/>
            </a:bodyPr>
            <a:lstStyle/>
            <a:p>
              <a:pPr fontAlgn="ctr"/>
              <a:r>
                <a:rPr sz="1200">
                  <a:solidFill>
                    <a:srgbClr val="333333"/>
                  </a:solidFill>
                  <a:latin typeface="微软雅黑" panose="020B0503020204020204" pitchFamily="34" charset="-122"/>
                  <a:ea typeface="微软雅黑" panose="020B0503020204020204" pitchFamily="34" charset="-122"/>
                </a:rPr>
                <a:t>CE-SFU04</a:t>
              </a:r>
              <a:endParaRPr lang="zh-CN" altLang="en-US" sz="1200" dirty="0">
                <a:latin typeface="微软雅黑" panose="020B0503020204020204" pitchFamily="34" charset="-122"/>
                <a:ea typeface="微软雅黑" panose="020B0503020204020204" pitchFamily="34" charset="-122"/>
              </a:endParaRPr>
            </a:p>
          </p:txBody>
        </p:sp>
        <p:sp>
          <p:nvSpPr>
            <p:cNvPr id="8" name="矩形 7"/>
            <p:cNvSpPr/>
            <p:nvPr/>
          </p:nvSpPr>
          <p:spPr>
            <a:xfrm>
              <a:off x="4029375" y="1714549"/>
              <a:ext cx="874599" cy="284780"/>
            </a:xfrm>
            <a:prstGeom prst="rect">
              <a:avLst/>
            </a:prstGeom>
          </p:spPr>
          <p:txBody>
            <a:bodyPr wrap="square">
              <a:noAutofit/>
            </a:bodyPr>
            <a:lstStyle/>
            <a:p>
              <a:pPr fontAlgn="ctr"/>
              <a:r>
                <a:rPr sz="1200">
                  <a:solidFill>
                    <a:srgbClr val="333333"/>
                  </a:solidFill>
                  <a:latin typeface="微软雅黑" panose="020B0503020204020204" pitchFamily="34" charset="-122"/>
                  <a:ea typeface="微软雅黑" panose="020B0503020204020204" pitchFamily="34" charset="-122"/>
                </a:rPr>
                <a:t>CE-SFU08</a:t>
              </a:r>
              <a:endParaRPr lang="zh-CN" altLang="en-US" sz="1200" dirty="0">
                <a:latin typeface="微软雅黑" panose="020B0503020204020204" pitchFamily="34" charset="-122"/>
                <a:ea typeface="微软雅黑" panose="020B0503020204020204" pitchFamily="34" charset="-122"/>
              </a:endParaRPr>
            </a:p>
          </p:txBody>
        </p:sp>
        <p:sp>
          <p:nvSpPr>
            <p:cNvPr id="9" name="矩形 8"/>
            <p:cNvSpPr/>
            <p:nvPr/>
          </p:nvSpPr>
          <p:spPr>
            <a:xfrm>
              <a:off x="2753899" y="2208369"/>
              <a:ext cx="874599" cy="284780"/>
            </a:xfrm>
            <a:prstGeom prst="rect">
              <a:avLst/>
            </a:prstGeom>
          </p:spPr>
          <p:txBody>
            <a:bodyPr wrap="square">
              <a:noAutofit/>
            </a:bodyPr>
            <a:lstStyle/>
            <a:p>
              <a:pPr fontAlgn="ctr"/>
              <a:r>
                <a:rPr sz="1200">
                  <a:solidFill>
                    <a:srgbClr val="333333"/>
                  </a:solidFill>
                  <a:latin typeface="微软雅黑" panose="020B0503020204020204" pitchFamily="34" charset="-122"/>
                  <a:ea typeface="微软雅黑" panose="020B0503020204020204" pitchFamily="34" charset="-122"/>
                </a:rPr>
                <a:t>CE-SFU12</a:t>
              </a:r>
              <a:endParaRPr lang="zh-CN" altLang="en-US" sz="1200" dirty="0">
                <a:latin typeface="微软雅黑" panose="020B0503020204020204" pitchFamily="34" charset="-122"/>
                <a:ea typeface="微软雅黑" panose="020B0503020204020204" pitchFamily="34" charset="-122"/>
              </a:endParaRPr>
            </a:p>
          </p:txBody>
        </p:sp>
        <p:sp>
          <p:nvSpPr>
            <p:cNvPr id="15" name="矩形 14"/>
            <p:cNvSpPr/>
            <p:nvPr/>
          </p:nvSpPr>
          <p:spPr>
            <a:xfrm>
              <a:off x="2753899" y="2712425"/>
              <a:ext cx="874599" cy="284780"/>
            </a:xfrm>
            <a:prstGeom prst="rect">
              <a:avLst/>
            </a:prstGeom>
          </p:spPr>
          <p:txBody>
            <a:bodyPr wrap="square">
              <a:noAutofit/>
            </a:bodyPr>
            <a:lstStyle/>
            <a:p>
              <a:pPr fontAlgn="ctr"/>
              <a:r>
                <a:rPr sz="1200">
                  <a:solidFill>
                    <a:srgbClr val="333333"/>
                  </a:solidFill>
                  <a:latin typeface="微软雅黑" panose="020B0503020204020204" pitchFamily="34" charset="-122"/>
                  <a:ea typeface="微软雅黑" panose="020B0503020204020204" pitchFamily="34" charset="-122"/>
                </a:rPr>
                <a:t>CE-SFU16</a:t>
              </a:r>
              <a:endParaRPr lang="zh-CN" altLang="en-US" sz="1200" dirty="0">
                <a:latin typeface="微软雅黑" panose="020B0503020204020204" pitchFamily="34" charset="-122"/>
                <a:ea typeface="微软雅黑" panose="020B0503020204020204" pitchFamily="34" charset="-122"/>
              </a:endParaRPr>
            </a:p>
          </p:txBody>
        </p:sp>
        <p:pic>
          <p:nvPicPr>
            <p:cNvPr id="24" name="图片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70947" y="3052523"/>
              <a:ext cx="1724969" cy="427028"/>
            </a:xfrm>
            <a:prstGeom prst="rect">
              <a:avLst/>
            </a:prstGeom>
          </p:spPr>
        </p:pic>
        <p:sp>
          <p:nvSpPr>
            <p:cNvPr id="26" name="矩形 25"/>
            <p:cNvSpPr/>
            <p:nvPr/>
          </p:nvSpPr>
          <p:spPr>
            <a:xfrm>
              <a:off x="2753899" y="3470812"/>
              <a:ext cx="851088" cy="284780"/>
            </a:xfrm>
            <a:prstGeom prst="rect">
              <a:avLst/>
            </a:prstGeom>
          </p:spPr>
          <p:txBody>
            <a:bodyPr wrap="square">
              <a:noAutofit/>
            </a:bodyPr>
            <a:lstStyle/>
            <a:p>
              <a:pPr fontAlgn="ctr"/>
              <a:r>
                <a:rPr sz="1200">
                  <a:solidFill>
                    <a:srgbClr val="333333"/>
                  </a:solidFill>
                  <a:latin typeface="微软雅黑" panose="020B0503020204020204" pitchFamily="34" charset="-122"/>
                  <a:ea typeface="微软雅黑" panose="020B0503020204020204" pitchFamily="34" charset="-122"/>
                </a:rPr>
                <a:t>CE-SFU-S</a:t>
              </a:r>
              <a:endParaRPr lang="zh-CN" altLang="en-US" sz="1200" dirty="0">
                <a:latin typeface="微软雅黑" panose="020B0503020204020204" pitchFamily="34" charset="-122"/>
                <a:ea typeface="微软雅黑" panose="020B0503020204020204" pitchFamily="34" charset="-122"/>
              </a:endParaRPr>
            </a:p>
          </p:txBody>
        </p:sp>
        <p:sp>
          <p:nvSpPr>
            <p:cNvPr id="27" name="矩形 26"/>
            <p:cNvSpPr/>
            <p:nvPr/>
          </p:nvSpPr>
          <p:spPr bwMode="auto">
            <a:xfrm>
              <a:off x="2698938" y="1421830"/>
              <a:ext cx="2929010" cy="2295203"/>
            </a:xfrm>
            <a:prstGeom prst="rect">
              <a:avLst/>
            </a:prstGeom>
            <a:noFill/>
            <a:ln w="19050" cap="flat" cmpd="sng" algn="ctr">
              <a:solidFill>
                <a:srgbClr val="C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fontAlgn="ctr"/>
              <a:endParaRPr lang="zh-CN" altLang="en-US" sz="1200">
                <a:latin typeface="微软雅黑" panose="020B0503020204020204" pitchFamily="34" charset="-122"/>
                <a:ea typeface="微软雅黑" panose="020B0503020204020204" pitchFamily="34" charset="-122"/>
              </a:endParaRPr>
            </a:p>
          </p:txBody>
        </p:sp>
        <p:cxnSp>
          <p:nvCxnSpPr>
            <p:cNvPr id="28" name="直接连接符 27"/>
            <p:cNvCxnSpPr>
              <a:cxnSpLocks/>
            </p:cNvCxnSpPr>
            <p:nvPr/>
          </p:nvCxnSpPr>
          <p:spPr bwMode="auto">
            <a:xfrm>
              <a:off x="2690886" y="2995290"/>
              <a:ext cx="2937063" cy="0"/>
            </a:xfrm>
            <a:prstGeom prst="line">
              <a:avLst/>
            </a:prstGeom>
            <a:solidFill>
              <a:schemeClr val="accent1"/>
            </a:solidFill>
            <a:ln w="19050" cap="flat" cmpd="sng" algn="ctr">
              <a:solidFill>
                <a:srgbClr val="C00000"/>
              </a:solidFill>
              <a:prstDash val="solid"/>
              <a:round/>
              <a:headEnd type="none" w="med" len="med"/>
              <a:tailEnd type="none" w="med" len="med"/>
            </a:ln>
            <a:effectLst/>
          </p:spPr>
        </p:cxnSp>
      </p:grpSp>
    </p:spTree>
    <p:extLst>
      <p:ext uri="{BB962C8B-B14F-4D97-AF65-F5344CB8AC3E}">
        <p14:creationId xmlns:p14="http://schemas.microsoft.com/office/powerpoint/2010/main" val="683627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tsShapeName" descr="SLR^G@HM^NQDO5EE6E02833885G989@20892@&lt;896:PM11056029[!!BIHO@]m110560291111111111D15B92C76D11D15B92C76D!!!!!!!!!!!!!!!!!!!!!!!!!!!!!!!!!!!!!!!!!!!!!!!!!!!!89@AD89B&gt;CY11030929!!!BIHO@]y110309291@44E6181107DB6833DG1107DB6833DG!!!!!!!!!!!!!!!!!!!!!!!!!!!!!!!!!!!!!!!!!!!!!!!!!!!!89D:I89M8[M11056029!!!BIHO@]m110560291111111111D15B92C76D氮侍贴搐变已薛颜促探31181934,W1/6/ymr!!!!!!!!!!!!!!!!!!!!!!!!!!!!!!!!!!!!!!!!!!!!!!!!!!!!!!!!!!!!!!!!!!!!!!!!!!!!!!!!!!!!!!!!!!!!!!!!!!!!!!!!!!!!!!!!!!!!!!!!!!!!!!!!!!!!!!!!!!!!!!!!!!!!!!!!!!!!!!!!!!!!!!!!!!!!!!!!!!!!!!!!!!!!!!!!!!!!!!!!!!!!!!!!!!!!!!!!!!!!!!!!!!!!!!!!!!!!!!!!!!!!!!!!!!!!!!!!!!!!!!!!!!!!!!!!!!!!!!!!!!!!!!!!!!!!!!!!!!!!!!!!!!!!!!!!!!!!!!!!!!!!!!!!!!!!!!!!!!!!!!!!!!!!!!!!!!!!!!!!!!!!!!!!!!!!!!!!!!!!!!!!!!!!!!!!!!!!!!!!!!!!!!!!!!!!!!!!!!!!!!!!!!!!!!!!!!!!!!!!!!!!!!!!!!!!!!!!!!!!!!!!!!!!!!!!!!!!!!!!!!!!!!!!!!!!!!!!!!!!!!!!!!!!!!!!!!!!!!!!!!!!!!!!!!!!!!!!!!!!!!!!!!!!!!!!!!!!!!!!!!!!!!!!!!!!!!!!!!!!!!!!!!!!!!!!!!!!!!!!!!!!!!!!!!!!!!!!!!!!!!!!!!!!!!!!!!!!!!!!!!!!!!!!!!!!!!!!!!!!!!!!!!!!!!!!!!!!!!!!!!!!!!!!!!!!!!!!!!!!!!!!!!!!!!!!!!!!!!!!!!!!!!!!!!!!!!!!!!!!!!!!!!!!!!!!!!!!!!!!!!!!!!!!!!!!!!!!!!!!!!!!!!!!!!!!!!!!!!!!!!!!!!!!!!!!!!!!!!!!!!!!!!!!!!!!!!!!!!!!!!!!!!!!!!!!!!!!!!!!!!!!!!!!!!!!!!!!!!!!!!!!!!!!!!!!!!!!!!!!!!!!!!!!!!!!!!!!!!!!!!!!!!!!!!!!!!!!!!!!!!!!!!!!!!!!!!!!!!!!!!!!!!!!!!!!!!!!!!!!!!!!!!!!!!!!!!!!!!!!!!!!!!!!!!!!!!!!!!!!!!!!!!!!!!!!!!!!!!!!!!!!!!!!!!!!!!!!!!!!!!!!!!!!!!!!!!!!!!!!!!!!!!!!!!!!!!!!!!!!!!!!!!!!!!!!!!!!!!!!!!!!!!!!!!!!!!!!!!!!!!!!!!!!!!!!!!!!!!!!!!!!!!!!!!!!!!!!!!!!!!!!!!!!!!!!!!!!!!!!!!!!!!!!!!!!!!!!!!!!!!!!!!!!!!!!!!!!!!!!!!!!!!!!!!!!!!!!!!!!!!!!!!!!!!!!!!!!!!!!!!!!!!!!!!!!!!!!!!!!!!!!!!!!!!!!!!!!!!!!!!!!!!!!!!!!!!!!!!!!!!!!!!!!!!!!!!!!!!!!!!!!!!!!!!!!!!!!!!!!!!!!!!!!!!!!!!!!!!!!!!!!!!!!!!!!!!!!!!!!!!!!!!!!!!!!!!!!!!!!!!!!!!!!!!!!!!!!!!!!!!!!!!!!!!!!!!!!!!!!!!!!!!!!!!!!!!!!!!!!!!!!!!!!!!!!!!!!!!!!!!!!!!!!!!!!!!!!!!!!!!!!!!!!!!!!!!!!!!!!!!!!!!!!!!!!!!!!!!!!!!!!!!!!!!!!!!!!!!!!!!!!!!!!!!!!!!!!!!!!!!!!!!!!!!!!!!!!!!!!!!!!!!!!!!!!!!!!!!!!!!!!!!!!!!!!!!!!!!!!!!!!!!!!!!!!!!!!!!!!!!!!!!!!!!!!!!!!!!!!!!!!!!!!!!!!!!!!!!!!!!!!!!!!!!!!!!!!!!!!!!!!!!!!!!!!!!!!!!!!!!!!!!!!!!!!!!!!!!!!!!!!!!!!!!!!!!!!!!!!!!!!!!!!!!!!!!!!!!!!!!!!!!!!!!!!!!!!!!!!!!!!!!!!!!!!!!!!!!!!!!!!!!!!!!!!!!!!!!!!!!!!!!!!!!!!!!!!!!!!!!!!!!!!!!!!!!!!!!!!!!!!!!!!!!!!!!!!!!!!!!!!!!!!!!!!!!!!!!!!!!!!!!!!!!!!!!!!!!!!!!!!!!!!!!!!!!!!!!!!!!!!!!!!!!!!!!!!!!!!!!!!!!!!!!!!!!!!!!!!!!!!!!!!!!!!!!!!!!!!!!1!1" hidden="1"/>
          <p:cNvSpPr>
            <a:spLocks noChangeArrowheads="1"/>
          </p:cNvSpPr>
          <p:nvPr/>
        </p:nvSpPr>
        <p:spPr bwMode="auto">
          <a:xfrm>
            <a:off x="6636396" y="857931"/>
            <a:ext cx="8188" cy="14285"/>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CCE8CF"/>
          </a:solidFill>
          <a:ln w="9525">
            <a:solidFill>
              <a:srgbClr val="000000"/>
            </a:solidFill>
            <a:miter lim="800000"/>
            <a:headEnd/>
            <a:tailEnd/>
          </a:ln>
        </p:spPr>
        <p:txBody>
          <a:bodyPr wrap="square" lIns="67298" tIns="33649" rIns="67298" bIns="33649">
            <a:noAutofit/>
          </a:bodyPr>
          <a:lstStyle/>
          <a:p>
            <a:pPr fontAlgn="ctr"/>
            <a:endParaRPr lang="zh-CN" altLang="en-US" sz="750">
              <a:latin typeface="微软雅黑" panose="020B0503020204020204" pitchFamily="34" charset="-122"/>
              <a:ea typeface="微软雅黑" panose="020B0503020204020204" pitchFamily="34" charset="-122"/>
            </a:endParaRPr>
          </a:p>
        </p:txBody>
      </p:sp>
      <p:sp>
        <p:nvSpPr>
          <p:cNvPr id="17" name="DtsShapeName" descr="SLR^G@HM^NQDO5EE6E02833885G989@20892@&lt;896:PM11056029[!!BIHO@]m110560291111111111D15B92C76D11D15B92C76D!!!!!!!!!!!!!!!!!!!!!!!!!!!!!!!!!!!!!!!!!!!!!!!!!!!!89@AD89B&gt;CY11030929!!!BIHO@]y110309291@44E6181107DB6833DG1107DB6833DG!!!!!!!!!!!!!!!!!!!!!!!!!!!!!!!!!!!!!!!!!!!!!!!!!!!!89D:I89M8[M11056029!!!BIHO@]m110560291111111111D15B92C76D氮侍贴搐变已薛颜促探31181934,W1/6/ymr!!!!!!!!!!!!!!!!!!!!!!!!!!!!!!!!!!!!!!!!!!!!!!!!!!!!!!!!!!!!!!!!!!!!!!!!!!!!!!!!!!!!!!!!!!!!!!!!!!!!!!!!!!!!!!!!!!!!!!!!!!!!!!!!!!!!!!!!!!!!!!!!!!!!!!!!!!!!!!!!!!!!!!!!!!!!!!!!!!!!!!!!!!!!!!!!!!!!!!!!!!!!!!!!!!!!!!!!!!!!!!!!!!!!!!!!!!!!!!!!!!!!!!!!!!!!!!!!!!!!!!!!!!!!!!!!!!!!!!!!!!!!!!!!!!!!!!!!!!!!!!!!!!!!!!!!!!!!!!!!!!!!!!!!!!!!!!!!!!!!!!!!!!!!!!!!!!!!!!!!!!!!!!!!!!!!!!!!!!!!!!!!!!!!!!!!!!!!!!!!!!!!!!!!!!!!!!!!!!!!!!!!!!!!!!!!!!!!!!!!!!!!!!!!!!!!!!!!!!!!!!!!!!!!!!!!!!!!!!!!!!!!!!!!!!!!!!!!!!!!!!!!!!!!!!!!!!!!!!!!!!!!!!!!!!!!!!!!!!!!!!!!!!!!!!!!!!!!!!!!!!!!!!!!!!!!!!!!!!!!!!!!!!!!!!!!!!!!!!!!!!!!!!!!!!!!!!!!!!!!!!!!!!!!!!!!!!!!!!!!!!!!!!!!!!!!!!!!!!!!!!!!!!!!!!!!!!!!!!!!!!!!!!!!!!!!!!!!!!!!!!!!!!!!!!!!!!!!!!!!!!!!!!!!!!!!!!!!!!!!!!!!!!!!!!!!!!!!!!!!!!!!!!!!!!!!!!!!!!!!!!!!!!!!!!!!!!!!!!!!!!!!!!!!!!!!!!!!!!!!!!!!!!!!!!!!!!!!!!!!!!!!!!!!!!!!!!!!!!!!!!!!!!!!!!!!!!!!!!!!!!!!!!!!!!!!!!!!!!!!!!!!!!!!!!!!!!!!!!!!!!!!!!!!!!!!!!!!!!!!!!!!!!!!!!!!!!!!!!!!!!!!!!!!!!!!!!!!!!!!!!!!!!!!!!!!!!!!!!!!!!!!!!!!!!!!!!!!!!!!!!!!!!!!!!!!!!!!!!!!!!!!!!!!!!!!!!!!!!!!!!!!!!!!!!!!!!!!!!!!!!!!!!!!!!!!!!!!!!!!!!!!!!!!!!!!!!!!!!!!!!!!!!!!!!!!!!!!!!!!!!!!!!!!!!!!!!!!!!!!!!!!!!!!!!!!!!!!!!!!!!!!!!!!!!!!!!!!!!!!!!!!!!!!!!!!!!!!!!!!!!!!!!!!!!!!!!!!!!!!!!!!!!!!!!!!!!!!!!!!!!!!!!!!!!!!!!!!!!!!!!!!!!!!!!!!!!!!!!!!!!!!!!!!!!!!!!!!!!!!!!!!!!!!!!!!!!!!!!!!!!!!!!!!!!!!!!!!!!!!!!!!!!!!!!!!!!!!!!!!!!!!!!!!!!!!!!!!!!!!!!!!!!!!!!!!!!!!!!!!!!!!!!!!!!!!!!!!!!!!!!!!!!!!!!!!!!!!!!!!!!!!!!!!!!!!!!!!!!!!!!!!!!!!!!!!!!!!!!!!!!!!!!!!!!!!!!!!!!!!!!!!!!!!!!!!!!!!!!!!!!!!!!!!!!!!!!!!!!!!!!!!!!!!!!!!!!!!!!!!!!!!!!!!!!!!!!!!!!!!!!!!!!!!!!!!!!!!!!!!!!!!!!!!!!!!!!!!!!!!!!!!!!!!!!!!!!!!!!!!!!!!!!!!!!!!!!!!!!!!!!!!!!!!!!!!!!!!!!!!!!!!!!!!!!!!!!!!!!!!!!!!!!!!!!!!!!!!!!!!!!!!!!!!!!!!!!!!!!!!!!!!!!!!!!!!!!!!!!!!!!!!!!!!!!!!!!!!!!!!!!!!!!!!!!!!!!!!!!!!!!!!!!!!!!!!!!!!!!!!!!!!!!!!!!!!!!!!!!!!!!!!!!!!!!!!!!!!!!!!!!!!!!!!!!!!!!!!!!!!!!!!!!!!!!!!!!!!!!!!!!!!!!!!!!!!!!!!!!!!!!!!!!!!!!!!!!!!!!!!!!!!!!!!!!!!!!!!!!!!!!!!!!!!!!!!!!!!!!!!!!!!!!!!!!!!!!!!!!!!!!!!!!!!!!!!!!!!!!!!!!!!!!!!!!!!!!!!!!!!!!!!!!!!!!!!!!!!!!!!!!1!1" hidden="1"/>
          <p:cNvSpPr>
            <a:spLocks noChangeArrowheads="1"/>
          </p:cNvSpPr>
          <p:nvPr/>
        </p:nvSpPr>
        <p:spPr bwMode="auto">
          <a:xfrm>
            <a:off x="6636396" y="857931"/>
            <a:ext cx="8188" cy="14285"/>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CCE8CF"/>
          </a:solidFill>
          <a:ln w="9525">
            <a:solidFill>
              <a:srgbClr val="000000"/>
            </a:solidFill>
            <a:miter lim="800000"/>
            <a:headEnd/>
            <a:tailEnd/>
          </a:ln>
        </p:spPr>
        <p:txBody>
          <a:bodyPr wrap="square" lIns="67298" tIns="33649" rIns="67298" bIns="33649">
            <a:noAutofit/>
          </a:bodyPr>
          <a:lstStyle/>
          <a:p>
            <a:pPr fontAlgn="ctr"/>
            <a:endParaRPr lang="zh-CN" altLang="en-US" sz="750">
              <a:latin typeface="微软雅黑" panose="020B0503020204020204" pitchFamily="34" charset="-122"/>
              <a:ea typeface="微软雅黑" panose="020B0503020204020204" pitchFamily="34" charset="-122"/>
            </a:endParaRPr>
          </a:p>
        </p:txBody>
      </p:sp>
      <p:sp>
        <p:nvSpPr>
          <p:cNvPr id="4" name="文本占位符 3"/>
          <p:cNvSpPr>
            <a:spLocks noGrp="1"/>
          </p:cNvSpPr>
          <p:nvPr>
            <p:ph type="body" sz="quarter" idx="12"/>
          </p:nvPr>
        </p:nvSpPr>
        <p:spPr>
          <a:xfrm>
            <a:off x="1595500" y="410400"/>
            <a:ext cx="9831600" cy="1024280"/>
          </a:xfrm>
        </p:spPr>
        <p:txBody>
          <a:bodyPr/>
          <a:lstStyle/>
          <a:p>
            <a:r>
              <a:rPr lang="en-US" altLang="zh-CN" sz="3000" dirty="0"/>
              <a:t>GE/10GE/40GE Interface Card on the CE12800/CE12800S</a:t>
            </a:r>
            <a:endParaRPr lang="zh-CN" altLang="en-US" sz="3000" dirty="0"/>
          </a:p>
        </p:txBody>
      </p:sp>
      <p:grpSp>
        <p:nvGrpSpPr>
          <p:cNvPr id="22" name="组合 21"/>
          <p:cNvGrpSpPr/>
          <p:nvPr/>
        </p:nvGrpSpPr>
        <p:grpSpPr>
          <a:xfrm>
            <a:off x="2171564" y="1721041"/>
            <a:ext cx="7358689" cy="4644517"/>
            <a:chOff x="1893961" y="1561119"/>
            <a:chExt cx="7935025" cy="4677474"/>
          </a:xfrm>
        </p:grpSpPr>
        <p:pic>
          <p:nvPicPr>
            <p:cNvPr id="23" name="Picture 4" descr="http://127.0.0.1:7890/pages/31189183/03/31189183/03/resources/dc/images/fig_dc_dcf_hw_0104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4609" y="1561119"/>
              <a:ext cx="3047585" cy="720000"/>
            </a:xfrm>
            <a:prstGeom prst="rect">
              <a:avLst/>
            </a:prstGeom>
            <a:noFill/>
            <a:extLst>
              <a:ext uri="{909E8E84-426E-40DD-AFC4-6F175D3DCCD1}">
                <a14:hiddenFill xmlns:a14="http://schemas.microsoft.com/office/drawing/2010/main">
                  <a:solidFill>
                    <a:srgbClr val="FFFFFF"/>
                  </a:solidFill>
                </a14:hiddenFill>
              </a:ext>
            </a:extLst>
          </p:spPr>
        </p:pic>
        <p:sp>
          <p:nvSpPr>
            <p:cNvPr id="24" name="矩形 23"/>
            <p:cNvSpPr/>
            <p:nvPr/>
          </p:nvSpPr>
          <p:spPr>
            <a:xfrm>
              <a:off x="1893961" y="2275485"/>
              <a:ext cx="4231800" cy="526933"/>
            </a:xfrm>
            <a:prstGeom prst="rect">
              <a:avLst/>
            </a:prstGeom>
          </p:spPr>
          <p:txBody>
            <a:bodyPr wrap="square">
              <a:noAutofit/>
            </a:bodyPr>
            <a:lstStyle/>
            <a:p>
              <a:pPr algn="ctr" fontAlgn="ctr"/>
              <a:r>
                <a:rPr sz="1400" dirty="0">
                  <a:latin typeface="微软雅黑" panose="020B0503020204020204" pitchFamily="34" charset="-122"/>
                  <a:ea typeface="微软雅黑" panose="020B0503020204020204" pitchFamily="34" charset="-122"/>
                </a:rPr>
                <a:t>CE-L48GT series (RJ45)</a:t>
              </a:r>
              <a:endParaRPr lang="en-US" altLang="zh-CN" sz="1400" dirty="0">
                <a:latin typeface="微软雅黑" panose="020B0503020204020204" pitchFamily="34" charset="-122"/>
                <a:ea typeface="微软雅黑" panose="020B0503020204020204" pitchFamily="34" charset="-122"/>
              </a:endParaRPr>
            </a:p>
            <a:p>
              <a:pPr algn="ctr" fontAlgn="ctr"/>
              <a:r>
                <a:rPr sz="1400" dirty="0">
                  <a:latin typeface="微软雅黑" panose="020B0503020204020204" pitchFamily="34" charset="-122"/>
                  <a:ea typeface="微软雅黑" panose="020B0503020204020204" pitchFamily="34" charset="-122"/>
                </a:rPr>
                <a:t>48-port 10/100/1000BASE-T interface card</a:t>
              </a:r>
            </a:p>
          </p:txBody>
        </p:sp>
        <p:pic>
          <p:nvPicPr>
            <p:cNvPr id="25" name="Picture 6" descr="http://127.0.0.1:7890/pages/31189183/03/31189183/03/resources/dc/images/fig_dc_dcf_hw_0112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75621" y="3284536"/>
              <a:ext cx="2964467" cy="664137"/>
            </a:xfrm>
            <a:prstGeom prst="rect">
              <a:avLst/>
            </a:prstGeom>
            <a:noFill/>
            <a:extLst>
              <a:ext uri="{909E8E84-426E-40DD-AFC4-6F175D3DCCD1}">
                <a14:hiddenFill xmlns:a14="http://schemas.microsoft.com/office/drawing/2010/main">
                  <a:solidFill>
                    <a:srgbClr val="FFFFFF"/>
                  </a:solidFill>
                </a14:hiddenFill>
              </a:ext>
            </a:extLst>
          </p:spPr>
        </p:pic>
        <p:sp>
          <p:nvSpPr>
            <p:cNvPr id="26" name="矩形 25"/>
            <p:cNvSpPr/>
            <p:nvPr/>
          </p:nvSpPr>
          <p:spPr>
            <a:xfrm>
              <a:off x="2165729" y="3970276"/>
              <a:ext cx="3882385" cy="526933"/>
            </a:xfrm>
            <a:prstGeom prst="rect">
              <a:avLst/>
            </a:prstGeom>
          </p:spPr>
          <p:txBody>
            <a:bodyPr wrap="square">
              <a:noAutofit/>
            </a:bodyPr>
            <a:lstStyle/>
            <a:p>
              <a:pPr algn="ctr" fontAlgn="ctr"/>
              <a:r>
                <a:rPr sz="1400" dirty="0">
                  <a:latin typeface="微软雅黑" panose="020B0503020204020204" pitchFamily="34" charset="-122"/>
                  <a:ea typeface="微软雅黑" panose="020B0503020204020204" pitchFamily="34" charset="-122"/>
                </a:rPr>
                <a:t>CE-L48GS series (SFP)</a:t>
              </a:r>
              <a:endParaRPr lang="en-US" altLang="zh-CN" sz="1400" dirty="0">
                <a:latin typeface="微软雅黑" panose="020B0503020204020204" pitchFamily="34" charset="-122"/>
                <a:ea typeface="微软雅黑" panose="020B0503020204020204" pitchFamily="34" charset="-122"/>
              </a:endParaRPr>
            </a:p>
            <a:p>
              <a:pPr algn="ctr" fontAlgn="ctr"/>
              <a:r>
                <a:rPr sz="1400" dirty="0">
                  <a:latin typeface="微软雅黑" panose="020B0503020204020204" pitchFamily="34" charset="-122"/>
                  <a:ea typeface="微软雅黑" panose="020B0503020204020204" pitchFamily="34" charset="-122"/>
                </a:rPr>
                <a:t>48-</a:t>
              </a:r>
              <a:r>
                <a:rPr lang="en-US" sz="1400" dirty="0">
                  <a:latin typeface="微软雅黑" panose="020B0503020204020204" pitchFamily="34" charset="-122"/>
                  <a:ea typeface="微软雅黑" panose="020B0503020204020204" pitchFamily="34" charset="-122"/>
                </a:rPr>
                <a:t>p</a:t>
              </a:r>
              <a:r>
                <a:rPr sz="1400" dirty="0">
                  <a:latin typeface="微软雅黑" panose="020B0503020204020204" pitchFamily="34" charset="-122"/>
                  <a:ea typeface="微软雅黑" panose="020B0503020204020204" pitchFamily="34" charset="-122"/>
                </a:rPr>
                <a:t>ort 100/1000BASE-X interface card</a:t>
              </a:r>
            </a:p>
          </p:txBody>
        </p:sp>
        <p:pic>
          <p:nvPicPr>
            <p:cNvPr id="27" name="Picture 8" descr="http://127.0.0.1:7890/pages/31189183/03/31189183/03/resources/dc/images/fig_dc_dcf_hw_02190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64607" y="4970553"/>
              <a:ext cx="3047586" cy="664138"/>
            </a:xfrm>
            <a:prstGeom prst="rect">
              <a:avLst/>
            </a:prstGeom>
            <a:noFill/>
            <a:extLst>
              <a:ext uri="{909E8E84-426E-40DD-AFC4-6F175D3DCCD1}">
                <a14:hiddenFill xmlns:a14="http://schemas.microsoft.com/office/drawing/2010/main">
                  <a:solidFill>
                    <a:srgbClr val="FFFFFF"/>
                  </a:solidFill>
                </a14:hiddenFill>
              </a:ext>
            </a:extLst>
          </p:spPr>
        </p:pic>
        <p:sp>
          <p:nvSpPr>
            <p:cNvPr id="28" name="矩形 27"/>
            <p:cNvSpPr/>
            <p:nvPr/>
          </p:nvSpPr>
          <p:spPr>
            <a:xfrm>
              <a:off x="2577831" y="5711659"/>
              <a:ext cx="3350762" cy="526933"/>
            </a:xfrm>
            <a:prstGeom prst="rect">
              <a:avLst/>
            </a:prstGeom>
          </p:spPr>
          <p:txBody>
            <a:bodyPr wrap="square">
              <a:noAutofit/>
            </a:bodyPr>
            <a:lstStyle/>
            <a:p>
              <a:pPr algn="ctr" fontAlgn="ctr"/>
              <a:r>
                <a:rPr sz="1400" dirty="0">
                  <a:latin typeface="微软雅黑" panose="020B0503020204020204" pitchFamily="34" charset="-122"/>
                  <a:ea typeface="微软雅黑" panose="020B0503020204020204" pitchFamily="34" charset="-122"/>
                </a:rPr>
                <a:t>CE-L12XS-ED (ED, SFP+)</a:t>
              </a:r>
              <a:endParaRPr lang="en-US" altLang="zh-CN" sz="1400" dirty="0">
                <a:latin typeface="微软雅黑" panose="020B0503020204020204" pitchFamily="34" charset="-122"/>
                <a:ea typeface="微软雅黑" panose="020B0503020204020204" pitchFamily="34" charset="-122"/>
              </a:endParaRPr>
            </a:p>
            <a:p>
              <a:pPr algn="ctr" fontAlgn="ctr"/>
              <a:r>
                <a:rPr sz="1400" dirty="0">
                  <a:latin typeface="微软雅黑" panose="020B0503020204020204" pitchFamily="34" charset="-122"/>
                  <a:ea typeface="微软雅黑" panose="020B0503020204020204" pitchFamily="34" charset="-122"/>
                </a:rPr>
                <a:t>12-port 10GBASE-X interface card</a:t>
              </a:r>
            </a:p>
          </p:txBody>
        </p:sp>
        <p:sp>
          <p:nvSpPr>
            <p:cNvPr id="29" name="矩形 28"/>
            <p:cNvSpPr/>
            <p:nvPr/>
          </p:nvSpPr>
          <p:spPr>
            <a:xfrm>
              <a:off x="6640064" y="2275486"/>
              <a:ext cx="2941019" cy="526933"/>
            </a:xfrm>
            <a:prstGeom prst="rect">
              <a:avLst/>
            </a:prstGeom>
          </p:spPr>
          <p:txBody>
            <a:bodyPr wrap="square">
              <a:noAutofit/>
            </a:bodyPr>
            <a:lstStyle/>
            <a:p>
              <a:pPr algn="ctr" fontAlgn="ctr"/>
              <a:r>
                <a:rPr sz="1400" dirty="0">
                  <a:latin typeface="微软雅黑" panose="020B0503020204020204" pitchFamily="34" charset="-122"/>
                  <a:ea typeface="微软雅黑" panose="020B0503020204020204" pitchFamily="34" charset="-122"/>
                </a:rPr>
                <a:t>CE-L48XT-EC (EC, RJ45)</a:t>
              </a:r>
              <a:endParaRPr lang="en-US" altLang="zh-CN" sz="1400" dirty="0">
                <a:latin typeface="微软雅黑" panose="020B0503020204020204" pitchFamily="34" charset="-122"/>
                <a:ea typeface="微软雅黑" panose="020B0503020204020204" pitchFamily="34" charset="-122"/>
              </a:endParaRPr>
            </a:p>
            <a:p>
              <a:pPr algn="ctr" fontAlgn="ctr"/>
              <a:r>
                <a:rPr sz="1400" dirty="0">
                  <a:latin typeface="微软雅黑" panose="020B0503020204020204" pitchFamily="34" charset="-122"/>
                  <a:ea typeface="微软雅黑" panose="020B0503020204020204" pitchFamily="34" charset="-122"/>
                </a:rPr>
                <a:t>48-port 100M/1000M/10G BASE-T interface card</a:t>
              </a:r>
            </a:p>
          </p:txBody>
        </p:sp>
        <p:pic>
          <p:nvPicPr>
            <p:cNvPr id="30" name="Picture 10" descr="http://127.0.0.1:7890/pages/31189183/03/31189183/03/resources/dc/images/fig_dc_dcf_hw_0239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64462" y="1561119"/>
              <a:ext cx="2995935" cy="720000"/>
            </a:xfrm>
            <a:prstGeom prst="rect">
              <a:avLst/>
            </a:prstGeom>
            <a:noFill/>
            <a:extLst>
              <a:ext uri="{909E8E84-426E-40DD-AFC4-6F175D3DCCD1}">
                <a14:hiddenFill xmlns:a14="http://schemas.microsoft.com/office/drawing/2010/main">
                  <a:solidFill>
                    <a:srgbClr val="FFFFFF"/>
                  </a:solidFill>
                </a14:hiddenFill>
              </a:ext>
            </a:extLst>
          </p:spPr>
        </p:pic>
        <p:sp>
          <p:nvSpPr>
            <p:cNvPr id="31" name="矩形 30"/>
            <p:cNvSpPr/>
            <p:nvPr/>
          </p:nvSpPr>
          <p:spPr>
            <a:xfrm>
              <a:off x="6535266" y="3970276"/>
              <a:ext cx="3239937" cy="526933"/>
            </a:xfrm>
            <a:prstGeom prst="rect">
              <a:avLst/>
            </a:prstGeom>
          </p:spPr>
          <p:txBody>
            <a:bodyPr wrap="square">
              <a:noAutofit/>
            </a:bodyPr>
            <a:lstStyle/>
            <a:p>
              <a:pPr algn="ctr" fontAlgn="ctr"/>
              <a:r>
                <a:rPr sz="1400" dirty="0">
                  <a:latin typeface="微软雅黑" panose="020B0503020204020204" pitchFamily="34" charset="-122"/>
                  <a:ea typeface="微软雅黑" panose="020B0503020204020204" pitchFamily="34" charset="-122"/>
                </a:rPr>
                <a:t>CE-L02LQ-EC (EC, QSFP+)</a:t>
              </a:r>
              <a:endParaRPr lang="en-US" altLang="zh-CN" sz="1400" dirty="0">
                <a:latin typeface="微软雅黑" panose="020B0503020204020204" pitchFamily="34" charset="-122"/>
                <a:ea typeface="微软雅黑" panose="020B0503020204020204" pitchFamily="34" charset="-122"/>
              </a:endParaRPr>
            </a:p>
            <a:p>
              <a:pPr algn="ctr" fontAlgn="ctr"/>
              <a:r>
                <a:rPr sz="1400" dirty="0">
                  <a:latin typeface="微软雅黑" panose="020B0503020204020204" pitchFamily="34" charset="-122"/>
                  <a:ea typeface="微软雅黑" panose="020B0503020204020204" pitchFamily="34" charset="-122"/>
                </a:rPr>
                <a:t>2-port 40GBASE-X interface card</a:t>
              </a:r>
            </a:p>
          </p:txBody>
        </p:sp>
        <p:pic>
          <p:nvPicPr>
            <p:cNvPr id="32" name="Picture 12" descr="http://127.0.0.1:7890/pages/31189183/03/31189183/03/resources/dc/images/fig_dc_dcf_hw_02930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33406" y="3284535"/>
              <a:ext cx="2658047" cy="720000"/>
            </a:xfrm>
            <a:prstGeom prst="rect">
              <a:avLst/>
            </a:prstGeom>
            <a:noFill/>
            <a:extLst>
              <a:ext uri="{909E8E84-426E-40DD-AFC4-6F175D3DCCD1}">
                <a14:hiddenFill xmlns:a14="http://schemas.microsoft.com/office/drawing/2010/main">
                  <a:solidFill>
                    <a:srgbClr val="FFFFFF"/>
                  </a:solidFill>
                </a14:hiddenFill>
              </a:ext>
            </a:extLst>
          </p:spPr>
        </p:pic>
        <p:sp>
          <p:nvSpPr>
            <p:cNvPr id="33" name="矩形 32"/>
            <p:cNvSpPr/>
            <p:nvPr/>
          </p:nvSpPr>
          <p:spPr>
            <a:xfrm>
              <a:off x="6478224" y="5711660"/>
              <a:ext cx="3350762" cy="526933"/>
            </a:xfrm>
            <a:prstGeom prst="rect">
              <a:avLst/>
            </a:prstGeom>
          </p:spPr>
          <p:txBody>
            <a:bodyPr wrap="square">
              <a:noAutofit/>
            </a:bodyPr>
            <a:lstStyle/>
            <a:p>
              <a:pPr algn="ctr" fontAlgn="ctr"/>
              <a:r>
                <a:rPr sz="1400" dirty="0">
                  <a:latin typeface="微软雅黑" panose="020B0503020204020204" pitchFamily="34" charset="-122"/>
                  <a:ea typeface="微软雅黑" panose="020B0503020204020204" pitchFamily="34" charset="-122"/>
                </a:rPr>
                <a:t>CE-L36LQ series (QSFP+)</a:t>
              </a:r>
              <a:endParaRPr lang="en-US" altLang="zh-CN" sz="1400" dirty="0">
                <a:latin typeface="微软雅黑" panose="020B0503020204020204" pitchFamily="34" charset="-122"/>
                <a:ea typeface="微软雅黑" panose="020B0503020204020204" pitchFamily="34" charset="-122"/>
              </a:endParaRPr>
            </a:p>
            <a:p>
              <a:pPr algn="ctr" fontAlgn="ctr"/>
              <a:r>
                <a:rPr sz="1400" dirty="0">
                  <a:latin typeface="微软雅黑" panose="020B0503020204020204" pitchFamily="34" charset="-122"/>
                  <a:ea typeface="微软雅黑" panose="020B0503020204020204" pitchFamily="34" charset="-122"/>
                </a:rPr>
                <a:t>36-port 40GBASE-X interface card</a:t>
              </a:r>
            </a:p>
          </p:txBody>
        </p:sp>
        <p:pic>
          <p:nvPicPr>
            <p:cNvPr id="34" name="Picture 14" descr="http://127.0.0.1:7890/pages/31189183/03/31189183/03/resources/dc/images/fig_dc_dcf_hw_02820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53095" y="4970554"/>
              <a:ext cx="2618666" cy="720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029509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tsShapeName" descr="SLR^G@HM^NQDO5EE6E02833885G989@20892@&lt;896:PM11056029[!!BIHO@]m110560291111111111D15B92C76D11D15B92C76D!!!!!!!!!!!!!!!!!!!!!!!!!!!!!!!!!!!!!!!!!!!!!!!!!!!!89@AD89B&gt;CY11030929!!!BIHO@]y110309291@44E6181107DB6833DG1107DB6833DG!!!!!!!!!!!!!!!!!!!!!!!!!!!!!!!!!!!!!!!!!!!!!!!!!!!!89D:I89M8[M11056029!!!BIHO@]m110560291111111111D15B92C76D氮侍贴搐变已薛颜促探31181934,W1/6/ymr!!!!!!!!!!!!!!!!!!!!!!!!!!!!!!!!!!!!!!!!!!!!!!!!!!!!!!!!!!!!!!!!!!!!!!!!!!!!!!!!!!!!!!!!!!!!!!!!!!!!!!!!!!!!!!!!!!!!!!!!!!!!!!!!!!!!!!!!!!!!!!!!!!!!!!!!!!!!!!!!!!!!!!!!!!!!!!!!!!!!!!!!!!!!!!!!!!!!!!!!!!!!!!!!!!!!!!!!!!!!!!!!!!!!!!!!!!!!!!!!!!!!!!!!!!!!!!!!!!!!!!!!!!!!!!!!!!!!!!!!!!!!!!!!!!!!!!!!!!!!!!!!!!!!!!!!!!!!!!!!!!!!!!!!!!!!!!!!!!!!!!!!!!!!!!!!!!!!!!!!!!!!!!!!!!!!!!!!!!!!!!!!!!!!!!!!!!!!!!!!!!!!!!!!!!!!!!!!!!!!!!!!!!!!!!!!!!!!!!!!!!!!!!!!!!!!!!!!!!!!!!!!!!!!!!!!!!!!!!!!!!!!!!!!!!!!!!!!!!!!!!!!!!!!!!!!!!!!!!!!!!!!!!!!!!!!!!!!!!!!!!!!!!!!!!!!!!!!!!!!!!!!!!!!!!!!!!!!!!!!!!!!!!!!!!!!!!!!!!!!!!!!!!!!!!!!!!!!!!!!!!!!!!!!!!!!!!!!!!!!!!!!!!!!!!!!!!!!!!!!!!!!!!!!!!!!!!!!!!!!!!!!!!!!!!!!!!!!!!!!!!!!!!!!!!!!!!!!!!!!!!!!!!!!!!!!!!!!!!!!!!!!!!!!!!!!!!!!!!!!!!!!!!!!!!!!!!!!!!!!!!!!!!!!!!!!!!!!!!!!!!!!!!!!!!!!!!!!!!!!!!!!!!!!!!!!!!!!!!!!!!!!!!!!!!!!!!!!!!!!!!!!!!!!!!!!!!!!!!!!!!!!!!!!!!!!!!!!!!!!!!!!!!!!!!!!!!!!!!!!!!!!!!!!!!!!!!!!!!!!!!!!!!!!!!!!!!!!!!!!!!!!!!!!!!!!!!!!!!!!!!!!!!!!!!!!!!!!!!!!!!!!!!!!!!!!!!!!!!!!!!!!!!!!!!!!!!!!!!!!!!!!!!!!!!!!!!!!!!!!!!!!!!!!!!!!!!!!!!!!!!!!!!!!!!!!!!!!!!!!!!!!!!!!!!!!!!!!!!!!!!!!!!!!!!!!!!!!!!!!!!!!!!!!!!!!!!!!!!!!!!!!!!!!!!!!!!!!!!!!!!!!!!!!!!!!!!!!!!!!!!!!!!!!!!!!!!!!!!!!!!!!!!!!!!!!!!!!!!!!!!!!!!!!!!!!!!!!!!!!!!!!!!!!!!!!!!!!!!!!!!!!!!!!!!!!!!!!!!!!!!!!!!!!!!!!!!!!!!!!!!!!!!!!!!!!!!!!!!!!!!!!!!!!!!!!!!!!!!!!!!!!!!!!!!!!!!!!!!!!!!!!!!!!!!!!!!!!!!!!!!!!!!!!!!!!!!!!!!!!!!!!!!!!!!!!!!!!!!!!!!!!!!!!!!!!!!!!!!!!!!!!!!!!!!!!!!!!!!!!!!!!!!!!!!!!!!!!!!!!!!!!!!!!!!!!!!!!!!!!!!!!!!!!!!!!!!!!!!!!!!!!!!!!!!!!!!!!!!!!!!!!!!!!!!!!!!!!!!!!!!!!!!!!!!!!!!!!!!!!!!!!!!!!!!!!!!!!!!!!!!!!!!!!!!!!!!!!!!!!!!!!!!!!!!!!!!!!!!!!!!!!!!!!!!!!!!!!!!!!!!!!!!!!!!!!!!!!!!!!!!!!!!!!!!!!!!!!!!!!!!!!!!!!!!!!!!!!!!!!!!!!!!!!!!!!!!!!!!!!!!!!!!!!!!!!!!!!!!!!!!!!!!!!!!!!!!!!!!!!!!!!!!!!!!!!!!!!!!!!!!!!!!!!!!!!!!!!!!!!!!!!!!!!!!!!!!!!!!!!!!!!!!!!!!!!!!!!!!!!!!!!!!!!!!!!!!!!!!!!!!!!!!!!!!!!!!!!!!!!!!!!!!!!!!!!!!!!!!!!!!!!!!!!!!!!!!!!!!!!!!!!!!!!!!!!!!!!!!!!!!!!!!!!!!!!!!!!!!!!!!!!!!!!!!!!!!!!!!!!!!!!!!!!!!!!!!!!!!!!!!!!!!!!!!!!!!!!!!!!!!!!!!!!!!!!!!!!!!!!!!1!1" hidden="1"/>
          <p:cNvSpPr>
            <a:spLocks noChangeArrowheads="1"/>
          </p:cNvSpPr>
          <p:nvPr/>
        </p:nvSpPr>
        <p:spPr bwMode="auto">
          <a:xfrm>
            <a:off x="6636396" y="857931"/>
            <a:ext cx="8188" cy="14285"/>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CCE8CF"/>
          </a:solidFill>
          <a:ln w="9525">
            <a:solidFill>
              <a:srgbClr val="000000"/>
            </a:solidFill>
            <a:miter lim="800000"/>
            <a:headEnd/>
            <a:tailEnd/>
          </a:ln>
        </p:spPr>
        <p:txBody>
          <a:bodyPr wrap="square" lIns="67298" tIns="33649" rIns="67298" bIns="33649">
            <a:noAutofit/>
          </a:bodyPr>
          <a:lstStyle/>
          <a:p>
            <a:pPr fontAlgn="ctr"/>
            <a:endParaRPr lang="zh-CN" altLang="en-US" sz="750">
              <a:latin typeface="微软雅黑" panose="020B0503020204020204" pitchFamily="34" charset="-122"/>
              <a:ea typeface="微软雅黑" panose="020B0503020204020204" pitchFamily="34" charset="-122"/>
            </a:endParaRPr>
          </a:p>
        </p:txBody>
      </p:sp>
      <p:sp>
        <p:nvSpPr>
          <p:cNvPr id="17" name="DtsShapeName" descr="SLR^G@HM^NQDO5EE6E02833885G989@20892@&lt;896:PM11056029[!!BIHO@]m110560291111111111D15B92C76D11D15B92C76D!!!!!!!!!!!!!!!!!!!!!!!!!!!!!!!!!!!!!!!!!!!!!!!!!!!!89@AD89B&gt;CY11030929!!!BIHO@]y110309291@44E6181107DB6833DG1107DB6833DG!!!!!!!!!!!!!!!!!!!!!!!!!!!!!!!!!!!!!!!!!!!!!!!!!!!!89D:I89M8[M11056029!!!BIHO@]m110560291111111111D15B92C76D氮侍贴搐变已薛颜促探31181934,W1/6/ymr!!!!!!!!!!!!!!!!!!!!!!!!!!!!!!!!!!!!!!!!!!!!!!!!!!!!!!!!!!!!!!!!!!!!!!!!!!!!!!!!!!!!!!!!!!!!!!!!!!!!!!!!!!!!!!!!!!!!!!!!!!!!!!!!!!!!!!!!!!!!!!!!!!!!!!!!!!!!!!!!!!!!!!!!!!!!!!!!!!!!!!!!!!!!!!!!!!!!!!!!!!!!!!!!!!!!!!!!!!!!!!!!!!!!!!!!!!!!!!!!!!!!!!!!!!!!!!!!!!!!!!!!!!!!!!!!!!!!!!!!!!!!!!!!!!!!!!!!!!!!!!!!!!!!!!!!!!!!!!!!!!!!!!!!!!!!!!!!!!!!!!!!!!!!!!!!!!!!!!!!!!!!!!!!!!!!!!!!!!!!!!!!!!!!!!!!!!!!!!!!!!!!!!!!!!!!!!!!!!!!!!!!!!!!!!!!!!!!!!!!!!!!!!!!!!!!!!!!!!!!!!!!!!!!!!!!!!!!!!!!!!!!!!!!!!!!!!!!!!!!!!!!!!!!!!!!!!!!!!!!!!!!!!!!!!!!!!!!!!!!!!!!!!!!!!!!!!!!!!!!!!!!!!!!!!!!!!!!!!!!!!!!!!!!!!!!!!!!!!!!!!!!!!!!!!!!!!!!!!!!!!!!!!!!!!!!!!!!!!!!!!!!!!!!!!!!!!!!!!!!!!!!!!!!!!!!!!!!!!!!!!!!!!!!!!!!!!!!!!!!!!!!!!!!!!!!!!!!!!!!!!!!!!!!!!!!!!!!!!!!!!!!!!!!!!!!!!!!!!!!!!!!!!!!!!!!!!!!!!!!!!!!!!!!!!!!!!!!!!!!!!!!!!!!!!!!!!!!!!!!!!!!!!!!!!!!!!!!!!!!!!!!!!!!!!!!!!!!!!!!!!!!!!!!!!!!!!!!!!!!!!!!!!!!!!!!!!!!!!!!!!!!!!!!!!!!!!!!!!!!!!!!!!!!!!!!!!!!!!!!!!!!!!!!!!!!!!!!!!!!!!!!!!!!!!!!!!!!!!!!!!!!!!!!!!!!!!!!!!!!!!!!!!!!!!!!!!!!!!!!!!!!!!!!!!!!!!!!!!!!!!!!!!!!!!!!!!!!!!!!!!!!!!!!!!!!!!!!!!!!!!!!!!!!!!!!!!!!!!!!!!!!!!!!!!!!!!!!!!!!!!!!!!!!!!!!!!!!!!!!!!!!!!!!!!!!!!!!!!!!!!!!!!!!!!!!!!!!!!!!!!!!!!!!!!!!!!!!!!!!!!!!!!!!!!!!!!!!!!!!!!!!!!!!!!!!!!!!!!!!!!!!!!!!!!!!!!!!!!!!!!!!!!!!!!!!!!!!!!!!!!!!!!!!!!!!!!!!!!!!!!!!!!!!!!!!!!!!!!!!!!!!!!!!!!!!!!!!!!!!!!!!!!!!!!!!!!!!!!!!!!!!!!!!!!!!!!!!!!!!!!!!!!!!!!!!!!!!!!!!!!!!!!!!!!!!!!!!!!!!!!!!!!!!!!!!!!!!!!!!!!!!!!!!!!!!!!!!!!!!!!!!!!!!!!!!!!!!!!!!!!!!!!!!!!!!!!!!!!!!!!!!!!!!!!!!!!!!!!!!!!!!!!!!!!!!!!!!!!!!!!!!!!!!!!!!!!!!!!!!!!!!!!!!!!!!!!!!!!!!!!!!!!!!!!!!!!!!!!!!!!!!!!!!!!!!!!!!!!!!!!!!!!!!!!!!!!!!!!!!!!!!!!!!!!!!!!!!!!!!!!!!!!!!!!!!!!!!!!!!!!!!!!!!!!!!!!!!!!!!!!!!!!!!!!!!!!!!!!!!!!!!!!!!!!!!!!!!!!!!!!!!!!!!!!!!!!!!!!!!!!!!!!!!!!!!!!!!!!!!!!!!!!!!!!!!!!!!!!!!!!!!!!!!!!!!!!!!!!!!!!!!!!!!!!!!!!!!!!!!!!!!!!!!!!!!!!!!!!!!!!!!!!!!!!!!!!!!!!!!!!!!!!!!!!!!!!!!!!!!!!!!!!!!!!!!!!!!!!!!!!!!!!!!!!!!!!!!!!!!!!!!!!!!!!!!!!!!!!!!!!!!!!!!!!!!!!!!!!!!!!!!!!!!!!!!!!!!!!!!!!!!!!!!!!!!!!!!!!!!!!!!!!!!!!!!!!!!!!!!!!!!!!!!!!!!!!!!!!!!!!!!!!!!!!!!!!!!!!!!!!1!1" hidden="1"/>
          <p:cNvSpPr>
            <a:spLocks noChangeArrowheads="1"/>
          </p:cNvSpPr>
          <p:nvPr/>
        </p:nvSpPr>
        <p:spPr bwMode="auto">
          <a:xfrm>
            <a:off x="6636396" y="857931"/>
            <a:ext cx="8188" cy="14285"/>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CCE8CF"/>
          </a:solidFill>
          <a:ln w="9525">
            <a:solidFill>
              <a:srgbClr val="000000"/>
            </a:solidFill>
            <a:miter lim="800000"/>
            <a:headEnd/>
            <a:tailEnd/>
          </a:ln>
        </p:spPr>
        <p:txBody>
          <a:bodyPr wrap="square" lIns="67298" tIns="33649" rIns="67298" bIns="33649">
            <a:noAutofit/>
          </a:bodyPr>
          <a:lstStyle/>
          <a:p>
            <a:pPr fontAlgn="ctr"/>
            <a:endParaRPr lang="zh-CN" altLang="en-US" sz="750">
              <a:latin typeface="微软雅黑" panose="020B0503020204020204" pitchFamily="34" charset="-122"/>
              <a:ea typeface="微软雅黑" panose="020B0503020204020204" pitchFamily="34" charset="-122"/>
            </a:endParaRPr>
          </a:p>
        </p:txBody>
      </p:sp>
      <p:sp>
        <p:nvSpPr>
          <p:cNvPr id="5" name="文本框 4"/>
          <p:cNvSpPr txBox="1"/>
          <p:nvPr/>
        </p:nvSpPr>
        <p:spPr>
          <a:xfrm>
            <a:off x="6501045" y="2213865"/>
            <a:ext cx="3878756" cy="1565766"/>
          </a:xfrm>
          <a:prstGeom prst="rect">
            <a:avLst/>
          </a:prstGeom>
          <a:noFill/>
          <a:ln w="25400">
            <a:noFill/>
            <a:prstDash val="solid"/>
          </a:ln>
          <a:effectLst>
            <a:softEdge rad="12700"/>
          </a:effectLst>
          <a:scene3d>
            <a:camera prst="orthographicFront">
              <a:rot lat="0" lon="0" rev="0"/>
            </a:camera>
            <a:lightRig rig="balanced" dir="t">
              <a:rot lat="0" lon="0" rev="8700000"/>
            </a:lightRig>
          </a:scene3d>
          <a:sp3d/>
        </p:spPr>
        <p:txBody>
          <a:bodyPr wrap="square" lIns="134965" tIns="0" rIns="0" bIns="0" rtlCol="0" anchor="t" anchorCtr="0">
            <a:noAutofit/>
          </a:bodyPr>
          <a:lstStyle/>
          <a:p>
            <a:pPr fontAlgn="ctr"/>
            <a:r>
              <a:rPr sz="1499" dirty="0">
                <a:latin typeface="微软雅黑" panose="020B0503020204020204" pitchFamily="34" charset="-122"/>
                <a:ea typeface="微软雅黑" panose="020B0503020204020204" pitchFamily="34" charset="-122"/>
              </a:rPr>
              <a:t>New line card on the CE12800E</a:t>
            </a:r>
            <a:endParaRPr lang="en-US" altLang="zh-CN" sz="1499" dirty="0">
              <a:latin typeface="微软雅黑" panose="020B0503020204020204" pitchFamily="34" charset="-122"/>
              <a:ea typeface="微软雅黑" panose="020B0503020204020204" pitchFamily="34" charset="-122"/>
            </a:endParaRPr>
          </a:p>
          <a:p>
            <a:pPr fontAlgn="ctr"/>
            <a:endParaRPr lang="en-US" altLang="zh-CN" sz="1499" dirty="0">
              <a:latin typeface="微软雅黑" panose="020B0503020204020204" pitchFamily="34" charset="-122"/>
              <a:ea typeface="微软雅黑" panose="020B0503020204020204" pitchFamily="34" charset="-122"/>
            </a:endParaRPr>
          </a:p>
          <a:p>
            <a:pPr fontAlgn="ctr"/>
            <a:r>
              <a:rPr lang="en-US" sz="1499" dirty="0">
                <a:latin typeface="微软雅黑" panose="020B0503020204020204" pitchFamily="34" charset="-122"/>
                <a:ea typeface="微软雅黑" panose="020B0503020204020204" pitchFamily="34" charset="-122"/>
              </a:rPr>
              <a:t>N</a:t>
            </a:r>
            <a:r>
              <a:rPr sz="1499" dirty="0">
                <a:latin typeface="微软雅黑" panose="020B0503020204020204" pitchFamily="34" charset="-122"/>
                <a:ea typeface="微软雅黑" panose="020B0503020204020204" pitchFamily="34" charset="-122"/>
              </a:rPr>
              <a:t>ame: CEL24LQED-E</a:t>
            </a:r>
          </a:p>
          <a:p>
            <a:pPr fontAlgn="ctr"/>
            <a:endParaRPr lang="en-US" altLang="zh-CN" sz="1499" dirty="0">
              <a:latin typeface="微软雅黑" panose="020B0503020204020204" pitchFamily="34" charset="-122"/>
              <a:ea typeface="微软雅黑" panose="020B0503020204020204" pitchFamily="34" charset="-122"/>
            </a:endParaRPr>
          </a:p>
          <a:p>
            <a:pPr fontAlgn="ctr"/>
            <a:r>
              <a:rPr lang="en-US" sz="1499" dirty="0">
                <a:latin typeface="微软雅黑" panose="020B0503020204020204" pitchFamily="34" charset="-122"/>
                <a:ea typeface="微软雅黑" panose="020B0503020204020204" pitchFamily="34" charset="-122"/>
              </a:rPr>
              <a:t>Ports</a:t>
            </a:r>
            <a:r>
              <a:rPr sz="1499" dirty="0">
                <a:latin typeface="微软雅黑" panose="020B0503020204020204" pitchFamily="34" charset="-122"/>
                <a:ea typeface="微软雅黑" panose="020B0503020204020204" pitchFamily="34" charset="-122"/>
              </a:rPr>
              <a:t>: 24 x 40GE </a:t>
            </a:r>
            <a:r>
              <a:rPr lang="en-US" sz="1499" dirty="0">
                <a:latin typeface="微软雅黑" panose="020B0503020204020204" pitchFamily="34" charset="-122"/>
                <a:ea typeface="微软雅黑" panose="020B0503020204020204" pitchFamily="34" charset="-122"/>
              </a:rPr>
              <a:t>(default)</a:t>
            </a:r>
            <a:endParaRPr lang="zh-CN" altLang="en-US" sz="1050" kern="0" dirty="0">
              <a:solidFill>
                <a:srgbClr val="000000"/>
              </a:solidFill>
              <a:latin typeface="微软雅黑" panose="020B0503020204020204" pitchFamily="34" charset="-122"/>
              <a:ea typeface="微软雅黑" panose="020B0503020204020204" pitchFamily="34" charset="-122"/>
              <a:cs typeface="Arial" pitchFamily="34" charset="0"/>
            </a:endParaRPr>
          </a:p>
        </p:txBody>
      </p:sp>
      <p:pic>
        <p:nvPicPr>
          <p:cNvPr id="4" name="图片 3"/>
          <p:cNvPicPr>
            <a:picLocks noChangeAspect="1"/>
          </p:cNvPicPr>
          <p:nvPr/>
        </p:nvPicPr>
        <p:blipFill>
          <a:blip r:embed="rId3"/>
          <a:stretch>
            <a:fillRect/>
          </a:stretch>
        </p:blipFill>
        <p:spPr>
          <a:xfrm>
            <a:off x="2693623" y="2807931"/>
            <a:ext cx="2835315" cy="629428"/>
          </a:xfrm>
          <a:prstGeom prst="rect">
            <a:avLst/>
          </a:prstGeom>
        </p:spPr>
      </p:pic>
      <p:sp>
        <p:nvSpPr>
          <p:cNvPr id="6" name="文本占位符 5"/>
          <p:cNvSpPr>
            <a:spLocks noGrp="1"/>
          </p:cNvSpPr>
          <p:nvPr>
            <p:ph type="body" sz="quarter" idx="12"/>
          </p:nvPr>
        </p:nvSpPr>
        <p:spPr/>
        <p:txBody>
          <a:bodyPr/>
          <a:lstStyle/>
          <a:p>
            <a:r>
              <a:rPr lang="en-US" altLang="zh-CN" dirty="0"/>
              <a:t>40GE Line Card on the CE12800E</a:t>
            </a:r>
            <a:endParaRPr lang="zh-CN" altLang="en-US" dirty="0"/>
          </a:p>
        </p:txBody>
      </p:sp>
    </p:spTree>
    <p:extLst>
      <p:ext uri="{BB962C8B-B14F-4D97-AF65-F5344CB8AC3E}">
        <p14:creationId xmlns:p14="http://schemas.microsoft.com/office/powerpoint/2010/main" val="12225819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8"/>
          <p:cNvSpPr>
            <a:spLocks noGrp="1"/>
          </p:cNvSpPr>
          <p:nvPr>
            <p:ph type="body" sz="quarter" idx="10"/>
          </p:nvPr>
        </p:nvSpPr>
        <p:spPr>
          <a:xfrm>
            <a:off x="929623" y="4257092"/>
            <a:ext cx="10560048" cy="2448484"/>
          </a:xfrm>
        </p:spPr>
        <p:txBody>
          <a:bodyPr/>
          <a:lstStyle/>
          <a:p>
            <a:r>
              <a:rPr lang="en-US" sz="1600" dirty="0"/>
              <a:t>SFUA, SFUB, or SFUC cannot be used in the same chassis with FD or FDA series LPUs. To use FD or FDA series LPUs in a chassis, replace SFUA, SFUB, or SFUC with SFUF or SFUG.</a:t>
            </a:r>
          </a:p>
          <a:p>
            <a:r>
              <a:rPr lang="en-US" sz="1600" dirty="0"/>
              <a:t>Due to the limitation of output power, when 2200 W DC power modules work in N+N backup mode, a CE12804 chassis can be configured with a maximum of three CE-L36CQ-FD cards, a CE12808 chassis can be configured with a maximum of six cards, and a CE12812 chassis can be configured with a maximum of 10 cards.</a:t>
            </a:r>
          </a:p>
        </p:txBody>
      </p:sp>
      <p:sp>
        <p:nvSpPr>
          <p:cNvPr id="10" name="文本占位符 9"/>
          <p:cNvSpPr>
            <a:spLocks noGrp="1"/>
          </p:cNvSpPr>
          <p:nvPr>
            <p:ph type="body" sz="quarter" idx="12"/>
          </p:nvPr>
        </p:nvSpPr>
        <p:spPr>
          <a:xfrm>
            <a:off x="1595500" y="410400"/>
            <a:ext cx="9831600" cy="562615"/>
          </a:xfrm>
        </p:spPr>
        <p:txBody>
          <a:bodyPr/>
          <a:lstStyle/>
          <a:p>
            <a:r>
              <a:rPr lang="en-US" altLang="zh-CN" sz="3000" dirty="0"/>
              <a:t>100GE Interface Cards on the CE12800/CE12800S</a:t>
            </a:r>
            <a:endParaRPr lang="zh-CN" altLang="en-US" sz="3000" dirty="0"/>
          </a:p>
        </p:txBody>
      </p:sp>
      <p:grpSp>
        <p:nvGrpSpPr>
          <p:cNvPr id="6" name="组合 5"/>
          <p:cNvGrpSpPr/>
          <p:nvPr/>
        </p:nvGrpSpPr>
        <p:grpSpPr>
          <a:xfrm>
            <a:off x="3075118" y="1628800"/>
            <a:ext cx="6051740" cy="2299746"/>
            <a:chOff x="2317066" y="1595786"/>
            <a:chExt cx="7644810" cy="2960376"/>
          </a:xfrm>
        </p:grpSpPr>
        <p:sp>
          <p:nvSpPr>
            <p:cNvPr id="3" name="矩形 2"/>
            <p:cNvSpPr/>
            <p:nvPr/>
          </p:nvSpPr>
          <p:spPr>
            <a:xfrm>
              <a:off x="2332670" y="2290985"/>
              <a:ext cx="3622690" cy="594284"/>
            </a:xfrm>
            <a:prstGeom prst="rect">
              <a:avLst/>
            </a:prstGeom>
          </p:spPr>
          <p:txBody>
            <a:bodyPr wrap="square">
              <a:noAutofit/>
            </a:bodyPr>
            <a:lstStyle/>
            <a:p>
              <a:pPr algn="ctr" fontAlgn="ctr"/>
              <a:r>
                <a:rPr sz="1200" dirty="0">
                  <a:latin typeface="微软雅黑" panose="020B0503020204020204" pitchFamily="34" charset="-122"/>
                  <a:ea typeface="微软雅黑" panose="020B0503020204020204" pitchFamily="34" charset="-122"/>
                </a:rPr>
                <a:t>CE-L04CF series (CFP)</a:t>
              </a:r>
              <a:endParaRPr lang="en-US" altLang="zh-CN" sz="1200" dirty="0">
                <a:latin typeface="微软雅黑" panose="020B0503020204020204" pitchFamily="34" charset="-122"/>
                <a:ea typeface="微软雅黑" panose="020B0503020204020204" pitchFamily="34" charset="-122"/>
              </a:endParaRPr>
            </a:p>
            <a:p>
              <a:pPr algn="ctr" fontAlgn="ctr"/>
              <a:r>
                <a:rPr sz="1200" dirty="0">
                  <a:latin typeface="微软雅黑" panose="020B0503020204020204" pitchFamily="34" charset="-122"/>
                  <a:ea typeface="微软雅黑" panose="020B0503020204020204" pitchFamily="34" charset="-122"/>
                </a:rPr>
                <a:t>(4-port 100GE optical interface card)</a:t>
              </a:r>
            </a:p>
          </p:txBody>
        </p:sp>
        <p:pic>
          <p:nvPicPr>
            <p:cNvPr id="18434" name="Picture 2" descr="http://127.0.0.1:7890/pages/31189183/03/31189183/03/resources/dc/images/fig_dc_dcf_hw_0203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71934" y="1595786"/>
              <a:ext cx="3101053" cy="72000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2317066" y="3961878"/>
              <a:ext cx="3622690" cy="594284"/>
            </a:xfrm>
            <a:prstGeom prst="rect">
              <a:avLst/>
            </a:prstGeom>
          </p:spPr>
          <p:txBody>
            <a:bodyPr wrap="square">
              <a:noAutofit/>
            </a:bodyPr>
            <a:lstStyle/>
            <a:p>
              <a:pPr algn="ctr" fontAlgn="ctr"/>
              <a:r>
                <a:rPr sz="1200" dirty="0">
                  <a:latin typeface="微软雅黑" panose="020B0503020204020204" pitchFamily="34" charset="-122"/>
                  <a:ea typeface="微软雅黑" panose="020B0503020204020204" pitchFamily="34" charset="-122"/>
                </a:rPr>
                <a:t>CE-L08CC-EC (EC, CXP)</a:t>
              </a:r>
              <a:endParaRPr lang="en-US" altLang="zh-CN" sz="1200" dirty="0">
                <a:latin typeface="微软雅黑" panose="020B0503020204020204" pitchFamily="34" charset="-122"/>
                <a:ea typeface="微软雅黑" panose="020B0503020204020204" pitchFamily="34" charset="-122"/>
              </a:endParaRPr>
            </a:p>
            <a:p>
              <a:pPr algn="ctr" fontAlgn="ctr"/>
              <a:r>
                <a:rPr sz="1200" dirty="0">
                  <a:latin typeface="微软雅黑" panose="020B0503020204020204" pitchFamily="34" charset="-122"/>
                  <a:ea typeface="微软雅黑" panose="020B0503020204020204" pitchFamily="34" charset="-122"/>
                </a:rPr>
                <a:t>(8-port 100GE optical interface card)</a:t>
              </a:r>
            </a:p>
          </p:txBody>
        </p:sp>
        <p:pic>
          <p:nvPicPr>
            <p:cNvPr id="18436" name="Picture 4" descr="http://127.0.0.1:7890/pages/31189183/03/31189183/03/resources/dc/images/fig_dc_dcf_hw_0246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71932" y="3179268"/>
              <a:ext cx="3128496" cy="720000"/>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6157563" y="2295887"/>
              <a:ext cx="3736089" cy="594284"/>
            </a:xfrm>
            <a:prstGeom prst="rect">
              <a:avLst/>
            </a:prstGeom>
          </p:spPr>
          <p:txBody>
            <a:bodyPr wrap="square">
              <a:noAutofit/>
            </a:bodyPr>
            <a:lstStyle/>
            <a:p>
              <a:pPr algn="ctr" fontAlgn="ctr"/>
              <a:r>
                <a:rPr sz="1200">
                  <a:latin typeface="微软雅黑" panose="020B0503020204020204" pitchFamily="34" charset="-122"/>
                  <a:ea typeface="微软雅黑" panose="020B0503020204020204" pitchFamily="34" charset="-122"/>
                </a:rPr>
                <a:t>CE-L12CF-EG (EG, CFP2)</a:t>
              </a:r>
              <a:endParaRPr lang="en-US" altLang="zh-CN" sz="1200" dirty="0">
                <a:latin typeface="微软雅黑" panose="020B0503020204020204" pitchFamily="34" charset="-122"/>
                <a:ea typeface="微软雅黑" panose="020B0503020204020204" pitchFamily="34" charset="-122"/>
              </a:endParaRPr>
            </a:p>
            <a:p>
              <a:pPr algn="ctr" fontAlgn="ctr"/>
              <a:r>
                <a:rPr sz="1200">
                  <a:latin typeface="微软雅黑" panose="020B0503020204020204" pitchFamily="34" charset="-122"/>
                  <a:ea typeface="微软雅黑" panose="020B0503020204020204" pitchFamily="34" charset="-122"/>
                </a:rPr>
                <a:t>(12-port 100GE optical interface card)</a:t>
              </a:r>
            </a:p>
          </p:txBody>
        </p:sp>
        <p:pic>
          <p:nvPicPr>
            <p:cNvPr id="18438" name="Picture 6" descr="http://127.0.0.1:7890/pages/31189183/03/31189183/03/resources/dc/images/fig_dc_dcf_hw_02530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76020" y="1595786"/>
              <a:ext cx="3213818" cy="720000"/>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p:cNvSpPr/>
            <p:nvPr/>
          </p:nvSpPr>
          <p:spPr>
            <a:xfrm>
              <a:off x="6225787" y="3913115"/>
              <a:ext cx="3736089" cy="594284"/>
            </a:xfrm>
            <a:prstGeom prst="rect">
              <a:avLst/>
            </a:prstGeom>
          </p:spPr>
          <p:txBody>
            <a:bodyPr wrap="square">
              <a:noAutofit/>
            </a:bodyPr>
            <a:lstStyle/>
            <a:p>
              <a:pPr algn="ctr" fontAlgn="ctr"/>
              <a:r>
                <a:rPr sz="1200">
                  <a:latin typeface="微软雅黑" panose="020B0503020204020204" pitchFamily="34" charset="-122"/>
                  <a:ea typeface="微软雅黑" panose="020B0503020204020204" pitchFamily="34" charset="-122"/>
                </a:rPr>
                <a:t>CE-L36CQ-FD (FD, QSFP28)</a:t>
              </a:r>
              <a:endParaRPr lang="en-US" altLang="zh-CN" sz="1200" dirty="0">
                <a:latin typeface="微软雅黑" panose="020B0503020204020204" pitchFamily="34" charset="-122"/>
                <a:ea typeface="微软雅黑" panose="020B0503020204020204" pitchFamily="34" charset="-122"/>
              </a:endParaRPr>
            </a:p>
            <a:p>
              <a:pPr algn="ctr" fontAlgn="ctr"/>
              <a:r>
                <a:rPr sz="1200">
                  <a:latin typeface="微软雅黑" panose="020B0503020204020204" pitchFamily="34" charset="-122"/>
                  <a:ea typeface="微软雅黑" panose="020B0503020204020204" pitchFamily="34" charset="-122"/>
                </a:rPr>
                <a:t>(36-port 100GE optical interface card)</a:t>
              </a:r>
            </a:p>
          </p:txBody>
        </p:sp>
        <p:pic>
          <p:nvPicPr>
            <p:cNvPr id="18442" name="Picture 10" descr="http://127.0.0.1:7890/pages/31189183/03/31189183/03/resources/dc/images/fig_dc_dcf_hw_0302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64052" y="3248980"/>
              <a:ext cx="2472168" cy="720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43840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127448" y="1448780"/>
            <a:ext cx="10488255" cy="4572508"/>
            <a:chOff x="2693624" y="1970840"/>
            <a:chExt cx="6860770" cy="3603387"/>
          </a:xfrm>
        </p:grpSpPr>
        <p:pic>
          <p:nvPicPr>
            <p:cNvPr id="1745922" name="Picture 2" descr="http://t1.gstatic.com/images?q=tbn:ANd9GcQTW2OtCH2L_E6lELnsJjLcgGChIfJ0H4mtez5lGRAInsDbtXzWdL0gVI1X">
              <a:hlinkClick r:id="rId3"/>
            </p:cNvPr>
            <p:cNvPicPr>
              <a:picLocks noChangeAspect="1" noChangeArrowheads="1"/>
            </p:cNvPicPr>
            <p:nvPr/>
          </p:nvPicPr>
          <p:blipFill>
            <a:blip r:embed="rId4" cstate="screen"/>
            <a:srcRect/>
            <a:stretch>
              <a:fillRect/>
            </a:stretch>
          </p:blipFill>
          <p:spPr bwMode="auto">
            <a:xfrm>
              <a:off x="2763929" y="4825152"/>
              <a:ext cx="594803" cy="749075"/>
            </a:xfrm>
            <a:prstGeom prst="rect">
              <a:avLst/>
            </a:prstGeom>
            <a:noFill/>
          </p:spPr>
        </p:pic>
        <p:pic>
          <p:nvPicPr>
            <p:cNvPr id="1745925" name="Picture 5"/>
            <p:cNvPicPr>
              <a:picLocks noChangeAspect="1" noChangeArrowheads="1"/>
            </p:cNvPicPr>
            <p:nvPr/>
          </p:nvPicPr>
          <p:blipFill>
            <a:blip r:embed="rId5" cstate="screen"/>
            <a:srcRect/>
            <a:stretch>
              <a:fillRect/>
            </a:stretch>
          </p:blipFill>
          <p:spPr bwMode="auto">
            <a:xfrm>
              <a:off x="4274247" y="4804066"/>
              <a:ext cx="681092" cy="740569"/>
            </a:xfrm>
            <a:prstGeom prst="rect">
              <a:avLst/>
            </a:prstGeom>
            <a:noFill/>
            <a:ln w="9525">
              <a:noFill/>
              <a:miter lim="800000"/>
              <a:headEnd/>
              <a:tailEnd/>
            </a:ln>
          </p:spPr>
        </p:pic>
        <p:pic>
          <p:nvPicPr>
            <p:cNvPr id="1745926" name="Picture 6"/>
            <p:cNvPicPr>
              <a:picLocks noChangeAspect="1" noChangeArrowheads="1"/>
            </p:cNvPicPr>
            <p:nvPr/>
          </p:nvPicPr>
          <p:blipFill>
            <a:blip r:embed="rId6" cstate="screen"/>
            <a:srcRect/>
            <a:stretch>
              <a:fillRect/>
            </a:stretch>
          </p:blipFill>
          <p:spPr bwMode="auto">
            <a:xfrm>
              <a:off x="5098275" y="4702154"/>
              <a:ext cx="784912" cy="682642"/>
            </a:xfrm>
            <a:prstGeom prst="rect">
              <a:avLst/>
            </a:prstGeom>
            <a:noFill/>
            <a:ln w="9525">
              <a:noFill/>
              <a:miter lim="800000"/>
              <a:headEnd/>
              <a:tailEnd/>
            </a:ln>
          </p:spPr>
        </p:pic>
        <p:sp>
          <p:nvSpPr>
            <p:cNvPr id="16" name="AutoShape 13"/>
            <p:cNvSpPr>
              <a:spLocks noChangeArrowheads="1"/>
            </p:cNvSpPr>
            <p:nvPr/>
          </p:nvSpPr>
          <p:spPr bwMode="gray">
            <a:xfrm>
              <a:off x="2759965" y="4024116"/>
              <a:ext cx="637132" cy="1519533"/>
            </a:xfrm>
            <a:prstGeom prst="roundRect">
              <a:avLst>
                <a:gd name="adj" fmla="val 4639"/>
              </a:avLst>
            </a:prstGeom>
            <a:noFill/>
            <a:ln w="6350">
              <a:solidFill>
                <a:schemeClr val="bg1">
                  <a:lumMod val="50000"/>
                </a:schemeClr>
              </a:solidFill>
              <a:prstDash val="solid"/>
            </a:ln>
            <a:effectLst/>
          </p:spPr>
          <p:txBody>
            <a:bodyPr vert="horz" wrap="square" lIns="68580" tIns="34290" rIns="68580" bIns="34290" numCol="1" rtlCol="0" anchor="ctr" anchorCtr="0" compatLnSpc="1">
              <a:prstTxWarp prst="textNoShape">
                <a:avLst/>
              </a:prstTxWarp>
              <a:noAutofit/>
            </a:bodyPr>
            <a:lstStyle/>
            <a:p>
              <a:pPr fontAlgn="ctr">
                <a:buClr>
                  <a:srgbClr val="CC9900"/>
                </a:buClr>
                <a:buFont typeface="Arial" pitchFamily="34" charset="0"/>
                <a:buChar char="•"/>
                <a:defRPr/>
              </a:pPr>
              <a:endParaRPr lang="en-US" altLang="zh-CN" sz="1200" dirty="0">
                <a:latin typeface="微软雅黑" panose="020B0503020204020204" pitchFamily="34" charset="-122"/>
                <a:ea typeface="微软雅黑" panose="020B0503020204020204" pitchFamily="34" charset="-122"/>
                <a:cs typeface="Arial" pitchFamily="34" charset="0"/>
              </a:endParaRPr>
            </a:p>
          </p:txBody>
        </p:sp>
        <p:sp>
          <p:nvSpPr>
            <p:cNvPr id="18" name="AutoShape 13"/>
            <p:cNvSpPr>
              <a:spLocks noChangeArrowheads="1"/>
            </p:cNvSpPr>
            <p:nvPr/>
          </p:nvSpPr>
          <p:spPr bwMode="gray">
            <a:xfrm>
              <a:off x="3612136" y="4042078"/>
              <a:ext cx="861397" cy="235297"/>
            </a:xfrm>
            <a:prstGeom prst="roundRect">
              <a:avLst>
                <a:gd name="adj" fmla="val 4639"/>
              </a:avLst>
            </a:prstGeom>
            <a:noFill/>
          </p:spPr>
          <p:txBody>
            <a:bodyPr wrap="square" rtlCol="0">
              <a:noAutofit/>
            </a:bodyPr>
            <a:lstStyle/>
            <a:p>
              <a:pPr fontAlgn="ctr">
                <a:buClr>
                  <a:srgbClr val="CC9900"/>
                </a:buClr>
                <a:defRPr/>
              </a:pPr>
              <a:r>
                <a:rPr sz="1200" b="1" dirty="0">
                  <a:latin typeface="微软雅黑" panose="020B0503020204020204" pitchFamily="34" charset="-122"/>
                  <a:ea typeface="微软雅黑" panose="020B0503020204020204" pitchFamily="34" charset="-122"/>
                </a:rPr>
                <a:t>AOC</a:t>
              </a:r>
              <a:endParaRPr lang="en-US" altLang="zh-CN" sz="1200" b="1" dirty="0">
                <a:latin typeface="微软雅黑" panose="020B0503020204020204" pitchFamily="34" charset="-122"/>
                <a:ea typeface="微软雅黑" panose="020B0503020204020204" pitchFamily="34" charset="-122"/>
              </a:endParaRPr>
            </a:p>
          </p:txBody>
        </p:sp>
        <p:sp>
          <p:nvSpPr>
            <p:cNvPr id="20" name="AutoShape 13"/>
            <p:cNvSpPr>
              <a:spLocks noChangeArrowheads="1"/>
            </p:cNvSpPr>
            <p:nvPr/>
          </p:nvSpPr>
          <p:spPr bwMode="gray">
            <a:xfrm>
              <a:off x="4271581" y="3985332"/>
              <a:ext cx="777202" cy="941189"/>
            </a:xfrm>
            <a:prstGeom prst="roundRect">
              <a:avLst>
                <a:gd name="adj" fmla="val 4639"/>
              </a:avLst>
            </a:prstGeom>
            <a:noFill/>
          </p:spPr>
          <p:txBody>
            <a:bodyPr wrap="square" rtlCol="0">
              <a:noAutofit/>
            </a:bodyPr>
            <a:lstStyle/>
            <a:p>
              <a:pPr fontAlgn="ctr">
                <a:buClr>
                  <a:srgbClr val="CC9900"/>
                </a:buClr>
                <a:defRPr/>
              </a:pPr>
              <a:r>
                <a:rPr sz="1200" b="1" spc="-30" dirty="0">
                  <a:latin typeface="微软雅黑" panose="020B0503020204020204" pitchFamily="34" charset="-122"/>
                  <a:ea typeface="微软雅黑" panose="020B0503020204020204" pitchFamily="34" charset="-122"/>
                </a:rPr>
                <a:t>10G copper cable, supporting 10 m interconnection</a:t>
              </a:r>
              <a:endParaRPr lang="en-US" altLang="zh-CN" sz="1200" b="1" spc="-30" dirty="0">
                <a:latin typeface="微软雅黑" panose="020B0503020204020204" pitchFamily="34" charset="-122"/>
                <a:ea typeface="微软雅黑" panose="020B0503020204020204" pitchFamily="34" charset="-122"/>
              </a:endParaRPr>
            </a:p>
          </p:txBody>
        </p:sp>
        <p:sp>
          <p:nvSpPr>
            <p:cNvPr id="21" name="AutoShape 13"/>
            <p:cNvSpPr>
              <a:spLocks noChangeArrowheads="1"/>
            </p:cNvSpPr>
            <p:nvPr/>
          </p:nvSpPr>
          <p:spPr bwMode="gray">
            <a:xfrm>
              <a:off x="5119439" y="4024059"/>
              <a:ext cx="942063" cy="941189"/>
            </a:xfrm>
            <a:prstGeom prst="roundRect">
              <a:avLst>
                <a:gd name="adj" fmla="val 4639"/>
              </a:avLst>
            </a:prstGeom>
            <a:noFill/>
          </p:spPr>
          <p:txBody>
            <a:bodyPr wrap="square" rtlCol="0">
              <a:noAutofit/>
            </a:bodyPr>
            <a:lstStyle/>
            <a:p>
              <a:pPr fontAlgn="ctr">
                <a:buClr>
                  <a:srgbClr val="CC9900"/>
                </a:buClr>
                <a:defRPr/>
              </a:pPr>
              <a:r>
                <a:rPr sz="1200" b="1" dirty="0">
                  <a:latin typeface="微软雅黑" panose="020B0503020204020204" pitchFamily="34" charset="-122"/>
                  <a:ea typeface="微软雅黑" panose="020B0503020204020204" pitchFamily="34" charset="-122"/>
                </a:rPr>
                <a:t>GE/10GE SFP and SPF+ optical port interconnection</a:t>
              </a:r>
              <a:endParaRPr lang="en-US" altLang="zh-CN" sz="1200" b="1" dirty="0">
                <a:latin typeface="微软雅黑" panose="020B0503020204020204" pitchFamily="34" charset="-122"/>
                <a:ea typeface="微软雅黑" panose="020B0503020204020204" pitchFamily="34" charset="-122"/>
              </a:endParaRPr>
            </a:p>
          </p:txBody>
        </p:sp>
        <p:pic>
          <p:nvPicPr>
            <p:cNvPr id="22" name="Picture 3"/>
            <p:cNvPicPr>
              <a:picLocks noChangeAspect="1" noChangeArrowheads="1"/>
            </p:cNvPicPr>
            <p:nvPr/>
          </p:nvPicPr>
          <p:blipFill>
            <a:blip r:embed="rId7" cstate="screen"/>
            <a:srcRect/>
            <a:stretch>
              <a:fillRect/>
            </a:stretch>
          </p:blipFill>
          <p:spPr bwMode="auto">
            <a:xfrm>
              <a:off x="6936987" y="3209377"/>
              <a:ext cx="657432" cy="564363"/>
            </a:xfrm>
            <a:prstGeom prst="rect">
              <a:avLst/>
            </a:prstGeom>
            <a:noFill/>
            <a:ln w="9525">
              <a:noFill/>
              <a:miter lim="800000"/>
              <a:headEnd/>
              <a:tailEnd/>
            </a:ln>
            <a:effectLst/>
          </p:spPr>
        </p:pic>
        <p:pic>
          <p:nvPicPr>
            <p:cNvPr id="1745928" name="Picture 8" descr="http://t2.gstatic.com/images?q=tbn:ANd9GcQf_mHw07lm7J1b6U5bfBPwpY9pJqnsNOEVAwrDelRyIp6P0jaZhOe6H25j">
              <a:hlinkClick r:id="rId8"/>
            </p:cNvPr>
            <p:cNvPicPr>
              <a:picLocks noChangeAspect="1" noChangeArrowheads="1"/>
            </p:cNvPicPr>
            <p:nvPr/>
          </p:nvPicPr>
          <p:blipFill>
            <a:blip r:embed="rId9" cstate="screen"/>
            <a:srcRect/>
            <a:stretch>
              <a:fillRect/>
            </a:stretch>
          </p:blipFill>
          <p:spPr bwMode="auto">
            <a:xfrm>
              <a:off x="8405118" y="4667016"/>
              <a:ext cx="889165" cy="746522"/>
            </a:xfrm>
            <a:prstGeom prst="rect">
              <a:avLst/>
            </a:prstGeom>
            <a:noFill/>
          </p:spPr>
        </p:pic>
        <p:sp>
          <p:nvSpPr>
            <p:cNvPr id="25" name="AutoShape 13"/>
            <p:cNvSpPr>
              <a:spLocks noChangeArrowheads="1"/>
            </p:cNvSpPr>
            <p:nvPr/>
          </p:nvSpPr>
          <p:spPr bwMode="gray">
            <a:xfrm>
              <a:off x="8393111" y="4042078"/>
              <a:ext cx="1161283" cy="1082367"/>
            </a:xfrm>
            <a:prstGeom prst="roundRect">
              <a:avLst>
                <a:gd name="adj" fmla="val 4639"/>
              </a:avLst>
            </a:prstGeom>
            <a:noFill/>
          </p:spPr>
          <p:txBody>
            <a:bodyPr wrap="square" rtlCol="0">
              <a:noAutofit/>
            </a:bodyPr>
            <a:lstStyle/>
            <a:p>
              <a:pPr fontAlgn="ctr">
                <a:buClr>
                  <a:srgbClr val="CC9900"/>
                </a:buClr>
                <a:defRPr/>
              </a:pPr>
              <a:r>
                <a:rPr sz="1200" b="1" dirty="0">
                  <a:latin typeface="微软雅黑" panose="020B0503020204020204" pitchFamily="34" charset="-122"/>
                  <a:ea typeface="微软雅黑" panose="020B0503020204020204" pitchFamily="34" charset="-122"/>
                </a:rPr>
                <a:t>40G copper cable, supporting 5 m interconnection</a:t>
              </a:r>
              <a:endParaRPr lang="en-US" altLang="zh-CN" sz="1200" b="1" dirty="0">
                <a:latin typeface="微软雅黑" panose="020B0503020204020204" pitchFamily="34" charset="-122"/>
                <a:ea typeface="微软雅黑" panose="020B0503020204020204" pitchFamily="34" charset="-122"/>
              </a:endParaRPr>
            </a:p>
          </p:txBody>
        </p:sp>
        <p:sp>
          <p:nvSpPr>
            <p:cNvPr id="26" name="AutoShape 13"/>
            <p:cNvSpPr>
              <a:spLocks noChangeArrowheads="1"/>
            </p:cNvSpPr>
            <p:nvPr/>
          </p:nvSpPr>
          <p:spPr bwMode="gray">
            <a:xfrm>
              <a:off x="6179261" y="2907153"/>
              <a:ext cx="1434397" cy="376476"/>
            </a:xfrm>
            <a:prstGeom prst="roundRect">
              <a:avLst>
                <a:gd name="adj" fmla="val 4639"/>
              </a:avLst>
            </a:prstGeom>
            <a:noFill/>
          </p:spPr>
          <p:txBody>
            <a:bodyPr wrap="square" rtlCol="0">
              <a:noAutofit/>
            </a:bodyPr>
            <a:lstStyle/>
            <a:p>
              <a:pPr fontAlgn="ctr">
                <a:buClr>
                  <a:srgbClr val="CC9900"/>
                </a:buClr>
                <a:defRPr/>
              </a:pPr>
              <a:r>
                <a:rPr sz="1200" b="1" dirty="0">
                  <a:latin typeface="微软雅黑" panose="020B0503020204020204" pitchFamily="34" charset="-122"/>
                  <a:ea typeface="微软雅黑" panose="020B0503020204020204" pitchFamily="34" charset="-122"/>
                </a:rPr>
                <a:t>40GE port split into four 10GE ports</a:t>
              </a:r>
            </a:p>
          </p:txBody>
        </p:sp>
        <p:sp>
          <p:nvSpPr>
            <p:cNvPr id="29" name="TextBox 28"/>
            <p:cNvSpPr txBox="1"/>
            <p:nvPr/>
          </p:nvSpPr>
          <p:spPr>
            <a:xfrm>
              <a:off x="2726481" y="4024058"/>
              <a:ext cx="744345" cy="1027204"/>
            </a:xfrm>
            <a:prstGeom prst="rect">
              <a:avLst/>
            </a:prstGeom>
            <a:noFill/>
          </p:spPr>
          <p:txBody>
            <a:bodyPr wrap="square" rtlCol="0">
              <a:noAutofit/>
            </a:bodyPr>
            <a:lstStyle/>
            <a:p>
              <a:pPr fontAlgn="ctr"/>
              <a:r>
                <a:rPr sz="1200" b="1" dirty="0">
                  <a:latin typeface="微软雅黑" panose="020B0503020204020204" pitchFamily="34" charset="-122"/>
                  <a:ea typeface="微软雅黑" panose="020B0503020204020204" pitchFamily="34" charset="-122"/>
                </a:rPr>
                <a:t>SFP-T (RJ45) GE electrical port</a:t>
              </a:r>
              <a:endParaRPr lang="en-US" altLang="zh-CN" sz="1200" b="1" dirty="0">
                <a:latin typeface="微软雅黑" panose="020B0503020204020204" pitchFamily="34" charset="-122"/>
                <a:ea typeface="微软雅黑" panose="020B0503020204020204" pitchFamily="34" charset="-122"/>
              </a:endParaRPr>
            </a:p>
            <a:p>
              <a:pPr fontAlgn="ctr"/>
              <a:endParaRPr lang="zh-CN" altLang="en-US" sz="1200" dirty="0">
                <a:latin typeface="微软雅黑" panose="020B0503020204020204" pitchFamily="34" charset="-122"/>
                <a:ea typeface="微软雅黑" panose="020B0503020204020204" pitchFamily="34" charset="-122"/>
              </a:endParaRPr>
            </a:p>
          </p:txBody>
        </p:sp>
        <p:sp>
          <p:nvSpPr>
            <p:cNvPr id="30" name="AutoShape 13"/>
            <p:cNvSpPr>
              <a:spLocks noChangeArrowheads="1"/>
            </p:cNvSpPr>
            <p:nvPr/>
          </p:nvSpPr>
          <p:spPr bwMode="gray">
            <a:xfrm>
              <a:off x="3496057" y="4014533"/>
              <a:ext cx="679308" cy="1525814"/>
            </a:xfrm>
            <a:prstGeom prst="roundRect">
              <a:avLst>
                <a:gd name="adj" fmla="val 4639"/>
              </a:avLst>
            </a:prstGeom>
            <a:noFill/>
            <a:ln w="6350">
              <a:solidFill>
                <a:schemeClr val="bg1">
                  <a:lumMod val="50000"/>
                </a:schemeClr>
              </a:solidFill>
              <a:prstDash val="solid"/>
            </a:ln>
            <a:effectLst/>
          </p:spPr>
          <p:txBody>
            <a:bodyPr vert="horz" wrap="square" lIns="68580" tIns="34290" rIns="68580" bIns="34290" numCol="1" rtlCol="0" anchor="ctr" anchorCtr="0" compatLnSpc="1">
              <a:prstTxWarp prst="textNoShape">
                <a:avLst/>
              </a:prstTxWarp>
              <a:noAutofit/>
            </a:bodyPr>
            <a:lstStyle/>
            <a:p>
              <a:pPr fontAlgn="ctr">
                <a:buClr>
                  <a:srgbClr val="CC9900"/>
                </a:buClr>
                <a:buFont typeface="Arial" pitchFamily="34" charset="0"/>
                <a:buChar char="•"/>
                <a:defRPr/>
              </a:pPr>
              <a:endParaRPr lang="en-US" altLang="zh-CN" sz="1200" dirty="0">
                <a:latin typeface="微软雅黑" panose="020B0503020204020204" pitchFamily="34" charset="-122"/>
                <a:ea typeface="微软雅黑" panose="020B0503020204020204" pitchFamily="34" charset="-122"/>
                <a:cs typeface="Arial" pitchFamily="34" charset="0"/>
              </a:endParaRPr>
            </a:p>
          </p:txBody>
        </p:sp>
        <p:sp>
          <p:nvSpPr>
            <p:cNvPr id="31" name="AutoShape 13"/>
            <p:cNvSpPr>
              <a:spLocks noChangeArrowheads="1"/>
            </p:cNvSpPr>
            <p:nvPr/>
          </p:nvSpPr>
          <p:spPr bwMode="gray">
            <a:xfrm>
              <a:off x="4259616" y="4014533"/>
              <a:ext cx="756000" cy="1525814"/>
            </a:xfrm>
            <a:prstGeom prst="roundRect">
              <a:avLst>
                <a:gd name="adj" fmla="val 4639"/>
              </a:avLst>
            </a:prstGeom>
            <a:noFill/>
            <a:ln w="6350">
              <a:solidFill>
                <a:schemeClr val="bg1">
                  <a:lumMod val="50000"/>
                </a:schemeClr>
              </a:solidFill>
              <a:prstDash val="solid"/>
            </a:ln>
            <a:effectLst/>
          </p:spPr>
          <p:txBody>
            <a:bodyPr vert="horz" wrap="square" lIns="68580" tIns="34290" rIns="68580" bIns="34290" numCol="1" rtlCol="0" anchor="ctr" anchorCtr="0" compatLnSpc="1">
              <a:prstTxWarp prst="textNoShape">
                <a:avLst/>
              </a:prstTxWarp>
              <a:noAutofit/>
            </a:bodyPr>
            <a:lstStyle/>
            <a:p>
              <a:pPr fontAlgn="ctr">
                <a:buClr>
                  <a:srgbClr val="CC9900"/>
                </a:buClr>
                <a:buFont typeface="Arial" pitchFamily="34" charset="0"/>
                <a:buChar char="•"/>
                <a:defRPr/>
              </a:pPr>
              <a:endParaRPr lang="en-US" altLang="zh-CN" sz="1200" dirty="0">
                <a:latin typeface="微软雅黑" panose="020B0503020204020204" pitchFamily="34" charset="-122"/>
                <a:ea typeface="微软雅黑" panose="020B0503020204020204" pitchFamily="34" charset="-122"/>
                <a:cs typeface="Arial" pitchFamily="34" charset="0"/>
              </a:endParaRPr>
            </a:p>
          </p:txBody>
        </p:sp>
        <p:sp>
          <p:nvSpPr>
            <p:cNvPr id="34" name="AutoShape 13"/>
            <p:cNvSpPr>
              <a:spLocks noChangeArrowheads="1"/>
            </p:cNvSpPr>
            <p:nvPr/>
          </p:nvSpPr>
          <p:spPr bwMode="gray">
            <a:xfrm>
              <a:off x="5111776" y="4014533"/>
              <a:ext cx="926175" cy="1525814"/>
            </a:xfrm>
            <a:prstGeom prst="roundRect">
              <a:avLst>
                <a:gd name="adj" fmla="val 4639"/>
              </a:avLst>
            </a:prstGeom>
            <a:noFill/>
            <a:ln w="6350">
              <a:solidFill>
                <a:schemeClr val="bg1">
                  <a:lumMod val="50000"/>
                </a:schemeClr>
              </a:solidFill>
              <a:prstDash val="solid"/>
            </a:ln>
            <a:effectLst/>
          </p:spPr>
          <p:txBody>
            <a:bodyPr vert="horz" wrap="square" lIns="68580" tIns="34290" rIns="68580" bIns="34290" numCol="1" rtlCol="0" anchor="ctr" anchorCtr="0" compatLnSpc="1">
              <a:prstTxWarp prst="textNoShape">
                <a:avLst/>
              </a:prstTxWarp>
              <a:noAutofit/>
            </a:bodyPr>
            <a:lstStyle/>
            <a:p>
              <a:pPr fontAlgn="ctr">
                <a:buClr>
                  <a:srgbClr val="CC9900"/>
                </a:buClr>
                <a:buFont typeface="Arial" pitchFamily="34" charset="0"/>
                <a:buChar char="•"/>
                <a:defRPr/>
              </a:pPr>
              <a:endParaRPr lang="en-US" altLang="zh-CN" sz="1200" dirty="0">
                <a:latin typeface="微软雅黑" panose="020B0503020204020204" pitchFamily="34" charset="-122"/>
                <a:ea typeface="微软雅黑" panose="020B0503020204020204" pitchFamily="34" charset="-122"/>
                <a:cs typeface="Arial" pitchFamily="34" charset="0"/>
              </a:endParaRPr>
            </a:p>
          </p:txBody>
        </p:sp>
        <p:sp>
          <p:nvSpPr>
            <p:cNvPr id="36" name="AutoShape 13"/>
            <p:cNvSpPr>
              <a:spLocks noChangeArrowheads="1"/>
            </p:cNvSpPr>
            <p:nvPr/>
          </p:nvSpPr>
          <p:spPr bwMode="gray">
            <a:xfrm>
              <a:off x="6160022" y="4014533"/>
              <a:ext cx="825348" cy="1525814"/>
            </a:xfrm>
            <a:prstGeom prst="roundRect">
              <a:avLst>
                <a:gd name="adj" fmla="val 4639"/>
              </a:avLst>
            </a:prstGeom>
            <a:noFill/>
            <a:ln w="6350">
              <a:solidFill>
                <a:schemeClr val="bg1">
                  <a:lumMod val="50000"/>
                </a:schemeClr>
              </a:solidFill>
              <a:prstDash val="solid"/>
            </a:ln>
            <a:effectLst/>
          </p:spPr>
          <p:txBody>
            <a:bodyPr vert="horz" wrap="square" lIns="68580" tIns="34290" rIns="68580" bIns="34290" numCol="1" rtlCol="0" anchor="ctr" anchorCtr="0" compatLnSpc="1">
              <a:prstTxWarp prst="textNoShape">
                <a:avLst/>
              </a:prstTxWarp>
              <a:noAutofit/>
            </a:bodyPr>
            <a:lstStyle/>
            <a:p>
              <a:pPr fontAlgn="ctr">
                <a:buClr>
                  <a:srgbClr val="CC9900"/>
                </a:buClr>
                <a:buFont typeface="Arial" pitchFamily="34" charset="0"/>
                <a:buChar char="•"/>
                <a:defRPr/>
              </a:pPr>
              <a:endParaRPr lang="en-US" altLang="zh-CN" sz="1200" dirty="0">
                <a:latin typeface="微软雅黑" panose="020B0503020204020204" pitchFamily="34" charset="-122"/>
                <a:ea typeface="微软雅黑" panose="020B0503020204020204" pitchFamily="34" charset="-122"/>
                <a:cs typeface="Arial" pitchFamily="34" charset="0"/>
              </a:endParaRPr>
            </a:p>
          </p:txBody>
        </p:sp>
        <p:sp>
          <p:nvSpPr>
            <p:cNvPr id="37" name="AutoShape 13"/>
            <p:cNvSpPr>
              <a:spLocks noChangeArrowheads="1"/>
            </p:cNvSpPr>
            <p:nvPr/>
          </p:nvSpPr>
          <p:spPr bwMode="gray">
            <a:xfrm>
              <a:off x="6132157" y="4033585"/>
              <a:ext cx="945477" cy="800011"/>
            </a:xfrm>
            <a:prstGeom prst="roundRect">
              <a:avLst>
                <a:gd name="adj" fmla="val 4639"/>
              </a:avLst>
            </a:prstGeom>
            <a:noFill/>
          </p:spPr>
          <p:txBody>
            <a:bodyPr wrap="square" rtlCol="0">
              <a:noAutofit/>
            </a:bodyPr>
            <a:lstStyle/>
            <a:p>
              <a:pPr fontAlgn="ctr">
                <a:buClr>
                  <a:srgbClr val="CC9900"/>
                </a:buClr>
                <a:defRPr/>
              </a:pPr>
              <a:r>
                <a:rPr sz="1200" b="1" dirty="0">
                  <a:latin typeface="微软雅黑" panose="020B0503020204020204" pitchFamily="34" charset="-122"/>
                  <a:ea typeface="微软雅黑" panose="020B0503020204020204" pitchFamily="34" charset="-122"/>
                </a:rPr>
                <a:t>QSFP+, </a:t>
              </a:r>
              <a:r>
                <a:rPr lang="en-US" altLang="zh-CN" sz="1200" b="1" spc="-30" dirty="0">
                  <a:latin typeface="微软雅黑" panose="020B0503020204020204" pitchFamily="34" charset="-122"/>
                  <a:ea typeface="微软雅黑" panose="020B0503020204020204" pitchFamily="34" charset="-122"/>
                </a:rPr>
                <a:t>supporting </a:t>
              </a:r>
              <a:r>
                <a:rPr sz="1200" b="1" dirty="0">
                  <a:latin typeface="微软雅黑" panose="020B0503020204020204" pitchFamily="34" charset="-122"/>
                  <a:ea typeface="微软雅黑" panose="020B0503020204020204" pitchFamily="34" charset="-122"/>
                </a:rPr>
                <a:t>150 m interconnection</a:t>
              </a:r>
              <a:endParaRPr lang="en-US" altLang="zh-CN" sz="1200" b="1" dirty="0">
                <a:latin typeface="微软雅黑" panose="020B0503020204020204" pitchFamily="34" charset="-122"/>
                <a:ea typeface="微软雅黑" panose="020B0503020204020204" pitchFamily="34" charset="-122"/>
              </a:endParaRPr>
            </a:p>
          </p:txBody>
        </p:sp>
        <p:sp>
          <p:nvSpPr>
            <p:cNvPr id="38" name="AutoShape 13"/>
            <p:cNvSpPr>
              <a:spLocks noChangeArrowheads="1"/>
            </p:cNvSpPr>
            <p:nvPr/>
          </p:nvSpPr>
          <p:spPr bwMode="gray">
            <a:xfrm>
              <a:off x="8382605" y="4024115"/>
              <a:ext cx="1078352" cy="1525814"/>
            </a:xfrm>
            <a:prstGeom prst="roundRect">
              <a:avLst>
                <a:gd name="adj" fmla="val 4639"/>
              </a:avLst>
            </a:prstGeom>
            <a:noFill/>
            <a:ln w="6350">
              <a:solidFill>
                <a:schemeClr val="bg1">
                  <a:lumMod val="50000"/>
                </a:schemeClr>
              </a:solidFill>
              <a:prstDash val="solid"/>
            </a:ln>
            <a:effectLst/>
          </p:spPr>
          <p:txBody>
            <a:bodyPr vert="horz" wrap="square" lIns="68580" tIns="34290" rIns="68580" bIns="34290" numCol="1" rtlCol="0" anchor="ctr" anchorCtr="0" compatLnSpc="1">
              <a:prstTxWarp prst="textNoShape">
                <a:avLst/>
              </a:prstTxWarp>
              <a:noAutofit/>
            </a:bodyPr>
            <a:lstStyle/>
            <a:p>
              <a:pPr fontAlgn="ctr">
                <a:buClr>
                  <a:srgbClr val="CC9900"/>
                </a:buClr>
                <a:buFont typeface="Arial" pitchFamily="34" charset="0"/>
                <a:buChar char="•"/>
                <a:defRPr/>
              </a:pPr>
              <a:endParaRPr lang="en-US" altLang="zh-CN" sz="1200" dirty="0">
                <a:latin typeface="微软雅黑" panose="020B0503020204020204" pitchFamily="34" charset="-122"/>
                <a:ea typeface="微软雅黑" panose="020B0503020204020204" pitchFamily="34" charset="-122"/>
                <a:cs typeface="Arial" pitchFamily="34" charset="0"/>
              </a:endParaRPr>
            </a:p>
          </p:txBody>
        </p:sp>
        <p:sp>
          <p:nvSpPr>
            <p:cNvPr id="39" name="AutoShape 13"/>
            <p:cNvSpPr>
              <a:spLocks noChangeArrowheads="1"/>
            </p:cNvSpPr>
            <p:nvPr/>
          </p:nvSpPr>
          <p:spPr bwMode="gray">
            <a:xfrm>
              <a:off x="6160023" y="2930958"/>
              <a:ext cx="1434397" cy="1015853"/>
            </a:xfrm>
            <a:prstGeom prst="roundRect">
              <a:avLst>
                <a:gd name="adj" fmla="val 4639"/>
              </a:avLst>
            </a:prstGeom>
            <a:noFill/>
            <a:ln w="6350">
              <a:solidFill>
                <a:schemeClr val="bg1">
                  <a:lumMod val="50000"/>
                </a:schemeClr>
              </a:solidFill>
              <a:prstDash val="solid"/>
            </a:ln>
            <a:effectLst/>
          </p:spPr>
          <p:txBody>
            <a:bodyPr vert="horz" wrap="square" lIns="68580" tIns="34290" rIns="68580" bIns="34290" numCol="1" rtlCol="0" anchor="ctr" anchorCtr="0" compatLnSpc="1">
              <a:prstTxWarp prst="textNoShape">
                <a:avLst/>
              </a:prstTxWarp>
              <a:noAutofit/>
            </a:bodyPr>
            <a:lstStyle/>
            <a:p>
              <a:pPr fontAlgn="ctr">
                <a:buClr>
                  <a:srgbClr val="CC9900"/>
                </a:buClr>
                <a:buFont typeface="Arial" pitchFamily="34" charset="0"/>
                <a:buChar char="•"/>
                <a:defRPr/>
              </a:pPr>
              <a:endParaRPr lang="en-US" altLang="zh-CN" sz="1200" dirty="0">
                <a:latin typeface="微软雅黑" panose="020B0503020204020204" pitchFamily="34" charset="-122"/>
                <a:ea typeface="微软雅黑" panose="020B0503020204020204" pitchFamily="34" charset="-122"/>
                <a:cs typeface="Arial" pitchFamily="34" charset="0"/>
              </a:endParaRPr>
            </a:p>
          </p:txBody>
        </p:sp>
        <p:sp>
          <p:nvSpPr>
            <p:cNvPr id="44" name="TextBox 43"/>
            <p:cNvSpPr txBox="1"/>
            <p:nvPr/>
          </p:nvSpPr>
          <p:spPr>
            <a:xfrm>
              <a:off x="2693624" y="1970840"/>
              <a:ext cx="3227333" cy="321627"/>
            </a:xfrm>
            <a:prstGeom prst="rect">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68580" tIns="34290" rIns="68580" bIns="34290" numCol="1" rtlCol="0" anchor="ctr" anchorCtr="0" compatLnSpc="1">
              <a:prstTxWarp prst="textNoShape">
                <a:avLst/>
              </a:prstTxWarp>
              <a:noAutofit/>
            </a:bodyPr>
            <a:lstStyle/>
            <a:p>
              <a:pPr algn="ctr" fontAlgn="ctr"/>
              <a:r>
                <a:rPr sz="1200" b="1">
                  <a:solidFill>
                    <a:schemeClr val="bg1"/>
                  </a:solidFill>
                  <a:latin typeface="微软雅黑" panose="020B0503020204020204" pitchFamily="34" charset="-122"/>
                  <a:ea typeface="微软雅黑" panose="020B0503020204020204" pitchFamily="34" charset="-122"/>
                </a:rPr>
                <a:t>10GE Flex Port</a:t>
              </a:r>
              <a:endParaRPr lang="zh-CN" altLang="en-US" sz="1200" b="1" dirty="0">
                <a:solidFill>
                  <a:schemeClr val="bg1"/>
                </a:solidFill>
                <a:latin typeface="微软雅黑" panose="020B0503020204020204" pitchFamily="34" charset="-122"/>
                <a:ea typeface="微软雅黑" panose="020B0503020204020204" pitchFamily="34" charset="-122"/>
                <a:cs typeface="Arial" pitchFamily="34" charset="0"/>
              </a:endParaRPr>
            </a:p>
          </p:txBody>
        </p:sp>
        <p:sp>
          <p:nvSpPr>
            <p:cNvPr id="45" name="TextBox 44"/>
            <p:cNvSpPr txBox="1"/>
            <p:nvPr/>
          </p:nvSpPr>
          <p:spPr>
            <a:xfrm>
              <a:off x="6100256" y="1970840"/>
              <a:ext cx="3107696" cy="321627"/>
            </a:xfrm>
            <a:prstGeom prst="rect">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68580" tIns="34290" rIns="68580" bIns="34290" numCol="1" rtlCol="0" anchor="ctr" anchorCtr="0" compatLnSpc="1">
              <a:prstTxWarp prst="textNoShape">
                <a:avLst/>
              </a:prstTxWarp>
              <a:noAutofit/>
            </a:bodyPr>
            <a:lstStyle/>
            <a:p>
              <a:pPr algn="ctr" fontAlgn="ctr"/>
              <a:r>
                <a:rPr sz="1200" b="1">
                  <a:solidFill>
                    <a:schemeClr val="bg1"/>
                  </a:solidFill>
                  <a:latin typeface="微软雅黑" panose="020B0503020204020204" pitchFamily="34" charset="-122"/>
                  <a:ea typeface="微软雅黑" panose="020B0503020204020204" pitchFamily="34" charset="-122"/>
                </a:rPr>
                <a:t>40GE Flex Port</a:t>
              </a:r>
              <a:endParaRPr lang="zh-CN" altLang="en-US" sz="1200" b="1" dirty="0">
                <a:solidFill>
                  <a:schemeClr val="bg1"/>
                </a:solidFill>
                <a:latin typeface="微软雅黑" panose="020B0503020204020204" pitchFamily="34" charset="-122"/>
                <a:ea typeface="微软雅黑" panose="020B0503020204020204" pitchFamily="34" charset="-122"/>
                <a:cs typeface="Arial" pitchFamily="34" charset="0"/>
              </a:endParaRPr>
            </a:p>
          </p:txBody>
        </p:sp>
        <p:pic>
          <p:nvPicPr>
            <p:cNvPr id="77825" name="Picture 1"/>
            <p:cNvPicPr>
              <a:picLocks noChangeAspect="1" noChangeArrowheads="1"/>
            </p:cNvPicPr>
            <p:nvPr/>
          </p:nvPicPr>
          <p:blipFill>
            <a:blip r:embed="rId10" cstate="screen"/>
            <a:srcRect/>
            <a:stretch>
              <a:fillRect/>
            </a:stretch>
          </p:blipFill>
          <p:spPr bwMode="auto">
            <a:xfrm>
              <a:off x="6176867" y="4864840"/>
              <a:ext cx="764700" cy="541788"/>
            </a:xfrm>
            <a:prstGeom prst="rect">
              <a:avLst/>
            </a:prstGeom>
            <a:noFill/>
            <a:ln w="9525">
              <a:noFill/>
              <a:miter lim="800000"/>
              <a:headEnd/>
              <a:tailEnd/>
            </a:ln>
          </p:spPr>
        </p:pic>
        <p:pic>
          <p:nvPicPr>
            <p:cNvPr id="33" name="Picture 4"/>
            <p:cNvPicPr>
              <a:picLocks noChangeAspect="1" noChangeArrowheads="1"/>
            </p:cNvPicPr>
            <p:nvPr/>
          </p:nvPicPr>
          <p:blipFill>
            <a:blip r:embed="rId11" cstate="screen">
              <a:lum bright="10000" contrast="20000"/>
            </a:blip>
            <a:srcRect/>
            <a:stretch>
              <a:fillRect/>
            </a:stretch>
          </p:blipFill>
          <p:spPr bwMode="auto">
            <a:xfrm>
              <a:off x="8012787" y="2998681"/>
              <a:ext cx="992054" cy="948129"/>
            </a:xfrm>
            <a:prstGeom prst="rect">
              <a:avLst/>
            </a:prstGeom>
            <a:noFill/>
            <a:ln w="9525">
              <a:noFill/>
              <a:miter lim="800000"/>
              <a:headEnd/>
              <a:tailEnd/>
            </a:ln>
          </p:spPr>
        </p:pic>
        <p:pic>
          <p:nvPicPr>
            <p:cNvPr id="40" name="Picture 1"/>
            <p:cNvPicPr>
              <a:picLocks noChangeAspect="1" noChangeArrowheads="1"/>
            </p:cNvPicPr>
            <p:nvPr/>
          </p:nvPicPr>
          <p:blipFill>
            <a:blip r:embed="rId12" cstate="screen"/>
            <a:srcRect/>
            <a:stretch>
              <a:fillRect/>
            </a:stretch>
          </p:blipFill>
          <p:spPr bwMode="auto">
            <a:xfrm>
              <a:off x="2693625" y="2594733"/>
              <a:ext cx="2932369" cy="406342"/>
            </a:xfrm>
            <a:prstGeom prst="rect">
              <a:avLst/>
            </a:prstGeom>
            <a:noFill/>
            <a:ln w="9525">
              <a:noFill/>
              <a:miter lim="800000"/>
              <a:headEnd/>
              <a:tailEnd/>
            </a:ln>
          </p:spPr>
        </p:pic>
        <p:pic>
          <p:nvPicPr>
            <p:cNvPr id="41" name="Picture 3"/>
            <p:cNvPicPr>
              <a:picLocks noChangeAspect="1" noChangeArrowheads="1"/>
            </p:cNvPicPr>
            <p:nvPr/>
          </p:nvPicPr>
          <p:blipFill>
            <a:blip r:embed="rId13" cstate="screen"/>
            <a:srcRect/>
            <a:stretch>
              <a:fillRect/>
            </a:stretch>
          </p:blipFill>
          <p:spPr bwMode="auto">
            <a:xfrm>
              <a:off x="6219791" y="2456892"/>
              <a:ext cx="2988163" cy="406342"/>
            </a:xfrm>
            <a:prstGeom prst="rect">
              <a:avLst/>
            </a:prstGeom>
            <a:noFill/>
            <a:ln w="9525">
              <a:noFill/>
              <a:miter lim="800000"/>
              <a:headEnd/>
              <a:tailEnd/>
            </a:ln>
          </p:spPr>
        </p:pic>
        <p:cxnSp>
          <p:nvCxnSpPr>
            <p:cNvPr id="46" name="直接连接符 45"/>
            <p:cNvCxnSpPr/>
            <p:nvPr/>
          </p:nvCxnSpPr>
          <p:spPr bwMode="auto">
            <a:xfrm flipH="1">
              <a:off x="8969052" y="2863234"/>
              <a:ext cx="119533" cy="203171"/>
            </a:xfrm>
            <a:prstGeom prst="line">
              <a:avLst/>
            </a:prstGeom>
            <a:noFill/>
            <a:ln w="19050">
              <a:solidFill>
                <a:srgbClr val="FF0000"/>
              </a:solidFill>
              <a:prstDash val="dash"/>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9" name="Picture 2"/>
            <p:cNvPicPr>
              <a:picLocks noChangeAspect="1" noChangeArrowheads="1"/>
            </p:cNvPicPr>
            <p:nvPr/>
          </p:nvPicPr>
          <p:blipFill>
            <a:blip r:embed="rId14" cstate="screen"/>
            <a:srcRect/>
            <a:stretch>
              <a:fillRect/>
            </a:stretch>
          </p:blipFill>
          <p:spPr bwMode="auto">
            <a:xfrm>
              <a:off x="2693624" y="3271968"/>
              <a:ext cx="2944480" cy="406342"/>
            </a:xfrm>
            <a:prstGeom prst="rect">
              <a:avLst/>
            </a:prstGeom>
            <a:noFill/>
            <a:ln w="9525">
              <a:noFill/>
              <a:miter lim="800000"/>
              <a:headEnd/>
              <a:tailEnd/>
            </a:ln>
          </p:spPr>
        </p:pic>
        <p:pic>
          <p:nvPicPr>
            <p:cNvPr id="1026" name="Picture 2"/>
            <p:cNvPicPr>
              <a:picLocks noChangeAspect="1" noChangeArrowheads="1"/>
            </p:cNvPicPr>
            <p:nvPr/>
          </p:nvPicPr>
          <p:blipFill>
            <a:blip r:embed="rId15" cstate="screen"/>
            <a:srcRect/>
            <a:stretch>
              <a:fillRect/>
            </a:stretch>
          </p:blipFill>
          <p:spPr bwMode="auto">
            <a:xfrm>
              <a:off x="7063723" y="4633694"/>
              <a:ext cx="1180760" cy="870758"/>
            </a:xfrm>
            <a:prstGeom prst="rect">
              <a:avLst/>
            </a:prstGeom>
            <a:noFill/>
            <a:ln w="9525">
              <a:noFill/>
              <a:miter lim="800000"/>
              <a:headEnd/>
              <a:tailEnd/>
            </a:ln>
          </p:spPr>
        </p:pic>
        <p:sp>
          <p:nvSpPr>
            <p:cNvPr id="42" name="AutoShape 13"/>
            <p:cNvSpPr>
              <a:spLocks noChangeArrowheads="1"/>
            </p:cNvSpPr>
            <p:nvPr/>
          </p:nvSpPr>
          <p:spPr bwMode="gray">
            <a:xfrm>
              <a:off x="7092570" y="4014535"/>
              <a:ext cx="1180760" cy="1525813"/>
            </a:xfrm>
            <a:prstGeom prst="roundRect">
              <a:avLst>
                <a:gd name="adj" fmla="val 4639"/>
              </a:avLst>
            </a:prstGeom>
            <a:noFill/>
            <a:ln w="6350">
              <a:solidFill>
                <a:schemeClr val="bg1">
                  <a:lumMod val="50000"/>
                </a:schemeClr>
              </a:solidFill>
              <a:prstDash val="solid"/>
            </a:ln>
            <a:effectLst/>
          </p:spPr>
          <p:txBody>
            <a:bodyPr vert="horz" wrap="square" lIns="68580" tIns="34290" rIns="68580" bIns="34290" numCol="1" rtlCol="0" anchor="ctr" anchorCtr="0" compatLnSpc="1">
              <a:prstTxWarp prst="textNoShape">
                <a:avLst/>
              </a:prstTxWarp>
              <a:noAutofit/>
            </a:bodyPr>
            <a:lstStyle/>
            <a:p>
              <a:pPr fontAlgn="ctr">
                <a:buClr>
                  <a:srgbClr val="CC9900"/>
                </a:buClr>
                <a:buFont typeface="Arial" pitchFamily="34" charset="0"/>
                <a:buChar char="•"/>
                <a:defRPr/>
              </a:pPr>
              <a:endParaRPr lang="en-US" altLang="zh-CN" sz="1200" dirty="0">
                <a:latin typeface="微软雅黑" panose="020B0503020204020204" pitchFamily="34" charset="-122"/>
                <a:ea typeface="微软雅黑" panose="020B0503020204020204" pitchFamily="34" charset="-122"/>
                <a:cs typeface="Arial" pitchFamily="34" charset="0"/>
              </a:endParaRPr>
            </a:p>
          </p:txBody>
        </p:sp>
        <p:sp>
          <p:nvSpPr>
            <p:cNvPr id="43" name="AutoShape 13"/>
            <p:cNvSpPr>
              <a:spLocks noChangeArrowheads="1"/>
            </p:cNvSpPr>
            <p:nvPr/>
          </p:nvSpPr>
          <p:spPr bwMode="gray">
            <a:xfrm>
              <a:off x="7239082" y="4070451"/>
              <a:ext cx="1195331" cy="235297"/>
            </a:xfrm>
            <a:prstGeom prst="roundRect">
              <a:avLst>
                <a:gd name="adj" fmla="val 4639"/>
              </a:avLst>
            </a:prstGeom>
            <a:noFill/>
          </p:spPr>
          <p:txBody>
            <a:bodyPr wrap="square" rtlCol="0">
              <a:noAutofit/>
            </a:bodyPr>
            <a:lstStyle/>
            <a:p>
              <a:pPr fontAlgn="ctr">
                <a:buClr>
                  <a:srgbClr val="CC9900"/>
                </a:buClr>
                <a:defRPr/>
              </a:pPr>
              <a:r>
                <a:rPr sz="1200" b="1" dirty="0">
                  <a:latin typeface="微软雅黑" panose="020B0503020204020204" pitchFamily="34" charset="-122"/>
                  <a:ea typeface="微软雅黑" panose="020B0503020204020204" pitchFamily="34" charset="-122"/>
                </a:rPr>
                <a:t>MPO-MPO fiber</a:t>
              </a:r>
              <a:endParaRPr lang="en-US" altLang="zh-CN" sz="1200" b="1" dirty="0">
                <a:latin typeface="微软雅黑" panose="020B0503020204020204" pitchFamily="34" charset="-122"/>
                <a:ea typeface="微软雅黑" panose="020B0503020204020204" pitchFamily="34" charset="-122"/>
              </a:endParaRPr>
            </a:p>
          </p:txBody>
        </p:sp>
        <p:pic>
          <p:nvPicPr>
            <p:cNvPr id="1027" name="Picture 3"/>
            <p:cNvPicPr>
              <a:picLocks noChangeAspect="1" noChangeArrowheads="1"/>
            </p:cNvPicPr>
            <p:nvPr/>
          </p:nvPicPr>
          <p:blipFill>
            <a:blip r:embed="rId16" cstate="screen"/>
            <a:srcRect/>
            <a:stretch>
              <a:fillRect/>
            </a:stretch>
          </p:blipFill>
          <p:spPr bwMode="auto">
            <a:xfrm>
              <a:off x="6219789" y="3201853"/>
              <a:ext cx="657432" cy="677951"/>
            </a:xfrm>
            <a:prstGeom prst="rect">
              <a:avLst/>
            </a:prstGeom>
            <a:noFill/>
            <a:ln w="9525">
              <a:noFill/>
              <a:miter lim="800000"/>
              <a:headEnd/>
              <a:tailEnd/>
            </a:ln>
          </p:spPr>
        </p:pic>
        <p:sp>
          <p:nvSpPr>
            <p:cNvPr id="48" name="椭圆 47"/>
            <p:cNvSpPr/>
            <p:nvPr/>
          </p:nvSpPr>
          <p:spPr bwMode="auto">
            <a:xfrm>
              <a:off x="8519065" y="3319384"/>
              <a:ext cx="44820" cy="50787"/>
            </a:xfrm>
            <a:prstGeom prst="ellipse">
              <a:avLst/>
            </a:prstGeom>
            <a:solidFill>
              <a:srgbClr val="5EE739"/>
            </a:solidFill>
            <a:ln>
              <a:solidFill>
                <a:srgbClr val="5EE739"/>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t" anchorCtr="0" compatLnSpc="1">
              <a:prstTxWarp prst="textNoShape">
                <a:avLst/>
              </a:prstTxWarp>
              <a:noAutofit/>
            </a:bodyPr>
            <a:lstStyle/>
            <a:p>
              <a:pPr fontAlgn="ctr">
                <a:buClr>
                  <a:srgbClr val="CC9900"/>
                </a:buClr>
                <a:buFont typeface="Wingdings" pitchFamily="2" charset="2"/>
                <a:buChar char="n"/>
              </a:pPr>
              <a:endParaRPr lang="zh-CN" altLang="en-US" sz="1200" dirty="0">
                <a:latin typeface="微软雅黑" panose="020B0503020204020204" pitchFamily="34" charset="-122"/>
                <a:ea typeface="微软雅黑" panose="020B0503020204020204" pitchFamily="34" charset="-122"/>
              </a:endParaRPr>
            </a:p>
          </p:txBody>
        </p:sp>
        <p:sp>
          <p:nvSpPr>
            <p:cNvPr id="52" name="椭圆 51"/>
            <p:cNvSpPr/>
            <p:nvPr/>
          </p:nvSpPr>
          <p:spPr bwMode="auto">
            <a:xfrm>
              <a:off x="8514633" y="3477224"/>
              <a:ext cx="44820" cy="50787"/>
            </a:xfrm>
            <a:prstGeom prst="ellipse">
              <a:avLst/>
            </a:prstGeom>
            <a:solidFill>
              <a:srgbClr val="5EE739"/>
            </a:solidFill>
            <a:ln>
              <a:solidFill>
                <a:srgbClr val="5EE739"/>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t" anchorCtr="0" compatLnSpc="1">
              <a:prstTxWarp prst="textNoShape">
                <a:avLst/>
              </a:prstTxWarp>
              <a:noAutofit/>
            </a:bodyPr>
            <a:lstStyle/>
            <a:p>
              <a:pPr fontAlgn="ctr">
                <a:buClr>
                  <a:srgbClr val="CC9900"/>
                </a:buClr>
                <a:buFont typeface="Wingdings" pitchFamily="2" charset="2"/>
                <a:buChar char="n"/>
              </a:pPr>
              <a:endParaRPr lang="zh-CN" altLang="en-US" sz="1200" dirty="0">
                <a:latin typeface="微软雅黑" panose="020B0503020204020204" pitchFamily="34" charset="-122"/>
                <a:ea typeface="微软雅黑" panose="020B0503020204020204" pitchFamily="34" charset="-122"/>
              </a:endParaRPr>
            </a:p>
          </p:txBody>
        </p:sp>
        <p:sp>
          <p:nvSpPr>
            <p:cNvPr id="53" name="椭圆 52"/>
            <p:cNvSpPr/>
            <p:nvPr/>
          </p:nvSpPr>
          <p:spPr bwMode="auto">
            <a:xfrm>
              <a:off x="8514633" y="3544948"/>
              <a:ext cx="44820" cy="50787"/>
            </a:xfrm>
            <a:prstGeom prst="ellipse">
              <a:avLst/>
            </a:prstGeom>
            <a:solidFill>
              <a:srgbClr val="5EE739"/>
            </a:solidFill>
            <a:ln>
              <a:solidFill>
                <a:srgbClr val="5EE739"/>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t" anchorCtr="0" compatLnSpc="1">
              <a:prstTxWarp prst="textNoShape">
                <a:avLst/>
              </a:prstTxWarp>
              <a:noAutofit/>
            </a:bodyPr>
            <a:lstStyle/>
            <a:p>
              <a:pPr fontAlgn="ctr">
                <a:buClr>
                  <a:srgbClr val="CC9900"/>
                </a:buClr>
                <a:buFont typeface="Wingdings" pitchFamily="2" charset="2"/>
                <a:buChar char="n"/>
              </a:pPr>
              <a:endParaRPr lang="zh-CN" altLang="en-US" sz="1200" dirty="0">
                <a:latin typeface="微软雅黑" panose="020B0503020204020204" pitchFamily="34" charset="-122"/>
                <a:ea typeface="微软雅黑" panose="020B0503020204020204" pitchFamily="34" charset="-122"/>
              </a:endParaRPr>
            </a:p>
          </p:txBody>
        </p:sp>
        <p:sp>
          <p:nvSpPr>
            <p:cNvPr id="54" name="椭圆 53"/>
            <p:cNvSpPr/>
            <p:nvPr/>
          </p:nvSpPr>
          <p:spPr bwMode="auto">
            <a:xfrm>
              <a:off x="8514633" y="3400544"/>
              <a:ext cx="44820" cy="50787"/>
            </a:xfrm>
            <a:prstGeom prst="ellipse">
              <a:avLst/>
            </a:prstGeom>
            <a:solidFill>
              <a:srgbClr val="5EE739"/>
            </a:solidFill>
            <a:ln>
              <a:solidFill>
                <a:srgbClr val="5EE739"/>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t" anchorCtr="0" compatLnSpc="1">
              <a:prstTxWarp prst="textNoShape">
                <a:avLst/>
              </a:prstTxWarp>
              <a:noAutofit/>
            </a:bodyPr>
            <a:lstStyle/>
            <a:p>
              <a:pPr fontAlgn="ctr">
                <a:buClr>
                  <a:srgbClr val="CC9900"/>
                </a:buClr>
                <a:buFont typeface="Wingdings" pitchFamily="2" charset="2"/>
                <a:buChar char="n"/>
              </a:pPr>
              <a:endParaRPr lang="zh-CN" altLang="en-US" sz="1200" dirty="0">
                <a:latin typeface="微软雅黑" panose="020B0503020204020204" pitchFamily="34" charset="-122"/>
                <a:ea typeface="微软雅黑" panose="020B0503020204020204" pitchFamily="34" charset="-122"/>
              </a:endParaRPr>
            </a:p>
          </p:txBody>
        </p:sp>
        <p:pic>
          <p:nvPicPr>
            <p:cNvPr id="2050" name="Picture 2"/>
            <p:cNvPicPr>
              <a:picLocks noChangeAspect="1" noChangeArrowheads="1"/>
            </p:cNvPicPr>
            <p:nvPr/>
          </p:nvPicPr>
          <p:blipFill>
            <a:blip r:embed="rId17" cstate="screen"/>
            <a:srcRect/>
            <a:stretch>
              <a:fillRect/>
            </a:stretch>
          </p:blipFill>
          <p:spPr bwMode="auto">
            <a:xfrm>
              <a:off x="3528281" y="4844250"/>
              <a:ext cx="597667" cy="660201"/>
            </a:xfrm>
            <a:prstGeom prst="rect">
              <a:avLst/>
            </a:prstGeom>
            <a:noFill/>
            <a:ln w="9525">
              <a:noFill/>
              <a:miter lim="800000"/>
              <a:headEnd/>
              <a:tailEnd/>
            </a:ln>
          </p:spPr>
        </p:pic>
      </p:grpSp>
      <p:sp>
        <p:nvSpPr>
          <p:cNvPr id="3" name="文本占位符 2"/>
          <p:cNvSpPr>
            <a:spLocks noGrp="1"/>
          </p:cNvSpPr>
          <p:nvPr>
            <p:ph type="body" sz="quarter" idx="12"/>
          </p:nvPr>
        </p:nvSpPr>
        <p:spPr/>
        <p:txBody>
          <a:bodyPr/>
          <a:lstStyle/>
          <a:p>
            <a:r>
              <a:rPr lang="en-US" altLang="zh-CN" dirty="0"/>
              <a:t>Different Types of Flex Ports</a:t>
            </a:r>
            <a:endParaRPr lang="zh-CN" altLang="en-US" dirty="0"/>
          </a:p>
        </p:txBody>
      </p:sp>
    </p:spTree>
    <p:extLst>
      <p:ext uri="{BB962C8B-B14F-4D97-AF65-F5344CB8AC3E}">
        <p14:creationId xmlns:p14="http://schemas.microsoft.com/office/powerpoint/2010/main" val="5350670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1008063" y="1304764"/>
            <a:ext cx="10464800" cy="4968974"/>
            <a:chOff x="2262977" y="1394360"/>
            <a:chExt cx="7882946" cy="4681076"/>
          </a:xfrm>
        </p:grpSpPr>
        <p:sp>
          <p:nvSpPr>
            <p:cNvPr id="5" name="圆角矩形 4"/>
            <p:cNvSpPr/>
            <p:nvPr/>
          </p:nvSpPr>
          <p:spPr bwMode="auto">
            <a:xfrm>
              <a:off x="2262977" y="1793361"/>
              <a:ext cx="7865272" cy="4282075"/>
            </a:xfrm>
            <a:prstGeom prst="roundRect">
              <a:avLst>
                <a:gd name="adj" fmla="val 3236"/>
              </a:avLst>
            </a:prstGeom>
            <a:solidFill>
              <a:schemeClr val="bg1"/>
            </a:solidFill>
            <a:ln w="9525" algn="ctr">
              <a:noFill/>
              <a:round/>
              <a:headEnd/>
              <a:tailEnd/>
            </a:ln>
            <a:effectLst>
              <a:outerShdw blurRad="50800" dist="38100" dir="2700000" algn="tl" rotWithShape="0">
                <a:prstClr val="black">
                  <a:alpha val="40000"/>
                </a:prstClr>
              </a:outerShdw>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wrap="square" lIns="68570" tIns="34286" rIns="68570" bIns="34286">
              <a:noAutofit/>
            </a:bodyPr>
            <a:lstStyle/>
            <a:p>
              <a:pPr marL="128445" indent="-128445" fontAlgn="ctr">
                <a:spcBef>
                  <a:spcPts val="450"/>
                </a:spcBef>
                <a:buClr>
                  <a:srgbClr val="990000"/>
                </a:buClr>
                <a:buFont typeface="Wingdings" pitchFamily="2" charset="2"/>
                <a:buChar char="n"/>
                <a:defRPr/>
              </a:pPr>
              <a:endParaRPr lang="zh-CN" altLang="en-US" sz="1200" dirty="0">
                <a:solidFill>
                  <a:srgbClr val="000000"/>
                </a:solidFill>
                <a:latin typeface="微软雅黑" panose="020B0503020204020204" pitchFamily="34" charset="-122"/>
                <a:ea typeface="微软雅黑" panose="020B0503020204020204" pitchFamily="34" charset="-122"/>
              </a:endParaRPr>
            </a:p>
          </p:txBody>
        </p:sp>
        <p:sp>
          <p:nvSpPr>
            <p:cNvPr id="17" name="TextBox 16"/>
            <p:cNvSpPr txBox="1"/>
            <p:nvPr/>
          </p:nvSpPr>
          <p:spPr>
            <a:xfrm>
              <a:off x="2303386" y="4129033"/>
              <a:ext cx="1152128" cy="715547"/>
            </a:xfrm>
            <a:prstGeom prst="rect">
              <a:avLst/>
            </a:prstGeom>
            <a:noFill/>
          </p:spPr>
          <p:txBody>
            <a:bodyPr wrap="square" rtlCol="0">
              <a:noAutofit/>
            </a:bodyPr>
            <a:lstStyle/>
            <a:p>
              <a:pPr fontAlgn="ctr"/>
              <a:r>
                <a:rPr sz="1200" b="1">
                  <a:latin typeface="微软雅黑" panose="020B0503020204020204" pitchFamily="34" charset="-122"/>
                  <a:ea typeface="微软雅黑" panose="020B0503020204020204" pitchFamily="34" charset="-122"/>
                </a:rPr>
                <a:t>100GE CFP optical module (LC interface)</a:t>
              </a:r>
              <a:endParaRPr lang="en-US" altLang="zh-CN" sz="1200" b="1" dirty="0">
                <a:latin typeface="微软雅黑" panose="020B0503020204020204" pitchFamily="34" charset="-122"/>
                <a:ea typeface="微软雅黑" panose="020B0503020204020204" pitchFamily="34" charset="-122"/>
              </a:endParaRPr>
            </a:p>
            <a:p>
              <a:pPr fontAlgn="ctr"/>
              <a:endParaRPr lang="zh-CN" altLang="en-US" sz="1200" dirty="0">
                <a:latin typeface="微软雅黑" panose="020B0503020204020204" pitchFamily="34" charset="-122"/>
                <a:ea typeface="微软雅黑" panose="020B0503020204020204" pitchFamily="34" charset="-122"/>
              </a:endParaRPr>
            </a:p>
          </p:txBody>
        </p:sp>
        <p:sp>
          <p:nvSpPr>
            <p:cNvPr id="25" name="TextBox 24"/>
            <p:cNvSpPr txBox="1"/>
            <p:nvPr/>
          </p:nvSpPr>
          <p:spPr>
            <a:xfrm>
              <a:off x="2279651" y="1394360"/>
              <a:ext cx="7848599" cy="410369"/>
            </a:xfrm>
            <a:prstGeom prst="rect">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68580" tIns="34290" rIns="68580" bIns="34290" numCol="1" rtlCol="0" anchor="ctr" anchorCtr="0" compatLnSpc="1">
              <a:prstTxWarp prst="textNoShape">
                <a:avLst/>
              </a:prstTxWarp>
              <a:noAutofit/>
            </a:bodyPr>
            <a:lstStyle/>
            <a:p>
              <a:pPr algn="ctr" fontAlgn="ctr"/>
              <a:r>
                <a:rPr sz="1200" b="1">
                  <a:solidFill>
                    <a:schemeClr val="bg1"/>
                  </a:solidFill>
                  <a:latin typeface="微软雅黑" panose="020B0503020204020204" pitchFamily="34" charset="-122"/>
                  <a:ea typeface="微软雅黑" panose="020B0503020204020204" pitchFamily="34" charset="-122"/>
                </a:rPr>
                <a:t>100GE Flex Port</a:t>
              </a:r>
              <a:endParaRPr lang="zh-CN" altLang="en-US" sz="1200" b="1" dirty="0">
                <a:solidFill>
                  <a:schemeClr val="bg1"/>
                </a:solidFill>
                <a:latin typeface="微软雅黑" panose="020B0503020204020204" pitchFamily="34" charset="-122"/>
                <a:ea typeface="微软雅黑" panose="020B0503020204020204" pitchFamily="34" charset="-122"/>
                <a:cs typeface="Arial" pitchFamily="34" charset="0"/>
              </a:endParaRPr>
            </a:p>
          </p:txBody>
        </p:sp>
        <p:pic>
          <p:nvPicPr>
            <p:cNvPr id="3075" name="Picture 3"/>
            <p:cNvPicPr>
              <a:picLocks noChangeAspect="1" noChangeArrowheads="1"/>
            </p:cNvPicPr>
            <p:nvPr/>
          </p:nvPicPr>
          <p:blipFill>
            <a:blip r:embed="rId3" cstate="screen"/>
            <a:srcRect/>
            <a:stretch>
              <a:fillRect/>
            </a:stretch>
          </p:blipFill>
          <p:spPr bwMode="auto">
            <a:xfrm>
              <a:off x="2418226" y="4904106"/>
              <a:ext cx="953871" cy="501916"/>
            </a:xfrm>
            <a:prstGeom prst="rect">
              <a:avLst/>
            </a:prstGeom>
            <a:noFill/>
            <a:ln w="9525">
              <a:noFill/>
              <a:miter lim="800000"/>
              <a:headEnd/>
              <a:tailEnd/>
            </a:ln>
          </p:spPr>
        </p:pic>
        <p:pic>
          <p:nvPicPr>
            <p:cNvPr id="3076" name="Picture 4"/>
            <p:cNvPicPr>
              <a:picLocks noChangeAspect="1" noChangeArrowheads="1"/>
            </p:cNvPicPr>
            <p:nvPr/>
          </p:nvPicPr>
          <p:blipFill>
            <a:blip r:embed="rId4" cstate="screen"/>
            <a:srcRect/>
            <a:stretch>
              <a:fillRect/>
            </a:stretch>
          </p:blipFill>
          <p:spPr bwMode="auto">
            <a:xfrm>
              <a:off x="3538891" y="5036002"/>
              <a:ext cx="969551" cy="464148"/>
            </a:xfrm>
            <a:prstGeom prst="rect">
              <a:avLst/>
            </a:prstGeom>
            <a:noFill/>
            <a:ln w="9525">
              <a:noFill/>
              <a:miter lim="800000"/>
              <a:headEnd/>
              <a:tailEnd/>
            </a:ln>
          </p:spPr>
        </p:pic>
        <p:sp>
          <p:nvSpPr>
            <p:cNvPr id="48" name="TextBox 47"/>
            <p:cNvSpPr txBox="1"/>
            <p:nvPr/>
          </p:nvSpPr>
          <p:spPr>
            <a:xfrm>
              <a:off x="3515616" y="4145801"/>
              <a:ext cx="991442" cy="876181"/>
            </a:xfrm>
            <a:prstGeom prst="rect">
              <a:avLst/>
            </a:prstGeom>
            <a:noFill/>
          </p:spPr>
          <p:txBody>
            <a:bodyPr wrap="square" rtlCol="0">
              <a:noAutofit/>
            </a:bodyPr>
            <a:lstStyle/>
            <a:p>
              <a:pPr fontAlgn="ctr"/>
              <a:r>
                <a:rPr sz="1200" b="1">
                  <a:latin typeface="微软雅黑" panose="020B0503020204020204" pitchFamily="34" charset="-122"/>
                  <a:ea typeface="微软雅黑" panose="020B0503020204020204" pitchFamily="34" charset="-122"/>
                </a:rPr>
                <a:t>100GE CFP optical module (MPO interface)</a:t>
              </a:r>
              <a:endParaRPr lang="en-US" altLang="zh-CN" sz="1200" b="1" dirty="0">
                <a:latin typeface="微软雅黑" panose="020B0503020204020204" pitchFamily="34" charset="-122"/>
                <a:ea typeface="微软雅黑" panose="020B0503020204020204" pitchFamily="34" charset="-122"/>
              </a:endParaRPr>
            </a:p>
            <a:p>
              <a:pPr fontAlgn="ctr"/>
              <a:endParaRPr lang="zh-CN" altLang="en-US" sz="1200" dirty="0">
                <a:latin typeface="微软雅黑" panose="020B0503020204020204" pitchFamily="34" charset="-122"/>
                <a:ea typeface="微软雅黑" panose="020B0503020204020204" pitchFamily="34" charset="-122"/>
              </a:endParaRPr>
            </a:p>
          </p:txBody>
        </p:sp>
        <p:pic>
          <p:nvPicPr>
            <p:cNvPr id="3077" name="Picture 5"/>
            <p:cNvPicPr>
              <a:picLocks noChangeAspect="1" noChangeArrowheads="1"/>
            </p:cNvPicPr>
            <p:nvPr/>
          </p:nvPicPr>
          <p:blipFill>
            <a:blip r:embed="rId5" cstate="screen"/>
            <a:srcRect/>
            <a:stretch>
              <a:fillRect/>
            </a:stretch>
          </p:blipFill>
          <p:spPr bwMode="auto">
            <a:xfrm>
              <a:off x="8323484" y="4255870"/>
              <a:ext cx="1080119" cy="573194"/>
            </a:xfrm>
            <a:prstGeom prst="rect">
              <a:avLst/>
            </a:prstGeom>
            <a:noFill/>
            <a:ln w="9525">
              <a:noFill/>
              <a:miter lim="800000"/>
              <a:headEnd/>
              <a:tailEnd/>
            </a:ln>
          </p:spPr>
        </p:pic>
        <p:pic>
          <p:nvPicPr>
            <p:cNvPr id="3078" name="Picture 6"/>
            <p:cNvPicPr>
              <a:picLocks noChangeAspect="1" noChangeArrowheads="1"/>
            </p:cNvPicPr>
            <p:nvPr/>
          </p:nvPicPr>
          <p:blipFill>
            <a:blip r:embed="rId6" cstate="screen"/>
            <a:srcRect/>
            <a:stretch>
              <a:fillRect/>
            </a:stretch>
          </p:blipFill>
          <p:spPr bwMode="auto">
            <a:xfrm>
              <a:off x="8251474" y="5226117"/>
              <a:ext cx="1080120" cy="467044"/>
            </a:xfrm>
            <a:prstGeom prst="rect">
              <a:avLst/>
            </a:prstGeom>
            <a:noFill/>
            <a:ln w="9525">
              <a:noFill/>
              <a:miter lim="800000"/>
              <a:headEnd/>
              <a:tailEnd/>
            </a:ln>
          </p:spPr>
        </p:pic>
        <p:sp>
          <p:nvSpPr>
            <p:cNvPr id="53" name="矩形 52"/>
            <p:cNvSpPr/>
            <p:nvPr/>
          </p:nvSpPr>
          <p:spPr>
            <a:xfrm>
              <a:off x="9209820" y="4533380"/>
              <a:ext cx="936103" cy="423650"/>
            </a:xfrm>
            <a:prstGeom prst="rect">
              <a:avLst/>
            </a:prstGeom>
          </p:spPr>
          <p:txBody>
            <a:bodyPr wrap="square">
              <a:noAutofit/>
            </a:bodyPr>
            <a:lstStyle/>
            <a:p>
              <a:pPr fontAlgn="ctr"/>
              <a:r>
                <a:rPr sz="1200" b="1">
                  <a:latin typeface="微软雅黑" panose="020B0503020204020204" pitchFamily="34" charset="-122"/>
                  <a:ea typeface="微软雅黑" panose="020B0503020204020204" pitchFamily="34" charset="-122"/>
                </a:rPr>
                <a:t>MPO-2*MPO optical fiber</a:t>
              </a:r>
              <a:endParaRPr lang="zh-CN" altLang="en-US" sz="1200" b="1" dirty="0">
                <a:latin typeface="微软雅黑" panose="020B0503020204020204" pitchFamily="34" charset="-122"/>
                <a:ea typeface="微软雅黑" panose="020B0503020204020204" pitchFamily="34" charset="-122"/>
              </a:endParaRPr>
            </a:p>
          </p:txBody>
        </p:sp>
        <p:sp>
          <p:nvSpPr>
            <p:cNvPr id="54" name="矩形 53"/>
            <p:cNvSpPr/>
            <p:nvPr/>
          </p:nvSpPr>
          <p:spPr>
            <a:xfrm>
              <a:off x="9189860" y="5001883"/>
              <a:ext cx="936104" cy="424461"/>
            </a:xfrm>
            <a:prstGeom prst="rect">
              <a:avLst/>
            </a:prstGeom>
          </p:spPr>
          <p:txBody>
            <a:bodyPr wrap="square">
              <a:noAutofit/>
            </a:bodyPr>
            <a:lstStyle/>
            <a:p>
              <a:pPr fontAlgn="ctr"/>
              <a:r>
                <a:rPr sz="1200" b="1">
                  <a:latin typeface="微软雅黑" panose="020B0503020204020204" pitchFamily="34" charset="-122"/>
                  <a:ea typeface="微软雅黑" panose="020B0503020204020204" pitchFamily="34" charset="-122"/>
                </a:rPr>
                <a:t>MPO-10*DLC optical fiber</a:t>
              </a:r>
              <a:endParaRPr lang="zh-CN" altLang="en-US" sz="1200" b="1" dirty="0">
                <a:latin typeface="微软雅黑" panose="020B0503020204020204" pitchFamily="34" charset="-122"/>
                <a:ea typeface="微软雅黑" panose="020B0503020204020204" pitchFamily="34" charset="-122"/>
              </a:endParaRPr>
            </a:p>
          </p:txBody>
        </p:sp>
        <p:sp>
          <p:nvSpPr>
            <p:cNvPr id="55" name="矩形 54"/>
            <p:cNvSpPr/>
            <p:nvPr/>
          </p:nvSpPr>
          <p:spPr>
            <a:xfrm>
              <a:off x="9189861" y="5574414"/>
              <a:ext cx="936104" cy="424461"/>
            </a:xfrm>
            <a:prstGeom prst="rect">
              <a:avLst/>
            </a:prstGeom>
          </p:spPr>
          <p:txBody>
            <a:bodyPr wrap="square">
              <a:noAutofit/>
            </a:bodyPr>
            <a:lstStyle/>
            <a:p>
              <a:pPr fontAlgn="ctr"/>
              <a:r>
                <a:rPr sz="1200" b="1" dirty="0">
                  <a:latin typeface="微软雅黑" panose="020B0503020204020204" pitchFamily="34" charset="-122"/>
                  <a:ea typeface="微软雅黑" panose="020B0503020204020204" pitchFamily="34" charset="-122"/>
                </a:rPr>
                <a:t>MPO-8*DLC optical fiber</a:t>
              </a:r>
              <a:endParaRPr lang="zh-CN" altLang="en-US" sz="1200" b="1" dirty="0">
                <a:latin typeface="微软雅黑" panose="020B0503020204020204" pitchFamily="34" charset="-122"/>
                <a:ea typeface="微软雅黑" panose="020B0503020204020204" pitchFamily="34" charset="-122"/>
              </a:endParaRPr>
            </a:p>
          </p:txBody>
        </p:sp>
        <p:sp>
          <p:nvSpPr>
            <p:cNvPr id="56" name="AutoShape 13"/>
            <p:cNvSpPr>
              <a:spLocks noChangeArrowheads="1"/>
            </p:cNvSpPr>
            <p:nvPr/>
          </p:nvSpPr>
          <p:spPr bwMode="gray">
            <a:xfrm>
              <a:off x="8251474" y="5001883"/>
              <a:ext cx="1768962" cy="971401"/>
            </a:xfrm>
            <a:prstGeom prst="roundRect">
              <a:avLst>
                <a:gd name="adj" fmla="val 4639"/>
              </a:avLst>
            </a:prstGeom>
            <a:noFill/>
            <a:ln w="6350">
              <a:solidFill>
                <a:schemeClr val="bg1">
                  <a:lumMod val="50000"/>
                </a:schemeClr>
              </a:solidFill>
              <a:prstDash val="solid"/>
            </a:ln>
            <a:effectLst/>
          </p:spPr>
          <p:txBody>
            <a:bodyPr vert="horz" wrap="square" lIns="68580" tIns="34290" rIns="68580" bIns="34290" numCol="1" rtlCol="0" anchor="ctr" anchorCtr="0" compatLnSpc="1">
              <a:prstTxWarp prst="textNoShape">
                <a:avLst/>
              </a:prstTxWarp>
              <a:noAutofit/>
            </a:bodyPr>
            <a:lstStyle/>
            <a:p>
              <a:pPr fontAlgn="ctr">
                <a:buClr>
                  <a:srgbClr val="CC9900"/>
                </a:buClr>
                <a:buFont typeface="Arial" pitchFamily="34" charset="0"/>
                <a:buChar char="•"/>
                <a:defRPr/>
              </a:pPr>
              <a:endParaRPr lang="en-US" altLang="zh-CN" sz="1200" dirty="0">
                <a:latin typeface="微软雅黑" panose="020B0503020204020204" pitchFamily="34" charset="-122"/>
                <a:ea typeface="微软雅黑" panose="020B0503020204020204" pitchFamily="34" charset="-122"/>
                <a:cs typeface="Arial" pitchFamily="34" charset="0"/>
              </a:endParaRPr>
            </a:p>
          </p:txBody>
        </p:sp>
        <p:pic>
          <p:nvPicPr>
            <p:cNvPr id="3079" name="Picture 7"/>
            <p:cNvPicPr>
              <a:picLocks noChangeAspect="1" noChangeArrowheads="1"/>
            </p:cNvPicPr>
            <p:nvPr/>
          </p:nvPicPr>
          <p:blipFill>
            <a:blip r:embed="rId7" cstate="screen"/>
            <a:srcRect/>
            <a:stretch>
              <a:fillRect/>
            </a:stretch>
          </p:blipFill>
          <p:spPr bwMode="auto">
            <a:xfrm>
              <a:off x="8323482" y="3339971"/>
              <a:ext cx="936104" cy="538588"/>
            </a:xfrm>
            <a:prstGeom prst="rect">
              <a:avLst/>
            </a:prstGeom>
            <a:noFill/>
            <a:ln w="9525">
              <a:noFill/>
              <a:miter lim="800000"/>
              <a:headEnd/>
              <a:tailEnd/>
            </a:ln>
          </p:spPr>
        </p:pic>
        <p:sp>
          <p:nvSpPr>
            <p:cNvPr id="58" name="矩形 57"/>
            <p:cNvSpPr/>
            <p:nvPr/>
          </p:nvSpPr>
          <p:spPr>
            <a:xfrm>
              <a:off x="9230195" y="3523799"/>
              <a:ext cx="882626" cy="423650"/>
            </a:xfrm>
            <a:prstGeom prst="rect">
              <a:avLst/>
            </a:prstGeom>
          </p:spPr>
          <p:txBody>
            <a:bodyPr wrap="square">
              <a:noAutofit/>
            </a:bodyPr>
            <a:lstStyle/>
            <a:p>
              <a:pPr fontAlgn="ctr"/>
              <a:r>
                <a:rPr sz="1200" b="1">
                  <a:latin typeface="微软雅黑" panose="020B0503020204020204" pitchFamily="34" charset="-122"/>
                  <a:ea typeface="微软雅黑" panose="020B0503020204020204" pitchFamily="34" charset="-122"/>
                </a:rPr>
                <a:t>LC-LC optical fiber</a:t>
              </a:r>
              <a:endParaRPr lang="zh-CN" altLang="en-US" sz="1200" b="1" dirty="0">
                <a:latin typeface="微软雅黑" panose="020B0503020204020204" pitchFamily="34" charset="-122"/>
                <a:ea typeface="微软雅黑" panose="020B0503020204020204" pitchFamily="34" charset="-122"/>
              </a:endParaRPr>
            </a:p>
          </p:txBody>
        </p:sp>
        <p:pic>
          <p:nvPicPr>
            <p:cNvPr id="3081" name="Picture 9"/>
            <p:cNvPicPr>
              <a:picLocks noChangeAspect="1" noChangeArrowheads="1"/>
            </p:cNvPicPr>
            <p:nvPr/>
          </p:nvPicPr>
          <p:blipFill>
            <a:blip r:embed="rId8" cstate="screen"/>
            <a:srcRect/>
            <a:stretch>
              <a:fillRect/>
            </a:stretch>
          </p:blipFill>
          <p:spPr bwMode="auto">
            <a:xfrm>
              <a:off x="2879451" y="2668825"/>
              <a:ext cx="2886075" cy="5829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1" name="椭圆 60"/>
            <p:cNvSpPr/>
            <p:nvPr/>
          </p:nvSpPr>
          <p:spPr bwMode="auto">
            <a:xfrm>
              <a:off x="3181769" y="2884511"/>
              <a:ext cx="72008" cy="79205"/>
            </a:xfrm>
            <a:prstGeom prst="ellipse">
              <a:avLst/>
            </a:prstGeom>
            <a:solidFill>
              <a:srgbClr val="5EE739"/>
            </a:solidFill>
            <a:ln>
              <a:solidFill>
                <a:srgbClr val="5EE739"/>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t" anchorCtr="0" compatLnSpc="1">
              <a:prstTxWarp prst="textNoShape">
                <a:avLst/>
              </a:prstTxWarp>
              <a:noAutofit/>
            </a:bodyPr>
            <a:lstStyle/>
            <a:p>
              <a:pPr fontAlgn="ctr">
                <a:buClr>
                  <a:srgbClr val="CC9900"/>
                </a:buClr>
                <a:buFont typeface="Wingdings" pitchFamily="2" charset="2"/>
                <a:buChar char="n"/>
              </a:pPr>
              <a:endParaRPr lang="zh-CN" altLang="en-US" sz="1200" dirty="0">
                <a:latin typeface="微软雅黑" panose="020B0503020204020204" pitchFamily="34" charset="-122"/>
                <a:ea typeface="微软雅黑" panose="020B0503020204020204" pitchFamily="34" charset="-122"/>
              </a:endParaRPr>
            </a:p>
          </p:txBody>
        </p:sp>
        <p:pic>
          <p:nvPicPr>
            <p:cNvPr id="2" name="Picture 2"/>
            <p:cNvPicPr>
              <a:picLocks noChangeAspect="1" noChangeArrowheads="1"/>
            </p:cNvPicPr>
            <p:nvPr/>
          </p:nvPicPr>
          <p:blipFill>
            <a:blip r:embed="rId9" cstate="print"/>
            <a:srcRect/>
            <a:stretch>
              <a:fillRect/>
            </a:stretch>
          </p:blipFill>
          <p:spPr bwMode="auto">
            <a:xfrm>
              <a:off x="4651076" y="5001884"/>
              <a:ext cx="958813" cy="766049"/>
            </a:xfrm>
            <a:prstGeom prst="rect">
              <a:avLst/>
            </a:prstGeom>
            <a:noFill/>
            <a:ln w="9525">
              <a:noFill/>
              <a:miter lim="800000"/>
              <a:headEnd/>
              <a:tailEnd/>
            </a:ln>
          </p:spPr>
        </p:pic>
        <p:pic>
          <p:nvPicPr>
            <p:cNvPr id="3" name="Picture 3"/>
            <p:cNvPicPr>
              <a:picLocks noChangeAspect="1" noChangeArrowheads="1"/>
            </p:cNvPicPr>
            <p:nvPr/>
          </p:nvPicPr>
          <p:blipFill>
            <a:blip r:embed="rId10" cstate="print"/>
            <a:srcRect/>
            <a:stretch>
              <a:fillRect/>
            </a:stretch>
          </p:blipFill>
          <p:spPr bwMode="auto">
            <a:xfrm>
              <a:off x="5862068" y="4968052"/>
              <a:ext cx="936104" cy="611622"/>
            </a:xfrm>
            <a:prstGeom prst="rect">
              <a:avLst/>
            </a:prstGeom>
            <a:noFill/>
            <a:ln w="9525">
              <a:noFill/>
              <a:miter lim="800000"/>
              <a:headEnd/>
              <a:tailEnd/>
            </a:ln>
          </p:spPr>
        </p:pic>
        <p:pic>
          <p:nvPicPr>
            <p:cNvPr id="4" name="Picture 4"/>
            <p:cNvPicPr>
              <a:picLocks noChangeAspect="1" noChangeArrowheads="1"/>
            </p:cNvPicPr>
            <p:nvPr/>
          </p:nvPicPr>
          <p:blipFill>
            <a:blip r:embed="rId11" cstate="print"/>
            <a:srcRect/>
            <a:stretch>
              <a:fillRect/>
            </a:stretch>
          </p:blipFill>
          <p:spPr bwMode="auto">
            <a:xfrm>
              <a:off x="7099346" y="5038023"/>
              <a:ext cx="1008112" cy="655139"/>
            </a:xfrm>
            <a:prstGeom prst="rect">
              <a:avLst/>
            </a:prstGeom>
            <a:noFill/>
            <a:ln w="9525">
              <a:noFill/>
              <a:miter lim="800000"/>
              <a:headEnd/>
              <a:tailEnd/>
            </a:ln>
          </p:spPr>
        </p:pic>
        <p:pic>
          <p:nvPicPr>
            <p:cNvPr id="6" name="Picture 5"/>
            <p:cNvPicPr>
              <a:picLocks noChangeAspect="1" noChangeArrowheads="1"/>
            </p:cNvPicPr>
            <p:nvPr/>
          </p:nvPicPr>
          <p:blipFill>
            <a:blip r:embed="rId12" cstate="print"/>
            <a:srcRect/>
            <a:stretch>
              <a:fillRect/>
            </a:stretch>
          </p:blipFill>
          <p:spPr bwMode="auto">
            <a:xfrm>
              <a:off x="6407842" y="1891139"/>
              <a:ext cx="3456384" cy="440797"/>
            </a:xfrm>
            <a:prstGeom prst="rect">
              <a:avLst/>
            </a:prstGeom>
            <a:noFill/>
            <a:ln w="9525">
              <a:noFill/>
              <a:miter lim="800000"/>
              <a:headEnd/>
              <a:tailEnd/>
            </a:ln>
          </p:spPr>
        </p:pic>
        <p:pic>
          <p:nvPicPr>
            <p:cNvPr id="7" name="Picture 6"/>
            <p:cNvPicPr>
              <a:picLocks noChangeAspect="1" noChangeArrowheads="1"/>
            </p:cNvPicPr>
            <p:nvPr/>
          </p:nvPicPr>
          <p:blipFill>
            <a:blip r:embed="rId13" cstate="print">
              <a:lum bright="10000"/>
            </a:blip>
            <a:srcRect/>
            <a:stretch>
              <a:fillRect/>
            </a:stretch>
          </p:blipFill>
          <p:spPr bwMode="auto">
            <a:xfrm>
              <a:off x="2301785" y="1891139"/>
              <a:ext cx="3602003" cy="486677"/>
            </a:xfrm>
            <a:prstGeom prst="rect">
              <a:avLst/>
            </a:prstGeom>
            <a:noFill/>
            <a:ln w="9525">
              <a:noFill/>
              <a:miter lim="800000"/>
              <a:headEnd/>
              <a:tailEnd/>
            </a:ln>
          </p:spPr>
        </p:pic>
        <p:pic>
          <p:nvPicPr>
            <p:cNvPr id="8" name="Picture 7"/>
            <p:cNvPicPr>
              <a:picLocks noChangeAspect="1" noChangeArrowheads="1"/>
            </p:cNvPicPr>
            <p:nvPr/>
          </p:nvPicPr>
          <p:blipFill>
            <a:blip r:embed="rId14" cstate="print">
              <a:lum bright="10000"/>
            </a:blip>
            <a:srcRect/>
            <a:stretch>
              <a:fillRect/>
            </a:stretch>
          </p:blipFill>
          <p:spPr bwMode="auto">
            <a:xfrm>
              <a:off x="6407842" y="2582415"/>
              <a:ext cx="3456384" cy="486942"/>
            </a:xfrm>
            <a:prstGeom prst="rect">
              <a:avLst/>
            </a:prstGeom>
            <a:noFill/>
            <a:ln w="9525">
              <a:noFill/>
              <a:miter lim="800000"/>
              <a:headEnd/>
              <a:tailEnd/>
            </a:ln>
          </p:spPr>
        </p:pic>
        <p:cxnSp>
          <p:nvCxnSpPr>
            <p:cNvPr id="33" name="直接连接符 32"/>
            <p:cNvCxnSpPr/>
            <p:nvPr/>
          </p:nvCxnSpPr>
          <p:spPr bwMode="auto">
            <a:xfrm>
              <a:off x="2735434" y="2150366"/>
              <a:ext cx="144016" cy="518458"/>
            </a:xfrm>
            <a:prstGeom prst="line">
              <a:avLst/>
            </a:prstGeom>
            <a:noFill/>
            <a:ln w="19050">
              <a:solidFill>
                <a:srgbClr val="FF0000"/>
              </a:solidFill>
              <a:prstDash val="dash"/>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8" name="AutoShape 13"/>
            <p:cNvSpPr>
              <a:spLocks noChangeArrowheads="1"/>
            </p:cNvSpPr>
            <p:nvPr/>
          </p:nvSpPr>
          <p:spPr bwMode="gray">
            <a:xfrm>
              <a:off x="3515616" y="3792149"/>
              <a:ext cx="991442" cy="2073830"/>
            </a:xfrm>
            <a:prstGeom prst="roundRect">
              <a:avLst>
                <a:gd name="adj" fmla="val 4639"/>
              </a:avLst>
            </a:prstGeom>
            <a:noFill/>
            <a:ln w="6350">
              <a:solidFill>
                <a:schemeClr val="bg1">
                  <a:lumMod val="50000"/>
                </a:schemeClr>
              </a:solidFill>
              <a:prstDash val="solid"/>
            </a:ln>
            <a:effectLst/>
          </p:spPr>
          <p:txBody>
            <a:bodyPr vert="horz" wrap="square" lIns="68580" tIns="34290" rIns="68580" bIns="34290" numCol="1" rtlCol="0" anchor="ctr" anchorCtr="0" compatLnSpc="1">
              <a:prstTxWarp prst="textNoShape">
                <a:avLst/>
              </a:prstTxWarp>
              <a:noAutofit/>
            </a:bodyPr>
            <a:lstStyle/>
            <a:p>
              <a:pPr fontAlgn="ctr">
                <a:buClr>
                  <a:srgbClr val="CC9900"/>
                </a:buClr>
                <a:buFont typeface="Arial" pitchFamily="34" charset="0"/>
                <a:buChar char="•"/>
                <a:defRPr/>
              </a:pPr>
              <a:endParaRPr lang="en-US" altLang="zh-CN" sz="1200" dirty="0">
                <a:latin typeface="微软雅黑" panose="020B0503020204020204" pitchFamily="34" charset="-122"/>
                <a:ea typeface="微软雅黑" panose="020B0503020204020204" pitchFamily="34" charset="-122"/>
                <a:cs typeface="Arial" pitchFamily="34" charset="0"/>
              </a:endParaRPr>
            </a:p>
          </p:txBody>
        </p:sp>
        <p:sp>
          <p:nvSpPr>
            <p:cNvPr id="9" name="AutoShape 13"/>
            <p:cNvSpPr>
              <a:spLocks noChangeArrowheads="1"/>
            </p:cNvSpPr>
            <p:nvPr/>
          </p:nvSpPr>
          <p:spPr bwMode="gray">
            <a:xfrm>
              <a:off x="2354954" y="3792149"/>
              <a:ext cx="981138" cy="2073830"/>
            </a:xfrm>
            <a:prstGeom prst="roundRect">
              <a:avLst>
                <a:gd name="adj" fmla="val 4639"/>
              </a:avLst>
            </a:prstGeom>
            <a:noFill/>
            <a:ln w="6350">
              <a:solidFill>
                <a:schemeClr val="bg1">
                  <a:lumMod val="50000"/>
                </a:schemeClr>
              </a:solidFill>
              <a:prstDash val="solid"/>
            </a:ln>
            <a:effectLst/>
          </p:spPr>
          <p:txBody>
            <a:bodyPr vert="horz" wrap="square" lIns="68580" tIns="34290" rIns="68580" bIns="34290" numCol="1" rtlCol="0" anchor="ctr" anchorCtr="0" compatLnSpc="1">
              <a:prstTxWarp prst="textNoShape">
                <a:avLst/>
              </a:prstTxWarp>
              <a:noAutofit/>
            </a:bodyPr>
            <a:lstStyle/>
            <a:p>
              <a:pPr fontAlgn="ctr">
                <a:buClr>
                  <a:srgbClr val="CC9900"/>
                </a:buClr>
                <a:buFont typeface="Arial" pitchFamily="34" charset="0"/>
                <a:buChar char="•"/>
                <a:defRPr/>
              </a:pPr>
              <a:endParaRPr lang="en-US" altLang="zh-CN" sz="1200" dirty="0">
                <a:latin typeface="微软雅黑" panose="020B0503020204020204" pitchFamily="34" charset="-122"/>
                <a:ea typeface="微软雅黑" panose="020B0503020204020204" pitchFamily="34" charset="-122"/>
                <a:cs typeface="Arial" pitchFamily="34" charset="0"/>
              </a:endParaRPr>
            </a:p>
          </p:txBody>
        </p:sp>
        <p:sp>
          <p:nvSpPr>
            <p:cNvPr id="39" name="AutoShape 13"/>
            <p:cNvSpPr>
              <a:spLocks noChangeArrowheads="1"/>
            </p:cNvSpPr>
            <p:nvPr/>
          </p:nvSpPr>
          <p:spPr bwMode="gray">
            <a:xfrm>
              <a:off x="5803203" y="3792149"/>
              <a:ext cx="1036689" cy="2073830"/>
            </a:xfrm>
            <a:prstGeom prst="roundRect">
              <a:avLst>
                <a:gd name="adj" fmla="val 4639"/>
              </a:avLst>
            </a:prstGeom>
            <a:noFill/>
            <a:ln w="6350">
              <a:solidFill>
                <a:schemeClr val="bg1">
                  <a:lumMod val="50000"/>
                </a:schemeClr>
              </a:solidFill>
              <a:prstDash val="solid"/>
            </a:ln>
            <a:effectLst/>
          </p:spPr>
          <p:txBody>
            <a:bodyPr vert="horz" wrap="square" lIns="68580" tIns="34290" rIns="68580" bIns="34290" numCol="1" rtlCol="0" anchor="ctr" anchorCtr="0" compatLnSpc="1">
              <a:prstTxWarp prst="textNoShape">
                <a:avLst/>
              </a:prstTxWarp>
              <a:noAutofit/>
            </a:bodyPr>
            <a:lstStyle/>
            <a:p>
              <a:pPr fontAlgn="ctr">
                <a:buClr>
                  <a:srgbClr val="CC9900"/>
                </a:buClr>
                <a:buFont typeface="Arial" pitchFamily="34" charset="0"/>
                <a:buChar char="•"/>
                <a:defRPr/>
              </a:pPr>
              <a:endParaRPr lang="en-US" altLang="zh-CN" sz="1200" dirty="0">
                <a:latin typeface="微软雅黑" panose="020B0503020204020204" pitchFamily="34" charset="-122"/>
                <a:ea typeface="微软雅黑" panose="020B0503020204020204" pitchFamily="34" charset="-122"/>
                <a:cs typeface="Arial" pitchFamily="34" charset="0"/>
              </a:endParaRPr>
            </a:p>
          </p:txBody>
        </p:sp>
        <p:sp>
          <p:nvSpPr>
            <p:cNvPr id="40" name="AutoShape 13"/>
            <p:cNvSpPr>
              <a:spLocks noChangeArrowheads="1"/>
            </p:cNvSpPr>
            <p:nvPr/>
          </p:nvSpPr>
          <p:spPr bwMode="gray">
            <a:xfrm>
              <a:off x="4664690" y="3792149"/>
              <a:ext cx="973774" cy="2073830"/>
            </a:xfrm>
            <a:prstGeom prst="roundRect">
              <a:avLst>
                <a:gd name="adj" fmla="val 4639"/>
              </a:avLst>
            </a:prstGeom>
            <a:noFill/>
            <a:ln w="6350">
              <a:solidFill>
                <a:schemeClr val="bg1">
                  <a:lumMod val="50000"/>
                </a:schemeClr>
              </a:solidFill>
              <a:prstDash val="solid"/>
            </a:ln>
            <a:effectLst/>
          </p:spPr>
          <p:txBody>
            <a:bodyPr vert="horz" wrap="square" lIns="68580" tIns="34290" rIns="68580" bIns="34290" numCol="1" rtlCol="0" anchor="ctr" anchorCtr="0" compatLnSpc="1">
              <a:prstTxWarp prst="textNoShape">
                <a:avLst/>
              </a:prstTxWarp>
              <a:noAutofit/>
            </a:bodyPr>
            <a:lstStyle/>
            <a:p>
              <a:pPr fontAlgn="ctr">
                <a:buClr>
                  <a:srgbClr val="CC9900"/>
                </a:buClr>
                <a:buFont typeface="Arial" pitchFamily="34" charset="0"/>
                <a:buChar char="•"/>
                <a:defRPr/>
              </a:pPr>
              <a:endParaRPr lang="en-US" altLang="zh-CN" sz="1200" dirty="0">
                <a:latin typeface="微软雅黑" panose="020B0503020204020204" pitchFamily="34" charset="-122"/>
                <a:ea typeface="微软雅黑" panose="020B0503020204020204" pitchFamily="34" charset="-122"/>
                <a:cs typeface="Arial" pitchFamily="34" charset="0"/>
              </a:endParaRPr>
            </a:p>
          </p:txBody>
        </p:sp>
        <p:sp>
          <p:nvSpPr>
            <p:cNvPr id="41" name="AutoShape 13"/>
            <p:cNvSpPr>
              <a:spLocks noChangeArrowheads="1"/>
            </p:cNvSpPr>
            <p:nvPr/>
          </p:nvSpPr>
          <p:spPr bwMode="gray">
            <a:xfrm>
              <a:off x="7080508" y="3792149"/>
              <a:ext cx="1098958" cy="2073830"/>
            </a:xfrm>
            <a:prstGeom prst="roundRect">
              <a:avLst>
                <a:gd name="adj" fmla="val 4639"/>
              </a:avLst>
            </a:prstGeom>
            <a:noFill/>
            <a:ln w="6350">
              <a:solidFill>
                <a:schemeClr val="bg1">
                  <a:lumMod val="50000"/>
                </a:schemeClr>
              </a:solidFill>
              <a:prstDash val="solid"/>
            </a:ln>
            <a:effectLst/>
          </p:spPr>
          <p:txBody>
            <a:bodyPr vert="horz" wrap="square" lIns="68580" tIns="34290" rIns="68580" bIns="34290" numCol="1" rtlCol="0" anchor="ctr" anchorCtr="0" compatLnSpc="1">
              <a:prstTxWarp prst="textNoShape">
                <a:avLst/>
              </a:prstTxWarp>
              <a:noAutofit/>
            </a:bodyPr>
            <a:lstStyle/>
            <a:p>
              <a:pPr fontAlgn="ctr">
                <a:buClr>
                  <a:srgbClr val="CC9900"/>
                </a:buClr>
                <a:buFont typeface="Arial" pitchFamily="34" charset="0"/>
                <a:buChar char="•"/>
                <a:defRPr/>
              </a:pPr>
              <a:endParaRPr lang="en-US" altLang="zh-CN" sz="1200" dirty="0">
                <a:latin typeface="微软雅黑" panose="020B0503020204020204" pitchFamily="34" charset="-122"/>
                <a:ea typeface="微软雅黑" panose="020B0503020204020204" pitchFamily="34" charset="-122"/>
                <a:cs typeface="Arial" pitchFamily="34" charset="0"/>
              </a:endParaRPr>
            </a:p>
          </p:txBody>
        </p:sp>
        <p:sp>
          <p:nvSpPr>
            <p:cNvPr id="42" name="AutoShape 13"/>
            <p:cNvSpPr>
              <a:spLocks noChangeArrowheads="1"/>
            </p:cNvSpPr>
            <p:nvPr/>
          </p:nvSpPr>
          <p:spPr bwMode="gray">
            <a:xfrm>
              <a:off x="8251474" y="4051378"/>
              <a:ext cx="1768962" cy="864096"/>
            </a:xfrm>
            <a:prstGeom prst="roundRect">
              <a:avLst>
                <a:gd name="adj" fmla="val 4639"/>
              </a:avLst>
            </a:prstGeom>
            <a:noFill/>
            <a:ln w="6350">
              <a:solidFill>
                <a:schemeClr val="bg1">
                  <a:lumMod val="50000"/>
                </a:schemeClr>
              </a:solidFill>
              <a:prstDash val="solid"/>
            </a:ln>
            <a:effectLst/>
          </p:spPr>
          <p:txBody>
            <a:bodyPr vert="horz" wrap="square" lIns="68580" tIns="34290" rIns="68580" bIns="34290" numCol="1" rtlCol="0" anchor="ctr" anchorCtr="0" compatLnSpc="1">
              <a:prstTxWarp prst="textNoShape">
                <a:avLst/>
              </a:prstTxWarp>
              <a:noAutofit/>
            </a:bodyPr>
            <a:lstStyle/>
            <a:p>
              <a:pPr fontAlgn="ctr">
                <a:buClr>
                  <a:srgbClr val="CC9900"/>
                </a:buClr>
                <a:buFont typeface="Arial" pitchFamily="34" charset="0"/>
                <a:buChar char="•"/>
                <a:defRPr/>
              </a:pPr>
              <a:endParaRPr lang="en-US" altLang="zh-CN" sz="1200" dirty="0">
                <a:latin typeface="微软雅黑" panose="020B0503020204020204" pitchFamily="34" charset="-122"/>
                <a:ea typeface="微软雅黑" panose="020B0503020204020204" pitchFamily="34" charset="-122"/>
                <a:cs typeface="Arial" pitchFamily="34" charset="0"/>
              </a:endParaRPr>
            </a:p>
          </p:txBody>
        </p:sp>
        <p:sp>
          <p:nvSpPr>
            <p:cNvPr id="43" name="AutoShape 13"/>
            <p:cNvSpPr>
              <a:spLocks noChangeArrowheads="1"/>
            </p:cNvSpPr>
            <p:nvPr/>
          </p:nvSpPr>
          <p:spPr bwMode="gray">
            <a:xfrm>
              <a:off x="8251475" y="3171524"/>
              <a:ext cx="1768962" cy="777686"/>
            </a:xfrm>
            <a:prstGeom prst="roundRect">
              <a:avLst>
                <a:gd name="adj" fmla="val 4639"/>
              </a:avLst>
            </a:prstGeom>
            <a:noFill/>
            <a:ln w="6350">
              <a:solidFill>
                <a:schemeClr val="bg1">
                  <a:lumMod val="50000"/>
                </a:schemeClr>
              </a:solidFill>
              <a:prstDash val="solid"/>
            </a:ln>
            <a:effectLst/>
          </p:spPr>
          <p:txBody>
            <a:bodyPr vert="horz" wrap="square" lIns="68580" tIns="34290" rIns="68580" bIns="34290" numCol="1" rtlCol="0" anchor="ctr" anchorCtr="0" compatLnSpc="1">
              <a:prstTxWarp prst="textNoShape">
                <a:avLst/>
              </a:prstTxWarp>
              <a:noAutofit/>
            </a:bodyPr>
            <a:lstStyle/>
            <a:p>
              <a:pPr fontAlgn="ctr">
                <a:buClr>
                  <a:srgbClr val="CC9900"/>
                </a:buClr>
                <a:buFont typeface="Arial" pitchFamily="34" charset="0"/>
                <a:buChar char="•"/>
                <a:defRPr/>
              </a:pPr>
              <a:endParaRPr lang="en-US" altLang="zh-CN" sz="1200" dirty="0">
                <a:latin typeface="微软雅黑" panose="020B0503020204020204" pitchFamily="34" charset="-122"/>
                <a:ea typeface="微软雅黑" panose="020B0503020204020204" pitchFamily="34" charset="-122"/>
                <a:cs typeface="Arial" pitchFamily="34" charset="0"/>
              </a:endParaRPr>
            </a:p>
          </p:txBody>
        </p:sp>
        <p:sp>
          <p:nvSpPr>
            <p:cNvPr id="44" name="TextBox 43"/>
            <p:cNvSpPr txBox="1"/>
            <p:nvPr/>
          </p:nvSpPr>
          <p:spPr>
            <a:xfrm>
              <a:off x="4579069" y="4137789"/>
              <a:ext cx="1152127" cy="715547"/>
            </a:xfrm>
            <a:prstGeom prst="rect">
              <a:avLst/>
            </a:prstGeom>
            <a:noFill/>
          </p:spPr>
          <p:txBody>
            <a:bodyPr wrap="square" rtlCol="0">
              <a:noAutofit/>
            </a:bodyPr>
            <a:lstStyle/>
            <a:p>
              <a:pPr fontAlgn="ctr"/>
              <a:r>
                <a:rPr sz="1200" b="1">
                  <a:latin typeface="微软雅黑" panose="020B0503020204020204" pitchFamily="34" charset="-122"/>
                  <a:ea typeface="微软雅黑" panose="020B0503020204020204" pitchFamily="34" charset="-122"/>
                </a:rPr>
                <a:t>100GE CXP optical module (MPO interface)</a:t>
              </a:r>
              <a:endParaRPr lang="en-US" altLang="zh-CN" sz="1200" b="1" dirty="0">
                <a:latin typeface="微软雅黑" panose="020B0503020204020204" pitchFamily="34" charset="-122"/>
                <a:ea typeface="微软雅黑" panose="020B0503020204020204" pitchFamily="34" charset="-122"/>
              </a:endParaRPr>
            </a:p>
            <a:p>
              <a:pPr fontAlgn="ctr"/>
              <a:endParaRPr lang="zh-CN" altLang="en-US" sz="1200" dirty="0">
                <a:latin typeface="微软雅黑" panose="020B0503020204020204" pitchFamily="34" charset="-122"/>
                <a:ea typeface="微软雅黑" panose="020B0503020204020204" pitchFamily="34" charset="-122"/>
              </a:endParaRPr>
            </a:p>
          </p:txBody>
        </p:sp>
        <p:sp>
          <p:nvSpPr>
            <p:cNvPr id="45" name="TextBox 44"/>
            <p:cNvSpPr txBox="1"/>
            <p:nvPr/>
          </p:nvSpPr>
          <p:spPr>
            <a:xfrm>
              <a:off x="5803205" y="4137787"/>
              <a:ext cx="1152127" cy="715547"/>
            </a:xfrm>
            <a:prstGeom prst="rect">
              <a:avLst/>
            </a:prstGeom>
            <a:noFill/>
          </p:spPr>
          <p:txBody>
            <a:bodyPr wrap="square" rtlCol="0">
              <a:noAutofit/>
            </a:bodyPr>
            <a:lstStyle/>
            <a:p>
              <a:pPr fontAlgn="ctr"/>
              <a:r>
                <a:rPr sz="1200" b="1">
                  <a:latin typeface="微软雅黑" panose="020B0503020204020204" pitchFamily="34" charset="-122"/>
                  <a:ea typeface="微软雅黑" panose="020B0503020204020204" pitchFamily="34" charset="-122"/>
                </a:rPr>
                <a:t>100GE CFP2 optical module (LC interface)</a:t>
              </a:r>
              <a:endParaRPr lang="en-US" altLang="zh-CN" sz="1200" b="1" dirty="0">
                <a:latin typeface="微软雅黑" panose="020B0503020204020204" pitchFamily="34" charset="-122"/>
                <a:ea typeface="微软雅黑" panose="020B0503020204020204" pitchFamily="34" charset="-122"/>
              </a:endParaRPr>
            </a:p>
            <a:p>
              <a:pPr fontAlgn="ctr"/>
              <a:endParaRPr lang="zh-CN" altLang="en-US" sz="1200" dirty="0">
                <a:latin typeface="微软雅黑" panose="020B0503020204020204" pitchFamily="34" charset="-122"/>
                <a:ea typeface="微软雅黑" panose="020B0503020204020204" pitchFamily="34" charset="-122"/>
              </a:endParaRPr>
            </a:p>
          </p:txBody>
        </p:sp>
        <p:sp>
          <p:nvSpPr>
            <p:cNvPr id="47" name="TextBox 46"/>
            <p:cNvSpPr txBox="1"/>
            <p:nvPr/>
          </p:nvSpPr>
          <p:spPr>
            <a:xfrm>
              <a:off x="7027341" y="4137789"/>
              <a:ext cx="1152127" cy="715547"/>
            </a:xfrm>
            <a:prstGeom prst="rect">
              <a:avLst/>
            </a:prstGeom>
            <a:noFill/>
          </p:spPr>
          <p:txBody>
            <a:bodyPr wrap="square" rtlCol="0">
              <a:noAutofit/>
            </a:bodyPr>
            <a:lstStyle/>
            <a:p>
              <a:pPr fontAlgn="ctr"/>
              <a:r>
                <a:rPr sz="1200" b="1">
                  <a:latin typeface="微软雅黑" panose="020B0503020204020204" pitchFamily="34" charset="-122"/>
                  <a:ea typeface="微软雅黑" panose="020B0503020204020204" pitchFamily="34" charset="-122"/>
                </a:rPr>
                <a:t>100GE CFP2 optical module (MPO interface)</a:t>
              </a:r>
              <a:endParaRPr lang="en-US" altLang="zh-CN" sz="1200" b="1" dirty="0">
                <a:latin typeface="微软雅黑" panose="020B0503020204020204" pitchFamily="34" charset="-122"/>
                <a:ea typeface="微软雅黑" panose="020B0503020204020204" pitchFamily="34" charset="-122"/>
              </a:endParaRPr>
            </a:p>
            <a:p>
              <a:pPr fontAlgn="ctr"/>
              <a:endParaRPr lang="zh-CN" altLang="en-US" sz="1200" dirty="0">
                <a:latin typeface="微软雅黑" panose="020B0503020204020204" pitchFamily="34" charset="-122"/>
                <a:ea typeface="微软雅黑" panose="020B0503020204020204" pitchFamily="34" charset="-122"/>
              </a:endParaRPr>
            </a:p>
          </p:txBody>
        </p:sp>
        <p:sp>
          <p:nvSpPr>
            <p:cNvPr id="49" name="椭圆 48"/>
            <p:cNvSpPr/>
            <p:nvPr/>
          </p:nvSpPr>
          <p:spPr bwMode="auto">
            <a:xfrm>
              <a:off x="3614394" y="2884502"/>
              <a:ext cx="72008" cy="79205"/>
            </a:xfrm>
            <a:prstGeom prst="ellipse">
              <a:avLst/>
            </a:prstGeom>
            <a:solidFill>
              <a:srgbClr val="5EE739"/>
            </a:solidFill>
            <a:ln>
              <a:solidFill>
                <a:srgbClr val="5EE739"/>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t" anchorCtr="0" compatLnSpc="1">
              <a:prstTxWarp prst="textNoShape">
                <a:avLst/>
              </a:prstTxWarp>
              <a:noAutofit/>
            </a:bodyPr>
            <a:lstStyle/>
            <a:p>
              <a:pPr fontAlgn="ctr">
                <a:buClr>
                  <a:srgbClr val="CC9900"/>
                </a:buClr>
                <a:buFont typeface="Wingdings" pitchFamily="2" charset="2"/>
                <a:buChar char="n"/>
              </a:pPr>
              <a:endParaRPr lang="zh-CN" altLang="en-US" sz="1200" dirty="0">
                <a:latin typeface="微软雅黑" panose="020B0503020204020204" pitchFamily="34" charset="-122"/>
                <a:ea typeface="微软雅黑" panose="020B0503020204020204" pitchFamily="34" charset="-122"/>
              </a:endParaRPr>
            </a:p>
          </p:txBody>
        </p:sp>
        <p:sp>
          <p:nvSpPr>
            <p:cNvPr id="50" name="椭圆 49"/>
            <p:cNvSpPr/>
            <p:nvPr/>
          </p:nvSpPr>
          <p:spPr bwMode="auto">
            <a:xfrm>
              <a:off x="3443608" y="2885196"/>
              <a:ext cx="72008" cy="79205"/>
            </a:xfrm>
            <a:prstGeom prst="ellipse">
              <a:avLst/>
            </a:prstGeom>
            <a:solidFill>
              <a:srgbClr val="5EE739"/>
            </a:solidFill>
            <a:ln>
              <a:solidFill>
                <a:srgbClr val="5EE739"/>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t" anchorCtr="0" compatLnSpc="1">
              <a:prstTxWarp prst="textNoShape">
                <a:avLst/>
              </a:prstTxWarp>
              <a:noAutofit/>
            </a:bodyPr>
            <a:lstStyle/>
            <a:p>
              <a:pPr fontAlgn="ctr">
                <a:buClr>
                  <a:srgbClr val="CC9900"/>
                </a:buClr>
                <a:buFont typeface="Wingdings" pitchFamily="2" charset="2"/>
                <a:buChar char="n"/>
              </a:pPr>
              <a:endParaRPr lang="zh-CN" altLang="en-US" sz="1200" dirty="0">
                <a:latin typeface="微软雅黑" panose="020B0503020204020204" pitchFamily="34" charset="-122"/>
                <a:ea typeface="微软雅黑" panose="020B0503020204020204" pitchFamily="34" charset="-122"/>
              </a:endParaRPr>
            </a:p>
          </p:txBody>
        </p:sp>
        <p:sp>
          <p:nvSpPr>
            <p:cNvPr id="62" name="椭圆 61"/>
            <p:cNvSpPr/>
            <p:nvPr/>
          </p:nvSpPr>
          <p:spPr bwMode="auto">
            <a:xfrm>
              <a:off x="4041680" y="2888850"/>
              <a:ext cx="72008" cy="79205"/>
            </a:xfrm>
            <a:prstGeom prst="ellipse">
              <a:avLst/>
            </a:prstGeom>
            <a:solidFill>
              <a:srgbClr val="5EE739"/>
            </a:solidFill>
            <a:ln>
              <a:solidFill>
                <a:srgbClr val="5EE739"/>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t" anchorCtr="0" compatLnSpc="1">
              <a:prstTxWarp prst="textNoShape">
                <a:avLst/>
              </a:prstTxWarp>
              <a:noAutofit/>
            </a:bodyPr>
            <a:lstStyle/>
            <a:p>
              <a:pPr fontAlgn="ctr">
                <a:buClr>
                  <a:srgbClr val="CC9900"/>
                </a:buClr>
                <a:buFont typeface="Wingdings" pitchFamily="2" charset="2"/>
                <a:buChar char="n"/>
              </a:pPr>
              <a:endParaRPr lang="zh-CN" altLang="en-US" sz="1200" dirty="0">
                <a:latin typeface="微软雅黑" panose="020B0503020204020204" pitchFamily="34" charset="-122"/>
                <a:ea typeface="微软雅黑" panose="020B0503020204020204" pitchFamily="34" charset="-122"/>
              </a:endParaRPr>
            </a:p>
          </p:txBody>
        </p:sp>
        <p:sp>
          <p:nvSpPr>
            <p:cNvPr id="64" name="椭圆 63"/>
            <p:cNvSpPr/>
            <p:nvPr/>
          </p:nvSpPr>
          <p:spPr bwMode="auto">
            <a:xfrm>
              <a:off x="3875657" y="2889543"/>
              <a:ext cx="72008" cy="79205"/>
            </a:xfrm>
            <a:prstGeom prst="ellipse">
              <a:avLst/>
            </a:prstGeom>
            <a:solidFill>
              <a:srgbClr val="5EE739"/>
            </a:solidFill>
            <a:ln>
              <a:solidFill>
                <a:srgbClr val="5EE739"/>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t" anchorCtr="0" compatLnSpc="1">
              <a:prstTxWarp prst="textNoShape">
                <a:avLst/>
              </a:prstTxWarp>
              <a:noAutofit/>
            </a:bodyPr>
            <a:lstStyle/>
            <a:p>
              <a:pPr fontAlgn="ctr">
                <a:buClr>
                  <a:srgbClr val="CC9900"/>
                </a:buClr>
                <a:buFont typeface="Wingdings" pitchFamily="2" charset="2"/>
                <a:buChar char="n"/>
              </a:pPr>
              <a:endParaRPr lang="zh-CN" altLang="en-US" sz="1200" dirty="0">
                <a:latin typeface="微软雅黑" panose="020B0503020204020204" pitchFamily="34" charset="-122"/>
                <a:ea typeface="微软雅黑" panose="020B0503020204020204" pitchFamily="34" charset="-122"/>
              </a:endParaRPr>
            </a:p>
          </p:txBody>
        </p:sp>
        <p:sp>
          <p:nvSpPr>
            <p:cNvPr id="65" name="椭圆 64"/>
            <p:cNvSpPr/>
            <p:nvPr/>
          </p:nvSpPr>
          <p:spPr bwMode="auto">
            <a:xfrm>
              <a:off x="4379713" y="2882339"/>
              <a:ext cx="72008" cy="79205"/>
            </a:xfrm>
            <a:prstGeom prst="ellipse">
              <a:avLst/>
            </a:prstGeom>
            <a:solidFill>
              <a:srgbClr val="5EE739"/>
            </a:solidFill>
            <a:ln>
              <a:solidFill>
                <a:srgbClr val="5EE739"/>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t" anchorCtr="0" compatLnSpc="1">
              <a:prstTxWarp prst="textNoShape">
                <a:avLst/>
              </a:prstTxWarp>
              <a:noAutofit/>
            </a:bodyPr>
            <a:lstStyle/>
            <a:p>
              <a:pPr fontAlgn="ctr">
                <a:buClr>
                  <a:srgbClr val="CC9900"/>
                </a:buClr>
                <a:buFont typeface="Wingdings" pitchFamily="2" charset="2"/>
                <a:buChar char="n"/>
              </a:pPr>
              <a:endParaRPr lang="zh-CN" altLang="en-US" sz="1200" dirty="0">
                <a:latin typeface="微软雅黑" panose="020B0503020204020204" pitchFamily="34" charset="-122"/>
                <a:ea typeface="微软雅黑" panose="020B0503020204020204" pitchFamily="34" charset="-122"/>
              </a:endParaRPr>
            </a:p>
          </p:txBody>
        </p:sp>
        <p:sp>
          <p:nvSpPr>
            <p:cNvPr id="66" name="椭圆 65"/>
            <p:cNvSpPr/>
            <p:nvPr/>
          </p:nvSpPr>
          <p:spPr bwMode="auto">
            <a:xfrm>
              <a:off x="4213690" y="2883032"/>
              <a:ext cx="72008" cy="79205"/>
            </a:xfrm>
            <a:prstGeom prst="ellipse">
              <a:avLst/>
            </a:prstGeom>
            <a:solidFill>
              <a:srgbClr val="5EE739"/>
            </a:solidFill>
            <a:ln>
              <a:solidFill>
                <a:srgbClr val="5EE739"/>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t" anchorCtr="0" compatLnSpc="1">
              <a:prstTxWarp prst="textNoShape">
                <a:avLst/>
              </a:prstTxWarp>
              <a:noAutofit/>
            </a:bodyPr>
            <a:lstStyle/>
            <a:p>
              <a:pPr fontAlgn="ctr">
                <a:buClr>
                  <a:srgbClr val="CC9900"/>
                </a:buClr>
                <a:buFont typeface="Wingdings" pitchFamily="2" charset="2"/>
                <a:buChar char="n"/>
              </a:pPr>
              <a:endParaRPr lang="zh-CN" altLang="en-US" sz="1200" dirty="0">
                <a:latin typeface="微软雅黑" panose="020B0503020204020204" pitchFamily="34" charset="-122"/>
                <a:ea typeface="微软雅黑" panose="020B0503020204020204" pitchFamily="34" charset="-122"/>
              </a:endParaRPr>
            </a:p>
          </p:txBody>
        </p:sp>
        <p:sp>
          <p:nvSpPr>
            <p:cNvPr id="67" name="椭圆 66"/>
            <p:cNvSpPr/>
            <p:nvPr/>
          </p:nvSpPr>
          <p:spPr bwMode="auto">
            <a:xfrm>
              <a:off x="4715943" y="2882339"/>
              <a:ext cx="72008" cy="79205"/>
            </a:xfrm>
            <a:prstGeom prst="ellipse">
              <a:avLst/>
            </a:prstGeom>
            <a:solidFill>
              <a:srgbClr val="5EE739"/>
            </a:solidFill>
            <a:ln>
              <a:solidFill>
                <a:srgbClr val="5EE739"/>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t" anchorCtr="0" compatLnSpc="1">
              <a:prstTxWarp prst="textNoShape">
                <a:avLst/>
              </a:prstTxWarp>
              <a:noAutofit/>
            </a:bodyPr>
            <a:lstStyle/>
            <a:p>
              <a:pPr fontAlgn="ctr">
                <a:buClr>
                  <a:srgbClr val="CC9900"/>
                </a:buClr>
                <a:buFont typeface="Wingdings" pitchFamily="2" charset="2"/>
                <a:buChar char="n"/>
              </a:pPr>
              <a:endParaRPr lang="zh-CN" altLang="en-US" sz="1200" dirty="0">
                <a:latin typeface="微软雅黑" panose="020B0503020204020204" pitchFamily="34" charset="-122"/>
                <a:ea typeface="微软雅黑" panose="020B0503020204020204" pitchFamily="34" charset="-122"/>
              </a:endParaRPr>
            </a:p>
          </p:txBody>
        </p:sp>
        <p:sp>
          <p:nvSpPr>
            <p:cNvPr id="68" name="椭圆 67"/>
            <p:cNvSpPr/>
            <p:nvPr/>
          </p:nvSpPr>
          <p:spPr bwMode="auto">
            <a:xfrm>
              <a:off x="4549920" y="2883032"/>
              <a:ext cx="72008" cy="79205"/>
            </a:xfrm>
            <a:prstGeom prst="ellipse">
              <a:avLst/>
            </a:prstGeom>
            <a:solidFill>
              <a:srgbClr val="5EE739"/>
            </a:solidFill>
            <a:ln>
              <a:solidFill>
                <a:srgbClr val="5EE739"/>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t" anchorCtr="0" compatLnSpc="1">
              <a:prstTxWarp prst="textNoShape">
                <a:avLst/>
              </a:prstTxWarp>
              <a:noAutofit/>
            </a:bodyPr>
            <a:lstStyle/>
            <a:p>
              <a:pPr fontAlgn="ctr">
                <a:buClr>
                  <a:srgbClr val="CC9900"/>
                </a:buClr>
                <a:buFont typeface="Wingdings" pitchFamily="2" charset="2"/>
                <a:buChar char="n"/>
              </a:pPr>
              <a:endParaRPr lang="zh-CN" altLang="en-US" sz="1200" dirty="0">
                <a:latin typeface="微软雅黑" panose="020B0503020204020204" pitchFamily="34" charset="-122"/>
                <a:ea typeface="微软雅黑" panose="020B0503020204020204" pitchFamily="34" charset="-122"/>
              </a:endParaRPr>
            </a:p>
          </p:txBody>
        </p:sp>
        <p:sp>
          <p:nvSpPr>
            <p:cNvPr id="69" name="椭圆 68"/>
            <p:cNvSpPr/>
            <p:nvPr/>
          </p:nvSpPr>
          <p:spPr bwMode="auto">
            <a:xfrm>
              <a:off x="5056142" y="2885040"/>
              <a:ext cx="72008" cy="79205"/>
            </a:xfrm>
            <a:prstGeom prst="ellipse">
              <a:avLst/>
            </a:prstGeom>
            <a:solidFill>
              <a:srgbClr val="5EE739"/>
            </a:solidFill>
            <a:ln>
              <a:solidFill>
                <a:srgbClr val="5EE739"/>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t" anchorCtr="0" compatLnSpc="1">
              <a:prstTxWarp prst="textNoShape">
                <a:avLst/>
              </a:prstTxWarp>
              <a:noAutofit/>
            </a:bodyPr>
            <a:lstStyle/>
            <a:p>
              <a:pPr fontAlgn="ctr">
                <a:buClr>
                  <a:srgbClr val="CC9900"/>
                </a:buClr>
                <a:buFont typeface="Wingdings" pitchFamily="2" charset="2"/>
                <a:buChar char="n"/>
              </a:pPr>
              <a:endParaRPr lang="zh-CN" altLang="en-US" sz="1200" dirty="0">
                <a:latin typeface="微软雅黑" panose="020B0503020204020204" pitchFamily="34" charset="-122"/>
                <a:ea typeface="微软雅黑" panose="020B0503020204020204" pitchFamily="34" charset="-122"/>
              </a:endParaRPr>
            </a:p>
          </p:txBody>
        </p:sp>
        <p:sp>
          <p:nvSpPr>
            <p:cNvPr id="70" name="椭圆 69"/>
            <p:cNvSpPr/>
            <p:nvPr/>
          </p:nvSpPr>
          <p:spPr bwMode="auto">
            <a:xfrm>
              <a:off x="4890119" y="2885733"/>
              <a:ext cx="72008" cy="79205"/>
            </a:xfrm>
            <a:prstGeom prst="ellipse">
              <a:avLst/>
            </a:prstGeom>
            <a:solidFill>
              <a:srgbClr val="5EE739"/>
            </a:solidFill>
            <a:ln>
              <a:solidFill>
                <a:srgbClr val="5EE739"/>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t" anchorCtr="0" compatLnSpc="1">
              <a:prstTxWarp prst="textNoShape">
                <a:avLst/>
              </a:prstTxWarp>
              <a:noAutofit/>
            </a:bodyPr>
            <a:lstStyle/>
            <a:p>
              <a:pPr fontAlgn="ctr">
                <a:buClr>
                  <a:srgbClr val="CC9900"/>
                </a:buClr>
                <a:buFont typeface="Wingdings" pitchFamily="2" charset="2"/>
                <a:buChar char="n"/>
              </a:pPr>
              <a:endParaRPr lang="zh-CN" altLang="en-US" sz="1200" dirty="0">
                <a:latin typeface="微软雅黑" panose="020B0503020204020204" pitchFamily="34" charset="-122"/>
                <a:ea typeface="微软雅黑" panose="020B0503020204020204" pitchFamily="34" charset="-122"/>
              </a:endParaRPr>
            </a:p>
          </p:txBody>
        </p:sp>
        <p:sp>
          <p:nvSpPr>
            <p:cNvPr id="71" name="椭圆 70"/>
            <p:cNvSpPr/>
            <p:nvPr/>
          </p:nvSpPr>
          <p:spPr bwMode="auto">
            <a:xfrm>
              <a:off x="5394175" y="2886147"/>
              <a:ext cx="72008" cy="79205"/>
            </a:xfrm>
            <a:prstGeom prst="ellipse">
              <a:avLst/>
            </a:prstGeom>
            <a:solidFill>
              <a:srgbClr val="5EE739"/>
            </a:solidFill>
            <a:ln>
              <a:solidFill>
                <a:srgbClr val="5EE739"/>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t" anchorCtr="0" compatLnSpc="1">
              <a:prstTxWarp prst="textNoShape">
                <a:avLst/>
              </a:prstTxWarp>
              <a:noAutofit/>
            </a:bodyPr>
            <a:lstStyle/>
            <a:p>
              <a:pPr fontAlgn="ctr">
                <a:buClr>
                  <a:srgbClr val="CC9900"/>
                </a:buClr>
                <a:buFont typeface="Wingdings" pitchFamily="2" charset="2"/>
                <a:buChar char="n"/>
              </a:pPr>
              <a:endParaRPr lang="zh-CN" altLang="en-US" sz="1200" dirty="0">
                <a:latin typeface="微软雅黑" panose="020B0503020204020204" pitchFamily="34" charset="-122"/>
                <a:ea typeface="微软雅黑" panose="020B0503020204020204" pitchFamily="34" charset="-122"/>
              </a:endParaRPr>
            </a:p>
          </p:txBody>
        </p:sp>
        <p:sp>
          <p:nvSpPr>
            <p:cNvPr id="72" name="椭圆 71"/>
            <p:cNvSpPr/>
            <p:nvPr/>
          </p:nvSpPr>
          <p:spPr bwMode="auto">
            <a:xfrm>
              <a:off x="5231327" y="2883031"/>
              <a:ext cx="72008" cy="79205"/>
            </a:xfrm>
            <a:prstGeom prst="ellipse">
              <a:avLst/>
            </a:prstGeom>
            <a:solidFill>
              <a:srgbClr val="5EE739"/>
            </a:solidFill>
            <a:ln>
              <a:solidFill>
                <a:srgbClr val="5EE739"/>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t" anchorCtr="0" compatLnSpc="1">
              <a:prstTxWarp prst="textNoShape">
                <a:avLst/>
              </a:prstTxWarp>
              <a:noAutofit/>
            </a:bodyPr>
            <a:lstStyle/>
            <a:p>
              <a:pPr fontAlgn="ctr">
                <a:buClr>
                  <a:srgbClr val="CC9900"/>
                </a:buClr>
                <a:buFont typeface="Wingdings" pitchFamily="2" charset="2"/>
                <a:buChar char="n"/>
              </a:pPr>
              <a:endParaRPr lang="zh-CN" altLang="en-US" sz="1200" dirty="0">
                <a:latin typeface="微软雅黑" panose="020B0503020204020204" pitchFamily="34" charset="-122"/>
                <a:ea typeface="微软雅黑" panose="020B0503020204020204" pitchFamily="34" charset="-122"/>
              </a:endParaRPr>
            </a:p>
          </p:txBody>
        </p:sp>
      </p:grpSp>
      <p:sp>
        <p:nvSpPr>
          <p:cNvPr id="12" name="文本占位符 11"/>
          <p:cNvSpPr>
            <a:spLocks noGrp="1"/>
          </p:cNvSpPr>
          <p:nvPr>
            <p:ph type="body" sz="quarter" idx="12"/>
          </p:nvPr>
        </p:nvSpPr>
        <p:spPr>
          <a:xfrm>
            <a:off x="1595500" y="410400"/>
            <a:ext cx="10873208" cy="1024280"/>
          </a:xfrm>
        </p:spPr>
        <p:txBody>
          <a:bodyPr/>
          <a:lstStyle/>
          <a:p>
            <a:r>
              <a:rPr lang="en-US" altLang="zh-CN" sz="3000" dirty="0"/>
              <a:t>Multiple 100GE Cards Support Different Types of Ports</a:t>
            </a:r>
            <a:endParaRPr lang="zh-CN" altLang="en-US" sz="3000" dirty="0"/>
          </a:p>
        </p:txBody>
      </p:sp>
    </p:spTree>
    <p:extLst>
      <p:ext uri="{BB962C8B-B14F-4D97-AF65-F5344CB8AC3E}">
        <p14:creationId xmlns:p14="http://schemas.microsoft.com/office/powerpoint/2010/main" val="761014599"/>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quarter" idx="12"/>
          </p:nvPr>
        </p:nvSpPr>
        <p:spPr>
          <a:xfrm>
            <a:off x="1595500" y="410400"/>
            <a:ext cx="9831600" cy="562615"/>
          </a:xfrm>
        </p:spPr>
        <p:txBody>
          <a:bodyPr/>
          <a:lstStyle/>
          <a:p>
            <a:r>
              <a:rPr lang="en-US" altLang="zh-CN" sz="3000" dirty="0"/>
              <a:t>Power Modules on the CE12800 and CE12800S</a:t>
            </a:r>
            <a:endParaRPr lang="zh-CN" altLang="en-US" sz="3000" dirty="0"/>
          </a:p>
        </p:txBody>
      </p:sp>
      <p:grpSp>
        <p:nvGrpSpPr>
          <p:cNvPr id="5" name="组合 4"/>
          <p:cNvGrpSpPr/>
          <p:nvPr/>
        </p:nvGrpSpPr>
        <p:grpSpPr>
          <a:xfrm>
            <a:off x="2972532" y="1366957"/>
            <a:ext cx="7335936" cy="4879523"/>
            <a:chOff x="2972532" y="1366957"/>
            <a:chExt cx="7335936" cy="4879523"/>
          </a:xfrm>
        </p:grpSpPr>
        <p:sp>
          <p:nvSpPr>
            <p:cNvPr id="21" name="TextBox 20"/>
            <p:cNvSpPr txBox="1"/>
            <p:nvPr/>
          </p:nvSpPr>
          <p:spPr>
            <a:xfrm>
              <a:off x="7680176" y="4867243"/>
              <a:ext cx="2628292" cy="1126462"/>
            </a:xfrm>
            <a:prstGeom prst="rect">
              <a:avLst/>
            </a:prstGeom>
            <a:noFill/>
          </p:spPr>
          <p:txBody>
            <a:bodyPr wrap="square" rtlCol="0">
              <a:noAutofit/>
            </a:bodyPr>
            <a:lstStyle/>
            <a:p>
              <a:pPr algn="l" fontAlgn="ctr">
                <a:lnSpc>
                  <a:spcPct val="120000"/>
                </a:lnSpc>
              </a:pPr>
              <a:r>
                <a:rPr sz="1400" b="1" dirty="0">
                  <a:latin typeface="微软雅黑" panose="020B0503020204020204" pitchFamily="34" charset="-122"/>
                  <a:ea typeface="微软雅黑" panose="020B0503020204020204" pitchFamily="34" charset="-122"/>
                </a:rPr>
                <a:t>High-voltage DC: 3000 W</a:t>
              </a:r>
            </a:p>
            <a:p>
              <a:pPr algn="l" fontAlgn="ctr">
                <a:lnSpc>
                  <a:spcPct val="120000"/>
                </a:lnSpc>
              </a:pPr>
              <a:r>
                <a:rPr sz="1400" b="1" dirty="0">
                  <a:latin typeface="微软雅黑" panose="020B0503020204020204" pitchFamily="34" charset="-122"/>
                  <a:ea typeface="微软雅黑" panose="020B0503020204020204" pitchFamily="34" charset="-122"/>
                </a:rPr>
                <a:t>(Supports both AC and DC power inputs)</a:t>
              </a:r>
            </a:p>
          </p:txBody>
        </p:sp>
        <p:pic>
          <p:nvPicPr>
            <p:cNvPr id="15" name="Picture 4" descr="http://localhost:7890/pages/31188215/01/31188215/01/resources/dc/images/fig_dc_dcf_hw_027501.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72532" y="4509120"/>
              <a:ext cx="2988064" cy="1737360"/>
            </a:xfrm>
            <a:prstGeom prst="rect">
              <a:avLst/>
            </a:prstGeom>
            <a:noFill/>
          </p:spPr>
        </p:pic>
        <p:pic>
          <p:nvPicPr>
            <p:cNvPr id="16" name="Picture 2" descr="http://localhost:7890/pages/31188215/01/31188215/01/resources/dc/images/fig_dc_dcf_hw_015201.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972532" y="3032956"/>
              <a:ext cx="2996458" cy="1737360"/>
            </a:xfrm>
            <a:prstGeom prst="rect">
              <a:avLst/>
            </a:prstGeom>
            <a:noFill/>
          </p:spPr>
        </p:pic>
        <p:sp>
          <p:nvSpPr>
            <p:cNvPr id="18" name="TextBox 7"/>
            <p:cNvSpPr txBox="1"/>
            <p:nvPr/>
          </p:nvSpPr>
          <p:spPr>
            <a:xfrm>
              <a:off x="7869077" y="1988840"/>
              <a:ext cx="1381981" cy="338554"/>
            </a:xfrm>
            <a:prstGeom prst="rect">
              <a:avLst/>
            </a:prstGeom>
            <a:noFill/>
          </p:spPr>
          <p:txBody>
            <a:bodyPr wrap="square" rtlCol="0">
              <a:noAutofit/>
            </a:bodyPr>
            <a:lstStyle/>
            <a:p>
              <a:pPr fontAlgn="ctr"/>
              <a:r>
                <a:rPr sz="1600" b="1">
                  <a:latin typeface="微软雅黑" panose="020B0503020204020204" pitchFamily="34" charset="-122"/>
                  <a:ea typeface="微软雅黑" panose="020B0503020204020204" pitchFamily="34" charset="-122"/>
                </a:rPr>
                <a:t>AC: 2700 W</a:t>
              </a:r>
              <a:endParaRPr lang="en-US" sz="1600" b="1" dirty="0">
                <a:latin typeface="微软雅黑" panose="020B0503020204020204" pitchFamily="34" charset="-122"/>
                <a:ea typeface="微软雅黑" panose="020B0503020204020204" pitchFamily="34" charset="-122"/>
              </a:endParaRPr>
            </a:p>
          </p:txBody>
        </p:sp>
        <p:pic>
          <p:nvPicPr>
            <p:cNvPr id="19" name="Picture 9" descr="http://localhost:7890/pages/31188215/01/31188215/01/resources/dc/images/fig_dc_dcf_hw_008401.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972532" y="1484784"/>
              <a:ext cx="3013388" cy="1737360"/>
            </a:xfrm>
            <a:prstGeom prst="rect">
              <a:avLst/>
            </a:prstGeom>
            <a:noFill/>
          </p:spPr>
        </p:pic>
        <p:pic>
          <p:nvPicPr>
            <p:cNvPr id="24" name="Picture 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420523" y="2991341"/>
              <a:ext cx="1136605" cy="1645920"/>
            </a:xfrm>
            <a:prstGeom prst="rect">
              <a:avLst/>
            </a:prstGeom>
            <a:noFill/>
            <a:ln w="9525">
              <a:noFill/>
              <a:miter lim="800000"/>
              <a:headEnd/>
              <a:tailEnd/>
            </a:ln>
          </p:spPr>
        </p:pic>
        <p:pic>
          <p:nvPicPr>
            <p:cNvPr id="25" name="Picture 7"/>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428917" y="4581128"/>
              <a:ext cx="1128299" cy="1645920"/>
            </a:xfrm>
            <a:prstGeom prst="rect">
              <a:avLst/>
            </a:prstGeom>
            <a:noFill/>
            <a:ln w="9525">
              <a:noFill/>
              <a:miter lim="800000"/>
              <a:headEnd/>
              <a:tailEnd/>
            </a:ln>
          </p:spPr>
        </p:pic>
        <p:sp>
          <p:nvSpPr>
            <p:cNvPr id="26" name="矩形标注 25"/>
            <p:cNvSpPr/>
            <p:nvPr/>
          </p:nvSpPr>
          <p:spPr bwMode="auto">
            <a:xfrm>
              <a:off x="4268676" y="2492896"/>
              <a:ext cx="648072" cy="720080"/>
            </a:xfrm>
            <a:prstGeom prst="wedgeRectCallout">
              <a:avLst>
                <a:gd name="adj1" fmla="val 270641"/>
                <a:gd name="adj2" fmla="val -98409"/>
              </a:avLst>
            </a:prstGeom>
            <a:noFill/>
            <a:ln w="28575" cap="flat" cmpd="sng" algn="ctr">
              <a:solidFill>
                <a:srgbClr val="0070C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ctr" defTabSz="801688" fontAlgn="ctr"/>
              <a:endParaRPr lang="en-US" dirty="0">
                <a:latin typeface="微软雅黑" panose="020B0503020204020204" pitchFamily="34" charset="-122"/>
                <a:ea typeface="微软雅黑" panose="020B0503020204020204" pitchFamily="34" charset="-122"/>
              </a:endParaRPr>
            </a:p>
          </p:txBody>
        </p:sp>
        <p:pic>
          <p:nvPicPr>
            <p:cNvPr id="27" name="Picture 5"/>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353557" y="1366957"/>
              <a:ext cx="1203570" cy="1645920"/>
            </a:xfrm>
            <a:prstGeom prst="rect">
              <a:avLst/>
            </a:prstGeom>
            <a:noFill/>
            <a:ln w="9525">
              <a:noFill/>
              <a:miter lim="800000"/>
              <a:headEnd/>
              <a:tailEnd/>
            </a:ln>
          </p:spPr>
        </p:pic>
        <p:sp>
          <p:nvSpPr>
            <p:cNvPr id="28" name="TextBox 19"/>
            <p:cNvSpPr txBox="1"/>
            <p:nvPr/>
          </p:nvSpPr>
          <p:spPr>
            <a:xfrm>
              <a:off x="7869076" y="3645024"/>
              <a:ext cx="1393330" cy="338554"/>
            </a:xfrm>
            <a:prstGeom prst="rect">
              <a:avLst/>
            </a:prstGeom>
            <a:noFill/>
          </p:spPr>
          <p:txBody>
            <a:bodyPr wrap="square" rtlCol="0">
              <a:noAutofit/>
            </a:bodyPr>
            <a:lstStyle/>
            <a:p>
              <a:pPr fontAlgn="ctr"/>
              <a:r>
                <a:rPr sz="1600" b="1">
                  <a:latin typeface="微软雅黑" panose="020B0503020204020204" pitchFamily="34" charset="-122"/>
                  <a:ea typeface="微软雅黑" panose="020B0503020204020204" pitchFamily="34" charset="-122"/>
                </a:rPr>
                <a:t>DC: 2200 W</a:t>
              </a:r>
              <a:endParaRPr lang="en-US" sz="1600" b="1" dirty="0">
                <a:latin typeface="微软雅黑" panose="020B0503020204020204" pitchFamily="34" charset="-122"/>
                <a:ea typeface="微软雅黑" panose="020B0503020204020204" pitchFamily="34" charset="-122"/>
              </a:endParaRPr>
            </a:p>
          </p:txBody>
        </p:sp>
        <p:sp>
          <p:nvSpPr>
            <p:cNvPr id="30" name="矩形标注 29"/>
            <p:cNvSpPr/>
            <p:nvPr/>
          </p:nvSpPr>
          <p:spPr bwMode="auto">
            <a:xfrm>
              <a:off x="4268676" y="4041068"/>
              <a:ext cx="648072" cy="720080"/>
            </a:xfrm>
            <a:prstGeom prst="wedgeRectCallout">
              <a:avLst>
                <a:gd name="adj1" fmla="val 286318"/>
                <a:gd name="adj2" fmla="val -81700"/>
              </a:avLst>
            </a:prstGeom>
            <a:noFill/>
            <a:ln w="28575" cap="flat" cmpd="sng" algn="ctr">
              <a:solidFill>
                <a:srgbClr val="0070C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ctr" defTabSz="801688" fontAlgn="ctr"/>
              <a:endParaRPr lang="en-US" dirty="0">
                <a:latin typeface="微软雅黑" panose="020B0503020204020204" pitchFamily="34" charset="-122"/>
                <a:ea typeface="微软雅黑" panose="020B0503020204020204" pitchFamily="34" charset="-122"/>
              </a:endParaRPr>
            </a:p>
          </p:txBody>
        </p:sp>
        <p:sp>
          <p:nvSpPr>
            <p:cNvPr id="31" name="矩形标注 30"/>
            <p:cNvSpPr/>
            <p:nvPr/>
          </p:nvSpPr>
          <p:spPr bwMode="auto">
            <a:xfrm>
              <a:off x="4052652" y="5517232"/>
              <a:ext cx="648072" cy="720080"/>
            </a:xfrm>
            <a:prstGeom prst="wedgeRectCallout">
              <a:avLst>
                <a:gd name="adj1" fmla="val 317054"/>
                <a:gd name="adj2" fmla="val -68334"/>
              </a:avLst>
            </a:prstGeom>
            <a:noFill/>
            <a:ln w="28575" cap="flat" cmpd="sng" algn="ctr">
              <a:solidFill>
                <a:srgbClr val="0070C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ctr" defTabSz="801688" fontAlgn="ctr"/>
              <a:endParaRPr lang="en-US" dirty="0">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34854217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内容占位符 5"/>
          <p:cNvSpPr>
            <a:spLocks noGrp="1"/>
          </p:cNvSpPr>
          <p:nvPr>
            <p:ph idx="1"/>
          </p:nvPr>
        </p:nvSpPr>
        <p:spPr/>
        <p:txBody>
          <a:bodyPr/>
          <a:lstStyle/>
          <a:p>
            <a:r>
              <a:rPr lang="en-US"/>
              <a:t>Upon completion of this course, you will be able to:</a:t>
            </a:r>
          </a:p>
          <a:p>
            <a:pPr lvl="1"/>
            <a:r>
              <a:rPr lang="en-US"/>
              <a:t>Understand the current development of data center switches.</a:t>
            </a:r>
            <a:endParaRPr lang="en-US" altLang="zh-CN">
              <a:sym typeface="华文细黑 (正文)"/>
            </a:endParaRPr>
          </a:p>
          <a:p>
            <a:pPr lvl="1"/>
            <a:r>
              <a:rPr lang="en-US"/>
              <a:t>Distinguish hardware types of Huawei CE series switches.</a:t>
            </a:r>
          </a:p>
          <a:p>
            <a:pPr lvl="1"/>
            <a:r>
              <a:rPr lang="en-US"/>
              <a:t>Understand networking applications of Huawei CE series switches.</a:t>
            </a:r>
            <a:endParaRPr lang="en-US" altLang="zh-CN" dirty="0">
              <a:sym typeface="华文细黑 (正文)"/>
            </a:endParaRPr>
          </a:p>
        </p:txBody>
      </p:sp>
    </p:spTree>
    <p:extLst>
      <p:ext uri="{BB962C8B-B14F-4D97-AF65-F5344CB8AC3E}">
        <p14:creationId xmlns:p14="http://schemas.microsoft.com/office/powerpoint/2010/main" val="9027133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quarter" idx="12"/>
          </p:nvPr>
        </p:nvSpPr>
        <p:spPr/>
        <p:txBody>
          <a:bodyPr/>
          <a:lstStyle/>
          <a:p>
            <a:r>
              <a:rPr lang="en-US" altLang="zh-CN" dirty="0"/>
              <a:t>CE12800 and CE12800S Fan Modules </a:t>
            </a:r>
            <a:endParaRPr lang="zh-CN" altLang="en-US" dirty="0"/>
          </a:p>
        </p:txBody>
      </p:sp>
      <p:grpSp>
        <p:nvGrpSpPr>
          <p:cNvPr id="5" name="组合 4"/>
          <p:cNvGrpSpPr/>
          <p:nvPr/>
        </p:nvGrpSpPr>
        <p:grpSpPr>
          <a:xfrm>
            <a:off x="2511108" y="1484784"/>
            <a:ext cx="7849808" cy="4412862"/>
            <a:chOff x="2511108" y="1484784"/>
            <a:chExt cx="7849808" cy="4412862"/>
          </a:xfrm>
        </p:grpSpPr>
        <p:sp>
          <p:nvSpPr>
            <p:cNvPr id="9" name="矩形 8"/>
            <p:cNvSpPr/>
            <p:nvPr/>
          </p:nvSpPr>
          <p:spPr>
            <a:xfrm>
              <a:off x="5423551" y="1685221"/>
              <a:ext cx="2825645" cy="523220"/>
            </a:xfrm>
            <a:prstGeom prst="rect">
              <a:avLst/>
            </a:prstGeom>
          </p:spPr>
          <p:txBody>
            <a:bodyPr wrap="square">
              <a:noAutofit/>
            </a:bodyPr>
            <a:lstStyle/>
            <a:p>
              <a:pPr algn="ctr" fontAlgn="ctr"/>
              <a:r>
                <a:rPr lang="en-US" sz="1400" b="1" dirty="0">
                  <a:latin typeface="微软雅黑" panose="020B0503020204020204" pitchFamily="34" charset="-122"/>
                  <a:ea typeface="微软雅黑" panose="020B0503020204020204" pitchFamily="34" charset="-122"/>
                  <a:cs typeface="Arial" pitchFamily="34" charset="0"/>
                </a:rPr>
                <a:t>FAN-12C</a:t>
              </a:r>
            </a:p>
            <a:p>
              <a:pPr algn="ctr" fontAlgn="ctr"/>
              <a:r>
                <a:rPr lang="en-US" sz="1400" b="1" dirty="0">
                  <a:latin typeface="微软雅黑" panose="020B0503020204020204" pitchFamily="34" charset="-122"/>
                  <a:ea typeface="微软雅黑" panose="020B0503020204020204" pitchFamily="34" charset="-122"/>
                  <a:cs typeface="Arial" pitchFamily="34" charset="0"/>
                </a:rPr>
                <a:t>Applicable to CE12804/08/12</a:t>
              </a:r>
            </a:p>
          </p:txBody>
        </p:sp>
        <p:sp>
          <p:nvSpPr>
            <p:cNvPr id="11" name="矩形 10"/>
            <p:cNvSpPr/>
            <p:nvPr/>
          </p:nvSpPr>
          <p:spPr>
            <a:xfrm>
              <a:off x="5515861" y="3959823"/>
              <a:ext cx="2236323" cy="523220"/>
            </a:xfrm>
            <a:prstGeom prst="rect">
              <a:avLst/>
            </a:prstGeom>
          </p:spPr>
          <p:txBody>
            <a:bodyPr wrap="square">
              <a:noAutofit/>
            </a:bodyPr>
            <a:lstStyle/>
            <a:p>
              <a:pPr algn="ctr" fontAlgn="ctr"/>
              <a:r>
                <a:rPr lang="en-US" sz="1400" b="1" dirty="0">
                  <a:latin typeface="微软雅黑" panose="020B0503020204020204" pitchFamily="34" charset="-122"/>
                  <a:ea typeface="微软雅黑" panose="020B0503020204020204" pitchFamily="34" charset="-122"/>
                  <a:cs typeface="Arial" pitchFamily="34" charset="0"/>
                </a:rPr>
                <a:t>FAN-16A</a:t>
              </a:r>
            </a:p>
            <a:p>
              <a:pPr algn="ctr" fontAlgn="ctr"/>
              <a:r>
                <a:rPr lang="en-US" sz="1400" b="1" dirty="0">
                  <a:latin typeface="微软雅黑" panose="020B0503020204020204" pitchFamily="34" charset="-122"/>
                  <a:ea typeface="微软雅黑" panose="020B0503020204020204" pitchFamily="34" charset="-122"/>
                  <a:cs typeface="Arial" pitchFamily="34" charset="0"/>
                </a:rPr>
                <a:t>Applicable to CE12816</a:t>
              </a:r>
            </a:p>
          </p:txBody>
        </p:sp>
        <p:pic>
          <p:nvPicPr>
            <p:cNvPr id="194566" name="Picture 6" descr="http://localhost:7890/pages/31188215/01/31188215/01/resources/dc/images/fig_dc_dcf_hw_027601.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207334" y="1484784"/>
              <a:ext cx="1805331" cy="3680098"/>
            </a:xfrm>
            <a:prstGeom prst="rect">
              <a:avLst/>
            </a:prstGeom>
            <a:noFill/>
          </p:spPr>
        </p:pic>
        <p:sp>
          <p:nvSpPr>
            <p:cNvPr id="13" name="矩形 12"/>
            <p:cNvSpPr/>
            <p:nvPr/>
          </p:nvSpPr>
          <p:spPr>
            <a:xfrm>
              <a:off x="8040216" y="5332780"/>
              <a:ext cx="2320700" cy="523220"/>
            </a:xfrm>
            <a:prstGeom prst="rect">
              <a:avLst/>
            </a:prstGeom>
          </p:spPr>
          <p:txBody>
            <a:bodyPr wrap="square">
              <a:noAutofit/>
            </a:bodyPr>
            <a:lstStyle/>
            <a:p>
              <a:pPr algn="ctr" fontAlgn="ctr"/>
              <a:r>
                <a:rPr lang="en-US" sz="1400" b="1" dirty="0">
                  <a:latin typeface="微软雅黑" panose="020B0503020204020204" pitchFamily="34" charset="-122"/>
                  <a:ea typeface="微软雅黑" panose="020B0503020204020204" pitchFamily="34" charset="-122"/>
                  <a:cs typeface="Arial" pitchFamily="34" charset="0"/>
                </a:rPr>
                <a:t>FAN-600A-B</a:t>
              </a:r>
            </a:p>
            <a:p>
              <a:pPr algn="ctr" fontAlgn="ctr"/>
              <a:r>
                <a:rPr lang="en-US" sz="1400" b="1" dirty="0">
                  <a:latin typeface="微软雅黑" panose="020B0503020204020204" pitchFamily="34" charset="-122"/>
                  <a:ea typeface="微软雅黑" panose="020B0503020204020204" pitchFamily="34" charset="-122"/>
                  <a:cs typeface="Arial" pitchFamily="34" charset="0"/>
                </a:rPr>
                <a:t>Applicable to CE12800S</a:t>
              </a:r>
            </a:p>
          </p:txBody>
        </p:sp>
        <p:pic>
          <p:nvPicPr>
            <p:cNvPr id="10" name="Picture 2" descr="http://localhost:7890/pages/31188215/01/31188215/01/resources/dc/images/fig_dc_dcf_hw_008601.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937174" y="1484784"/>
              <a:ext cx="3036987" cy="2106878"/>
            </a:xfrm>
            <a:prstGeom prst="rect">
              <a:avLst/>
            </a:prstGeom>
            <a:noFill/>
          </p:spPr>
        </p:pic>
        <p:pic>
          <p:nvPicPr>
            <p:cNvPr id="12" name="Picture 4" descr="http://localhost:7890/pages/31188215/01/31188215/01/resources/dc/images/fig_dc_dcf_hw_022301.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511108" y="3429001"/>
              <a:ext cx="3766592" cy="2468645"/>
            </a:xfrm>
            <a:prstGeom prst="rect">
              <a:avLst/>
            </a:prstGeom>
            <a:noFill/>
          </p:spPr>
        </p:pic>
      </p:grpSp>
    </p:spTree>
    <p:extLst>
      <p:ext uri="{BB962C8B-B14F-4D97-AF65-F5344CB8AC3E}">
        <p14:creationId xmlns:p14="http://schemas.microsoft.com/office/powerpoint/2010/main" val="34381507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8"/>
          <p:cNvSpPr>
            <a:spLocks noGrp="1"/>
          </p:cNvSpPr>
          <p:nvPr>
            <p:ph type="body" sz="quarter" idx="12"/>
          </p:nvPr>
        </p:nvSpPr>
        <p:spPr/>
        <p:txBody>
          <a:bodyPr/>
          <a:lstStyle/>
          <a:p>
            <a:r>
              <a:rPr lang="en-US" altLang="zh-CN" dirty="0"/>
              <a:t>Panel of the CE6800 </a:t>
            </a:r>
            <a:r>
              <a:rPr lang="en-US" altLang="zh-CN" dirty="0" err="1"/>
              <a:t>ToR</a:t>
            </a:r>
            <a:r>
              <a:rPr lang="en-US" altLang="zh-CN" dirty="0"/>
              <a:t> Switch (1)</a:t>
            </a:r>
            <a:endParaRPr lang="zh-CN" altLang="en-US" dirty="0"/>
          </a:p>
        </p:txBody>
      </p:sp>
      <p:grpSp>
        <p:nvGrpSpPr>
          <p:cNvPr id="4" name="组合 3"/>
          <p:cNvGrpSpPr/>
          <p:nvPr/>
        </p:nvGrpSpPr>
        <p:grpSpPr>
          <a:xfrm>
            <a:off x="2351584" y="1240566"/>
            <a:ext cx="8460940" cy="4993523"/>
            <a:chOff x="2675620" y="1245516"/>
            <a:chExt cx="8460940" cy="4993523"/>
          </a:xfrm>
        </p:grpSpPr>
        <p:sp>
          <p:nvSpPr>
            <p:cNvPr id="25" name="矩形 24"/>
            <p:cNvSpPr/>
            <p:nvPr/>
          </p:nvSpPr>
          <p:spPr>
            <a:xfrm>
              <a:off x="2783632" y="1245516"/>
              <a:ext cx="8352928" cy="400110"/>
            </a:xfrm>
            <a:prstGeom prst="rect">
              <a:avLst/>
            </a:prstGeom>
          </p:spPr>
          <p:txBody>
            <a:bodyPr wrap="square">
              <a:spAutoFit/>
            </a:bodyPr>
            <a:lstStyle/>
            <a:p>
              <a:pPr fontAlgn="ctr"/>
              <a:r>
                <a:rPr lang="en-US" altLang="zh-CN" sz="2000" dirty="0">
                  <a:solidFill>
                    <a:srgbClr val="C00000"/>
                  </a:solidFill>
                  <a:latin typeface="+mn-ea"/>
                  <a:ea typeface="+mn-ea"/>
                </a:rPr>
                <a:t>CE6855-48T6Q-HI</a:t>
              </a:r>
              <a:r>
                <a:rPr lang="zh-CN" altLang="en-US" sz="2000" dirty="0">
                  <a:latin typeface="+mn-ea"/>
                  <a:ea typeface="+mn-ea"/>
                </a:rPr>
                <a:t>：</a:t>
              </a:r>
              <a:r>
                <a:rPr lang="en-US" altLang="zh-CN" sz="2000" dirty="0">
                  <a:latin typeface="+mn-ea"/>
                </a:rPr>
                <a:t>48 x 10GE electrical + 4 x 40GE optical</a:t>
              </a:r>
            </a:p>
          </p:txBody>
        </p:sp>
        <p:sp>
          <p:nvSpPr>
            <p:cNvPr id="27" name="左大括号 26"/>
            <p:cNvSpPr/>
            <p:nvPr/>
          </p:nvSpPr>
          <p:spPr bwMode="auto">
            <a:xfrm rot="16200000">
              <a:off x="5436675" y="497411"/>
              <a:ext cx="392032" cy="5463122"/>
            </a:xfrm>
            <a:prstGeom prst="leftBrace">
              <a:avLst/>
            </a:prstGeom>
            <a:noFill/>
            <a:ln w="25400">
              <a:solidFill>
                <a:srgbClr val="0070C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zh-CN" altLang="en-US" sz="1200">
                <a:latin typeface="+mn-ea"/>
                <a:ea typeface="+mn-ea"/>
              </a:endParaRPr>
            </a:p>
          </p:txBody>
        </p:sp>
        <p:sp>
          <p:nvSpPr>
            <p:cNvPr id="40" name="矩形 39"/>
            <p:cNvSpPr/>
            <p:nvPr/>
          </p:nvSpPr>
          <p:spPr>
            <a:xfrm>
              <a:off x="5133380" y="3491717"/>
              <a:ext cx="2042547" cy="276999"/>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wrap="none">
              <a:spAutoFit/>
            </a:bodyPr>
            <a:lstStyle/>
            <a:p>
              <a:r>
                <a:rPr lang="en-US" altLang="zh-CN" sz="1200" dirty="0">
                  <a:latin typeface="+mn-ea"/>
                </a:rPr>
                <a:t>48 x 10GE electrical ports</a:t>
              </a:r>
            </a:p>
          </p:txBody>
        </p:sp>
        <p:cxnSp>
          <p:nvCxnSpPr>
            <p:cNvPr id="41" name="直接连接符 40"/>
            <p:cNvCxnSpPr/>
            <p:nvPr/>
          </p:nvCxnSpPr>
          <p:spPr bwMode="auto">
            <a:xfrm>
              <a:off x="9309843" y="3095672"/>
              <a:ext cx="0" cy="360040"/>
            </a:xfrm>
            <a:prstGeom prst="line">
              <a:avLst/>
            </a:prstGeom>
            <a:noFill/>
            <a:ln w="25400">
              <a:solidFill>
                <a:srgbClr val="0070C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2" name="矩形 41"/>
            <p:cNvSpPr/>
            <p:nvPr/>
          </p:nvSpPr>
          <p:spPr>
            <a:xfrm>
              <a:off x="8589764" y="3491717"/>
              <a:ext cx="1797287" cy="276999"/>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wrap="none">
              <a:spAutoFit/>
            </a:bodyPr>
            <a:lstStyle/>
            <a:p>
              <a:pPr fontAlgn="ctr"/>
              <a:r>
                <a:rPr lang="en-US" altLang="zh-CN" sz="1200" dirty="0">
                  <a:latin typeface="+mn-ea"/>
                </a:rPr>
                <a:t>4 x 60GE optical ports</a:t>
              </a:r>
            </a:p>
          </p:txBody>
        </p:sp>
        <p:sp>
          <p:nvSpPr>
            <p:cNvPr id="43" name="矩形 42"/>
            <p:cNvSpPr/>
            <p:nvPr/>
          </p:nvSpPr>
          <p:spPr>
            <a:xfrm>
              <a:off x="7860196" y="5661248"/>
              <a:ext cx="628698" cy="276999"/>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wrap="none">
              <a:spAutoFit/>
            </a:bodyPr>
            <a:lstStyle/>
            <a:p>
              <a:r>
                <a:rPr lang="en-US" altLang="zh-CN" sz="1200" dirty="0">
                  <a:latin typeface="+mn-ea"/>
                </a:rPr>
                <a:t>PWR1</a:t>
              </a:r>
              <a:endParaRPr lang="zh-CN" altLang="en-US" sz="1200" dirty="0">
                <a:latin typeface="+mn-ea"/>
              </a:endParaRPr>
            </a:p>
          </p:txBody>
        </p:sp>
        <p:sp>
          <p:nvSpPr>
            <p:cNvPr id="44" name="矩形 43"/>
            <p:cNvSpPr/>
            <p:nvPr/>
          </p:nvSpPr>
          <p:spPr>
            <a:xfrm>
              <a:off x="4835860" y="5625244"/>
              <a:ext cx="579389" cy="276999"/>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wrap="none">
              <a:spAutoFit/>
            </a:bodyPr>
            <a:lstStyle/>
            <a:p>
              <a:r>
                <a:rPr lang="en-US" altLang="zh-CN" sz="1200" dirty="0">
                  <a:latin typeface="+mn-ea"/>
                </a:rPr>
                <a:t>FAN1</a:t>
              </a:r>
              <a:endParaRPr lang="zh-CN" altLang="en-US" sz="1200" dirty="0">
                <a:latin typeface="+mn-ea"/>
              </a:endParaRPr>
            </a:p>
          </p:txBody>
        </p:sp>
        <p:sp>
          <p:nvSpPr>
            <p:cNvPr id="45" name="矩形 44"/>
            <p:cNvSpPr/>
            <p:nvPr/>
          </p:nvSpPr>
          <p:spPr>
            <a:xfrm>
              <a:off x="8904312" y="5661248"/>
              <a:ext cx="628698" cy="276999"/>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wrap="none">
              <a:spAutoFit/>
            </a:bodyPr>
            <a:lstStyle/>
            <a:p>
              <a:r>
                <a:rPr lang="en-US" altLang="zh-CN" sz="1200" dirty="0">
                  <a:latin typeface="+mn-ea"/>
                </a:rPr>
                <a:t>PWR2</a:t>
              </a:r>
              <a:endParaRPr lang="zh-CN" altLang="en-US" sz="1200" dirty="0">
                <a:latin typeface="+mn-ea"/>
              </a:endParaRPr>
            </a:p>
          </p:txBody>
        </p:sp>
        <p:sp>
          <p:nvSpPr>
            <p:cNvPr id="46" name="矩形 45"/>
            <p:cNvSpPr/>
            <p:nvPr/>
          </p:nvSpPr>
          <p:spPr>
            <a:xfrm>
              <a:off x="6528048" y="5625244"/>
              <a:ext cx="579389" cy="276999"/>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wrap="none">
              <a:spAutoFit/>
            </a:bodyPr>
            <a:lstStyle/>
            <a:p>
              <a:r>
                <a:rPr lang="en-US" altLang="zh-CN" sz="1200" dirty="0">
                  <a:latin typeface="+mn-ea"/>
                </a:rPr>
                <a:t>FAN2</a:t>
              </a:r>
              <a:endParaRPr lang="zh-CN" altLang="en-US" sz="1200" dirty="0">
                <a:latin typeface="+mn-ea"/>
              </a:endParaRPr>
            </a:p>
          </p:txBody>
        </p:sp>
        <p:sp>
          <p:nvSpPr>
            <p:cNvPr id="47" name="矩形 46"/>
            <p:cNvSpPr/>
            <p:nvPr/>
          </p:nvSpPr>
          <p:spPr>
            <a:xfrm>
              <a:off x="5671226" y="1969096"/>
              <a:ext cx="1054969" cy="307777"/>
            </a:xfrm>
            <a:prstGeom prst="rect">
              <a:avLst/>
            </a:prstGeom>
          </p:spPr>
          <p:txBody>
            <a:bodyPr wrap="none">
              <a:spAutoFit/>
            </a:bodyPr>
            <a:lstStyle/>
            <a:p>
              <a:r>
                <a:rPr lang="en-US" altLang="zh-CN" sz="1400" b="1" dirty="0">
                  <a:latin typeface="+mn-ea"/>
                  <a:ea typeface="+mn-ea"/>
                </a:rPr>
                <a:t>Rear view</a:t>
              </a:r>
            </a:p>
          </p:txBody>
        </p:sp>
        <p:sp>
          <p:nvSpPr>
            <p:cNvPr id="48" name="矩形 47"/>
            <p:cNvSpPr/>
            <p:nvPr/>
          </p:nvSpPr>
          <p:spPr>
            <a:xfrm>
              <a:off x="5671226" y="4428400"/>
              <a:ext cx="1135952" cy="307777"/>
            </a:xfrm>
            <a:prstGeom prst="rect">
              <a:avLst/>
            </a:prstGeom>
          </p:spPr>
          <p:txBody>
            <a:bodyPr wrap="none">
              <a:spAutoFit/>
            </a:bodyPr>
            <a:lstStyle/>
            <a:p>
              <a:r>
                <a:rPr lang="en-US" altLang="zh-CN" sz="1400" b="1" dirty="0">
                  <a:latin typeface="+mn-ea"/>
                  <a:ea typeface="+mn-ea"/>
                </a:rPr>
                <a:t>Front view</a:t>
              </a:r>
            </a:p>
          </p:txBody>
        </p:sp>
        <p:sp>
          <p:nvSpPr>
            <p:cNvPr id="49" name="矩形 48"/>
            <p:cNvSpPr/>
            <p:nvPr/>
          </p:nvSpPr>
          <p:spPr>
            <a:xfrm>
              <a:off x="2747628" y="5962040"/>
              <a:ext cx="1087157" cy="276999"/>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wrap="none">
              <a:spAutoFit/>
            </a:bodyPr>
            <a:lstStyle/>
            <a:p>
              <a:r>
                <a:rPr lang="en-US" altLang="zh-CN" sz="1200" dirty="0">
                  <a:latin typeface="+mn-ea"/>
                </a:rPr>
                <a:t>Combo port</a:t>
              </a:r>
              <a:endParaRPr lang="zh-CN" altLang="en-US" sz="1200" dirty="0">
                <a:latin typeface="+mn-ea"/>
              </a:endParaRPr>
            </a:p>
          </p:txBody>
        </p:sp>
        <p:cxnSp>
          <p:nvCxnSpPr>
            <p:cNvPr id="50" name="直接连接符 49"/>
            <p:cNvCxnSpPr/>
            <p:nvPr/>
          </p:nvCxnSpPr>
          <p:spPr bwMode="auto">
            <a:xfrm>
              <a:off x="3287688" y="5481228"/>
              <a:ext cx="0" cy="468052"/>
            </a:xfrm>
            <a:prstGeom prst="line">
              <a:avLst/>
            </a:prstGeom>
            <a:noFill/>
            <a:ln w="25400">
              <a:solidFill>
                <a:srgbClr val="0070C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1" name="矩形 50"/>
            <p:cNvSpPr/>
            <p:nvPr/>
          </p:nvSpPr>
          <p:spPr>
            <a:xfrm>
              <a:off x="3359696" y="4149080"/>
              <a:ext cx="1138453" cy="276999"/>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wrap="none">
              <a:spAutoFit/>
            </a:bodyPr>
            <a:lstStyle/>
            <a:p>
              <a:r>
                <a:rPr lang="en-US" altLang="zh-CN" sz="1200" dirty="0">
                  <a:latin typeface="+mn-ea"/>
                </a:rPr>
                <a:t>Console port</a:t>
              </a:r>
            </a:p>
          </p:txBody>
        </p:sp>
        <p:cxnSp>
          <p:nvCxnSpPr>
            <p:cNvPr id="52" name="直接连接符 51"/>
            <p:cNvCxnSpPr>
              <a:stCxn id="53" idx="1"/>
            </p:cNvCxnSpPr>
            <p:nvPr/>
          </p:nvCxnSpPr>
          <p:spPr bwMode="auto">
            <a:xfrm flipH="1">
              <a:off x="6357515" y="4505345"/>
              <a:ext cx="648073" cy="797603"/>
            </a:xfrm>
            <a:prstGeom prst="line">
              <a:avLst/>
            </a:prstGeom>
            <a:noFill/>
            <a:ln w="25400">
              <a:solidFill>
                <a:srgbClr val="0070C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3" name="矩形 52"/>
            <p:cNvSpPr/>
            <p:nvPr/>
          </p:nvSpPr>
          <p:spPr>
            <a:xfrm>
              <a:off x="7005588" y="4366845"/>
              <a:ext cx="846707" cy="276999"/>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wrap="none">
              <a:spAutoFit/>
            </a:bodyPr>
            <a:lstStyle/>
            <a:p>
              <a:r>
                <a:rPr lang="en-US" altLang="zh-CN" sz="1200" dirty="0">
                  <a:latin typeface="+mn-ea"/>
                </a:rPr>
                <a:t>USB port</a:t>
              </a:r>
            </a:p>
          </p:txBody>
        </p:sp>
        <p:pic>
          <p:nvPicPr>
            <p:cNvPr id="54" name="图片 53"/>
            <p:cNvPicPr>
              <a:picLocks noChangeAspect="1"/>
            </p:cNvPicPr>
            <p:nvPr/>
          </p:nvPicPr>
          <p:blipFill>
            <a:blip r:embed="rId3"/>
            <a:stretch>
              <a:fillRect/>
            </a:stretch>
          </p:blipFill>
          <p:spPr>
            <a:xfrm>
              <a:off x="2675620" y="2348880"/>
              <a:ext cx="7100771" cy="677416"/>
            </a:xfrm>
            <a:prstGeom prst="rect">
              <a:avLst/>
            </a:prstGeom>
          </p:spPr>
        </p:pic>
        <p:pic>
          <p:nvPicPr>
            <p:cNvPr id="55" name="图片 54"/>
            <p:cNvPicPr>
              <a:picLocks noChangeAspect="1"/>
            </p:cNvPicPr>
            <p:nvPr/>
          </p:nvPicPr>
          <p:blipFill>
            <a:blip r:embed="rId4"/>
            <a:stretch>
              <a:fillRect/>
            </a:stretch>
          </p:blipFill>
          <p:spPr>
            <a:xfrm>
              <a:off x="2711624" y="4830227"/>
              <a:ext cx="7128792" cy="714253"/>
            </a:xfrm>
            <a:prstGeom prst="rect">
              <a:avLst/>
            </a:prstGeom>
          </p:spPr>
        </p:pic>
        <p:cxnSp>
          <p:nvCxnSpPr>
            <p:cNvPr id="56" name="直接连接符 55"/>
            <p:cNvCxnSpPr/>
            <p:nvPr/>
          </p:nvCxnSpPr>
          <p:spPr bwMode="auto">
            <a:xfrm>
              <a:off x="3719736" y="4437112"/>
              <a:ext cx="0" cy="612068"/>
            </a:xfrm>
            <a:prstGeom prst="line">
              <a:avLst/>
            </a:prstGeom>
            <a:noFill/>
            <a:ln w="25400">
              <a:solidFill>
                <a:srgbClr val="0070C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4467661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quarter" idx="12"/>
          </p:nvPr>
        </p:nvSpPr>
        <p:spPr/>
        <p:txBody>
          <a:bodyPr/>
          <a:lstStyle/>
          <a:p>
            <a:r>
              <a:rPr lang="en-US" altLang="zh-CN" dirty="0"/>
              <a:t>Panel of the CE8860 </a:t>
            </a:r>
            <a:r>
              <a:rPr lang="en-US" altLang="zh-CN" dirty="0" err="1"/>
              <a:t>ToR</a:t>
            </a:r>
            <a:r>
              <a:rPr lang="en-US" altLang="zh-CN" dirty="0"/>
              <a:t> Switch</a:t>
            </a:r>
            <a:endParaRPr lang="zh-CN" altLang="en-US" dirty="0"/>
          </a:p>
        </p:txBody>
      </p:sp>
      <p:grpSp>
        <p:nvGrpSpPr>
          <p:cNvPr id="5" name="组合 4"/>
          <p:cNvGrpSpPr/>
          <p:nvPr/>
        </p:nvGrpSpPr>
        <p:grpSpPr>
          <a:xfrm>
            <a:off x="1595500" y="1922840"/>
            <a:ext cx="8856983" cy="3810416"/>
            <a:chOff x="3139907" y="1922840"/>
            <a:chExt cx="6232261" cy="3528330"/>
          </a:xfrm>
        </p:grpSpPr>
        <p:pic>
          <p:nvPicPr>
            <p:cNvPr id="1027" name="Picture 3" descr="E:\IMG_6554.png"/>
            <p:cNvPicPr>
              <a:picLocks noChangeAspect="1" noChangeArrowheads="1"/>
            </p:cNvPicPr>
            <p:nvPr/>
          </p:nvPicPr>
          <p:blipFill>
            <a:blip r:embed="rId3" cstate="print"/>
            <a:srcRect/>
            <a:stretch>
              <a:fillRect/>
            </a:stretch>
          </p:blipFill>
          <p:spPr bwMode="auto">
            <a:xfrm>
              <a:off x="3559092" y="3796332"/>
              <a:ext cx="4068367" cy="1159004"/>
            </a:xfrm>
            <a:prstGeom prst="rect">
              <a:avLst/>
            </a:prstGeom>
            <a:noFill/>
          </p:spPr>
        </p:pic>
        <p:sp>
          <p:nvSpPr>
            <p:cNvPr id="7" name="矩形 6"/>
            <p:cNvSpPr/>
            <p:nvPr/>
          </p:nvSpPr>
          <p:spPr>
            <a:xfrm>
              <a:off x="3337374" y="2030104"/>
              <a:ext cx="1438214" cy="323165"/>
            </a:xfrm>
            <a:prstGeom prst="rect">
              <a:avLst/>
            </a:prstGeom>
          </p:spPr>
          <p:txBody>
            <a:bodyPr wrap="square">
              <a:noAutofit/>
            </a:bodyPr>
            <a:lstStyle/>
            <a:p>
              <a:pPr fontAlgn="ctr"/>
              <a:r>
                <a:rPr lang="en-US" sz="1200" dirty="0">
                  <a:solidFill>
                    <a:srgbClr val="C00000"/>
                  </a:solidFill>
                  <a:latin typeface="微软雅黑" panose="020B0503020204020204" pitchFamily="34" charset="-122"/>
                  <a:ea typeface="微软雅黑" panose="020B0503020204020204" pitchFamily="34" charset="-122"/>
                </a:rPr>
                <a:t>CE8860-4C-EI</a:t>
              </a:r>
            </a:p>
          </p:txBody>
        </p:sp>
        <p:sp>
          <p:nvSpPr>
            <p:cNvPr id="8" name="左大括号 7"/>
            <p:cNvSpPr/>
            <p:nvPr/>
          </p:nvSpPr>
          <p:spPr bwMode="auto">
            <a:xfrm rot="16200000">
              <a:off x="7146188" y="1374742"/>
              <a:ext cx="163500" cy="3395708"/>
            </a:xfrm>
            <a:prstGeom prst="leftBrace">
              <a:avLst/>
            </a:prstGeom>
            <a:noFill/>
            <a:ln w="25400">
              <a:solidFill>
                <a:srgbClr val="0070C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nchor="ctr">
              <a:noAutofit/>
            </a:bodyPr>
            <a:lstStyle/>
            <a:p>
              <a:pPr algn="ctr" fontAlgn="ctr"/>
              <a:endParaRPr lang="en-US" altLang="zh-CN" sz="1200" dirty="0">
                <a:latin typeface="微软雅黑" panose="020B0503020204020204" pitchFamily="34" charset="-122"/>
                <a:ea typeface="微软雅黑" panose="020B0503020204020204" pitchFamily="34" charset="-122"/>
              </a:endParaRPr>
            </a:p>
          </p:txBody>
        </p:sp>
        <p:sp>
          <p:nvSpPr>
            <p:cNvPr id="9" name="矩形 8"/>
            <p:cNvSpPr/>
            <p:nvPr/>
          </p:nvSpPr>
          <p:spPr>
            <a:xfrm>
              <a:off x="6549707" y="3182538"/>
              <a:ext cx="1356462" cy="230832"/>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wrap="square">
              <a:noAutofit/>
            </a:bodyPr>
            <a:lstStyle/>
            <a:p>
              <a:pPr fontAlgn="ctr"/>
              <a:r>
                <a:rPr lang="en-US" sz="1200" dirty="0">
                  <a:latin typeface="微软雅黑" panose="020B0503020204020204" pitchFamily="34" charset="-122"/>
                  <a:ea typeface="微软雅黑" panose="020B0503020204020204" pitchFamily="34" charset="-122"/>
                </a:rPr>
                <a:t>Four half-width cards</a:t>
              </a:r>
            </a:p>
          </p:txBody>
        </p:sp>
        <p:sp>
          <p:nvSpPr>
            <p:cNvPr id="12" name="矩形 11"/>
            <p:cNvSpPr/>
            <p:nvPr/>
          </p:nvSpPr>
          <p:spPr>
            <a:xfrm>
              <a:off x="6434491" y="5110799"/>
              <a:ext cx="518091" cy="230832"/>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wrap="square">
              <a:noAutofit/>
            </a:bodyPr>
            <a:lstStyle/>
            <a:p>
              <a:pPr fontAlgn="ctr"/>
              <a:r>
                <a:rPr lang="en-US" sz="1200" dirty="0">
                  <a:latin typeface="微软雅黑" panose="020B0503020204020204" pitchFamily="34" charset="-122"/>
                  <a:ea typeface="微软雅黑" panose="020B0503020204020204" pitchFamily="34" charset="-122"/>
                </a:rPr>
                <a:t>PWR1</a:t>
              </a:r>
            </a:p>
          </p:txBody>
        </p:sp>
        <p:sp>
          <p:nvSpPr>
            <p:cNvPr id="13" name="矩形 12"/>
            <p:cNvSpPr/>
            <p:nvPr/>
          </p:nvSpPr>
          <p:spPr>
            <a:xfrm>
              <a:off x="5667716" y="3467714"/>
              <a:ext cx="489236" cy="230832"/>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wrap="square">
              <a:noAutofit/>
            </a:bodyPr>
            <a:lstStyle/>
            <a:p>
              <a:pPr fontAlgn="ctr"/>
              <a:r>
                <a:rPr lang="en-US" sz="1200" dirty="0">
                  <a:latin typeface="微软雅黑" panose="020B0503020204020204" pitchFamily="34" charset="-122"/>
                  <a:ea typeface="微软雅黑" panose="020B0503020204020204" pitchFamily="34" charset="-122"/>
                </a:rPr>
                <a:t>FAN1</a:t>
              </a:r>
            </a:p>
          </p:txBody>
        </p:sp>
        <p:sp>
          <p:nvSpPr>
            <p:cNvPr id="16" name="矩形 15"/>
            <p:cNvSpPr/>
            <p:nvPr/>
          </p:nvSpPr>
          <p:spPr>
            <a:xfrm>
              <a:off x="6954092" y="1922840"/>
              <a:ext cx="845103" cy="253916"/>
            </a:xfrm>
            <a:prstGeom prst="rect">
              <a:avLst/>
            </a:prstGeom>
          </p:spPr>
          <p:txBody>
            <a:bodyPr wrap="square">
              <a:noAutofit/>
            </a:bodyPr>
            <a:lstStyle/>
            <a:p>
              <a:pPr fontAlgn="ctr"/>
              <a:r>
                <a:rPr lang="en-US" sz="1200" b="1" dirty="0">
                  <a:latin typeface="微软雅黑" panose="020B0503020204020204" pitchFamily="34" charset="-122"/>
                  <a:ea typeface="微软雅黑" panose="020B0503020204020204" pitchFamily="34" charset="-122"/>
                </a:rPr>
                <a:t>Rear view</a:t>
              </a:r>
            </a:p>
          </p:txBody>
        </p:sp>
        <p:sp>
          <p:nvSpPr>
            <p:cNvPr id="17" name="矩形 16"/>
            <p:cNvSpPr/>
            <p:nvPr/>
          </p:nvSpPr>
          <p:spPr>
            <a:xfrm>
              <a:off x="7733578" y="4304885"/>
              <a:ext cx="1638590" cy="253916"/>
            </a:xfrm>
            <a:prstGeom prst="rect">
              <a:avLst/>
            </a:prstGeom>
          </p:spPr>
          <p:txBody>
            <a:bodyPr wrap="square">
              <a:noAutofit/>
            </a:bodyPr>
            <a:lstStyle/>
            <a:p>
              <a:pPr fontAlgn="ctr"/>
              <a:r>
                <a:rPr lang="en-US" sz="1200" b="1" dirty="0">
                  <a:latin typeface="微软雅黑" panose="020B0503020204020204" pitchFamily="34" charset="-122"/>
                  <a:ea typeface="微软雅黑" panose="020B0503020204020204" pitchFamily="34" charset="-122"/>
                </a:rPr>
                <a:t>Front 45-degree view</a:t>
              </a:r>
            </a:p>
          </p:txBody>
        </p:sp>
        <p:cxnSp>
          <p:nvCxnSpPr>
            <p:cNvPr id="18" name="直接连接符 17"/>
            <p:cNvCxnSpPr/>
            <p:nvPr/>
          </p:nvCxnSpPr>
          <p:spPr bwMode="auto">
            <a:xfrm>
              <a:off x="3734781" y="4624746"/>
              <a:ext cx="0" cy="459051"/>
            </a:xfrm>
            <a:prstGeom prst="line">
              <a:avLst/>
            </a:prstGeom>
            <a:noFill/>
            <a:ln w="25400">
              <a:solidFill>
                <a:srgbClr val="0070C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矩形 18"/>
            <p:cNvSpPr/>
            <p:nvPr/>
          </p:nvSpPr>
          <p:spPr>
            <a:xfrm>
              <a:off x="3139907" y="5110799"/>
              <a:ext cx="1189749" cy="230832"/>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wrap="square">
              <a:noAutofit/>
            </a:bodyPr>
            <a:lstStyle/>
            <a:p>
              <a:pPr fontAlgn="ctr"/>
              <a:r>
                <a:rPr lang="en-US" sz="1200" dirty="0">
                  <a:latin typeface="微软雅黑" panose="020B0503020204020204" pitchFamily="34" charset="-122"/>
                  <a:ea typeface="微软雅黑" panose="020B0503020204020204" pitchFamily="34" charset="-122"/>
                </a:rPr>
                <a:t>Management port</a:t>
              </a:r>
            </a:p>
          </p:txBody>
        </p:sp>
        <p:cxnSp>
          <p:nvCxnSpPr>
            <p:cNvPr id="20" name="直接连接符 19"/>
            <p:cNvCxnSpPr>
              <a:stCxn id="21" idx="2"/>
            </p:cNvCxnSpPr>
            <p:nvPr/>
          </p:nvCxnSpPr>
          <p:spPr bwMode="auto">
            <a:xfrm flipH="1">
              <a:off x="3860332" y="3671162"/>
              <a:ext cx="722040" cy="864556"/>
            </a:xfrm>
            <a:prstGeom prst="line">
              <a:avLst/>
            </a:prstGeom>
            <a:noFill/>
            <a:ln w="25400">
              <a:solidFill>
                <a:srgbClr val="0070C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矩形 20"/>
            <p:cNvSpPr/>
            <p:nvPr/>
          </p:nvSpPr>
          <p:spPr>
            <a:xfrm>
              <a:off x="4134173" y="3440330"/>
              <a:ext cx="896399" cy="230832"/>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wrap="square">
              <a:noAutofit/>
            </a:bodyPr>
            <a:lstStyle/>
            <a:p>
              <a:pPr fontAlgn="ctr"/>
              <a:r>
                <a:rPr lang="en-US" sz="1200" dirty="0">
                  <a:latin typeface="微软雅黑" panose="020B0503020204020204" pitchFamily="34" charset="-122"/>
                  <a:ea typeface="微软雅黑" panose="020B0503020204020204" pitchFamily="34" charset="-122"/>
                </a:rPr>
                <a:t>Console port</a:t>
              </a:r>
            </a:p>
          </p:txBody>
        </p:sp>
        <p:cxnSp>
          <p:nvCxnSpPr>
            <p:cNvPr id="22" name="直接连接符 21"/>
            <p:cNvCxnSpPr>
              <a:stCxn id="23" idx="1"/>
            </p:cNvCxnSpPr>
            <p:nvPr/>
          </p:nvCxnSpPr>
          <p:spPr bwMode="auto">
            <a:xfrm flipH="1" flipV="1">
              <a:off x="3860326" y="4672644"/>
              <a:ext cx="958464" cy="663110"/>
            </a:xfrm>
            <a:prstGeom prst="line">
              <a:avLst/>
            </a:prstGeom>
            <a:noFill/>
            <a:ln w="25400">
              <a:solidFill>
                <a:srgbClr val="0070C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矩形 22"/>
            <p:cNvSpPr/>
            <p:nvPr/>
          </p:nvSpPr>
          <p:spPr>
            <a:xfrm>
              <a:off x="4818791" y="5220338"/>
              <a:ext cx="678391" cy="230832"/>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wrap="square">
              <a:noAutofit/>
            </a:bodyPr>
            <a:lstStyle/>
            <a:p>
              <a:pPr fontAlgn="ctr"/>
              <a:r>
                <a:rPr lang="en-US" sz="1200" dirty="0">
                  <a:latin typeface="微软雅黑" panose="020B0503020204020204" pitchFamily="34" charset="-122"/>
                  <a:ea typeface="微软雅黑" panose="020B0503020204020204" pitchFamily="34" charset="-122"/>
                </a:rPr>
                <a:t>USB port</a:t>
              </a:r>
            </a:p>
          </p:txBody>
        </p:sp>
        <p:pic>
          <p:nvPicPr>
            <p:cNvPr id="1026" name="Picture 2" descr="E:\IMG_6536.png"/>
            <p:cNvPicPr>
              <a:picLocks noChangeAspect="1" noChangeArrowheads="1"/>
            </p:cNvPicPr>
            <p:nvPr/>
          </p:nvPicPr>
          <p:blipFill>
            <a:blip r:embed="rId4" cstate="print"/>
            <a:srcRect/>
            <a:stretch>
              <a:fillRect/>
            </a:stretch>
          </p:blipFill>
          <p:spPr bwMode="auto">
            <a:xfrm>
              <a:off x="5447928" y="2114532"/>
              <a:ext cx="3509018" cy="811532"/>
            </a:xfrm>
            <a:prstGeom prst="rect">
              <a:avLst/>
            </a:prstGeom>
            <a:noFill/>
          </p:spPr>
        </p:pic>
        <p:cxnSp>
          <p:nvCxnSpPr>
            <p:cNvPr id="28" name="直接连接符 27"/>
            <p:cNvCxnSpPr>
              <a:stCxn id="12" idx="1"/>
            </p:cNvCxnSpPr>
            <p:nvPr/>
          </p:nvCxnSpPr>
          <p:spPr bwMode="auto">
            <a:xfrm flipH="1" flipV="1">
              <a:off x="5886796" y="4864341"/>
              <a:ext cx="547694" cy="361874"/>
            </a:xfrm>
            <a:prstGeom prst="line">
              <a:avLst/>
            </a:prstGeom>
            <a:noFill/>
            <a:ln w="25400">
              <a:solidFill>
                <a:srgbClr val="0070C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直接连接符 30"/>
            <p:cNvCxnSpPr>
              <a:stCxn id="13" idx="2"/>
            </p:cNvCxnSpPr>
            <p:nvPr/>
          </p:nvCxnSpPr>
          <p:spPr bwMode="auto">
            <a:xfrm flipH="1">
              <a:off x="4517562" y="3698547"/>
              <a:ext cx="1394773" cy="535941"/>
            </a:xfrm>
            <a:prstGeom prst="line">
              <a:avLst/>
            </a:prstGeom>
            <a:noFill/>
            <a:ln w="25400">
              <a:solidFill>
                <a:srgbClr val="0070C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2189177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ph type="body" sz="quarter" idx="12"/>
          </p:nvPr>
        </p:nvSpPr>
        <p:spPr/>
        <p:txBody>
          <a:bodyPr/>
          <a:lstStyle/>
          <a:p>
            <a:r>
              <a:rPr lang="en-US" altLang="zh-CN" dirty="0"/>
              <a:t>Cards of Huawei CE8860 </a:t>
            </a:r>
            <a:r>
              <a:rPr lang="en-US" altLang="zh-CN" dirty="0" err="1"/>
              <a:t>ToR</a:t>
            </a:r>
            <a:r>
              <a:rPr lang="en-US" altLang="zh-CN" dirty="0"/>
              <a:t> Switch</a:t>
            </a:r>
            <a:endParaRPr lang="zh-CN" altLang="en-US" dirty="0"/>
          </a:p>
        </p:txBody>
      </p:sp>
      <p:graphicFrame>
        <p:nvGraphicFramePr>
          <p:cNvPr id="3" name="表格 2"/>
          <p:cNvGraphicFramePr>
            <a:graphicFrameLocks noGrp="1"/>
          </p:cNvGraphicFramePr>
          <p:nvPr/>
        </p:nvGraphicFramePr>
        <p:xfrm>
          <a:off x="3233740" y="1895675"/>
          <a:ext cx="5886449" cy="3579077"/>
        </p:xfrm>
        <a:graphic>
          <a:graphicData uri="http://schemas.openxmlformats.org/drawingml/2006/table">
            <a:tbl>
              <a:tblPr>
                <a:tableStyleId>{2D5ABB26-0587-4C30-8999-92F81FD0307C}</a:tableStyleId>
              </a:tblPr>
              <a:tblGrid>
                <a:gridCol w="1953998">
                  <a:extLst>
                    <a:ext uri="{9D8B030D-6E8A-4147-A177-3AD203B41FA5}">
                      <a16:colId xmlns:a16="http://schemas.microsoft.com/office/drawing/2014/main" val="20000"/>
                    </a:ext>
                  </a:extLst>
                </a:gridCol>
                <a:gridCol w="3932451">
                  <a:extLst>
                    <a:ext uri="{9D8B030D-6E8A-4147-A177-3AD203B41FA5}">
                      <a16:colId xmlns:a16="http://schemas.microsoft.com/office/drawing/2014/main" val="20001"/>
                    </a:ext>
                  </a:extLst>
                </a:gridCol>
              </a:tblGrid>
              <a:tr h="372197">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latin typeface="微软雅黑" panose="020B0503020204020204" pitchFamily="34" charset="-122"/>
                          <a:ea typeface="微软雅黑" panose="020B0503020204020204" pitchFamily="34" charset="-122"/>
                          <a:cs typeface="+mn-cs"/>
                        </a:rPr>
                        <a:t>Card</a:t>
                      </a:r>
                    </a:p>
                  </a:txBody>
                  <a:tcPr marL="67500" marR="67500" marT="35100" marB="351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latin typeface="微软雅黑" panose="020B0503020204020204" pitchFamily="34" charset="-122"/>
                          <a:ea typeface="微软雅黑" panose="020B0503020204020204" pitchFamily="34" charset="-122"/>
                          <a:cs typeface="+mn-cs"/>
                        </a:rPr>
                        <a:t>Port</a:t>
                      </a:r>
                    </a:p>
                  </a:txBody>
                  <a:tcPr marL="67500" marR="67500" marT="35100" marB="351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801720">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0" dirty="0">
                          <a:solidFill>
                            <a:schemeClr val="dk1"/>
                          </a:solidFill>
                          <a:latin typeface="微软雅黑" panose="020B0503020204020204" pitchFamily="34" charset="-122"/>
                          <a:ea typeface="微软雅黑" panose="020B0503020204020204" pitchFamily="34" charset="-122"/>
                          <a:cs typeface="+mn-cs"/>
                        </a:rPr>
                        <a:t>CE88-D24S2CQ</a:t>
                      </a:r>
                    </a:p>
                  </a:txBody>
                  <a:tcPr marL="67500" marR="67500" marT="35100" marB="3510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b="0" dirty="0">
                          <a:solidFill>
                            <a:schemeClr val="tx1"/>
                          </a:solidFill>
                          <a:latin typeface="微软雅黑" panose="020B0503020204020204" pitchFamily="34" charset="-122"/>
                          <a:ea typeface="微软雅黑" panose="020B0503020204020204" pitchFamily="34" charset="-122"/>
                        </a:rPr>
                        <a:t>24 x 10GE/25GE SFP28 + 2 x 40GE/100GE QSFP28</a:t>
                      </a:r>
                    </a:p>
                    <a:p>
                      <a:pPr algn="l" rtl="0" fontAlgn="ctr"/>
                      <a:endParaRPr lang="en-US" altLang="zh-CN" sz="1200" b="0" dirty="0">
                        <a:solidFill>
                          <a:schemeClr val="tx1"/>
                        </a:solidFill>
                        <a:latin typeface="微软雅黑" panose="020B0503020204020204" pitchFamily="34" charset="-122"/>
                        <a:ea typeface="微软雅黑" panose="020B0503020204020204" pitchFamily="34" charset="-122"/>
                      </a:endParaRPr>
                    </a:p>
                    <a:p>
                      <a:pPr algn="l" rtl="0" fontAlgn="ctr"/>
                      <a:endParaRPr lang="en-US" altLang="zh-CN" sz="1200" b="0" dirty="0">
                        <a:solidFill>
                          <a:schemeClr val="tx1"/>
                        </a:solidFill>
                        <a:latin typeface="微软雅黑" panose="020B0503020204020204" pitchFamily="34" charset="-122"/>
                        <a:ea typeface="微软雅黑" panose="020B0503020204020204" pitchFamily="34" charset="-122"/>
                      </a:endParaRPr>
                    </a:p>
                    <a:p>
                      <a:pPr algn="l" rtl="0" fontAlgn="ctr"/>
                      <a:endParaRPr lang="en-US" altLang="zh-CN" sz="1200" b="0" dirty="0">
                        <a:solidFill>
                          <a:schemeClr val="tx1"/>
                        </a:solidFill>
                        <a:latin typeface="微软雅黑" panose="020B0503020204020204" pitchFamily="34" charset="-122"/>
                        <a:ea typeface="微软雅黑" panose="020B0503020204020204" pitchFamily="34" charset="-122"/>
                      </a:endParaRPr>
                    </a:p>
                  </a:txBody>
                  <a:tcPr marL="67500" marR="67500" marT="35100" marB="3510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801720">
                <a:tc>
                  <a:txBody>
                    <a:bodyPr/>
                    <a:lstStyle/>
                    <a:p>
                      <a:pPr algn="ctr" fontAlgn="ctr"/>
                      <a:r>
                        <a:rPr lang="en-US" sz="1200" b="0" dirty="0">
                          <a:solidFill>
                            <a:schemeClr val="dk1"/>
                          </a:solidFill>
                          <a:latin typeface="微软雅黑" panose="020B0503020204020204" pitchFamily="34" charset="-122"/>
                          <a:ea typeface="微软雅黑" panose="020B0503020204020204" pitchFamily="34" charset="-122"/>
                          <a:cs typeface="+mn-cs"/>
                        </a:rPr>
                        <a:t>CE88-D24T2CQ</a:t>
                      </a:r>
                    </a:p>
                  </a:txBody>
                  <a:tcPr marL="67500" marR="67500" marT="35100" marB="3510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b="0" dirty="0">
                          <a:solidFill>
                            <a:schemeClr val="tx1"/>
                          </a:solidFill>
                          <a:latin typeface="微软雅黑" panose="020B0503020204020204" pitchFamily="34" charset="-122"/>
                          <a:ea typeface="微软雅黑" panose="020B0503020204020204" pitchFamily="34" charset="-122"/>
                        </a:rPr>
                        <a:t>24 x 10GE RJ45 + 2 x 40GE/100GE QSFP28</a:t>
                      </a:r>
                    </a:p>
                    <a:p>
                      <a:pPr algn="l" rtl="0" fontAlgn="ctr"/>
                      <a:endParaRPr lang="en-US" altLang="zh-CN" sz="1200" b="0" dirty="0">
                        <a:solidFill>
                          <a:schemeClr val="tx1"/>
                        </a:solidFill>
                        <a:latin typeface="微软雅黑" panose="020B0503020204020204" pitchFamily="34" charset="-122"/>
                        <a:ea typeface="微软雅黑" panose="020B0503020204020204" pitchFamily="34" charset="-122"/>
                      </a:endParaRPr>
                    </a:p>
                    <a:p>
                      <a:pPr algn="l" rtl="0" fontAlgn="ctr"/>
                      <a:endParaRPr lang="en-US" altLang="zh-CN" sz="1200" b="0" dirty="0">
                        <a:solidFill>
                          <a:schemeClr val="tx1"/>
                        </a:solidFill>
                        <a:latin typeface="微软雅黑" panose="020B0503020204020204" pitchFamily="34" charset="-122"/>
                        <a:ea typeface="微软雅黑" panose="020B0503020204020204" pitchFamily="34" charset="-122"/>
                      </a:endParaRPr>
                    </a:p>
                    <a:p>
                      <a:pPr algn="l" rtl="0" fontAlgn="ctr"/>
                      <a:endParaRPr lang="en-US" altLang="zh-CN" sz="1200" b="0" dirty="0">
                        <a:solidFill>
                          <a:schemeClr val="tx1"/>
                        </a:solidFill>
                        <a:latin typeface="微软雅黑" panose="020B0503020204020204" pitchFamily="34" charset="-122"/>
                        <a:ea typeface="微软雅黑" panose="020B0503020204020204" pitchFamily="34" charset="-122"/>
                      </a:endParaRPr>
                    </a:p>
                  </a:txBody>
                  <a:tcPr marL="67500" marR="67500" marT="35100" marB="3510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801720">
                <a:tc>
                  <a:txBody>
                    <a:bodyPr/>
                    <a:lstStyle/>
                    <a:p>
                      <a:pPr algn="ctr" fontAlgn="ctr"/>
                      <a:r>
                        <a:rPr lang="en-US" sz="1200" b="0" dirty="0">
                          <a:solidFill>
                            <a:schemeClr val="dk1"/>
                          </a:solidFill>
                          <a:latin typeface="微软雅黑" panose="020B0503020204020204" pitchFamily="34" charset="-122"/>
                          <a:ea typeface="微软雅黑" panose="020B0503020204020204" pitchFamily="34" charset="-122"/>
                          <a:cs typeface="+mn-cs"/>
                        </a:rPr>
                        <a:t>CE88-D16Q</a:t>
                      </a:r>
                    </a:p>
                  </a:txBody>
                  <a:tcPr marL="67500" marR="67500" marT="35100" marB="3510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b="0" dirty="0">
                          <a:solidFill>
                            <a:schemeClr val="tx1"/>
                          </a:solidFill>
                          <a:latin typeface="微软雅黑" panose="020B0503020204020204" pitchFamily="34" charset="-122"/>
                          <a:ea typeface="微软雅黑" panose="020B0503020204020204" pitchFamily="34" charset="-122"/>
                        </a:rPr>
                        <a:t>16 x 40GE QSFP</a:t>
                      </a:r>
                    </a:p>
                    <a:p>
                      <a:pPr algn="l" rtl="0" fontAlgn="ctr"/>
                      <a:endParaRPr lang="en-US" altLang="zh-CN" sz="1200" b="0" dirty="0">
                        <a:solidFill>
                          <a:schemeClr val="tx1"/>
                        </a:solidFill>
                        <a:latin typeface="微软雅黑" panose="020B0503020204020204" pitchFamily="34" charset="-122"/>
                        <a:ea typeface="微软雅黑" panose="020B0503020204020204" pitchFamily="34" charset="-122"/>
                      </a:endParaRPr>
                    </a:p>
                    <a:p>
                      <a:pPr algn="l" rtl="0" fontAlgn="ctr"/>
                      <a:endParaRPr lang="en-US" altLang="zh-CN" sz="1200" b="0" dirty="0">
                        <a:solidFill>
                          <a:schemeClr val="tx1"/>
                        </a:solidFill>
                        <a:latin typeface="微软雅黑" panose="020B0503020204020204" pitchFamily="34" charset="-122"/>
                        <a:ea typeface="微软雅黑" panose="020B0503020204020204" pitchFamily="34" charset="-122"/>
                      </a:endParaRPr>
                    </a:p>
                    <a:p>
                      <a:pPr algn="l" rtl="0" fontAlgn="ctr"/>
                      <a:endParaRPr lang="en-US" altLang="zh-CN" sz="1200" b="0" dirty="0">
                        <a:solidFill>
                          <a:schemeClr val="tx1"/>
                        </a:solidFill>
                        <a:latin typeface="微软雅黑" panose="020B0503020204020204" pitchFamily="34" charset="-122"/>
                        <a:ea typeface="微软雅黑" panose="020B0503020204020204" pitchFamily="34" charset="-122"/>
                      </a:endParaRPr>
                    </a:p>
                  </a:txBody>
                  <a:tcPr marL="67500" marR="67500" marT="35100" marB="3510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801720">
                <a:tc>
                  <a:txBody>
                    <a:bodyPr/>
                    <a:lstStyle/>
                    <a:p>
                      <a:pPr algn="ctr" fontAlgn="ctr"/>
                      <a:r>
                        <a:rPr lang="en-US" sz="1200" b="0" dirty="0">
                          <a:solidFill>
                            <a:schemeClr val="dk1"/>
                          </a:solidFill>
                          <a:latin typeface="微软雅黑" panose="020B0503020204020204" pitchFamily="34" charset="-122"/>
                          <a:ea typeface="微软雅黑" panose="020B0503020204020204" pitchFamily="34" charset="-122"/>
                          <a:cs typeface="+mn-cs"/>
                        </a:rPr>
                        <a:t>CE88-D8CQ</a:t>
                      </a:r>
                    </a:p>
                  </a:txBody>
                  <a:tcPr marL="67500" marR="67500" marT="35100" marB="3510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0" dirty="0">
                          <a:solidFill>
                            <a:schemeClr val="tx1"/>
                          </a:solidFill>
                          <a:latin typeface="微软雅黑" panose="020B0503020204020204" pitchFamily="34" charset="-122"/>
                          <a:ea typeface="微软雅黑" panose="020B0503020204020204" pitchFamily="34" charset="-122"/>
                        </a:rPr>
                        <a:t>8 x 40GE/100GE QSFP28</a:t>
                      </a:r>
                    </a:p>
                    <a:p>
                      <a:pPr marL="0" marR="0" indent="0" algn="l" defTabSz="914400" rtl="0" eaLnBrk="1" fontAlgn="ctr" latinLnBrk="0" hangingPunct="1">
                        <a:lnSpc>
                          <a:spcPct val="100000"/>
                        </a:lnSpc>
                        <a:spcBef>
                          <a:spcPts val="0"/>
                        </a:spcBef>
                        <a:spcAft>
                          <a:spcPts val="0"/>
                        </a:spcAft>
                        <a:buClrTx/>
                        <a:buSzTx/>
                        <a:buFontTx/>
                        <a:buNone/>
                        <a:tabLst/>
                        <a:defRPr/>
                      </a:pPr>
                      <a:endParaRPr lang="en-US" altLang="zh-CN" sz="1200" b="0" kern="1200" dirty="0">
                        <a:solidFill>
                          <a:schemeClr val="tx1"/>
                        </a:solidFill>
                        <a:latin typeface="微软雅黑" panose="020B0503020204020204" pitchFamily="34" charset="-122"/>
                        <a:ea typeface="微软雅黑" panose="020B0503020204020204" pitchFamily="34" charset="-122"/>
                        <a:cs typeface="+mn-cs"/>
                      </a:endParaRPr>
                    </a:p>
                    <a:p>
                      <a:pPr marL="0" marR="0" indent="0" algn="l" defTabSz="914400" rtl="0" eaLnBrk="1" fontAlgn="ctr" latinLnBrk="0" hangingPunct="1">
                        <a:lnSpc>
                          <a:spcPct val="100000"/>
                        </a:lnSpc>
                        <a:spcBef>
                          <a:spcPts val="0"/>
                        </a:spcBef>
                        <a:spcAft>
                          <a:spcPts val="0"/>
                        </a:spcAft>
                        <a:buClrTx/>
                        <a:buSzTx/>
                        <a:buFontTx/>
                        <a:buNone/>
                        <a:tabLst/>
                        <a:defRPr/>
                      </a:pPr>
                      <a:endParaRPr lang="en-US" altLang="zh-CN" sz="1200" b="0" kern="1200" dirty="0">
                        <a:solidFill>
                          <a:schemeClr val="tx1"/>
                        </a:solidFill>
                        <a:latin typeface="微软雅黑" panose="020B0503020204020204" pitchFamily="34" charset="-122"/>
                        <a:ea typeface="微软雅黑" panose="020B0503020204020204" pitchFamily="34" charset="-122"/>
                        <a:cs typeface="+mn-cs"/>
                      </a:endParaRPr>
                    </a:p>
                    <a:p>
                      <a:pPr marL="0" marR="0" indent="0" algn="l" defTabSz="914400" rtl="0" eaLnBrk="1" fontAlgn="ctr" latinLnBrk="0" hangingPunct="1">
                        <a:lnSpc>
                          <a:spcPct val="100000"/>
                        </a:lnSpc>
                        <a:spcBef>
                          <a:spcPts val="0"/>
                        </a:spcBef>
                        <a:spcAft>
                          <a:spcPts val="0"/>
                        </a:spcAft>
                        <a:buClrTx/>
                        <a:buSzTx/>
                        <a:buFontTx/>
                        <a:buNone/>
                        <a:tabLst/>
                        <a:defRPr/>
                      </a:pPr>
                      <a:endParaRPr lang="en-US" altLang="zh-CN" sz="1200" b="0" kern="1200" dirty="0">
                        <a:solidFill>
                          <a:schemeClr val="tx1"/>
                        </a:solidFill>
                        <a:latin typeface="微软雅黑" panose="020B0503020204020204" pitchFamily="34" charset="-122"/>
                        <a:ea typeface="微软雅黑" panose="020B0503020204020204" pitchFamily="34" charset="-122"/>
                        <a:cs typeface="+mn-cs"/>
                      </a:endParaRPr>
                    </a:p>
                  </a:txBody>
                  <a:tcPr marL="67500" marR="67500" marT="35100" marB="3510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pic>
        <p:nvPicPr>
          <p:cNvPr id="1026" name="Picture 2" descr="E:\IMG_8597.png"/>
          <p:cNvPicPr>
            <a:picLocks noChangeAspect="1" noChangeArrowheads="1"/>
          </p:cNvPicPr>
          <p:nvPr/>
        </p:nvPicPr>
        <p:blipFill>
          <a:blip r:embed="rId3" cstate="print"/>
          <a:srcRect/>
          <a:stretch>
            <a:fillRect/>
          </a:stretch>
        </p:blipFill>
        <p:spPr bwMode="auto">
          <a:xfrm>
            <a:off x="6006087" y="2483896"/>
            <a:ext cx="2319200" cy="507656"/>
          </a:xfrm>
          <a:prstGeom prst="rect">
            <a:avLst/>
          </a:prstGeom>
          <a:noFill/>
        </p:spPr>
      </p:pic>
      <p:pic>
        <p:nvPicPr>
          <p:cNvPr id="1027" name="Picture 3" descr="E:\IMG_8599.png"/>
          <p:cNvPicPr>
            <a:picLocks noChangeAspect="1" noChangeArrowheads="1"/>
          </p:cNvPicPr>
          <p:nvPr/>
        </p:nvPicPr>
        <p:blipFill>
          <a:blip r:embed="rId4" cstate="print"/>
          <a:srcRect/>
          <a:stretch>
            <a:fillRect/>
          </a:stretch>
        </p:blipFill>
        <p:spPr bwMode="auto">
          <a:xfrm>
            <a:off x="5994123" y="3293986"/>
            <a:ext cx="2298683" cy="507656"/>
          </a:xfrm>
          <a:prstGeom prst="rect">
            <a:avLst/>
          </a:prstGeom>
          <a:noFill/>
        </p:spPr>
      </p:pic>
      <p:pic>
        <p:nvPicPr>
          <p:cNvPr id="1028" name="Picture 4" descr="E:\IMG_8610.png"/>
          <p:cNvPicPr>
            <a:picLocks noChangeAspect="1" noChangeArrowheads="1"/>
          </p:cNvPicPr>
          <p:nvPr/>
        </p:nvPicPr>
        <p:blipFill>
          <a:blip r:embed="rId5" cstate="print"/>
          <a:srcRect/>
          <a:stretch>
            <a:fillRect/>
          </a:stretch>
        </p:blipFill>
        <p:spPr bwMode="auto">
          <a:xfrm>
            <a:off x="6038567" y="4904165"/>
            <a:ext cx="2298683" cy="507656"/>
          </a:xfrm>
          <a:prstGeom prst="rect">
            <a:avLst/>
          </a:prstGeom>
          <a:noFill/>
        </p:spPr>
      </p:pic>
      <p:pic>
        <p:nvPicPr>
          <p:cNvPr id="1029" name="Picture 5" descr="E:\IMG_8611.png"/>
          <p:cNvPicPr>
            <a:picLocks noChangeAspect="1" noChangeArrowheads="1"/>
          </p:cNvPicPr>
          <p:nvPr/>
        </p:nvPicPr>
        <p:blipFill>
          <a:blip r:embed="rId6" cstate="print"/>
          <a:srcRect/>
          <a:stretch>
            <a:fillRect/>
          </a:stretch>
        </p:blipFill>
        <p:spPr bwMode="auto">
          <a:xfrm>
            <a:off x="6050533" y="4061908"/>
            <a:ext cx="2271875" cy="507656"/>
          </a:xfrm>
          <a:prstGeom prst="rect">
            <a:avLst/>
          </a:prstGeom>
          <a:noFill/>
        </p:spPr>
      </p:pic>
    </p:spTree>
    <p:extLst>
      <p:ext uri="{BB962C8B-B14F-4D97-AF65-F5344CB8AC3E}">
        <p14:creationId xmlns:p14="http://schemas.microsoft.com/office/powerpoint/2010/main" val="28308549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ph type="body" sz="quarter" idx="12"/>
          </p:nvPr>
        </p:nvSpPr>
        <p:spPr>
          <a:xfrm>
            <a:off x="1595500" y="410400"/>
            <a:ext cx="9831600" cy="1024280"/>
          </a:xfrm>
        </p:spPr>
        <p:txBody>
          <a:bodyPr/>
          <a:lstStyle/>
          <a:p>
            <a:r>
              <a:rPr lang="fr-FR" altLang="zh-CN" sz="3000" dirty="0"/>
              <a:t>Heat Dissipation Design for CE5800/CE6800/CE7800/CE8800 Series Switches</a:t>
            </a:r>
            <a:endParaRPr lang="zh-CN" altLang="en-US" sz="3000" dirty="0"/>
          </a:p>
        </p:txBody>
      </p:sp>
      <p:grpSp>
        <p:nvGrpSpPr>
          <p:cNvPr id="6" name="组合 5"/>
          <p:cNvGrpSpPr/>
          <p:nvPr/>
        </p:nvGrpSpPr>
        <p:grpSpPr>
          <a:xfrm>
            <a:off x="2675620" y="2132856"/>
            <a:ext cx="7371672" cy="3601782"/>
            <a:chOff x="3233764" y="2131474"/>
            <a:chExt cx="5805416" cy="3421762"/>
          </a:xfrm>
        </p:grpSpPr>
        <p:pic>
          <p:nvPicPr>
            <p:cNvPr id="77826" name="Picture 2" descr="http://localhost:7890/pages/31188217/01/31188217/01/resources/dc/images/fig_dc_dcb_hw_000307.png"/>
            <p:cNvPicPr>
              <a:picLocks noChangeAspect="1" noChangeArrowheads="1"/>
            </p:cNvPicPr>
            <p:nvPr/>
          </p:nvPicPr>
          <p:blipFill>
            <a:blip r:embed="rId3" cstate="print"/>
            <a:srcRect/>
            <a:stretch>
              <a:fillRect/>
            </a:stretch>
          </p:blipFill>
          <p:spPr bwMode="auto">
            <a:xfrm>
              <a:off x="3233764" y="2131476"/>
              <a:ext cx="2862236" cy="1962867"/>
            </a:xfrm>
            <a:prstGeom prst="rect">
              <a:avLst/>
            </a:prstGeom>
            <a:noFill/>
          </p:spPr>
        </p:pic>
        <p:pic>
          <p:nvPicPr>
            <p:cNvPr id="77828" name="Picture 4" descr="http://localhost:7890/pages/31188217/01/31188217/01/resources/dc/images/fig_dc_dcb_hw_000308.png"/>
            <p:cNvPicPr>
              <a:picLocks noChangeAspect="1" noChangeArrowheads="1"/>
            </p:cNvPicPr>
            <p:nvPr/>
          </p:nvPicPr>
          <p:blipFill>
            <a:blip r:embed="rId4" cstate="print"/>
            <a:srcRect/>
            <a:stretch>
              <a:fillRect/>
            </a:stretch>
          </p:blipFill>
          <p:spPr bwMode="auto">
            <a:xfrm>
              <a:off x="6177011" y="2131474"/>
              <a:ext cx="2862169" cy="2074418"/>
            </a:xfrm>
            <a:prstGeom prst="rect">
              <a:avLst/>
            </a:prstGeom>
            <a:noFill/>
          </p:spPr>
        </p:pic>
        <p:sp>
          <p:nvSpPr>
            <p:cNvPr id="23" name="矩形 22"/>
            <p:cNvSpPr/>
            <p:nvPr/>
          </p:nvSpPr>
          <p:spPr>
            <a:xfrm>
              <a:off x="3720394" y="4356200"/>
              <a:ext cx="1643399" cy="253916"/>
            </a:xfrm>
            <a:prstGeom prst="rect">
              <a:avLst/>
            </a:prstGeom>
          </p:spPr>
          <p:txBody>
            <a:bodyPr wrap="square">
              <a:noAutofit/>
            </a:bodyPr>
            <a:lstStyle/>
            <a:p>
              <a:pPr fontAlgn="ctr"/>
              <a:r>
                <a:rPr lang="en-US" sz="1200" b="1" dirty="0">
                  <a:latin typeface="+mn-ea"/>
                  <a:ea typeface="+mn-ea"/>
                </a:rPr>
                <a:t>Front-to-back airflow</a:t>
              </a:r>
            </a:p>
          </p:txBody>
        </p:sp>
        <p:sp>
          <p:nvSpPr>
            <p:cNvPr id="24" name="矩形 23"/>
            <p:cNvSpPr/>
            <p:nvPr/>
          </p:nvSpPr>
          <p:spPr>
            <a:xfrm>
              <a:off x="6825082" y="4356199"/>
              <a:ext cx="1624163" cy="253916"/>
            </a:xfrm>
            <a:prstGeom prst="rect">
              <a:avLst/>
            </a:prstGeom>
          </p:spPr>
          <p:txBody>
            <a:bodyPr wrap="square">
              <a:noAutofit/>
            </a:bodyPr>
            <a:lstStyle/>
            <a:p>
              <a:pPr fontAlgn="ctr"/>
              <a:r>
                <a:rPr lang="en-US" sz="1200" b="1" dirty="0">
                  <a:latin typeface="+mn-ea"/>
                  <a:ea typeface="+mn-ea"/>
                </a:rPr>
                <a:t>Back-to-front airflow</a:t>
              </a:r>
            </a:p>
          </p:txBody>
        </p:sp>
        <p:sp>
          <p:nvSpPr>
            <p:cNvPr id="3" name="圆角矩形 2"/>
            <p:cNvSpPr/>
            <p:nvPr/>
          </p:nvSpPr>
          <p:spPr>
            <a:xfrm>
              <a:off x="3233765" y="4968172"/>
              <a:ext cx="5652239" cy="585064"/>
            </a:xfrm>
            <a:prstGeom prst="roundRect">
              <a:avLst/>
            </a:prstGeom>
            <a:solidFill>
              <a:schemeClr val="bg1">
                <a:lumMod val="85000"/>
              </a:schemeClr>
            </a:solidFill>
          </p:spPr>
          <p:txBody>
            <a:bodyPr wrap="square">
              <a:noAutofit/>
            </a:bodyPr>
            <a:lstStyle/>
            <a:p>
              <a:pPr algn="ctr" fontAlgn="ctr"/>
              <a:r>
                <a:rPr lang="en-US" sz="1200" dirty="0">
                  <a:latin typeface="+mn-ea"/>
                  <a:ea typeface="+mn-ea"/>
                </a:rPr>
                <a:t>Select fan modules based on the heat dissipation design characteristics of data center equipment rooms.</a:t>
              </a:r>
            </a:p>
          </p:txBody>
        </p:sp>
        <p:sp>
          <p:nvSpPr>
            <p:cNvPr id="8" name="矩形 7"/>
            <p:cNvSpPr/>
            <p:nvPr/>
          </p:nvSpPr>
          <p:spPr bwMode="auto">
            <a:xfrm>
              <a:off x="5195902" y="3760613"/>
              <a:ext cx="554111" cy="19076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r>
                <a:rPr lang="en-US" sz="1200" dirty="0">
                  <a:latin typeface="+mn-ea"/>
                  <a:ea typeface="+mn-ea"/>
                </a:rPr>
                <a:t>Cool air</a:t>
              </a:r>
            </a:p>
          </p:txBody>
        </p:sp>
        <p:sp>
          <p:nvSpPr>
            <p:cNvPr id="9" name="矩形 8"/>
            <p:cNvSpPr/>
            <p:nvPr/>
          </p:nvSpPr>
          <p:spPr bwMode="auto">
            <a:xfrm>
              <a:off x="5195901" y="3951378"/>
              <a:ext cx="554112" cy="142965"/>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r>
                <a:rPr lang="en-US" sz="1200" dirty="0">
                  <a:latin typeface="+mn-ea"/>
                  <a:ea typeface="+mn-ea"/>
                </a:rPr>
                <a:t>Warm air</a:t>
              </a:r>
            </a:p>
          </p:txBody>
        </p:sp>
        <p:sp>
          <p:nvSpPr>
            <p:cNvPr id="10" name="矩形 9"/>
            <p:cNvSpPr/>
            <p:nvPr/>
          </p:nvSpPr>
          <p:spPr bwMode="auto">
            <a:xfrm>
              <a:off x="8172189" y="3884327"/>
              <a:ext cx="554111" cy="19076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r>
                <a:rPr lang="en-US" sz="1200" dirty="0">
                  <a:latin typeface="+mn-ea"/>
                  <a:ea typeface="+mn-ea"/>
                </a:rPr>
                <a:t>Cool air</a:t>
              </a:r>
            </a:p>
          </p:txBody>
        </p:sp>
        <p:sp>
          <p:nvSpPr>
            <p:cNvPr id="11" name="矩形 10"/>
            <p:cNvSpPr/>
            <p:nvPr/>
          </p:nvSpPr>
          <p:spPr bwMode="auto">
            <a:xfrm>
              <a:off x="8172188" y="4075092"/>
              <a:ext cx="554112" cy="142965"/>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r>
                <a:rPr lang="en-US" sz="1200" dirty="0">
                  <a:latin typeface="+mn-ea"/>
                  <a:ea typeface="+mn-ea"/>
                </a:rPr>
                <a:t>Warm air</a:t>
              </a:r>
            </a:p>
          </p:txBody>
        </p:sp>
      </p:grpSp>
    </p:spTree>
    <p:extLst>
      <p:ext uri="{BB962C8B-B14F-4D97-AF65-F5344CB8AC3E}">
        <p14:creationId xmlns:p14="http://schemas.microsoft.com/office/powerpoint/2010/main" val="32440820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type="body" sz="quarter" idx="10"/>
          </p:nvPr>
        </p:nvSpPr>
        <p:spPr/>
        <p:txBody>
          <a:bodyPr/>
          <a:lstStyle/>
          <a:p>
            <a:r>
              <a:rPr lang="en-US" dirty="0">
                <a:solidFill>
                  <a:schemeClr val="bg1">
                    <a:lumMod val="50000"/>
                  </a:schemeClr>
                </a:solidFill>
                <a:sym typeface="华文细黑 (正文)"/>
              </a:rPr>
              <a:t>Product Positioning </a:t>
            </a:r>
          </a:p>
          <a:p>
            <a:r>
              <a:rPr lang="en-US" dirty="0">
                <a:solidFill>
                  <a:schemeClr val="bg1">
                    <a:lumMod val="50000"/>
                  </a:schemeClr>
                </a:solidFill>
                <a:sym typeface="华文细黑 (正文)"/>
              </a:rPr>
              <a:t>Product Structure </a:t>
            </a:r>
          </a:p>
          <a:p>
            <a:r>
              <a:rPr lang="en-US" dirty="0">
                <a:solidFill>
                  <a:schemeClr val="bg1">
                    <a:lumMod val="50000"/>
                  </a:schemeClr>
                </a:solidFill>
                <a:sym typeface="华文细黑 (正文)"/>
              </a:rPr>
              <a:t>Cards and Modules</a:t>
            </a:r>
          </a:p>
          <a:p>
            <a:r>
              <a:rPr lang="en-US" b="1" dirty="0">
                <a:sym typeface="华文细黑 (正文)"/>
              </a:rPr>
              <a:t>Product Features and Application Scenarios</a:t>
            </a:r>
          </a:p>
        </p:txBody>
      </p:sp>
    </p:spTree>
    <p:extLst>
      <p:ext uri="{BB962C8B-B14F-4D97-AF65-F5344CB8AC3E}">
        <p14:creationId xmlns:p14="http://schemas.microsoft.com/office/powerpoint/2010/main" val="24896446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quarter" idx="12"/>
          </p:nvPr>
        </p:nvSpPr>
        <p:spPr/>
        <p:txBody>
          <a:bodyPr/>
          <a:lstStyle/>
          <a:p>
            <a:r>
              <a:rPr lang="en-US" altLang="zh-CN"/>
              <a:t>CSS: Cluster Switch System</a:t>
            </a:r>
            <a:endParaRPr lang="zh-CN" altLang="en-US" dirty="0"/>
          </a:p>
        </p:txBody>
      </p:sp>
      <p:grpSp>
        <p:nvGrpSpPr>
          <p:cNvPr id="12" name="组合 11"/>
          <p:cNvGrpSpPr/>
          <p:nvPr/>
        </p:nvGrpSpPr>
        <p:grpSpPr>
          <a:xfrm>
            <a:off x="2279576" y="1556792"/>
            <a:ext cx="7848674" cy="4356484"/>
            <a:chOff x="2279576" y="1556792"/>
            <a:chExt cx="7848674" cy="4356484"/>
          </a:xfrm>
        </p:grpSpPr>
        <p:sp>
          <p:nvSpPr>
            <p:cNvPr id="39" name="矩形 38"/>
            <p:cNvSpPr/>
            <p:nvPr/>
          </p:nvSpPr>
          <p:spPr bwMode="auto">
            <a:xfrm>
              <a:off x="2279650" y="1556792"/>
              <a:ext cx="7848600" cy="2520280"/>
            </a:xfrm>
            <a:prstGeom prst="rect">
              <a:avLst/>
            </a:prstGeom>
            <a:solidFill>
              <a:srgbClr val="FDBA9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ctr" defTabSz="801688" fontAlgn="ctr"/>
              <a:endParaRPr lang="en-US" dirty="0">
                <a:latin typeface="微软雅黑" panose="020B0503020204020204" pitchFamily="34" charset="-122"/>
                <a:ea typeface="微软雅黑" panose="020B0503020204020204" pitchFamily="34" charset="-122"/>
              </a:endParaRPr>
            </a:p>
          </p:txBody>
        </p:sp>
        <p:sp>
          <p:nvSpPr>
            <p:cNvPr id="18" name="等于号 17"/>
            <p:cNvSpPr/>
            <p:nvPr/>
          </p:nvSpPr>
          <p:spPr bwMode="auto">
            <a:xfrm>
              <a:off x="4052948" y="2806520"/>
              <a:ext cx="674900" cy="672089"/>
            </a:xfrm>
            <a:prstGeom prst="mathEqual">
              <a:avLst/>
            </a:prstGeom>
            <a:solidFill>
              <a:srgbClr val="0070C0"/>
            </a:solidFill>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noAutofit/>
            </a:bodyPr>
            <a:lstStyle/>
            <a:p>
              <a:pPr fontAlgn="ctr">
                <a:buClr>
                  <a:srgbClr val="CC9900"/>
                </a:buClr>
                <a:buFont typeface="Wingdings" pitchFamily="2" charset="2"/>
                <a:buChar char="n"/>
              </a:pPr>
              <a:endParaRPr lang="en-US" altLang="zh-CN" sz="1800" b="1" dirty="0">
                <a:solidFill>
                  <a:schemeClr val="tx1"/>
                </a:solidFill>
                <a:latin typeface="微软雅黑" panose="020B0503020204020204" pitchFamily="34" charset="-122"/>
                <a:ea typeface="微软雅黑" panose="020B0503020204020204" pitchFamily="34" charset="-122"/>
              </a:endParaRPr>
            </a:p>
          </p:txBody>
        </p:sp>
        <p:grpSp>
          <p:nvGrpSpPr>
            <p:cNvPr id="3" name="组合 100"/>
            <p:cNvGrpSpPr/>
            <p:nvPr/>
          </p:nvGrpSpPr>
          <p:grpSpPr>
            <a:xfrm>
              <a:off x="2422638" y="2400525"/>
              <a:ext cx="1459692" cy="1597110"/>
              <a:chOff x="1198496" y="1752452"/>
              <a:chExt cx="1946763" cy="1597110"/>
            </a:xfrm>
          </p:grpSpPr>
          <p:sp>
            <p:nvSpPr>
              <p:cNvPr id="20" name="Text Box 3"/>
              <p:cNvSpPr txBox="1">
                <a:spLocks noChangeArrowheads="1"/>
              </p:cNvSpPr>
              <p:nvPr/>
            </p:nvSpPr>
            <p:spPr bwMode="auto">
              <a:xfrm>
                <a:off x="1268646" y="3092193"/>
                <a:ext cx="1659764" cy="257369"/>
              </a:xfrm>
              <a:prstGeom prst="rect">
                <a:avLst/>
              </a:prstGeom>
              <a:noFill/>
              <a:ln w="12700" algn="ctr">
                <a:noFill/>
                <a:miter lim="800000"/>
                <a:headEnd/>
                <a:tailEnd/>
              </a:ln>
              <a:effectLst/>
            </p:spPr>
            <p:txBody>
              <a:bodyPr wrap="square" lIns="36000" tIns="36000" rIns="36000" bIns="36000">
                <a:noAutofit/>
              </a:bodyPr>
              <a:lstStyle/>
              <a:p>
                <a:pPr eaLnBrk="0" fontAlgn="ctr" hangingPunct="0">
                  <a:buSzPct val="100000"/>
                </a:pPr>
                <a:r>
                  <a:rPr lang="en-US" sz="1200" dirty="0">
                    <a:solidFill>
                      <a:srgbClr val="000000"/>
                    </a:solidFill>
                    <a:latin typeface="微软雅黑" panose="020B0503020204020204" pitchFamily="34" charset="-122"/>
                    <a:ea typeface="微软雅黑" panose="020B0503020204020204" pitchFamily="34" charset="-122"/>
                    <a:cs typeface="Arial"/>
                    <a:sym typeface="Arial" pitchFamily="34" charset="0"/>
                  </a:rPr>
                  <a:t>Physical devices</a:t>
                </a:r>
              </a:p>
            </p:txBody>
          </p:sp>
          <p:grpSp>
            <p:nvGrpSpPr>
              <p:cNvPr id="5" name="组合 99"/>
              <p:cNvGrpSpPr/>
              <p:nvPr/>
            </p:nvGrpSpPr>
            <p:grpSpPr>
              <a:xfrm>
                <a:off x="1198496" y="1752452"/>
                <a:ext cx="1946763" cy="1263535"/>
                <a:chOff x="1198496" y="1752452"/>
                <a:chExt cx="1946763" cy="1263535"/>
              </a:xfrm>
            </p:grpSpPr>
            <p:grpSp>
              <p:nvGrpSpPr>
                <p:cNvPr id="6" name="组合 169"/>
                <p:cNvGrpSpPr/>
                <p:nvPr/>
              </p:nvGrpSpPr>
              <p:grpSpPr>
                <a:xfrm>
                  <a:off x="1993321" y="2147472"/>
                  <a:ext cx="357113" cy="473495"/>
                  <a:chOff x="4682637" y="2005382"/>
                  <a:chExt cx="164292" cy="144572"/>
                </a:xfrm>
              </p:grpSpPr>
              <p:sp>
                <p:nvSpPr>
                  <p:cNvPr id="25" name="Line 513"/>
                  <p:cNvSpPr>
                    <a:spLocks noChangeShapeType="1"/>
                  </p:cNvSpPr>
                  <p:nvPr/>
                </p:nvSpPr>
                <p:spPr bwMode="auto">
                  <a:xfrm>
                    <a:off x="4682637" y="2060910"/>
                    <a:ext cx="164292" cy="0"/>
                  </a:xfrm>
                  <a:prstGeom prst="line">
                    <a:avLst/>
                  </a:prstGeom>
                  <a:noFill/>
                  <a:ln w="57150">
                    <a:solidFill>
                      <a:srgbClr val="990000"/>
                    </a:solidFill>
                    <a:round/>
                    <a:headEnd/>
                    <a:tailEnd/>
                  </a:ln>
                </p:spPr>
                <p:txBody>
                  <a:bodyPr wrap="square" lIns="80152" tIns="40076" rIns="80152" bIns="40076">
                    <a:noAutofit/>
                  </a:bodyPr>
                  <a:lstStyle/>
                  <a:p>
                    <a:pPr fontAlgn="ctr">
                      <a:spcBef>
                        <a:spcPts val="0"/>
                      </a:spcBef>
                      <a:spcAft>
                        <a:spcPts val="0"/>
                      </a:spcAft>
                      <a:defRPr/>
                    </a:pPr>
                    <a:endParaRPr lang="en-US" altLang="zh-CN" sz="1800" kern="0" dirty="0">
                      <a:solidFill>
                        <a:sysClr val="windowText" lastClr="000000"/>
                      </a:solidFill>
                      <a:latin typeface="微软雅黑" panose="020B0503020204020204" pitchFamily="34" charset="-122"/>
                      <a:ea typeface="微软雅黑" panose="020B0503020204020204" pitchFamily="34" charset="-122"/>
                    </a:endParaRPr>
                  </a:p>
                </p:txBody>
              </p:sp>
              <p:sp>
                <p:nvSpPr>
                  <p:cNvPr id="26" name="Line 514"/>
                  <p:cNvSpPr>
                    <a:spLocks noChangeShapeType="1"/>
                  </p:cNvSpPr>
                  <p:nvPr/>
                </p:nvSpPr>
                <p:spPr bwMode="auto">
                  <a:xfrm>
                    <a:off x="4682637" y="2090591"/>
                    <a:ext cx="164292" cy="0"/>
                  </a:xfrm>
                  <a:prstGeom prst="line">
                    <a:avLst/>
                  </a:prstGeom>
                  <a:noFill/>
                  <a:ln w="57150">
                    <a:solidFill>
                      <a:srgbClr val="990000"/>
                    </a:solidFill>
                    <a:round/>
                    <a:headEnd/>
                    <a:tailEnd/>
                  </a:ln>
                </p:spPr>
                <p:txBody>
                  <a:bodyPr wrap="square" lIns="80152" tIns="40076" rIns="80152" bIns="40076">
                    <a:noAutofit/>
                  </a:bodyPr>
                  <a:lstStyle/>
                  <a:p>
                    <a:pPr fontAlgn="ctr">
                      <a:spcBef>
                        <a:spcPts val="0"/>
                      </a:spcBef>
                      <a:spcAft>
                        <a:spcPts val="0"/>
                      </a:spcAft>
                      <a:defRPr/>
                    </a:pPr>
                    <a:endParaRPr lang="en-US" altLang="zh-CN" sz="1800" kern="0" dirty="0">
                      <a:solidFill>
                        <a:sysClr val="windowText" lastClr="000000"/>
                      </a:solidFill>
                      <a:latin typeface="微软雅黑" panose="020B0503020204020204" pitchFamily="34" charset="-122"/>
                      <a:ea typeface="微软雅黑" panose="020B0503020204020204" pitchFamily="34" charset="-122"/>
                    </a:endParaRPr>
                  </a:p>
                </p:txBody>
              </p:sp>
              <p:sp>
                <p:nvSpPr>
                  <p:cNvPr id="27" name="Oval 515"/>
                  <p:cNvSpPr>
                    <a:spLocks noChangeArrowheads="1"/>
                  </p:cNvSpPr>
                  <p:nvPr/>
                </p:nvSpPr>
                <p:spPr bwMode="auto">
                  <a:xfrm flipH="1">
                    <a:off x="4730316" y="2005382"/>
                    <a:ext cx="68934" cy="144572"/>
                  </a:xfrm>
                  <a:prstGeom prst="ellipse">
                    <a:avLst/>
                  </a:prstGeom>
                  <a:noFill/>
                  <a:ln w="57150" algn="ctr">
                    <a:solidFill>
                      <a:srgbClr val="990000"/>
                    </a:solidFill>
                    <a:round/>
                    <a:headEnd/>
                    <a:tailEnd/>
                  </a:ln>
                </p:spPr>
                <p:txBody>
                  <a:bodyPr wrap="square" lIns="80152" tIns="40076" rIns="80152" bIns="40076" anchor="ctr">
                    <a:noAutofit/>
                  </a:bodyPr>
                  <a:lstStyle/>
                  <a:p>
                    <a:pPr fontAlgn="ctr">
                      <a:spcBef>
                        <a:spcPts val="0"/>
                      </a:spcBef>
                      <a:spcAft>
                        <a:spcPts val="0"/>
                      </a:spcAft>
                      <a:defRPr/>
                    </a:pPr>
                    <a:endParaRPr lang="en-US" altLang="zh-CN" sz="1800" kern="0" dirty="0">
                      <a:solidFill>
                        <a:sysClr val="windowText" lastClr="000000"/>
                      </a:solidFill>
                      <a:latin typeface="微软雅黑" panose="020B0503020204020204" pitchFamily="34" charset="-122"/>
                      <a:ea typeface="微软雅黑" panose="020B0503020204020204" pitchFamily="34" charset="-122"/>
                    </a:endParaRPr>
                  </a:p>
                </p:txBody>
              </p:sp>
            </p:grpSp>
            <p:pic>
              <p:nvPicPr>
                <p:cNvPr id="23" name="图片 22" descr="IMG_3417.TI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2329418" y="1752452"/>
                  <a:ext cx="815841" cy="1263535"/>
                </a:xfrm>
                <a:prstGeom prst="rect">
                  <a:avLst/>
                </a:prstGeom>
              </p:spPr>
            </p:pic>
            <p:pic>
              <p:nvPicPr>
                <p:cNvPr id="24" name="图片 23" descr="IMG_3417.TI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198496" y="1752452"/>
                  <a:ext cx="815841" cy="1263535"/>
                </a:xfrm>
                <a:prstGeom prst="rect">
                  <a:avLst/>
                </a:prstGeom>
              </p:spPr>
            </p:pic>
          </p:grpSp>
        </p:grpSp>
        <p:grpSp>
          <p:nvGrpSpPr>
            <p:cNvPr id="7" name="组合 113"/>
            <p:cNvGrpSpPr/>
            <p:nvPr/>
          </p:nvGrpSpPr>
          <p:grpSpPr>
            <a:xfrm>
              <a:off x="4769040" y="1746434"/>
              <a:ext cx="1106641" cy="2251201"/>
              <a:chOff x="4661899" y="1098361"/>
              <a:chExt cx="1475904" cy="2251201"/>
            </a:xfrm>
          </p:grpSpPr>
          <p:sp>
            <p:nvSpPr>
              <p:cNvPr id="29" name="Text Box 3"/>
              <p:cNvSpPr txBox="1">
                <a:spLocks noChangeArrowheads="1"/>
              </p:cNvSpPr>
              <p:nvPr/>
            </p:nvSpPr>
            <p:spPr bwMode="auto">
              <a:xfrm>
                <a:off x="4661899" y="3092193"/>
                <a:ext cx="1475904" cy="257369"/>
              </a:xfrm>
              <a:prstGeom prst="rect">
                <a:avLst/>
              </a:prstGeom>
              <a:noFill/>
              <a:ln w="12700" algn="ctr">
                <a:noFill/>
                <a:miter lim="800000"/>
                <a:headEnd/>
                <a:tailEnd/>
              </a:ln>
              <a:effectLst/>
            </p:spPr>
            <p:txBody>
              <a:bodyPr wrap="square" lIns="36000" tIns="36000" rIns="36000" bIns="36000">
                <a:noAutofit/>
              </a:bodyPr>
              <a:lstStyle/>
              <a:p>
                <a:pPr eaLnBrk="0" fontAlgn="ctr" hangingPunct="0">
                  <a:buSzPct val="100000"/>
                </a:pPr>
                <a:r>
                  <a:rPr lang="en-US" sz="1200" dirty="0">
                    <a:solidFill>
                      <a:srgbClr val="000000"/>
                    </a:solidFill>
                    <a:latin typeface="微软雅黑" panose="020B0503020204020204" pitchFamily="34" charset="-122"/>
                    <a:ea typeface="微软雅黑" panose="020B0503020204020204" pitchFamily="34" charset="-122"/>
                    <a:cs typeface="Arial"/>
                    <a:sym typeface="Arial" pitchFamily="34" charset="0"/>
                  </a:rPr>
                  <a:t>Logical device</a:t>
                </a:r>
              </a:p>
            </p:txBody>
          </p:sp>
          <p:grpSp>
            <p:nvGrpSpPr>
              <p:cNvPr id="8" name="组合 112"/>
              <p:cNvGrpSpPr/>
              <p:nvPr/>
            </p:nvGrpSpPr>
            <p:grpSpPr>
              <a:xfrm>
                <a:off x="4959635" y="1098361"/>
                <a:ext cx="815841" cy="1892664"/>
                <a:chOff x="3577307" y="1001798"/>
                <a:chExt cx="815841" cy="1892664"/>
              </a:xfrm>
            </p:grpSpPr>
            <p:pic>
              <p:nvPicPr>
                <p:cNvPr id="31" name="图片 30" descr="IMG_3417.TI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577307" y="1001798"/>
                  <a:ext cx="815841" cy="1263535"/>
                </a:xfrm>
                <a:prstGeom prst="rect">
                  <a:avLst/>
                </a:prstGeom>
              </p:spPr>
            </p:pic>
            <p:pic>
              <p:nvPicPr>
                <p:cNvPr id="32" name="图片 31" descr="IMG_3417.TIF"/>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3577307" y="1900800"/>
                  <a:ext cx="815841" cy="993662"/>
                </a:xfrm>
                <a:prstGeom prst="rect">
                  <a:avLst/>
                </a:prstGeom>
              </p:spPr>
            </p:pic>
          </p:grpSp>
        </p:grpSp>
        <p:sp>
          <p:nvSpPr>
            <p:cNvPr id="40" name="Rectangle 48"/>
            <p:cNvSpPr>
              <a:spLocks noChangeArrowheads="1"/>
            </p:cNvSpPr>
            <p:nvPr/>
          </p:nvSpPr>
          <p:spPr bwMode="auto">
            <a:xfrm>
              <a:off x="6023992" y="1736812"/>
              <a:ext cx="4068452" cy="2160240"/>
            </a:xfrm>
            <a:prstGeom prst="rect">
              <a:avLst/>
            </a:prstGeom>
            <a:noFill/>
            <a:ln>
              <a:noFill/>
            </a:ln>
            <a:effectLst/>
          </p:spPr>
          <p:txBody>
            <a:bodyPr wrap="square" lIns="91392" tIns="45698" rIns="91392" bIns="45698" anchor="ctr">
              <a:noAutofit/>
            </a:bodyPr>
            <a:lstStyle/>
            <a:p>
              <a:pPr marL="285750" lvl="1" indent="-285750" fontAlgn="ctr">
                <a:buSzPct val="80000"/>
                <a:buFont typeface="Wingdings" pitchFamily="2" charset="2"/>
                <a:buChar char="n"/>
                <a:defRPr/>
              </a:pPr>
              <a:r>
                <a:rPr lang="en-US" sz="1300" dirty="0">
                  <a:latin typeface="微软雅黑" panose="020B0503020204020204" pitchFamily="34" charset="-122"/>
                  <a:ea typeface="微软雅黑" panose="020B0503020204020204" pitchFamily="34" charset="-122"/>
                  <a:cs typeface="Arial" pitchFamily="34" charset="0"/>
                </a:rPr>
                <a:t>Stacking of any models in the CE12800 series</a:t>
              </a:r>
            </a:p>
            <a:p>
              <a:pPr marL="285750" lvl="1" indent="-285750" fontAlgn="ctr">
                <a:buSzPct val="80000"/>
                <a:buFont typeface="Wingdings" pitchFamily="2" charset="2"/>
                <a:buChar char="n"/>
                <a:defRPr/>
              </a:pPr>
              <a:r>
                <a:rPr lang="en-US" sz="1300" dirty="0">
                  <a:latin typeface="微软雅黑" panose="020B0503020204020204" pitchFamily="34" charset="-122"/>
                  <a:ea typeface="微软雅黑" panose="020B0503020204020204" pitchFamily="34" charset="-122"/>
                  <a:cs typeface="Arial" pitchFamily="34" charset="0"/>
                </a:rPr>
                <a:t>No need for additional stack cards</a:t>
              </a:r>
            </a:p>
            <a:p>
              <a:pPr marL="285750" lvl="1" indent="-285750" fontAlgn="ctr">
                <a:buSzPct val="80000"/>
                <a:buFont typeface="Wingdings" pitchFamily="2" charset="2"/>
                <a:buChar char="n"/>
                <a:defRPr/>
              </a:pPr>
              <a:r>
                <a:rPr lang="en-US" sz="1300" dirty="0">
                  <a:latin typeface="微软雅黑" panose="020B0503020204020204" pitchFamily="34" charset="-122"/>
                  <a:ea typeface="微软雅黑" panose="020B0503020204020204" pitchFamily="34" charset="-122"/>
                  <a:cs typeface="Arial" pitchFamily="34" charset="0"/>
                </a:rPr>
                <a:t>Automatic synchronization of configuration files and system software between active and standby switches</a:t>
              </a:r>
            </a:p>
            <a:p>
              <a:pPr marL="285750" lvl="1" indent="-285750" fontAlgn="ctr">
                <a:buSzPct val="80000"/>
                <a:buFont typeface="Wingdings" pitchFamily="2" charset="2"/>
                <a:buChar char="n"/>
                <a:defRPr/>
              </a:pPr>
              <a:r>
                <a:rPr lang="en-US" sz="1300" dirty="0">
                  <a:latin typeface="微软雅黑" panose="020B0503020204020204" pitchFamily="34" charset="-122"/>
                  <a:ea typeface="微软雅黑" panose="020B0503020204020204" pitchFamily="34" charset="-122"/>
                  <a:cs typeface="Arial" pitchFamily="34" charset="0"/>
                </a:rPr>
                <a:t>Managed as one node, simplifying O&amp;M</a:t>
              </a:r>
            </a:p>
            <a:p>
              <a:pPr marL="285750" lvl="1" indent="-285750" fontAlgn="ctr">
                <a:buSzPct val="80000"/>
                <a:buFont typeface="Wingdings" pitchFamily="2" charset="2"/>
                <a:buChar char="n"/>
                <a:defRPr/>
              </a:pPr>
              <a:r>
                <a:rPr lang="en-US" sz="1300" dirty="0">
                  <a:latin typeface="微软雅黑" panose="020B0503020204020204" pitchFamily="34" charset="-122"/>
                  <a:ea typeface="微软雅黑" panose="020B0503020204020204" pitchFamily="34" charset="-122"/>
                  <a:cs typeface="Arial" pitchFamily="34" charset="0"/>
                </a:rPr>
                <a:t>No need to run MSTP, 100% bandwidth utilization</a:t>
              </a:r>
            </a:p>
            <a:p>
              <a:pPr marL="285750" lvl="1" indent="-285750" fontAlgn="ctr">
                <a:buSzPct val="80000"/>
                <a:buFont typeface="Wingdings" pitchFamily="2" charset="2"/>
                <a:buChar char="n"/>
                <a:defRPr/>
              </a:pPr>
              <a:r>
                <a:rPr lang="en-US" sz="1300" dirty="0">
                  <a:latin typeface="微软雅黑" panose="020B0503020204020204" pitchFamily="34" charset="-122"/>
                  <a:ea typeface="微软雅黑" panose="020B0503020204020204" pitchFamily="34" charset="-122"/>
                  <a:cs typeface="Arial" pitchFamily="34" charset="0"/>
                </a:rPr>
                <a:t>Failure of one physical device will not result in service interruption</a:t>
              </a:r>
            </a:p>
            <a:p>
              <a:pPr marL="285750" lvl="1" indent="-285750" fontAlgn="ctr">
                <a:buSzPct val="80000"/>
                <a:buFont typeface="Wingdings" pitchFamily="2" charset="2"/>
                <a:buChar char="n"/>
                <a:defRPr/>
              </a:pPr>
              <a:r>
                <a:rPr lang="en-US" sz="1300" dirty="0">
                  <a:latin typeface="微软雅黑" panose="020B0503020204020204" pitchFamily="34" charset="-122"/>
                  <a:ea typeface="微软雅黑" panose="020B0503020204020204" pitchFamily="34" charset="-122"/>
                  <a:cs typeface="Arial" pitchFamily="34" charset="0"/>
                </a:rPr>
                <a:t>Support for quick upgrade</a:t>
              </a:r>
            </a:p>
          </p:txBody>
        </p:sp>
        <p:sp>
          <p:nvSpPr>
            <p:cNvPr id="49" name="TextBox 48"/>
            <p:cNvSpPr txBox="1"/>
            <p:nvPr/>
          </p:nvSpPr>
          <p:spPr>
            <a:xfrm>
              <a:off x="3982132" y="2319264"/>
              <a:ext cx="745717" cy="461665"/>
            </a:xfrm>
            <a:prstGeom prst="rect">
              <a:avLst/>
            </a:prstGeom>
            <a:noFill/>
          </p:spPr>
          <p:txBody>
            <a:bodyPr wrap="square" rtlCol="0">
              <a:noAutofit/>
            </a:bodyPr>
            <a:lstStyle/>
            <a:p>
              <a:pPr fontAlgn="ctr"/>
              <a:r>
                <a:rPr lang="en-US" sz="2400" dirty="0">
                  <a:solidFill>
                    <a:srgbClr val="C00000"/>
                  </a:solidFill>
                  <a:latin typeface="微软雅黑" panose="020B0503020204020204" pitchFamily="34" charset="-122"/>
                  <a:ea typeface="微软雅黑" panose="020B0503020204020204" pitchFamily="34" charset="-122"/>
                  <a:sym typeface="华文细黑 (正文)"/>
                </a:rPr>
                <a:t>CSS</a:t>
              </a:r>
            </a:p>
          </p:txBody>
        </p:sp>
        <p:grpSp>
          <p:nvGrpSpPr>
            <p:cNvPr id="9" name="组合 59"/>
            <p:cNvGrpSpPr/>
            <p:nvPr/>
          </p:nvGrpSpPr>
          <p:grpSpPr>
            <a:xfrm>
              <a:off x="3143772" y="4437152"/>
              <a:ext cx="5904456" cy="648032"/>
              <a:chOff x="827584" y="4437112"/>
              <a:chExt cx="5904456" cy="360000"/>
            </a:xfrm>
            <a:effectLst>
              <a:outerShdw blurRad="50800" dist="38100" dir="2700000" algn="tl" rotWithShape="0">
                <a:prstClr val="black">
                  <a:alpha val="40000"/>
                </a:prstClr>
              </a:outerShdw>
            </a:effectLst>
          </p:grpSpPr>
          <p:sp>
            <p:nvSpPr>
              <p:cNvPr id="52" name="矩形 51"/>
              <p:cNvSpPr/>
              <p:nvPr/>
            </p:nvSpPr>
            <p:spPr bwMode="auto">
              <a:xfrm>
                <a:off x="827584" y="4437112"/>
                <a:ext cx="1800000" cy="360000"/>
              </a:xfrm>
              <a:prstGeom prst="rect">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ctr" defTabSz="801688" fontAlgn="ctr"/>
                <a:r>
                  <a:rPr lang="en-US" sz="1300" dirty="0">
                    <a:latin typeface="微软雅黑" panose="020B0503020204020204" pitchFamily="34" charset="-122"/>
                    <a:ea typeface="微软雅黑" panose="020B0503020204020204" pitchFamily="34" charset="-122"/>
                    <a:cs typeface="Arial" pitchFamily="34" charset="0"/>
                  </a:rPr>
                  <a:t>Many-to-one virtualization</a:t>
                </a:r>
              </a:p>
            </p:txBody>
          </p:sp>
          <p:sp>
            <p:nvSpPr>
              <p:cNvPr id="53" name="矩形 52"/>
              <p:cNvSpPr/>
              <p:nvPr/>
            </p:nvSpPr>
            <p:spPr bwMode="auto">
              <a:xfrm>
                <a:off x="2879812" y="4437112"/>
                <a:ext cx="1800000" cy="360000"/>
              </a:xfrm>
              <a:prstGeom prst="rect">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ctr" defTabSz="801688" fontAlgn="ctr"/>
                <a:r>
                  <a:rPr lang="en-US" sz="1300" dirty="0">
                    <a:latin typeface="微软雅黑" panose="020B0503020204020204" pitchFamily="34" charset="-122"/>
                    <a:ea typeface="微软雅黑" panose="020B0503020204020204" pitchFamily="34" charset="-122"/>
                    <a:cs typeface="Arial" pitchFamily="34" charset="0"/>
                  </a:rPr>
                  <a:t>Unified forwarding plane</a:t>
                </a:r>
              </a:p>
            </p:txBody>
          </p:sp>
          <p:sp>
            <p:nvSpPr>
              <p:cNvPr id="54" name="矩形 53"/>
              <p:cNvSpPr/>
              <p:nvPr/>
            </p:nvSpPr>
            <p:spPr bwMode="auto">
              <a:xfrm>
                <a:off x="4932040" y="4437112"/>
                <a:ext cx="1800000" cy="360000"/>
              </a:xfrm>
              <a:prstGeom prst="rect">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ctr" defTabSz="801688" fontAlgn="ctr"/>
                <a:r>
                  <a:rPr lang="en-US" sz="1300" dirty="0">
                    <a:latin typeface="微软雅黑" panose="020B0503020204020204" pitchFamily="34" charset="-122"/>
                    <a:ea typeface="微软雅黑" panose="020B0503020204020204" pitchFamily="34" charset="-122"/>
                    <a:cs typeface="Arial" pitchFamily="34" charset="0"/>
                  </a:rPr>
                  <a:t>Inter-chassis link aggregation</a:t>
                </a:r>
              </a:p>
            </p:txBody>
          </p:sp>
        </p:grpSp>
        <p:grpSp>
          <p:nvGrpSpPr>
            <p:cNvPr id="10" name="组合 58"/>
            <p:cNvGrpSpPr/>
            <p:nvPr/>
          </p:nvGrpSpPr>
          <p:grpSpPr>
            <a:xfrm>
              <a:off x="2279576" y="5373216"/>
              <a:ext cx="7740680" cy="540060"/>
              <a:chOff x="683568" y="5445224"/>
              <a:chExt cx="7740680" cy="360040"/>
            </a:xfrm>
            <a:effectLst>
              <a:outerShdw blurRad="50800" dist="38100" dir="2700000" algn="tl" rotWithShape="0">
                <a:prstClr val="black">
                  <a:alpha val="40000"/>
                </a:prstClr>
              </a:outerShdw>
            </a:effectLst>
          </p:grpSpPr>
          <p:sp>
            <p:nvSpPr>
              <p:cNvPr id="55" name="矩形 54"/>
              <p:cNvSpPr/>
              <p:nvPr/>
            </p:nvSpPr>
            <p:spPr bwMode="auto">
              <a:xfrm>
                <a:off x="683568" y="5445224"/>
                <a:ext cx="1620000" cy="360040"/>
              </a:xfrm>
              <a:prstGeom prst="rect">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ctr" defTabSz="801688" fontAlgn="ctr"/>
                <a:r>
                  <a:rPr lang="en-US" sz="1300" dirty="0">
                    <a:latin typeface="微软雅黑" panose="020B0503020204020204" pitchFamily="34" charset="-122"/>
                    <a:ea typeface="微软雅黑" panose="020B0503020204020204" pitchFamily="34" charset="-122"/>
                    <a:cs typeface="Arial" pitchFamily="34" charset="0"/>
                  </a:rPr>
                  <a:t>Simplified O&amp;M</a:t>
                </a:r>
              </a:p>
            </p:txBody>
          </p:sp>
          <p:sp>
            <p:nvSpPr>
              <p:cNvPr id="56" name="矩形 55"/>
              <p:cNvSpPr/>
              <p:nvPr/>
            </p:nvSpPr>
            <p:spPr bwMode="auto">
              <a:xfrm>
                <a:off x="2723795" y="5445224"/>
                <a:ext cx="1620000" cy="360040"/>
              </a:xfrm>
              <a:prstGeom prst="rect">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ctr" defTabSz="801688" fontAlgn="ctr"/>
                <a:r>
                  <a:rPr lang="en-US" sz="1300" dirty="0">
                    <a:latin typeface="微软雅黑" panose="020B0503020204020204" pitchFamily="34" charset="-122"/>
                    <a:ea typeface="微软雅黑" panose="020B0503020204020204" pitchFamily="34" charset="-122"/>
                    <a:cs typeface="Arial" pitchFamily="34" charset="0"/>
                  </a:rPr>
                  <a:t>High reliability</a:t>
                </a:r>
              </a:p>
            </p:txBody>
          </p:sp>
          <p:sp>
            <p:nvSpPr>
              <p:cNvPr id="57" name="矩形 56"/>
              <p:cNvSpPr/>
              <p:nvPr/>
            </p:nvSpPr>
            <p:spPr bwMode="auto">
              <a:xfrm>
                <a:off x="4764022" y="5445224"/>
                <a:ext cx="1620000" cy="360040"/>
              </a:xfrm>
              <a:prstGeom prst="rect">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ctr" defTabSz="801688" fontAlgn="ctr"/>
                <a:r>
                  <a:rPr lang="en-US" sz="1300" dirty="0">
                    <a:latin typeface="微软雅黑" panose="020B0503020204020204" pitchFamily="34" charset="-122"/>
                    <a:ea typeface="微软雅黑" panose="020B0503020204020204" pitchFamily="34" charset="-122"/>
                    <a:cs typeface="Arial" pitchFamily="34" charset="0"/>
                  </a:rPr>
                  <a:t>Loop-free network</a:t>
                </a:r>
              </a:p>
            </p:txBody>
          </p:sp>
          <p:sp>
            <p:nvSpPr>
              <p:cNvPr id="58" name="矩形 57"/>
              <p:cNvSpPr/>
              <p:nvPr/>
            </p:nvSpPr>
            <p:spPr bwMode="auto">
              <a:xfrm>
                <a:off x="6804248" y="5445224"/>
                <a:ext cx="1620000" cy="360040"/>
              </a:xfrm>
              <a:prstGeom prst="rect">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ctr" defTabSz="801688" fontAlgn="ctr"/>
                <a:r>
                  <a:rPr lang="en-US" sz="1300" dirty="0">
                    <a:latin typeface="微软雅黑" panose="020B0503020204020204" pitchFamily="34" charset="-122"/>
                    <a:ea typeface="微软雅黑" panose="020B0503020204020204" pitchFamily="34" charset="-122"/>
                    <a:cs typeface="Arial" pitchFamily="34" charset="0"/>
                  </a:rPr>
                  <a:t>Link load balancing</a:t>
                </a:r>
              </a:p>
            </p:txBody>
          </p:sp>
        </p:grpSp>
      </p:grpSp>
    </p:spTree>
    <p:extLst>
      <p:ext uri="{BB962C8B-B14F-4D97-AF65-F5344CB8AC3E}">
        <p14:creationId xmlns:p14="http://schemas.microsoft.com/office/powerpoint/2010/main" val="25068196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1127448" y="1586660"/>
            <a:ext cx="10345415" cy="4614648"/>
            <a:chOff x="2171564" y="1586661"/>
            <a:chExt cx="8025879" cy="4341068"/>
          </a:xfrm>
        </p:grpSpPr>
        <p:sp>
          <p:nvSpPr>
            <p:cNvPr id="67" name="TextBox 66"/>
            <p:cNvSpPr txBox="1"/>
            <p:nvPr/>
          </p:nvSpPr>
          <p:spPr>
            <a:xfrm>
              <a:off x="6164995" y="1586661"/>
              <a:ext cx="4032448" cy="2986953"/>
            </a:xfrm>
            <a:prstGeom prst="rect">
              <a:avLst/>
            </a:prstGeom>
            <a:noFill/>
          </p:spPr>
          <p:txBody>
            <a:bodyPr wrap="square" lIns="68562" tIns="34281" rIns="68562" bIns="34281" rtlCol="0">
              <a:noAutofit/>
            </a:bodyPr>
            <a:lstStyle/>
            <a:p>
              <a:pPr marL="214255" lvl="1" indent="-214255" defTabSz="601106" eaLnBrk="0" fontAlgn="ctr" hangingPunct="0">
                <a:lnSpc>
                  <a:spcPct val="120000"/>
                </a:lnSpc>
                <a:buSzPct val="60000"/>
                <a:defRPr/>
              </a:pPr>
              <a:r>
                <a:rPr lang="en-US" sz="1400" b="1" dirty="0">
                  <a:solidFill>
                    <a:srgbClr val="000000"/>
                  </a:solidFill>
                  <a:latin typeface="微软雅黑" panose="020B0503020204020204" pitchFamily="34" charset="-122"/>
                  <a:ea typeface="微软雅黑" panose="020B0503020204020204" pitchFamily="34" charset="-122"/>
                  <a:sym typeface="华文细黑 (正文)"/>
                </a:rPr>
                <a:t>Vertical Stacking</a:t>
              </a:r>
            </a:p>
            <a:p>
              <a:pPr marL="266700" lvl="1" indent="-266700" defTabSz="601106" eaLnBrk="0" fontAlgn="ctr" hangingPunct="0">
                <a:lnSpc>
                  <a:spcPct val="120000"/>
                </a:lnSpc>
                <a:buSzPct val="60000"/>
                <a:buFont typeface="Wingdings" pitchFamily="2" charset="2"/>
                <a:buChar char="n"/>
                <a:defRPr/>
              </a:pPr>
              <a:r>
                <a:rPr lang="en-US" sz="1400" dirty="0">
                  <a:solidFill>
                    <a:srgbClr val="000000"/>
                  </a:solidFill>
                  <a:latin typeface="微软雅黑" panose="020B0503020204020204" pitchFamily="34" charset="-122"/>
                  <a:ea typeface="微软雅黑" pitchFamily="34" charset="-122"/>
                  <a:sym typeface="华文细黑 (正文)"/>
                </a:rPr>
                <a:t>Vertical stacking at the network layer: Aggregation and access switches form a stack system.</a:t>
              </a:r>
            </a:p>
            <a:p>
              <a:pPr marL="266700" lvl="1" indent="-266700" defTabSz="601106" eaLnBrk="0" fontAlgn="ctr" hangingPunct="0">
                <a:lnSpc>
                  <a:spcPct val="120000"/>
                </a:lnSpc>
                <a:buSzPct val="60000"/>
                <a:buFont typeface="Wingdings" pitchFamily="2" charset="2"/>
                <a:buChar char="n"/>
                <a:defRPr/>
              </a:pPr>
              <a:r>
                <a:rPr lang="en-US" sz="1400" dirty="0">
                  <a:solidFill>
                    <a:srgbClr val="000000"/>
                  </a:solidFill>
                  <a:latin typeface="微软雅黑" panose="020B0503020204020204" pitchFamily="34" charset="-122"/>
                  <a:ea typeface="微软雅黑" pitchFamily="34" charset="-122"/>
                  <a:sym typeface="华文细黑 (正文)"/>
                </a:rPr>
                <a:t>There are two types of devices: spine switch (also called parent switch) and leaf switch.</a:t>
              </a:r>
            </a:p>
            <a:p>
              <a:pPr marL="266700" lvl="1" indent="-266700" defTabSz="601106" eaLnBrk="0" fontAlgn="ctr" hangingPunct="0">
                <a:lnSpc>
                  <a:spcPct val="120000"/>
                </a:lnSpc>
                <a:buSzPct val="60000"/>
                <a:buFont typeface="Wingdings" pitchFamily="2" charset="2"/>
                <a:buChar char="n"/>
                <a:defRPr/>
              </a:pPr>
              <a:r>
                <a:rPr lang="en-US" sz="1400" dirty="0">
                  <a:solidFill>
                    <a:srgbClr val="000000"/>
                  </a:solidFill>
                  <a:latin typeface="微软雅黑" panose="020B0503020204020204" pitchFamily="34" charset="-122"/>
                  <a:ea typeface="微软雅黑" pitchFamily="34" charset="-122"/>
                  <a:sym typeface="华文细黑 (正文)"/>
                </a:rPr>
                <a:t>Spine switch: is the core of the stack system and is responsible for control and forwarding of the entire stack system.</a:t>
              </a:r>
            </a:p>
            <a:p>
              <a:pPr marL="266700" lvl="1" indent="-266700" defTabSz="601106" eaLnBrk="0" fontAlgn="ctr" hangingPunct="0">
                <a:lnSpc>
                  <a:spcPct val="120000"/>
                </a:lnSpc>
                <a:buSzPct val="60000"/>
                <a:buFont typeface="Wingdings" pitchFamily="2" charset="2"/>
                <a:buChar char="n"/>
                <a:defRPr/>
              </a:pPr>
              <a:r>
                <a:rPr lang="en-US" sz="1400" dirty="0">
                  <a:solidFill>
                    <a:srgbClr val="000000"/>
                  </a:solidFill>
                  <a:latin typeface="微软雅黑" panose="020B0503020204020204" pitchFamily="34" charset="-122"/>
                  <a:ea typeface="微软雅黑" pitchFamily="34" charset="-122"/>
                  <a:sym typeface="华文细黑 (正文)"/>
                </a:rPr>
                <a:t>Leaf switch: is used as a line card of the spine switch. The control plane is moved to the spine switch, and the leaf switch only forwards traffic locally. </a:t>
              </a:r>
            </a:p>
          </p:txBody>
        </p:sp>
        <p:pic>
          <p:nvPicPr>
            <p:cNvPr id="7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60431" y="1588430"/>
              <a:ext cx="2913349" cy="2052586"/>
            </a:xfrm>
            <a:prstGeom prst="rect">
              <a:avLst/>
            </a:prstGeom>
            <a:noFill/>
            <a:ln w="9525">
              <a:noFill/>
              <a:miter lim="800000"/>
              <a:headEnd/>
              <a:tailEnd/>
            </a:ln>
          </p:spPr>
        </p:pic>
        <p:sp>
          <p:nvSpPr>
            <p:cNvPr id="71" name="矩形 70"/>
            <p:cNvSpPr/>
            <p:nvPr/>
          </p:nvSpPr>
          <p:spPr>
            <a:xfrm>
              <a:off x="2171564" y="1909898"/>
              <a:ext cx="1155316" cy="276999"/>
            </a:xfrm>
            <a:prstGeom prst="rect">
              <a:avLst/>
            </a:prstGeom>
          </p:spPr>
          <p:txBody>
            <a:bodyPr wrap="square">
              <a:noAutofit/>
            </a:bodyPr>
            <a:lstStyle/>
            <a:p>
              <a:pPr lvl="0" algn="l" fontAlgn="ctr"/>
              <a:r>
                <a:rPr lang="en-US" sz="1200" b="1" dirty="0">
                  <a:solidFill>
                    <a:srgbClr val="000000"/>
                  </a:solidFill>
                  <a:latin typeface="微软雅黑" panose="020B0503020204020204" pitchFamily="34" charset="-122"/>
                  <a:ea typeface="微软雅黑" panose="020B0503020204020204" pitchFamily="34" charset="-122"/>
                  <a:cs typeface="Arial" pitchFamily="34" charset="0"/>
                </a:rPr>
                <a:t>Spine switch</a:t>
              </a:r>
            </a:p>
          </p:txBody>
        </p:sp>
        <p:sp>
          <p:nvSpPr>
            <p:cNvPr id="72" name="矩形 71"/>
            <p:cNvSpPr/>
            <p:nvPr/>
          </p:nvSpPr>
          <p:spPr>
            <a:xfrm>
              <a:off x="2171564" y="2993387"/>
              <a:ext cx="1051122" cy="276999"/>
            </a:xfrm>
            <a:prstGeom prst="rect">
              <a:avLst/>
            </a:prstGeom>
          </p:spPr>
          <p:txBody>
            <a:bodyPr wrap="square">
              <a:noAutofit/>
            </a:bodyPr>
            <a:lstStyle/>
            <a:p>
              <a:pPr lvl="0" algn="l" fontAlgn="ctr"/>
              <a:r>
                <a:rPr lang="en-US" sz="1200" b="1" dirty="0">
                  <a:solidFill>
                    <a:srgbClr val="000000"/>
                  </a:solidFill>
                  <a:latin typeface="微软雅黑" panose="020B0503020204020204" pitchFamily="34" charset="-122"/>
                  <a:ea typeface="微软雅黑" panose="020B0503020204020204" pitchFamily="34" charset="-122"/>
                  <a:cs typeface="Arial" pitchFamily="34" charset="0"/>
                </a:rPr>
                <a:t>Leaf switch</a:t>
              </a:r>
            </a:p>
          </p:txBody>
        </p:sp>
        <p:grpSp>
          <p:nvGrpSpPr>
            <p:cNvPr id="2" name="组合 89"/>
            <p:cNvGrpSpPr/>
            <p:nvPr/>
          </p:nvGrpSpPr>
          <p:grpSpPr>
            <a:xfrm>
              <a:off x="2297353" y="3948828"/>
              <a:ext cx="3563468" cy="1978901"/>
              <a:chOff x="841004" y="3825044"/>
              <a:chExt cx="4752528" cy="2198779"/>
            </a:xfrm>
          </p:grpSpPr>
          <p:sp>
            <p:nvSpPr>
              <p:cNvPr id="74" name="矩形 73"/>
              <p:cNvSpPr/>
              <p:nvPr/>
            </p:nvSpPr>
            <p:spPr>
              <a:xfrm>
                <a:off x="841004" y="5127852"/>
                <a:ext cx="4752528" cy="895971"/>
              </a:xfrm>
              <a:prstGeom prst="rect">
                <a:avLst/>
              </a:prstGeom>
              <a:solidFill>
                <a:schemeClr val="bg1"/>
              </a:solidFill>
              <a:ln w="12700">
                <a:solidFill>
                  <a:srgbClr val="990000"/>
                </a:solidFill>
              </a:ln>
            </p:spPr>
            <p:txBody>
              <a:bodyPr wrap="square" lIns="36000" tIns="36000" rIns="36000" bIns="36000" rtlCol="0" anchor="ctr">
                <a:noAutofit/>
              </a:bodyPr>
              <a:lstStyle/>
              <a:p>
                <a:pPr algn="ctr" fontAlgn="ctr"/>
                <a:endParaRPr lang="en-US" altLang="zh-CN" sz="1200" dirty="0">
                  <a:latin typeface="微软雅黑" panose="020B0503020204020204" pitchFamily="34" charset="-122"/>
                  <a:ea typeface="微软雅黑" panose="020B0503020204020204" pitchFamily="34" charset="-122"/>
                  <a:cs typeface="Arial" pitchFamily="34" charset="0"/>
                </a:endParaRPr>
              </a:p>
            </p:txBody>
          </p:sp>
          <p:sp>
            <p:nvSpPr>
              <p:cNvPr id="75" name="矩形 74"/>
              <p:cNvSpPr/>
              <p:nvPr/>
            </p:nvSpPr>
            <p:spPr>
              <a:xfrm>
                <a:off x="841004" y="3825044"/>
                <a:ext cx="4752528" cy="895971"/>
              </a:xfrm>
              <a:prstGeom prst="rect">
                <a:avLst/>
              </a:prstGeom>
              <a:solidFill>
                <a:schemeClr val="bg1"/>
              </a:solidFill>
              <a:ln w="12700">
                <a:solidFill>
                  <a:srgbClr val="990000"/>
                </a:solidFill>
              </a:ln>
            </p:spPr>
            <p:txBody>
              <a:bodyPr wrap="square" lIns="36000" tIns="36000" rIns="36000" bIns="36000" rtlCol="0" anchor="ctr">
                <a:noAutofit/>
              </a:bodyPr>
              <a:lstStyle/>
              <a:p>
                <a:pPr algn="ctr" fontAlgn="ctr"/>
                <a:endParaRPr lang="en-US" altLang="zh-CN" sz="1200" dirty="0">
                  <a:latin typeface="微软雅黑" panose="020B0503020204020204" pitchFamily="34" charset="-122"/>
                  <a:ea typeface="微软雅黑" panose="020B0503020204020204" pitchFamily="34" charset="-122"/>
                  <a:cs typeface="Arial" pitchFamily="34" charset="0"/>
                </a:endParaRPr>
              </a:p>
            </p:txBody>
          </p:sp>
          <p:sp>
            <p:nvSpPr>
              <p:cNvPr id="77" name="圆角矩形 76"/>
              <p:cNvSpPr/>
              <p:nvPr/>
            </p:nvSpPr>
            <p:spPr bwMode="auto">
              <a:xfrm>
                <a:off x="4387478" y="4145468"/>
                <a:ext cx="720000" cy="531317"/>
              </a:xfrm>
              <a:prstGeom prst="roundRect">
                <a:avLst>
                  <a:gd name="adj" fmla="val 2490"/>
                </a:avLst>
              </a:prstGeom>
              <a:solidFill>
                <a:srgbClr val="0065B0"/>
              </a:solidFill>
              <a:ln w="12700" cap="flat"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noAutofit/>
              </a:bodyPr>
              <a:lstStyle/>
              <a:p>
                <a:pPr fontAlgn="ctr">
                  <a:buClr>
                    <a:srgbClr val="CC9900"/>
                  </a:buClr>
                </a:pPr>
                <a:r>
                  <a:rPr lang="en-US" sz="1200" dirty="0">
                    <a:latin typeface="微软雅黑" panose="020B0503020204020204" pitchFamily="34" charset="-122"/>
                    <a:ea typeface="微软雅黑" panose="020B0503020204020204" pitchFamily="34" charset="-122"/>
                    <a:cs typeface="Arial" pitchFamily="34" charset="0"/>
                  </a:rPr>
                  <a:t>LPU</a:t>
                </a:r>
              </a:p>
            </p:txBody>
          </p:sp>
          <p:sp>
            <p:nvSpPr>
              <p:cNvPr id="78" name="圆角矩形 77"/>
              <p:cNvSpPr/>
              <p:nvPr/>
            </p:nvSpPr>
            <p:spPr bwMode="auto">
              <a:xfrm>
                <a:off x="1327058" y="4145468"/>
                <a:ext cx="720000" cy="531317"/>
              </a:xfrm>
              <a:prstGeom prst="roundRect">
                <a:avLst>
                  <a:gd name="adj" fmla="val 2490"/>
                </a:avLst>
              </a:prstGeom>
              <a:solidFill>
                <a:srgbClr val="0065B0"/>
              </a:solidFill>
              <a:ln w="12700" cap="flat"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noAutofit/>
              </a:bodyPr>
              <a:lstStyle/>
              <a:p>
                <a:pPr fontAlgn="ctr">
                  <a:buClr>
                    <a:srgbClr val="CC9900"/>
                  </a:buClr>
                </a:pPr>
                <a:r>
                  <a:rPr lang="en-US" sz="1200" dirty="0">
                    <a:latin typeface="微软雅黑" panose="020B0503020204020204" pitchFamily="34" charset="-122"/>
                    <a:ea typeface="微软雅黑" panose="020B0503020204020204" pitchFamily="34" charset="-122"/>
                    <a:cs typeface="Arial" pitchFamily="34" charset="0"/>
                  </a:rPr>
                  <a:t>LPU</a:t>
                </a:r>
              </a:p>
            </p:txBody>
          </p:sp>
          <p:grpSp>
            <p:nvGrpSpPr>
              <p:cNvPr id="3" name="组合 48"/>
              <p:cNvGrpSpPr/>
              <p:nvPr/>
            </p:nvGrpSpPr>
            <p:grpSpPr>
              <a:xfrm>
                <a:off x="2047058" y="4333422"/>
                <a:ext cx="720210" cy="155409"/>
                <a:chOff x="7105619" y="2168860"/>
                <a:chExt cx="720210" cy="421196"/>
              </a:xfrm>
            </p:grpSpPr>
            <p:cxnSp>
              <p:nvCxnSpPr>
                <p:cNvPr id="137" name="直接连接符 15"/>
                <p:cNvCxnSpPr/>
                <p:nvPr/>
              </p:nvCxnSpPr>
              <p:spPr bwMode="auto">
                <a:xfrm>
                  <a:off x="7105619" y="2168860"/>
                  <a:ext cx="720210" cy="0"/>
                </a:xfrm>
                <a:prstGeom prst="line">
                  <a:avLst/>
                </a:prstGeom>
                <a:noFill/>
                <a:ln w="31750" cap="flat" cmpd="sng" algn="ctr">
                  <a:solidFill>
                    <a:schemeClr val="tx1"/>
                  </a:solidFill>
                  <a:prstDash val="solid"/>
                  <a:round/>
                  <a:headEnd type="none" w="med" len="med"/>
                  <a:tailEnd type="none"/>
                </a:ln>
                <a:effectLst/>
              </p:spPr>
            </p:cxnSp>
            <p:cxnSp>
              <p:nvCxnSpPr>
                <p:cNvPr id="138" name="直接连接符 137"/>
                <p:cNvCxnSpPr/>
                <p:nvPr/>
              </p:nvCxnSpPr>
              <p:spPr bwMode="auto">
                <a:xfrm>
                  <a:off x="7105619" y="2302024"/>
                  <a:ext cx="720210" cy="0"/>
                </a:xfrm>
                <a:prstGeom prst="line">
                  <a:avLst/>
                </a:prstGeom>
                <a:noFill/>
                <a:ln w="31750" cap="flat" cmpd="sng" algn="ctr">
                  <a:solidFill>
                    <a:schemeClr val="tx1"/>
                  </a:solidFill>
                  <a:prstDash val="solid"/>
                  <a:round/>
                  <a:headEnd type="none" w="med" len="med"/>
                  <a:tailEnd type="none"/>
                </a:ln>
                <a:effectLst/>
              </p:spPr>
            </p:cxnSp>
            <p:cxnSp>
              <p:nvCxnSpPr>
                <p:cNvPr id="139" name="直接连接符 138"/>
                <p:cNvCxnSpPr/>
                <p:nvPr/>
              </p:nvCxnSpPr>
              <p:spPr bwMode="auto">
                <a:xfrm>
                  <a:off x="7105619" y="2446040"/>
                  <a:ext cx="720210" cy="0"/>
                </a:xfrm>
                <a:prstGeom prst="line">
                  <a:avLst/>
                </a:prstGeom>
                <a:noFill/>
                <a:ln w="31750" cap="flat" cmpd="sng" algn="ctr">
                  <a:solidFill>
                    <a:schemeClr val="tx1"/>
                  </a:solidFill>
                  <a:prstDash val="solid"/>
                  <a:round/>
                  <a:headEnd type="none" w="med" len="med"/>
                  <a:tailEnd type="none"/>
                </a:ln>
                <a:effectLst/>
              </p:spPr>
            </p:cxnSp>
            <p:cxnSp>
              <p:nvCxnSpPr>
                <p:cNvPr id="140" name="直接连接符 139"/>
                <p:cNvCxnSpPr/>
                <p:nvPr/>
              </p:nvCxnSpPr>
              <p:spPr bwMode="auto">
                <a:xfrm>
                  <a:off x="7105619" y="2590056"/>
                  <a:ext cx="720210" cy="0"/>
                </a:xfrm>
                <a:prstGeom prst="line">
                  <a:avLst/>
                </a:prstGeom>
                <a:noFill/>
                <a:ln w="31750" cap="flat" cmpd="sng" algn="ctr">
                  <a:solidFill>
                    <a:schemeClr val="tx1"/>
                  </a:solidFill>
                  <a:prstDash val="solid"/>
                  <a:round/>
                  <a:headEnd type="none" w="med" len="med"/>
                  <a:tailEnd type="none"/>
                </a:ln>
                <a:effectLst/>
              </p:spPr>
            </p:cxnSp>
          </p:grpSp>
          <p:grpSp>
            <p:nvGrpSpPr>
              <p:cNvPr id="4" name="组合 47"/>
              <p:cNvGrpSpPr/>
              <p:nvPr/>
            </p:nvGrpSpPr>
            <p:grpSpPr>
              <a:xfrm>
                <a:off x="3667268" y="4333422"/>
                <a:ext cx="720210" cy="155409"/>
                <a:chOff x="8725829" y="2168860"/>
                <a:chExt cx="720210" cy="421196"/>
              </a:xfrm>
            </p:grpSpPr>
            <p:cxnSp>
              <p:nvCxnSpPr>
                <p:cNvPr id="133" name="直接连接符 16"/>
                <p:cNvCxnSpPr/>
                <p:nvPr/>
              </p:nvCxnSpPr>
              <p:spPr bwMode="auto">
                <a:xfrm>
                  <a:off x="8725829" y="2168860"/>
                  <a:ext cx="720210" cy="0"/>
                </a:xfrm>
                <a:prstGeom prst="line">
                  <a:avLst/>
                </a:prstGeom>
                <a:noFill/>
                <a:ln w="31750" cap="flat" cmpd="sng" algn="ctr">
                  <a:solidFill>
                    <a:schemeClr val="tx1"/>
                  </a:solidFill>
                  <a:prstDash val="solid"/>
                  <a:round/>
                  <a:headEnd type="none" w="med" len="med"/>
                  <a:tailEnd type="none"/>
                </a:ln>
                <a:effectLst/>
              </p:spPr>
            </p:cxnSp>
            <p:cxnSp>
              <p:nvCxnSpPr>
                <p:cNvPr id="134" name="直接连接符 133"/>
                <p:cNvCxnSpPr/>
                <p:nvPr/>
              </p:nvCxnSpPr>
              <p:spPr bwMode="auto">
                <a:xfrm>
                  <a:off x="8725829" y="2302024"/>
                  <a:ext cx="720210" cy="0"/>
                </a:xfrm>
                <a:prstGeom prst="line">
                  <a:avLst/>
                </a:prstGeom>
                <a:noFill/>
                <a:ln w="31750" cap="flat" cmpd="sng" algn="ctr">
                  <a:solidFill>
                    <a:schemeClr val="tx1"/>
                  </a:solidFill>
                  <a:prstDash val="solid"/>
                  <a:round/>
                  <a:headEnd type="none" w="med" len="med"/>
                  <a:tailEnd type="none"/>
                </a:ln>
                <a:effectLst/>
              </p:spPr>
            </p:cxnSp>
            <p:cxnSp>
              <p:nvCxnSpPr>
                <p:cNvPr id="135" name="直接连接符 134"/>
                <p:cNvCxnSpPr/>
                <p:nvPr/>
              </p:nvCxnSpPr>
              <p:spPr bwMode="auto">
                <a:xfrm>
                  <a:off x="8725829" y="2446040"/>
                  <a:ext cx="720210" cy="0"/>
                </a:xfrm>
                <a:prstGeom prst="line">
                  <a:avLst/>
                </a:prstGeom>
                <a:noFill/>
                <a:ln w="31750" cap="flat" cmpd="sng" algn="ctr">
                  <a:solidFill>
                    <a:schemeClr val="tx1"/>
                  </a:solidFill>
                  <a:prstDash val="solid"/>
                  <a:round/>
                  <a:headEnd type="none" w="med" len="med"/>
                  <a:tailEnd type="none"/>
                </a:ln>
                <a:effectLst/>
              </p:spPr>
            </p:cxnSp>
            <p:cxnSp>
              <p:nvCxnSpPr>
                <p:cNvPr id="136" name="直接连接符 135"/>
                <p:cNvCxnSpPr/>
                <p:nvPr/>
              </p:nvCxnSpPr>
              <p:spPr bwMode="auto">
                <a:xfrm>
                  <a:off x="8725829" y="2590056"/>
                  <a:ext cx="720210" cy="0"/>
                </a:xfrm>
                <a:prstGeom prst="line">
                  <a:avLst/>
                </a:prstGeom>
                <a:noFill/>
                <a:ln w="31750" cap="flat" cmpd="sng" algn="ctr">
                  <a:solidFill>
                    <a:schemeClr val="tx1"/>
                  </a:solidFill>
                  <a:prstDash val="solid"/>
                  <a:round/>
                  <a:headEnd type="none" w="med" len="med"/>
                  <a:tailEnd type="none"/>
                </a:ln>
                <a:effectLst/>
              </p:spPr>
            </p:cxnSp>
          </p:grpSp>
          <p:grpSp>
            <p:nvGrpSpPr>
              <p:cNvPr id="5" name="组合 37"/>
              <p:cNvGrpSpPr/>
              <p:nvPr/>
            </p:nvGrpSpPr>
            <p:grpSpPr>
              <a:xfrm>
                <a:off x="931014" y="4321139"/>
                <a:ext cx="396044" cy="179976"/>
                <a:chOff x="5989575" y="2168860"/>
                <a:chExt cx="396044" cy="487778"/>
              </a:xfrm>
            </p:grpSpPr>
            <p:cxnSp>
              <p:nvCxnSpPr>
                <p:cNvPr id="125" name="直接连接符 124"/>
                <p:cNvCxnSpPr/>
                <p:nvPr/>
              </p:nvCxnSpPr>
              <p:spPr bwMode="auto">
                <a:xfrm>
                  <a:off x="5989575" y="2168860"/>
                  <a:ext cx="396044" cy="0"/>
                </a:xfrm>
                <a:prstGeom prst="line">
                  <a:avLst/>
                </a:prstGeom>
                <a:noFill/>
                <a:ln w="12700" cap="flat" cmpd="sng" algn="ctr">
                  <a:solidFill>
                    <a:schemeClr val="tx1"/>
                  </a:solidFill>
                  <a:prstDash val="solid"/>
                  <a:round/>
                  <a:headEnd type="none" w="med" len="med"/>
                  <a:tailEnd type="none"/>
                </a:ln>
                <a:effectLst/>
              </p:spPr>
            </p:cxnSp>
            <p:cxnSp>
              <p:nvCxnSpPr>
                <p:cNvPr id="126" name="直接连接符 125"/>
                <p:cNvCxnSpPr/>
                <p:nvPr/>
              </p:nvCxnSpPr>
              <p:spPr bwMode="auto">
                <a:xfrm>
                  <a:off x="5989575" y="2302024"/>
                  <a:ext cx="396044" cy="0"/>
                </a:xfrm>
                <a:prstGeom prst="line">
                  <a:avLst/>
                </a:prstGeom>
                <a:noFill/>
                <a:ln w="12700" cap="flat" cmpd="sng" algn="ctr">
                  <a:solidFill>
                    <a:schemeClr val="tx1"/>
                  </a:solidFill>
                  <a:prstDash val="solid"/>
                  <a:round/>
                  <a:headEnd type="none" w="med" len="med"/>
                  <a:tailEnd type="none"/>
                </a:ln>
                <a:effectLst/>
              </p:spPr>
            </p:cxnSp>
            <p:cxnSp>
              <p:nvCxnSpPr>
                <p:cNvPr id="127" name="直接连接符 126"/>
                <p:cNvCxnSpPr/>
                <p:nvPr/>
              </p:nvCxnSpPr>
              <p:spPr bwMode="auto">
                <a:xfrm>
                  <a:off x="5989575" y="2446040"/>
                  <a:ext cx="396044" cy="0"/>
                </a:xfrm>
                <a:prstGeom prst="line">
                  <a:avLst/>
                </a:prstGeom>
                <a:noFill/>
                <a:ln w="12700" cap="flat" cmpd="sng" algn="ctr">
                  <a:solidFill>
                    <a:schemeClr val="tx1"/>
                  </a:solidFill>
                  <a:prstDash val="solid"/>
                  <a:round/>
                  <a:headEnd type="none" w="med" len="med"/>
                  <a:tailEnd type="none"/>
                </a:ln>
                <a:effectLst/>
              </p:spPr>
            </p:cxnSp>
            <p:cxnSp>
              <p:nvCxnSpPr>
                <p:cNvPr id="128" name="直接连接符 127"/>
                <p:cNvCxnSpPr/>
                <p:nvPr/>
              </p:nvCxnSpPr>
              <p:spPr bwMode="auto">
                <a:xfrm>
                  <a:off x="5989575" y="2590056"/>
                  <a:ext cx="396044" cy="0"/>
                </a:xfrm>
                <a:prstGeom prst="line">
                  <a:avLst/>
                </a:prstGeom>
                <a:noFill/>
                <a:ln w="12700" cap="flat" cmpd="sng" algn="ctr">
                  <a:solidFill>
                    <a:schemeClr val="tx1"/>
                  </a:solidFill>
                  <a:prstDash val="solid"/>
                  <a:round/>
                  <a:headEnd type="none" w="med" len="med"/>
                  <a:tailEnd type="none"/>
                </a:ln>
                <a:effectLst/>
              </p:spPr>
            </p:cxnSp>
            <p:cxnSp>
              <p:nvCxnSpPr>
                <p:cNvPr id="129" name="直接连接符 128"/>
                <p:cNvCxnSpPr/>
                <p:nvPr/>
              </p:nvCxnSpPr>
              <p:spPr bwMode="auto">
                <a:xfrm>
                  <a:off x="5989575" y="2235442"/>
                  <a:ext cx="396044" cy="0"/>
                </a:xfrm>
                <a:prstGeom prst="line">
                  <a:avLst/>
                </a:prstGeom>
                <a:noFill/>
                <a:ln w="12700" cap="flat" cmpd="sng" algn="ctr">
                  <a:solidFill>
                    <a:schemeClr val="tx1"/>
                  </a:solidFill>
                  <a:prstDash val="solid"/>
                  <a:round/>
                  <a:headEnd type="none" w="med" len="med"/>
                  <a:tailEnd type="none"/>
                </a:ln>
                <a:effectLst/>
              </p:spPr>
            </p:cxnSp>
            <p:cxnSp>
              <p:nvCxnSpPr>
                <p:cNvPr id="130" name="直接连接符 129"/>
                <p:cNvCxnSpPr/>
                <p:nvPr/>
              </p:nvCxnSpPr>
              <p:spPr bwMode="auto">
                <a:xfrm>
                  <a:off x="5989575" y="2368606"/>
                  <a:ext cx="396044" cy="0"/>
                </a:xfrm>
                <a:prstGeom prst="line">
                  <a:avLst/>
                </a:prstGeom>
                <a:noFill/>
                <a:ln w="12700" cap="flat" cmpd="sng" algn="ctr">
                  <a:solidFill>
                    <a:schemeClr val="tx1"/>
                  </a:solidFill>
                  <a:prstDash val="solid"/>
                  <a:round/>
                  <a:headEnd type="none" w="med" len="med"/>
                  <a:tailEnd type="none"/>
                </a:ln>
                <a:effectLst/>
              </p:spPr>
            </p:cxnSp>
            <p:cxnSp>
              <p:nvCxnSpPr>
                <p:cNvPr id="131" name="直接连接符 130"/>
                <p:cNvCxnSpPr/>
                <p:nvPr/>
              </p:nvCxnSpPr>
              <p:spPr bwMode="auto">
                <a:xfrm>
                  <a:off x="5989575" y="2512622"/>
                  <a:ext cx="396044" cy="0"/>
                </a:xfrm>
                <a:prstGeom prst="line">
                  <a:avLst/>
                </a:prstGeom>
                <a:noFill/>
                <a:ln w="12700" cap="flat" cmpd="sng" algn="ctr">
                  <a:solidFill>
                    <a:schemeClr val="tx1"/>
                  </a:solidFill>
                  <a:prstDash val="solid"/>
                  <a:round/>
                  <a:headEnd type="none" w="med" len="med"/>
                  <a:tailEnd type="none"/>
                </a:ln>
                <a:effectLst/>
              </p:spPr>
            </p:cxnSp>
            <p:cxnSp>
              <p:nvCxnSpPr>
                <p:cNvPr id="132" name="直接连接符 131"/>
                <p:cNvCxnSpPr/>
                <p:nvPr/>
              </p:nvCxnSpPr>
              <p:spPr bwMode="auto">
                <a:xfrm>
                  <a:off x="5989575" y="2656638"/>
                  <a:ext cx="396044" cy="0"/>
                </a:xfrm>
                <a:prstGeom prst="line">
                  <a:avLst/>
                </a:prstGeom>
                <a:noFill/>
                <a:ln w="12700" cap="flat" cmpd="sng" algn="ctr">
                  <a:solidFill>
                    <a:schemeClr val="tx1"/>
                  </a:solidFill>
                  <a:prstDash val="solid"/>
                  <a:round/>
                  <a:headEnd type="none" w="med" len="med"/>
                  <a:tailEnd type="none"/>
                </a:ln>
                <a:effectLst/>
              </p:spPr>
            </p:cxnSp>
          </p:grpSp>
          <p:grpSp>
            <p:nvGrpSpPr>
              <p:cNvPr id="6" name="组合 38"/>
              <p:cNvGrpSpPr/>
              <p:nvPr/>
            </p:nvGrpSpPr>
            <p:grpSpPr>
              <a:xfrm>
                <a:off x="5107478" y="4321139"/>
                <a:ext cx="396044" cy="179976"/>
                <a:chOff x="5989575" y="2168860"/>
                <a:chExt cx="396044" cy="487778"/>
              </a:xfrm>
            </p:grpSpPr>
            <p:cxnSp>
              <p:nvCxnSpPr>
                <p:cNvPr id="117" name="直接连接符 116"/>
                <p:cNvCxnSpPr/>
                <p:nvPr/>
              </p:nvCxnSpPr>
              <p:spPr bwMode="auto">
                <a:xfrm>
                  <a:off x="5989575" y="2168860"/>
                  <a:ext cx="396044" cy="0"/>
                </a:xfrm>
                <a:prstGeom prst="line">
                  <a:avLst/>
                </a:prstGeom>
                <a:noFill/>
                <a:ln w="12700" cap="flat" cmpd="sng" algn="ctr">
                  <a:solidFill>
                    <a:schemeClr val="tx1"/>
                  </a:solidFill>
                  <a:prstDash val="solid"/>
                  <a:round/>
                  <a:headEnd type="none" w="med" len="med"/>
                  <a:tailEnd type="none"/>
                </a:ln>
                <a:effectLst/>
              </p:spPr>
            </p:cxnSp>
            <p:cxnSp>
              <p:nvCxnSpPr>
                <p:cNvPr id="118" name="直接连接符 117"/>
                <p:cNvCxnSpPr/>
                <p:nvPr/>
              </p:nvCxnSpPr>
              <p:spPr bwMode="auto">
                <a:xfrm>
                  <a:off x="5989575" y="2302024"/>
                  <a:ext cx="396044" cy="0"/>
                </a:xfrm>
                <a:prstGeom prst="line">
                  <a:avLst/>
                </a:prstGeom>
                <a:noFill/>
                <a:ln w="12700" cap="flat" cmpd="sng" algn="ctr">
                  <a:solidFill>
                    <a:schemeClr val="tx1"/>
                  </a:solidFill>
                  <a:prstDash val="solid"/>
                  <a:round/>
                  <a:headEnd type="none" w="med" len="med"/>
                  <a:tailEnd type="none"/>
                </a:ln>
                <a:effectLst/>
              </p:spPr>
            </p:cxnSp>
            <p:cxnSp>
              <p:nvCxnSpPr>
                <p:cNvPr id="119" name="直接连接符 118"/>
                <p:cNvCxnSpPr/>
                <p:nvPr/>
              </p:nvCxnSpPr>
              <p:spPr bwMode="auto">
                <a:xfrm>
                  <a:off x="5989575" y="2446040"/>
                  <a:ext cx="396044" cy="0"/>
                </a:xfrm>
                <a:prstGeom prst="line">
                  <a:avLst/>
                </a:prstGeom>
                <a:noFill/>
                <a:ln w="12700" cap="flat" cmpd="sng" algn="ctr">
                  <a:solidFill>
                    <a:schemeClr val="tx1"/>
                  </a:solidFill>
                  <a:prstDash val="solid"/>
                  <a:round/>
                  <a:headEnd type="none" w="med" len="med"/>
                  <a:tailEnd type="none"/>
                </a:ln>
                <a:effectLst/>
              </p:spPr>
            </p:cxnSp>
            <p:cxnSp>
              <p:nvCxnSpPr>
                <p:cNvPr id="120" name="直接连接符 119"/>
                <p:cNvCxnSpPr/>
                <p:nvPr/>
              </p:nvCxnSpPr>
              <p:spPr bwMode="auto">
                <a:xfrm>
                  <a:off x="5989575" y="2590056"/>
                  <a:ext cx="396044" cy="0"/>
                </a:xfrm>
                <a:prstGeom prst="line">
                  <a:avLst/>
                </a:prstGeom>
                <a:noFill/>
                <a:ln w="12700" cap="flat" cmpd="sng" algn="ctr">
                  <a:solidFill>
                    <a:schemeClr val="tx1"/>
                  </a:solidFill>
                  <a:prstDash val="solid"/>
                  <a:round/>
                  <a:headEnd type="none" w="med" len="med"/>
                  <a:tailEnd type="none"/>
                </a:ln>
                <a:effectLst/>
              </p:spPr>
            </p:cxnSp>
            <p:cxnSp>
              <p:nvCxnSpPr>
                <p:cNvPr id="121" name="直接连接符 120"/>
                <p:cNvCxnSpPr/>
                <p:nvPr/>
              </p:nvCxnSpPr>
              <p:spPr bwMode="auto">
                <a:xfrm>
                  <a:off x="5989575" y="2235442"/>
                  <a:ext cx="396044" cy="0"/>
                </a:xfrm>
                <a:prstGeom prst="line">
                  <a:avLst/>
                </a:prstGeom>
                <a:noFill/>
                <a:ln w="12700" cap="flat" cmpd="sng" algn="ctr">
                  <a:solidFill>
                    <a:schemeClr val="tx1"/>
                  </a:solidFill>
                  <a:prstDash val="solid"/>
                  <a:round/>
                  <a:headEnd type="none" w="med" len="med"/>
                  <a:tailEnd type="none"/>
                </a:ln>
                <a:effectLst/>
              </p:spPr>
            </p:cxnSp>
            <p:cxnSp>
              <p:nvCxnSpPr>
                <p:cNvPr id="122" name="直接连接符 121"/>
                <p:cNvCxnSpPr/>
                <p:nvPr/>
              </p:nvCxnSpPr>
              <p:spPr bwMode="auto">
                <a:xfrm>
                  <a:off x="5989575" y="2368606"/>
                  <a:ext cx="396044" cy="0"/>
                </a:xfrm>
                <a:prstGeom prst="line">
                  <a:avLst/>
                </a:prstGeom>
                <a:noFill/>
                <a:ln w="12700" cap="flat" cmpd="sng" algn="ctr">
                  <a:solidFill>
                    <a:schemeClr val="tx1"/>
                  </a:solidFill>
                  <a:prstDash val="solid"/>
                  <a:round/>
                  <a:headEnd type="none" w="med" len="med"/>
                  <a:tailEnd type="none"/>
                </a:ln>
                <a:effectLst/>
              </p:spPr>
            </p:cxnSp>
            <p:cxnSp>
              <p:nvCxnSpPr>
                <p:cNvPr id="123" name="直接连接符 122"/>
                <p:cNvCxnSpPr/>
                <p:nvPr/>
              </p:nvCxnSpPr>
              <p:spPr bwMode="auto">
                <a:xfrm>
                  <a:off x="5989575" y="2512622"/>
                  <a:ext cx="396044" cy="0"/>
                </a:xfrm>
                <a:prstGeom prst="line">
                  <a:avLst/>
                </a:prstGeom>
                <a:noFill/>
                <a:ln w="12700" cap="flat" cmpd="sng" algn="ctr">
                  <a:solidFill>
                    <a:schemeClr val="tx1"/>
                  </a:solidFill>
                  <a:prstDash val="solid"/>
                  <a:round/>
                  <a:headEnd type="none" w="med" len="med"/>
                  <a:tailEnd type="none"/>
                </a:ln>
                <a:effectLst/>
              </p:spPr>
            </p:cxnSp>
            <p:cxnSp>
              <p:nvCxnSpPr>
                <p:cNvPr id="124" name="直接连接符 123"/>
                <p:cNvCxnSpPr/>
                <p:nvPr/>
              </p:nvCxnSpPr>
              <p:spPr bwMode="auto">
                <a:xfrm>
                  <a:off x="5989575" y="2656638"/>
                  <a:ext cx="396044" cy="0"/>
                </a:xfrm>
                <a:prstGeom prst="line">
                  <a:avLst/>
                </a:prstGeom>
                <a:noFill/>
                <a:ln w="12700" cap="flat" cmpd="sng" algn="ctr">
                  <a:solidFill>
                    <a:schemeClr val="tx1"/>
                  </a:solidFill>
                  <a:prstDash val="solid"/>
                  <a:round/>
                  <a:headEnd type="none" w="med" len="med"/>
                  <a:tailEnd type="none"/>
                </a:ln>
                <a:effectLst/>
              </p:spPr>
            </p:cxnSp>
          </p:grpSp>
          <p:sp>
            <p:nvSpPr>
              <p:cNvPr id="83" name="圆角矩形 82"/>
              <p:cNvSpPr/>
              <p:nvPr/>
            </p:nvSpPr>
            <p:spPr bwMode="auto">
              <a:xfrm>
                <a:off x="2767268" y="5452254"/>
                <a:ext cx="900000" cy="531317"/>
              </a:xfrm>
              <a:prstGeom prst="roundRect">
                <a:avLst>
                  <a:gd name="adj" fmla="val 3948"/>
                </a:avLst>
              </a:prstGeom>
              <a:solidFill>
                <a:srgbClr val="BDFFBD"/>
              </a:solidFill>
              <a:ln w="12700" cap="flat"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noAutofit/>
              </a:bodyPr>
              <a:lstStyle/>
              <a:p>
                <a:pPr defTabSz="685617" fontAlgn="ctr">
                  <a:buClr>
                    <a:srgbClr val="CC9900"/>
                  </a:buClr>
                </a:pPr>
                <a:r>
                  <a:rPr lang="en-US" sz="1200" dirty="0">
                    <a:latin typeface="微软雅黑" panose="020B0503020204020204" pitchFamily="34" charset="-122"/>
                    <a:ea typeface="微软雅黑" panose="020B0503020204020204" pitchFamily="34" charset="-122"/>
                    <a:cs typeface="Arial" pitchFamily="34" charset="0"/>
                  </a:rPr>
                  <a:t>CE6850</a:t>
                </a:r>
              </a:p>
            </p:txBody>
          </p:sp>
          <p:sp>
            <p:nvSpPr>
              <p:cNvPr id="84" name="圆角矩形 83"/>
              <p:cNvSpPr/>
              <p:nvPr/>
            </p:nvSpPr>
            <p:spPr bwMode="auto">
              <a:xfrm>
                <a:off x="4387478" y="5452254"/>
                <a:ext cx="720000" cy="531317"/>
              </a:xfrm>
              <a:prstGeom prst="roundRect">
                <a:avLst>
                  <a:gd name="adj" fmla="val 2490"/>
                </a:avLst>
              </a:prstGeom>
              <a:solidFill>
                <a:srgbClr val="0065B0"/>
              </a:solidFill>
              <a:ln w="12700" cap="flat"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noAutofit/>
              </a:bodyPr>
              <a:lstStyle/>
              <a:p>
                <a:pPr fontAlgn="ctr">
                  <a:buClr>
                    <a:srgbClr val="CC9900"/>
                  </a:buClr>
                </a:pPr>
                <a:r>
                  <a:rPr lang="en-US" sz="1200" dirty="0">
                    <a:latin typeface="微软雅黑" panose="020B0503020204020204" pitchFamily="34" charset="-122"/>
                    <a:ea typeface="微软雅黑" pitchFamily="34" charset="-122"/>
                    <a:cs typeface="Arial" pitchFamily="34" charset="0"/>
                  </a:rPr>
                  <a:t>CE5810/</a:t>
                </a:r>
              </a:p>
              <a:p>
                <a:pPr fontAlgn="ctr">
                  <a:buClr>
                    <a:srgbClr val="CC9900"/>
                  </a:buClr>
                </a:pPr>
                <a:r>
                  <a:rPr lang="en-US" sz="1200" dirty="0">
                    <a:latin typeface="微软雅黑" panose="020B0503020204020204" pitchFamily="34" charset="-122"/>
                    <a:ea typeface="微软雅黑" pitchFamily="34" charset="-122"/>
                    <a:cs typeface="Arial" pitchFamily="34" charset="0"/>
                  </a:rPr>
                  <a:t>CE6810</a:t>
                </a:r>
              </a:p>
            </p:txBody>
          </p:sp>
          <p:sp>
            <p:nvSpPr>
              <p:cNvPr id="85" name="圆角矩形 84"/>
              <p:cNvSpPr/>
              <p:nvPr/>
            </p:nvSpPr>
            <p:spPr bwMode="auto">
              <a:xfrm>
                <a:off x="1327058" y="5452254"/>
                <a:ext cx="720000" cy="531317"/>
              </a:xfrm>
              <a:prstGeom prst="roundRect">
                <a:avLst>
                  <a:gd name="adj" fmla="val 2490"/>
                </a:avLst>
              </a:prstGeom>
              <a:solidFill>
                <a:srgbClr val="0065B0"/>
              </a:solidFill>
              <a:ln w="12700" cap="flat"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noAutofit/>
              </a:bodyPr>
              <a:lstStyle/>
              <a:p>
                <a:pPr fontAlgn="ctr">
                  <a:buClr>
                    <a:srgbClr val="CC9900"/>
                  </a:buClr>
                </a:pPr>
                <a:r>
                  <a:rPr lang="en-US" sz="1200" dirty="0">
                    <a:latin typeface="微软雅黑" panose="020B0503020204020204" pitchFamily="34" charset="-122"/>
                    <a:ea typeface="微软雅黑" pitchFamily="34" charset="-122"/>
                    <a:cs typeface="Arial" pitchFamily="34" charset="0"/>
                  </a:rPr>
                  <a:t>CE5810/</a:t>
                </a:r>
              </a:p>
              <a:p>
                <a:pPr fontAlgn="ctr">
                  <a:buClr>
                    <a:srgbClr val="CC9900"/>
                  </a:buClr>
                </a:pPr>
                <a:r>
                  <a:rPr lang="en-US" sz="1200" dirty="0">
                    <a:latin typeface="微软雅黑" panose="020B0503020204020204" pitchFamily="34" charset="-122"/>
                    <a:ea typeface="微软雅黑" pitchFamily="34" charset="-122"/>
                    <a:cs typeface="Arial" pitchFamily="34" charset="0"/>
                  </a:rPr>
                  <a:t>CE6810</a:t>
                </a:r>
              </a:p>
            </p:txBody>
          </p:sp>
          <p:grpSp>
            <p:nvGrpSpPr>
              <p:cNvPr id="7" name="组合 54"/>
              <p:cNvGrpSpPr/>
              <p:nvPr/>
            </p:nvGrpSpPr>
            <p:grpSpPr>
              <a:xfrm>
                <a:off x="2047058" y="5640208"/>
                <a:ext cx="720210" cy="155409"/>
                <a:chOff x="7105619" y="2168860"/>
                <a:chExt cx="720210" cy="421196"/>
              </a:xfrm>
            </p:grpSpPr>
            <p:cxnSp>
              <p:nvCxnSpPr>
                <p:cNvPr id="113" name="直接连接符 112"/>
                <p:cNvCxnSpPr/>
                <p:nvPr/>
              </p:nvCxnSpPr>
              <p:spPr bwMode="auto">
                <a:xfrm>
                  <a:off x="7105619" y="2168860"/>
                  <a:ext cx="720210" cy="0"/>
                </a:xfrm>
                <a:prstGeom prst="line">
                  <a:avLst/>
                </a:prstGeom>
                <a:noFill/>
                <a:ln w="31750" cap="flat" cmpd="sng" algn="ctr">
                  <a:solidFill>
                    <a:schemeClr val="tx1"/>
                  </a:solidFill>
                  <a:prstDash val="solid"/>
                  <a:round/>
                  <a:headEnd type="none" w="med" len="med"/>
                  <a:tailEnd type="none"/>
                </a:ln>
                <a:effectLst/>
              </p:spPr>
            </p:cxnSp>
            <p:cxnSp>
              <p:nvCxnSpPr>
                <p:cNvPr id="114" name="直接连接符 113"/>
                <p:cNvCxnSpPr/>
                <p:nvPr/>
              </p:nvCxnSpPr>
              <p:spPr bwMode="auto">
                <a:xfrm>
                  <a:off x="7105619" y="2302024"/>
                  <a:ext cx="720210" cy="0"/>
                </a:xfrm>
                <a:prstGeom prst="line">
                  <a:avLst/>
                </a:prstGeom>
                <a:noFill/>
                <a:ln w="31750" cap="flat" cmpd="sng" algn="ctr">
                  <a:solidFill>
                    <a:schemeClr val="tx1"/>
                  </a:solidFill>
                  <a:prstDash val="solid"/>
                  <a:round/>
                  <a:headEnd type="none" w="med" len="med"/>
                  <a:tailEnd type="none"/>
                </a:ln>
                <a:effectLst/>
              </p:spPr>
            </p:cxnSp>
            <p:cxnSp>
              <p:nvCxnSpPr>
                <p:cNvPr id="115" name="直接连接符 114"/>
                <p:cNvCxnSpPr/>
                <p:nvPr/>
              </p:nvCxnSpPr>
              <p:spPr bwMode="auto">
                <a:xfrm>
                  <a:off x="7105619" y="2446040"/>
                  <a:ext cx="720210" cy="0"/>
                </a:xfrm>
                <a:prstGeom prst="line">
                  <a:avLst/>
                </a:prstGeom>
                <a:noFill/>
                <a:ln w="31750" cap="flat" cmpd="sng" algn="ctr">
                  <a:solidFill>
                    <a:schemeClr val="tx1"/>
                  </a:solidFill>
                  <a:prstDash val="solid"/>
                  <a:round/>
                  <a:headEnd type="none" w="med" len="med"/>
                  <a:tailEnd type="none"/>
                </a:ln>
                <a:effectLst/>
              </p:spPr>
            </p:cxnSp>
            <p:cxnSp>
              <p:nvCxnSpPr>
                <p:cNvPr id="116" name="直接连接符 115"/>
                <p:cNvCxnSpPr/>
                <p:nvPr/>
              </p:nvCxnSpPr>
              <p:spPr bwMode="auto">
                <a:xfrm>
                  <a:off x="7105619" y="2590056"/>
                  <a:ext cx="720210" cy="0"/>
                </a:xfrm>
                <a:prstGeom prst="line">
                  <a:avLst/>
                </a:prstGeom>
                <a:noFill/>
                <a:ln w="31750" cap="flat" cmpd="sng" algn="ctr">
                  <a:solidFill>
                    <a:schemeClr val="tx1"/>
                  </a:solidFill>
                  <a:prstDash val="solid"/>
                  <a:round/>
                  <a:headEnd type="none" w="med" len="med"/>
                  <a:tailEnd type="none"/>
                </a:ln>
                <a:effectLst/>
              </p:spPr>
            </p:cxnSp>
          </p:grpSp>
          <p:grpSp>
            <p:nvGrpSpPr>
              <p:cNvPr id="8" name="组合 55"/>
              <p:cNvGrpSpPr/>
              <p:nvPr/>
            </p:nvGrpSpPr>
            <p:grpSpPr>
              <a:xfrm>
                <a:off x="3667268" y="5640208"/>
                <a:ext cx="720210" cy="155409"/>
                <a:chOff x="8725829" y="2168860"/>
                <a:chExt cx="720210" cy="421196"/>
              </a:xfrm>
            </p:grpSpPr>
            <p:cxnSp>
              <p:nvCxnSpPr>
                <p:cNvPr id="109" name="直接连接符 108"/>
                <p:cNvCxnSpPr/>
                <p:nvPr/>
              </p:nvCxnSpPr>
              <p:spPr bwMode="auto">
                <a:xfrm>
                  <a:off x="8725829" y="2168860"/>
                  <a:ext cx="720210" cy="0"/>
                </a:xfrm>
                <a:prstGeom prst="line">
                  <a:avLst/>
                </a:prstGeom>
                <a:noFill/>
                <a:ln w="31750" cap="flat" cmpd="sng" algn="ctr">
                  <a:solidFill>
                    <a:schemeClr val="tx1"/>
                  </a:solidFill>
                  <a:prstDash val="solid"/>
                  <a:round/>
                  <a:headEnd type="none" w="med" len="med"/>
                  <a:tailEnd type="none"/>
                </a:ln>
                <a:effectLst/>
              </p:spPr>
            </p:cxnSp>
            <p:cxnSp>
              <p:nvCxnSpPr>
                <p:cNvPr id="110" name="直接连接符 109"/>
                <p:cNvCxnSpPr/>
                <p:nvPr/>
              </p:nvCxnSpPr>
              <p:spPr bwMode="auto">
                <a:xfrm>
                  <a:off x="8725829" y="2302024"/>
                  <a:ext cx="720210" cy="0"/>
                </a:xfrm>
                <a:prstGeom prst="line">
                  <a:avLst/>
                </a:prstGeom>
                <a:noFill/>
                <a:ln w="31750" cap="flat" cmpd="sng" algn="ctr">
                  <a:solidFill>
                    <a:schemeClr val="tx1"/>
                  </a:solidFill>
                  <a:prstDash val="solid"/>
                  <a:round/>
                  <a:headEnd type="none" w="med" len="med"/>
                  <a:tailEnd type="none"/>
                </a:ln>
                <a:effectLst/>
              </p:spPr>
            </p:cxnSp>
            <p:cxnSp>
              <p:nvCxnSpPr>
                <p:cNvPr id="111" name="直接连接符 110"/>
                <p:cNvCxnSpPr/>
                <p:nvPr/>
              </p:nvCxnSpPr>
              <p:spPr bwMode="auto">
                <a:xfrm>
                  <a:off x="8725829" y="2446040"/>
                  <a:ext cx="720210" cy="0"/>
                </a:xfrm>
                <a:prstGeom prst="line">
                  <a:avLst/>
                </a:prstGeom>
                <a:noFill/>
                <a:ln w="31750" cap="flat" cmpd="sng" algn="ctr">
                  <a:solidFill>
                    <a:schemeClr val="tx1"/>
                  </a:solidFill>
                  <a:prstDash val="solid"/>
                  <a:round/>
                  <a:headEnd type="none" w="med" len="med"/>
                  <a:tailEnd type="none"/>
                </a:ln>
                <a:effectLst/>
              </p:spPr>
            </p:cxnSp>
            <p:cxnSp>
              <p:nvCxnSpPr>
                <p:cNvPr id="112" name="直接连接符 111"/>
                <p:cNvCxnSpPr/>
                <p:nvPr/>
              </p:nvCxnSpPr>
              <p:spPr bwMode="auto">
                <a:xfrm>
                  <a:off x="8725829" y="2590056"/>
                  <a:ext cx="720210" cy="0"/>
                </a:xfrm>
                <a:prstGeom prst="line">
                  <a:avLst/>
                </a:prstGeom>
                <a:noFill/>
                <a:ln w="31750" cap="flat" cmpd="sng" algn="ctr">
                  <a:solidFill>
                    <a:schemeClr val="tx1"/>
                  </a:solidFill>
                  <a:prstDash val="solid"/>
                  <a:round/>
                  <a:headEnd type="none" w="med" len="med"/>
                  <a:tailEnd type="none"/>
                </a:ln>
                <a:effectLst/>
              </p:spPr>
            </p:cxnSp>
          </p:grpSp>
          <p:grpSp>
            <p:nvGrpSpPr>
              <p:cNvPr id="9" name="组合 56"/>
              <p:cNvGrpSpPr/>
              <p:nvPr/>
            </p:nvGrpSpPr>
            <p:grpSpPr>
              <a:xfrm>
                <a:off x="931014" y="5627925"/>
                <a:ext cx="396044" cy="179976"/>
                <a:chOff x="5989575" y="2168860"/>
                <a:chExt cx="396044" cy="487778"/>
              </a:xfrm>
            </p:grpSpPr>
            <p:cxnSp>
              <p:nvCxnSpPr>
                <p:cNvPr id="101" name="直接连接符 100"/>
                <p:cNvCxnSpPr/>
                <p:nvPr/>
              </p:nvCxnSpPr>
              <p:spPr bwMode="auto">
                <a:xfrm>
                  <a:off x="5989575" y="2168860"/>
                  <a:ext cx="396044" cy="0"/>
                </a:xfrm>
                <a:prstGeom prst="line">
                  <a:avLst/>
                </a:prstGeom>
                <a:noFill/>
                <a:ln w="12700" cap="flat" cmpd="sng" algn="ctr">
                  <a:solidFill>
                    <a:schemeClr val="tx1"/>
                  </a:solidFill>
                  <a:prstDash val="solid"/>
                  <a:round/>
                  <a:headEnd type="none" w="med" len="med"/>
                  <a:tailEnd type="none"/>
                </a:ln>
                <a:effectLst/>
              </p:spPr>
            </p:cxnSp>
            <p:cxnSp>
              <p:nvCxnSpPr>
                <p:cNvPr id="102" name="直接连接符 101"/>
                <p:cNvCxnSpPr/>
                <p:nvPr/>
              </p:nvCxnSpPr>
              <p:spPr bwMode="auto">
                <a:xfrm>
                  <a:off x="5989575" y="2302024"/>
                  <a:ext cx="396044" cy="0"/>
                </a:xfrm>
                <a:prstGeom prst="line">
                  <a:avLst/>
                </a:prstGeom>
                <a:noFill/>
                <a:ln w="12700" cap="flat" cmpd="sng" algn="ctr">
                  <a:solidFill>
                    <a:schemeClr val="tx1"/>
                  </a:solidFill>
                  <a:prstDash val="solid"/>
                  <a:round/>
                  <a:headEnd type="none" w="med" len="med"/>
                  <a:tailEnd type="none"/>
                </a:ln>
                <a:effectLst/>
              </p:spPr>
            </p:cxnSp>
            <p:cxnSp>
              <p:nvCxnSpPr>
                <p:cNvPr id="103" name="直接连接符 102"/>
                <p:cNvCxnSpPr/>
                <p:nvPr/>
              </p:nvCxnSpPr>
              <p:spPr bwMode="auto">
                <a:xfrm>
                  <a:off x="5989575" y="2446040"/>
                  <a:ext cx="396044" cy="0"/>
                </a:xfrm>
                <a:prstGeom prst="line">
                  <a:avLst/>
                </a:prstGeom>
                <a:noFill/>
                <a:ln w="12700" cap="flat" cmpd="sng" algn="ctr">
                  <a:solidFill>
                    <a:schemeClr val="tx1"/>
                  </a:solidFill>
                  <a:prstDash val="solid"/>
                  <a:round/>
                  <a:headEnd type="none" w="med" len="med"/>
                  <a:tailEnd type="none"/>
                </a:ln>
                <a:effectLst/>
              </p:spPr>
            </p:cxnSp>
            <p:cxnSp>
              <p:nvCxnSpPr>
                <p:cNvPr id="104" name="直接连接符 103"/>
                <p:cNvCxnSpPr/>
                <p:nvPr/>
              </p:nvCxnSpPr>
              <p:spPr bwMode="auto">
                <a:xfrm>
                  <a:off x="5989575" y="2590056"/>
                  <a:ext cx="396044" cy="0"/>
                </a:xfrm>
                <a:prstGeom prst="line">
                  <a:avLst/>
                </a:prstGeom>
                <a:noFill/>
                <a:ln w="12700" cap="flat" cmpd="sng" algn="ctr">
                  <a:solidFill>
                    <a:schemeClr val="tx1"/>
                  </a:solidFill>
                  <a:prstDash val="solid"/>
                  <a:round/>
                  <a:headEnd type="none" w="med" len="med"/>
                  <a:tailEnd type="none"/>
                </a:ln>
                <a:effectLst/>
              </p:spPr>
            </p:cxnSp>
            <p:cxnSp>
              <p:nvCxnSpPr>
                <p:cNvPr id="105" name="直接连接符 104"/>
                <p:cNvCxnSpPr/>
                <p:nvPr/>
              </p:nvCxnSpPr>
              <p:spPr bwMode="auto">
                <a:xfrm>
                  <a:off x="5989575" y="2235442"/>
                  <a:ext cx="396044" cy="0"/>
                </a:xfrm>
                <a:prstGeom prst="line">
                  <a:avLst/>
                </a:prstGeom>
                <a:noFill/>
                <a:ln w="12700" cap="flat" cmpd="sng" algn="ctr">
                  <a:solidFill>
                    <a:schemeClr val="tx1"/>
                  </a:solidFill>
                  <a:prstDash val="solid"/>
                  <a:round/>
                  <a:headEnd type="none" w="med" len="med"/>
                  <a:tailEnd type="none"/>
                </a:ln>
                <a:effectLst/>
              </p:spPr>
            </p:cxnSp>
            <p:cxnSp>
              <p:nvCxnSpPr>
                <p:cNvPr id="106" name="直接连接符 105"/>
                <p:cNvCxnSpPr/>
                <p:nvPr/>
              </p:nvCxnSpPr>
              <p:spPr bwMode="auto">
                <a:xfrm>
                  <a:off x="5989575" y="2368606"/>
                  <a:ext cx="396044" cy="0"/>
                </a:xfrm>
                <a:prstGeom prst="line">
                  <a:avLst/>
                </a:prstGeom>
                <a:noFill/>
                <a:ln w="12700" cap="flat" cmpd="sng" algn="ctr">
                  <a:solidFill>
                    <a:schemeClr val="tx1"/>
                  </a:solidFill>
                  <a:prstDash val="solid"/>
                  <a:round/>
                  <a:headEnd type="none" w="med" len="med"/>
                  <a:tailEnd type="none"/>
                </a:ln>
                <a:effectLst/>
              </p:spPr>
            </p:cxnSp>
            <p:cxnSp>
              <p:nvCxnSpPr>
                <p:cNvPr id="107" name="直接连接符 106"/>
                <p:cNvCxnSpPr/>
                <p:nvPr/>
              </p:nvCxnSpPr>
              <p:spPr bwMode="auto">
                <a:xfrm>
                  <a:off x="5989575" y="2512622"/>
                  <a:ext cx="396044" cy="0"/>
                </a:xfrm>
                <a:prstGeom prst="line">
                  <a:avLst/>
                </a:prstGeom>
                <a:noFill/>
                <a:ln w="12700" cap="flat" cmpd="sng" algn="ctr">
                  <a:solidFill>
                    <a:schemeClr val="tx1"/>
                  </a:solidFill>
                  <a:prstDash val="solid"/>
                  <a:round/>
                  <a:headEnd type="none" w="med" len="med"/>
                  <a:tailEnd type="none"/>
                </a:ln>
                <a:effectLst/>
              </p:spPr>
            </p:cxnSp>
            <p:cxnSp>
              <p:nvCxnSpPr>
                <p:cNvPr id="108" name="直接连接符 107"/>
                <p:cNvCxnSpPr/>
                <p:nvPr/>
              </p:nvCxnSpPr>
              <p:spPr bwMode="auto">
                <a:xfrm>
                  <a:off x="5989575" y="2656638"/>
                  <a:ext cx="396044" cy="0"/>
                </a:xfrm>
                <a:prstGeom prst="line">
                  <a:avLst/>
                </a:prstGeom>
                <a:noFill/>
                <a:ln w="12700" cap="flat" cmpd="sng" algn="ctr">
                  <a:solidFill>
                    <a:schemeClr val="tx1"/>
                  </a:solidFill>
                  <a:prstDash val="solid"/>
                  <a:round/>
                  <a:headEnd type="none" w="med" len="med"/>
                  <a:tailEnd type="none"/>
                </a:ln>
                <a:effectLst/>
              </p:spPr>
            </p:cxnSp>
          </p:grpSp>
          <p:grpSp>
            <p:nvGrpSpPr>
              <p:cNvPr id="10" name="组合 57"/>
              <p:cNvGrpSpPr/>
              <p:nvPr/>
            </p:nvGrpSpPr>
            <p:grpSpPr>
              <a:xfrm>
                <a:off x="5107478" y="5627925"/>
                <a:ext cx="396044" cy="179976"/>
                <a:chOff x="5989575" y="2168860"/>
                <a:chExt cx="396044" cy="487778"/>
              </a:xfrm>
            </p:grpSpPr>
            <p:cxnSp>
              <p:nvCxnSpPr>
                <p:cNvPr id="93" name="直接连接符 92"/>
                <p:cNvCxnSpPr/>
                <p:nvPr/>
              </p:nvCxnSpPr>
              <p:spPr bwMode="auto">
                <a:xfrm>
                  <a:off x="5989575" y="2168860"/>
                  <a:ext cx="396044" cy="0"/>
                </a:xfrm>
                <a:prstGeom prst="line">
                  <a:avLst/>
                </a:prstGeom>
                <a:noFill/>
                <a:ln w="12700" cap="flat" cmpd="sng" algn="ctr">
                  <a:solidFill>
                    <a:schemeClr val="tx1"/>
                  </a:solidFill>
                  <a:prstDash val="solid"/>
                  <a:round/>
                  <a:headEnd type="none" w="med" len="med"/>
                  <a:tailEnd type="none"/>
                </a:ln>
                <a:effectLst/>
              </p:spPr>
            </p:cxnSp>
            <p:cxnSp>
              <p:nvCxnSpPr>
                <p:cNvPr id="94" name="直接连接符 93"/>
                <p:cNvCxnSpPr/>
                <p:nvPr/>
              </p:nvCxnSpPr>
              <p:spPr bwMode="auto">
                <a:xfrm>
                  <a:off x="5989575" y="2302024"/>
                  <a:ext cx="396044" cy="0"/>
                </a:xfrm>
                <a:prstGeom prst="line">
                  <a:avLst/>
                </a:prstGeom>
                <a:noFill/>
                <a:ln w="12700" cap="flat" cmpd="sng" algn="ctr">
                  <a:solidFill>
                    <a:schemeClr val="tx1"/>
                  </a:solidFill>
                  <a:prstDash val="solid"/>
                  <a:round/>
                  <a:headEnd type="none" w="med" len="med"/>
                  <a:tailEnd type="none"/>
                </a:ln>
                <a:effectLst/>
              </p:spPr>
            </p:cxnSp>
            <p:cxnSp>
              <p:nvCxnSpPr>
                <p:cNvPr id="95" name="直接连接符 94"/>
                <p:cNvCxnSpPr/>
                <p:nvPr/>
              </p:nvCxnSpPr>
              <p:spPr bwMode="auto">
                <a:xfrm>
                  <a:off x="5989575" y="2446040"/>
                  <a:ext cx="396044" cy="0"/>
                </a:xfrm>
                <a:prstGeom prst="line">
                  <a:avLst/>
                </a:prstGeom>
                <a:noFill/>
                <a:ln w="12700" cap="flat" cmpd="sng" algn="ctr">
                  <a:solidFill>
                    <a:schemeClr val="tx1"/>
                  </a:solidFill>
                  <a:prstDash val="solid"/>
                  <a:round/>
                  <a:headEnd type="none" w="med" len="med"/>
                  <a:tailEnd type="none"/>
                </a:ln>
                <a:effectLst/>
              </p:spPr>
            </p:cxnSp>
            <p:cxnSp>
              <p:nvCxnSpPr>
                <p:cNvPr id="96" name="直接连接符 95"/>
                <p:cNvCxnSpPr/>
                <p:nvPr/>
              </p:nvCxnSpPr>
              <p:spPr bwMode="auto">
                <a:xfrm>
                  <a:off x="5989575" y="2590056"/>
                  <a:ext cx="396044" cy="0"/>
                </a:xfrm>
                <a:prstGeom prst="line">
                  <a:avLst/>
                </a:prstGeom>
                <a:noFill/>
                <a:ln w="12700" cap="flat" cmpd="sng" algn="ctr">
                  <a:solidFill>
                    <a:schemeClr val="tx1"/>
                  </a:solidFill>
                  <a:prstDash val="solid"/>
                  <a:round/>
                  <a:headEnd type="none" w="med" len="med"/>
                  <a:tailEnd type="none"/>
                </a:ln>
                <a:effectLst/>
              </p:spPr>
            </p:cxnSp>
            <p:cxnSp>
              <p:nvCxnSpPr>
                <p:cNvPr id="97" name="直接连接符 96"/>
                <p:cNvCxnSpPr/>
                <p:nvPr/>
              </p:nvCxnSpPr>
              <p:spPr bwMode="auto">
                <a:xfrm>
                  <a:off x="5989575" y="2235442"/>
                  <a:ext cx="396044" cy="0"/>
                </a:xfrm>
                <a:prstGeom prst="line">
                  <a:avLst/>
                </a:prstGeom>
                <a:noFill/>
                <a:ln w="12700" cap="flat" cmpd="sng" algn="ctr">
                  <a:solidFill>
                    <a:schemeClr val="tx1"/>
                  </a:solidFill>
                  <a:prstDash val="solid"/>
                  <a:round/>
                  <a:headEnd type="none" w="med" len="med"/>
                  <a:tailEnd type="none"/>
                </a:ln>
                <a:effectLst/>
              </p:spPr>
            </p:cxnSp>
            <p:cxnSp>
              <p:nvCxnSpPr>
                <p:cNvPr id="98" name="直接连接符 97"/>
                <p:cNvCxnSpPr/>
                <p:nvPr/>
              </p:nvCxnSpPr>
              <p:spPr bwMode="auto">
                <a:xfrm>
                  <a:off x="5989575" y="2368606"/>
                  <a:ext cx="396044" cy="0"/>
                </a:xfrm>
                <a:prstGeom prst="line">
                  <a:avLst/>
                </a:prstGeom>
                <a:noFill/>
                <a:ln w="12700" cap="flat" cmpd="sng" algn="ctr">
                  <a:solidFill>
                    <a:schemeClr val="tx1"/>
                  </a:solidFill>
                  <a:prstDash val="solid"/>
                  <a:round/>
                  <a:headEnd type="none" w="med" len="med"/>
                  <a:tailEnd type="none"/>
                </a:ln>
                <a:effectLst/>
              </p:spPr>
            </p:cxnSp>
            <p:cxnSp>
              <p:nvCxnSpPr>
                <p:cNvPr id="99" name="直接连接符 98"/>
                <p:cNvCxnSpPr/>
                <p:nvPr/>
              </p:nvCxnSpPr>
              <p:spPr bwMode="auto">
                <a:xfrm>
                  <a:off x="5989575" y="2512622"/>
                  <a:ext cx="396044" cy="0"/>
                </a:xfrm>
                <a:prstGeom prst="line">
                  <a:avLst/>
                </a:prstGeom>
                <a:noFill/>
                <a:ln w="12700" cap="flat" cmpd="sng" algn="ctr">
                  <a:solidFill>
                    <a:schemeClr val="tx1"/>
                  </a:solidFill>
                  <a:prstDash val="solid"/>
                  <a:round/>
                  <a:headEnd type="none" w="med" len="med"/>
                  <a:tailEnd type="none"/>
                </a:ln>
                <a:effectLst/>
              </p:spPr>
            </p:cxnSp>
            <p:cxnSp>
              <p:nvCxnSpPr>
                <p:cNvPr id="100" name="直接连接符 99"/>
                <p:cNvCxnSpPr/>
                <p:nvPr/>
              </p:nvCxnSpPr>
              <p:spPr bwMode="auto">
                <a:xfrm>
                  <a:off x="5989575" y="2656638"/>
                  <a:ext cx="396044" cy="0"/>
                </a:xfrm>
                <a:prstGeom prst="line">
                  <a:avLst/>
                </a:prstGeom>
                <a:noFill/>
                <a:ln w="12700" cap="flat" cmpd="sng" algn="ctr">
                  <a:solidFill>
                    <a:schemeClr val="tx1"/>
                  </a:solidFill>
                  <a:prstDash val="solid"/>
                  <a:round/>
                  <a:headEnd type="none" w="med" len="med"/>
                  <a:tailEnd type="none"/>
                </a:ln>
                <a:effectLst/>
              </p:spPr>
            </p:cxnSp>
          </p:grpSp>
          <p:sp>
            <p:nvSpPr>
              <p:cNvPr id="90" name="矩形 89"/>
              <p:cNvSpPr/>
              <p:nvPr/>
            </p:nvSpPr>
            <p:spPr>
              <a:xfrm>
                <a:off x="1496852" y="3856794"/>
                <a:ext cx="3797327" cy="273579"/>
              </a:xfrm>
              <a:prstGeom prst="rect">
                <a:avLst/>
              </a:prstGeom>
            </p:spPr>
            <p:txBody>
              <a:bodyPr wrap="square">
                <a:noAutofit/>
              </a:bodyPr>
              <a:lstStyle/>
              <a:p>
                <a:pPr lvl="0" fontAlgn="ctr">
                  <a:buClr>
                    <a:srgbClr val="CC9900"/>
                  </a:buClr>
                </a:pPr>
                <a:r>
                  <a:rPr lang="en-US" sz="1200" dirty="0">
                    <a:solidFill>
                      <a:srgbClr val="C00000"/>
                    </a:solidFill>
                    <a:latin typeface="微软雅黑" panose="020B0503020204020204" pitchFamily="34" charset="-122"/>
                    <a:ea typeface="微软雅黑" panose="020B0503020204020204" pitchFamily="34" charset="-122"/>
                    <a:cs typeface="Arial" pitchFamily="34" charset="0"/>
                  </a:rPr>
                  <a:t>Modular switch with distributed forwarding</a:t>
                </a:r>
              </a:p>
            </p:txBody>
          </p:sp>
          <p:sp>
            <p:nvSpPr>
              <p:cNvPr id="91" name="矩形 90"/>
              <p:cNvSpPr/>
              <p:nvPr/>
            </p:nvSpPr>
            <p:spPr>
              <a:xfrm>
                <a:off x="2263912" y="5163580"/>
                <a:ext cx="2084873" cy="273579"/>
              </a:xfrm>
              <a:prstGeom prst="rect">
                <a:avLst/>
              </a:prstGeom>
            </p:spPr>
            <p:txBody>
              <a:bodyPr wrap="square">
                <a:noAutofit/>
              </a:bodyPr>
              <a:lstStyle/>
              <a:p>
                <a:pPr lvl="0" fontAlgn="ctr">
                  <a:buClr>
                    <a:srgbClr val="CC9900"/>
                  </a:buClr>
                </a:pPr>
                <a:r>
                  <a:rPr lang="en-US" sz="1200" dirty="0">
                    <a:solidFill>
                      <a:srgbClr val="C00000"/>
                    </a:solidFill>
                    <a:latin typeface="微软雅黑" panose="020B0503020204020204" pitchFamily="34" charset="-122"/>
                    <a:ea typeface="微软雅黑" panose="020B0503020204020204" pitchFamily="34" charset="-122"/>
                    <a:cs typeface="Arial" pitchFamily="34" charset="0"/>
                  </a:rPr>
                  <a:t>Virtual modular switch</a:t>
                </a:r>
              </a:p>
            </p:txBody>
          </p:sp>
          <p:sp>
            <p:nvSpPr>
              <p:cNvPr id="92" name="等于号 91"/>
              <p:cNvSpPr/>
              <p:nvPr/>
            </p:nvSpPr>
            <p:spPr>
              <a:xfrm rot="5400000">
                <a:off x="3001397" y="4581049"/>
                <a:ext cx="431742" cy="711676"/>
              </a:xfrm>
              <a:prstGeom prst="mathEqual">
                <a:avLst/>
              </a:prstGeom>
              <a:solidFill>
                <a:srgbClr val="990000"/>
              </a:solidFill>
              <a:ln w="28575">
                <a:noFill/>
              </a:ln>
              <a:scene3d>
                <a:camera prst="orthographicFront"/>
                <a:lightRig rig="threePt" dir="t"/>
              </a:scene3d>
              <a:sp3d>
                <a:bevelT/>
              </a:sp3d>
            </p:spPr>
            <p:txBody>
              <a:bodyPr wrap="square" lIns="36000" tIns="36000" rIns="36000" bIns="36000" rtlCol="0" anchor="ctr">
                <a:noAutofit/>
              </a:bodyPr>
              <a:lstStyle/>
              <a:p>
                <a:pPr algn="ctr" fontAlgn="ctr"/>
                <a:endParaRPr lang="en-US" altLang="zh-CN" sz="1200" dirty="0">
                  <a:latin typeface="微软雅黑" panose="020B0503020204020204" pitchFamily="34" charset="-122"/>
                  <a:ea typeface="微软雅黑" panose="020B0503020204020204" pitchFamily="34" charset="-122"/>
                  <a:cs typeface="Arial" pitchFamily="34" charset="0"/>
                </a:endParaRPr>
              </a:p>
            </p:txBody>
          </p:sp>
          <p:sp>
            <p:nvSpPr>
              <p:cNvPr id="76" name="圆角矩形 75"/>
              <p:cNvSpPr/>
              <p:nvPr/>
            </p:nvSpPr>
            <p:spPr bwMode="auto">
              <a:xfrm>
                <a:off x="2689991" y="4145468"/>
                <a:ext cx="977277" cy="531317"/>
              </a:xfrm>
              <a:prstGeom prst="roundRect">
                <a:avLst>
                  <a:gd name="adj" fmla="val 3948"/>
                </a:avLst>
              </a:prstGeom>
              <a:solidFill>
                <a:srgbClr val="BDFFBD"/>
              </a:solidFill>
              <a:ln w="12700" cap="flat"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noAutofit/>
              </a:bodyPr>
              <a:lstStyle/>
              <a:p>
                <a:pPr algn="ctr" defTabSz="685617" fontAlgn="ctr">
                  <a:buClr>
                    <a:srgbClr val="CC9900"/>
                  </a:buClr>
                </a:pPr>
                <a:r>
                  <a:rPr lang="en-US" sz="1200" dirty="0">
                    <a:latin typeface="微软雅黑" panose="020B0503020204020204" pitchFamily="34" charset="-122"/>
                    <a:ea typeface="微软雅黑" panose="020B0503020204020204" pitchFamily="34" charset="-122"/>
                    <a:cs typeface="Arial" pitchFamily="34" charset="0"/>
                  </a:rPr>
                  <a:t>Forwarding engine</a:t>
                </a:r>
              </a:p>
            </p:txBody>
          </p:sp>
        </p:grpSp>
        <p:sp>
          <p:nvSpPr>
            <p:cNvPr id="141" name="TextBox 140"/>
            <p:cNvSpPr txBox="1"/>
            <p:nvPr/>
          </p:nvSpPr>
          <p:spPr>
            <a:xfrm>
              <a:off x="6225267" y="4894552"/>
              <a:ext cx="3929026" cy="992561"/>
            </a:xfrm>
            <a:prstGeom prst="rect">
              <a:avLst/>
            </a:prstGeom>
            <a:noFill/>
          </p:spPr>
          <p:txBody>
            <a:bodyPr wrap="square" lIns="68562" tIns="34281" rIns="68562" bIns="34281" rtlCol="0">
              <a:noAutofit/>
            </a:bodyPr>
            <a:lstStyle/>
            <a:p>
              <a:pPr marL="214255" lvl="1" indent="-214255" defTabSz="601106" eaLnBrk="0" fontAlgn="ctr" hangingPunct="0">
                <a:lnSpc>
                  <a:spcPct val="120000"/>
                </a:lnSpc>
                <a:buSzPct val="60000"/>
                <a:defRPr/>
              </a:pPr>
              <a:r>
                <a:rPr lang="en-US" sz="1400" b="1" dirty="0">
                  <a:solidFill>
                    <a:srgbClr val="000000"/>
                  </a:solidFill>
                  <a:latin typeface="微软雅黑" panose="020B0503020204020204" pitchFamily="34" charset="-122"/>
                  <a:ea typeface="微软雅黑" panose="020B0503020204020204" pitchFamily="34" charset="-122"/>
                  <a:sym typeface="华文细黑 (正文)"/>
                </a:rPr>
                <a:t>Advantages</a:t>
              </a:r>
            </a:p>
            <a:p>
              <a:pPr marL="266700" lvl="1" indent="-266700" defTabSz="601106" eaLnBrk="0" fontAlgn="ctr" hangingPunct="0">
                <a:lnSpc>
                  <a:spcPct val="120000"/>
                </a:lnSpc>
                <a:buSzPct val="60000"/>
                <a:buFont typeface="Wingdings" pitchFamily="2" charset="2"/>
                <a:buChar char="n"/>
                <a:defRPr/>
              </a:pPr>
              <a:r>
                <a:rPr lang="en-US" sz="1400" dirty="0">
                  <a:solidFill>
                    <a:srgbClr val="000000"/>
                  </a:solidFill>
                  <a:latin typeface="微软雅黑" panose="020B0503020204020204" pitchFamily="34" charset="-122"/>
                  <a:ea typeface="微软雅黑" pitchFamily="34" charset="-122"/>
                  <a:sym typeface="华文细黑 (正文)"/>
                </a:rPr>
                <a:t>Simplifies network deployment and maintenance.</a:t>
              </a:r>
            </a:p>
            <a:p>
              <a:pPr marL="266700" lvl="1" indent="-266700" defTabSz="601106" eaLnBrk="0" fontAlgn="ctr" hangingPunct="0">
                <a:lnSpc>
                  <a:spcPct val="120000"/>
                </a:lnSpc>
                <a:buSzPct val="60000"/>
                <a:buFont typeface="Wingdings" pitchFamily="2" charset="2"/>
                <a:buChar char="n"/>
                <a:defRPr/>
              </a:pPr>
              <a:r>
                <a:rPr lang="en-US" sz="1400" dirty="0">
                  <a:solidFill>
                    <a:srgbClr val="000000"/>
                  </a:solidFill>
                  <a:latin typeface="微软雅黑" panose="020B0503020204020204" pitchFamily="34" charset="-122"/>
                  <a:ea typeface="微软雅黑" pitchFamily="34" charset="-122"/>
                  <a:sym typeface="华文细黑 (正文)"/>
                </a:rPr>
                <a:t>Simplifies cabling and reduces costs.</a:t>
              </a:r>
            </a:p>
          </p:txBody>
        </p:sp>
      </p:grpSp>
      <p:sp>
        <p:nvSpPr>
          <p:cNvPr id="11" name="文本占位符 10"/>
          <p:cNvSpPr>
            <a:spLocks noGrp="1"/>
          </p:cNvSpPr>
          <p:nvPr>
            <p:ph type="body" sz="quarter" idx="12"/>
          </p:nvPr>
        </p:nvSpPr>
        <p:spPr/>
        <p:txBody>
          <a:bodyPr/>
          <a:lstStyle/>
          <a:p>
            <a:r>
              <a:rPr lang="en-US" altLang="zh-CN" dirty="0"/>
              <a:t>SVF: Super Virtual Fabric</a:t>
            </a:r>
            <a:endParaRPr lang="zh-CN" altLang="en-US" dirty="0"/>
          </a:p>
        </p:txBody>
      </p:sp>
    </p:spTree>
    <p:extLst>
      <p:ext uri="{BB962C8B-B14F-4D97-AF65-F5344CB8AC3E}">
        <p14:creationId xmlns:p14="http://schemas.microsoft.com/office/powerpoint/2010/main" val="17143935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占位符 10"/>
          <p:cNvSpPr>
            <a:spLocks noGrp="1"/>
          </p:cNvSpPr>
          <p:nvPr>
            <p:ph type="body" sz="quarter" idx="12"/>
          </p:nvPr>
        </p:nvSpPr>
        <p:spPr/>
        <p:txBody>
          <a:bodyPr/>
          <a:lstStyle/>
          <a:p>
            <a:r>
              <a:rPr lang="en-US" altLang="zh-CN" dirty="0"/>
              <a:t>VS: Virtual Switch</a:t>
            </a:r>
            <a:endParaRPr lang="zh-CN" altLang="en-US" dirty="0"/>
          </a:p>
        </p:txBody>
      </p:sp>
      <p:grpSp>
        <p:nvGrpSpPr>
          <p:cNvPr id="12" name="组合 11"/>
          <p:cNvGrpSpPr/>
          <p:nvPr/>
        </p:nvGrpSpPr>
        <p:grpSpPr>
          <a:xfrm>
            <a:off x="1667508" y="1556792"/>
            <a:ext cx="9253028" cy="4500500"/>
            <a:chOff x="2415512" y="1700808"/>
            <a:chExt cx="7390633" cy="4212468"/>
          </a:xfrm>
        </p:grpSpPr>
        <p:grpSp>
          <p:nvGrpSpPr>
            <p:cNvPr id="3" name="组合 43"/>
            <p:cNvGrpSpPr/>
            <p:nvPr/>
          </p:nvGrpSpPr>
          <p:grpSpPr>
            <a:xfrm>
              <a:off x="2415512" y="1700808"/>
              <a:ext cx="3176432" cy="3924436"/>
              <a:chOff x="1309055" y="1556792"/>
              <a:chExt cx="3744416" cy="3420380"/>
            </a:xfrm>
          </p:grpSpPr>
          <p:grpSp>
            <p:nvGrpSpPr>
              <p:cNvPr id="4" name="组合 27"/>
              <p:cNvGrpSpPr/>
              <p:nvPr/>
            </p:nvGrpSpPr>
            <p:grpSpPr>
              <a:xfrm>
                <a:off x="3973471" y="1556792"/>
                <a:ext cx="1080000" cy="3420380"/>
                <a:chOff x="4189375" y="1556792"/>
                <a:chExt cx="1080000" cy="3420380"/>
              </a:xfrm>
            </p:grpSpPr>
            <p:pic>
              <p:nvPicPr>
                <p:cNvPr id="6" name="图片 5" descr="CE12804-01-Front.png"/>
                <p:cNvPicPr>
                  <a:picLocks noChangeAspect="1"/>
                </p:cNvPicPr>
                <p:nvPr/>
              </p:nvPicPr>
              <p:blipFill>
                <a:blip r:embed="rId3" cstate="email">
                  <a:duotone>
                    <a:prstClr val="black"/>
                    <a:srgbClr val="00B0F0">
                      <a:tint val="45000"/>
                      <a:satMod val="400000"/>
                    </a:srgbClr>
                  </a:duotone>
                  <a:extLst>
                    <a:ext uri="{28A0092B-C50C-407E-A947-70E740481C1C}">
                      <a14:useLocalDpi xmlns:a14="http://schemas.microsoft.com/office/drawing/2010/main"/>
                    </a:ext>
                  </a:extLst>
                </a:blip>
                <a:srcRect/>
                <a:stretch>
                  <a:fillRect/>
                </a:stretch>
              </p:blipFill>
              <p:spPr>
                <a:xfrm>
                  <a:off x="4189375" y="1556792"/>
                  <a:ext cx="1080000" cy="1063879"/>
                </a:xfrm>
                <a:prstGeom prst="rect">
                  <a:avLst/>
                </a:prstGeom>
                <a:effectLst/>
              </p:spPr>
            </p:pic>
            <p:pic>
              <p:nvPicPr>
                <p:cNvPr id="7" name="图片 6" descr="CE12804-01-Front.png"/>
                <p:cNvPicPr>
                  <a:picLocks noChangeAspect="1"/>
                </p:cNvPicPr>
                <p:nvPr/>
              </p:nvPicPr>
              <p:blipFill>
                <a:blip r:embed="rId3" cstate="email">
                  <a:duotone>
                    <a:prstClr val="black"/>
                    <a:srgbClr val="92D050">
                      <a:tint val="45000"/>
                      <a:satMod val="400000"/>
                    </a:srgbClr>
                  </a:duotone>
                  <a:extLst>
                    <a:ext uri="{28A0092B-C50C-407E-A947-70E740481C1C}">
                      <a14:useLocalDpi xmlns:a14="http://schemas.microsoft.com/office/drawing/2010/main"/>
                    </a:ext>
                  </a:extLst>
                </a:blip>
                <a:srcRect/>
                <a:stretch>
                  <a:fillRect/>
                </a:stretch>
              </p:blipFill>
              <p:spPr>
                <a:xfrm>
                  <a:off x="4189375" y="2735043"/>
                  <a:ext cx="1080000" cy="1063879"/>
                </a:xfrm>
                <a:prstGeom prst="rect">
                  <a:avLst/>
                </a:prstGeom>
                <a:effectLst/>
              </p:spPr>
            </p:pic>
            <p:pic>
              <p:nvPicPr>
                <p:cNvPr id="8" name="图片 7" descr="CE12804-01-Front.png"/>
                <p:cNvPicPr>
                  <a:picLocks noChangeAspect="1"/>
                </p:cNvPicPr>
                <p:nvPr/>
              </p:nvPicPr>
              <p:blipFill>
                <a:blip r:embed="rId3" cstate="email">
                  <a:duotone>
                    <a:prstClr val="black"/>
                    <a:srgbClr val="FFC000">
                      <a:tint val="45000"/>
                      <a:satMod val="400000"/>
                    </a:srgbClr>
                  </a:duotone>
                  <a:extLst>
                    <a:ext uri="{28A0092B-C50C-407E-A947-70E740481C1C}">
                      <a14:useLocalDpi xmlns:a14="http://schemas.microsoft.com/office/drawing/2010/main"/>
                    </a:ext>
                  </a:extLst>
                </a:blip>
                <a:srcRect/>
                <a:stretch>
                  <a:fillRect/>
                </a:stretch>
              </p:blipFill>
              <p:spPr>
                <a:xfrm>
                  <a:off x="4189375" y="3913293"/>
                  <a:ext cx="1080000" cy="1063879"/>
                </a:xfrm>
                <a:prstGeom prst="rect">
                  <a:avLst/>
                </a:prstGeom>
                <a:effectLst/>
              </p:spPr>
            </p:pic>
          </p:grpSp>
          <p:grpSp>
            <p:nvGrpSpPr>
              <p:cNvPr id="9" name="组合 28"/>
              <p:cNvGrpSpPr/>
              <p:nvPr/>
            </p:nvGrpSpPr>
            <p:grpSpPr>
              <a:xfrm>
                <a:off x="1309055" y="1818249"/>
                <a:ext cx="1440000" cy="2877703"/>
                <a:chOff x="1309055" y="1952836"/>
                <a:chExt cx="1440000" cy="2877703"/>
              </a:xfrm>
            </p:grpSpPr>
            <p:pic>
              <p:nvPicPr>
                <p:cNvPr id="5" name="图片 4" descr="01-Front.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309055" y="1952836"/>
                  <a:ext cx="1440000" cy="2877703"/>
                </a:xfrm>
                <a:prstGeom prst="rect">
                  <a:avLst/>
                </a:prstGeom>
              </p:spPr>
            </p:pic>
            <p:sp>
              <p:nvSpPr>
                <p:cNvPr id="15" name="TextBox 14"/>
                <p:cNvSpPr txBox="1"/>
                <p:nvPr/>
              </p:nvSpPr>
              <p:spPr>
                <a:xfrm>
                  <a:off x="1399055" y="2546569"/>
                  <a:ext cx="1260000" cy="378375"/>
                </a:xfrm>
                <a:prstGeom prst="rect">
                  <a:avLst/>
                </a:prstGeom>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pPr algn="ctr" fontAlgn="ctr">
                    <a:spcBef>
                      <a:spcPts val="0"/>
                    </a:spcBef>
                    <a:spcAft>
                      <a:spcPts val="0"/>
                    </a:spcAft>
                    <a:defRPr/>
                  </a:pPr>
                  <a:r>
                    <a:rPr lang="en-US" sz="1600" dirty="0">
                      <a:solidFill>
                        <a:srgbClr val="000000"/>
                      </a:solidFill>
                      <a:latin typeface="微软雅黑" panose="020B0503020204020204" pitchFamily="34" charset="-122"/>
                      <a:ea typeface="微软雅黑" panose="020B0503020204020204" pitchFamily="34" charset="-122"/>
                      <a:cs typeface="Arial" pitchFamily="34" charset="0"/>
                    </a:rPr>
                    <a:t>VS 1</a:t>
                  </a:r>
                </a:p>
              </p:txBody>
            </p:sp>
            <p:sp>
              <p:nvSpPr>
                <p:cNvPr id="16" name="TextBox 15"/>
                <p:cNvSpPr txBox="1"/>
                <p:nvPr/>
              </p:nvSpPr>
              <p:spPr>
                <a:xfrm>
                  <a:off x="1399055" y="3095796"/>
                  <a:ext cx="1260000" cy="378375"/>
                </a:xfrm>
                <a:prstGeom prst="rect">
                  <a:avLst/>
                </a:prstGeom>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pPr algn="ctr" fontAlgn="ctr">
                    <a:spcBef>
                      <a:spcPts val="0"/>
                    </a:spcBef>
                    <a:spcAft>
                      <a:spcPts val="0"/>
                    </a:spcAft>
                    <a:defRPr/>
                  </a:pPr>
                  <a:r>
                    <a:rPr lang="en-US" sz="1600" dirty="0">
                      <a:solidFill>
                        <a:srgbClr val="000000"/>
                      </a:solidFill>
                      <a:latin typeface="微软雅黑" panose="020B0503020204020204" pitchFamily="34" charset="-122"/>
                      <a:ea typeface="微软雅黑" panose="020B0503020204020204" pitchFamily="34" charset="-122"/>
                      <a:cs typeface="Arial" pitchFamily="34" charset="0"/>
                    </a:rPr>
                    <a:t>VS 2</a:t>
                  </a:r>
                </a:p>
              </p:txBody>
            </p:sp>
            <p:sp>
              <p:nvSpPr>
                <p:cNvPr id="17" name="TextBox 16"/>
                <p:cNvSpPr txBox="1"/>
                <p:nvPr/>
              </p:nvSpPr>
              <p:spPr>
                <a:xfrm>
                  <a:off x="1399055" y="3645024"/>
                  <a:ext cx="1260000" cy="378375"/>
                </a:xfrm>
                <a:prstGeom prst="rect">
                  <a:avLst/>
                </a:prstGeom>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pPr algn="ctr" fontAlgn="ctr">
                    <a:spcBef>
                      <a:spcPts val="0"/>
                    </a:spcBef>
                    <a:spcAft>
                      <a:spcPts val="0"/>
                    </a:spcAft>
                    <a:defRPr/>
                  </a:pPr>
                  <a:r>
                    <a:rPr lang="en-US" sz="1600" dirty="0">
                      <a:solidFill>
                        <a:srgbClr val="000000"/>
                      </a:solidFill>
                      <a:latin typeface="微软雅黑" panose="020B0503020204020204" pitchFamily="34" charset="-122"/>
                      <a:ea typeface="微软雅黑" panose="020B0503020204020204" pitchFamily="34" charset="-122"/>
                      <a:cs typeface="Arial" pitchFamily="34" charset="0"/>
                    </a:rPr>
                    <a:t>VS 8</a:t>
                  </a:r>
                </a:p>
              </p:txBody>
            </p:sp>
          </p:grpSp>
          <p:cxnSp>
            <p:nvCxnSpPr>
              <p:cNvPr id="19" name="肘形连接符 18"/>
              <p:cNvCxnSpPr>
                <a:stCxn id="15" idx="3"/>
                <a:endCxn id="6" idx="1"/>
              </p:cNvCxnSpPr>
              <p:nvPr/>
            </p:nvCxnSpPr>
            <p:spPr bwMode="auto">
              <a:xfrm flipV="1">
                <a:off x="2659055" y="2088732"/>
                <a:ext cx="1314416" cy="512438"/>
              </a:xfrm>
              <a:prstGeom prst="bentConnector3">
                <a:avLst>
                  <a:gd name="adj1" fmla="val 50000"/>
                </a:avLst>
              </a:prstGeom>
              <a:noFill/>
              <a:ln w="28575" cap="flat" cmpd="sng" algn="ctr">
                <a:solidFill>
                  <a:srgbClr val="00B0F0"/>
                </a:solidFill>
                <a:prstDash val="sysDash"/>
                <a:round/>
                <a:headEnd type="none" w="med" len="med"/>
                <a:tailEnd type="arrow" w="med" len="med"/>
              </a:ln>
              <a:effectLst>
                <a:outerShdw blurRad="50800" dist="38100" dir="2700000" algn="tl" rotWithShape="0">
                  <a:prstClr val="black">
                    <a:alpha val="40000"/>
                  </a:prstClr>
                </a:outerShdw>
              </a:effectLst>
            </p:spPr>
          </p:cxnSp>
          <p:cxnSp>
            <p:nvCxnSpPr>
              <p:cNvPr id="20" name="肘形连接符 19"/>
              <p:cNvCxnSpPr>
                <a:stCxn id="16" idx="3"/>
                <a:endCxn id="7" idx="1"/>
              </p:cNvCxnSpPr>
              <p:nvPr/>
            </p:nvCxnSpPr>
            <p:spPr bwMode="auto">
              <a:xfrm>
                <a:off x="2659055" y="3150397"/>
                <a:ext cx="1314416" cy="116586"/>
              </a:xfrm>
              <a:prstGeom prst="bentConnector3">
                <a:avLst>
                  <a:gd name="adj1" fmla="val 50000"/>
                </a:avLst>
              </a:prstGeom>
              <a:noFill/>
              <a:ln w="28575" cap="flat" cmpd="sng" algn="ctr">
                <a:solidFill>
                  <a:srgbClr val="92D050"/>
                </a:solidFill>
                <a:prstDash val="sysDash"/>
                <a:round/>
                <a:headEnd type="none" w="med" len="med"/>
                <a:tailEnd type="arrow" w="med" len="med"/>
              </a:ln>
              <a:effectLst>
                <a:outerShdw blurRad="50800" dist="38100" dir="2700000" algn="tl" rotWithShape="0">
                  <a:prstClr val="black">
                    <a:alpha val="40000"/>
                  </a:prstClr>
                </a:outerShdw>
              </a:effectLst>
            </p:spPr>
          </p:cxnSp>
          <p:cxnSp>
            <p:nvCxnSpPr>
              <p:cNvPr id="23" name="肘形连接符 22"/>
              <p:cNvCxnSpPr>
                <a:stCxn id="17" idx="3"/>
                <a:endCxn id="8" idx="1"/>
              </p:cNvCxnSpPr>
              <p:nvPr/>
            </p:nvCxnSpPr>
            <p:spPr bwMode="auto">
              <a:xfrm>
                <a:off x="2659055" y="3699625"/>
                <a:ext cx="1314416" cy="745608"/>
              </a:xfrm>
              <a:prstGeom prst="bentConnector3">
                <a:avLst>
                  <a:gd name="adj1" fmla="val 50000"/>
                </a:avLst>
              </a:prstGeom>
              <a:noFill/>
              <a:ln w="28575" cap="flat" cmpd="sng" algn="ctr">
                <a:solidFill>
                  <a:schemeClr val="tx2"/>
                </a:solidFill>
                <a:prstDash val="sysDash"/>
                <a:round/>
                <a:headEnd type="none" w="med" len="med"/>
                <a:tailEnd type="arrow" w="med" len="med"/>
              </a:ln>
              <a:effectLst>
                <a:outerShdw blurRad="50800" dist="38100" dir="2700000" algn="tl" rotWithShape="0">
                  <a:prstClr val="black">
                    <a:alpha val="40000"/>
                  </a:prstClr>
                </a:outerShdw>
              </a:effectLst>
            </p:spPr>
          </p:cxnSp>
        </p:grpSp>
        <p:grpSp>
          <p:nvGrpSpPr>
            <p:cNvPr id="10" name="组合 29"/>
            <p:cNvGrpSpPr/>
            <p:nvPr/>
          </p:nvGrpSpPr>
          <p:grpSpPr>
            <a:xfrm>
              <a:off x="6240016" y="2046509"/>
              <a:ext cx="3566128" cy="1274480"/>
              <a:chOff x="6565638" y="2269046"/>
              <a:chExt cx="4756075" cy="1274480"/>
            </a:xfrm>
          </p:grpSpPr>
          <p:sp>
            <p:nvSpPr>
              <p:cNvPr id="31" name="AutoShape 13"/>
              <p:cNvSpPr>
                <a:spLocks noChangeArrowheads="1"/>
              </p:cNvSpPr>
              <p:nvPr/>
            </p:nvSpPr>
            <p:spPr bwMode="gray">
              <a:xfrm>
                <a:off x="6565639" y="2390738"/>
                <a:ext cx="4756074" cy="1152788"/>
              </a:xfrm>
              <a:prstGeom prst="roundRect">
                <a:avLst>
                  <a:gd name="adj" fmla="val 4639"/>
                </a:avLst>
              </a:prstGeom>
              <a:solidFill>
                <a:schemeClr val="bg1"/>
              </a:solidFill>
              <a:ln w="9525" algn="ctr">
                <a:noFill/>
                <a:round/>
                <a:headEnd/>
                <a:tailEnd/>
              </a:ln>
              <a:effectLst>
                <a:outerShdw blurRad="50800" dist="38100" dir="2700000" algn="tl" rotWithShape="0">
                  <a:prstClr val="black">
                    <a:alpha val="40000"/>
                  </a:prstClr>
                </a:outerShdw>
              </a:effectLst>
            </p:spPr>
            <p:txBody>
              <a:bodyPr wrap="square">
                <a:noAutofit/>
              </a:bodyPr>
              <a:lstStyle/>
              <a:p>
                <a:pPr algn="l" fontAlgn="ctr">
                  <a:buClr>
                    <a:srgbClr val="CC9900"/>
                  </a:buClr>
                  <a:defRPr/>
                </a:pPr>
                <a:endParaRPr lang="en-US" altLang="zh-CN" sz="1400" dirty="0">
                  <a:solidFill>
                    <a:srgbClr val="000000"/>
                  </a:solidFill>
                  <a:latin typeface="微软雅黑" panose="020B0503020204020204" pitchFamily="34" charset="-122"/>
                  <a:ea typeface="微软雅黑" panose="020B0503020204020204" pitchFamily="34" charset="-122"/>
                </a:endParaRPr>
              </a:p>
            </p:txBody>
          </p:sp>
          <p:sp>
            <p:nvSpPr>
              <p:cNvPr id="32" name="Rectangle 48"/>
              <p:cNvSpPr>
                <a:spLocks noChangeArrowheads="1"/>
              </p:cNvSpPr>
              <p:nvPr/>
            </p:nvSpPr>
            <p:spPr bwMode="auto">
              <a:xfrm>
                <a:off x="6657547" y="2391397"/>
                <a:ext cx="4509299" cy="902277"/>
              </a:xfrm>
              <a:prstGeom prst="rect">
                <a:avLst/>
              </a:prstGeom>
              <a:noFill/>
              <a:ln>
                <a:noFill/>
              </a:ln>
              <a:effectLst/>
            </p:spPr>
            <p:txBody>
              <a:bodyPr wrap="square" lIns="0" tIns="0" rIns="0" bIns="0" anchor="t" anchorCtr="0">
                <a:noAutofit/>
              </a:bodyPr>
              <a:lstStyle/>
              <a:p>
                <a:pPr marL="119063" lvl="1" indent="-119063" fontAlgn="ctr">
                  <a:lnSpc>
                    <a:spcPct val="150000"/>
                  </a:lnSpc>
                  <a:spcBef>
                    <a:spcPts val="200"/>
                  </a:spcBef>
                  <a:spcAft>
                    <a:spcPts val="600"/>
                  </a:spcAft>
                  <a:buFont typeface="Wingdings" pitchFamily="2" charset="2"/>
                  <a:buChar char="§"/>
                </a:pPr>
                <a:r>
                  <a:rPr lang="en-US" sz="1400" dirty="0">
                    <a:latin typeface="微软雅黑" panose="020B0503020204020204" pitchFamily="34" charset="-122"/>
                    <a:ea typeface="微软雅黑" panose="020B0503020204020204" pitchFamily="34" charset="-122"/>
                    <a:cs typeface="Arial" pitchFamily="34" charset="0"/>
                  </a:rPr>
                  <a:t>VS technology virtualizes one physical device into multiple logical devices, which are isolated from each other. </a:t>
                </a:r>
              </a:p>
            </p:txBody>
          </p:sp>
          <p:sp>
            <p:nvSpPr>
              <p:cNvPr id="33" name="Rectangle 35"/>
              <p:cNvSpPr>
                <a:spLocks noChangeArrowheads="1"/>
              </p:cNvSpPr>
              <p:nvPr/>
            </p:nvSpPr>
            <p:spPr bwMode="auto">
              <a:xfrm>
                <a:off x="6565638" y="2269046"/>
                <a:ext cx="4755600" cy="50575"/>
              </a:xfrm>
              <a:prstGeom prst="rect">
                <a:avLst/>
              </a:prstGeom>
              <a:gradFill rotWithShape="1">
                <a:gsLst>
                  <a:gs pos="69000">
                    <a:schemeClr val="hlink"/>
                  </a:gs>
                  <a:gs pos="100000">
                    <a:schemeClr val="bg1"/>
                  </a:gs>
                </a:gsLst>
                <a:lin ang="0" scaled="1"/>
              </a:gradFill>
              <a:ln w="9525" algn="ctr">
                <a:noFill/>
                <a:miter lim="800000"/>
                <a:headEnd/>
                <a:tailEnd/>
              </a:ln>
            </p:spPr>
            <p:txBody>
              <a:bodyPr wrap="square" lIns="79200" tIns="39600" rIns="79200" bIns="39600" anchor="ctr">
                <a:noAutofit/>
              </a:bodyPr>
              <a:lstStyle/>
              <a:p>
                <a:pPr defTabSz="801688" fontAlgn="ctr">
                  <a:buClr>
                    <a:srgbClr val="CC9900"/>
                  </a:buClr>
                  <a:buFont typeface="Wingdings" pitchFamily="2" charset="2"/>
                  <a:buChar char="n"/>
                  <a:defRPr/>
                </a:pPr>
                <a:endParaRPr lang="en-US" altLang="zh-CN" dirty="0">
                  <a:solidFill>
                    <a:srgbClr val="000000"/>
                  </a:solidFill>
                  <a:latin typeface="微软雅黑" panose="020B0503020204020204" pitchFamily="34" charset="-122"/>
                  <a:ea typeface="微软雅黑" panose="020B0503020204020204" pitchFamily="34" charset="-122"/>
                </a:endParaRPr>
              </a:p>
            </p:txBody>
          </p:sp>
        </p:grpSp>
        <p:sp>
          <p:nvSpPr>
            <p:cNvPr id="39" name="AutoShape 13"/>
            <p:cNvSpPr>
              <a:spLocks noChangeArrowheads="1"/>
            </p:cNvSpPr>
            <p:nvPr/>
          </p:nvSpPr>
          <p:spPr bwMode="gray">
            <a:xfrm>
              <a:off x="6240018" y="4270773"/>
              <a:ext cx="3566127" cy="1642503"/>
            </a:xfrm>
            <a:prstGeom prst="roundRect">
              <a:avLst>
                <a:gd name="adj" fmla="val 4639"/>
              </a:avLst>
            </a:prstGeom>
            <a:solidFill>
              <a:schemeClr val="bg1"/>
            </a:solidFill>
            <a:ln w="9525" algn="ctr">
              <a:noFill/>
              <a:round/>
              <a:headEnd/>
              <a:tailEnd/>
            </a:ln>
            <a:effectLst>
              <a:outerShdw blurRad="50800" dist="38100" dir="2700000" algn="tl" rotWithShape="0">
                <a:prstClr val="black">
                  <a:alpha val="40000"/>
                </a:prstClr>
              </a:outerShdw>
            </a:effectLst>
          </p:spPr>
          <p:txBody>
            <a:bodyPr wrap="square">
              <a:noAutofit/>
            </a:bodyPr>
            <a:lstStyle/>
            <a:p>
              <a:pPr algn="l" fontAlgn="ctr">
                <a:buClr>
                  <a:srgbClr val="CC9900"/>
                </a:buClr>
                <a:defRPr/>
              </a:pPr>
              <a:endParaRPr lang="en-US" altLang="zh-CN" sz="1400" dirty="0">
                <a:solidFill>
                  <a:srgbClr val="000000"/>
                </a:solidFill>
                <a:latin typeface="微软雅黑" panose="020B0503020204020204" pitchFamily="34" charset="-122"/>
                <a:ea typeface="微软雅黑" panose="020B0503020204020204" pitchFamily="34" charset="-122"/>
              </a:endParaRPr>
            </a:p>
          </p:txBody>
        </p:sp>
        <p:sp>
          <p:nvSpPr>
            <p:cNvPr id="40" name="Rectangle 48"/>
            <p:cNvSpPr>
              <a:spLocks noChangeArrowheads="1"/>
            </p:cNvSpPr>
            <p:nvPr/>
          </p:nvSpPr>
          <p:spPr bwMode="auto">
            <a:xfrm>
              <a:off x="6308930" y="4271433"/>
              <a:ext cx="3428303" cy="1523517"/>
            </a:xfrm>
            <a:prstGeom prst="rect">
              <a:avLst/>
            </a:prstGeom>
            <a:noFill/>
            <a:ln>
              <a:noFill/>
            </a:ln>
            <a:effectLst/>
          </p:spPr>
          <p:txBody>
            <a:bodyPr wrap="square" lIns="0" tIns="0" rIns="0" bIns="0" anchor="t" anchorCtr="0">
              <a:noAutofit/>
            </a:bodyPr>
            <a:lstStyle/>
            <a:p>
              <a:pPr marL="119063" lvl="1" indent="-119063" fontAlgn="ctr">
                <a:spcBef>
                  <a:spcPts val="200"/>
                </a:spcBef>
                <a:spcAft>
                  <a:spcPts val="600"/>
                </a:spcAft>
                <a:buFont typeface="Wingdings" pitchFamily="2" charset="2"/>
                <a:buChar char="§"/>
              </a:pPr>
              <a:r>
                <a:rPr lang="en-US" sz="1400" dirty="0">
                  <a:solidFill>
                    <a:srgbClr val="C00000"/>
                  </a:solidFill>
                  <a:latin typeface="微软雅黑" panose="020B0503020204020204" pitchFamily="34" charset="-122"/>
                  <a:ea typeface="微软雅黑" panose="020B0503020204020204" pitchFamily="34" charset="-122"/>
                  <a:cs typeface="Arial" pitchFamily="34" charset="0"/>
                </a:rPr>
                <a:t>1:N virtualization: </a:t>
              </a:r>
              <a:r>
                <a:rPr lang="en-US" sz="1400" dirty="0">
                  <a:latin typeface="微软雅黑" panose="020B0503020204020204" pitchFamily="34" charset="-122"/>
                  <a:ea typeface="微软雅黑" panose="020B0503020204020204" pitchFamily="34" charset="-122"/>
                  <a:cs typeface="Arial" pitchFamily="34" charset="0"/>
                </a:rPr>
                <a:t>One physical switch is used as multiple logical switches.</a:t>
              </a:r>
            </a:p>
            <a:p>
              <a:pPr marL="119063" lvl="1" indent="-119063" fontAlgn="ctr">
                <a:spcBef>
                  <a:spcPts val="200"/>
                </a:spcBef>
                <a:spcAft>
                  <a:spcPts val="600"/>
                </a:spcAft>
                <a:buFont typeface="Wingdings" pitchFamily="2" charset="2"/>
                <a:buChar char="§"/>
              </a:pPr>
              <a:r>
                <a:rPr lang="en-US" sz="1400" dirty="0">
                  <a:solidFill>
                    <a:srgbClr val="C00000"/>
                  </a:solidFill>
                  <a:latin typeface="微软雅黑" panose="020B0503020204020204" pitchFamily="34" charset="-122"/>
                  <a:ea typeface="微软雅黑" panose="020B0503020204020204" pitchFamily="34" charset="-122"/>
                  <a:cs typeface="Arial" pitchFamily="34" charset="0"/>
                </a:rPr>
                <a:t>VS isolation: </a:t>
              </a:r>
              <a:r>
                <a:rPr lang="en-US" sz="1400" dirty="0">
                  <a:latin typeface="微软雅黑" panose="020B0503020204020204" pitchFamily="34" charset="-122"/>
                  <a:ea typeface="微软雅黑" panose="020B0503020204020204" pitchFamily="34" charset="-122"/>
                  <a:cs typeface="Arial" pitchFamily="34" charset="0"/>
                </a:rPr>
                <a:t>Each VS is assigned exclusive system resources and runs independent network services. VSs are isolated and do not affect one another.</a:t>
              </a:r>
            </a:p>
          </p:txBody>
        </p:sp>
        <p:sp>
          <p:nvSpPr>
            <p:cNvPr id="41" name="Rectangle 35"/>
            <p:cNvSpPr>
              <a:spLocks noChangeArrowheads="1"/>
            </p:cNvSpPr>
            <p:nvPr/>
          </p:nvSpPr>
          <p:spPr bwMode="auto">
            <a:xfrm>
              <a:off x="6240016" y="4149081"/>
              <a:ext cx="3565772" cy="50575"/>
            </a:xfrm>
            <a:prstGeom prst="rect">
              <a:avLst/>
            </a:prstGeom>
            <a:gradFill rotWithShape="1">
              <a:gsLst>
                <a:gs pos="69000">
                  <a:schemeClr val="hlink"/>
                </a:gs>
                <a:gs pos="100000">
                  <a:schemeClr val="bg1"/>
                </a:gs>
              </a:gsLst>
              <a:lin ang="0" scaled="1"/>
            </a:gradFill>
            <a:ln w="9525" algn="ctr">
              <a:noFill/>
              <a:miter lim="800000"/>
              <a:headEnd/>
              <a:tailEnd/>
            </a:ln>
          </p:spPr>
          <p:txBody>
            <a:bodyPr wrap="square" lIns="79200" tIns="39600" rIns="79200" bIns="39600" anchor="ctr">
              <a:noAutofit/>
            </a:bodyPr>
            <a:lstStyle/>
            <a:p>
              <a:pPr defTabSz="801688" fontAlgn="ctr">
                <a:buClr>
                  <a:srgbClr val="CC9900"/>
                </a:buClr>
                <a:buFont typeface="Wingdings" pitchFamily="2" charset="2"/>
                <a:buChar char="n"/>
                <a:defRPr/>
              </a:pPr>
              <a:endParaRPr lang="en-US" altLang="zh-CN" dirty="0">
                <a:solidFill>
                  <a:srgbClr val="000000"/>
                </a:solidFill>
                <a:latin typeface="微软雅黑" panose="020B0503020204020204" pitchFamily="34" charset="-122"/>
                <a:ea typeface="微软雅黑" panose="020B0503020204020204" pitchFamily="34" charset="-122"/>
              </a:endParaRPr>
            </a:p>
          </p:txBody>
        </p:sp>
        <p:sp>
          <p:nvSpPr>
            <p:cNvPr id="28" name="矩形 27"/>
            <p:cNvSpPr/>
            <p:nvPr/>
          </p:nvSpPr>
          <p:spPr>
            <a:xfrm>
              <a:off x="6240016" y="1707336"/>
              <a:ext cx="1674176" cy="338554"/>
            </a:xfrm>
            <a:prstGeom prst="rect">
              <a:avLst/>
            </a:prstGeom>
          </p:spPr>
          <p:txBody>
            <a:bodyPr wrap="square">
              <a:noAutofit/>
            </a:bodyPr>
            <a:lstStyle/>
            <a:p>
              <a:pPr marL="228600" indent="-228600" fontAlgn="ctr">
                <a:buClr>
                  <a:schemeClr val="bg1">
                    <a:lumMod val="50000"/>
                  </a:schemeClr>
                </a:buClr>
                <a:buFont typeface="Wingdings" panose="05000000000000000000" pitchFamily="2" charset="2"/>
                <a:buChar char="l"/>
              </a:pPr>
              <a:r>
                <a:rPr lang="en-US" sz="1600" dirty="0">
                  <a:latin typeface="微软雅黑" panose="020B0503020204020204" pitchFamily="34" charset="-122"/>
                  <a:ea typeface="微软雅黑" panose="020B0503020204020204" pitchFamily="34" charset="-122"/>
                </a:rPr>
                <a:t>VS definition</a:t>
              </a:r>
            </a:p>
          </p:txBody>
        </p:sp>
        <p:sp>
          <p:nvSpPr>
            <p:cNvPr id="29" name="矩形 28"/>
            <p:cNvSpPr/>
            <p:nvPr/>
          </p:nvSpPr>
          <p:spPr>
            <a:xfrm>
              <a:off x="6240016" y="3773082"/>
              <a:ext cx="2118080" cy="338554"/>
            </a:xfrm>
            <a:prstGeom prst="rect">
              <a:avLst/>
            </a:prstGeom>
          </p:spPr>
          <p:txBody>
            <a:bodyPr wrap="square">
              <a:noAutofit/>
            </a:bodyPr>
            <a:lstStyle/>
            <a:p>
              <a:pPr marL="228600" indent="-228600" fontAlgn="ctr">
                <a:buClr>
                  <a:schemeClr val="bg1">
                    <a:lumMod val="50000"/>
                  </a:schemeClr>
                </a:buClr>
                <a:buFont typeface="Wingdings" panose="05000000000000000000" pitchFamily="2" charset="2"/>
                <a:buChar char="l"/>
              </a:pPr>
              <a:r>
                <a:rPr lang="en-US" sz="1600" dirty="0">
                  <a:latin typeface="微软雅黑" panose="020B0503020204020204" pitchFamily="34" charset="-122"/>
                  <a:ea typeface="微软雅黑" panose="020B0503020204020204" pitchFamily="34" charset="-122"/>
                </a:rPr>
                <a:t>VS characteristics</a:t>
              </a:r>
            </a:p>
          </p:txBody>
        </p:sp>
      </p:grpSp>
    </p:spTree>
    <p:extLst>
      <p:ext uri="{BB962C8B-B14F-4D97-AF65-F5344CB8AC3E}">
        <p14:creationId xmlns:p14="http://schemas.microsoft.com/office/powerpoint/2010/main" val="3458238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2"/>
          </p:nvPr>
        </p:nvSpPr>
        <p:spPr/>
        <p:txBody>
          <a:bodyPr/>
          <a:lstStyle/>
          <a:p>
            <a:r>
              <a:rPr lang="en-US" altLang="zh-CN" dirty="0" err="1"/>
              <a:t>FCoE</a:t>
            </a:r>
            <a:r>
              <a:rPr lang="en-US" altLang="zh-CN" dirty="0"/>
              <a:t>: </a:t>
            </a:r>
            <a:r>
              <a:rPr lang="en-US" altLang="zh-CN" dirty="0" err="1"/>
              <a:t>Fibre</a:t>
            </a:r>
            <a:r>
              <a:rPr lang="en-US" altLang="zh-CN" dirty="0"/>
              <a:t> Channel over Ethernet</a:t>
            </a:r>
            <a:endParaRPr lang="zh-CN" altLang="en-US" dirty="0"/>
          </a:p>
        </p:txBody>
      </p:sp>
      <p:grpSp>
        <p:nvGrpSpPr>
          <p:cNvPr id="4" name="组合 3"/>
          <p:cNvGrpSpPr/>
          <p:nvPr/>
        </p:nvGrpSpPr>
        <p:grpSpPr>
          <a:xfrm>
            <a:off x="1235460" y="1295442"/>
            <a:ext cx="10237402" cy="5086308"/>
            <a:chOff x="2135560" y="1376772"/>
            <a:chExt cx="8347225" cy="4841791"/>
          </a:xfrm>
        </p:grpSpPr>
        <p:pic>
          <p:nvPicPr>
            <p:cNvPr id="150" name="Picture 10" descr="图片1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122134" y="3744493"/>
              <a:ext cx="496890" cy="308027"/>
            </a:xfrm>
            <a:prstGeom prst="rect">
              <a:avLst/>
            </a:prstGeom>
            <a:noFill/>
            <a:ln w="9525">
              <a:noFill/>
              <a:miter lim="800000"/>
              <a:headEnd/>
              <a:tailEnd/>
            </a:ln>
          </p:spPr>
        </p:pic>
        <p:pic>
          <p:nvPicPr>
            <p:cNvPr id="152" name="Picture 10" descr="图片1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559550" y="3744493"/>
              <a:ext cx="496890" cy="308027"/>
            </a:xfrm>
            <a:prstGeom prst="rect">
              <a:avLst/>
            </a:prstGeom>
            <a:noFill/>
            <a:ln w="9525">
              <a:noFill/>
              <a:miter lim="800000"/>
              <a:headEnd/>
              <a:tailEnd/>
            </a:ln>
          </p:spPr>
        </p:pic>
        <p:sp>
          <p:nvSpPr>
            <p:cNvPr id="153" name="圆角矩形 152"/>
            <p:cNvSpPr/>
            <p:nvPr/>
          </p:nvSpPr>
          <p:spPr bwMode="auto">
            <a:xfrm>
              <a:off x="3239022" y="1701579"/>
              <a:ext cx="2064890" cy="1330258"/>
            </a:xfrm>
            <a:prstGeom prst="roundRect">
              <a:avLst/>
            </a:prstGeom>
            <a:solidFill>
              <a:srgbClr val="6699FF">
                <a:alpha val="3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fontAlgn="ctr">
                <a:buClr>
                  <a:srgbClr val="CC9900"/>
                </a:buClr>
                <a:buFont typeface="Wingdings" pitchFamily="2" charset="2"/>
                <a:buChar char="n"/>
              </a:pPr>
              <a:endParaRPr lang="en-US" altLang="zh-CN" sz="1200" dirty="0">
                <a:solidFill>
                  <a:srgbClr val="000000"/>
                </a:solidFill>
                <a:latin typeface="微软雅黑" panose="020B0503020204020204" pitchFamily="34" charset="-122"/>
                <a:ea typeface="微软雅黑" panose="020B0503020204020204" pitchFamily="34" charset="-122"/>
              </a:endParaRPr>
            </a:p>
          </p:txBody>
        </p:sp>
        <p:sp>
          <p:nvSpPr>
            <p:cNvPr id="155" name="圆角矩形 154"/>
            <p:cNvSpPr/>
            <p:nvPr/>
          </p:nvSpPr>
          <p:spPr bwMode="auto">
            <a:xfrm>
              <a:off x="3249288" y="3790930"/>
              <a:ext cx="2054625" cy="1330258"/>
            </a:xfrm>
            <a:prstGeom prst="roundRect">
              <a:avLst/>
            </a:prstGeom>
            <a:solidFill>
              <a:srgbClr val="FFC000">
                <a:alpha val="3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fontAlgn="ctr">
                <a:buClr>
                  <a:srgbClr val="CC9900"/>
                </a:buClr>
                <a:buFont typeface="Wingdings" pitchFamily="2" charset="2"/>
                <a:buChar char="n"/>
              </a:pPr>
              <a:endParaRPr lang="en-US" altLang="zh-CN" sz="1200" dirty="0">
                <a:solidFill>
                  <a:srgbClr val="000000"/>
                </a:solidFill>
                <a:latin typeface="微软雅黑" panose="020B0503020204020204" pitchFamily="34" charset="-122"/>
                <a:ea typeface="微软雅黑" panose="020B0503020204020204" pitchFamily="34" charset="-122"/>
              </a:endParaRPr>
            </a:p>
          </p:txBody>
        </p:sp>
        <p:pic>
          <p:nvPicPr>
            <p:cNvPr id="156" name="Picture 460" descr="图片239"/>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22021" y="1880413"/>
              <a:ext cx="338360" cy="430430"/>
            </a:xfrm>
            <a:prstGeom prst="rect">
              <a:avLst/>
            </a:prstGeom>
            <a:noFill/>
          </p:spPr>
        </p:pic>
        <p:pic>
          <p:nvPicPr>
            <p:cNvPr id="158" name="Picture 460" descr="图片239"/>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795344" y="1880413"/>
              <a:ext cx="338360" cy="430430"/>
            </a:xfrm>
            <a:prstGeom prst="rect">
              <a:avLst/>
            </a:prstGeom>
            <a:noFill/>
          </p:spPr>
        </p:pic>
        <p:pic>
          <p:nvPicPr>
            <p:cNvPr id="159" name="Picture 460" descr="图片239"/>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87128" y="2456303"/>
              <a:ext cx="338360" cy="430430"/>
            </a:xfrm>
            <a:prstGeom prst="rect">
              <a:avLst/>
            </a:prstGeom>
            <a:noFill/>
          </p:spPr>
        </p:pic>
        <p:pic>
          <p:nvPicPr>
            <p:cNvPr id="161" name="Picture 460" descr="图片239"/>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818181" y="2456303"/>
              <a:ext cx="338360" cy="430430"/>
            </a:xfrm>
            <a:prstGeom prst="rect">
              <a:avLst/>
            </a:prstGeom>
            <a:noFill/>
          </p:spPr>
        </p:pic>
        <p:pic>
          <p:nvPicPr>
            <p:cNvPr id="162" name="Picture 460" descr="图片239"/>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349234" y="2456303"/>
              <a:ext cx="338360" cy="430430"/>
            </a:xfrm>
            <a:prstGeom prst="rect">
              <a:avLst/>
            </a:prstGeom>
            <a:noFill/>
          </p:spPr>
        </p:pic>
        <p:cxnSp>
          <p:nvCxnSpPr>
            <p:cNvPr id="164" name="直接连接符 163"/>
            <p:cNvCxnSpPr>
              <a:stCxn id="162" idx="0"/>
              <a:endCxn id="158" idx="2"/>
            </p:cNvCxnSpPr>
            <p:nvPr/>
          </p:nvCxnSpPr>
          <p:spPr bwMode="auto">
            <a:xfrm flipV="1">
              <a:off x="3518414" y="2310843"/>
              <a:ext cx="446110" cy="145460"/>
            </a:xfrm>
            <a:prstGeom prst="line">
              <a:avLst/>
            </a:prstGeom>
            <a:noFill/>
            <a:ln w="15875" cap="flat" cmpd="sng" algn="ctr">
              <a:solidFill>
                <a:srgbClr val="0070C0"/>
              </a:solidFill>
              <a:prstDash val="solid"/>
              <a:round/>
              <a:headEnd type="none" w="med" len="med"/>
              <a:tailEnd type="none" w="med" len="med"/>
            </a:ln>
            <a:effectLst/>
          </p:spPr>
        </p:cxnSp>
        <p:cxnSp>
          <p:nvCxnSpPr>
            <p:cNvPr id="165" name="直接连接符 164"/>
            <p:cNvCxnSpPr>
              <a:stCxn id="162" idx="0"/>
              <a:endCxn id="156" idx="2"/>
            </p:cNvCxnSpPr>
            <p:nvPr/>
          </p:nvCxnSpPr>
          <p:spPr bwMode="auto">
            <a:xfrm flipV="1">
              <a:off x="3518415" y="2310843"/>
              <a:ext cx="872787" cy="145460"/>
            </a:xfrm>
            <a:prstGeom prst="line">
              <a:avLst/>
            </a:prstGeom>
            <a:noFill/>
            <a:ln w="15875" cap="flat" cmpd="sng" algn="ctr">
              <a:solidFill>
                <a:srgbClr val="0070C0"/>
              </a:solidFill>
              <a:prstDash val="solid"/>
              <a:round/>
              <a:headEnd type="none" w="med" len="med"/>
              <a:tailEnd type="none" w="med" len="med"/>
            </a:ln>
            <a:effectLst/>
          </p:spPr>
        </p:cxnSp>
        <p:cxnSp>
          <p:nvCxnSpPr>
            <p:cNvPr id="167" name="直接连接符 166"/>
            <p:cNvCxnSpPr>
              <a:stCxn id="161" idx="0"/>
              <a:endCxn id="158" idx="2"/>
            </p:cNvCxnSpPr>
            <p:nvPr/>
          </p:nvCxnSpPr>
          <p:spPr bwMode="auto">
            <a:xfrm flipH="1" flipV="1">
              <a:off x="3964523" y="2310843"/>
              <a:ext cx="22838" cy="145460"/>
            </a:xfrm>
            <a:prstGeom prst="line">
              <a:avLst/>
            </a:prstGeom>
            <a:noFill/>
            <a:ln w="15875" cap="flat" cmpd="sng" algn="ctr">
              <a:solidFill>
                <a:srgbClr val="0070C0"/>
              </a:solidFill>
              <a:prstDash val="solid"/>
              <a:round/>
              <a:headEnd type="none" w="med" len="med"/>
              <a:tailEnd type="none" w="med" len="med"/>
            </a:ln>
            <a:effectLst/>
          </p:spPr>
        </p:cxnSp>
        <p:cxnSp>
          <p:nvCxnSpPr>
            <p:cNvPr id="168" name="直接连接符 167"/>
            <p:cNvCxnSpPr>
              <a:stCxn id="161" idx="0"/>
              <a:endCxn id="156" idx="2"/>
            </p:cNvCxnSpPr>
            <p:nvPr/>
          </p:nvCxnSpPr>
          <p:spPr bwMode="auto">
            <a:xfrm flipV="1">
              <a:off x="3987361" y="2310843"/>
              <a:ext cx="403840" cy="145460"/>
            </a:xfrm>
            <a:prstGeom prst="line">
              <a:avLst/>
            </a:prstGeom>
            <a:noFill/>
            <a:ln w="15875" cap="flat" cmpd="sng" algn="ctr">
              <a:solidFill>
                <a:srgbClr val="0070C0"/>
              </a:solidFill>
              <a:prstDash val="solid"/>
              <a:round/>
              <a:headEnd type="none" w="med" len="med"/>
              <a:tailEnd type="none" w="med" len="med"/>
            </a:ln>
            <a:effectLst/>
          </p:spPr>
        </p:cxnSp>
        <p:cxnSp>
          <p:nvCxnSpPr>
            <p:cNvPr id="170" name="直接连接符 169"/>
            <p:cNvCxnSpPr>
              <a:stCxn id="159" idx="0"/>
              <a:endCxn id="158" idx="2"/>
            </p:cNvCxnSpPr>
            <p:nvPr/>
          </p:nvCxnSpPr>
          <p:spPr bwMode="auto">
            <a:xfrm flipH="1" flipV="1">
              <a:off x="3964524" y="2310843"/>
              <a:ext cx="491784" cy="145460"/>
            </a:xfrm>
            <a:prstGeom prst="line">
              <a:avLst/>
            </a:prstGeom>
            <a:noFill/>
            <a:ln w="15875" cap="flat" cmpd="sng" algn="ctr">
              <a:solidFill>
                <a:srgbClr val="0070C0"/>
              </a:solidFill>
              <a:prstDash val="solid"/>
              <a:round/>
              <a:headEnd type="none" w="med" len="med"/>
              <a:tailEnd type="none" w="med" len="med"/>
            </a:ln>
            <a:effectLst/>
          </p:spPr>
        </p:cxnSp>
        <p:cxnSp>
          <p:nvCxnSpPr>
            <p:cNvPr id="171" name="直接连接符 170"/>
            <p:cNvCxnSpPr>
              <a:stCxn id="159" idx="0"/>
              <a:endCxn id="156" idx="2"/>
            </p:cNvCxnSpPr>
            <p:nvPr/>
          </p:nvCxnSpPr>
          <p:spPr bwMode="auto">
            <a:xfrm flipH="1" flipV="1">
              <a:off x="4391202" y="2310843"/>
              <a:ext cx="65107" cy="145460"/>
            </a:xfrm>
            <a:prstGeom prst="line">
              <a:avLst/>
            </a:prstGeom>
            <a:noFill/>
            <a:ln w="15875" cap="flat" cmpd="sng" algn="ctr">
              <a:solidFill>
                <a:srgbClr val="0070C0"/>
              </a:solidFill>
              <a:prstDash val="solid"/>
              <a:round/>
              <a:headEnd type="none" w="med" len="med"/>
              <a:tailEnd type="none" w="med" len="med"/>
            </a:ln>
            <a:effectLst/>
          </p:spPr>
        </p:cxnSp>
        <p:sp>
          <p:nvSpPr>
            <p:cNvPr id="173" name="TextBox 44"/>
            <p:cNvSpPr txBox="1"/>
            <p:nvPr/>
          </p:nvSpPr>
          <p:spPr>
            <a:xfrm>
              <a:off x="3255234" y="3995482"/>
              <a:ext cx="600026" cy="261610"/>
            </a:xfrm>
            <a:prstGeom prst="rect">
              <a:avLst/>
            </a:prstGeom>
            <a:noFill/>
          </p:spPr>
          <p:txBody>
            <a:bodyPr wrap="square" rtlCol="0">
              <a:noAutofit/>
            </a:bodyPr>
            <a:lstStyle/>
            <a:p>
              <a:pPr fontAlgn="ctr"/>
              <a:r>
                <a:rPr lang="en-US" sz="1200" dirty="0">
                  <a:solidFill>
                    <a:srgbClr val="000000"/>
                  </a:solidFill>
                  <a:latin typeface="微软雅黑" panose="020B0503020204020204" pitchFamily="34" charset="-122"/>
                  <a:ea typeface="微软雅黑" panose="020B0503020204020204" pitchFamily="34" charset="-122"/>
                </a:rPr>
                <a:t>SAN</a:t>
              </a:r>
            </a:p>
          </p:txBody>
        </p:sp>
        <p:sp>
          <p:nvSpPr>
            <p:cNvPr id="194" name="TextBox 46"/>
            <p:cNvSpPr txBox="1"/>
            <p:nvPr/>
          </p:nvSpPr>
          <p:spPr>
            <a:xfrm>
              <a:off x="3220163" y="1815445"/>
              <a:ext cx="600026" cy="261610"/>
            </a:xfrm>
            <a:prstGeom prst="rect">
              <a:avLst/>
            </a:prstGeom>
            <a:noFill/>
          </p:spPr>
          <p:txBody>
            <a:bodyPr wrap="square" rtlCol="0">
              <a:noAutofit/>
            </a:bodyPr>
            <a:lstStyle/>
            <a:p>
              <a:pPr fontAlgn="ctr"/>
              <a:r>
                <a:rPr lang="en-US" sz="1200" dirty="0">
                  <a:solidFill>
                    <a:srgbClr val="000000"/>
                  </a:solidFill>
                  <a:latin typeface="微软雅黑" panose="020B0503020204020204" pitchFamily="34" charset="-122"/>
                  <a:ea typeface="微软雅黑" panose="020B0503020204020204" pitchFamily="34" charset="-122"/>
                </a:rPr>
                <a:t>LAN</a:t>
              </a:r>
            </a:p>
          </p:txBody>
        </p:sp>
        <p:pic>
          <p:nvPicPr>
            <p:cNvPr id="195" name="Picture 335" descr="图片259"/>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954114" y="4116468"/>
              <a:ext cx="312126" cy="432000"/>
            </a:xfrm>
            <a:prstGeom prst="rect">
              <a:avLst/>
            </a:prstGeom>
            <a:noFill/>
            <a:ln w="9525">
              <a:noFill/>
              <a:miter lim="800000"/>
              <a:headEnd/>
              <a:tailEnd/>
            </a:ln>
          </p:spPr>
        </p:pic>
        <p:pic>
          <p:nvPicPr>
            <p:cNvPr id="196" name="Picture 335" descr="图片259"/>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380791" y="4116468"/>
              <a:ext cx="312126" cy="432000"/>
            </a:xfrm>
            <a:prstGeom prst="rect">
              <a:avLst/>
            </a:prstGeom>
            <a:noFill/>
            <a:ln w="9525">
              <a:noFill/>
              <a:miter lim="800000"/>
              <a:headEnd/>
              <a:tailEnd/>
            </a:ln>
          </p:spPr>
        </p:pic>
        <p:pic>
          <p:nvPicPr>
            <p:cNvPr id="199" name="Picture 10" descr="图片1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18057" y="4721095"/>
              <a:ext cx="496890" cy="308027"/>
            </a:xfrm>
            <a:prstGeom prst="rect">
              <a:avLst/>
            </a:prstGeom>
            <a:noFill/>
            <a:ln w="9525">
              <a:noFill/>
              <a:miter lim="800000"/>
              <a:headEnd/>
              <a:tailEnd/>
            </a:ln>
          </p:spPr>
        </p:pic>
        <p:pic>
          <p:nvPicPr>
            <p:cNvPr id="201" name="Picture 10" descr="图片1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63936" y="4721095"/>
              <a:ext cx="496890" cy="308027"/>
            </a:xfrm>
            <a:prstGeom prst="rect">
              <a:avLst/>
            </a:prstGeom>
            <a:noFill/>
            <a:ln w="9525">
              <a:noFill/>
              <a:miter lim="800000"/>
              <a:headEnd/>
              <a:tailEnd/>
            </a:ln>
          </p:spPr>
        </p:pic>
        <p:pic>
          <p:nvPicPr>
            <p:cNvPr id="202" name="Picture 10" descr="图片1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13111" y="4721095"/>
              <a:ext cx="496890" cy="308027"/>
            </a:xfrm>
            <a:prstGeom prst="rect">
              <a:avLst/>
            </a:prstGeom>
            <a:noFill/>
            <a:ln w="9525">
              <a:noFill/>
              <a:miter lim="800000"/>
              <a:headEnd/>
              <a:tailEnd/>
            </a:ln>
          </p:spPr>
        </p:pic>
        <p:cxnSp>
          <p:nvCxnSpPr>
            <p:cNvPr id="215" name="直接连接符 214"/>
            <p:cNvCxnSpPr>
              <a:stCxn id="379" idx="0"/>
              <a:endCxn id="162" idx="2"/>
            </p:cNvCxnSpPr>
            <p:nvPr/>
          </p:nvCxnSpPr>
          <p:spPr bwMode="auto">
            <a:xfrm flipV="1">
              <a:off x="3466506" y="2886735"/>
              <a:ext cx="51908" cy="338995"/>
            </a:xfrm>
            <a:prstGeom prst="line">
              <a:avLst/>
            </a:prstGeom>
            <a:noFill/>
            <a:ln w="15875" cap="flat" cmpd="sng" algn="ctr">
              <a:solidFill>
                <a:srgbClr val="0070C0"/>
              </a:solidFill>
              <a:prstDash val="solid"/>
              <a:round/>
              <a:headEnd type="none" w="med" len="med"/>
              <a:tailEnd type="none" w="med" len="med"/>
            </a:ln>
            <a:effectLst/>
          </p:spPr>
        </p:cxnSp>
        <p:cxnSp>
          <p:nvCxnSpPr>
            <p:cNvPr id="216" name="直接连接符 215"/>
            <p:cNvCxnSpPr>
              <a:stCxn id="379" idx="0"/>
              <a:endCxn id="161" idx="2"/>
            </p:cNvCxnSpPr>
            <p:nvPr/>
          </p:nvCxnSpPr>
          <p:spPr bwMode="auto">
            <a:xfrm flipV="1">
              <a:off x="3466506" y="2886735"/>
              <a:ext cx="520856" cy="338995"/>
            </a:xfrm>
            <a:prstGeom prst="line">
              <a:avLst/>
            </a:prstGeom>
            <a:noFill/>
            <a:ln w="15875" cap="flat" cmpd="sng" algn="ctr">
              <a:solidFill>
                <a:srgbClr val="0070C0"/>
              </a:solidFill>
              <a:prstDash val="solid"/>
              <a:round/>
              <a:headEnd type="none" w="med" len="med"/>
              <a:tailEnd type="none" w="med" len="med"/>
            </a:ln>
            <a:effectLst/>
          </p:spPr>
        </p:cxnSp>
        <p:cxnSp>
          <p:nvCxnSpPr>
            <p:cNvPr id="221" name="直接连接符 220"/>
            <p:cNvCxnSpPr>
              <a:stCxn id="162" idx="2"/>
              <a:endCxn id="378" idx="0"/>
            </p:cNvCxnSpPr>
            <p:nvPr/>
          </p:nvCxnSpPr>
          <p:spPr bwMode="auto">
            <a:xfrm>
              <a:off x="3518415" y="2886735"/>
              <a:ext cx="131823" cy="338995"/>
            </a:xfrm>
            <a:prstGeom prst="line">
              <a:avLst/>
            </a:prstGeom>
            <a:noFill/>
            <a:ln w="15875" cap="flat" cmpd="sng" algn="ctr">
              <a:solidFill>
                <a:srgbClr val="0070C0"/>
              </a:solidFill>
              <a:prstDash val="solid"/>
              <a:round/>
              <a:headEnd type="none" w="med" len="med"/>
              <a:tailEnd type="none" w="med" len="med"/>
            </a:ln>
            <a:effectLst/>
          </p:spPr>
        </p:cxnSp>
        <p:cxnSp>
          <p:nvCxnSpPr>
            <p:cNvPr id="222" name="直接连接符 221"/>
            <p:cNvCxnSpPr>
              <a:stCxn id="162" idx="2"/>
              <a:endCxn id="381" idx="0"/>
            </p:cNvCxnSpPr>
            <p:nvPr/>
          </p:nvCxnSpPr>
          <p:spPr bwMode="auto">
            <a:xfrm>
              <a:off x="3518414" y="2886735"/>
              <a:ext cx="326988" cy="338995"/>
            </a:xfrm>
            <a:prstGeom prst="line">
              <a:avLst/>
            </a:prstGeom>
            <a:noFill/>
            <a:ln w="15875" cap="flat" cmpd="sng" algn="ctr">
              <a:solidFill>
                <a:srgbClr val="0070C0"/>
              </a:solidFill>
              <a:prstDash val="solid"/>
              <a:round/>
              <a:headEnd type="none" w="med" len="med"/>
              <a:tailEnd type="none" w="med" len="med"/>
            </a:ln>
            <a:effectLst/>
          </p:spPr>
        </p:cxnSp>
        <p:cxnSp>
          <p:nvCxnSpPr>
            <p:cNvPr id="224" name="直接连接符 223"/>
            <p:cNvCxnSpPr>
              <a:stCxn id="162" idx="2"/>
              <a:endCxn id="380" idx="0"/>
            </p:cNvCxnSpPr>
            <p:nvPr/>
          </p:nvCxnSpPr>
          <p:spPr bwMode="auto">
            <a:xfrm>
              <a:off x="3518414" y="2886735"/>
              <a:ext cx="510720" cy="338995"/>
            </a:xfrm>
            <a:prstGeom prst="line">
              <a:avLst/>
            </a:prstGeom>
            <a:noFill/>
            <a:ln w="15875" cap="flat" cmpd="sng" algn="ctr">
              <a:solidFill>
                <a:srgbClr val="0070C0"/>
              </a:solidFill>
              <a:prstDash val="solid"/>
              <a:round/>
              <a:headEnd type="none" w="med" len="med"/>
              <a:tailEnd type="none" w="med" len="med"/>
            </a:ln>
            <a:effectLst/>
          </p:spPr>
        </p:cxnSp>
        <p:cxnSp>
          <p:nvCxnSpPr>
            <p:cNvPr id="225" name="直接连接符 224"/>
            <p:cNvCxnSpPr>
              <a:stCxn id="378" idx="0"/>
              <a:endCxn id="161" idx="2"/>
            </p:cNvCxnSpPr>
            <p:nvPr/>
          </p:nvCxnSpPr>
          <p:spPr bwMode="auto">
            <a:xfrm flipV="1">
              <a:off x="3650237" y="2886735"/>
              <a:ext cx="337124" cy="338995"/>
            </a:xfrm>
            <a:prstGeom prst="line">
              <a:avLst/>
            </a:prstGeom>
            <a:noFill/>
            <a:ln w="15875" cap="flat" cmpd="sng" algn="ctr">
              <a:solidFill>
                <a:srgbClr val="0070C0"/>
              </a:solidFill>
              <a:prstDash val="solid"/>
              <a:round/>
              <a:headEnd type="none" w="med" len="med"/>
              <a:tailEnd type="none" w="med" len="med"/>
            </a:ln>
            <a:effectLst/>
          </p:spPr>
        </p:cxnSp>
        <p:cxnSp>
          <p:nvCxnSpPr>
            <p:cNvPr id="227" name="直接连接符 226"/>
            <p:cNvCxnSpPr>
              <a:stCxn id="381" idx="0"/>
              <a:endCxn id="161" idx="2"/>
            </p:cNvCxnSpPr>
            <p:nvPr/>
          </p:nvCxnSpPr>
          <p:spPr bwMode="auto">
            <a:xfrm flipV="1">
              <a:off x="3845403" y="2886735"/>
              <a:ext cx="141959" cy="338995"/>
            </a:xfrm>
            <a:prstGeom prst="line">
              <a:avLst/>
            </a:prstGeom>
            <a:noFill/>
            <a:ln w="15875" cap="flat" cmpd="sng" algn="ctr">
              <a:solidFill>
                <a:srgbClr val="0070C0"/>
              </a:solidFill>
              <a:prstDash val="solid"/>
              <a:round/>
              <a:headEnd type="none" w="med" len="med"/>
              <a:tailEnd type="none" w="med" len="med"/>
            </a:ln>
            <a:effectLst/>
          </p:spPr>
        </p:cxnSp>
        <p:cxnSp>
          <p:nvCxnSpPr>
            <p:cNvPr id="228" name="直接连接符 227"/>
            <p:cNvCxnSpPr>
              <a:stCxn id="380" idx="0"/>
              <a:endCxn id="161" idx="2"/>
            </p:cNvCxnSpPr>
            <p:nvPr/>
          </p:nvCxnSpPr>
          <p:spPr bwMode="auto">
            <a:xfrm flipH="1" flipV="1">
              <a:off x="3987362" y="2886735"/>
              <a:ext cx="41772" cy="338995"/>
            </a:xfrm>
            <a:prstGeom prst="line">
              <a:avLst/>
            </a:prstGeom>
            <a:noFill/>
            <a:ln w="15875" cap="flat" cmpd="sng" algn="ctr">
              <a:solidFill>
                <a:srgbClr val="0070C0"/>
              </a:solidFill>
              <a:prstDash val="solid"/>
              <a:round/>
              <a:headEnd type="none" w="med" len="med"/>
              <a:tailEnd type="none" w="med" len="med"/>
            </a:ln>
            <a:effectLst/>
          </p:spPr>
        </p:cxnSp>
        <p:pic>
          <p:nvPicPr>
            <p:cNvPr id="230" name="Picture 460" descr="图片239"/>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62503" y="2470860"/>
              <a:ext cx="338360" cy="430430"/>
            </a:xfrm>
            <a:prstGeom prst="rect">
              <a:avLst/>
            </a:prstGeom>
            <a:noFill/>
          </p:spPr>
        </p:pic>
        <p:cxnSp>
          <p:nvCxnSpPr>
            <p:cNvPr id="231" name="直接连接符 230"/>
            <p:cNvCxnSpPr>
              <a:stCxn id="158" idx="2"/>
              <a:endCxn id="230" idx="0"/>
            </p:cNvCxnSpPr>
            <p:nvPr/>
          </p:nvCxnSpPr>
          <p:spPr bwMode="auto">
            <a:xfrm>
              <a:off x="3964525" y="2310845"/>
              <a:ext cx="967159" cy="160017"/>
            </a:xfrm>
            <a:prstGeom prst="line">
              <a:avLst/>
            </a:prstGeom>
            <a:noFill/>
            <a:ln w="15875" cap="flat" cmpd="sng" algn="ctr">
              <a:solidFill>
                <a:srgbClr val="0070C0"/>
              </a:solidFill>
              <a:prstDash val="solid"/>
              <a:round/>
              <a:headEnd type="none" w="med" len="med"/>
              <a:tailEnd type="none" w="med" len="med"/>
            </a:ln>
            <a:effectLst/>
          </p:spPr>
        </p:cxnSp>
        <p:cxnSp>
          <p:nvCxnSpPr>
            <p:cNvPr id="233" name="直接连接符 232"/>
            <p:cNvCxnSpPr>
              <a:stCxn id="156" idx="2"/>
              <a:endCxn id="230" idx="0"/>
            </p:cNvCxnSpPr>
            <p:nvPr/>
          </p:nvCxnSpPr>
          <p:spPr bwMode="auto">
            <a:xfrm>
              <a:off x="4391201" y="2310845"/>
              <a:ext cx="540482" cy="160017"/>
            </a:xfrm>
            <a:prstGeom prst="line">
              <a:avLst/>
            </a:prstGeom>
            <a:noFill/>
            <a:ln w="15875" cap="flat" cmpd="sng" algn="ctr">
              <a:solidFill>
                <a:srgbClr val="0070C0"/>
              </a:solidFill>
              <a:prstDash val="solid"/>
              <a:round/>
              <a:headEnd type="none" w="med" len="med"/>
              <a:tailEnd type="none" w="med" len="med"/>
            </a:ln>
            <a:effectLst/>
          </p:spPr>
        </p:cxnSp>
        <p:pic>
          <p:nvPicPr>
            <p:cNvPr id="234" name="Picture 10" descr="图片1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50528" y="4721095"/>
              <a:ext cx="496890" cy="308027"/>
            </a:xfrm>
            <a:prstGeom prst="rect">
              <a:avLst/>
            </a:prstGeom>
            <a:noFill/>
            <a:ln w="9525">
              <a:noFill/>
              <a:miter lim="800000"/>
              <a:headEnd/>
              <a:tailEnd/>
            </a:ln>
          </p:spPr>
        </p:pic>
        <p:cxnSp>
          <p:nvCxnSpPr>
            <p:cNvPr id="236" name="直接连接符 235"/>
            <p:cNvCxnSpPr>
              <a:stCxn id="199" idx="0"/>
              <a:endCxn id="195" idx="2"/>
            </p:cNvCxnSpPr>
            <p:nvPr/>
          </p:nvCxnSpPr>
          <p:spPr bwMode="auto">
            <a:xfrm flipV="1">
              <a:off x="3566503" y="4548470"/>
              <a:ext cx="543675" cy="172625"/>
            </a:xfrm>
            <a:prstGeom prst="line">
              <a:avLst/>
            </a:prstGeom>
            <a:noFill/>
            <a:ln w="15875" cap="flat" cmpd="sng" algn="ctr">
              <a:solidFill>
                <a:srgbClr val="FFC000"/>
              </a:solidFill>
              <a:prstDash val="solid"/>
              <a:round/>
              <a:headEnd type="none" w="med" len="med"/>
              <a:tailEnd type="none"/>
            </a:ln>
            <a:effectLst/>
          </p:spPr>
        </p:cxnSp>
        <p:cxnSp>
          <p:nvCxnSpPr>
            <p:cNvPr id="237" name="直接连接符 236"/>
            <p:cNvCxnSpPr>
              <a:stCxn id="199" idx="0"/>
              <a:endCxn id="196" idx="2"/>
            </p:cNvCxnSpPr>
            <p:nvPr/>
          </p:nvCxnSpPr>
          <p:spPr bwMode="auto">
            <a:xfrm flipV="1">
              <a:off x="3566502" y="4548470"/>
              <a:ext cx="970352" cy="172625"/>
            </a:xfrm>
            <a:prstGeom prst="line">
              <a:avLst/>
            </a:prstGeom>
            <a:noFill/>
            <a:ln w="15875" cap="flat" cmpd="sng" algn="ctr">
              <a:solidFill>
                <a:srgbClr val="FFC000"/>
              </a:solidFill>
              <a:prstDash val="solid"/>
              <a:round/>
              <a:headEnd type="none" w="med" len="med"/>
              <a:tailEnd type="none"/>
            </a:ln>
            <a:effectLst/>
          </p:spPr>
        </p:cxnSp>
        <p:cxnSp>
          <p:nvCxnSpPr>
            <p:cNvPr id="238" name="直接连接符 237"/>
            <p:cNvCxnSpPr>
              <a:stCxn id="201" idx="0"/>
              <a:endCxn id="195" idx="2"/>
            </p:cNvCxnSpPr>
            <p:nvPr/>
          </p:nvCxnSpPr>
          <p:spPr bwMode="auto">
            <a:xfrm flipV="1">
              <a:off x="4012381" y="4548470"/>
              <a:ext cx="97796" cy="172625"/>
            </a:xfrm>
            <a:prstGeom prst="line">
              <a:avLst/>
            </a:prstGeom>
            <a:noFill/>
            <a:ln w="15875" cap="flat" cmpd="sng" algn="ctr">
              <a:solidFill>
                <a:srgbClr val="FFC000"/>
              </a:solidFill>
              <a:prstDash val="solid"/>
              <a:round/>
              <a:headEnd type="none" w="med" len="med"/>
              <a:tailEnd type="none"/>
            </a:ln>
            <a:effectLst/>
          </p:spPr>
        </p:cxnSp>
        <p:cxnSp>
          <p:nvCxnSpPr>
            <p:cNvPr id="240" name="直接连接符 239"/>
            <p:cNvCxnSpPr>
              <a:stCxn id="201" idx="0"/>
              <a:endCxn id="196" idx="2"/>
            </p:cNvCxnSpPr>
            <p:nvPr/>
          </p:nvCxnSpPr>
          <p:spPr bwMode="auto">
            <a:xfrm flipV="1">
              <a:off x="4012382" y="4548470"/>
              <a:ext cx="524473" cy="172625"/>
            </a:xfrm>
            <a:prstGeom prst="line">
              <a:avLst/>
            </a:prstGeom>
            <a:noFill/>
            <a:ln w="15875" cap="flat" cmpd="sng" algn="ctr">
              <a:solidFill>
                <a:srgbClr val="FFC000"/>
              </a:solidFill>
              <a:prstDash val="solid"/>
              <a:round/>
              <a:headEnd type="none" w="med" len="med"/>
              <a:tailEnd type="none"/>
            </a:ln>
            <a:effectLst/>
          </p:spPr>
        </p:cxnSp>
        <p:cxnSp>
          <p:nvCxnSpPr>
            <p:cNvPr id="241" name="直接连接符 240"/>
            <p:cNvCxnSpPr>
              <a:stCxn id="202" idx="0"/>
              <a:endCxn id="195" idx="2"/>
            </p:cNvCxnSpPr>
            <p:nvPr/>
          </p:nvCxnSpPr>
          <p:spPr bwMode="auto">
            <a:xfrm flipH="1" flipV="1">
              <a:off x="4110178" y="4548470"/>
              <a:ext cx="351379" cy="172625"/>
            </a:xfrm>
            <a:prstGeom prst="line">
              <a:avLst/>
            </a:prstGeom>
            <a:noFill/>
            <a:ln w="15875" cap="flat" cmpd="sng" algn="ctr">
              <a:solidFill>
                <a:srgbClr val="FFC000"/>
              </a:solidFill>
              <a:prstDash val="solid"/>
              <a:round/>
              <a:headEnd type="none" w="med" len="med"/>
              <a:tailEnd type="none"/>
            </a:ln>
            <a:effectLst/>
          </p:spPr>
        </p:cxnSp>
        <p:cxnSp>
          <p:nvCxnSpPr>
            <p:cNvPr id="242" name="直接连接符 241"/>
            <p:cNvCxnSpPr>
              <a:stCxn id="202" idx="0"/>
              <a:endCxn id="196" idx="2"/>
            </p:cNvCxnSpPr>
            <p:nvPr/>
          </p:nvCxnSpPr>
          <p:spPr bwMode="auto">
            <a:xfrm flipV="1">
              <a:off x="4461557" y="4548470"/>
              <a:ext cx="75298" cy="172625"/>
            </a:xfrm>
            <a:prstGeom prst="line">
              <a:avLst/>
            </a:prstGeom>
            <a:noFill/>
            <a:ln w="15875" cap="flat" cmpd="sng" algn="ctr">
              <a:solidFill>
                <a:srgbClr val="FFC000"/>
              </a:solidFill>
              <a:prstDash val="solid"/>
              <a:round/>
              <a:headEnd type="none" w="med" len="med"/>
              <a:tailEnd type="none"/>
            </a:ln>
            <a:effectLst/>
          </p:spPr>
        </p:cxnSp>
        <p:cxnSp>
          <p:nvCxnSpPr>
            <p:cNvPr id="243" name="直接连接符 242"/>
            <p:cNvCxnSpPr>
              <a:stCxn id="234" idx="0"/>
              <a:endCxn id="195" idx="2"/>
            </p:cNvCxnSpPr>
            <p:nvPr/>
          </p:nvCxnSpPr>
          <p:spPr bwMode="auto">
            <a:xfrm flipH="1" flipV="1">
              <a:off x="4110177" y="4548470"/>
              <a:ext cx="788796" cy="172625"/>
            </a:xfrm>
            <a:prstGeom prst="line">
              <a:avLst/>
            </a:prstGeom>
            <a:noFill/>
            <a:ln w="15875" cap="flat" cmpd="sng" algn="ctr">
              <a:solidFill>
                <a:srgbClr val="FFC000"/>
              </a:solidFill>
              <a:prstDash val="solid"/>
              <a:round/>
              <a:headEnd type="none" w="med" len="med"/>
              <a:tailEnd type="none"/>
            </a:ln>
            <a:effectLst/>
          </p:spPr>
        </p:cxnSp>
        <p:cxnSp>
          <p:nvCxnSpPr>
            <p:cNvPr id="244" name="直接连接符 243"/>
            <p:cNvCxnSpPr>
              <a:stCxn id="234" idx="0"/>
              <a:endCxn id="196" idx="2"/>
            </p:cNvCxnSpPr>
            <p:nvPr/>
          </p:nvCxnSpPr>
          <p:spPr bwMode="auto">
            <a:xfrm flipH="1" flipV="1">
              <a:off x="4536855" y="4548470"/>
              <a:ext cx="362119" cy="172625"/>
            </a:xfrm>
            <a:prstGeom prst="line">
              <a:avLst/>
            </a:prstGeom>
            <a:noFill/>
            <a:ln w="15875" cap="flat" cmpd="sng" algn="ctr">
              <a:solidFill>
                <a:srgbClr val="FFC000"/>
              </a:solidFill>
              <a:prstDash val="solid"/>
              <a:round/>
              <a:headEnd type="none" w="med" len="med"/>
              <a:tailEnd type="none"/>
            </a:ln>
            <a:effectLst/>
          </p:spPr>
        </p:cxnSp>
        <p:cxnSp>
          <p:nvCxnSpPr>
            <p:cNvPr id="245" name="直接连接符 244"/>
            <p:cNvCxnSpPr>
              <a:endCxn id="195" idx="0"/>
            </p:cNvCxnSpPr>
            <p:nvPr/>
          </p:nvCxnSpPr>
          <p:spPr bwMode="auto">
            <a:xfrm>
              <a:off x="3466507" y="3498036"/>
              <a:ext cx="643671" cy="618432"/>
            </a:xfrm>
            <a:prstGeom prst="line">
              <a:avLst/>
            </a:prstGeom>
            <a:noFill/>
            <a:ln w="15875" cap="flat" cmpd="sng" algn="ctr">
              <a:solidFill>
                <a:srgbClr val="FFC000"/>
              </a:solidFill>
              <a:prstDash val="solid"/>
              <a:round/>
              <a:headEnd type="none" w="med" len="med"/>
              <a:tailEnd type="none"/>
            </a:ln>
            <a:effectLst/>
          </p:spPr>
        </p:cxnSp>
        <p:cxnSp>
          <p:nvCxnSpPr>
            <p:cNvPr id="246" name="直接连接符 245"/>
            <p:cNvCxnSpPr>
              <a:endCxn id="196" idx="0"/>
            </p:cNvCxnSpPr>
            <p:nvPr/>
          </p:nvCxnSpPr>
          <p:spPr bwMode="auto">
            <a:xfrm>
              <a:off x="3466507" y="3498036"/>
              <a:ext cx="1070349" cy="618432"/>
            </a:xfrm>
            <a:prstGeom prst="line">
              <a:avLst/>
            </a:prstGeom>
            <a:noFill/>
            <a:ln w="15875" cap="flat" cmpd="sng" algn="ctr">
              <a:solidFill>
                <a:srgbClr val="FFC000"/>
              </a:solidFill>
              <a:prstDash val="solid"/>
              <a:round/>
              <a:headEnd type="none" w="med" len="med"/>
              <a:tailEnd type="none"/>
            </a:ln>
            <a:effectLst/>
          </p:spPr>
        </p:cxnSp>
        <p:cxnSp>
          <p:nvCxnSpPr>
            <p:cNvPr id="247" name="直接连接符 246"/>
            <p:cNvCxnSpPr>
              <a:endCxn id="195" idx="0"/>
            </p:cNvCxnSpPr>
            <p:nvPr/>
          </p:nvCxnSpPr>
          <p:spPr bwMode="auto">
            <a:xfrm>
              <a:off x="3650237" y="3498036"/>
              <a:ext cx="459940" cy="618432"/>
            </a:xfrm>
            <a:prstGeom prst="line">
              <a:avLst/>
            </a:prstGeom>
            <a:noFill/>
            <a:ln w="15875" cap="flat" cmpd="sng" algn="ctr">
              <a:solidFill>
                <a:srgbClr val="FFC000"/>
              </a:solidFill>
              <a:prstDash val="solid"/>
              <a:round/>
              <a:headEnd type="none" w="med" len="med"/>
              <a:tailEnd type="none"/>
            </a:ln>
            <a:effectLst/>
          </p:spPr>
        </p:cxnSp>
        <p:cxnSp>
          <p:nvCxnSpPr>
            <p:cNvPr id="248" name="直接连接符 247"/>
            <p:cNvCxnSpPr>
              <a:endCxn id="196" idx="0"/>
            </p:cNvCxnSpPr>
            <p:nvPr/>
          </p:nvCxnSpPr>
          <p:spPr bwMode="auto">
            <a:xfrm>
              <a:off x="3650238" y="3498036"/>
              <a:ext cx="886617" cy="618432"/>
            </a:xfrm>
            <a:prstGeom prst="line">
              <a:avLst/>
            </a:prstGeom>
            <a:noFill/>
            <a:ln w="15875" cap="flat" cmpd="sng" algn="ctr">
              <a:solidFill>
                <a:srgbClr val="FFC000"/>
              </a:solidFill>
              <a:prstDash val="solid"/>
              <a:round/>
              <a:headEnd type="none" w="med" len="med"/>
              <a:tailEnd type="none"/>
            </a:ln>
            <a:effectLst/>
          </p:spPr>
        </p:cxnSp>
        <p:cxnSp>
          <p:nvCxnSpPr>
            <p:cNvPr id="249" name="直接连接符 248"/>
            <p:cNvCxnSpPr>
              <a:endCxn id="195" idx="0"/>
            </p:cNvCxnSpPr>
            <p:nvPr/>
          </p:nvCxnSpPr>
          <p:spPr bwMode="auto">
            <a:xfrm>
              <a:off x="3845403" y="3498036"/>
              <a:ext cx="264775" cy="618432"/>
            </a:xfrm>
            <a:prstGeom prst="line">
              <a:avLst/>
            </a:prstGeom>
            <a:noFill/>
            <a:ln w="15875" cap="flat" cmpd="sng" algn="ctr">
              <a:solidFill>
                <a:srgbClr val="FFC000"/>
              </a:solidFill>
              <a:prstDash val="solid"/>
              <a:round/>
              <a:headEnd type="none" w="med" len="med"/>
              <a:tailEnd type="none"/>
            </a:ln>
            <a:effectLst/>
          </p:spPr>
        </p:cxnSp>
        <p:cxnSp>
          <p:nvCxnSpPr>
            <p:cNvPr id="250" name="直接连接符 249"/>
            <p:cNvCxnSpPr>
              <a:endCxn id="196" idx="0"/>
            </p:cNvCxnSpPr>
            <p:nvPr/>
          </p:nvCxnSpPr>
          <p:spPr bwMode="auto">
            <a:xfrm>
              <a:off x="3845402" y="3498036"/>
              <a:ext cx="691452" cy="618432"/>
            </a:xfrm>
            <a:prstGeom prst="line">
              <a:avLst/>
            </a:prstGeom>
            <a:noFill/>
            <a:ln w="15875" cap="flat" cmpd="sng" algn="ctr">
              <a:solidFill>
                <a:srgbClr val="FFC000"/>
              </a:solidFill>
              <a:prstDash val="solid"/>
              <a:round/>
              <a:headEnd type="none" w="med" len="med"/>
              <a:tailEnd type="none"/>
            </a:ln>
            <a:effectLst/>
          </p:spPr>
        </p:cxnSp>
        <p:cxnSp>
          <p:nvCxnSpPr>
            <p:cNvPr id="251" name="直接连接符 250"/>
            <p:cNvCxnSpPr>
              <a:endCxn id="195" idx="0"/>
            </p:cNvCxnSpPr>
            <p:nvPr/>
          </p:nvCxnSpPr>
          <p:spPr bwMode="auto">
            <a:xfrm>
              <a:off x="4029135" y="3498036"/>
              <a:ext cx="81043" cy="618432"/>
            </a:xfrm>
            <a:prstGeom prst="line">
              <a:avLst/>
            </a:prstGeom>
            <a:noFill/>
            <a:ln w="15875" cap="flat" cmpd="sng" algn="ctr">
              <a:solidFill>
                <a:srgbClr val="FFC000"/>
              </a:solidFill>
              <a:prstDash val="solid"/>
              <a:round/>
              <a:headEnd type="none" w="med" len="med"/>
              <a:tailEnd type="none"/>
            </a:ln>
            <a:effectLst/>
          </p:spPr>
        </p:cxnSp>
        <p:cxnSp>
          <p:nvCxnSpPr>
            <p:cNvPr id="252" name="直接连接符 251"/>
            <p:cNvCxnSpPr>
              <a:endCxn id="196" idx="0"/>
            </p:cNvCxnSpPr>
            <p:nvPr/>
          </p:nvCxnSpPr>
          <p:spPr bwMode="auto">
            <a:xfrm>
              <a:off x="4029135" y="3498036"/>
              <a:ext cx="507721" cy="618432"/>
            </a:xfrm>
            <a:prstGeom prst="line">
              <a:avLst/>
            </a:prstGeom>
            <a:noFill/>
            <a:ln w="15875" cap="flat" cmpd="sng" algn="ctr">
              <a:solidFill>
                <a:srgbClr val="FFC000"/>
              </a:solidFill>
              <a:prstDash val="solid"/>
              <a:round/>
              <a:headEnd type="none" w="med" len="med"/>
              <a:tailEnd type="none"/>
            </a:ln>
            <a:effectLst/>
          </p:spPr>
        </p:cxnSp>
        <p:cxnSp>
          <p:nvCxnSpPr>
            <p:cNvPr id="253" name="直接连接符 252"/>
            <p:cNvCxnSpPr>
              <a:stCxn id="383" idx="0"/>
              <a:endCxn id="159" idx="2"/>
            </p:cNvCxnSpPr>
            <p:nvPr/>
          </p:nvCxnSpPr>
          <p:spPr bwMode="auto">
            <a:xfrm flipV="1">
              <a:off x="4415652" y="2886733"/>
              <a:ext cx="40656" cy="304844"/>
            </a:xfrm>
            <a:prstGeom prst="line">
              <a:avLst/>
            </a:prstGeom>
            <a:noFill/>
            <a:ln w="15875" cap="flat" cmpd="sng" algn="ctr">
              <a:solidFill>
                <a:srgbClr val="0070C0"/>
              </a:solidFill>
              <a:prstDash val="solid"/>
              <a:round/>
              <a:headEnd type="none" w="med" len="med"/>
              <a:tailEnd type="none" w="med" len="med"/>
            </a:ln>
            <a:effectLst/>
          </p:spPr>
        </p:cxnSp>
        <p:cxnSp>
          <p:nvCxnSpPr>
            <p:cNvPr id="254" name="直接连接符 253"/>
            <p:cNvCxnSpPr>
              <a:stCxn id="383" idx="0"/>
              <a:endCxn id="230" idx="2"/>
            </p:cNvCxnSpPr>
            <p:nvPr/>
          </p:nvCxnSpPr>
          <p:spPr bwMode="auto">
            <a:xfrm flipV="1">
              <a:off x="4415653" y="2901292"/>
              <a:ext cx="516031" cy="290287"/>
            </a:xfrm>
            <a:prstGeom prst="line">
              <a:avLst/>
            </a:prstGeom>
            <a:noFill/>
            <a:ln w="15875" cap="flat" cmpd="sng" algn="ctr">
              <a:solidFill>
                <a:srgbClr val="0070C0"/>
              </a:solidFill>
              <a:prstDash val="solid"/>
              <a:round/>
              <a:headEnd type="none" w="med" len="med"/>
              <a:tailEnd type="none" w="med" len="med"/>
            </a:ln>
            <a:effectLst/>
          </p:spPr>
        </p:cxnSp>
        <p:cxnSp>
          <p:nvCxnSpPr>
            <p:cNvPr id="256" name="直接连接符 255"/>
            <p:cNvCxnSpPr>
              <a:stCxn id="159" idx="2"/>
              <a:endCxn id="382" idx="0"/>
            </p:cNvCxnSpPr>
            <p:nvPr/>
          </p:nvCxnSpPr>
          <p:spPr bwMode="auto">
            <a:xfrm>
              <a:off x="4456309" y="2886733"/>
              <a:ext cx="143075" cy="304844"/>
            </a:xfrm>
            <a:prstGeom prst="line">
              <a:avLst/>
            </a:prstGeom>
            <a:noFill/>
            <a:ln w="15875" cap="flat" cmpd="sng" algn="ctr">
              <a:solidFill>
                <a:srgbClr val="0070C0"/>
              </a:solidFill>
              <a:prstDash val="solid"/>
              <a:round/>
              <a:headEnd type="none" w="med" len="med"/>
              <a:tailEnd type="none" w="med" len="med"/>
            </a:ln>
            <a:effectLst/>
          </p:spPr>
        </p:cxnSp>
        <p:cxnSp>
          <p:nvCxnSpPr>
            <p:cNvPr id="257" name="直接连接符 256"/>
            <p:cNvCxnSpPr>
              <a:stCxn id="159" idx="2"/>
              <a:endCxn id="385" idx="0"/>
            </p:cNvCxnSpPr>
            <p:nvPr/>
          </p:nvCxnSpPr>
          <p:spPr bwMode="auto">
            <a:xfrm>
              <a:off x="4456309" y="2886733"/>
              <a:ext cx="338241" cy="304844"/>
            </a:xfrm>
            <a:prstGeom prst="line">
              <a:avLst/>
            </a:prstGeom>
            <a:noFill/>
            <a:ln w="15875" cap="flat" cmpd="sng" algn="ctr">
              <a:solidFill>
                <a:srgbClr val="0070C0"/>
              </a:solidFill>
              <a:prstDash val="solid"/>
              <a:round/>
              <a:headEnd type="none" w="med" len="med"/>
              <a:tailEnd type="none" w="med" len="med"/>
            </a:ln>
            <a:effectLst/>
          </p:spPr>
        </p:cxnSp>
        <p:cxnSp>
          <p:nvCxnSpPr>
            <p:cNvPr id="258" name="直接连接符 257"/>
            <p:cNvCxnSpPr>
              <a:stCxn id="159" idx="2"/>
              <a:endCxn id="384" idx="0"/>
            </p:cNvCxnSpPr>
            <p:nvPr/>
          </p:nvCxnSpPr>
          <p:spPr bwMode="auto">
            <a:xfrm>
              <a:off x="4456308" y="2886733"/>
              <a:ext cx="521972" cy="304844"/>
            </a:xfrm>
            <a:prstGeom prst="line">
              <a:avLst/>
            </a:prstGeom>
            <a:noFill/>
            <a:ln w="15875" cap="flat" cmpd="sng" algn="ctr">
              <a:solidFill>
                <a:srgbClr val="0070C0"/>
              </a:solidFill>
              <a:prstDash val="solid"/>
              <a:round/>
              <a:headEnd type="none" w="med" len="med"/>
              <a:tailEnd type="none" w="med" len="med"/>
            </a:ln>
            <a:effectLst/>
          </p:spPr>
        </p:cxnSp>
        <p:cxnSp>
          <p:nvCxnSpPr>
            <p:cNvPr id="259" name="直接连接符 258"/>
            <p:cNvCxnSpPr>
              <a:stCxn id="382" idx="0"/>
              <a:endCxn id="230" idx="2"/>
            </p:cNvCxnSpPr>
            <p:nvPr/>
          </p:nvCxnSpPr>
          <p:spPr bwMode="auto">
            <a:xfrm flipV="1">
              <a:off x="4599385" y="2901292"/>
              <a:ext cx="332299" cy="290287"/>
            </a:xfrm>
            <a:prstGeom prst="line">
              <a:avLst/>
            </a:prstGeom>
            <a:noFill/>
            <a:ln w="15875" cap="flat" cmpd="sng" algn="ctr">
              <a:solidFill>
                <a:srgbClr val="0070C0"/>
              </a:solidFill>
              <a:prstDash val="solid"/>
              <a:round/>
              <a:headEnd type="none" w="med" len="med"/>
              <a:tailEnd type="none" w="med" len="med"/>
            </a:ln>
            <a:effectLst/>
          </p:spPr>
        </p:cxnSp>
        <p:cxnSp>
          <p:nvCxnSpPr>
            <p:cNvPr id="260" name="直接连接符 259"/>
            <p:cNvCxnSpPr>
              <a:stCxn id="385" idx="0"/>
              <a:endCxn id="230" idx="2"/>
            </p:cNvCxnSpPr>
            <p:nvPr/>
          </p:nvCxnSpPr>
          <p:spPr bwMode="auto">
            <a:xfrm flipV="1">
              <a:off x="4794549" y="2901292"/>
              <a:ext cx="137134" cy="290287"/>
            </a:xfrm>
            <a:prstGeom prst="line">
              <a:avLst/>
            </a:prstGeom>
            <a:noFill/>
            <a:ln w="15875" cap="flat" cmpd="sng" algn="ctr">
              <a:solidFill>
                <a:srgbClr val="0070C0"/>
              </a:solidFill>
              <a:prstDash val="solid"/>
              <a:round/>
              <a:headEnd type="none" w="med" len="med"/>
              <a:tailEnd type="none" w="med" len="med"/>
            </a:ln>
            <a:effectLst/>
          </p:spPr>
        </p:cxnSp>
        <p:cxnSp>
          <p:nvCxnSpPr>
            <p:cNvPr id="261" name="直接连接符 260"/>
            <p:cNvCxnSpPr>
              <a:stCxn id="384" idx="0"/>
            </p:cNvCxnSpPr>
            <p:nvPr/>
          </p:nvCxnSpPr>
          <p:spPr bwMode="auto">
            <a:xfrm flipH="1" flipV="1">
              <a:off x="4936508" y="2928861"/>
              <a:ext cx="41772" cy="262716"/>
            </a:xfrm>
            <a:prstGeom prst="line">
              <a:avLst/>
            </a:prstGeom>
            <a:noFill/>
            <a:ln w="15875" cap="flat" cmpd="sng" algn="ctr">
              <a:solidFill>
                <a:srgbClr val="0070C0"/>
              </a:solidFill>
              <a:prstDash val="solid"/>
              <a:round/>
              <a:headEnd type="none" w="med" len="med"/>
              <a:tailEnd type="none" w="med" len="med"/>
            </a:ln>
            <a:effectLst/>
          </p:spPr>
        </p:cxnSp>
        <p:cxnSp>
          <p:nvCxnSpPr>
            <p:cNvPr id="262" name="直接连接符 261"/>
            <p:cNvCxnSpPr>
              <a:endCxn id="195" idx="0"/>
            </p:cNvCxnSpPr>
            <p:nvPr/>
          </p:nvCxnSpPr>
          <p:spPr bwMode="auto">
            <a:xfrm flipH="1">
              <a:off x="4110178" y="3463887"/>
              <a:ext cx="305475" cy="652583"/>
            </a:xfrm>
            <a:prstGeom prst="line">
              <a:avLst/>
            </a:prstGeom>
            <a:noFill/>
            <a:ln w="15875" cap="flat" cmpd="sng" algn="ctr">
              <a:solidFill>
                <a:srgbClr val="FFC000"/>
              </a:solidFill>
              <a:prstDash val="solid"/>
              <a:round/>
              <a:headEnd type="none" w="med" len="med"/>
              <a:tailEnd type="none"/>
            </a:ln>
            <a:effectLst/>
          </p:spPr>
        </p:cxnSp>
        <p:cxnSp>
          <p:nvCxnSpPr>
            <p:cNvPr id="263" name="直接连接符 262"/>
            <p:cNvCxnSpPr>
              <a:endCxn id="196" idx="0"/>
            </p:cNvCxnSpPr>
            <p:nvPr/>
          </p:nvCxnSpPr>
          <p:spPr bwMode="auto">
            <a:xfrm>
              <a:off x="4415652" y="3463887"/>
              <a:ext cx="121202" cy="652583"/>
            </a:xfrm>
            <a:prstGeom prst="line">
              <a:avLst/>
            </a:prstGeom>
            <a:noFill/>
            <a:ln w="15875" cap="flat" cmpd="sng" algn="ctr">
              <a:solidFill>
                <a:srgbClr val="FFC000"/>
              </a:solidFill>
              <a:prstDash val="solid"/>
              <a:round/>
              <a:headEnd type="none" w="med" len="med"/>
              <a:tailEnd type="none"/>
            </a:ln>
            <a:effectLst/>
          </p:spPr>
        </p:cxnSp>
        <p:cxnSp>
          <p:nvCxnSpPr>
            <p:cNvPr id="264" name="直接连接符 263"/>
            <p:cNvCxnSpPr>
              <a:endCxn id="195" idx="0"/>
            </p:cNvCxnSpPr>
            <p:nvPr/>
          </p:nvCxnSpPr>
          <p:spPr bwMode="auto">
            <a:xfrm flipH="1">
              <a:off x="4110177" y="3463887"/>
              <a:ext cx="489206" cy="652583"/>
            </a:xfrm>
            <a:prstGeom prst="line">
              <a:avLst/>
            </a:prstGeom>
            <a:noFill/>
            <a:ln w="15875" cap="flat" cmpd="sng" algn="ctr">
              <a:solidFill>
                <a:srgbClr val="FFC000"/>
              </a:solidFill>
              <a:prstDash val="solid"/>
              <a:round/>
              <a:headEnd type="none" w="med" len="med"/>
              <a:tailEnd type="none"/>
            </a:ln>
            <a:effectLst/>
          </p:spPr>
        </p:cxnSp>
        <p:cxnSp>
          <p:nvCxnSpPr>
            <p:cNvPr id="265" name="直接连接符 264"/>
            <p:cNvCxnSpPr>
              <a:endCxn id="196" idx="0"/>
            </p:cNvCxnSpPr>
            <p:nvPr/>
          </p:nvCxnSpPr>
          <p:spPr bwMode="auto">
            <a:xfrm flipH="1">
              <a:off x="4536855" y="3463887"/>
              <a:ext cx="62529" cy="652583"/>
            </a:xfrm>
            <a:prstGeom prst="line">
              <a:avLst/>
            </a:prstGeom>
            <a:noFill/>
            <a:ln w="15875" cap="flat" cmpd="sng" algn="ctr">
              <a:solidFill>
                <a:srgbClr val="FFC000"/>
              </a:solidFill>
              <a:prstDash val="solid"/>
              <a:round/>
              <a:headEnd type="none" w="med" len="med"/>
              <a:tailEnd type="none"/>
            </a:ln>
            <a:effectLst/>
          </p:spPr>
        </p:cxnSp>
        <p:cxnSp>
          <p:nvCxnSpPr>
            <p:cNvPr id="266" name="直接连接符 265"/>
            <p:cNvCxnSpPr>
              <a:endCxn id="195" idx="0"/>
            </p:cNvCxnSpPr>
            <p:nvPr/>
          </p:nvCxnSpPr>
          <p:spPr bwMode="auto">
            <a:xfrm flipH="1">
              <a:off x="4110177" y="3463887"/>
              <a:ext cx="684372" cy="652583"/>
            </a:xfrm>
            <a:prstGeom prst="line">
              <a:avLst/>
            </a:prstGeom>
            <a:noFill/>
            <a:ln w="15875" cap="flat" cmpd="sng" algn="ctr">
              <a:solidFill>
                <a:srgbClr val="FFC000"/>
              </a:solidFill>
              <a:prstDash val="solid"/>
              <a:round/>
              <a:headEnd type="none" w="med" len="med"/>
              <a:tailEnd type="none"/>
            </a:ln>
            <a:effectLst/>
          </p:spPr>
        </p:cxnSp>
        <p:cxnSp>
          <p:nvCxnSpPr>
            <p:cNvPr id="267" name="直接连接符 266"/>
            <p:cNvCxnSpPr>
              <a:endCxn id="196" idx="0"/>
            </p:cNvCxnSpPr>
            <p:nvPr/>
          </p:nvCxnSpPr>
          <p:spPr bwMode="auto">
            <a:xfrm flipH="1">
              <a:off x="4536854" y="3463887"/>
              <a:ext cx="257694" cy="652583"/>
            </a:xfrm>
            <a:prstGeom prst="line">
              <a:avLst/>
            </a:prstGeom>
            <a:noFill/>
            <a:ln w="15875" cap="flat" cmpd="sng" algn="ctr">
              <a:solidFill>
                <a:srgbClr val="FFC000"/>
              </a:solidFill>
              <a:prstDash val="solid"/>
              <a:round/>
              <a:headEnd type="none" w="med" len="med"/>
              <a:tailEnd type="none"/>
            </a:ln>
            <a:effectLst/>
          </p:spPr>
        </p:cxnSp>
        <p:cxnSp>
          <p:nvCxnSpPr>
            <p:cNvPr id="268" name="直接连接符 267"/>
            <p:cNvCxnSpPr>
              <a:endCxn id="195" idx="0"/>
            </p:cNvCxnSpPr>
            <p:nvPr/>
          </p:nvCxnSpPr>
          <p:spPr bwMode="auto">
            <a:xfrm flipH="1">
              <a:off x="4110178" y="3463887"/>
              <a:ext cx="868103" cy="652583"/>
            </a:xfrm>
            <a:prstGeom prst="line">
              <a:avLst/>
            </a:prstGeom>
            <a:noFill/>
            <a:ln w="15875" cap="flat" cmpd="sng" algn="ctr">
              <a:solidFill>
                <a:srgbClr val="FFC000"/>
              </a:solidFill>
              <a:prstDash val="solid"/>
              <a:round/>
              <a:headEnd type="none" w="med" len="med"/>
              <a:tailEnd type="none"/>
            </a:ln>
            <a:effectLst/>
          </p:spPr>
        </p:cxnSp>
        <p:cxnSp>
          <p:nvCxnSpPr>
            <p:cNvPr id="269" name="直接连接符 268"/>
            <p:cNvCxnSpPr>
              <a:endCxn id="196" idx="0"/>
            </p:cNvCxnSpPr>
            <p:nvPr/>
          </p:nvCxnSpPr>
          <p:spPr bwMode="auto">
            <a:xfrm flipH="1">
              <a:off x="4536854" y="3463887"/>
              <a:ext cx="441426" cy="652583"/>
            </a:xfrm>
            <a:prstGeom prst="line">
              <a:avLst/>
            </a:prstGeom>
            <a:noFill/>
            <a:ln w="15875" cap="flat" cmpd="sng" algn="ctr">
              <a:solidFill>
                <a:srgbClr val="FFC000"/>
              </a:solidFill>
              <a:prstDash val="solid"/>
              <a:round/>
              <a:headEnd type="none" w="med" len="med"/>
              <a:tailEnd type="none"/>
            </a:ln>
            <a:effectLst/>
          </p:spPr>
        </p:cxnSp>
        <p:sp>
          <p:nvSpPr>
            <p:cNvPr id="270" name="左大括号 269"/>
            <p:cNvSpPr/>
            <p:nvPr/>
          </p:nvSpPr>
          <p:spPr bwMode="auto">
            <a:xfrm>
              <a:off x="3023054" y="1819019"/>
              <a:ext cx="161976" cy="967716"/>
            </a:xfrm>
            <a:prstGeom prst="leftBrace">
              <a:avLst/>
            </a:prstGeom>
            <a:noFill/>
            <a:ln w="15875" cap="flat" cmpd="sng" algn="ctr">
              <a:solidFill>
                <a:schemeClr val="tx1"/>
              </a:solidFill>
              <a:prstDash val="solid"/>
              <a:round/>
              <a:headEnd type="none" w="med" len="med"/>
              <a:tailEnd type="none"/>
            </a:ln>
            <a:effectLst/>
          </p:spPr>
          <p:txBody>
            <a:bodyPr wrap="square" rtlCol="0" anchor="ctr">
              <a:noAutofit/>
            </a:bodyPr>
            <a:lstStyle/>
            <a:p>
              <a:pPr algn="ctr" fontAlgn="ctr"/>
              <a:endParaRPr lang="en-US" altLang="zh-CN" sz="1200" dirty="0">
                <a:latin typeface="微软雅黑" panose="020B0503020204020204" pitchFamily="34" charset="-122"/>
                <a:ea typeface="微软雅黑" panose="020B0503020204020204" pitchFamily="34" charset="-122"/>
              </a:endParaRPr>
            </a:p>
          </p:txBody>
        </p:sp>
        <p:sp>
          <p:nvSpPr>
            <p:cNvPr id="271" name="左大括号 270"/>
            <p:cNvSpPr/>
            <p:nvPr/>
          </p:nvSpPr>
          <p:spPr bwMode="auto">
            <a:xfrm>
              <a:off x="3023054" y="3031838"/>
              <a:ext cx="161976" cy="668228"/>
            </a:xfrm>
            <a:prstGeom prst="leftBrace">
              <a:avLst/>
            </a:prstGeom>
            <a:noFill/>
            <a:ln w="15875" cap="flat" cmpd="sng" algn="ctr">
              <a:solidFill>
                <a:schemeClr val="tx1"/>
              </a:solidFill>
              <a:prstDash val="solid"/>
              <a:round/>
              <a:headEnd type="none" w="med" len="med"/>
              <a:tailEnd type="none"/>
            </a:ln>
            <a:effectLst/>
          </p:spPr>
          <p:txBody>
            <a:bodyPr wrap="square" rtlCol="0" anchor="ctr">
              <a:noAutofit/>
            </a:bodyPr>
            <a:lstStyle/>
            <a:p>
              <a:pPr algn="ctr" fontAlgn="ctr"/>
              <a:endParaRPr lang="en-US" altLang="zh-CN" sz="1200" dirty="0">
                <a:latin typeface="微软雅黑" panose="020B0503020204020204" pitchFamily="34" charset="-122"/>
                <a:ea typeface="微软雅黑" panose="020B0503020204020204" pitchFamily="34" charset="-122"/>
              </a:endParaRPr>
            </a:p>
          </p:txBody>
        </p:sp>
        <p:sp>
          <p:nvSpPr>
            <p:cNvPr id="272" name="左大括号 271"/>
            <p:cNvSpPr/>
            <p:nvPr/>
          </p:nvSpPr>
          <p:spPr bwMode="auto">
            <a:xfrm>
              <a:off x="3023054" y="3922656"/>
              <a:ext cx="161976" cy="1050324"/>
            </a:xfrm>
            <a:prstGeom prst="leftBrace">
              <a:avLst/>
            </a:prstGeom>
            <a:noFill/>
            <a:ln w="15875" cap="flat" cmpd="sng" algn="ctr">
              <a:solidFill>
                <a:schemeClr val="tx1"/>
              </a:solidFill>
              <a:prstDash val="solid"/>
              <a:round/>
              <a:headEnd type="none" w="med" len="med"/>
              <a:tailEnd type="none"/>
            </a:ln>
            <a:effectLst/>
          </p:spPr>
          <p:txBody>
            <a:bodyPr wrap="square" rtlCol="0" anchor="ctr">
              <a:noAutofit/>
            </a:bodyPr>
            <a:lstStyle/>
            <a:p>
              <a:pPr algn="ctr" fontAlgn="ctr"/>
              <a:endParaRPr lang="en-US" altLang="zh-CN" sz="1200" dirty="0">
                <a:latin typeface="微软雅黑" panose="020B0503020204020204" pitchFamily="34" charset="-122"/>
                <a:ea typeface="微软雅黑" panose="020B0503020204020204" pitchFamily="34" charset="-122"/>
              </a:endParaRPr>
            </a:p>
          </p:txBody>
        </p:sp>
        <p:sp>
          <p:nvSpPr>
            <p:cNvPr id="273" name="矩形 272"/>
            <p:cNvSpPr/>
            <p:nvPr/>
          </p:nvSpPr>
          <p:spPr>
            <a:xfrm>
              <a:off x="2144182" y="2024845"/>
              <a:ext cx="936104" cy="461665"/>
            </a:xfrm>
            <a:prstGeom prst="rect">
              <a:avLst/>
            </a:prstGeom>
          </p:spPr>
          <p:txBody>
            <a:bodyPr wrap="square">
              <a:noAutofit/>
            </a:bodyPr>
            <a:lstStyle/>
            <a:p>
              <a:pPr algn="ctr" fontAlgn="ctr"/>
              <a:r>
                <a:rPr kumimoji="1" lang="en-US" sz="1200" dirty="0">
                  <a:latin typeface="微软雅黑" panose="020B0503020204020204" pitchFamily="34" charset="-122"/>
                  <a:ea typeface="微软雅黑" panose="020B0503020204020204" pitchFamily="34" charset="-122"/>
                </a:rPr>
                <a:t>Front-end network</a:t>
              </a:r>
            </a:p>
          </p:txBody>
        </p:sp>
        <p:sp>
          <p:nvSpPr>
            <p:cNvPr id="274" name="矩形 273"/>
            <p:cNvSpPr/>
            <p:nvPr/>
          </p:nvSpPr>
          <p:spPr>
            <a:xfrm>
              <a:off x="2158118" y="3145164"/>
              <a:ext cx="724243" cy="461665"/>
            </a:xfrm>
            <a:prstGeom prst="rect">
              <a:avLst/>
            </a:prstGeom>
          </p:spPr>
          <p:txBody>
            <a:bodyPr wrap="square">
              <a:noAutofit/>
            </a:bodyPr>
            <a:lstStyle/>
            <a:p>
              <a:pPr algn="ctr" fontAlgn="ctr"/>
              <a:r>
                <a:rPr kumimoji="1" lang="en-US" sz="1200" dirty="0">
                  <a:latin typeface="微软雅黑" panose="020B0503020204020204" pitchFamily="34" charset="-122"/>
                  <a:ea typeface="微软雅黑" panose="020B0503020204020204" pitchFamily="34" charset="-122"/>
                </a:rPr>
                <a:t>Server cluster</a:t>
              </a:r>
            </a:p>
          </p:txBody>
        </p:sp>
        <p:sp>
          <p:nvSpPr>
            <p:cNvPr id="275" name="矩形 274"/>
            <p:cNvSpPr/>
            <p:nvPr/>
          </p:nvSpPr>
          <p:spPr>
            <a:xfrm>
              <a:off x="2135560" y="4240486"/>
              <a:ext cx="877504" cy="461665"/>
            </a:xfrm>
            <a:prstGeom prst="rect">
              <a:avLst/>
            </a:prstGeom>
          </p:spPr>
          <p:txBody>
            <a:bodyPr wrap="square">
              <a:noAutofit/>
            </a:bodyPr>
            <a:lstStyle/>
            <a:p>
              <a:pPr algn="ctr" fontAlgn="ctr"/>
              <a:r>
                <a:rPr kumimoji="1" lang="en-US" sz="1200" dirty="0">
                  <a:latin typeface="微软雅黑" panose="020B0503020204020204" pitchFamily="34" charset="-122"/>
                  <a:ea typeface="微软雅黑" panose="020B0503020204020204" pitchFamily="34" charset="-122"/>
                </a:rPr>
                <a:t>Back-end network</a:t>
              </a:r>
            </a:p>
          </p:txBody>
        </p:sp>
        <p:sp>
          <p:nvSpPr>
            <p:cNvPr id="276" name="Rectangle 35"/>
            <p:cNvSpPr>
              <a:spLocks noChangeArrowheads="1"/>
            </p:cNvSpPr>
            <p:nvPr/>
          </p:nvSpPr>
          <p:spPr bwMode="auto">
            <a:xfrm flipV="1">
              <a:off x="2335379" y="5394360"/>
              <a:ext cx="3878280" cy="43200"/>
            </a:xfrm>
            <a:prstGeom prst="rect">
              <a:avLst/>
            </a:prstGeom>
            <a:gradFill rotWithShape="1">
              <a:gsLst>
                <a:gs pos="69000">
                  <a:schemeClr val="hlink"/>
                </a:gs>
                <a:gs pos="100000">
                  <a:schemeClr val="bg1"/>
                </a:gs>
              </a:gsLst>
              <a:lin ang="0" scaled="1"/>
            </a:gradFill>
            <a:ln w="9525" algn="ctr">
              <a:noFill/>
              <a:miter lim="800000"/>
              <a:headEnd/>
              <a:tailEnd/>
            </a:ln>
          </p:spPr>
          <p:txBody>
            <a:bodyPr wrap="square" lIns="79200" tIns="39600" rIns="79200" bIns="39600" anchor="ctr">
              <a:noAutofit/>
            </a:bodyPr>
            <a:lstStyle/>
            <a:p>
              <a:pPr defTabSz="801688" fontAlgn="ctr">
                <a:buClr>
                  <a:srgbClr val="CC9900"/>
                </a:buClr>
                <a:buFont typeface="Wingdings" pitchFamily="2" charset="2"/>
                <a:buChar char="n"/>
                <a:defRPr/>
              </a:pPr>
              <a:endParaRPr lang="en-US" altLang="zh-CN" sz="1200" dirty="0">
                <a:latin typeface="微软雅黑" panose="020B0503020204020204" pitchFamily="34" charset="-122"/>
                <a:ea typeface="微软雅黑" panose="020B0503020204020204" pitchFamily="34" charset="-122"/>
              </a:endParaRPr>
            </a:p>
          </p:txBody>
        </p:sp>
        <p:sp>
          <p:nvSpPr>
            <p:cNvPr id="277" name="AutoShape 13"/>
            <p:cNvSpPr>
              <a:spLocks noChangeArrowheads="1"/>
            </p:cNvSpPr>
            <p:nvPr/>
          </p:nvSpPr>
          <p:spPr bwMode="gray">
            <a:xfrm>
              <a:off x="2296098" y="5498563"/>
              <a:ext cx="3791246" cy="720000"/>
            </a:xfrm>
            <a:prstGeom prst="roundRect">
              <a:avLst>
                <a:gd name="adj" fmla="val 4639"/>
              </a:avLst>
            </a:prstGeom>
            <a:solidFill>
              <a:schemeClr val="bg1"/>
            </a:solidFill>
            <a:ln w="9525" algn="ctr">
              <a:noFill/>
              <a:round/>
              <a:headEnd/>
              <a:tailEnd/>
            </a:ln>
            <a:effectLst>
              <a:outerShdw blurRad="50800" dist="38100" dir="2700000" algn="tl" rotWithShape="0">
                <a:prstClr val="black">
                  <a:alpha val="40000"/>
                </a:prstClr>
              </a:outerShdw>
            </a:effectLst>
          </p:spPr>
          <p:txBody>
            <a:bodyPr wrap="square">
              <a:noAutofit/>
            </a:bodyPr>
            <a:lstStyle/>
            <a:p>
              <a:pPr algn="l" fontAlgn="ctr">
                <a:buClr>
                  <a:srgbClr val="CC9900"/>
                </a:buClr>
                <a:defRPr/>
              </a:pPr>
              <a:endParaRPr lang="en-US" altLang="zh-CN" sz="1200" dirty="0">
                <a:latin typeface="微软雅黑" panose="020B0503020204020204" pitchFamily="34" charset="-122"/>
                <a:ea typeface="微软雅黑" panose="020B0503020204020204" pitchFamily="34" charset="-122"/>
              </a:endParaRPr>
            </a:p>
          </p:txBody>
        </p:sp>
        <p:sp>
          <p:nvSpPr>
            <p:cNvPr id="278" name="Rectangle 48"/>
            <p:cNvSpPr>
              <a:spLocks noChangeArrowheads="1"/>
            </p:cNvSpPr>
            <p:nvPr/>
          </p:nvSpPr>
          <p:spPr bwMode="auto">
            <a:xfrm>
              <a:off x="2342522" y="5462479"/>
              <a:ext cx="3744823" cy="720080"/>
            </a:xfrm>
            <a:prstGeom prst="rect">
              <a:avLst/>
            </a:prstGeom>
            <a:noFill/>
            <a:ln>
              <a:noFill/>
            </a:ln>
            <a:effectLst/>
          </p:spPr>
          <p:txBody>
            <a:bodyPr wrap="square" lIns="91392" tIns="45698" rIns="91392" bIns="45698" anchor="t">
              <a:noAutofit/>
            </a:bodyPr>
            <a:lstStyle/>
            <a:p>
              <a:pPr marL="228600" indent="-228600" fontAlgn="ctr">
                <a:buClr>
                  <a:schemeClr val="tx1"/>
                </a:buClr>
                <a:buFont typeface="Wingdings" pitchFamily="2" charset="2"/>
                <a:buChar char="n"/>
                <a:defRPr/>
              </a:pPr>
              <a:r>
                <a:rPr lang="en-US" sz="1200" dirty="0">
                  <a:solidFill>
                    <a:srgbClr val="C00000"/>
                  </a:solidFill>
                  <a:latin typeface="微软雅黑" panose="020B0503020204020204" pitchFamily="34" charset="-122"/>
                  <a:ea typeface="微软雅黑" panose="020B0503020204020204" pitchFamily="34" charset="-122"/>
                </a:rPr>
                <a:t>Complex network,</a:t>
              </a:r>
              <a:r>
                <a:rPr lang="en-US" sz="1200" dirty="0">
                  <a:solidFill>
                    <a:schemeClr val="tx2"/>
                  </a:solidFill>
                  <a:latin typeface="微软雅黑" panose="020B0503020204020204" pitchFamily="34" charset="-122"/>
                  <a:ea typeface="微软雅黑" panose="020B0503020204020204" pitchFamily="34" charset="-122"/>
                </a:rPr>
                <a:t> </a:t>
              </a:r>
              <a:r>
                <a:rPr lang="en-US" sz="1200" dirty="0">
                  <a:latin typeface="微软雅黑" panose="020B0503020204020204" pitchFamily="34" charset="-122"/>
                  <a:ea typeface="微软雅黑" panose="020B0503020204020204" pitchFamily="34" charset="-122"/>
                </a:rPr>
                <a:t>independent LAN and SAN, difficult to expand</a:t>
              </a:r>
            </a:p>
            <a:p>
              <a:pPr marL="228600" indent="-228600" fontAlgn="ctr">
                <a:buClr>
                  <a:schemeClr val="tx1"/>
                </a:buClr>
                <a:buFont typeface="Wingdings" pitchFamily="2" charset="2"/>
                <a:buChar char="n"/>
                <a:defRPr/>
              </a:pPr>
              <a:r>
                <a:rPr lang="en-US" sz="1200" dirty="0">
                  <a:solidFill>
                    <a:srgbClr val="C00000"/>
                  </a:solidFill>
                  <a:latin typeface="微软雅黑" panose="020B0503020204020204" pitchFamily="34" charset="-122"/>
                  <a:ea typeface="微软雅黑" panose="020B0503020204020204" pitchFamily="34" charset="-122"/>
                </a:rPr>
                <a:t>Low energy efficiency, </a:t>
              </a:r>
              <a:r>
                <a:rPr lang="en-US" sz="1200" dirty="0">
                  <a:latin typeface="微软雅黑" panose="020B0503020204020204" pitchFamily="34" charset="-122"/>
                  <a:ea typeface="微软雅黑" panose="020B0503020204020204" pitchFamily="34" charset="-122"/>
                </a:rPr>
                <a:t>at least 4 to 6 network adapters in each server</a:t>
              </a:r>
            </a:p>
          </p:txBody>
        </p:sp>
        <p:sp>
          <p:nvSpPr>
            <p:cNvPr id="279" name="Text Box 21"/>
            <p:cNvSpPr txBox="1">
              <a:spLocks noChangeArrowheads="1"/>
            </p:cNvSpPr>
            <p:nvPr/>
          </p:nvSpPr>
          <p:spPr bwMode="auto">
            <a:xfrm>
              <a:off x="3000746" y="1376772"/>
              <a:ext cx="2916324" cy="263804"/>
            </a:xfrm>
            <a:prstGeom prst="rect">
              <a:avLst/>
            </a:prstGeom>
            <a:noFill/>
            <a:ln w="9525" cap="flat" cmpd="sng">
              <a:noFill/>
              <a:miter lim="800000"/>
              <a:headEnd/>
              <a:tailEnd/>
            </a:ln>
            <a:effectLst/>
          </p:spPr>
          <p:txBody>
            <a:bodyPr wrap="square" anchor="ctr">
              <a:noAutofit/>
            </a:bodyPr>
            <a:lstStyle/>
            <a:p>
              <a:pPr fontAlgn="ctr">
                <a:defRPr/>
              </a:pPr>
              <a:r>
                <a:rPr lang="en-US" sz="1200" dirty="0">
                  <a:latin typeface="微软雅黑" panose="020B0503020204020204" pitchFamily="34" charset="-122"/>
                  <a:ea typeface="微软雅黑" panose="020B0503020204020204" pitchFamily="34" charset="-122"/>
                </a:rPr>
                <a:t>Traditional DC network architecture</a:t>
              </a:r>
            </a:p>
          </p:txBody>
        </p:sp>
        <p:sp>
          <p:nvSpPr>
            <p:cNvPr id="280" name="下箭头 279"/>
            <p:cNvSpPr/>
            <p:nvPr/>
          </p:nvSpPr>
          <p:spPr bwMode="auto">
            <a:xfrm rot="16200000">
              <a:off x="5465308" y="2691542"/>
              <a:ext cx="775120" cy="1097911"/>
            </a:xfrm>
            <a:prstGeom prst="downArrow">
              <a:avLst>
                <a:gd name="adj1" fmla="val 50000"/>
                <a:gd name="adj2" fmla="val 47725"/>
              </a:avLst>
            </a:prstGeom>
            <a:solidFill>
              <a:schemeClr val="accent2"/>
            </a:solidFill>
            <a:ln>
              <a:noFill/>
              <a:headEnd/>
              <a:tailEnd/>
            </a:ln>
          </p:spPr>
          <p:style>
            <a:lnRef idx="2">
              <a:schemeClr val="accent1">
                <a:shade val="50000"/>
              </a:schemeClr>
            </a:lnRef>
            <a:fillRef idx="1">
              <a:schemeClr val="accent1"/>
            </a:fillRef>
            <a:effectRef idx="0">
              <a:schemeClr val="accent1"/>
            </a:effectRef>
            <a:fontRef idx="minor">
              <a:schemeClr val="lt1"/>
            </a:fontRef>
          </p:style>
          <p:txBody>
            <a:bodyPr wrap="square" lIns="91368" tIns="45682" rIns="91368" bIns="45682" anchor="ctr">
              <a:noAutofit/>
            </a:bodyPr>
            <a:lstStyle/>
            <a:p>
              <a:pPr defTabSz="858838" fontAlgn="ctr">
                <a:buClr>
                  <a:srgbClr val="CC9900"/>
                </a:buClr>
                <a:buFont typeface="Wingdings" pitchFamily="2" charset="2"/>
                <a:buChar char="n"/>
                <a:defRPr/>
              </a:pPr>
              <a:endParaRPr lang="en-US" altLang="zh-CN" sz="1200" dirty="0">
                <a:solidFill>
                  <a:srgbClr val="FFFFFF"/>
                </a:solidFill>
                <a:latin typeface="微软雅黑" panose="020B0503020204020204" pitchFamily="34" charset="-122"/>
                <a:ea typeface="微软雅黑" panose="020B0503020204020204" pitchFamily="34" charset="-122"/>
              </a:endParaRPr>
            </a:p>
          </p:txBody>
        </p:sp>
        <p:sp>
          <p:nvSpPr>
            <p:cNvPr id="281" name="矩形 280"/>
            <p:cNvSpPr/>
            <p:nvPr/>
          </p:nvSpPr>
          <p:spPr>
            <a:xfrm>
              <a:off x="5327221" y="3079354"/>
              <a:ext cx="984629" cy="276999"/>
            </a:xfrm>
            <a:prstGeom prst="rect">
              <a:avLst/>
            </a:prstGeom>
          </p:spPr>
          <p:txBody>
            <a:bodyPr wrap="square">
              <a:noAutofit/>
            </a:bodyPr>
            <a:lstStyle/>
            <a:p>
              <a:pPr fontAlgn="ctr"/>
              <a:r>
                <a:rPr kumimoji="1" lang="en-US" sz="1200" dirty="0">
                  <a:latin typeface="微软雅黑" panose="020B0503020204020204" pitchFamily="34" charset="-122"/>
                  <a:ea typeface="微软雅黑" panose="020B0503020204020204" pitchFamily="34" charset="-122"/>
                </a:rPr>
                <a:t>Converged</a:t>
              </a:r>
            </a:p>
          </p:txBody>
        </p:sp>
        <p:sp>
          <p:nvSpPr>
            <p:cNvPr id="282" name="圆角矩形 281"/>
            <p:cNvSpPr/>
            <p:nvPr/>
          </p:nvSpPr>
          <p:spPr bwMode="auto">
            <a:xfrm>
              <a:off x="7140321" y="1777659"/>
              <a:ext cx="2834577" cy="1772942"/>
            </a:xfrm>
            <a:prstGeom prst="roundRect">
              <a:avLst/>
            </a:prstGeom>
            <a:solidFill>
              <a:srgbClr val="92D050">
                <a:alpha val="3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fontAlgn="ctr">
                <a:buClr>
                  <a:srgbClr val="CC9900"/>
                </a:buClr>
                <a:buFont typeface="Wingdings" pitchFamily="2" charset="2"/>
                <a:buChar char="n"/>
              </a:pPr>
              <a:endParaRPr lang="en-US" altLang="zh-CN" sz="1200" dirty="0">
                <a:solidFill>
                  <a:srgbClr val="000000"/>
                </a:solidFill>
                <a:latin typeface="微软雅黑" panose="020B0503020204020204" pitchFamily="34" charset="-122"/>
                <a:ea typeface="微软雅黑" panose="020B0503020204020204" pitchFamily="34" charset="-122"/>
              </a:endParaRPr>
            </a:p>
          </p:txBody>
        </p:sp>
        <p:pic>
          <p:nvPicPr>
            <p:cNvPr id="283" name="Picture 460" descr="图片239"/>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637088" y="1976231"/>
              <a:ext cx="338360" cy="430430"/>
            </a:xfrm>
            <a:prstGeom prst="rect">
              <a:avLst/>
            </a:prstGeom>
            <a:noFill/>
          </p:spPr>
        </p:pic>
        <p:pic>
          <p:nvPicPr>
            <p:cNvPr id="284" name="Picture 460" descr="图片239"/>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210411" y="1976231"/>
              <a:ext cx="338360" cy="430430"/>
            </a:xfrm>
            <a:prstGeom prst="rect">
              <a:avLst/>
            </a:prstGeom>
            <a:noFill/>
          </p:spPr>
        </p:pic>
        <p:pic>
          <p:nvPicPr>
            <p:cNvPr id="285" name="Picture 460" descr="图片239"/>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188425" y="2975067"/>
              <a:ext cx="338360" cy="430430"/>
            </a:xfrm>
            <a:prstGeom prst="rect">
              <a:avLst/>
            </a:prstGeom>
            <a:noFill/>
          </p:spPr>
        </p:pic>
        <p:pic>
          <p:nvPicPr>
            <p:cNvPr id="286" name="Picture 460" descr="图片239"/>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719479" y="2975067"/>
              <a:ext cx="338360" cy="430430"/>
            </a:xfrm>
            <a:prstGeom prst="rect">
              <a:avLst/>
            </a:prstGeom>
            <a:noFill/>
          </p:spPr>
        </p:pic>
        <p:pic>
          <p:nvPicPr>
            <p:cNvPr id="287" name="Picture 460" descr="图片239"/>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250531" y="2975067"/>
              <a:ext cx="338360" cy="430430"/>
            </a:xfrm>
            <a:prstGeom prst="rect">
              <a:avLst/>
            </a:prstGeom>
            <a:noFill/>
          </p:spPr>
        </p:pic>
        <p:cxnSp>
          <p:nvCxnSpPr>
            <p:cNvPr id="288" name="直接连接符 287"/>
            <p:cNvCxnSpPr>
              <a:stCxn id="287" idx="0"/>
              <a:endCxn id="284" idx="2"/>
            </p:cNvCxnSpPr>
            <p:nvPr/>
          </p:nvCxnSpPr>
          <p:spPr bwMode="auto">
            <a:xfrm flipV="1">
              <a:off x="7419711" y="2406661"/>
              <a:ext cx="959880" cy="568406"/>
            </a:xfrm>
            <a:prstGeom prst="line">
              <a:avLst/>
            </a:prstGeom>
            <a:noFill/>
            <a:ln w="15875" cap="flat" cmpd="sng" algn="ctr">
              <a:solidFill>
                <a:srgbClr val="0070C0"/>
              </a:solidFill>
              <a:prstDash val="solid"/>
              <a:round/>
              <a:headEnd type="none" w="med" len="med"/>
              <a:tailEnd type="none" w="med" len="med"/>
            </a:ln>
            <a:effectLst/>
          </p:spPr>
        </p:cxnSp>
        <p:cxnSp>
          <p:nvCxnSpPr>
            <p:cNvPr id="289" name="直接连接符 288"/>
            <p:cNvCxnSpPr>
              <a:stCxn id="287" idx="0"/>
              <a:endCxn id="283" idx="2"/>
            </p:cNvCxnSpPr>
            <p:nvPr/>
          </p:nvCxnSpPr>
          <p:spPr bwMode="auto">
            <a:xfrm flipV="1">
              <a:off x="7419712" y="2406661"/>
              <a:ext cx="1386557" cy="568406"/>
            </a:xfrm>
            <a:prstGeom prst="line">
              <a:avLst/>
            </a:prstGeom>
            <a:noFill/>
            <a:ln w="15875" cap="flat" cmpd="sng" algn="ctr">
              <a:solidFill>
                <a:srgbClr val="0070C0"/>
              </a:solidFill>
              <a:prstDash val="solid"/>
              <a:round/>
              <a:headEnd type="none" w="med" len="med"/>
              <a:tailEnd type="none" w="med" len="med"/>
            </a:ln>
            <a:effectLst/>
          </p:spPr>
        </p:cxnSp>
        <p:cxnSp>
          <p:nvCxnSpPr>
            <p:cNvPr id="290" name="直接连接符 289"/>
            <p:cNvCxnSpPr>
              <a:stCxn id="286" idx="0"/>
              <a:endCxn id="284" idx="2"/>
            </p:cNvCxnSpPr>
            <p:nvPr/>
          </p:nvCxnSpPr>
          <p:spPr bwMode="auto">
            <a:xfrm flipV="1">
              <a:off x="7888659" y="2406661"/>
              <a:ext cx="490932" cy="568406"/>
            </a:xfrm>
            <a:prstGeom prst="line">
              <a:avLst/>
            </a:prstGeom>
            <a:noFill/>
            <a:ln w="15875" cap="flat" cmpd="sng" algn="ctr">
              <a:solidFill>
                <a:srgbClr val="0070C0"/>
              </a:solidFill>
              <a:prstDash val="solid"/>
              <a:round/>
              <a:headEnd type="none" w="med" len="med"/>
              <a:tailEnd type="none" w="med" len="med"/>
            </a:ln>
            <a:effectLst/>
          </p:spPr>
        </p:cxnSp>
        <p:cxnSp>
          <p:nvCxnSpPr>
            <p:cNvPr id="291" name="直接连接符 290"/>
            <p:cNvCxnSpPr>
              <a:stCxn id="286" idx="0"/>
              <a:endCxn id="283" idx="2"/>
            </p:cNvCxnSpPr>
            <p:nvPr/>
          </p:nvCxnSpPr>
          <p:spPr bwMode="auto">
            <a:xfrm flipV="1">
              <a:off x="7888658" y="2406661"/>
              <a:ext cx="917610" cy="568406"/>
            </a:xfrm>
            <a:prstGeom prst="line">
              <a:avLst/>
            </a:prstGeom>
            <a:noFill/>
            <a:ln w="15875" cap="flat" cmpd="sng" algn="ctr">
              <a:solidFill>
                <a:srgbClr val="0070C0"/>
              </a:solidFill>
              <a:prstDash val="solid"/>
              <a:round/>
              <a:headEnd type="none" w="med" len="med"/>
              <a:tailEnd type="none" w="med" len="med"/>
            </a:ln>
            <a:effectLst/>
          </p:spPr>
        </p:cxnSp>
        <p:cxnSp>
          <p:nvCxnSpPr>
            <p:cNvPr id="292" name="直接连接符 291"/>
            <p:cNvCxnSpPr>
              <a:stCxn id="285" idx="0"/>
              <a:endCxn id="284" idx="2"/>
            </p:cNvCxnSpPr>
            <p:nvPr/>
          </p:nvCxnSpPr>
          <p:spPr bwMode="auto">
            <a:xfrm flipV="1">
              <a:off x="8357605" y="2406661"/>
              <a:ext cx="21986" cy="568406"/>
            </a:xfrm>
            <a:prstGeom prst="line">
              <a:avLst/>
            </a:prstGeom>
            <a:noFill/>
            <a:ln w="15875" cap="flat" cmpd="sng" algn="ctr">
              <a:solidFill>
                <a:srgbClr val="0070C0"/>
              </a:solidFill>
              <a:prstDash val="solid"/>
              <a:round/>
              <a:headEnd type="none" w="med" len="med"/>
              <a:tailEnd type="none" w="med" len="med"/>
            </a:ln>
            <a:effectLst/>
          </p:spPr>
        </p:cxnSp>
        <p:cxnSp>
          <p:nvCxnSpPr>
            <p:cNvPr id="293" name="直接连接符 292"/>
            <p:cNvCxnSpPr>
              <a:stCxn id="285" idx="0"/>
              <a:endCxn id="283" idx="2"/>
            </p:cNvCxnSpPr>
            <p:nvPr/>
          </p:nvCxnSpPr>
          <p:spPr bwMode="auto">
            <a:xfrm flipV="1">
              <a:off x="8357607" y="2406661"/>
              <a:ext cx="448663" cy="568406"/>
            </a:xfrm>
            <a:prstGeom prst="line">
              <a:avLst/>
            </a:prstGeom>
            <a:noFill/>
            <a:ln w="15875" cap="flat" cmpd="sng" algn="ctr">
              <a:solidFill>
                <a:srgbClr val="0070C0"/>
              </a:solidFill>
              <a:prstDash val="solid"/>
              <a:round/>
              <a:headEnd type="none" w="med" len="med"/>
              <a:tailEnd type="none" w="med" len="med"/>
            </a:ln>
            <a:effectLst/>
          </p:spPr>
        </p:cxnSp>
        <p:pic>
          <p:nvPicPr>
            <p:cNvPr id="294" name="Picture 455" descr="图片14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472229" y="3744494"/>
              <a:ext cx="158613" cy="341307"/>
            </a:xfrm>
            <a:prstGeom prst="rect">
              <a:avLst/>
            </a:prstGeom>
            <a:noFill/>
            <a:ln w="9525">
              <a:noFill/>
              <a:miter lim="800000"/>
              <a:headEnd/>
              <a:tailEnd/>
            </a:ln>
          </p:spPr>
        </p:pic>
        <p:pic>
          <p:nvPicPr>
            <p:cNvPr id="295" name="Picture 455" descr="图片14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288497" y="3744494"/>
              <a:ext cx="158613" cy="341307"/>
            </a:xfrm>
            <a:prstGeom prst="rect">
              <a:avLst/>
            </a:prstGeom>
            <a:noFill/>
            <a:ln w="9525">
              <a:noFill/>
              <a:miter lim="800000"/>
              <a:headEnd/>
              <a:tailEnd/>
            </a:ln>
          </p:spPr>
        </p:pic>
        <p:pic>
          <p:nvPicPr>
            <p:cNvPr id="296" name="Picture 455" descr="图片14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851125" y="3744494"/>
              <a:ext cx="158613" cy="341307"/>
            </a:xfrm>
            <a:prstGeom prst="rect">
              <a:avLst/>
            </a:prstGeom>
            <a:noFill/>
            <a:ln w="9525">
              <a:noFill/>
              <a:miter lim="800000"/>
              <a:headEnd/>
              <a:tailEnd/>
            </a:ln>
          </p:spPr>
        </p:pic>
        <p:pic>
          <p:nvPicPr>
            <p:cNvPr id="297" name="Picture 455" descr="图片14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667394" y="3744494"/>
              <a:ext cx="158613" cy="341307"/>
            </a:xfrm>
            <a:prstGeom prst="rect">
              <a:avLst/>
            </a:prstGeom>
            <a:noFill/>
            <a:ln w="9525">
              <a:noFill/>
              <a:miter lim="800000"/>
              <a:headEnd/>
              <a:tailEnd/>
            </a:ln>
          </p:spPr>
        </p:pic>
        <p:cxnSp>
          <p:nvCxnSpPr>
            <p:cNvPr id="298" name="直接连接符 297"/>
            <p:cNvCxnSpPr>
              <a:stCxn id="295" idx="0"/>
              <a:endCxn id="287" idx="2"/>
            </p:cNvCxnSpPr>
            <p:nvPr/>
          </p:nvCxnSpPr>
          <p:spPr bwMode="auto">
            <a:xfrm flipV="1">
              <a:off x="7367803" y="3405498"/>
              <a:ext cx="51908" cy="338995"/>
            </a:xfrm>
            <a:prstGeom prst="line">
              <a:avLst/>
            </a:prstGeom>
            <a:noFill/>
            <a:ln w="15875" cap="flat" cmpd="sng" algn="ctr">
              <a:solidFill>
                <a:srgbClr val="0070C0"/>
              </a:solidFill>
              <a:prstDash val="solid"/>
              <a:round/>
              <a:headEnd type="none" w="med" len="med"/>
              <a:tailEnd type="none" w="med" len="med"/>
            </a:ln>
            <a:effectLst/>
          </p:spPr>
        </p:cxnSp>
        <p:cxnSp>
          <p:nvCxnSpPr>
            <p:cNvPr id="299" name="直接连接符 298"/>
            <p:cNvCxnSpPr>
              <a:stCxn id="295" idx="0"/>
              <a:endCxn id="286" idx="2"/>
            </p:cNvCxnSpPr>
            <p:nvPr/>
          </p:nvCxnSpPr>
          <p:spPr bwMode="auto">
            <a:xfrm flipV="1">
              <a:off x="7367803" y="3405498"/>
              <a:ext cx="520856" cy="338995"/>
            </a:xfrm>
            <a:prstGeom prst="line">
              <a:avLst/>
            </a:prstGeom>
            <a:noFill/>
            <a:ln w="15875" cap="flat" cmpd="sng" algn="ctr">
              <a:solidFill>
                <a:srgbClr val="0070C0"/>
              </a:solidFill>
              <a:prstDash val="solid"/>
              <a:round/>
              <a:headEnd type="none" w="med" len="med"/>
              <a:tailEnd type="none" w="med" len="med"/>
            </a:ln>
            <a:effectLst/>
          </p:spPr>
        </p:cxnSp>
        <p:cxnSp>
          <p:nvCxnSpPr>
            <p:cNvPr id="300" name="直接连接符 299"/>
            <p:cNvCxnSpPr>
              <a:stCxn id="287" idx="2"/>
              <a:endCxn id="294" idx="0"/>
            </p:cNvCxnSpPr>
            <p:nvPr/>
          </p:nvCxnSpPr>
          <p:spPr bwMode="auto">
            <a:xfrm>
              <a:off x="7419712" y="3405498"/>
              <a:ext cx="131823" cy="338995"/>
            </a:xfrm>
            <a:prstGeom prst="line">
              <a:avLst/>
            </a:prstGeom>
            <a:noFill/>
            <a:ln w="15875" cap="flat" cmpd="sng" algn="ctr">
              <a:solidFill>
                <a:srgbClr val="0070C0"/>
              </a:solidFill>
              <a:prstDash val="solid"/>
              <a:round/>
              <a:headEnd type="none" w="med" len="med"/>
              <a:tailEnd type="none" w="med" len="med"/>
            </a:ln>
            <a:effectLst/>
          </p:spPr>
        </p:cxnSp>
        <p:cxnSp>
          <p:nvCxnSpPr>
            <p:cNvPr id="301" name="直接连接符 300"/>
            <p:cNvCxnSpPr>
              <a:stCxn id="287" idx="2"/>
              <a:endCxn id="297" idx="0"/>
            </p:cNvCxnSpPr>
            <p:nvPr/>
          </p:nvCxnSpPr>
          <p:spPr bwMode="auto">
            <a:xfrm>
              <a:off x="7419711" y="3405498"/>
              <a:ext cx="326988" cy="338995"/>
            </a:xfrm>
            <a:prstGeom prst="line">
              <a:avLst/>
            </a:prstGeom>
            <a:noFill/>
            <a:ln w="15875" cap="flat" cmpd="sng" algn="ctr">
              <a:solidFill>
                <a:srgbClr val="0070C0"/>
              </a:solidFill>
              <a:prstDash val="solid"/>
              <a:round/>
              <a:headEnd type="none" w="med" len="med"/>
              <a:tailEnd type="none" w="med" len="med"/>
            </a:ln>
            <a:effectLst/>
          </p:spPr>
        </p:cxnSp>
        <p:cxnSp>
          <p:nvCxnSpPr>
            <p:cNvPr id="302" name="直接连接符 301"/>
            <p:cNvCxnSpPr>
              <a:stCxn id="287" idx="2"/>
              <a:endCxn id="296" idx="0"/>
            </p:cNvCxnSpPr>
            <p:nvPr/>
          </p:nvCxnSpPr>
          <p:spPr bwMode="auto">
            <a:xfrm>
              <a:off x="7419711" y="3405498"/>
              <a:ext cx="510720" cy="338995"/>
            </a:xfrm>
            <a:prstGeom prst="line">
              <a:avLst/>
            </a:prstGeom>
            <a:noFill/>
            <a:ln w="15875" cap="flat" cmpd="sng" algn="ctr">
              <a:solidFill>
                <a:srgbClr val="0070C0"/>
              </a:solidFill>
              <a:prstDash val="solid"/>
              <a:round/>
              <a:headEnd type="none" w="med" len="med"/>
              <a:tailEnd type="none" w="med" len="med"/>
            </a:ln>
            <a:effectLst/>
          </p:spPr>
        </p:cxnSp>
        <p:cxnSp>
          <p:nvCxnSpPr>
            <p:cNvPr id="303" name="直接连接符 302"/>
            <p:cNvCxnSpPr>
              <a:stCxn id="294" idx="0"/>
              <a:endCxn id="286" idx="2"/>
            </p:cNvCxnSpPr>
            <p:nvPr/>
          </p:nvCxnSpPr>
          <p:spPr bwMode="auto">
            <a:xfrm flipV="1">
              <a:off x="7551534" y="3405498"/>
              <a:ext cx="337124" cy="338995"/>
            </a:xfrm>
            <a:prstGeom prst="line">
              <a:avLst/>
            </a:prstGeom>
            <a:noFill/>
            <a:ln w="15875" cap="flat" cmpd="sng" algn="ctr">
              <a:solidFill>
                <a:srgbClr val="0070C0"/>
              </a:solidFill>
              <a:prstDash val="solid"/>
              <a:round/>
              <a:headEnd type="none" w="med" len="med"/>
              <a:tailEnd type="none" w="med" len="med"/>
            </a:ln>
            <a:effectLst/>
          </p:spPr>
        </p:cxnSp>
        <p:cxnSp>
          <p:nvCxnSpPr>
            <p:cNvPr id="304" name="直接连接符 303"/>
            <p:cNvCxnSpPr>
              <a:stCxn id="297" idx="0"/>
              <a:endCxn id="286" idx="2"/>
            </p:cNvCxnSpPr>
            <p:nvPr/>
          </p:nvCxnSpPr>
          <p:spPr bwMode="auto">
            <a:xfrm flipV="1">
              <a:off x="7746701" y="3405498"/>
              <a:ext cx="141959" cy="338995"/>
            </a:xfrm>
            <a:prstGeom prst="line">
              <a:avLst/>
            </a:prstGeom>
            <a:noFill/>
            <a:ln w="15875" cap="flat" cmpd="sng" algn="ctr">
              <a:solidFill>
                <a:srgbClr val="0070C0"/>
              </a:solidFill>
              <a:prstDash val="solid"/>
              <a:round/>
              <a:headEnd type="none" w="med" len="med"/>
              <a:tailEnd type="none" w="med" len="med"/>
            </a:ln>
            <a:effectLst/>
          </p:spPr>
        </p:cxnSp>
        <p:cxnSp>
          <p:nvCxnSpPr>
            <p:cNvPr id="305" name="直接连接符 304"/>
            <p:cNvCxnSpPr>
              <a:stCxn id="296" idx="0"/>
              <a:endCxn id="286" idx="2"/>
            </p:cNvCxnSpPr>
            <p:nvPr/>
          </p:nvCxnSpPr>
          <p:spPr bwMode="auto">
            <a:xfrm flipH="1" flipV="1">
              <a:off x="7888659" y="3405498"/>
              <a:ext cx="41772" cy="338995"/>
            </a:xfrm>
            <a:prstGeom prst="line">
              <a:avLst/>
            </a:prstGeom>
            <a:noFill/>
            <a:ln w="15875" cap="flat" cmpd="sng" algn="ctr">
              <a:solidFill>
                <a:srgbClr val="0070C0"/>
              </a:solidFill>
              <a:prstDash val="solid"/>
              <a:round/>
              <a:headEnd type="none" w="med" len="med"/>
              <a:tailEnd type="none" w="med" len="med"/>
            </a:ln>
            <a:effectLst/>
          </p:spPr>
        </p:cxnSp>
        <p:pic>
          <p:nvPicPr>
            <p:cNvPr id="306" name="Picture 460" descr="图片239"/>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663800" y="2989624"/>
              <a:ext cx="338360" cy="430430"/>
            </a:xfrm>
            <a:prstGeom prst="rect">
              <a:avLst/>
            </a:prstGeom>
            <a:noFill/>
          </p:spPr>
        </p:pic>
        <p:cxnSp>
          <p:nvCxnSpPr>
            <p:cNvPr id="307" name="直接连接符 306"/>
            <p:cNvCxnSpPr>
              <a:stCxn id="284" idx="2"/>
              <a:endCxn id="306" idx="0"/>
            </p:cNvCxnSpPr>
            <p:nvPr/>
          </p:nvCxnSpPr>
          <p:spPr bwMode="auto">
            <a:xfrm>
              <a:off x="8379592" y="2406663"/>
              <a:ext cx="453389" cy="582963"/>
            </a:xfrm>
            <a:prstGeom prst="line">
              <a:avLst/>
            </a:prstGeom>
            <a:noFill/>
            <a:ln w="15875" cap="flat" cmpd="sng" algn="ctr">
              <a:solidFill>
                <a:srgbClr val="0070C0"/>
              </a:solidFill>
              <a:prstDash val="solid"/>
              <a:round/>
              <a:headEnd type="none" w="med" len="med"/>
              <a:tailEnd type="none" w="med" len="med"/>
            </a:ln>
            <a:effectLst/>
          </p:spPr>
        </p:cxnSp>
        <p:cxnSp>
          <p:nvCxnSpPr>
            <p:cNvPr id="320" name="直接连接符 319"/>
            <p:cNvCxnSpPr>
              <a:stCxn id="283" idx="2"/>
              <a:endCxn id="306" idx="0"/>
            </p:cNvCxnSpPr>
            <p:nvPr/>
          </p:nvCxnSpPr>
          <p:spPr bwMode="auto">
            <a:xfrm>
              <a:off x="8806268" y="2406663"/>
              <a:ext cx="26712" cy="582963"/>
            </a:xfrm>
            <a:prstGeom prst="line">
              <a:avLst/>
            </a:prstGeom>
            <a:noFill/>
            <a:ln w="15875" cap="flat" cmpd="sng" algn="ctr">
              <a:solidFill>
                <a:srgbClr val="0070C0"/>
              </a:solidFill>
              <a:prstDash val="solid"/>
              <a:round/>
              <a:headEnd type="none" w="med" len="med"/>
              <a:tailEnd type="none" w="med" len="med"/>
            </a:ln>
            <a:effectLst/>
          </p:spPr>
        </p:cxnSp>
        <p:pic>
          <p:nvPicPr>
            <p:cNvPr id="358" name="Picture 455" descr="图片14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421375" y="3710343"/>
              <a:ext cx="158613" cy="341307"/>
            </a:xfrm>
            <a:prstGeom prst="rect">
              <a:avLst/>
            </a:prstGeom>
            <a:noFill/>
            <a:ln w="9525">
              <a:noFill/>
              <a:miter lim="800000"/>
              <a:headEnd/>
              <a:tailEnd/>
            </a:ln>
          </p:spPr>
        </p:pic>
        <p:pic>
          <p:nvPicPr>
            <p:cNvPr id="359" name="Picture 455" descr="图片14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37644" y="3710343"/>
              <a:ext cx="158613" cy="341307"/>
            </a:xfrm>
            <a:prstGeom prst="rect">
              <a:avLst/>
            </a:prstGeom>
            <a:noFill/>
            <a:ln w="9525">
              <a:noFill/>
              <a:miter lim="800000"/>
              <a:headEnd/>
              <a:tailEnd/>
            </a:ln>
          </p:spPr>
        </p:pic>
        <p:pic>
          <p:nvPicPr>
            <p:cNvPr id="360" name="Picture 455" descr="图片14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800272" y="3710343"/>
              <a:ext cx="158613" cy="341307"/>
            </a:xfrm>
            <a:prstGeom prst="rect">
              <a:avLst/>
            </a:prstGeom>
            <a:noFill/>
            <a:ln w="9525">
              <a:noFill/>
              <a:miter lim="800000"/>
              <a:headEnd/>
              <a:tailEnd/>
            </a:ln>
          </p:spPr>
        </p:pic>
        <p:pic>
          <p:nvPicPr>
            <p:cNvPr id="361" name="Picture 455" descr="图片14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616540" y="3710343"/>
              <a:ext cx="158613" cy="341307"/>
            </a:xfrm>
            <a:prstGeom prst="rect">
              <a:avLst/>
            </a:prstGeom>
            <a:noFill/>
            <a:ln w="9525">
              <a:noFill/>
              <a:miter lim="800000"/>
              <a:headEnd/>
              <a:tailEnd/>
            </a:ln>
          </p:spPr>
        </p:pic>
        <p:cxnSp>
          <p:nvCxnSpPr>
            <p:cNvPr id="362" name="直接连接符 361"/>
            <p:cNvCxnSpPr>
              <a:stCxn id="359" idx="0"/>
              <a:endCxn id="285" idx="2"/>
            </p:cNvCxnSpPr>
            <p:nvPr/>
          </p:nvCxnSpPr>
          <p:spPr bwMode="auto">
            <a:xfrm flipV="1">
              <a:off x="8316949" y="3405497"/>
              <a:ext cx="40656" cy="304844"/>
            </a:xfrm>
            <a:prstGeom prst="line">
              <a:avLst/>
            </a:prstGeom>
            <a:noFill/>
            <a:ln w="15875" cap="flat" cmpd="sng" algn="ctr">
              <a:solidFill>
                <a:srgbClr val="0070C0"/>
              </a:solidFill>
              <a:prstDash val="solid"/>
              <a:round/>
              <a:headEnd type="none" w="med" len="med"/>
              <a:tailEnd type="none" w="med" len="med"/>
            </a:ln>
            <a:effectLst/>
          </p:spPr>
        </p:cxnSp>
        <p:cxnSp>
          <p:nvCxnSpPr>
            <p:cNvPr id="363" name="直接连接符 362"/>
            <p:cNvCxnSpPr>
              <a:stCxn id="359" idx="0"/>
              <a:endCxn id="306" idx="2"/>
            </p:cNvCxnSpPr>
            <p:nvPr/>
          </p:nvCxnSpPr>
          <p:spPr bwMode="auto">
            <a:xfrm flipV="1">
              <a:off x="8316950" y="3420056"/>
              <a:ext cx="516031" cy="290287"/>
            </a:xfrm>
            <a:prstGeom prst="line">
              <a:avLst/>
            </a:prstGeom>
            <a:noFill/>
            <a:ln w="15875" cap="flat" cmpd="sng" algn="ctr">
              <a:solidFill>
                <a:srgbClr val="0070C0"/>
              </a:solidFill>
              <a:prstDash val="solid"/>
              <a:round/>
              <a:headEnd type="none" w="med" len="med"/>
              <a:tailEnd type="none" w="med" len="med"/>
            </a:ln>
            <a:effectLst/>
          </p:spPr>
        </p:cxnSp>
        <p:cxnSp>
          <p:nvCxnSpPr>
            <p:cNvPr id="364" name="直接连接符 363"/>
            <p:cNvCxnSpPr>
              <a:stCxn id="285" idx="2"/>
              <a:endCxn id="358" idx="0"/>
            </p:cNvCxnSpPr>
            <p:nvPr/>
          </p:nvCxnSpPr>
          <p:spPr bwMode="auto">
            <a:xfrm>
              <a:off x="8357607" y="3405497"/>
              <a:ext cx="143075" cy="304844"/>
            </a:xfrm>
            <a:prstGeom prst="line">
              <a:avLst/>
            </a:prstGeom>
            <a:noFill/>
            <a:ln w="15875" cap="flat" cmpd="sng" algn="ctr">
              <a:solidFill>
                <a:srgbClr val="0070C0"/>
              </a:solidFill>
              <a:prstDash val="solid"/>
              <a:round/>
              <a:headEnd type="none" w="med" len="med"/>
              <a:tailEnd type="none" w="med" len="med"/>
            </a:ln>
            <a:effectLst/>
          </p:spPr>
        </p:cxnSp>
        <p:cxnSp>
          <p:nvCxnSpPr>
            <p:cNvPr id="365" name="直接连接符 364"/>
            <p:cNvCxnSpPr>
              <a:stCxn id="285" idx="2"/>
              <a:endCxn id="361" idx="0"/>
            </p:cNvCxnSpPr>
            <p:nvPr/>
          </p:nvCxnSpPr>
          <p:spPr bwMode="auto">
            <a:xfrm>
              <a:off x="8357606" y="3405497"/>
              <a:ext cx="338241" cy="304844"/>
            </a:xfrm>
            <a:prstGeom prst="line">
              <a:avLst/>
            </a:prstGeom>
            <a:noFill/>
            <a:ln w="15875" cap="flat" cmpd="sng" algn="ctr">
              <a:solidFill>
                <a:srgbClr val="0070C0"/>
              </a:solidFill>
              <a:prstDash val="solid"/>
              <a:round/>
              <a:headEnd type="none" w="med" len="med"/>
              <a:tailEnd type="none" w="med" len="med"/>
            </a:ln>
            <a:effectLst/>
          </p:spPr>
        </p:cxnSp>
        <p:cxnSp>
          <p:nvCxnSpPr>
            <p:cNvPr id="366" name="直接连接符 365"/>
            <p:cNvCxnSpPr>
              <a:stCxn id="285" idx="2"/>
              <a:endCxn id="360" idx="0"/>
            </p:cNvCxnSpPr>
            <p:nvPr/>
          </p:nvCxnSpPr>
          <p:spPr bwMode="auto">
            <a:xfrm>
              <a:off x="8357605" y="3405497"/>
              <a:ext cx="521972" cy="304844"/>
            </a:xfrm>
            <a:prstGeom prst="line">
              <a:avLst/>
            </a:prstGeom>
            <a:noFill/>
            <a:ln w="15875" cap="flat" cmpd="sng" algn="ctr">
              <a:solidFill>
                <a:srgbClr val="0070C0"/>
              </a:solidFill>
              <a:prstDash val="solid"/>
              <a:round/>
              <a:headEnd type="none" w="med" len="med"/>
              <a:tailEnd type="none" w="med" len="med"/>
            </a:ln>
            <a:effectLst/>
          </p:spPr>
        </p:cxnSp>
        <p:cxnSp>
          <p:nvCxnSpPr>
            <p:cNvPr id="367" name="直接连接符 366"/>
            <p:cNvCxnSpPr>
              <a:stCxn id="358" idx="0"/>
              <a:endCxn id="306" idx="2"/>
            </p:cNvCxnSpPr>
            <p:nvPr/>
          </p:nvCxnSpPr>
          <p:spPr bwMode="auto">
            <a:xfrm flipV="1">
              <a:off x="8500682" y="3420056"/>
              <a:ext cx="332299" cy="290287"/>
            </a:xfrm>
            <a:prstGeom prst="line">
              <a:avLst/>
            </a:prstGeom>
            <a:noFill/>
            <a:ln w="15875" cap="flat" cmpd="sng" algn="ctr">
              <a:solidFill>
                <a:srgbClr val="0070C0"/>
              </a:solidFill>
              <a:prstDash val="solid"/>
              <a:round/>
              <a:headEnd type="none" w="med" len="med"/>
              <a:tailEnd type="none" w="med" len="med"/>
            </a:ln>
            <a:effectLst/>
          </p:spPr>
        </p:cxnSp>
        <p:cxnSp>
          <p:nvCxnSpPr>
            <p:cNvPr id="368" name="直接连接符 367"/>
            <p:cNvCxnSpPr>
              <a:stCxn id="361" idx="0"/>
              <a:endCxn id="306" idx="2"/>
            </p:cNvCxnSpPr>
            <p:nvPr/>
          </p:nvCxnSpPr>
          <p:spPr bwMode="auto">
            <a:xfrm flipV="1">
              <a:off x="8695846" y="3420056"/>
              <a:ext cx="137134" cy="290287"/>
            </a:xfrm>
            <a:prstGeom prst="line">
              <a:avLst/>
            </a:prstGeom>
            <a:noFill/>
            <a:ln w="15875" cap="flat" cmpd="sng" algn="ctr">
              <a:solidFill>
                <a:srgbClr val="0070C0"/>
              </a:solidFill>
              <a:prstDash val="solid"/>
              <a:round/>
              <a:headEnd type="none" w="med" len="med"/>
              <a:tailEnd type="none" w="med" len="med"/>
            </a:ln>
            <a:effectLst/>
          </p:spPr>
        </p:cxnSp>
        <p:cxnSp>
          <p:nvCxnSpPr>
            <p:cNvPr id="369" name="直接连接符 368"/>
            <p:cNvCxnSpPr>
              <a:stCxn id="360" idx="0"/>
            </p:cNvCxnSpPr>
            <p:nvPr/>
          </p:nvCxnSpPr>
          <p:spPr bwMode="auto">
            <a:xfrm flipH="1" flipV="1">
              <a:off x="8837805" y="3447625"/>
              <a:ext cx="41772" cy="262716"/>
            </a:xfrm>
            <a:prstGeom prst="line">
              <a:avLst/>
            </a:prstGeom>
            <a:noFill/>
            <a:ln w="15875" cap="flat" cmpd="sng" algn="ctr">
              <a:solidFill>
                <a:srgbClr val="0070C0"/>
              </a:solidFill>
              <a:prstDash val="solid"/>
              <a:round/>
              <a:headEnd type="none" w="med" len="med"/>
              <a:tailEnd type="none" w="med" len="med"/>
            </a:ln>
            <a:effectLst/>
          </p:spPr>
        </p:cxnSp>
        <p:sp>
          <p:nvSpPr>
            <p:cNvPr id="370" name="左大括号 369"/>
            <p:cNvSpPr/>
            <p:nvPr/>
          </p:nvSpPr>
          <p:spPr bwMode="auto">
            <a:xfrm>
              <a:off x="6924352" y="1897769"/>
              <a:ext cx="161976" cy="1407730"/>
            </a:xfrm>
            <a:prstGeom prst="leftBrace">
              <a:avLst/>
            </a:prstGeom>
            <a:noFill/>
            <a:ln w="15875" cap="flat" cmpd="sng" algn="ctr">
              <a:solidFill>
                <a:schemeClr val="tx1"/>
              </a:solidFill>
              <a:prstDash val="solid"/>
              <a:round/>
              <a:headEnd type="none" w="med" len="med"/>
              <a:tailEnd type="none"/>
            </a:ln>
            <a:effectLst/>
          </p:spPr>
          <p:txBody>
            <a:bodyPr wrap="square" rtlCol="0" anchor="ctr">
              <a:noAutofit/>
            </a:bodyPr>
            <a:lstStyle/>
            <a:p>
              <a:pPr algn="ctr" fontAlgn="ctr"/>
              <a:endParaRPr lang="en-US" altLang="zh-CN" sz="1200" dirty="0">
                <a:latin typeface="微软雅黑" panose="020B0503020204020204" pitchFamily="34" charset="-122"/>
                <a:ea typeface="微软雅黑" panose="020B0503020204020204" pitchFamily="34" charset="-122"/>
              </a:endParaRPr>
            </a:p>
          </p:txBody>
        </p:sp>
        <p:sp>
          <p:nvSpPr>
            <p:cNvPr id="371" name="左大括号 370"/>
            <p:cNvSpPr/>
            <p:nvPr/>
          </p:nvSpPr>
          <p:spPr bwMode="auto">
            <a:xfrm>
              <a:off x="6924352" y="3550604"/>
              <a:ext cx="161976" cy="448499"/>
            </a:xfrm>
            <a:prstGeom prst="leftBrace">
              <a:avLst/>
            </a:prstGeom>
            <a:noFill/>
            <a:ln w="15875" cap="flat" cmpd="sng" algn="ctr">
              <a:solidFill>
                <a:schemeClr val="tx1"/>
              </a:solidFill>
              <a:prstDash val="solid"/>
              <a:round/>
              <a:headEnd type="none" w="med" len="med"/>
              <a:tailEnd type="none"/>
            </a:ln>
            <a:effectLst/>
          </p:spPr>
          <p:txBody>
            <a:bodyPr wrap="square" rtlCol="0" anchor="ctr">
              <a:noAutofit/>
            </a:bodyPr>
            <a:lstStyle/>
            <a:p>
              <a:pPr algn="ctr" fontAlgn="ctr"/>
              <a:endParaRPr lang="en-US" altLang="zh-CN" sz="1200" dirty="0">
                <a:latin typeface="微软雅黑" panose="020B0503020204020204" pitchFamily="34" charset="-122"/>
                <a:ea typeface="微软雅黑" panose="020B0503020204020204" pitchFamily="34" charset="-122"/>
              </a:endParaRPr>
            </a:p>
          </p:txBody>
        </p:sp>
        <p:sp>
          <p:nvSpPr>
            <p:cNvPr id="372" name="矩形 371"/>
            <p:cNvSpPr/>
            <p:nvPr/>
          </p:nvSpPr>
          <p:spPr>
            <a:xfrm>
              <a:off x="6011472" y="2348881"/>
              <a:ext cx="984629" cy="461665"/>
            </a:xfrm>
            <a:prstGeom prst="rect">
              <a:avLst/>
            </a:prstGeom>
          </p:spPr>
          <p:txBody>
            <a:bodyPr wrap="square">
              <a:noAutofit/>
            </a:bodyPr>
            <a:lstStyle/>
            <a:p>
              <a:pPr algn="ctr" fontAlgn="ctr"/>
              <a:r>
                <a:rPr kumimoji="1" lang="en-US" sz="1200" dirty="0">
                  <a:latin typeface="微软雅黑" panose="020B0503020204020204" pitchFamily="34" charset="-122"/>
                  <a:ea typeface="微软雅黑" panose="020B0503020204020204" pitchFamily="34" charset="-122"/>
                </a:rPr>
                <a:t>Converged</a:t>
              </a:r>
            </a:p>
            <a:p>
              <a:pPr algn="ctr" fontAlgn="ctr"/>
              <a:r>
                <a:rPr kumimoji="1" lang="en-US" sz="1200" dirty="0">
                  <a:latin typeface="微软雅黑" panose="020B0503020204020204" pitchFamily="34" charset="-122"/>
                  <a:ea typeface="微软雅黑" panose="020B0503020204020204" pitchFamily="34" charset="-122"/>
                </a:rPr>
                <a:t>network</a:t>
              </a:r>
            </a:p>
          </p:txBody>
        </p:sp>
        <p:sp>
          <p:nvSpPr>
            <p:cNvPr id="373" name="矩形 372"/>
            <p:cNvSpPr/>
            <p:nvPr/>
          </p:nvSpPr>
          <p:spPr>
            <a:xfrm>
              <a:off x="5699956" y="3465005"/>
              <a:ext cx="1447528" cy="646331"/>
            </a:xfrm>
            <a:prstGeom prst="rect">
              <a:avLst/>
            </a:prstGeom>
          </p:spPr>
          <p:txBody>
            <a:bodyPr wrap="square">
              <a:noAutofit/>
            </a:bodyPr>
            <a:lstStyle/>
            <a:p>
              <a:pPr algn="ctr" fontAlgn="ctr"/>
              <a:r>
                <a:rPr kumimoji="1" lang="en-US" sz="1200" dirty="0">
                  <a:latin typeface="微软雅黑" panose="020B0503020204020204" pitchFamily="34" charset="-122"/>
                  <a:ea typeface="微软雅黑" panose="020B0503020204020204" pitchFamily="34" charset="-122"/>
                </a:rPr>
                <a:t>Server cluster</a:t>
              </a:r>
            </a:p>
            <a:p>
              <a:pPr algn="ctr" fontAlgn="ctr"/>
              <a:r>
                <a:rPr kumimoji="1" lang="en-US" sz="1200" dirty="0">
                  <a:latin typeface="微软雅黑" panose="020B0503020204020204" pitchFamily="34" charset="-122"/>
                  <a:ea typeface="微软雅黑" panose="020B0503020204020204" pitchFamily="34" charset="-122"/>
                </a:rPr>
                <a:t>&amp;</a:t>
              </a:r>
            </a:p>
            <a:p>
              <a:pPr algn="ctr" fontAlgn="ctr"/>
              <a:r>
                <a:rPr kumimoji="1" lang="en-US" sz="1200" dirty="0">
                  <a:latin typeface="微软雅黑" panose="020B0503020204020204" pitchFamily="34" charset="-122"/>
                  <a:ea typeface="微软雅黑" panose="020B0503020204020204" pitchFamily="34" charset="-122"/>
                </a:rPr>
                <a:t>Disk array</a:t>
              </a:r>
            </a:p>
          </p:txBody>
        </p:sp>
        <p:sp>
          <p:nvSpPr>
            <p:cNvPr id="374" name="Text Box 21"/>
            <p:cNvSpPr txBox="1">
              <a:spLocks noChangeArrowheads="1"/>
            </p:cNvSpPr>
            <p:nvPr/>
          </p:nvSpPr>
          <p:spPr bwMode="auto">
            <a:xfrm>
              <a:off x="6993528" y="1403226"/>
              <a:ext cx="2956683" cy="288803"/>
            </a:xfrm>
            <a:prstGeom prst="rect">
              <a:avLst/>
            </a:prstGeom>
            <a:noFill/>
            <a:ln w="9525" cap="flat" cmpd="sng">
              <a:noFill/>
              <a:miter lim="800000"/>
              <a:headEnd/>
              <a:tailEnd/>
            </a:ln>
            <a:effectLst/>
          </p:spPr>
          <p:txBody>
            <a:bodyPr wrap="square" anchor="ctr">
              <a:noAutofit/>
            </a:bodyPr>
            <a:lstStyle/>
            <a:p>
              <a:pPr fontAlgn="ctr">
                <a:defRPr/>
              </a:pPr>
              <a:r>
                <a:rPr lang="en-US" sz="1200" dirty="0">
                  <a:latin typeface="微软雅黑" panose="020B0503020204020204" pitchFamily="34" charset="-122"/>
                  <a:ea typeface="微软雅黑" panose="020B0503020204020204" pitchFamily="34" charset="-122"/>
                </a:rPr>
                <a:t>Converged DC network architecture</a:t>
              </a:r>
            </a:p>
          </p:txBody>
        </p:sp>
        <p:sp>
          <p:nvSpPr>
            <p:cNvPr id="375" name="Rectangle 35"/>
            <p:cNvSpPr>
              <a:spLocks noChangeArrowheads="1"/>
            </p:cNvSpPr>
            <p:nvPr/>
          </p:nvSpPr>
          <p:spPr bwMode="auto">
            <a:xfrm flipV="1">
              <a:off x="6257504" y="5398552"/>
              <a:ext cx="3790390" cy="44450"/>
            </a:xfrm>
            <a:prstGeom prst="rect">
              <a:avLst/>
            </a:prstGeom>
            <a:gradFill rotWithShape="1">
              <a:gsLst>
                <a:gs pos="69000">
                  <a:schemeClr val="hlink"/>
                </a:gs>
                <a:gs pos="100000">
                  <a:schemeClr val="bg1"/>
                </a:gs>
              </a:gsLst>
              <a:lin ang="0" scaled="1"/>
            </a:gradFill>
            <a:ln w="9525" algn="ctr">
              <a:noFill/>
              <a:miter lim="800000"/>
              <a:headEnd/>
              <a:tailEnd/>
            </a:ln>
          </p:spPr>
          <p:txBody>
            <a:bodyPr wrap="square" lIns="79200" tIns="39600" rIns="79200" bIns="39600" anchor="ctr">
              <a:noAutofit/>
            </a:bodyPr>
            <a:lstStyle/>
            <a:p>
              <a:pPr defTabSz="801688" fontAlgn="ctr">
                <a:buClr>
                  <a:srgbClr val="CC9900"/>
                </a:buClr>
                <a:buFont typeface="Wingdings" pitchFamily="2" charset="2"/>
                <a:buChar char="n"/>
                <a:defRPr/>
              </a:pPr>
              <a:endParaRPr lang="en-US" altLang="zh-CN" sz="1200" dirty="0">
                <a:latin typeface="微软雅黑" panose="020B0503020204020204" pitchFamily="34" charset="-122"/>
                <a:ea typeface="微软雅黑" panose="020B0503020204020204" pitchFamily="34" charset="-122"/>
              </a:endParaRPr>
            </a:p>
          </p:txBody>
        </p:sp>
        <p:sp>
          <p:nvSpPr>
            <p:cNvPr id="376" name="AutoShape 13"/>
            <p:cNvSpPr>
              <a:spLocks noChangeArrowheads="1"/>
            </p:cNvSpPr>
            <p:nvPr/>
          </p:nvSpPr>
          <p:spPr bwMode="gray">
            <a:xfrm>
              <a:off x="6218223" y="5462479"/>
              <a:ext cx="4137135" cy="720000"/>
            </a:xfrm>
            <a:prstGeom prst="roundRect">
              <a:avLst>
                <a:gd name="adj" fmla="val 4639"/>
              </a:avLst>
            </a:prstGeom>
            <a:solidFill>
              <a:schemeClr val="bg1"/>
            </a:solidFill>
            <a:ln w="9525" algn="ctr">
              <a:noFill/>
              <a:round/>
              <a:headEnd/>
              <a:tailEnd/>
            </a:ln>
            <a:effectLst>
              <a:outerShdw blurRad="50800" dist="38100" dir="2700000" algn="tl" rotWithShape="0">
                <a:prstClr val="black">
                  <a:alpha val="40000"/>
                </a:prstClr>
              </a:outerShdw>
            </a:effectLst>
          </p:spPr>
          <p:txBody>
            <a:bodyPr wrap="square">
              <a:noAutofit/>
            </a:bodyPr>
            <a:lstStyle/>
            <a:p>
              <a:pPr algn="l" fontAlgn="ctr">
                <a:buClr>
                  <a:srgbClr val="CC9900"/>
                </a:buClr>
                <a:defRPr/>
              </a:pPr>
              <a:endParaRPr lang="en-US" altLang="zh-CN" sz="1200" dirty="0">
                <a:latin typeface="微软雅黑" panose="020B0503020204020204" pitchFamily="34" charset="-122"/>
                <a:ea typeface="微软雅黑" panose="020B0503020204020204" pitchFamily="34" charset="-122"/>
              </a:endParaRPr>
            </a:p>
          </p:txBody>
        </p:sp>
        <p:sp>
          <p:nvSpPr>
            <p:cNvPr id="377" name="Rectangle 48"/>
            <p:cNvSpPr>
              <a:spLocks noChangeArrowheads="1"/>
            </p:cNvSpPr>
            <p:nvPr/>
          </p:nvSpPr>
          <p:spPr bwMode="auto">
            <a:xfrm>
              <a:off x="6264645" y="5426475"/>
              <a:ext cx="4218140" cy="792088"/>
            </a:xfrm>
            <a:prstGeom prst="rect">
              <a:avLst/>
            </a:prstGeom>
            <a:noFill/>
            <a:ln>
              <a:noFill/>
            </a:ln>
            <a:effectLst/>
          </p:spPr>
          <p:txBody>
            <a:bodyPr wrap="square" lIns="91392" tIns="45698" rIns="91392" bIns="45698" anchor="t">
              <a:noAutofit/>
            </a:bodyPr>
            <a:lstStyle/>
            <a:p>
              <a:pPr marL="228600" indent="-228600" fontAlgn="ctr">
                <a:lnSpc>
                  <a:spcPct val="150000"/>
                </a:lnSpc>
                <a:buClr>
                  <a:schemeClr val="tx1"/>
                </a:buClr>
                <a:buFont typeface="Wingdings" pitchFamily="2" charset="2"/>
                <a:buChar char="n"/>
                <a:defRPr/>
              </a:pPr>
              <a:r>
                <a:rPr lang="en-US" sz="1200" dirty="0">
                  <a:solidFill>
                    <a:srgbClr val="C00000"/>
                  </a:solidFill>
                  <a:latin typeface="微软雅黑" panose="020B0503020204020204" pitchFamily="34" charset="-122"/>
                  <a:ea typeface="微软雅黑" panose="020B0503020204020204" pitchFamily="34" charset="-122"/>
                </a:rPr>
                <a:t>Simplified network, </a:t>
              </a:r>
              <a:r>
                <a:rPr lang="en-US" sz="1200" dirty="0">
                  <a:latin typeface="微软雅黑" panose="020B0503020204020204" pitchFamily="34" charset="-122"/>
                  <a:ea typeface="微软雅黑" panose="020B0503020204020204" pitchFamily="34" charset="-122"/>
                </a:rPr>
                <a:t>converged LAN and SAN, unified switching</a:t>
              </a:r>
            </a:p>
            <a:p>
              <a:pPr marL="228600" indent="-228600" fontAlgn="ctr">
                <a:lnSpc>
                  <a:spcPct val="150000"/>
                </a:lnSpc>
                <a:buClr>
                  <a:schemeClr val="tx1"/>
                </a:buClr>
                <a:buFont typeface="Wingdings" pitchFamily="2" charset="2"/>
                <a:buChar char="n"/>
                <a:defRPr/>
              </a:pPr>
              <a:r>
                <a:rPr lang="en-US" sz="1200" dirty="0">
                  <a:solidFill>
                    <a:srgbClr val="C00000"/>
                  </a:solidFill>
                  <a:latin typeface="微软雅黑" panose="020B0503020204020204" pitchFamily="34" charset="-122"/>
                  <a:ea typeface="微软雅黑" panose="020B0503020204020204" pitchFamily="34" charset="-122"/>
                </a:rPr>
                <a:t>Reduced TCO, </a:t>
              </a:r>
              <a:r>
                <a:rPr lang="en-US" sz="1200" dirty="0">
                  <a:latin typeface="微软雅黑" panose="020B0503020204020204" pitchFamily="34" charset="-122"/>
                  <a:ea typeface="微软雅黑" panose="020B0503020204020204" pitchFamily="34" charset="-122"/>
                </a:rPr>
                <a:t>converged network adapters (CNAs) in servers</a:t>
              </a:r>
            </a:p>
          </p:txBody>
        </p:sp>
        <p:pic>
          <p:nvPicPr>
            <p:cNvPr id="378" name="Picture 455" descr="图片14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570931" y="3225730"/>
              <a:ext cx="158613" cy="341307"/>
            </a:xfrm>
            <a:prstGeom prst="rect">
              <a:avLst/>
            </a:prstGeom>
            <a:noFill/>
            <a:ln w="9525">
              <a:noFill/>
              <a:miter lim="800000"/>
              <a:headEnd/>
              <a:tailEnd/>
            </a:ln>
          </p:spPr>
        </p:pic>
        <p:pic>
          <p:nvPicPr>
            <p:cNvPr id="379" name="Picture 455" descr="图片14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387200" y="3225730"/>
              <a:ext cx="158613" cy="341307"/>
            </a:xfrm>
            <a:prstGeom prst="rect">
              <a:avLst/>
            </a:prstGeom>
            <a:noFill/>
            <a:ln w="9525">
              <a:noFill/>
              <a:miter lim="800000"/>
              <a:headEnd/>
              <a:tailEnd/>
            </a:ln>
          </p:spPr>
        </p:pic>
        <p:pic>
          <p:nvPicPr>
            <p:cNvPr id="380" name="Picture 455" descr="图片14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949828" y="3225730"/>
              <a:ext cx="158613" cy="341307"/>
            </a:xfrm>
            <a:prstGeom prst="rect">
              <a:avLst/>
            </a:prstGeom>
            <a:noFill/>
            <a:ln w="9525">
              <a:noFill/>
              <a:miter lim="800000"/>
              <a:headEnd/>
              <a:tailEnd/>
            </a:ln>
          </p:spPr>
        </p:pic>
        <p:pic>
          <p:nvPicPr>
            <p:cNvPr id="381" name="Picture 455" descr="图片14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766097" y="3225730"/>
              <a:ext cx="158613" cy="341307"/>
            </a:xfrm>
            <a:prstGeom prst="rect">
              <a:avLst/>
            </a:prstGeom>
            <a:noFill/>
            <a:ln w="9525">
              <a:noFill/>
              <a:miter lim="800000"/>
              <a:headEnd/>
              <a:tailEnd/>
            </a:ln>
          </p:spPr>
        </p:pic>
        <p:pic>
          <p:nvPicPr>
            <p:cNvPr id="382" name="Picture 455" descr="图片14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520078" y="3191579"/>
              <a:ext cx="158613" cy="341307"/>
            </a:xfrm>
            <a:prstGeom prst="rect">
              <a:avLst/>
            </a:prstGeom>
            <a:noFill/>
            <a:ln w="9525">
              <a:noFill/>
              <a:miter lim="800000"/>
              <a:headEnd/>
              <a:tailEnd/>
            </a:ln>
          </p:spPr>
        </p:pic>
        <p:pic>
          <p:nvPicPr>
            <p:cNvPr id="383" name="Picture 455" descr="图片14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336346" y="3191579"/>
              <a:ext cx="158613" cy="341307"/>
            </a:xfrm>
            <a:prstGeom prst="rect">
              <a:avLst/>
            </a:prstGeom>
            <a:noFill/>
            <a:ln w="9525">
              <a:noFill/>
              <a:miter lim="800000"/>
              <a:headEnd/>
              <a:tailEnd/>
            </a:ln>
          </p:spPr>
        </p:pic>
        <p:pic>
          <p:nvPicPr>
            <p:cNvPr id="384" name="Picture 455" descr="图片14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898974" y="3191579"/>
              <a:ext cx="158613" cy="341307"/>
            </a:xfrm>
            <a:prstGeom prst="rect">
              <a:avLst/>
            </a:prstGeom>
            <a:noFill/>
            <a:ln w="9525">
              <a:noFill/>
              <a:miter lim="800000"/>
              <a:headEnd/>
              <a:tailEnd/>
            </a:ln>
          </p:spPr>
        </p:pic>
        <p:pic>
          <p:nvPicPr>
            <p:cNvPr id="385" name="Picture 455" descr="图片14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715243" y="3191579"/>
              <a:ext cx="158613" cy="341307"/>
            </a:xfrm>
            <a:prstGeom prst="rect">
              <a:avLst/>
            </a:prstGeom>
            <a:noFill/>
            <a:ln w="9525">
              <a:noFill/>
              <a:miter lim="800000"/>
              <a:headEnd/>
              <a:tailEnd/>
            </a:ln>
          </p:spPr>
        </p:pic>
        <p:pic>
          <p:nvPicPr>
            <p:cNvPr id="386" name="Picture 460" descr="图片239"/>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161162" y="3002638"/>
              <a:ext cx="338360" cy="430430"/>
            </a:xfrm>
            <a:prstGeom prst="rect">
              <a:avLst/>
            </a:prstGeom>
            <a:noFill/>
          </p:spPr>
        </p:pic>
        <p:pic>
          <p:nvPicPr>
            <p:cNvPr id="387" name="Picture 460" descr="图片239"/>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636537" y="3017195"/>
              <a:ext cx="338360" cy="430430"/>
            </a:xfrm>
            <a:prstGeom prst="rect">
              <a:avLst/>
            </a:prstGeom>
            <a:noFill/>
          </p:spPr>
        </p:pic>
        <p:cxnSp>
          <p:nvCxnSpPr>
            <p:cNvPr id="388" name="直接连接符 387"/>
            <p:cNvCxnSpPr>
              <a:stCxn id="386" idx="2"/>
              <a:endCxn id="150" idx="0"/>
            </p:cNvCxnSpPr>
            <p:nvPr/>
          </p:nvCxnSpPr>
          <p:spPr bwMode="auto">
            <a:xfrm>
              <a:off x="9330343" y="3433068"/>
              <a:ext cx="40237" cy="311424"/>
            </a:xfrm>
            <a:prstGeom prst="line">
              <a:avLst/>
            </a:prstGeom>
            <a:noFill/>
            <a:ln w="15875" cap="flat" cmpd="sng" algn="ctr">
              <a:solidFill>
                <a:srgbClr val="0070C0"/>
              </a:solidFill>
              <a:prstDash val="solid"/>
              <a:round/>
              <a:headEnd type="none" w="med" len="med"/>
              <a:tailEnd type="none" w="med" len="med"/>
            </a:ln>
            <a:effectLst/>
          </p:spPr>
        </p:cxnSp>
        <p:cxnSp>
          <p:nvCxnSpPr>
            <p:cNvPr id="389" name="直接连接符 388"/>
            <p:cNvCxnSpPr>
              <a:stCxn id="150" idx="0"/>
              <a:endCxn id="387" idx="2"/>
            </p:cNvCxnSpPr>
            <p:nvPr/>
          </p:nvCxnSpPr>
          <p:spPr bwMode="auto">
            <a:xfrm flipV="1">
              <a:off x="9370579" y="3447627"/>
              <a:ext cx="435138" cy="296867"/>
            </a:xfrm>
            <a:prstGeom prst="line">
              <a:avLst/>
            </a:prstGeom>
            <a:noFill/>
            <a:ln w="15875" cap="flat" cmpd="sng" algn="ctr">
              <a:solidFill>
                <a:srgbClr val="0070C0"/>
              </a:solidFill>
              <a:prstDash val="solid"/>
              <a:round/>
              <a:headEnd type="none" w="med" len="med"/>
              <a:tailEnd type="none" w="med" len="med"/>
            </a:ln>
            <a:effectLst/>
          </p:spPr>
        </p:cxnSp>
        <p:cxnSp>
          <p:nvCxnSpPr>
            <p:cNvPr id="390" name="直接连接符 389"/>
            <p:cNvCxnSpPr>
              <a:stCxn id="386" idx="2"/>
              <a:endCxn id="152" idx="0"/>
            </p:cNvCxnSpPr>
            <p:nvPr/>
          </p:nvCxnSpPr>
          <p:spPr bwMode="auto">
            <a:xfrm>
              <a:off x="9330343" y="3433068"/>
              <a:ext cx="477653" cy="311424"/>
            </a:xfrm>
            <a:prstGeom prst="line">
              <a:avLst/>
            </a:prstGeom>
            <a:noFill/>
            <a:ln w="15875" cap="flat" cmpd="sng" algn="ctr">
              <a:solidFill>
                <a:srgbClr val="0070C0"/>
              </a:solidFill>
              <a:prstDash val="solid"/>
              <a:round/>
              <a:headEnd type="none" w="med" len="med"/>
              <a:tailEnd type="none" w="med" len="med"/>
            </a:ln>
            <a:effectLst/>
          </p:spPr>
        </p:cxnSp>
        <p:cxnSp>
          <p:nvCxnSpPr>
            <p:cNvPr id="391" name="直接连接符 390"/>
            <p:cNvCxnSpPr>
              <a:stCxn id="387" idx="2"/>
              <a:endCxn id="152" idx="0"/>
            </p:cNvCxnSpPr>
            <p:nvPr/>
          </p:nvCxnSpPr>
          <p:spPr bwMode="auto">
            <a:xfrm>
              <a:off x="9805718" y="3447627"/>
              <a:ext cx="2279" cy="296867"/>
            </a:xfrm>
            <a:prstGeom prst="line">
              <a:avLst/>
            </a:prstGeom>
            <a:noFill/>
            <a:ln w="15875" cap="flat" cmpd="sng" algn="ctr">
              <a:solidFill>
                <a:srgbClr val="0070C0"/>
              </a:solidFill>
              <a:prstDash val="solid"/>
              <a:round/>
              <a:headEnd type="none" w="med" len="med"/>
              <a:tailEnd type="none" w="med" len="med"/>
            </a:ln>
            <a:effectLst/>
          </p:spPr>
        </p:cxnSp>
        <p:cxnSp>
          <p:nvCxnSpPr>
            <p:cNvPr id="392" name="直接连接符 391"/>
            <p:cNvCxnSpPr>
              <a:stCxn id="284" idx="2"/>
              <a:endCxn id="386" idx="0"/>
            </p:cNvCxnSpPr>
            <p:nvPr/>
          </p:nvCxnSpPr>
          <p:spPr bwMode="auto">
            <a:xfrm>
              <a:off x="8379592" y="2406663"/>
              <a:ext cx="950751" cy="595977"/>
            </a:xfrm>
            <a:prstGeom prst="line">
              <a:avLst/>
            </a:prstGeom>
            <a:noFill/>
            <a:ln w="15875" cap="flat" cmpd="sng" algn="ctr">
              <a:solidFill>
                <a:srgbClr val="0070C0"/>
              </a:solidFill>
              <a:prstDash val="solid"/>
              <a:round/>
              <a:headEnd type="none" w="med" len="med"/>
              <a:tailEnd type="none" w="med" len="med"/>
            </a:ln>
            <a:effectLst/>
          </p:spPr>
        </p:cxnSp>
        <p:cxnSp>
          <p:nvCxnSpPr>
            <p:cNvPr id="393" name="直接连接符 392"/>
            <p:cNvCxnSpPr>
              <a:stCxn id="284" idx="2"/>
              <a:endCxn id="387" idx="0"/>
            </p:cNvCxnSpPr>
            <p:nvPr/>
          </p:nvCxnSpPr>
          <p:spPr bwMode="auto">
            <a:xfrm>
              <a:off x="8379591" y="2406661"/>
              <a:ext cx="1426126" cy="610534"/>
            </a:xfrm>
            <a:prstGeom prst="line">
              <a:avLst/>
            </a:prstGeom>
            <a:noFill/>
            <a:ln w="15875" cap="flat" cmpd="sng" algn="ctr">
              <a:solidFill>
                <a:srgbClr val="0070C0"/>
              </a:solidFill>
              <a:prstDash val="solid"/>
              <a:round/>
              <a:headEnd type="none" w="med" len="med"/>
              <a:tailEnd type="none" w="med" len="med"/>
            </a:ln>
            <a:effectLst/>
          </p:spPr>
        </p:cxnSp>
        <p:cxnSp>
          <p:nvCxnSpPr>
            <p:cNvPr id="394" name="直接连接符 393"/>
            <p:cNvCxnSpPr>
              <a:stCxn id="283" idx="2"/>
              <a:endCxn id="386" idx="0"/>
            </p:cNvCxnSpPr>
            <p:nvPr/>
          </p:nvCxnSpPr>
          <p:spPr bwMode="auto">
            <a:xfrm>
              <a:off x="8806268" y="2406663"/>
              <a:ext cx="524074" cy="595977"/>
            </a:xfrm>
            <a:prstGeom prst="line">
              <a:avLst/>
            </a:prstGeom>
            <a:noFill/>
            <a:ln w="15875" cap="flat" cmpd="sng" algn="ctr">
              <a:solidFill>
                <a:srgbClr val="0070C0"/>
              </a:solidFill>
              <a:prstDash val="solid"/>
              <a:round/>
              <a:headEnd type="none" w="med" len="med"/>
              <a:tailEnd type="none" w="med" len="med"/>
            </a:ln>
            <a:effectLst/>
          </p:spPr>
        </p:cxnSp>
        <p:cxnSp>
          <p:nvCxnSpPr>
            <p:cNvPr id="395" name="直接连接符 394"/>
            <p:cNvCxnSpPr>
              <a:stCxn id="283" idx="2"/>
              <a:endCxn id="387" idx="0"/>
            </p:cNvCxnSpPr>
            <p:nvPr/>
          </p:nvCxnSpPr>
          <p:spPr bwMode="auto">
            <a:xfrm>
              <a:off x="8806269" y="2406661"/>
              <a:ext cx="999448" cy="610534"/>
            </a:xfrm>
            <a:prstGeom prst="line">
              <a:avLst/>
            </a:prstGeom>
            <a:noFill/>
            <a:ln w="15875" cap="flat" cmpd="sng" algn="ctr">
              <a:solidFill>
                <a:srgbClr val="0070C0"/>
              </a:solidFill>
              <a:prstDash val="solid"/>
              <a:round/>
              <a:headEnd type="none" w="med" len="med"/>
              <a:tailEnd type="none" w="med" len="med"/>
            </a:ln>
            <a:effectLst/>
          </p:spPr>
        </p:cxnSp>
        <p:sp>
          <p:nvSpPr>
            <p:cNvPr id="396" name="矩形 395"/>
            <p:cNvSpPr/>
            <p:nvPr/>
          </p:nvSpPr>
          <p:spPr>
            <a:xfrm>
              <a:off x="2310670" y="5147610"/>
              <a:ext cx="3650358" cy="261610"/>
            </a:xfrm>
            <a:prstGeom prst="rect">
              <a:avLst/>
            </a:prstGeom>
          </p:spPr>
          <p:txBody>
            <a:bodyPr wrap="square">
              <a:noAutofit/>
            </a:bodyPr>
            <a:lstStyle/>
            <a:p>
              <a:pPr marL="228600" indent="-228600" fontAlgn="ctr">
                <a:buClr>
                  <a:schemeClr val="bg1">
                    <a:lumMod val="50000"/>
                  </a:schemeClr>
                </a:buClr>
                <a:buFont typeface="Wingdings" panose="05000000000000000000" pitchFamily="2" charset="2"/>
                <a:buChar char="l"/>
              </a:pPr>
              <a:r>
                <a:rPr lang="en-US" sz="1200" dirty="0">
                  <a:latin typeface="微软雅黑" panose="020B0503020204020204" pitchFamily="34" charset="-122"/>
                  <a:ea typeface="微软雅黑" panose="020B0503020204020204" pitchFamily="34" charset="-122"/>
                </a:rPr>
                <a:t>Problems of traditional DC network architecture</a:t>
              </a:r>
            </a:p>
          </p:txBody>
        </p:sp>
        <p:sp>
          <p:nvSpPr>
            <p:cNvPr id="397" name="矩形 396"/>
            <p:cNvSpPr/>
            <p:nvPr/>
          </p:nvSpPr>
          <p:spPr>
            <a:xfrm>
              <a:off x="6244141" y="5147610"/>
              <a:ext cx="1747594" cy="261610"/>
            </a:xfrm>
            <a:prstGeom prst="rect">
              <a:avLst/>
            </a:prstGeom>
          </p:spPr>
          <p:txBody>
            <a:bodyPr wrap="square">
              <a:noAutofit/>
            </a:bodyPr>
            <a:lstStyle/>
            <a:p>
              <a:pPr marL="228600" indent="-228600" fontAlgn="ctr">
                <a:buClr>
                  <a:schemeClr val="bg1">
                    <a:lumMod val="50000"/>
                  </a:schemeClr>
                </a:buClr>
                <a:buFont typeface="Wingdings" panose="05000000000000000000" pitchFamily="2" charset="2"/>
                <a:buChar char="l"/>
              </a:pPr>
              <a:r>
                <a:rPr lang="en-US" sz="1200" dirty="0">
                  <a:latin typeface="微软雅黑" panose="020B0503020204020204" pitchFamily="34" charset="-122"/>
                  <a:ea typeface="微软雅黑" panose="020B0503020204020204" pitchFamily="34" charset="-122"/>
                </a:rPr>
                <a:t>Converged network</a:t>
              </a:r>
            </a:p>
          </p:txBody>
        </p:sp>
      </p:grpSp>
    </p:spTree>
    <p:extLst>
      <p:ext uri="{BB962C8B-B14F-4D97-AF65-F5344CB8AC3E}">
        <p14:creationId xmlns:p14="http://schemas.microsoft.com/office/powerpoint/2010/main" val="11247627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type="body" sz="quarter" idx="10"/>
          </p:nvPr>
        </p:nvSpPr>
        <p:spPr/>
        <p:txBody>
          <a:bodyPr/>
          <a:lstStyle/>
          <a:p>
            <a:r>
              <a:rPr lang="en-US" b="1" dirty="0"/>
              <a:t>Product Positioning </a:t>
            </a:r>
          </a:p>
          <a:p>
            <a:r>
              <a:rPr lang="en-US" dirty="0">
                <a:solidFill>
                  <a:schemeClr val="bg1">
                    <a:lumMod val="50000"/>
                  </a:schemeClr>
                </a:solidFill>
              </a:rPr>
              <a:t>Product Structure </a:t>
            </a:r>
            <a:endParaRPr lang="en-US" altLang="zh-CN" dirty="0">
              <a:solidFill>
                <a:schemeClr val="bg1">
                  <a:lumMod val="50000"/>
                </a:schemeClr>
              </a:solidFill>
              <a:sym typeface="华文细黑 (正文)"/>
            </a:endParaRPr>
          </a:p>
          <a:p>
            <a:r>
              <a:rPr lang="en-US" dirty="0">
                <a:solidFill>
                  <a:schemeClr val="bg1">
                    <a:lumMod val="50000"/>
                  </a:schemeClr>
                </a:solidFill>
              </a:rPr>
              <a:t>Cards and Modules</a:t>
            </a:r>
            <a:endParaRPr lang="en-US" altLang="zh-CN" dirty="0">
              <a:solidFill>
                <a:schemeClr val="bg1">
                  <a:lumMod val="50000"/>
                </a:schemeClr>
              </a:solidFill>
              <a:sym typeface="华文细黑 (正文)"/>
            </a:endParaRPr>
          </a:p>
          <a:p>
            <a:r>
              <a:rPr lang="en-US" dirty="0">
                <a:solidFill>
                  <a:schemeClr val="bg1">
                    <a:lumMod val="50000"/>
                  </a:schemeClr>
                </a:solidFill>
              </a:rPr>
              <a:t>Product Features and Application Scenarios</a:t>
            </a:r>
            <a:endParaRPr lang="en-US" altLang="zh-CN" dirty="0">
              <a:solidFill>
                <a:schemeClr val="bg1">
                  <a:lumMod val="50000"/>
                </a:schemeClr>
              </a:solidFill>
              <a:sym typeface="华文细黑 (正文)"/>
            </a:endParaRPr>
          </a:p>
        </p:txBody>
      </p:sp>
    </p:spTree>
    <p:extLst>
      <p:ext uri="{BB962C8B-B14F-4D97-AF65-F5344CB8AC3E}">
        <p14:creationId xmlns:p14="http://schemas.microsoft.com/office/powerpoint/2010/main" val="23379544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2"/>
          </p:nvPr>
        </p:nvSpPr>
        <p:spPr/>
        <p:txBody>
          <a:bodyPr/>
          <a:lstStyle/>
          <a:p>
            <a:r>
              <a:rPr lang="en-US" altLang="zh-CN" dirty="0"/>
              <a:t>VXLAN Allows for More Than 4K Tenants</a:t>
            </a:r>
            <a:endParaRPr lang="zh-CN" altLang="en-US" dirty="0"/>
          </a:p>
        </p:txBody>
      </p:sp>
      <p:grpSp>
        <p:nvGrpSpPr>
          <p:cNvPr id="3" name="组合 2"/>
          <p:cNvGrpSpPr/>
          <p:nvPr/>
        </p:nvGrpSpPr>
        <p:grpSpPr>
          <a:xfrm>
            <a:off x="1127449" y="1412726"/>
            <a:ext cx="10345414" cy="4694973"/>
            <a:chOff x="1883533" y="1412726"/>
            <a:chExt cx="8100899" cy="4694973"/>
          </a:xfrm>
        </p:grpSpPr>
        <p:cxnSp>
          <p:nvCxnSpPr>
            <p:cNvPr id="4" name="直接连接符 3"/>
            <p:cNvCxnSpPr/>
            <p:nvPr/>
          </p:nvCxnSpPr>
          <p:spPr bwMode="auto">
            <a:xfrm flipH="1">
              <a:off x="3359694" y="1893984"/>
              <a:ext cx="576066" cy="543480"/>
            </a:xfrm>
            <a:prstGeom prst="line">
              <a:avLst/>
            </a:prstGeom>
            <a:noFill/>
            <a:ln w="38100" cap="flat" cmpd="sng" algn="ctr">
              <a:solidFill>
                <a:schemeClr val="accent2">
                  <a:lumMod val="50000"/>
                </a:schemeClr>
              </a:solidFill>
              <a:prstDash val="solid"/>
              <a:headEnd type="stealth" w="med" len="med"/>
              <a:tailEnd type="none" w="med" len="lg"/>
            </a:ln>
            <a:effectLst>
              <a:outerShdw blurRad="40000" dist="23000" dir="5400000" rotWithShape="0">
                <a:srgbClr val="000000">
                  <a:alpha val="35000"/>
                </a:srgbClr>
              </a:outerShdw>
            </a:effectLst>
            <a:extLst>
              <a:ext uri="{909E8E84-426E-40DD-AFC4-6F175D3DCCD1}">
                <a14:hiddenFill xmlns:a14="http://schemas.microsoft.com/office/drawing/2010/main">
                  <a:solidFill>
                    <a:schemeClr val="accent1"/>
                  </a:solidFill>
                </a14:hiddenFill>
              </a:ext>
            </a:extLst>
          </p:spPr>
        </p:cxnSp>
        <p:cxnSp>
          <p:nvCxnSpPr>
            <p:cNvPr id="5" name="直接连接符 4"/>
            <p:cNvCxnSpPr/>
            <p:nvPr/>
          </p:nvCxnSpPr>
          <p:spPr bwMode="auto">
            <a:xfrm flipH="1" flipV="1">
              <a:off x="3359696" y="2437465"/>
              <a:ext cx="589695" cy="579845"/>
            </a:xfrm>
            <a:prstGeom prst="line">
              <a:avLst/>
            </a:prstGeom>
            <a:noFill/>
            <a:ln w="38100" cap="flat" cmpd="sng" algn="ctr">
              <a:solidFill>
                <a:schemeClr val="accent2">
                  <a:lumMod val="50000"/>
                </a:schemeClr>
              </a:solidFill>
              <a:prstDash val="solid"/>
              <a:headEnd type="stealth" w="med" len="med"/>
              <a:tailEnd type="none" w="med" len="lg"/>
            </a:ln>
            <a:effectLst>
              <a:outerShdw blurRad="40000" dist="23000" dir="5400000" rotWithShape="0">
                <a:srgbClr val="000000">
                  <a:alpha val="35000"/>
                </a:srgbClr>
              </a:outerShdw>
            </a:effectLst>
            <a:extLst>
              <a:ext uri="{909E8E84-426E-40DD-AFC4-6F175D3DCCD1}">
                <a14:hiddenFill xmlns:a14="http://schemas.microsoft.com/office/drawing/2010/main">
                  <a:solidFill>
                    <a:schemeClr val="accent1"/>
                  </a:solidFill>
                </a14:hiddenFill>
              </a:ext>
            </a:extLst>
          </p:spPr>
        </p:cxnSp>
        <p:cxnSp>
          <p:nvCxnSpPr>
            <p:cNvPr id="6" name="直接连接符 5"/>
            <p:cNvCxnSpPr/>
            <p:nvPr/>
          </p:nvCxnSpPr>
          <p:spPr bwMode="auto">
            <a:xfrm flipH="1" flipV="1">
              <a:off x="3283897" y="4583232"/>
              <a:ext cx="670725" cy="551112"/>
            </a:xfrm>
            <a:prstGeom prst="line">
              <a:avLst/>
            </a:prstGeom>
            <a:noFill/>
            <a:ln w="38100" cap="flat" cmpd="sng" algn="ctr">
              <a:solidFill>
                <a:schemeClr val="accent2">
                  <a:lumMod val="50000"/>
                </a:schemeClr>
              </a:solidFill>
              <a:prstDash val="solid"/>
              <a:headEnd type="stealth" w="med" len="med"/>
              <a:tailEnd type="none" w="med" len="lg"/>
            </a:ln>
            <a:effectLst>
              <a:outerShdw blurRad="40000" dist="23000" dir="5400000" rotWithShape="0">
                <a:srgbClr val="000000">
                  <a:alpha val="35000"/>
                </a:srgbClr>
              </a:outerShdw>
            </a:effectLst>
            <a:extLst>
              <a:ext uri="{909E8E84-426E-40DD-AFC4-6F175D3DCCD1}">
                <a14:hiddenFill xmlns:a14="http://schemas.microsoft.com/office/drawing/2010/main">
                  <a:solidFill>
                    <a:schemeClr val="accent1"/>
                  </a:solidFill>
                </a14:hiddenFill>
              </a:ext>
            </a:extLst>
          </p:spPr>
        </p:cxnSp>
        <p:sp>
          <p:nvSpPr>
            <p:cNvPr id="9" name="矩形 32"/>
            <p:cNvSpPr/>
            <p:nvPr/>
          </p:nvSpPr>
          <p:spPr bwMode="auto">
            <a:xfrm flipH="1">
              <a:off x="7752184" y="2280794"/>
              <a:ext cx="2232248" cy="2185122"/>
            </a:xfrm>
            <a:prstGeom prst="rect">
              <a:avLst/>
            </a:prstGeom>
            <a:noFill/>
            <a:ln>
              <a:no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Lst>
          </p:spPr>
          <p:txBody>
            <a:bodyPr wrap="square" lIns="91307" tIns="45654" rIns="91307" bIns="45654" anchor="ctr" anchorCtr="0">
              <a:noAutofit/>
            </a:bodyPr>
            <a:lstStyle/>
            <a:p>
              <a:pPr marL="0" lvl="1" defTabSz="914012" fontAlgn="ctr">
                <a:lnSpc>
                  <a:spcPct val="125000"/>
                </a:lnSpc>
                <a:buClr>
                  <a:srgbClr val="CC9900"/>
                </a:buClr>
                <a:defRPr/>
              </a:pPr>
              <a:r>
                <a:rPr lang="en-US" sz="1200" b="1" dirty="0">
                  <a:latin typeface="微软雅黑" panose="020B0503020204020204" pitchFamily="34" charset="-122"/>
                  <a:ea typeface="微软雅黑" panose="020B0503020204020204" pitchFamily="34" charset="-122"/>
                  <a:cs typeface="Arial" pitchFamily="34" charset="0"/>
                </a:rPr>
                <a:t>SDN-based VXLAN overlay network virtualization solution</a:t>
              </a:r>
            </a:p>
          </p:txBody>
        </p:sp>
        <p:sp>
          <p:nvSpPr>
            <p:cNvPr id="11" name="TextBox 10"/>
            <p:cNvSpPr txBox="1"/>
            <p:nvPr/>
          </p:nvSpPr>
          <p:spPr>
            <a:xfrm flipH="1">
              <a:off x="4043773" y="4725144"/>
              <a:ext cx="2039121" cy="338570"/>
            </a:xfrm>
            <a:prstGeom prst="rect">
              <a:avLst/>
            </a:prstGeom>
            <a:noFill/>
            <a:effectLst/>
          </p:spPr>
          <p:txBody>
            <a:bodyPr wrap="square" lIns="121935" tIns="60968" rIns="121935" bIns="60968" rtlCol="0">
              <a:noAutofit/>
            </a:bodyPr>
            <a:lstStyle/>
            <a:p>
              <a:pPr eaLnBrk="0" fontAlgn="ctr" hangingPunct="0">
                <a:defRPr/>
              </a:pPr>
              <a:r>
                <a:rPr lang="en-US" sz="1400" b="1" dirty="0">
                  <a:solidFill>
                    <a:srgbClr val="C00000"/>
                  </a:solidFill>
                  <a:latin typeface="微软雅黑" panose="020B0503020204020204" pitchFamily="34" charset="-122"/>
                  <a:ea typeface="微软雅黑" panose="020B0503020204020204" pitchFamily="34" charset="-122"/>
                  <a:cs typeface="Arial" pitchFamily="34" charset="0"/>
                  <a:sym typeface="华文细黑 (正文)"/>
                </a:rPr>
                <a:t>Service Automation</a:t>
              </a:r>
            </a:p>
          </p:txBody>
        </p:sp>
        <p:sp>
          <p:nvSpPr>
            <p:cNvPr id="12" name="TextBox 11"/>
            <p:cNvSpPr txBox="1"/>
            <p:nvPr/>
          </p:nvSpPr>
          <p:spPr>
            <a:xfrm flipH="1">
              <a:off x="3971765" y="5013176"/>
              <a:ext cx="2928229" cy="630958"/>
            </a:xfrm>
            <a:prstGeom prst="rect">
              <a:avLst/>
            </a:prstGeom>
            <a:noFill/>
            <a:effectLst/>
          </p:spPr>
          <p:txBody>
            <a:bodyPr wrap="square" lIns="121935" tIns="60968" rIns="121935" bIns="60968" rtlCol="0">
              <a:noAutofit/>
            </a:bodyPr>
            <a:lstStyle/>
            <a:p>
              <a:pPr algn="l" fontAlgn="ctr"/>
              <a:r>
                <a:rPr lang="en-US" sz="1200" dirty="0">
                  <a:latin typeface="微软雅黑" panose="020B0503020204020204" pitchFamily="34" charset="-122"/>
                  <a:ea typeface="微软雅黑" panose="020B0503020204020204" pitchFamily="34" charset="-122"/>
                  <a:cs typeface="Arial" pitchFamily="34" charset="0"/>
                  <a:sym typeface="华文细黑 (正文)"/>
                </a:rPr>
                <a:t>Northbound open APIs for fast service customization and automatic deployment</a:t>
              </a:r>
            </a:p>
          </p:txBody>
        </p:sp>
        <p:sp>
          <p:nvSpPr>
            <p:cNvPr id="14" name="TextBox 13"/>
            <p:cNvSpPr txBox="1"/>
            <p:nvPr/>
          </p:nvSpPr>
          <p:spPr>
            <a:xfrm flipH="1">
              <a:off x="3935761" y="2384884"/>
              <a:ext cx="2383741" cy="338570"/>
            </a:xfrm>
            <a:prstGeom prst="rect">
              <a:avLst/>
            </a:prstGeom>
            <a:noFill/>
            <a:effectLst/>
          </p:spPr>
          <p:txBody>
            <a:bodyPr wrap="square" lIns="121935" tIns="60968" rIns="121935" bIns="60968" rtlCol="0">
              <a:noAutofit/>
            </a:bodyPr>
            <a:lstStyle/>
            <a:p>
              <a:pPr eaLnBrk="0" fontAlgn="ctr" hangingPunct="0">
                <a:defRPr/>
              </a:pPr>
              <a:r>
                <a:rPr lang="en-US" sz="1400" b="1" dirty="0">
                  <a:solidFill>
                    <a:srgbClr val="C00000"/>
                  </a:solidFill>
                  <a:latin typeface="微软雅黑" panose="020B0503020204020204" pitchFamily="34" charset="-122"/>
                  <a:ea typeface="微软雅黑" panose="020B0503020204020204" pitchFamily="34" charset="-122"/>
                  <a:cs typeface="Arial" pitchFamily="34" charset="0"/>
                  <a:sym typeface="华文细黑 (正文)"/>
                </a:rPr>
                <a:t>Overlay</a:t>
              </a:r>
            </a:p>
          </p:txBody>
        </p:sp>
        <p:sp>
          <p:nvSpPr>
            <p:cNvPr id="15" name="TextBox 14"/>
            <p:cNvSpPr txBox="1"/>
            <p:nvPr/>
          </p:nvSpPr>
          <p:spPr>
            <a:xfrm flipH="1">
              <a:off x="3971765" y="2623171"/>
              <a:ext cx="2952329" cy="757916"/>
            </a:xfrm>
            <a:prstGeom prst="rect">
              <a:avLst/>
            </a:prstGeom>
            <a:noFill/>
            <a:effectLst/>
          </p:spPr>
          <p:txBody>
            <a:bodyPr wrap="square" lIns="121935" tIns="60968" rIns="121935" bIns="60968" rtlCol="0">
              <a:noAutofit/>
            </a:bodyPr>
            <a:lstStyle/>
            <a:p>
              <a:pPr algn="l" fontAlgn="ctr">
                <a:lnSpc>
                  <a:spcPct val="125000"/>
                </a:lnSpc>
              </a:pPr>
              <a:r>
                <a:rPr lang="en-US" sz="1200" dirty="0">
                  <a:latin typeface="微软雅黑" panose="020B0503020204020204" pitchFamily="34" charset="-122"/>
                  <a:ea typeface="微软雅黑" pitchFamily="34" charset="-122"/>
                  <a:cs typeface="Arial" pitchFamily="34" charset="0"/>
                  <a:sym typeface="华文细黑 (正文)"/>
                </a:rPr>
                <a:t>Overlay solution, transparent network transmission</a:t>
              </a:r>
            </a:p>
            <a:p>
              <a:pPr algn="l" fontAlgn="ctr">
                <a:lnSpc>
                  <a:spcPct val="125000"/>
                </a:lnSpc>
              </a:pPr>
              <a:r>
                <a:rPr lang="en-US" sz="1200" dirty="0">
                  <a:latin typeface="微软雅黑" panose="020B0503020204020204" pitchFamily="34" charset="-122"/>
                  <a:ea typeface="微软雅黑" pitchFamily="34" charset="-122"/>
                  <a:cs typeface="Arial" pitchFamily="34" charset="0"/>
                  <a:sym typeface="华文细黑 (正文)"/>
                </a:rPr>
                <a:t>On-demand resource expansion</a:t>
              </a:r>
            </a:p>
          </p:txBody>
        </p:sp>
        <p:sp>
          <p:nvSpPr>
            <p:cNvPr id="17" name="TextBox 16"/>
            <p:cNvSpPr txBox="1"/>
            <p:nvPr/>
          </p:nvSpPr>
          <p:spPr>
            <a:xfrm flipH="1">
              <a:off x="4002080" y="1434188"/>
              <a:ext cx="2561972" cy="338570"/>
            </a:xfrm>
            <a:prstGeom prst="rect">
              <a:avLst/>
            </a:prstGeom>
            <a:noFill/>
            <a:effectLst/>
          </p:spPr>
          <p:txBody>
            <a:bodyPr wrap="square" lIns="121935" tIns="60968" rIns="121935" bIns="60968" rtlCol="0">
              <a:noAutofit/>
            </a:bodyPr>
            <a:lstStyle/>
            <a:p>
              <a:pPr fontAlgn="ctr"/>
              <a:r>
                <a:rPr lang="en-US" sz="1400" b="1" dirty="0">
                  <a:solidFill>
                    <a:srgbClr val="C00000"/>
                  </a:solidFill>
                  <a:latin typeface="微软雅黑" panose="020B0503020204020204" pitchFamily="34" charset="-122"/>
                  <a:ea typeface="微软雅黑" panose="020B0503020204020204" pitchFamily="34" charset="-122"/>
                  <a:cs typeface="Arial" pitchFamily="34" charset="0"/>
                  <a:sym typeface="华文细黑 (正文)"/>
                </a:rPr>
                <a:t>4K+ Tenants</a:t>
              </a:r>
            </a:p>
          </p:txBody>
        </p:sp>
        <p:sp>
          <p:nvSpPr>
            <p:cNvPr id="18" name="TextBox 17"/>
            <p:cNvSpPr txBox="1"/>
            <p:nvPr/>
          </p:nvSpPr>
          <p:spPr>
            <a:xfrm flipH="1">
              <a:off x="3971765" y="1815192"/>
              <a:ext cx="2624051" cy="461681"/>
            </a:xfrm>
            <a:prstGeom prst="rect">
              <a:avLst/>
            </a:prstGeom>
            <a:noFill/>
            <a:effectLst/>
          </p:spPr>
          <p:txBody>
            <a:bodyPr wrap="square" lIns="121935" tIns="60968" rIns="121935" bIns="60968" rtlCol="0">
              <a:noAutofit/>
            </a:bodyPr>
            <a:lstStyle/>
            <a:p>
              <a:pPr algn="l" fontAlgn="ctr"/>
              <a:r>
                <a:rPr lang="en-US" sz="1200" dirty="0">
                  <a:latin typeface="微软雅黑" panose="020B0503020204020204" pitchFamily="34" charset="-122"/>
                  <a:ea typeface="微软雅黑" panose="020B0503020204020204" pitchFamily="34" charset="-122"/>
                  <a:cs typeface="Arial" pitchFamily="34" charset="0"/>
                  <a:sym typeface="华文细黑 (正文)"/>
                </a:rPr>
                <a:t>16M+ tenants: 24-bit virtual network identifier (VNI)</a:t>
              </a:r>
            </a:p>
          </p:txBody>
        </p:sp>
        <p:sp>
          <p:nvSpPr>
            <p:cNvPr id="20" name="TextBox 19"/>
            <p:cNvSpPr txBox="1"/>
            <p:nvPr/>
          </p:nvSpPr>
          <p:spPr>
            <a:xfrm>
              <a:off x="1896691" y="2228107"/>
              <a:ext cx="1679031" cy="430903"/>
            </a:xfrm>
            <a:prstGeom prst="rect">
              <a:avLst/>
            </a:prstGeom>
            <a:noFill/>
          </p:spPr>
          <p:txBody>
            <a:bodyPr wrap="square" lIns="121935" tIns="60968" rIns="121935" bIns="60968" rtlCol="0">
              <a:noAutofit/>
            </a:bodyPr>
            <a:lstStyle/>
            <a:p>
              <a:pPr algn="ctr" fontAlgn="ctr"/>
              <a:r>
                <a:rPr lang="en-US" sz="2000" b="1" dirty="0">
                  <a:solidFill>
                    <a:srgbClr val="0070C0"/>
                  </a:solidFill>
                  <a:latin typeface="微软雅黑" panose="020B0503020204020204" pitchFamily="34" charset="-122"/>
                  <a:ea typeface="微软雅黑" panose="020B0503020204020204" pitchFamily="34" charset="-122"/>
                  <a:cs typeface="Arial" pitchFamily="34" charset="0"/>
                  <a:sym typeface="华文细黑 (正文)"/>
                </a:rPr>
                <a:t>VXLAN</a:t>
              </a:r>
            </a:p>
          </p:txBody>
        </p:sp>
        <p:sp>
          <p:nvSpPr>
            <p:cNvPr id="21" name="TextBox 20"/>
            <p:cNvSpPr txBox="1"/>
            <p:nvPr/>
          </p:nvSpPr>
          <p:spPr>
            <a:xfrm>
              <a:off x="1883533" y="4307014"/>
              <a:ext cx="1659977" cy="430903"/>
            </a:xfrm>
            <a:prstGeom prst="rect">
              <a:avLst/>
            </a:prstGeom>
            <a:noFill/>
          </p:spPr>
          <p:txBody>
            <a:bodyPr wrap="square" lIns="121935" tIns="60968" rIns="121935" bIns="60968" rtlCol="0">
              <a:noAutofit/>
            </a:bodyPr>
            <a:lstStyle/>
            <a:p>
              <a:pPr algn="ctr" fontAlgn="ctr"/>
              <a:r>
                <a:rPr lang="en-US" sz="2000" b="1" dirty="0">
                  <a:solidFill>
                    <a:srgbClr val="0070C0"/>
                  </a:solidFill>
                  <a:latin typeface="微软雅黑" panose="020B0503020204020204" pitchFamily="34" charset="-122"/>
                  <a:ea typeface="微软雅黑" panose="020B0503020204020204" pitchFamily="34" charset="-122"/>
                  <a:cs typeface="Arial" pitchFamily="34" charset="0"/>
                  <a:sym typeface="华文细黑 (正文)"/>
                </a:rPr>
                <a:t>SDN</a:t>
              </a:r>
            </a:p>
          </p:txBody>
        </p:sp>
        <p:sp>
          <p:nvSpPr>
            <p:cNvPr id="22" name="TextBox 21"/>
            <p:cNvSpPr txBox="1"/>
            <p:nvPr/>
          </p:nvSpPr>
          <p:spPr>
            <a:xfrm flipH="1">
              <a:off x="3911396" y="3728941"/>
              <a:ext cx="3300728" cy="338570"/>
            </a:xfrm>
            <a:prstGeom prst="rect">
              <a:avLst/>
            </a:prstGeom>
            <a:noFill/>
            <a:effectLst/>
          </p:spPr>
          <p:txBody>
            <a:bodyPr wrap="square" lIns="121935" tIns="60968" rIns="121935" bIns="60968" rtlCol="0">
              <a:noAutofit/>
            </a:bodyPr>
            <a:lstStyle/>
            <a:p>
              <a:pPr eaLnBrk="0" fontAlgn="ctr" hangingPunct="0">
                <a:defRPr/>
              </a:pPr>
              <a:r>
                <a:rPr lang="en-US" sz="1400" b="1" dirty="0">
                  <a:solidFill>
                    <a:srgbClr val="C00000"/>
                  </a:solidFill>
                  <a:latin typeface="微软雅黑" panose="020B0503020204020204" pitchFamily="34" charset="-122"/>
                  <a:ea typeface="微软雅黑" panose="020B0503020204020204" pitchFamily="34" charset="-122"/>
                  <a:cs typeface="Arial" pitchFamily="34" charset="0"/>
                  <a:sym typeface="华文细黑 (正文)"/>
                </a:rPr>
                <a:t>Centralized Entry Management</a:t>
              </a:r>
            </a:p>
          </p:txBody>
        </p:sp>
        <p:sp>
          <p:nvSpPr>
            <p:cNvPr id="23" name="TextBox 22"/>
            <p:cNvSpPr txBox="1"/>
            <p:nvPr/>
          </p:nvSpPr>
          <p:spPr>
            <a:xfrm flipH="1">
              <a:off x="3971764" y="4036696"/>
              <a:ext cx="2592290" cy="292404"/>
            </a:xfrm>
            <a:prstGeom prst="rect">
              <a:avLst/>
            </a:prstGeom>
            <a:noFill/>
            <a:effectLst/>
          </p:spPr>
          <p:txBody>
            <a:bodyPr wrap="square" lIns="121935" tIns="60968" rIns="121935" bIns="60968" rtlCol="0">
              <a:noAutofit/>
            </a:bodyPr>
            <a:lstStyle/>
            <a:p>
              <a:pPr algn="l" fontAlgn="ctr"/>
              <a:r>
                <a:rPr lang="en-US" sz="1200" dirty="0">
                  <a:latin typeface="微软雅黑" panose="020B0503020204020204" pitchFamily="34" charset="-122"/>
                  <a:ea typeface="微软雅黑" panose="020B0503020204020204" pitchFamily="34" charset="-122"/>
                  <a:cs typeface="Arial" pitchFamily="34" charset="0"/>
                  <a:sym typeface="华文细黑 (正文)"/>
                </a:rPr>
                <a:t>Remove dependency on multicast</a:t>
              </a:r>
            </a:p>
          </p:txBody>
        </p:sp>
        <p:cxnSp>
          <p:nvCxnSpPr>
            <p:cNvPr id="24" name="直接连接符 23"/>
            <p:cNvCxnSpPr/>
            <p:nvPr/>
          </p:nvCxnSpPr>
          <p:spPr bwMode="auto">
            <a:xfrm flipH="1">
              <a:off x="3283895" y="4097430"/>
              <a:ext cx="661278" cy="485803"/>
            </a:xfrm>
            <a:prstGeom prst="line">
              <a:avLst/>
            </a:prstGeom>
            <a:noFill/>
            <a:ln w="38100" cap="flat" cmpd="sng" algn="ctr">
              <a:solidFill>
                <a:schemeClr val="accent2">
                  <a:lumMod val="50000"/>
                </a:schemeClr>
              </a:solidFill>
              <a:prstDash val="solid"/>
              <a:headEnd type="stealth" w="med" len="med"/>
              <a:tailEnd type="none" w="med" len="lg"/>
            </a:ln>
            <a:effectLst>
              <a:outerShdw blurRad="40000" dist="23000" dir="5400000" rotWithShape="0">
                <a:srgbClr val="000000">
                  <a:alpha val="35000"/>
                </a:srgbClr>
              </a:outerShdw>
            </a:effectLst>
            <a:extLst>
              <a:ext uri="{909E8E84-426E-40DD-AFC4-6F175D3DCCD1}">
                <a14:hiddenFill xmlns:a14="http://schemas.microsoft.com/office/drawing/2010/main">
                  <a:solidFill>
                    <a:schemeClr val="accent1"/>
                  </a:solidFill>
                </a14:hiddenFill>
              </a:ext>
            </a:extLst>
          </p:spPr>
        </p:cxnSp>
        <p:pic>
          <p:nvPicPr>
            <p:cNvPr id="42" name="Picture 21" descr="OpenStack.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824194" y="5562082"/>
              <a:ext cx="816123" cy="545617"/>
            </a:xfrm>
            <a:prstGeom prst="rect">
              <a:avLst/>
            </a:prstGeom>
            <a:noFill/>
            <a:ln w="9525">
              <a:noFill/>
              <a:miter lim="800000"/>
              <a:headEnd/>
              <a:tailEnd/>
            </a:ln>
          </p:spPr>
        </p:pic>
        <p:sp>
          <p:nvSpPr>
            <p:cNvPr id="51" name="梯形 50"/>
            <p:cNvSpPr/>
            <p:nvPr/>
          </p:nvSpPr>
          <p:spPr bwMode="auto">
            <a:xfrm rot="5400000" flipH="1">
              <a:off x="5006793" y="3438037"/>
              <a:ext cx="4607224" cy="556602"/>
            </a:xfrm>
            <a:prstGeom prst="trapezoid">
              <a:avLst>
                <a:gd name="adj" fmla="val 63108"/>
              </a:avLst>
            </a:prstGeom>
            <a:gradFill flip="none" rotWithShape="1">
              <a:gsLst>
                <a:gs pos="0">
                  <a:schemeClr val="accent6">
                    <a:lumMod val="60000"/>
                    <a:lumOff val="40000"/>
                  </a:schemeClr>
                </a:gs>
                <a:gs pos="50000">
                  <a:schemeClr val="accent6">
                    <a:lumMod val="60000"/>
                    <a:lumOff val="40000"/>
                  </a:schemeClr>
                </a:gs>
                <a:gs pos="100000">
                  <a:schemeClr val="bg1">
                    <a:lumMod val="95000"/>
                  </a:schemeClr>
                </a:gs>
              </a:gsLst>
              <a:lin ang="5400000" scaled="0"/>
              <a:tileRect/>
            </a:gradFill>
            <a:ln>
              <a:noFill/>
            </a:ln>
            <a:effectLst>
              <a:outerShdw dist="35921" dir="2700000" algn="ctr" rotWithShape="0">
                <a:schemeClr val="bg2"/>
              </a:outerShdw>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121935" tIns="60968" rIns="121935" bIns="60968" numCol="1" rtlCol="0" anchor="t" anchorCtr="0" compatLnSpc="1">
              <a:prstTxWarp prst="textNoShape">
                <a:avLst/>
              </a:prstTxWarp>
              <a:noAutofit/>
            </a:bodyPr>
            <a:lstStyle/>
            <a:p>
              <a:pPr defTabSz="1219352" fontAlgn="ctr">
                <a:buClr>
                  <a:srgbClr val="CC9900"/>
                </a:buClr>
                <a:buFont typeface="Wingdings" pitchFamily="2" charset="2"/>
                <a:buChar char="n"/>
              </a:pPr>
              <a:endParaRPr lang="en-US" altLang="zh-CN" sz="2000" dirty="0">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17764386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2"/>
          </p:nvPr>
        </p:nvSpPr>
        <p:spPr/>
        <p:txBody>
          <a:bodyPr/>
          <a:lstStyle/>
          <a:p>
            <a:r>
              <a:rPr lang="en-US" altLang="zh-CN" dirty="0"/>
              <a:t>EVPN: Standard VXLAN Control Plane</a:t>
            </a:r>
            <a:endParaRPr lang="zh-CN" altLang="en-US" dirty="0"/>
          </a:p>
        </p:txBody>
      </p:sp>
      <p:grpSp>
        <p:nvGrpSpPr>
          <p:cNvPr id="8" name="组合 7"/>
          <p:cNvGrpSpPr/>
          <p:nvPr/>
        </p:nvGrpSpPr>
        <p:grpSpPr>
          <a:xfrm>
            <a:off x="1667508" y="1430338"/>
            <a:ext cx="8213826" cy="4770970"/>
            <a:chOff x="2351584" y="1430338"/>
            <a:chExt cx="7529750" cy="4572000"/>
          </a:xfrm>
        </p:grpSpPr>
        <p:pic>
          <p:nvPicPr>
            <p:cNvPr id="1026" name="图片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51584" y="1430338"/>
              <a:ext cx="4635500" cy="4572000"/>
            </a:xfrm>
            <a:prstGeom prst="rect">
              <a:avLst/>
            </a:prstGeom>
            <a:noFill/>
            <a:ln w="9525">
              <a:noFill/>
              <a:miter lim="800000"/>
              <a:headEnd/>
              <a:tailEnd/>
            </a:ln>
          </p:spPr>
        </p:pic>
        <p:sp>
          <p:nvSpPr>
            <p:cNvPr id="4" name="圆角矩形 3"/>
            <p:cNvSpPr/>
            <p:nvPr/>
          </p:nvSpPr>
          <p:spPr>
            <a:xfrm>
              <a:off x="7508068" y="2366442"/>
              <a:ext cx="2332348" cy="432436"/>
            </a:xfrm>
            <a:prstGeom prst="round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wrap="square" lIns="0" rIns="0" anchor="ctr">
              <a:noAutofit/>
            </a:bodyPr>
            <a:lstStyle/>
            <a:p>
              <a:pPr algn="ctr" fontAlgn="ctr">
                <a:spcBef>
                  <a:spcPts val="0"/>
                </a:spcBef>
                <a:spcAft>
                  <a:spcPts val="0"/>
                </a:spcAft>
                <a:defRPr/>
              </a:pPr>
              <a:r>
                <a:rPr lang="en-US" sz="1200" dirty="0">
                  <a:solidFill>
                    <a:schemeClr val="tx1"/>
                  </a:solidFill>
                  <a:latin typeface="微软雅黑" panose="020B0503020204020204" pitchFamily="34" charset="-122"/>
                  <a:ea typeface="微软雅黑" panose="020B0503020204020204" pitchFamily="34" charset="-122"/>
                </a:rPr>
                <a:t>Dynamic VXLAN tunnel setup</a:t>
              </a:r>
            </a:p>
          </p:txBody>
        </p:sp>
        <p:sp>
          <p:nvSpPr>
            <p:cNvPr id="5" name="圆角矩形 4"/>
            <p:cNvSpPr/>
            <p:nvPr/>
          </p:nvSpPr>
          <p:spPr>
            <a:xfrm>
              <a:off x="7508068" y="3014514"/>
              <a:ext cx="2373266" cy="432436"/>
            </a:xfrm>
            <a:prstGeom prst="round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wrap="square" lIns="0" rIns="0" anchor="ctr">
              <a:noAutofit/>
            </a:bodyPr>
            <a:lstStyle/>
            <a:p>
              <a:pPr algn="ctr" fontAlgn="ctr">
                <a:spcBef>
                  <a:spcPts val="0"/>
                </a:spcBef>
                <a:spcAft>
                  <a:spcPts val="0"/>
                </a:spcAft>
                <a:defRPr/>
              </a:pPr>
              <a:r>
                <a:rPr lang="en-US" sz="1200" dirty="0">
                  <a:solidFill>
                    <a:schemeClr val="tx1"/>
                  </a:solidFill>
                  <a:latin typeface="微软雅黑" panose="020B0503020204020204" pitchFamily="34" charset="-122"/>
                  <a:ea typeface="微软雅黑" panose="020B0503020204020204" pitchFamily="34" charset="-122"/>
                </a:rPr>
                <a:t>MAC routes learned using EVPN</a:t>
              </a:r>
            </a:p>
          </p:txBody>
        </p:sp>
        <p:sp>
          <p:nvSpPr>
            <p:cNvPr id="6" name="圆角矩形 5"/>
            <p:cNvSpPr/>
            <p:nvPr/>
          </p:nvSpPr>
          <p:spPr>
            <a:xfrm>
              <a:off x="7508068" y="3626582"/>
              <a:ext cx="2373266" cy="432436"/>
            </a:xfrm>
            <a:prstGeom prst="round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wrap="square" lIns="0" rIns="0" anchor="ctr">
              <a:noAutofit/>
            </a:bodyPr>
            <a:lstStyle/>
            <a:p>
              <a:pPr algn="ctr" fontAlgn="ctr">
                <a:spcBef>
                  <a:spcPts val="0"/>
                </a:spcBef>
                <a:spcAft>
                  <a:spcPts val="0"/>
                </a:spcAft>
                <a:defRPr/>
              </a:pPr>
              <a:r>
                <a:rPr lang="en-US" sz="1200" dirty="0">
                  <a:solidFill>
                    <a:schemeClr val="tx1"/>
                  </a:solidFill>
                  <a:latin typeface="微软雅黑" panose="020B0503020204020204" pitchFamily="34" charset="-122"/>
                  <a:ea typeface="微软雅黑" panose="020B0503020204020204" pitchFamily="34" charset="-122"/>
                </a:rPr>
                <a:t>Host routes learned using EVPN</a:t>
              </a:r>
            </a:p>
          </p:txBody>
        </p:sp>
        <p:sp>
          <p:nvSpPr>
            <p:cNvPr id="7" name="圆角矩形 6"/>
            <p:cNvSpPr/>
            <p:nvPr/>
          </p:nvSpPr>
          <p:spPr>
            <a:xfrm>
              <a:off x="7508068" y="4238650"/>
              <a:ext cx="2373266" cy="432436"/>
            </a:xfrm>
            <a:prstGeom prst="round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wrap="square" lIns="0" rIns="0" anchor="ctr">
              <a:noAutofit/>
            </a:bodyPr>
            <a:lstStyle/>
            <a:p>
              <a:pPr algn="ctr" fontAlgn="ctr">
                <a:spcBef>
                  <a:spcPts val="0"/>
                </a:spcBef>
                <a:spcAft>
                  <a:spcPts val="0"/>
                </a:spcAft>
                <a:defRPr/>
              </a:pPr>
              <a:r>
                <a:rPr lang="en-US" sz="1200" dirty="0">
                  <a:solidFill>
                    <a:schemeClr val="tx1"/>
                  </a:solidFill>
                  <a:latin typeface="微软雅黑" panose="020B0503020204020204" pitchFamily="34" charset="-122"/>
                  <a:ea typeface="微软雅黑" panose="020B0503020204020204" pitchFamily="34" charset="-122"/>
                </a:rPr>
                <a:t>Subnet routes learned using EVPN</a:t>
              </a:r>
            </a:p>
          </p:txBody>
        </p:sp>
        <p:sp>
          <p:nvSpPr>
            <p:cNvPr id="9" name="TextBox 8"/>
            <p:cNvSpPr txBox="1"/>
            <p:nvPr/>
          </p:nvSpPr>
          <p:spPr bwMode="auto">
            <a:xfrm>
              <a:off x="2423592" y="1934394"/>
              <a:ext cx="720080" cy="470280"/>
            </a:xfrm>
            <a:prstGeom prst="rect">
              <a:avLst/>
            </a:prstGeom>
            <a:solidFill>
              <a:srgbClr val="D3D3D3"/>
            </a:solidFill>
            <a:ln w="9525">
              <a:noFill/>
              <a:miter lim="800000"/>
              <a:headEnd/>
              <a:tailEnd/>
            </a:ln>
          </p:spPr>
          <p:txBody>
            <a:bodyPr wrap="square" lIns="99980" tIns="49986" rIns="99980" bIns="49986" rtlCol="0">
              <a:noAutofit/>
            </a:bodyPr>
            <a:lstStyle/>
            <a:p>
              <a:pPr algn="ctr" defTabSz="1001649" eaLnBrk="0" fontAlgn="ctr" hangingPunct="0"/>
              <a:r>
                <a:rPr lang="en-US" sz="1200" dirty="0">
                  <a:solidFill>
                    <a:srgbClr val="C00000"/>
                  </a:solidFill>
                  <a:latin typeface="微软雅黑" panose="020B0503020204020204" pitchFamily="34" charset="-122"/>
                  <a:ea typeface="微软雅黑" panose="020B0503020204020204" pitchFamily="34" charset="-122"/>
                  <a:cs typeface="Arial" pitchFamily="34" charset="0"/>
                </a:rPr>
                <a:t>L3 core</a:t>
              </a:r>
            </a:p>
          </p:txBody>
        </p:sp>
        <p:sp>
          <p:nvSpPr>
            <p:cNvPr id="10" name="TextBox 9"/>
            <p:cNvSpPr txBox="1"/>
            <p:nvPr/>
          </p:nvSpPr>
          <p:spPr bwMode="auto">
            <a:xfrm>
              <a:off x="2459596" y="3048290"/>
              <a:ext cx="1115616" cy="470280"/>
            </a:xfrm>
            <a:prstGeom prst="rect">
              <a:avLst/>
            </a:prstGeom>
            <a:solidFill>
              <a:srgbClr val="D3D3D3"/>
            </a:solidFill>
            <a:ln w="9525">
              <a:noFill/>
              <a:miter lim="800000"/>
              <a:headEnd/>
              <a:tailEnd/>
            </a:ln>
          </p:spPr>
          <p:txBody>
            <a:bodyPr wrap="square" lIns="99980" tIns="49986" rIns="99980" bIns="49986" rtlCol="0">
              <a:noAutofit/>
            </a:bodyPr>
            <a:lstStyle/>
            <a:p>
              <a:pPr algn="ctr" defTabSz="1001649" eaLnBrk="0" fontAlgn="ctr" hangingPunct="0"/>
              <a:r>
                <a:rPr lang="en-US" sz="1200" dirty="0">
                  <a:solidFill>
                    <a:srgbClr val="C00000"/>
                  </a:solidFill>
                  <a:latin typeface="微软雅黑" panose="020B0503020204020204" pitchFamily="34" charset="-122"/>
                  <a:ea typeface="微软雅黑" panose="020B0503020204020204" pitchFamily="34" charset="-122"/>
                  <a:cs typeface="Arial" pitchFamily="34" charset="0"/>
                </a:rPr>
                <a:t>Gateway aggregation</a:t>
              </a:r>
            </a:p>
          </p:txBody>
        </p:sp>
        <p:cxnSp>
          <p:nvCxnSpPr>
            <p:cNvPr id="12" name="直接连接符 11"/>
            <p:cNvCxnSpPr/>
            <p:nvPr/>
          </p:nvCxnSpPr>
          <p:spPr bwMode="auto">
            <a:xfrm flipH="1">
              <a:off x="3143672" y="2366442"/>
              <a:ext cx="1116124" cy="1116124"/>
            </a:xfrm>
            <a:prstGeom prst="line">
              <a:avLst/>
            </a:prstGeom>
            <a:solidFill>
              <a:schemeClr val="accent1"/>
            </a:solidFill>
            <a:ln w="25400" cap="flat" cmpd="sng" algn="ctr">
              <a:solidFill>
                <a:schemeClr val="bg1">
                  <a:lumMod val="65000"/>
                </a:schemeClr>
              </a:solidFill>
              <a:prstDash val="solid"/>
              <a:round/>
              <a:headEnd type="none" w="med" len="med"/>
              <a:tailEnd type="none" w="med" len="med"/>
            </a:ln>
            <a:effectLst/>
          </p:spPr>
        </p:cxnSp>
        <p:cxnSp>
          <p:nvCxnSpPr>
            <p:cNvPr id="21" name="直接连接符 20"/>
            <p:cNvCxnSpPr/>
            <p:nvPr/>
          </p:nvCxnSpPr>
          <p:spPr bwMode="auto">
            <a:xfrm flipH="1">
              <a:off x="3143672" y="2366442"/>
              <a:ext cx="360040" cy="1116124"/>
            </a:xfrm>
            <a:prstGeom prst="line">
              <a:avLst/>
            </a:prstGeom>
            <a:solidFill>
              <a:schemeClr val="accent1"/>
            </a:solidFill>
            <a:ln w="25400" cap="flat" cmpd="sng" algn="ctr">
              <a:solidFill>
                <a:schemeClr val="bg1">
                  <a:lumMod val="65000"/>
                </a:schemeClr>
              </a:solidFill>
              <a:prstDash val="solid"/>
              <a:round/>
              <a:headEnd type="none" w="med" len="med"/>
              <a:tailEnd type="none" w="med" len="med"/>
            </a:ln>
            <a:effectLst/>
          </p:spPr>
        </p:cxnSp>
        <p:sp>
          <p:nvSpPr>
            <p:cNvPr id="27" name="TextBox 26"/>
            <p:cNvSpPr txBox="1"/>
            <p:nvPr/>
          </p:nvSpPr>
          <p:spPr bwMode="auto">
            <a:xfrm>
              <a:off x="5673173" y="2931617"/>
              <a:ext cx="1476164" cy="1066772"/>
            </a:xfrm>
            <a:prstGeom prst="rect">
              <a:avLst/>
            </a:prstGeom>
            <a:solidFill>
              <a:srgbClr val="D3D3D3"/>
            </a:solidFill>
            <a:ln w="9525">
              <a:noFill/>
              <a:miter lim="800000"/>
              <a:headEnd/>
              <a:tailEnd/>
            </a:ln>
          </p:spPr>
          <p:txBody>
            <a:bodyPr wrap="square" lIns="99980" tIns="49986" rIns="99980" bIns="49986" rtlCol="0">
              <a:noAutofit/>
            </a:bodyPr>
            <a:lstStyle/>
            <a:p>
              <a:pPr algn="ctr" defTabSz="1001649" eaLnBrk="0" fontAlgn="ctr" hangingPunct="0"/>
              <a:r>
                <a:rPr lang="en-US" sz="1200" dirty="0">
                  <a:solidFill>
                    <a:schemeClr val="tx1">
                      <a:lumMod val="75000"/>
                      <a:lumOff val="25000"/>
                    </a:schemeClr>
                  </a:solidFill>
                  <a:latin typeface="微软雅黑" panose="020B0503020204020204" pitchFamily="34" charset="-122"/>
                  <a:ea typeface="微软雅黑" panose="020B0503020204020204" pitchFamily="34" charset="-122"/>
                  <a:cs typeface="Arial" pitchFamily="34" charset="0"/>
                </a:rPr>
                <a:t>The spine node acts as the VTEP and gateway to terminate tunnels and Layer 2 packets. </a:t>
              </a:r>
            </a:p>
          </p:txBody>
        </p:sp>
        <p:sp>
          <p:nvSpPr>
            <p:cNvPr id="29" name="TextBox 28"/>
            <p:cNvSpPr txBox="1"/>
            <p:nvPr/>
          </p:nvSpPr>
          <p:spPr bwMode="auto">
            <a:xfrm>
              <a:off x="5705913" y="4415224"/>
              <a:ext cx="1410686" cy="718103"/>
            </a:xfrm>
            <a:prstGeom prst="rect">
              <a:avLst/>
            </a:prstGeom>
            <a:solidFill>
              <a:srgbClr val="D3D3D3"/>
            </a:solidFill>
            <a:ln w="9525">
              <a:noFill/>
              <a:miter lim="800000"/>
              <a:headEnd/>
              <a:tailEnd/>
            </a:ln>
          </p:spPr>
          <p:txBody>
            <a:bodyPr wrap="square" lIns="99980" tIns="49986" rIns="99980" bIns="49986" rtlCol="0">
              <a:noAutofit/>
            </a:bodyPr>
            <a:lstStyle/>
            <a:p>
              <a:pPr algn="ctr" defTabSz="1001649" eaLnBrk="0" fontAlgn="ctr" hangingPunct="0"/>
              <a:r>
                <a:rPr lang="en-US" sz="1200" dirty="0">
                  <a:solidFill>
                    <a:schemeClr val="tx1">
                      <a:lumMod val="75000"/>
                      <a:lumOff val="25000"/>
                    </a:schemeClr>
                  </a:solidFill>
                  <a:latin typeface="微软雅黑" panose="020B0503020204020204" pitchFamily="34" charset="-122"/>
                  <a:ea typeface="微软雅黑" panose="020B0503020204020204" pitchFamily="34" charset="-122"/>
                  <a:cs typeface="Arial" pitchFamily="34" charset="0"/>
                </a:rPr>
                <a:t>The leaf node only acts as a VTEP for VLAN network access.</a:t>
              </a:r>
            </a:p>
          </p:txBody>
        </p:sp>
        <p:sp>
          <p:nvSpPr>
            <p:cNvPr id="30" name="TextBox 29"/>
            <p:cNvSpPr txBox="1"/>
            <p:nvPr/>
          </p:nvSpPr>
          <p:spPr bwMode="auto">
            <a:xfrm>
              <a:off x="2423592" y="4490678"/>
              <a:ext cx="432048" cy="162504"/>
            </a:xfrm>
            <a:prstGeom prst="rect">
              <a:avLst/>
            </a:prstGeom>
            <a:solidFill>
              <a:srgbClr val="D3D3D3"/>
            </a:solidFill>
            <a:ln w="9525">
              <a:noFill/>
              <a:miter lim="800000"/>
              <a:headEnd/>
              <a:tailEnd/>
            </a:ln>
          </p:spPr>
          <p:txBody>
            <a:bodyPr wrap="square" lIns="99980" tIns="49986" rIns="99980" bIns="49986" rtlCol="0">
              <a:noAutofit/>
            </a:bodyPr>
            <a:lstStyle/>
            <a:p>
              <a:pPr algn="ctr" defTabSz="1001649" eaLnBrk="0" fontAlgn="ctr" hangingPunct="0"/>
              <a:endParaRPr lang="en-US" altLang="zh-CN" sz="400" dirty="0">
                <a:solidFill>
                  <a:srgbClr val="C00000"/>
                </a:solidFill>
                <a:latin typeface="微软雅黑" panose="020B0503020204020204" pitchFamily="34" charset="-122"/>
                <a:ea typeface="微软雅黑" panose="020B0503020204020204" pitchFamily="34" charset="-122"/>
                <a:cs typeface="Arial" pitchFamily="34" charset="0"/>
              </a:endParaRPr>
            </a:p>
          </p:txBody>
        </p:sp>
        <p:sp>
          <p:nvSpPr>
            <p:cNvPr id="33" name="TextBox 32"/>
            <p:cNvSpPr txBox="1"/>
            <p:nvPr/>
          </p:nvSpPr>
          <p:spPr bwMode="auto">
            <a:xfrm>
              <a:off x="2387588" y="4382666"/>
              <a:ext cx="899592" cy="285614"/>
            </a:xfrm>
            <a:prstGeom prst="rect">
              <a:avLst/>
            </a:prstGeom>
            <a:noFill/>
            <a:ln w="9525">
              <a:noFill/>
              <a:miter lim="800000"/>
              <a:headEnd/>
              <a:tailEnd/>
            </a:ln>
          </p:spPr>
          <p:txBody>
            <a:bodyPr wrap="square" lIns="99980" tIns="49986" rIns="99980" bIns="49986" rtlCol="0">
              <a:noAutofit/>
            </a:bodyPr>
            <a:lstStyle/>
            <a:p>
              <a:pPr algn="ctr" defTabSz="1001649" eaLnBrk="0" fontAlgn="ctr" hangingPunct="0"/>
              <a:r>
                <a:rPr lang="en-US" sz="1200" dirty="0">
                  <a:solidFill>
                    <a:srgbClr val="C00000"/>
                  </a:solidFill>
                  <a:latin typeface="微软雅黑" panose="020B0503020204020204" pitchFamily="34" charset="-122"/>
                  <a:ea typeface="微软雅黑" panose="020B0503020204020204" pitchFamily="34" charset="-122"/>
                  <a:cs typeface="Arial" pitchFamily="34" charset="0"/>
                </a:rPr>
                <a:t>L3 access</a:t>
              </a:r>
            </a:p>
          </p:txBody>
        </p:sp>
      </p:grpSp>
    </p:spTree>
    <p:extLst>
      <p:ext uri="{BB962C8B-B14F-4D97-AF65-F5344CB8AC3E}">
        <p14:creationId xmlns:p14="http://schemas.microsoft.com/office/powerpoint/2010/main" val="22637926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2"/>
          </p:nvPr>
        </p:nvSpPr>
        <p:spPr/>
        <p:txBody>
          <a:bodyPr/>
          <a:lstStyle/>
          <a:p>
            <a:r>
              <a:rPr lang="en-US" altLang="zh-CN" dirty="0"/>
              <a:t>ISSU: In Service Software Upgrade</a:t>
            </a:r>
            <a:endParaRPr lang="zh-CN" altLang="en-US" dirty="0"/>
          </a:p>
        </p:txBody>
      </p:sp>
      <p:sp>
        <p:nvSpPr>
          <p:cNvPr id="57" name="圆角矩形​​ 135"/>
          <p:cNvSpPr/>
          <p:nvPr/>
        </p:nvSpPr>
        <p:spPr bwMode="auto">
          <a:xfrm>
            <a:off x="7172186" y="1453475"/>
            <a:ext cx="4085132" cy="2999631"/>
          </a:xfrm>
          <a:prstGeom prst="roundRect">
            <a:avLst>
              <a:gd name="adj" fmla="val 4392"/>
            </a:avLst>
          </a:prstGeom>
          <a:solidFill>
            <a:schemeClr val="bg1"/>
          </a:solidFill>
          <a:ln>
            <a:noFill/>
          </a:ln>
          <a:effectLst>
            <a:outerShdw blurRad="63500" sx="101000" sy="101000" algn="ctr" rotWithShape="0">
              <a:prstClr val="black">
                <a:alpha val="30000"/>
              </a:prstClr>
            </a:outerShdw>
          </a:effectLst>
        </p:spPr>
        <p:txBody>
          <a:bodyPr wrap="square" lIns="68432" tIns="34216" rIns="68432" bIns="34216">
            <a:noAutofit/>
          </a:bodyPr>
          <a:lstStyle/>
          <a:p>
            <a:pPr fontAlgn="ctr">
              <a:buClr>
                <a:srgbClr val="CC9900"/>
              </a:buClr>
              <a:buFont typeface="Wingdings" pitchFamily="2" charset="2"/>
              <a:buChar char="n"/>
              <a:defRPr/>
            </a:pPr>
            <a:endParaRPr lang="en-US" altLang="zh-CN" sz="1200" dirty="0">
              <a:solidFill>
                <a:srgbClr val="000000"/>
              </a:solidFill>
              <a:latin typeface="微软雅黑" panose="020B0503020204020204" pitchFamily="34" charset="-122"/>
              <a:ea typeface="微软雅黑" panose="020B0503020204020204" pitchFamily="34" charset="-122"/>
              <a:cs typeface="Arial" pitchFamily="34" charset="0"/>
            </a:endParaRPr>
          </a:p>
        </p:txBody>
      </p:sp>
      <p:sp>
        <p:nvSpPr>
          <p:cNvPr id="4" name="矩形 3"/>
          <p:cNvSpPr/>
          <p:nvPr/>
        </p:nvSpPr>
        <p:spPr>
          <a:xfrm>
            <a:off x="7172186" y="1485888"/>
            <a:ext cx="4180399" cy="585377"/>
          </a:xfrm>
          <a:prstGeom prst="rect">
            <a:avLst/>
          </a:prstGeom>
        </p:spPr>
        <p:txBody>
          <a:bodyPr wrap="square">
            <a:noAutofit/>
          </a:bodyPr>
          <a:lstStyle/>
          <a:p>
            <a:pPr defTabSz="801688" fontAlgn="ctr">
              <a:lnSpc>
                <a:spcPct val="110000"/>
              </a:lnSpc>
              <a:buClr>
                <a:srgbClr val="990000"/>
              </a:buClr>
              <a:defRPr/>
            </a:pPr>
            <a:r>
              <a:rPr lang="en-US" sz="1200" b="1" dirty="0">
                <a:latin typeface="微软雅黑" panose="020B0503020204020204" pitchFamily="34" charset="-122"/>
                <a:ea typeface="微软雅黑" panose="020B0503020204020204" pitchFamily="34" charset="-122"/>
              </a:rPr>
              <a:t>ISSU ensures uninterrupted services during software upgrades.</a:t>
            </a:r>
          </a:p>
        </p:txBody>
      </p:sp>
      <p:pic>
        <p:nvPicPr>
          <p:cNvPr id="5"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99739" y="2660380"/>
            <a:ext cx="1455454" cy="2300035"/>
          </a:xfrm>
          <a:prstGeom prst="rect">
            <a:avLst/>
          </a:prstGeom>
          <a:noFill/>
          <a:ln w="9525">
            <a:noFill/>
            <a:miter lim="800000"/>
            <a:headEnd/>
            <a:tailEnd/>
          </a:ln>
        </p:spPr>
      </p:pic>
      <p:pic>
        <p:nvPicPr>
          <p:cNvPr id="6"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98127" y="2647907"/>
            <a:ext cx="1444673" cy="2300035"/>
          </a:xfrm>
          <a:prstGeom prst="rect">
            <a:avLst/>
          </a:prstGeom>
          <a:noFill/>
          <a:ln w="9525">
            <a:noFill/>
            <a:miter lim="800000"/>
            <a:headEnd/>
            <a:tailEnd/>
          </a:ln>
        </p:spPr>
      </p:pic>
      <p:sp>
        <p:nvSpPr>
          <p:cNvPr id="7" name="圆角矩形 6"/>
          <p:cNvSpPr/>
          <p:nvPr/>
        </p:nvSpPr>
        <p:spPr bwMode="auto">
          <a:xfrm>
            <a:off x="2893434" y="5128758"/>
            <a:ext cx="2413233" cy="1233996"/>
          </a:xfrm>
          <a:prstGeom prst="round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fontAlgn="ctr">
              <a:buClr>
                <a:srgbClr val="CC9900"/>
              </a:buClr>
              <a:buFont typeface="Wingdings" pitchFamily="2" charset="2"/>
              <a:buChar char="n"/>
            </a:pPr>
            <a:endParaRPr lang="en-US" altLang="zh-CN" sz="1200" b="1" dirty="0">
              <a:latin typeface="微软雅黑" panose="020B0503020204020204" pitchFamily="34" charset="-122"/>
              <a:ea typeface="微软雅黑" panose="020B0503020204020204" pitchFamily="34" charset="-122"/>
            </a:endParaRPr>
          </a:p>
        </p:txBody>
      </p:sp>
      <p:sp>
        <p:nvSpPr>
          <p:cNvPr id="8" name="矩形 7"/>
          <p:cNvSpPr/>
          <p:nvPr/>
        </p:nvSpPr>
        <p:spPr bwMode="auto">
          <a:xfrm>
            <a:off x="2985213" y="5260036"/>
            <a:ext cx="1091886" cy="472595"/>
          </a:xfrm>
          <a:prstGeom prst="rect">
            <a:avLst/>
          </a:prstGeom>
          <a:solidFill>
            <a:schemeClr val="accent2"/>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fontAlgn="ctr">
              <a:buClr>
                <a:srgbClr val="CC9900"/>
              </a:buClr>
            </a:pPr>
            <a:endParaRPr lang="en-US" altLang="zh-CN" sz="1200" dirty="0">
              <a:latin typeface="微软雅黑" panose="020B0503020204020204" pitchFamily="34" charset="-122"/>
              <a:ea typeface="微软雅黑" panose="020B0503020204020204" pitchFamily="34" charset="-122"/>
            </a:endParaRPr>
          </a:p>
        </p:txBody>
      </p:sp>
      <p:sp>
        <p:nvSpPr>
          <p:cNvPr id="9" name="TextBox 8"/>
          <p:cNvSpPr txBox="1"/>
          <p:nvPr/>
        </p:nvSpPr>
        <p:spPr>
          <a:xfrm>
            <a:off x="3031969" y="5904541"/>
            <a:ext cx="2272944" cy="477209"/>
          </a:xfrm>
          <a:prstGeom prst="rect">
            <a:avLst/>
          </a:prstGeom>
          <a:noFill/>
        </p:spPr>
        <p:txBody>
          <a:bodyPr wrap="square" rtlCol="0">
            <a:noAutofit/>
          </a:bodyPr>
          <a:lstStyle/>
          <a:p>
            <a:pPr algn="ctr" fontAlgn="ctr"/>
            <a:r>
              <a:rPr lang="en-US" sz="1200" b="1" dirty="0">
                <a:latin typeface="微软雅黑" panose="020B0503020204020204" pitchFamily="34" charset="-122"/>
                <a:ea typeface="微软雅黑" panose="020B0503020204020204" pitchFamily="34" charset="-122"/>
              </a:rPr>
              <a:t>LPU upgrade: process switchover</a:t>
            </a:r>
          </a:p>
        </p:txBody>
      </p:sp>
      <p:sp>
        <p:nvSpPr>
          <p:cNvPr id="10" name="TextBox 9"/>
          <p:cNvSpPr txBox="1"/>
          <p:nvPr/>
        </p:nvSpPr>
        <p:spPr>
          <a:xfrm>
            <a:off x="2909261" y="5266598"/>
            <a:ext cx="1311161" cy="254511"/>
          </a:xfrm>
          <a:prstGeom prst="rect">
            <a:avLst/>
          </a:prstGeom>
          <a:noFill/>
        </p:spPr>
        <p:txBody>
          <a:bodyPr wrap="square" rtlCol="0">
            <a:noAutofit/>
          </a:bodyPr>
          <a:lstStyle/>
          <a:p>
            <a:pPr fontAlgn="ctr"/>
            <a:r>
              <a:rPr lang="en-US" sz="1200" dirty="0">
                <a:latin typeface="微软雅黑" panose="020B0503020204020204" pitchFamily="34" charset="-122"/>
                <a:ea typeface="微软雅黑" panose="020B0503020204020204" pitchFamily="34" charset="-122"/>
              </a:rPr>
              <a:t>Control plane</a:t>
            </a:r>
          </a:p>
        </p:txBody>
      </p:sp>
      <p:sp>
        <p:nvSpPr>
          <p:cNvPr id="11" name="矩形 10"/>
          <p:cNvSpPr/>
          <p:nvPr/>
        </p:nvSpPr>
        <p:spPr bwMode="auto">
          <a:xfrm>
            <a:off x="3112749" y="5745756"/>
            <a:ext cx="2059661" cy="191628"/>
          </a:xfrm>
          <a:prstGeom prst="rect">
            <a:avLst/>
          </a:prstGeom>
          <a:solidFill>
            <a:srgbClr val="CCECFF"/>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fontAlgn="ctr">
              <a:buClr>
                <a:srgbClr val="CC9900"/>
              </a:buClr>
              <a:buFont typeface="Wingdings" pitchFamily="2" charset="2"/>
              <a:buChar char="n"/>
            </a:pPr>
            <a:endParaRPr lang="en-US" altLang="zh-CN" sz="1200" dirty="0">
              <a:latin typeface="微软雅黑" panose="020B0503020204020204" pitchFamily="34" charset="-122"/>
              <a:ea typeface="微软雅黑" panose="020B0503020204020204" pitchFamily="34" charset="-122"/>
            </a:endParaRPr>
          </a:p>
        </p:txBody>
      </p:sp>
      <p:sp>
        <p:nvSpPr>
          <p:cNvPr id="12" name="TextBox 11"/>
          <p:cNvSpPr txBox="1"/>
          <p:nvPr/>
        </p:nvSpPr>
        <p:spPr>
          <a:xfrm>
            <a:off x="3211979" y="5711080"/>
            <a:ext cx="1935101" cy="254511"/>
          </a:xfrm>
          <a:prstGeom prst="rect">
            <a:avLst/>
          </a:prstGeom>
          <a:noFill/>
        </p:spPr>
        <p:txBody>
          <a:bodyPr wrap="square" rtlCol="0">
            <a:noAutofit/>
          </a:bodyPr>
          <a:lstStyle/>
          <a:p>
            <a:pPr fontAlgn="ctr"/>
            <a:r>
              <a:rPr lang="en-US" sz="1200" dirty="0">
                <a:latin typeface="微软雅黑" panose="020B0503020204020204" pitchFamily="34" charset="-122"/>
                <a:ea typeface="微软雅黑" panose="020B0503020204020204" pitchFamily="34" charset="-122"/>
              </a:rPr>
              <a:t>Forwarding plane</a:t>
            </a:r>
          </a:p>
        </p:txBody>
      </p:sp>
      <p:sp>
        <p:nvSpPr>
          <p:cNvPr id="13" name="矩形 12"/>
          <p:cNvSpPr/>
          <p:nvPr/>
        </p:nvSpPr>
        <p:spPr bwMode="auto">
          <a:xfrm>
            <a:off x="4136625" y="5246908"/>
            <a:ext cx="1168287" cy="472595"/>
          </a:xfrm>
          <a:prstGeom prst="rect">
            <a:avLst/>
          </a:prstGeom>
          <a:solidFill>
            <a:srgbClr val="FFFF0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fontAlgn="ctr">
              <a:buClr>
                <a:srgbClr val="CC9900"/>
              </a:buClr>
            </a:pPr>
            <a:endParaRPr lang="en-US" altLang="zh-CN" sz="1200" dirty="0">
              <a:latin typeface="微软雅黑" panose="020B0503020204020204" pitchFamily="34" charset="-122"/>
              <a:ea typeface="微软雅黑" panose="020B0503020204020204" pitchFamily="34" charset="-122"/>
            </a:endParaRPr>
          </a:p>
        </p:txBody>
      </p:sp>
      <p:sp>
        <p:nvSpPr>
          <p:cNvPr id="15" name="TextBox 14"/>
          <p:cNvSpPr txBox="1"/>
          <p:nvPr/>
        </p:nvSpPr>
        <p:spPr>
          <a:xfrm>
            <a:off x="2985858" y="5464558"/>
            <a:ext cx="1138467" cy="254511"/>
          </a:xfrm>
          <a:prstGeom prst="rect">
            <a:avLst/>
          </a:prstGeom>
          <a:noFill/>
        </p:spPr>
        <p:txBody>
          <a:bodyPr wrap="square" rtlCol="0">
            <a:noAutofit/>
          </a:bodyPr>
          <a:lstStyle/>
          <a:p>
            <a:pPr fontAlgn="ctr"/>
            <a:r>
              <a:rPr lang="en-US" sz="1200" dirty="0">
                <a:latin typeface="微软雅黑" panose="020B0503020204020204" pitchFamily="34" charset="-122"/>
                <a:ea typeface="微软雅黑" panose="020B0503020204020204" pitchFamily="34" charset="-122"/>
              </a:rPr>
              <a:t>Old process</a:t>
            </a:r>
          </a:p>
        </p:txBody>
      </p:sp>
      <p:sp>
        <p:nvSpPr>
          <p:cNvPr id="16" name="TextBox 15"/>
          <p:cNvSpPr txBox="1"/>
          <p:nvPr/>
        </p:nvSpPr>
        <p:spPr>
          <a:xfrm>
            <a:off x="4112026" y="5446577"/>
            <a:ext cx="1210598" cy="254511"/>
          </a:xfrm>
          <a:prstGeom prst="rect">
            <a:avLst/>
          </a:prstGeom>
          <a:noFill/>
        </p:spPr>
        <p:txBody>
          <a:bodyPr wrap="square" rtlCol="0">
            <a:noAutofit/>
          </a:bodyPr>
          <a:lstStyle/>
          <a:p>
            <a:pPr fontAlgn="ctr"/>
            <a:r>
              <a:rPr lang="en-US" sz="1200" dirty="0">
                <a:latin typeface="微软雅黑" panose="020B0503020204020204" pitchFamily="34" charset="-122"/>
                <a:ea typeface="微软雅黑" panose="020B0503020204020204" pitchFamily="34" charset="-122"/>
              </a:rPr>
              <a:t>New process</a:t>
            </a:r>
          </a:p>
        </p:txBody>
      </p:sp>
      <p:sp>
        <p:nvSpPr>
          <p:cNvPr id="17" name="圆角矩形 16"/>
          <p:cNvSpPr/>
          <p:nvPr/>
        </p:nvSpPr>
        <p:spPr bwMode="auto">
          <a:xfrm>
            <a:off x="1526206" y="1434052"/>
            <a:ext cx="2289163" cy="1233996"/>
          </a:xfrm>
          <a:prstGeom prst="round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fontAlgn="ctr">
              <a:buClr>
                <a:srgbClr val="CC9900"/>
              </a:buClr>
              <a:buFont typeface="Wingdings" pitchFamily="2" charset="2"/>
              <a:buChar char="n"/>
            </a:pPr>
            <a:endParaRPr lang="en-US" altLang="zh-CN" sz="1200" b="1" dirty="0">
              <a:latin typeface="微软雅黑" panose="020B0503020204020204" pitchFamily="34" charset="-122"/>
              <a:ea typeface="微软雅黑" panose="020B0503020204020204" pitchFamily="34" charset="-122"/>
            </a:endParaRPr>
          </a:p>
        </p:txBody>
      </p:sp>
      <p:sp>
        <p:nvSpPr>
          <p:cNvPr id="18" name="TextBox 17"/>
          <p:cNvSpPr txBox="1"/>
          <p:nvPr/>
        </p:nvSpPr>
        <p:spPr>
          <a:xfrm>
            <a:off x="1773130" y="1412776"/>
            <a:ext cx="866372" cy="286326"/>
          </a:xfrm>
          <a:prstGeom prst="rect">
            <a:avLst/>
          </a:prstGeom>
          <a:noFill/>
        </p:spPr>
        <p:txBody>
          <a:bodyPr wrap="square" rtlCol="0">
            <a:noAutofit/>
          </a:bodyPr>
          <a:lstStyle/>
          <a:p>
            <a:pPr fontAlgn="ctr"/>
            <a:r>
              <a:rPr lang="en-US" sz="1200" dirty="0">
                <a:latin typeface="微软雅黑" panose="020B0503020204020204" pitchFamily="34" charset="-122"/>
                <a:ea typeface="微软雅黑" panose="020B0503020204020204" pitchFamily="34" charset="-122"/>
              </a:rPr>
              <a:t>Master</a:t>
            </a:r>
          </a:p>
        </p:txBody>
      </p:sp>
      <p:sp>
        <p:nvSpPr>
          <p:cNvPr id="19" name="TextBox 18"/>
          <p:cNvSpPr txBox="1"/>
          <p:nvPr/>
        </p:nvSpPr>
        <p:spPr>
          <a:xfrm>
            <a:off x="2893432" y="1412776"/>
            <a:ext cx="709689" cy="286326"/>
          </a:xfrm>
          <a:prstGeom prst="rect">
            <a:avLst/>
          </a:prstGeom>
          <a:noFill/>
        </p:spPr>
        <p:txBody>
          <a:bodyPr wrap="square" rtlCol="0">
            <a:noAutofit/>
          </a:bodyPr>
          <a:lstStyle/>
          <a:p>
            <a:pPr fontAlgn="ctr"/>
            <a:r>
              <a:rPr lang="en-US" sz="1200" dirty="0">
                <a:latin typeface="微软雅黑" panose="020B0503020204020204" pitchFamily="34" charset="-122"/>
                <a:ea typeface="微软雅黑" panose="020B0503020204020204" pitchFamily="34" charset="-122"/>
              </a:rPr>
              <a:t>Slave</a:t>
            </a:r>
          </a:p>
        </p:txBody>
      </p:sp>
      <p:sp>
        <p:nvSpPr>
          <p:cNvPr id="20" name="矩形 19"/>
          <p:cNvSpPr/>
          <p:nvPr/>
        </p:nvSpPr>
        <p:spPr bwMode="auto">
          <a:xfrm>
            <a:off x="1715777" y="1678429"/>
            <a:ext cx="809578" cy="456312"/>
          </a:xfrm>
          <a:prstGeom prst="rect">
            <a:avLst/>
          </a:prstGeom>
          <a:solidFill>
            <a:schemeClr val="accent2"/>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algn="ctr" fontAlgn="ctr">
              <a:buClr>
                <a:srgbClr val="CC9900"/>
              </a:buClr>
            </a:pPr>
            <a:r>
              <a:rPr lang="en-US" sz="1200" dirty="0">
                <a:latin typeface="微软雅黑" panose="020B0503020204020204" pitchFamily="34" charset="-122"/>
                <a:ea typeface="微软雅黑" panose="020B0503020204020204" pitchFamily="34" charset="-122"/>
              </a:rPr>
              <a:t>Old Image</a:t>
            </a:r>
          </a:p>
        </p:txBody>
      </p:sp>
      <p:sp>
        <p:nvSpPr>
          <p:cNvPr id="21" name="矩形 20"/>
          <p:cNvSpPr/>
          <p:nvPr/>
        </p:nvSpPr>
        <p:spPr bwMode="auto">
          <a:xfrm>
            <a:off x="2834899" y="1665301"/>
            <a:ext cx="809578" cy="456312"/>
          </a:xfrm>
          <a:prstGeom prst="rect">
            <a:avLst/>
          </a:prstGeom>
          <a:solidFill>
            <a:srgbClr val="FFFF0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algn="ctr" fontAlgn="ctr">
              <a:buClr>
                <a:srgbClr val="CC9900"/>
              </a:buClr>
            </a:pPr>
            <a:r>
              <a:rPr lang="en-US" sz="1200" dirty="0">
                <a:latin typeface="微软雅黑" panose="020B0503020204020204" pitchFamily="34" charset="-122"/>
                <a:ea typeface="微软雅黑" panose="020B0503020204020204" pitchFamily="34" charset="-122"/>
              </a:rPr>
              <a:t>New Image</a:t>
            </a:r>
          </a:p>
        </p:txBody>
      </p:sp>
      <p:sp>
        <p:nvSpPr>
          <p:cNvPr id="22" name="TextBox 21"/>
          <p:cNvSpPr txBox="1"/>
          <p:nvPr/>
        </p:nvSpPr>
        <p:spPr>
          <a:xfrm>
            <a:off x="1649856" y="2184459"/>
            <a:ext cx="2165512" cy="445050"/>
          </a:xfrm>
          <a:prstGeom prst="rect">
            <a:avLst/>
          </a:prstGeom>
          <a:noFill/>
        </p:spPr>
        <p:txBody>
          <a:bodyPr wrap="square" rtlCol="0">
            <a:noAutofit/>
          </a:bodyPr>
          <a:lstStyle/>
          <a:p>
            <a:pPr algn="ctr" fontAlgn="ctr"/>
            <a:r>
              <a:rPr lang="en-US" sz="1200" b="1" dirty="0">
                <a:latin typeface="微软雅黑" panose="020B0503020204020204" pitchFamily="34" charset="-122"/>
                <a:ea typeface="微软雅黑" panose="020B0503020204020204" pitchFamily="34" charset="-122"/>
              </a:rPr>
              <a:t>MPU upgrade: </a:t>
            </a:r>
            <a:r>
              <a:rPr lang="en-US" sz="1200" b="1" dirty="0">
                <a:solidFill>
                  <a:srgbClr val="C00000"/>
                </a:solidFill>
                <a:latin typeface="微软雅黑" panose="020B0503020204020204" pitchFamily="34" charset="-122"/>
                <a:ea typeface="微软雅黑" panose="020B0503020204020204" pitchFamily="34" charset="-122"/>
              </a:rPr>
              <a:t>reset &amp; switchover</a:t>
            </a:r>
          </a:p>
        </p:txBody>
      </p:sp>
      <p:cxnSp>
        <p:nvCxnSpPr>
          <p:cNvPr id="23" name="直接连接符 22"/>
          <p:cNvCxnSpPr>
            <a:stCxn id="22" idx="2"/>
          </p:cNvCxnSpPr>
          <p:nvPr/>
        </p:nvCxnSpPr>
        <p:spPr bwMode="auto">
          <a:xfrm>
            <a:off x="2732612" y="2629509"/>
            <a:ext cx="750464" cy="333192"/>
          </a:xfrm>
          <a:prstGeom prst="line">
            <a:avLst/>
          </a:prstGeom>
          <a:noFill/>
          <a:ln w="28575" cap="flat" cmpd="sng" algn="ctr">
            <a:solidFill>
              <a:srgbClr val="C00000"/>
            </a:solidFill>
            <a:prstDash val="solid"/>
            <a:round/>
            <a:headEnd type="none" w="med" len="med"/>
            <a:tailEnd type="triangle" w="med" len="med"/>
          </a:ln>
          <a:effectLst/>
        </p:spPr>
      </p:cxnSp>
      <p:cxnSp>
        <p:nvCxnSpPr>
          <p:cNvPr id="24" name="直接连接符 23"/>
          <p:cNvCxnSpPr>
            <a:stCxn id="7" idx="0"/>
          </p:cNvCxnSpPr>
          <p:nvPr/>
        </p:nvCxnSpPr>
        <p:spPr bwMode="auto">
          <a:xfrm flipH="1" flipV="1">
            <a:off x="3551016" y="3812493"/>
            <a:ext cx="549033" cy="1316266"/>
          </a:xfrm>
          <a:prstGeom prst="line">
            <a:avLst/>
          </a:prstGeom>
          <a:noFill/>
          <a:ln w="28575" cap="flat" cmpd="sng" algn="ctr">
            <a:solidFill>
              <a:srgbClr val="C00000"/>
            </a:solidFill>
            <a:prstDash val="solid"/>
            <a:round/>
            <a:headEnd type="none" w="med" len="med"/>
            <a:tailEnd type="triangle" w="med" len="med"/>
          </a:ln>
          <a:effectLst/>
        </p:spPr>
      </p:cxnSp>
      <p:grpSp>
        <p:nvGrpSpPr>
          <p:cNvPr id="51" name="组合 50"/>
          <p:cNvGrpSpPr/>
          <p:nvPr/>
        </p:nvGrpSpPr>
        <p:grpSpPr>
          <a:xfrm>
            <a:off x="3899757" y="1233488"/>
            <a:ext cx="3420379" cy="1342250"/>
            <a:chOff x="4504625" y="1435272"/>
            <a:chExt cx="2938321" cy="1140466"/>
          </a:xfrm>
        </p:grpSpPr>
        <p:sp>
          <p:nvSpPr>
            <p:cNvPr id="25" name="圆角矩形 24"/>
            <p:cNvSpPr/>
            <p:nvPr/>
          </p:nvSpPr>
          <p:spPr bwMode="auto">
            <a:xfrm>
              <a:off x="4504625" y="1462385"/>
              <a:ext cx="2619223" cy="1063338"/>
            </a:xfrm>
            <a:prstGeom prst="round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fontAlgn="ctr">
                <a:buClr>
                  <a:srgbClr val="CC9900"/>
                </a:buClr>
                <a:buFont typeface="Wingdings" pitchFamily="2" charset="2"/>
                <a:buChar char="n"/>
              </a:pPr>
              <a:endParaRPr lang="en-US" altLang="zh-CN" sz="1200" b="1" dirty="0">
                <a:latin typeface="微软雅黑" panose="020B0503020204020204" pitchFamily="34" charset="-122"/>
                <a:ea typeface="微软雅黑" panose="020B0503020204020204" pitchFamily="34" charset="-122"/>
              </a:endParaRPr>
            </a:p>
          </p:txBody>
        </p:sp>
        <p:sp>
          <p:nvSpPr>
            <p:cNvPr id="26" name="矩形 25"/>
            <p:cNvSpPr/>
            <p:nvPr/>
          </p:nvSpPr>
          <p:spPr bwMode="auto">
            <a:xfrm>
              <a:off x="4635549" y="1495300"/>
              <a:ext cx="309543" cy="630127"/>
            </a:xfrm>
            <a:prstGeom prst="rect">
              <a:avLst/>
            </a:prstGeom>
            <a:solidFill>
              <a:schemeClr val="accent2"/>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fontAlgn="ctr">
                <a:buClr>
                  <a:srgbClr val="CC9900"/>
                </a:buClr>
              </a:pPr>
              <a:endParaRPr lang="en-US" altLang="zh-CN" sz="900" dirty="0">
                <a:latin typeface="微软雅黑" panose="020B0503020204020204" pitchFamily="34" charset="-122"/>
                <a:ea typeface="微软雅黑" panose="020B0503020204020204" pitchFamily="34" charset="-122"/>
              </a:endParaRPr>
            </a:p>
          </p:txBody>
        </p:sp>
        <p:sp>
          <p:nvSpPr>
            <p:cNvPr id="27" name="TextBox 26"/>
            <p:cNvSpPr txBox="1"/>
            <p:nvPr/>
          </p:nvSpPr>
          <p:spPr>
            <a:xfrm>
              <a:off x="4517046" y="2098529"/>
              <a:ext cx="2745145" cy="477209"/>
            </a:xfrm>
            <a:prstGeom prst="rect">
              <a:avLst/>
            </a:prstGeom>
            <a:noFill/>
          </p:spPr>
          <p:txBody>
            <a:bodyPr wrap="square" rtlCol="0">
              <a:noAutofit/>
            </a:bodyPr>
            <a:lstStyle/>
            <a:p>
              <a:pPr algn="ctr" fontAlgn="ctr"/>
              <a:r>
                <a:rPr lang="en-US" sz="1200" b="1" dirty="0">
                  <a:latin typeface="微软雅黑" panose="020B0503020204020204" pitchFamily="34" charset="-122"/>
                  <a:ea typeface="微软雅黑" panose="020B0503020204020204" pitchFamily="34" charset="-122"/>
                </a:rPr>
                <a:t>SFU upgrade: </a:t>
              </a:r>
              <a:r>
                <a:rPr lang="en-US" sz="1200" b="1" dirty="0">
                  <a:solidFill>
                    <a:srgbClr val="C00000"/>
                  </a:solidFill>
                  <a:latin typeface="微软雅黑" panose="020B0503020204020204" pitchFamily="34" charset="-122"/>
                  <a:ea typeface="微软雅黑" panose="020B0503020204020204" pitchFamily="34" charset="-122"/>
                </a:rPr>
                <a:t>reset sequentially</a:t>
              </a:r>
            </a:p>
          </p:txBody>
        </p:sp>
        <p:sp>
          <p:nvSpPr>
            <p:cNvPr id="28" name="矩形 27"/>
            <p:cNvSpPr/>
            <p:nvPr/>
          </p:nvSpPr>
          <p:spPr bwMode="auto">
            <a:xfrm>
              <a:off x="5040377" y="1495300"/>
              <a:ext cx="309543" cy="630127"/>
            </a:xfrm>
            <a:prstGeom prst="rect">
              <a:avLst/>
            </a:prstGeom>
            <a:solidFill>
              <a:schemeClr val="accent2"/>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fontAlgn="ctr">
                <a:buClr>
                  <a:srgbClr val="CC9900"/>
                </a:buClr>
              </a:pPr>
              <a:endParaRPr lang="en-US" altLang="zh-CN" sz="900" dirty="0">
                <a:latin typeface="微软雅黑" panose="020B0503020204020204" pitchFamily="34" charset="-122"/>
                <a:ea typeface="微软雅黑" panose="020B0503020204020204" pitchFamily="34" charset="-122"/>
              </a:endParaRPr>
            </a:p>
          </p:txBody>
        </p:sp>
        <p:sp>
          <p:nvSpPr>
            <p:cNvPr id="29" name="矩形 28"/>
            <p:cNvSpPr/>
            <p:nvPr/>
          </p:nvSpPr>
          <p:spPr bwMode="auto">
            <a:xfrm>
              <a:off x="5457070" y="1495300"/>
              <a:ext cx="309543" cy="630127"/>
            </a:xfrm>
            <a:prstGeom prst="rect">
              <a:avLst/>
            </a:prstGeom>
            <a:solidFill>
              <a:schemeClr val="accent2"/>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fontAlgn="ctr">
                <a:buClr>
                  <a:srgbClr val="CC9900"/>
                </a:buClr>
              </a:pPr>
              <a:endParaRPr lang="en-US" altLang="zh-CN" sz="900" dirty="0">
                <a:latin typeface="微软雅黑" panose="020B0503020204020204" pitchFamily="34" charset="-122"/>
                <a:ea typeface="微软雅黑" panose="020B0503020204020204" pitchFamily="34" charset="-122"/>
              </a:endParaRPr>
            </a:p>
          </p:txBody>
        </p:sp>
        <p:sp>
          <p:nvSpPr>
            <p:cNvPr id="30" name="矩形 29"/>
            <p:cNvSpPr/>
            <p:nvPr/>
          </p:nvSpPr>
          <p:spPr bwMode="auto">
            <a:xfrm>
              <a:off x="5885671" y="1495300"/>
              <a:ext cx="309543" cy="630127"/>
            </a:xfrm>
            <a:prstGeom prst="rect">
              <a:avLst/>
            </a:prstGeom>
            <a:solidFill>
              <a:schemeClr val="accent2"/>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fontAlgn="ctr">
                <a:buClr>
                  <a:srgbClr val="CC9900"/>
                </a:buClr>
              </a:pPr>
              <a:endParaRPr lang="en-US" altLang="zh-CN" sz="900" dirty="0">
                <a:latin typeface="微软雅黑" panose="020B0503020204020204" pitchFamily="34" charset="-122"/>
                <a:ea typeface="微软雅黑" panose="020B0503020204020204" pitchFamily="34" charset="-122"/>
              </a:endParaRPr>
            </a:p>
          </p:txBody>
        </p:sp>
        <p:sp>
          <p:nvSpPr>
            <p:cNvPr id="31" name="矩形 30"/>
            <p:cNvSpPr/>
            <p:nvPr/>
          </p:nvSpPr>
          <p:spPr bwMode="auto">
            <a:xfrm>
              <a:off x="6278555" y="1495300"/>
              <a:ext cx="309543" cy="630127"/>
            </a:xfrm>
            <a:prstGeom prst="rect">
              <a:avLst/>
            </a:prstGeom>
            <a:solidFill>
              <a:schemeClr val="accent2"/>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fontAlgn="ctr">
                <a:buClr>
                  <a:srgbClr val="CC9900"/>
                </a:buClr>
              </a:pPr>
              <a:endParaRPr lang="en-US" altLang="zh-CN" sz="900" dirty="0">
                <a:latin typeface="微软雅黑" panose="020B0503020204020204" pitchFamily="34" charset="-122"/>
                <a:ea typeface="微软雅黑" panose="020B0503020204020204" pitchFamily="34" charset="-122"/>
              </a:endParaRPr>
            </a:p>
          </p:txBody>
        </p:sp>
        <p:sp>
          <p:nvSpPr>
            <p:cNvPr id="32" name="矩形 31"/>
            <p:cNvSpPr/>
            <p:nvPr/>
          </p:nvSpPr>
          <p:spPr bwMode="auto">
            <a:xfrm>
              <a:off x="6707155" y="1495300"/>
              <a:ext cx="309543" cy="630127"/>
            </a:xfrm>
            <a:prstGeom prst="rect">
              <a:avLst/>
            </a:prstGeom>
            <a:solidFill>
              <a:srgbClr val="FFFF0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fontAlgn="ctr">
                <a:buClr>
                  <a:srgbClr val="CC9900"/>
                </a:buClr>
              </a:pPr>
              <a:endParaRPr lang="en-US" altLang="zh-CN" sz="900" dirty="0">
                <a:latin typeface="微软雅黑" panose="020B0503020204020204" pitchFamily="34" charset="-122"/>
                <a:ea typeface="微软雅黑" panose="020B0503020204020204" pitchFamily="34" charset="-122"/>
              </a:endParaRPr>
            </a:p>
          </p:txBody>
        </p:sp>
        <p:sp>
          <p:nvSpPr>
            <p:cNvPr id="33" name="TextBox 32"/>
            <p:cNvSpPr txBox="1"/>
            <p:nvPr/>
          </p:nvSpPr>
          <p:spPr>
            <a:xfrm>
              <a:off x="6260852" y="1913472"/>
              <a:ext cx="625359" cy="255373"/>
            </a:xfrm>
            <a:prstGeom prst="rect">
              <a:avLst/>
            </a:prstGeom>
            <a:noFill/>
          </p:spPr>
          <p:txBody>
            <a:bodyPr wrap="square" rtlCol="0">
              <a:noAutofit/>
            </a:bodyPr>
            <a:lstStyle/>
            <a:p>
              <a:pPr fontAlgn="ctr"/>
              <a:r>
                <a:rPr lang="en-US" sz="900" dirty="0">
                  <a:latin typeface="微软雅黑" panose="020B0503020204020204" pitchFamily="34" charset="-122"/>
                  <a:ea typeface="微软雅黑" panose="020B0503020204020204" pitchFamily="34" charset="-122"/>
                </a:rPr>
                <a:t>SFU</a:t>
              </a:r>
            </a:p>
          </p:txBody>
        </p:sp>
        <p:sp>
          <p:nvSpPr>
            <p:cNvPr id="34" name="TextBox 33"/>
            <p:cNvSpPr txBox="1"/>
            <p:nvPr/>
          </p:nvSpPr>
          <p:spPr>
            <a:xfrm>
              <a:off x="5870903" y="1914333"/>
              <a:ext cx="613222" cy="254511"/>
            </a:xfrm>
            <a:prstGeom prst="rect">
              <a:avLst/>
            </a:prstGeom>
            <a:noFill/>
          </p:spPr>
          <p:txBody>
            <a:bodyPr wrap="square" rtlCol="0">
              <a:noAutofit/>
            </a:bodyPr>
            <a:lstStyle/>
            <a:p>
              <a:pPr fontAlgn="ctr"/>
              <a:r>
                <a:rPr lang="en-US" sz="900" dirty="0">
                  <a:latin typeface="微软雅黑" panose="020B0503020204020204" pitchFamily="34" charset="-122"/>
                  <a:ea typeface="微软雅黑" panose="020B0503020204020204" pitchFamily="34" charset="-122"/>
                </a:rPr>
                <a:t>SFU</a:t>
              </a:r>
            </a:p>
          </p:txBody>
        </p:sp>
        <p:sp>
          <p:nvSpPr>
            <p:cNvPr id="35" name="TextBox 34"/>
            <p:cNvSpPr txBox="1"/>
            <p:nvPr/>
          </p:nvSpPr>
          <p:spPr>
            <a:xfrm>
              <a:off x="5412143" y="1944925"/>
              <a:ext cx="669896" cy="254511"/>
            </a:xfrm>
            <a:prstGeom prst="rect">
              <a:avLst/>
            </a:prstGeom>
            <a:noFill/>
          </p:spPr>
          <p:txBody>
            <a:bodyPr wrap="square" rtlCol="0">
              <a:noAutofit/>
            </a:bodyPr>
            <a:lstStyle/>
            <a:p>
              <a:pPr fontAlgn="ctr"/>
              <a:r>
                <a:rPr lang="en-US" sz="900" dirty="0">
                  <a:latin typeface="微软雅黑" panose="020B0503020204020204" pitchFamily="34" charset="-122"/>
                  <a:ea typeface="微软雅黑" panose="020B0503020204020204" pitchFamily="34" charset="-122"/>
                </a:rPr>
                <a:t>SFU</a:t>
              </a:r>
            </a:p>
          </p:txBody>
        </p:sp>
        <p:sp>
          <p:nvSpPr>
            <p:cNvPr id="36" name="TextBox 35"/>
            <p:cNvSpPr txBox="1"/>
            <p:nvPr/>
          </p:nvSpPr>
          <p:spPr>
            <a:xfrm>
              <a:off x="5030429" y="1924113"/>
              <a:ext cx="648472" cy="254511"/>
            </a:xfrm>
            <a:prstGeom prst="rect">
              <a:avLst/>
            </a:prstGeom>
            <a:noFill/>
          </p:spPr>
          <p:txBody>
            <a:bodyPr wrap="square" rtlCol="0">
              <a:noAutofit/>
            </a:bodyPr>
            <a:lstStyle/>
            <a:p>
              <a:pPr fontAlgn="ctr"/>
              <a:r>
                <a:rPr lang="en-US" sz="900" dirty="0">
                  <a:latin typeface="微软雅黑" panose="020B0503020204020204" pitchFamily="34" charset="-122"/>
                  <a:ea typeface="微软雅黑" panose="020B0503020204020204" pitchFamily="34" charset="-122"/>
                </a:rPr>
                <a:t>SFU</a:t>
              </a:r>
            </a:p>
          </p:txBody>
        </p:sp>
        <p:sp>
          <p:nvSpPr>
            <p:cNvPr id="37" name="TextBox 36"/>
            <p:cNvSpPr txBox="1"/>
            <p:nvPr/>
          </p:nvSpPr>
          <p:spPr>
            <a:xfrm>
              <a:off x="4628343" y="1924113"/>
              <a:ext cx="570140" cy="254511"/>
            </a:xfrm>
            <a:prstGeom prst="rect">
              <a:avLst/>
            </a:prstGeom>
            <a:noFill/>
          </p:spPr>
          <p:txBody>
            <a:bodyPr wrap="square" rtlCol="0">
              <a:noAutofit/>
            </a:bodyPr>
            <a:lstStyle/>
            <a:p>
              <a:pPr fontAlgn="ctr"/>
              <a:r>
                <a:rPr lang="en-US" sz="900" dirty="0">
                  <a:latin typeface="微软雅黑" panose="020B0503020204020204" pitchFamily="34" charset="-122"/>
                  <a:ea typeface="微软雅黑" panose="020B0503020204020204" pitchFamily="34" charset="-122"/>
                </a:rPr>
                <a:t>SFU</a:t>
              </a:r>
            </a:p>
          </p:txBody>
        </p:sp>
        <p:sp>
          <p:nvSpPr>
            <p:cNvPr id="38" name="TextBox 37"/>
            <p:cNvSpPr txBox="1"/>
            <p:nvPr/>
          </p:nvSpPr>
          <p:spPr>
            <a:xfrm>
              <a:off x="6718063" y="1914333"/>
              <a:ext cx="724883" cy="254511"/>
            </a:xfrm>
            <a:prstGeom prst="rect">
              <a:avLst/>
            </a:prstGeom>
            <a:noFill/>
          </p:spPr>
          <p:txBody>
            <a:bodyPr wrap="square" rtlCol="0">
              <a:noAutofit/>
            </a:bodyPr>
            <a:lstStyle/>
            <a:p>
              <a:pPr fontAlgn="ctr"/>
              <a:r>
                <a:rPr lang="en-US" sz="900" dirty="0">
                  <a:latin typeface="微软雅黑" panose="020B0503020204020204" pitchFamily="34" charset="-122"/>
                  <a:ea typeface="微软雅黑" panose="020B0503020204020204" pitchFamily="34" charset="-122"/>
                </a:rPr>
                <a:t>SFU</a:t>
              </a:r>
            </a:p>
          </p:txBody>
        </p:sp>
        <p:sp>
          <p:nvSpPr>
            <p:cNvPr id="39" name="TextBox 38"/>
            <p:cNvSpPr txBox="1"/>
            <p:nvPr/>
          </p:nvSpPr>
          <p:spPr>
            <a:xfrm rot="16200000">
              <a:off x="6615699" y="1491665"/>
              <a:ext cx="535952" cy="423168"/>
            </a:xfrm>
            <a:prstGeom prst="rect">
              <a:avLst/>
            </a:prstGeom>
            <a:noFill/>
          </p:spPr>
          <p:txBody>
            <a:bodyPr wrap="square" rtlCol="0">
              <a:noAutofit/>
            </a:bodyPr>
            <a:lstStyle/>
            <a:p>
              <a:pPr algn="ctr" fontAlgn="ctr"/>
              <a:r>
                <a:rPr lang="en-US" sz="900" b="1" dirty="0">
                  <a:latin typeface="微软雅黑" panose="020B0503020204020204" pitchFamily="34" charset="-122"/>
                  <a:ea typeface="微软雅黑" panose="020B0503020204020204" pitchFamily="34" charset="-122"/>
                </a:rPr>
                <a:t>New</a:t>
              </a:r>
            </a:p>
            <a:p>
              <a:pPr algn="ctr" fontAlgn="ctr"/>
              <a:r>
                <a:rPr lang="en-US" sz="900" b="1" dirty="0">
                  <a:latin typeface="微软雅黑" panose="020B0503020204020204" pitchFamily="34" charset="-122"/>
                  <a:ea typeface="微软雅黑" panose="020B0503020204020204" pitchFamily="34" charset="-122"/>
                </a:rPr>
                <a:t>image</a:t>
              </a:r>
            </a:p>
          </p:txBody>
        </p:sp>
        <p:sp>
          <p:nvSpPr>
            <p:cNvPr id="40" name="TextBox 39"/>
            <p:cNvSpPr txBox="1"/>
            <p:nvPr/>
          </p:nvSpPr>
          <p:spPr>
            <a:xfrm rot="16200000">
              <a:off x="4532356" y="1502812"/>
              <a:ext cx="558244" cy="423168"/>
            </a:xfrm>
            <a:prstGeom prst="rect">
              <a:avLst/>
            </a:prstGeom>
            <a:noFill/>
          </p:spPr>
          <p:txBody>
            <a:bodyPr wrap="square" rtlCol="0">
              <a:noAutofit/>
            </a:bodyPr>
            <a:lstStyle/>
            <a:p>
              <a:pPr algn="ctr" fontAlgn="ctr"/>
              <a:r>
                <a:rPr lang="en-US" sz="900" b="1" dirty="0">
                  <a:latin typeface="微软雅黑" panose="020B0503020204020204" pitchFamily="34" charset="-122"/>
                  <a:ea typeface="微软雅黑" panose="020B0503020204020204" pitchFamily="34" charset="-122"/>
                </a:rPr>
                <a:t>Old</a:t>
              </a:r>
            </a:p>
            <a:p>
              <a:pPr algn="ctr" fontAlgn="ctr"/>
              <a:r>
                <a:rPr lang="en-US" sz="900" b="1" dirty="0">
                  <a:latin typeface="微软雅黑" panose="020B0503020204020204" pitchFamily="34" charset="-122"/>
                  <a:ea typeface="微软雅黑" panose="020B0503020204020204" pitchFamily="34" charset="-122"/>
                </a:rPr>
                <a:t>image</a:t>
              </a:r>
            </a:p>
          </p:txBody>
        </p:sp>
        <p:sp>
          <p:nvSpPr>
            <p:cNvPr id="41" name="TextBox 40"/>
            <p:cNvSpPr txBox="1"/>
            <p:nvPr/>
          </p:nvSpPr>
          <p:spPr>
            <a:xfrm rot="16200000">
              <a:off x="5010897" y="1399430"/>
              <a:ext cx="505359" cy="577048"/>
            </a:xfrm>
            <a:prstGeom prst="rect">
              <a:avLst/>
            </a:prstGeom>
            <a:noFill/>
          </p:spPr>
          <p:txBody>
            <a:bodyPr wrap="square" rtlCol="0">
              <a:noAutofit/>
            </a:bodyPr>
            <a:lstStyle/>
            <a:p>
              <a:pPr algn="ctr" fontAlgn="ctr"/>
              <a:r>
                <a:rPr lang="en-US" sz="900" b="1" dirty="0">
                  <a:latin typeface="微软雅黑" panose="020B0503020204020204" pitchFamily="34" charset="-122"/>
                  <a:ea typeface="微软雅黑" panose="020B0503020204020204" pitchFamily="34" charset="-122"/>
                </a:rPr>
                <a:t>Old</a:t>
              </a:r>
            </a:p>
            <a:p>
              <a:pPr algn="ctr" fontAlgn="ctr"/>
              <a:r>
                <a:rPr lang="en-US" sz="900" b="1" dirty="0">
                  <a:latin typeface="微软雅黑" panose="020B0503020204020204" pitchFamily="34" charset="-122"/>
                  <a:ea typeface="微软雅黑" panose="020B0503020204020204" pitchFamily="34" charset="-122"/>
                </a:rPr>
                <a:t>image</a:t>
              </a:r>
            </a:p>
          </p:txBody>
        </p:sp>
        <p:sp>
          <p:nvSpPr>
            <p:cNvPr id="42" name="TextBox 41"/>
            <p:cNvSpPr txBox="1"/>
            <p:nvPr/>
          </p:nvSpPr>
          <p:spPr>
            <a:xfrm rot="16200000">
              <a:off x="5377088" y="1490101"/>
              <a:ext cx="532823" cy="423168"/>
            </a:xfrm>
            <a:prstGeom prst="rect">
              <a:avLst/>
            </a:prstGeom>
            <a:noFill/>
          </p:spPr>
          <p:txBody>
            <a:bodyPr wrap="square" rtlCol="0">
              <a:noAutofit/>
            </a:bodyPr>
            <a:lstStyle/>
            <a:p>
              <a:pPr algn="ctr" fontAlgn="ctr"/>
              <a:r>
                <a:rPr lang="en-US" sz="900" b="1" dirty="0">
                  <a:latin typeface="微软雅黑" panose="020B0503020204020204" pitchFamily="34" charset="-122"/>
                  <a:ea typeface="微软雅黑" panose="020B0503020204020204" pitchFamily="34" charset="-122"/>
                </a:rPr>
                <a:t>Old</a:t>
              </a:r>
            </a:p>
            <a:p>
              <a:pPr algn="ctr" fontAlgn="ctr"/>
              <a:r>
                <a:rPr lang="en-US" sz="900" b="1" dirty="0">
                  <a:latin typeface="微软雅黑" panose="020B0503020204020204" pitchFamily="34" charset="-122"/>
                  <a:ea typeface="微软雅黑" panose="020B0503020204020204" pitchFamily="34" charset="-122"/>
                </a:rPr>
                <a:t>image</a:t>
              </a:r>
            </a:p>
          </p:txBody>
        </p:sp>
        <p:sp>
          <p:nvSpPr>
            <p:cNvPr id="43" name="TextBox 42"/>
            <p:cNvSpPr txBox="1"/>
            <p:nvPr/>
          </p:nvSpPr>
          <p:spPr>
            <a:xfrm rot="16200000">
              <a:off x="5767135" y="1499154"/>
              <a:ext cx="550929" cy="423168"/>
            </a:xfrm>
            <a:prstGeom prst="rect">
              <a:avLst/>
            </a:prstGeom>
            <a:noFill/>
          </p:spPr>
          <p:txBody>
            <a:bodyPr wrap="square" rtlCol="0">
              <a:noAutofit/>
            </a:bodyPr>
            <a:lstStyle/>
            <a:p>
              <a:pPr algn="ctr" fontAlgn="ctr"/>
              <a:r>
                <a:rPr lang="en-US" sz="900" b="1" dirty="0">
                  <a:latin typeface="微软雅黑" panose="020B0503020204020204" pitchFamily="34" charset="-122"/>
                  <a:ea typeface="微软雅黑" panose="020B0503020204020204" pitchFamily="34" charset="-122"/>
                </a:rPr>
                <a:t>Old</a:t>
              </a:r>
            </a:p>
            <a:p>
              <a:pPr algn="ctr" fontAlgn="ctr"/>
              <a:r>
                <a:rPr lang="en-US" sz="900" b="1" dirty="0">
                  <a:latin typeface="微软雅黑" panose="020B0503020204020204" pitchFamily="34" charset="-122"/>
                  <a:ea typeface="微软雅黑" panose="020B0503020204020204" pitchFamily="34" charset="-122"/>
                </a:rPr>
                <a:t>image</a:t>
              </a:r>
            </a:p>
          </p:txBody>
        </p:sp>
        <p:sp>
          <p:nvSpPr>
            <p:cNvPr id="44" name="TextBox 43"/>
            <p:cNvSpPr txBox="1"/>
            <p:nvPr/>
          </p:nvSpPr>
          <p:spPr>
            <a:xfrm rot="16200000">
              <a:off x="6172588" y="1498957"/>
              <a:ext cx="550537" cy="423168"/>
            </a:xfrm>
            <a:prstGeom prst="rect">
              <a:avLst/>
            </a:prstGeom>
            <a:noFill/>
          </p:spPr>
          <p:txBody>
            <a:bodyPr wrap="square" rtlCol="0">
              <a:noAutofit/>
            </a:bodyPr>
            <a:lstStyle/>
            <a:p>
              <a:pPr algn="ctr" fontAlgn="ctr"/>
              <a:r>
                <a:rPr lang="en-US" sz="900" b="1" dirty="0">
                  <a:latin typeface="微软雅黑" panose="020B0503020204020204" pitchFamily="34" charset="-122"/>
                  <a:ea typeface="微软雅黑" panose="020B0503020204020204" pitchFamily="34" charset="-122"/>
                </a:rPr>
                <a:t>Old</a:t>
              </a:r>
            </a:p>
            <a:p>
              <a:pPr algn="ctr" fontAlgn="ctr"/>
              <a:r>
                <a:rPr lang="en-US" sz="900" b="1" dirty="0">
                  <a:latin typeface="微软雅黑" panose="020B0503020204020204" pitchFamily="34" charset="-122"/>
                  <a:ea typeface="微软雅黑" panose="020B0503020204020204" pitchFamily="34" charset="-122"/>
                </a:rPr>
                <a:t>image</a:t>
              </a:r>
            </a:p>
          </p:txBody>
        </p:sp>
      </p:grpSp>
      <p:cxnSp>
        <p:nvCxnSpPr>
          <p:cNvPr id="45" name="直接连接符 44"/>
          <p:cNvCxnSpPr>
            <a:stCxn id="25" idx="2"/>
          </p:cNvCxnSpPr>
          <p:nvPr/>
        </p:nvCxnSpPr>
        <p:spPr bwMode="auto">
          <a:xfrm flipH="1">
            <a:off x="4999482" y="2516874"/>
            <a:ext cx="424740" cy="1382311"/>
          </a:xfrm>
          <a:prstGeom prst="line">
            <a:avLst/>
          </a:prstGeom>
          <a:noFill/>
          <a:ln w="28575" cap="flat" cmpd="sng" algn="ctr">
            <a:solidFill>
              <a:srgbClr val="C00000"/>
            </a:solidFill>
            <a:prstDash val="solid"/>
            <a:round/>
            <a:headEnd type="none" w="med" len="med"/>
            <a:tailEnd type="triangle" w="med" len="med"/>
          </a:ln>
          <a:effectLst/>
        </p:spPr>
      </p:cxnSp>
      <p:sp>
        <p:nvSpPr>
          <p:cNvPr id="46" name="矩形 45"/>
          <p:cNvSpPr/>
          <p:nvPr/>
        </p:nvSpPr>
        <p:spPr>
          <a:xfrm>
            <a:off x="3360843" y="2688993"/>
            <a:ext cx="589471" cy="349953"/>
          </a:xfrm>
          <a:prstGeom prst="rect">
            <a:avLst/>
          </a:prstGeom>
        </p:spPr>
        <p:txBody>
          <a:bodyPr wrap="square">
            <a:noAutofit/>
          </a:bodyPr>
          <a:lstStyle/>
          <a:p>
            <a:pPr fontAlgn="ctr"/>
            <a:r>
              <a:rPr lang="en-US" sz="1200" b="1" dirty="0">
                <a:solidFill>
                  <a:srgbClr val="FFC000"/>
                </a:solidFill>
                <a:latin typeface="微软雅黑" panose="020B0503020204020204" pitchFamily="34" charset="-122"/>
                <a:ea typeface="微软雅黑" panose="020B0503020204020204" pitchFamily="34" charset="-122"/>
              </a:rPr>
              <a:t>(1)</a:t>
            </a:r>
          </a:p>
        </p:txBody>
      </p:sp>
      <p:sp>
        <p:nvSpPr>
          <p:cNvPr id="47" name="矩形 46"/>
          <p:cNvSpPr/>
          <p:nvPr/>
        </p:nvSpPr>
        <p:spPr>
          <a:xfrm>
            <a:off x="3287497" y="3436275"/>
            <a:ext cx="589471" cy="349953"/>
          </a:xfrm>
          <a:prstGeom prst="rect">
            <a:avLst/>
          </a:prstGeom>
        </p:spPr>
        <p:txBody>
          <a:bodyPr wrap="square">
            <a:noAutofit/>
          </a:bodyPr>
          <a:lstStyle/>
          <a:p>
            <a:pPr fontAlgn="ctr"/>
            <a:r>
              <a:rPr lang="en-US" sz="1200" b="1" dirty="0">
                <a:solidFill>
                  <a:srgbClr val="FFC000"/>
                </a:solidFill>
                <a:latin typeface="微软雅黑" panose="020B0503020204020204" pitchFamily="34" charset="-122"/>
                <a:ea typeface="微软雅黑" panose="020B0503020204020204" pitchFamily="34" charset="-122"/>
              </a:rPr>
              <a:t>(2)</a:t>
            </a:r>
          </a:p>
        </p:txBody>
      </p:sp>
      <p:sp>
        <p:nvSpPr>
          <p:cNvPr id="48" name="矩形 47"/>
          <p:cNvSpPr/>
          <p:nvPr/>
        </p:nvSpPr>
        <p:spPr>
          <a:xfrm>
            <a:off x="4652055" y="3692779"/>
            <a:ext cx="596468" cy="349953"/>
          </a:xfrm>
          <a:prstGeom prst="rect">
            <a:avLst/>
          </a:prstGeom>
        </p:spPr>
        <p:txBody>
          <a:bodyPr wrap="square">
            <a:noAutofit/>
          </a:bodyPr>
          <a:lstStyle/>
          <a:p>
            <a:pPr fontAlgn="ctr"/>
            <a:r>
              <a:rPr lang="en-US" sz="1200" b="1" dirty="0">
                <a:solidFill>
                  <a:srgbClr val="FFC000"/>
                </a:solidFill>
                <a:latin typeface="微软雅黑" panose="020B0503020204020204" pitchFamily="34" charset="-122"/>
                <a:ea typeface="微软雅黑" panose="020B0503020204020204" pitchFamily="34" charset="-122"/>
              </a:rPr>
              <a:t>(3)</a:t>
            </a:r>
          </a:p>
        </p:txBody>
      </p:sp>
      <p:sp>
        <p:nvSpPr>
          <p:cNvPr id="50" name="圆角矩形 49"/>
          <p:cNvSpPr/>
          <p:nvPr/>
        </p:nvSpPr>
        <p:spPr>
          <a:xfrm>
            <a:off x="1514099" y="3522699"/>
            <a:ext cx="1247855" cy="714553"/>
          </a:xfrm>
          <a:prstGeom prst="round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8100000" scaled="1"/>
            <a:tileRect/>
          </a:gradFill>
          <a:ln>
            <a:noFill/>
          </a:ln>
        </p:spPr>
        <p:style>
          <a:lnRef idx="1">
            <a:schemeClr val="accent1"/>
          </a:lnRef>
          <a:fillRef idx="3">
            <a:schemeClr val="accent1"/>
          </a:fillRef>
          <a:effectRef idx="2">
            <a:schemeClr val="accent1"/>
          </a:effectRef>
          <a:fontRef idx="minor">
            <a:schemeClr val="lt1"/>
          </a:fontRef>
        </p:style>
        <p:txBody>
          <a:bodyPr wrap="square" lIns="0" rIns="0" anchor="ctr">
            <a:noAutofit/>
          </a:bodyPr>
          <a:lstStyle/>
          <a:p>
            <a:pPr algn="ctr" fontAlgn="ctr">
              <a:spcBef>
                <a:spcPts val="0"/>
              </a:spcBef>
              <a:spcAft>
                <a:spcPts val="0"/>
              </a:spcAft>
              <a:defRPr/>
            </a:pPr>
            <a:r>
              <a:rPr lang="en-US" sz="1200" dirty="0">
                <a:solidFill>
                  <a:srgbClr val="C00000"/>
                </a:solidFill>
                <a:latin typeface="微软雅黑" panose="020B0503020204020204" pitchFamily="34" charset="-122"/>
                <a:ea typeface="微软雅黑" panose="020B0503020204020204" pitchFamily="34" charset="-122"/>
              </a:rPr>
              <a:t>Upgrade of a chassis</a:t>
            </a:r>
          </a:p>
        </p:txBody>
      </p:sp>
      <p:grpSp>
        <p:nvGrpSpPr>
          <p:cNvPr id="2" name="组合 186"/>
          <p:cNvGrpSpPr/>
          <p:nvPr/>
        </p:nvGrpSpPr>
        <p:grpSpPr>
          <a:xfrm>
            <a:off x="7145183" y="2024960"/>
            <a:ext cx="4123916" cy="2519261"/>
            <a:chOff x="6317570" y="1657654"/>
            <a:chExt cx="4265686" cy="2677954"/>
          </a:xfrm>
        </p:grpSpPr>
        <p:sp>
          <p:nvSpPr>
            <p:cNvPr id="52" name="Rectangle 48"/>
            <p:cNvSpPr>
              <a:spLocks noChangeArrowheads="1"/>
            </p:cNvSpPr>
            <p:nvPr/>
          </p:nvSpPr>
          <p:spPr bwMode="auto">
            <a:xfrm>
              <a:off x="6317570" y="1657654"/>
              <a:ext cx="4265686" cy="2677954"/>
            </a:xfrm>
            <a:prstGeom prst="rect">
              <a:avLst/>
            </a:prstGeom>
            <a:noFill/>
            <a:ln>
              <a:noFill/>
            </a:ln>
            <a:effectLst>
              <a:outerShdw blurRad="76200" dir="13500000" sy="23000" kx="1200000" algn="br" rotWithShape="0">
                <a:prstClr val="black">
                  <a:alpha val="20000"/>
                </a:prstClr>
              </a:outerShdw>
            </a:effectLst>
          </p:spPr>
          <p:txBody>
            <a:bodyPr wrap="square" lIns="91392" tIns="45698" rIns="91392" bIns="45698" anchor="ctr">
              <a:noAutofit/>
            </a:bodyPr>
            <a:lstStyle/>
            <a:p>
              <a:pPr marL="214255" indent="-214255" fontAlgn="ctr">
                <a:spcBef>
                  <a:spcPts val="300"/>
                </a:spcBef>
                <a:defRPr/>
              </a:pPr>
              <a:r>
                <a:rPr lang="en-US" sz="1200" dirty="0">
                  <a:latin typeface="微软雅黑" panose="020B0503020204020204" pitchFamily="34" charset="-122"/>
                  <a:ea typeface="微软雅黑" panose="020B0503020204020204" pitchFamily="34" charset="-122"/>
                </a:rPr>
                <a:t>Upgrade process: MPU -&gt; LPU -&gt; SFU</a:t>
              </a:r>
            </a:p>
            <a:p>
              <a:pPr marL="214255" indent="-214255" fontAlgn="ctr">
                <a:spcBef>
                  <a:spcPts val="300"/>
                </a:spcBef>
                <a:buFont typeface="Wingdings" pitchFamily="2" charset="2"/>
                <a:buChar char="n"/>
                <a:defRPr/>
              </a:pPr>
              <a:r>
                <a:rPr lang="en-US" sz="1200" dirty="0">
                  <a:latin typeface="微软雅黑" panose="020B0503020204020204" pitchFamily="34" charset="-122"/>
                  <a:ea typeface="微软雅黑" panose="020B0503020204020204" pitchFamily="34" charset="-122"/>
                </a:rPr>
                <a:t>MPU: The slave MPU loads the new image and resets. After a master/slave switchover, the original master MPU loads the new image and resets.  </a:t>
              </a:r>
            </a:p>
            <a:p>
              <a:pPr marL="214255" indent="-214255" fontAlgn="ctr">
                <a:spcBef>
                  <a:spcPts val="300"/>
                </a:spcBef>
                <a:buFont typeface="Wingdings" pitchFamily="2" charset="2"/>
                <a:buChar char="n"/>
                <a:defRPr/>
              </a:pPr>
              <a:r>
                <a:rPr lang="en-US" sz="1200" dirty="0">
                  <a:latin typeface="微软雅黑" panose="020B0503020204020204" pitchFamily="34" charset="-122"/>
                  <a:ea typeface="微软雅黑" panose="020B0503020204020204" pitchFamily="34" charset="-122"/>
                </a:rPr>
                <a:t>LPU: A new process is created on the control plane and loads the new image. After services are switched to the new process, the forwarding plane updates forwarding entries.</a:t>
              </a:r>
            </a:p>
            <a:p>
              <a:pPr marL="214255" indent="-214255" fontAlgn="ctr">
                <a:spcBef>
                  <a:spcPts val="300"/>
                </a:spcBef>
                <a:buFont typeface="Wingdings" pitchFamily="2" charset="2"/>
                <a:buChar char="n"/>
                <a:defRPr/>
              </a:pPr>
              <a:r>
                <a:rPr lang="en-US" sz="1200" dirty="0">
                  <a:latin typeface="微软雅黑" panose="020B0503020204020204" pitchFamily="34" charset="-122"/>
                  <a:ea typeface="微软雅黑" panose="020B0503020204020204" pitchFamily="34" charset="-122"/>
                </a:rPr>
                <a:t>SFU: Perform N+1 backup, load new image, and reset sequentially.</a:t>
              </a:r>
            </a:p>
          </p:txBody>
        </p:sp>
        <p:sp>
          <p:nvSpPr>
            <p:cNvPr id="54" name="Rectangle 35"/>
            <p:cNvSpPr>
              <a:spLocks noChangeArrowheads="1"/>
            </p:cNvSpPr>
            <p:nvPr/>
          </p:nvSpPr>
          <p:spPr bwMode="auto">
            <a:xfrm>
              <a:off x="6348013" y="1746436"/>
              <a:ext cx="4010501" cy="47625"/>
            </a:xfrm>
            <a:prstGeom prst="rect">
              <a:avLst/>
            </a:prstGeom>
            <a:gradFill rotWithShape="1">
              <a:gsLst>
                <a:gs pos="69000">
                  <a:schemeClr val="hlink"/>
                </a:gs>
                <a:gs pos="100000">
                  <a:schemeClr val="bg1"/>
                </a:gs>
              </a:gsLst>
              <a:lin ang="0" scaled="1"/>
            </a:gradFill>
            <a:ln w="9525" algn="ctr">
              <a:noFill/>
              <a:miter lim="800000"/>
              <a:headEnd/>
              <a:tailEnd/>
            </a:ln>
          </p:spPr>
          <p:txBody>
            <a:bodyPr wrap="square" lIns="79200" tIns="39600" rIns="79200" bIns="39600" anchor="ctr">
              <a:noAutofit/>
            </a:bodyPr>
            <a:lstStyle/>
            <a:p>
              <a:pPr defTabSz="601106" fontAlgn="ctr">
                <a:buFont typeface="Wingdings" pitchFamily="2" charset="2"/>
                <a:buChar char="n"/>
                <a:defRPr/>
              </a:pPr>
              <a:endParaRPr lang="en-US" altLang="zh-CN" sz="1200" dirty="0">
                <a:latin typeface="微软雅黑" panose="020B0503020204020204" pitchFamily="34" charset="-122"/>
                <a:ea typeface="微软雅黑" panose="020B0503020204020204" pitchFamily="34" charset="-122"/>
              </a:endParaRPr>
            </a:p>
          </p:txBody>
        </p:sp>
      </p:grpSp>
      <p:sp>
        <p:nvSpPr>
          <p:cNvPr id="55" name="Rectangle 48"/>
          <p:cNvSpPr>
            <a:spLocks noChangeArrowheads="1"/>
          </p:cNvSpPr>
          <p:nvPr/>
        </p:nvSpPr>
        <p:spPr bwMode="auto">
          <a:xfrm>
            <a:off x="7156864" y="5074194"/>
            <a:ext cx="4155294" cy="1034612"/>
          </a:xfrm>
          <a:prstGeom prst="rect">
            <a:avLst/>
          </a:prstGeom>
          <a:noFill/>
          <a:ln>
            <a:noFill/>
          </a:ln>
          <a:effectLst>
            <a:outerShdw blurRad="76200" dir="13500000" sy="23000" kx="1200000" algn="br" rotWithShape="0">
              <a:prstClr val="black">
                <a:alpha val="20000"/>
              </a:prstClr>
            </a:outerShdw>
          </a:effectLst>
        </p:spPr>
        <p:txBody>
          <a:bodyPr wrap="square" lIns="91392" tIns="45698" rIns="91392" bIns="45698" anchor="ctr">
            <a:noAutofit/>
          </a:bodyPr>
          <a:lstStyle/>
          <a:p>
            <a:pPr marL="214255" indent="-214255" fontAlgn="ctr">
              <a:buFont typeface="Wingdings" pitchFamily="2" charset="2"/>
              <a:buChar char="n"/>
              <a:defRPr/>
            </a:pPr>
            <a:r>
              <a:rPr lang="en-US" sz="1200" dirty="0">
                <a:latin typeface="微软雅黑" panose="020B0503020204020204" pitchFamily="34" charset="-122"/>
                <a:ea typeface="微软雅黑" panose="020B0503020204020204" pitchFamily="34" charset="-122"/>
              </a:rPr>
              <a:t>Single CE12800 chassis</a:t>
            </a:r>
          </a:p>
          <a:p>
            <a:pPr marL="214255" indent="-214255" fontAlgn="ctr">
              <a:buFont typeface="Wingdings" pitchFamily="2" charset="2"/>
              <a:buChar char="n"/>
              <a:defRPr/>
            </a:pPr>
            <a:r>
              <a:rPr lang="en-US" sz="1200" dirty="0">
                <a:latin typeface="微软雅黑" panose="020B0503020204020204" pitchFamily="34" charset="-122"/>
                <a:ea typeface="微软雅黑" panose="020B0503020204020204" pitchFamily="34" charset="-122"/>
              </a:rPr>
              <a:t>CSS without specific requirements on networking</a:t>
            </a:r>
          </a:p>
          <a:p>
            <a:pPr marL="214255" indent="-214255" fontAlgn="ctr">
              <a:buFont typeface="Wingdings" pitchFamily="2" charset="2"/>
              <a:buChar char="n"/>
              <a:defRPr/>
            </a:pPr>
            <a:r>
              <a:rPr lang="en-US" sz="1200" dirty="0">
                <a:latin typeface="微软雅黑" panose="020B0503020204020204" pitchFamily="34" charset="-122"/>
                <a:ea typeface="微软雅黑" panose="020B0503020204020204" pitchFamily="34" charset="-122"/>
              </a:rPr>
              <a:t>CSS with dual-homing networking</a:t>
            </a:r>
          </a:p>
          <a:p>
            <a:pPr marL="214255" indent="-214255" fontAlgn="ctr">
              <a:buFont typeface="Wingdings" pitchFamily="2" charset="2"/>
              <a:buChar char="n"/>
              <a:defRPr/>
            </a:pPr>
            <a:r>
              <a:rPr lang="en-US" sz="1200" dirty="0">
                <a:latin typeface="微软雅黑" panose="020B0503020204020204" pitchFamily="34" charset="-122"/>
                <a:ea typeface="微软雅黑" panose="020B0503020204020204" pitchFamily="34" charset="-122"/>
              </a:rPr>
              <a:t>SVF system of fixed switches</a:t>
            </a:r>
          </a:p>
        </p:txBody>
      </p:sp>
      <p:sp>
        <p:nvSpPr>
          <p:cNvPr id="56" name="TextBox 55"/>
          <p:cNvSpPr txBox="1"/>
          <p:nvPr/>
        </p:nvSpPr>
        <p:spPr>
          <a:xfrm>
            <a:off x="7172186" y="4656835"/>
            <a:ext cx="2160589" cy="408282"/>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vert="horz" wrap="square" lIns="0" rIns="0" anchor="ctr">
            <a:noAutofit/>
          </a:bodyPr>
          <a:lstStyle/>
          <a:p>
            <a:pPr algn="ctr" fontAlgn="ctr">
              <a:spcBef>
                <a:spcPts val="0"/>
              </a:spcBef>
              <a:spcAft>
                <a:spcPts val="0"/>
              </a:spcAft>
              <a:defRPr/>
            </a:pPr>
            <a:r>
              <a:rPr lang="en-US" sz="1200" b="1" dirty="0">
                <a:solidFill>
                  <a:schemeClr val="tx1"/>
                </a:solidFill>
                <a:latin typeface="微软雅黑" panose="020B0503020204020204" pitchFamily="34" charset="-122"/>
                <a:ea typeface="微软雅黑" panose="020B0503020204020204" pitchFamily="34" charset="-122"/>
              </a:rPr>
              <a:t>Upgrade scenarios</a:t>
            </a:r>
          </a:p>
        </p:txBody>
      </p:sp>
      <p:sp>
        <p:nvSpPr>
          <p:cNvPr id="61" name="TextBox 60"/>
          <p:cNvSpPr txBox="1"/>
          <p:nvPr/>
        </p:nvSpPr>
        <p:spPr>
          <a:xfrm>
            <a:off x="4095296" y="5260036"/>
            <a:ext cx="1390046" cy="254511"/>
          </a:xfrm>
          <a:prstGeom prst="rect">
            <a:avLst/>
          </a:prstGeom>
          <a:noFill/>
        </p:spPr>
        <p:txBody>
          <a:bodyPr wrap="square" rtlCol="0">
            <a:noAutofit/>
          </a:bodyPr>
          <a:lstStyle/>
          <a:p>
            <a:pPr fontAlgn="ctr"/>
            <a:r>
              <a:rPr lang="en-US" sz="1200" dirty="0">
                <a:latin typeface="微软雅黑" panose="020B0503020204020204" pitchFamily="34" charset="-122"/>
                <a:ea typeface="微软雅黑" panose="020B0503020204020204" pitchFamily="34" charset="-122"/>
              </a:rPr>
              <a:t>Control plane</a:t>
            </a:r>
          </a:p>
        </p:txBody>
      </p:sp>
    </p:spTree>
    <p:extLst>
      <p:ext uri="{BB962C8B-B14F-4D97-AF65-F5344CB8AC3E}">
        <p14:creationId xmlns:p14="http://schemas.microsoft.com/office/powerpoint/2010/main" val="36878244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ph type="body" sz="quarter" idx="10"/>
          </p:nvPr>
        </p:nvSpPr>
        <p:spPr>
          <a:xfrm>
            <a:off x="1008063" y="4401108"/>
            <a:ext cx="10560048" cy="2376476"/>
          </a:xfrm>
        </p:spPr>
        <p:txBody>
          <a:bodyPr/>
          <a:lstStyle/>
          <a:p>
            <a:r>
              <a:rPr lang="en-US" sz="1800" dirty="0"/>
              <a:t>In the fat-tree networking model, servers are dual-homed or single-homed to </a:t>
            </a:r>
            <a:r>
              <a:rPr lang="en-US" sz="1800" dirty="0" err="1"/>
              <a:t>ToR</a:t>
            </a:r>
            <a:r>
              <a:rPr lang="en-US" sz="1800" dirty="0"/>
              <a:t> switches through GE/10GE/25GE ports. </a:t>
            </a:r>
            <a:r>
              <a:rPr lang="en-US" sz="1800" dirty="0" err="1"/>
              <a:t>ToR</a:t>
            </a:r>
            <a:r>
              <a:rPr lang="en-US" sz="1800" dirty="0"/>
              <a:t> switches connect to multiple (two or four) core switching planes through 10GE/25GE/40GE uplinks. Each core switching plane has one core switch, which connects to egress routers through 10GE/25GE/40GE/100GE uplinks. In specific scenarios, core switches can also function as egress routers. </a:t>
            </a:r>
          </a:p>
        </p:txBody>
      </p:sp>
      <p:sp>
        <p:nvSpPr>
          <p:cNvPr id="4" name="文本占位符 3"/>
          <p:cNvSpPr>
            <a:spLocks noGrp="1"/>
          </p:cNvSpPr>
          <p:nvPr>
            <p:ph type="body" sz="quarter" idx="12"/>
          </p:nvPr>
        </p:nvSpPr>
        <p:spPr>
          <a:xfrm>
            <a:off x="1595500" y="410400"/>
            <a:ext cx="9831600" cy="1024280"/>
          </a:xfrm>
        </p:spPr>
        <p:txBody>
          <a:bodyPr/>
          <a:lstStyle/>
          <a:p>
            <a:r>
              <a:rPr lang="en-US" altLang="zh-CN" sz="3000" dirty="0"/>
              <a:t>Core and Aggregation Layers in DCs: Fat-Tree Networking</a:t>
            </a:r>
            <a:endParaRPr lang="zh-CN" altLang="en-US" sz="3000" dirty="0"/>
          </a:p>
        </p:txBody>
      </p:sp>
      <p:grpSp>
        <p:nvGrpSpPr>
          <p:cNvPr id="9" name="组合 8"/>
          <p:cNvGrpSpPr/>
          <p:nvPr/>
        </p:nvGrpSpPr>
        <p:grpSpPr>
          <a:xfrm>
            <a:off x="3935760" y="1772816"/>
            <a:ext cx="3783030" cy="2510366"/>
            <a:chOff x="3935760" y="1772816"/>
            <a:chExt cx="3783030" cy="2510366"/>
          </a:xfrm>
        </p:grpSpPr>
        <p:pic>
          <p:nvPicPr>
            <p:cNvPr id="3" name="Picture 2" descr="http://127.0.0.1:7890/pages/31189183/03/31189183/03/resources/dc/images/fig_dc_dc_pd_90140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35760" y="1772816"/>
              <a:ext cx="3783030" cy="2510366"/>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bwMode="auto">
            <a:xfrm>
              <a:off x="4331804" y="3284984"/>
              <a:ext cx="2556284" cy="364869"/>
            </a:xfrm>
            <a:prstGeom prst="rect">
              <a:avLst/>
            </a:prstGeom>
            <a:solidFill>
              <a:srgbClr val="729FDC"/>
            </a:solidFill>
            <a:ln w="9525" cap="flat" cmpd="sng" algn="ctr">
              <a:solidFill>
                <a:srgbClr val="729FD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1200" dirty="0">
                  <a:solidFill>
                    <a:srgbClr val="C00000"/>
                  </a:solidFill>
                  <a:latin typeface="+mn-lt"/>
                  <a:ea typeface="宋体" pitchFamily="2" charset="-122"/>
                </a:rPr>
                <a:t>Layer 2 or Layer 3 network</a:t>
              </a:r>
            </a:p>
          </p:txBody>
        </p:sp>
      </p:grpSp>
    </p:spTree>
    <p:extLst>
      <p:ext uri="{BB962C8B-B14F-4D97-AF65-F5344CB8AC3E}">
        <p14:creationId xmlns:p14="http://schemas.microsoft.com/office/powerpoint/2010/main" val="28314791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a:xfrm>
            <a:off x="912815" y="4719438"/>
            <a:ext cx="10560048" cy="1656396"/>
          </a:xfrm>
        </p:spPr>
        <p:txBody>
          <a:bodyPr/>
          <a:lstStyle/>
          <a:p>
            <a:r>
              <a:rPr lang="en-US" sz="1600" dirty="0"/>
              <a:t>Servers are single-homed or dual-homed to </a:t>
            </a:r>
            <a:r>
              <a:rPr lang="en-US" sz="1600" dirty="0" err="1"/>
              <a:t>ToR</a:t>
            </a:r>
            <a:r>
              <a:rPr lang="en-US" sz="1600" dirty="0"/>
              <a:t> switches through GE/10GE ports. You can configure </a:t>
            </a:r>
            <a:r>
              <a:rPr lang="en-US" sz="1600" dirty="0" err="1"/>
              <a:t>ToR</a:t>
            </a:r>
            <a:r>
              <a:rPr lang="en-US" sz="1600" dirty="0"/>
              <a:t> switches one by one or configure multiple </a:t>
            </a:r>
            <a:r>
              <a:rPr lang="en-US" sz="1600" dirty="0" err="1"/>
              <a:t>ToR</a:t>
            </a:r>
            <a:r>
              <a:rPr lang="en-US" sz="1600" dirty="0"/>
              <a:t> switches to form a stack using the </a:t>
            </a:r>
            <a:r>
              <a:rPr lang="en-US" sz="1600" dirty="0" err="1"/>
              <a:t>iStack</a:t>
            </a:r>
            <a:r>
              <a:rPr lang="en-US" sz="1600" dirty="0"/>
              <a:t> function. </a:t>
            </a:r>
            <a:r>
              <a:rPr lang="en-US" sz="1600" dirty="0" err="1"/>
              <a:t>ToR</a:t>
            </a:r>
            <a:r>
              <a:rPr lang="en-US" sz="1600" dirty="0"/>
              <a:t> switches (or the </a:t>
            </a:r>
            <a:r>
              <a:rPr lang="en-US" sz="1600" dirty="0" err="1"/>
              <a:t>ToR</a:t>
            </a:r>
            <a:r>
              <a:rPr lang="en-US" sz="1600" dirty="0"/>
              <a:t> stack) connect to the CSS through the LAG consisting of 10GE or 40GE links. The CSS has two CE12800 switches, which establish a CSS link between service ports (10GE or 40GE ports) to provide inter-chassis connections for horizontal traffic of core switches.</a:t>
            </a:r>
          </a:p>
        </p:txBody>
      </p:sp>
      <p:sp>
        <p:nvSpPr>
          <p:cNvPr id="4" name="文本占位符 3"/>
          <p:cNvSpPr>
            <a:spLocks noGrp="1"/>
          </p:cNvSpPr>
          <p:nvPr>
            <p:ph type="body" sz="quarter" idx="12"/>
          </p:nvPr>
        </p:nvSpPr>
        <p:spPr>
          <a:xfrm>
            <a:off x="1595500" y="410400"/>
            <a:ext cx="9831600" cy="1085835"/>
          </a:xfrm>
        </p:spPr>
        <p:txBody>
          <a:bodyPr/>
          <a:lstStyle/>
          <a:p>
            <a:r>
              <a:rPr lang="en-US" altLang="zh-CN" sz="3200" dirty="0"/>
              <a:t>Core and Aggregation Layers in DCs: CSS Networking</a:t>
            </a:r>
            <a:endParaRPr lang="zh-CN" altLang="en-US" sz="3200" dirty="0"/>
          </a:p>
        </p:txBody>
      </p:sp>
      <p:pic>
        <p:nvPicPr>
          <p:cNvPr id="13314" name="Picture 2" descr="http://127.0.0.1:7890/pages/31189183/03/31189183/03/resources/dc/images/fig_dc_dc_pd_90150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95800" y="1484784"/>
            <a:ext cx="4236790" cy="3111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39525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quarter" idx="10"/>
          </p:nvPr>
        </p:nvSpPr>
        <p:spPr>
          <a:xfrm>
            <a:off x="912285" y="5013176"/>
            <a:ext cx="10560048" cy="900312"/>
          </a:xfrm>
        </p:spPr>
        <p:txBody>
          <a:bodyPr/>
          <a:lstStyle/>
          <a:p>
            <a:r>
              <a:rPr lang="en-US" sz="2000" dirty="0"/>
              <a:t>Servers connect to </a:t>
            </a:r>
            <a:r>
              <a:rPr lang="en-US" sz="2000" dirty="0" err="1"/>
              <a:t>EoR</a:t>
            </a:r>
            <a:r>
              <a:rPr lang="en-US" sz="2000" dirty="0"/>
              <a:t> access switches (CE12800) through GE or 10GE uplinks, and </a:t>
            </a:r>
            <a:r>
              <a:rPr lang="en-US" sz="2000" dirty="0" err="1"/>
              <a:t>EoR</a:t>
            </a:r>
            <a:r>
              <a:rPr lang="en-US" sz="2000" dirty="0"/>
              <a:t> switches connect to core switches (CE12800), forming fat-tree or CSS networking.</a:t>
            </a:r>
          </a:p>
        </p:txBody>
      </p:sp>
      <p:sp>
        <p:nvSpPr>
          <p:cNvPr id="3" name="文本占位符 2"/>
          <p:cNvSpPr>
            <a:spLocks noGrp="1"/>
          </p:cNvSpPr>
          <p:nvPr>
            <p:ph type="body" sz="quarter" idx="12"/>
          </p:nvPr>
        </p:nvSpPr>
        <p:spPr/>
        <p:txBody>
          <a:bodyPr/>
          <a:lstStyle/>
          <a:p>
            <a:r>
              <a:rPr lang="en-US" altLang="zh-CN"/>
              <a:t>Data Center Access Layer: EoR Application</a:t>
            </a:r>
            <a:endParaRPr lang="zh-CN" altLang="en-US" dirty="0"/>
          </a:p>
        </p:txBody>
      </p:sp>
      <p:pic>
        <p:nvPicPr>
          <p:cNvPr id="15362" name="Picture 2" descr="http://127.0.0.1:7890/pages/31189183/03/31189183/03/resources/dc/images/fig_dc_dc_pd_9016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31704" y="1233488"/>
            <a:ext cx="4176464" cy="3862106"/>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bwMode="auto">
          <a:xfrm>
            <a:off x="4259796" y="3176972"/>
            <a:ext cx="2412268" cy="324036"/>
          </a:xfrm>
          <a:prstGeom prst="rect">
            <a:avLst/>
          </a:prstGeom>
          <a:solidFill>
            <a:srgbClr val="729FDC"/>
          </a:solidFill>
          <a:ln w="9525" cap="flat" cmpd="sng" algn="ctr">
            <a:solidFill>
              <a:srgbClr val="729FD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1200" dirty="0">
                <a:solidFill>
                  <a:srgbClr val="C00000"/>
                </a:solidFill>
                <a:latin typeface="+mn-lt"/>
                <a:ea typeface="宋体" pitchFamily="2" charset="-122"/>
              </a:rPr>
              <a:t>Layer 2 or Layer 3 network</a:t>
            </a:r>
          </a:p>
        </p:txBody>
      </p:sp>
    </p:spTree>
    <p:extLst>
      <p:ext uri="{BB962C8B-B14F-4D97-AF65-F5344CB8AC3E}">
        <p14:creationId xmlns:p14="http://schemas.microsoft.com/office/powerpoint/2010/main" val="16930779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2"/>
          </p:nvPr>
        </p:nvSpPr>
        <p:spPr>
          <a:xfrm>
            <a:off x="1595500" y="410400"/>
            <a:ext cx="10477164" cy="1024280"/>
          </a:xfrm>
        </p:spPr>
        <p:txBody>
          <a:bodyPr/>
          <a:lstStyle/>
          <a:p>
            <a:r>
              <a:rPr lang="en-US" altLang="zh-CN" sz="3000" dirty="0"/>
              <a:t>Financial Tenant-Level Security: </a:t>
            </a:r>
            <a:r>
              <a:rPr lang="en-US" altLang="zh-CN" sz="3000" dirty="0" err="1"/>
              <a:t>Microsegmentation</a:t>
            </a:r>
            <a:endParaRPr lang="zh-CN" altLang="en-US" sz="3000" dirty="0"/>
          </a:p>
        </p:txBody>
      </p:sp>
      <p:graphicFrame>
        <p:nvGraphicFramePr>
          <p:cNvPr id="2" name="表格 1"/>
          <p:cNvGraphicFramePr>
            <a:graphicFrameLocks noGrp="1"/>
          </p:cNvGraphicFramePr>
          <p:nvPr>
            <p:extLst>
              <p:ext uri="{D42A27DB-BD31-4B8C-83A1-F6EECF244321}">
                <p14:modId xmlns:p14="http://schemas.microsoft.com/office/powerpoint/2010/main" val="3177699234"/>
              </p:ext>
            </p:extLst>
          </p:nvPr>
        </p:nvGraphicFramePr>
        <p:xfrm>
          <a:off x="1451484" y="1412776"/>
          <a:ext cx="9325035" cy="4129920"/>
        </p:xfrm>
        <a:graphic>
          <a:graphicData uri="http://schemas.openxmlformats.org/drawingml/2006/table">
            <a:tbl>
              <a:tblPr firstRow="1" bandRow="1"/>
              <a:tblGrid>
                <a:gridCol w="1211104">
                  <a:extLst>
                    <a:ext uri="{9D8B030D-6E8A-4147-A177-3AD203B41FA5}">
                      <a16:colId xmlns:a16="http://schemas.microsoft.com/office/drawing/2014/main" val="2909566292"/>
                    </a:ext>
                  </a:extLst>
                </a:gridCol>
                <a:gridCol w="2533312">
                  <a:extLst>
                    <a:ext uri="{9D8B030D-6E8A-4147-A177-3AD203B41FA5}">
                      <a16:colId xmlns:a16="http://schemas.microsoft.com/office/drawing/2014/main" val="3157180617"/>
                    </a:ext>
                  </a:extLst>
                </a:gridCol>
                <a:gridCol w="5580619">
                  <a:extLst>
                    <a:ext uri="{9D8B030D-6E8A-4147-A177-3AD203B41FA5}">
                      <a16:colId xmlns:a16="http://schemas.microsoft.com/office/drawing/2014/main" val="3375614476"/>
                    </a:ext>
                  </a:extLst>
                </a:gridCol>
              </a:tblGrid>
              <a:tr h="275928">
                <a:tc>
                  <a:txBody>
                    <a:bodyPr/>
                    <a:lstStyle/>
                    <a:p>
                      <a:pPr algn="ctr" fontAlgn="ctr"/>
                      <a:r>
                        <a:rPr lang="en-US" sz="1200" b="1" dirty="0">
                          <a:latin typeface="微软雅黑" panose="020B0503020204020204" pitchFamily="34" charset="-122"/>
                          <a:ea typeface="微软雅黑" panose="020B0503020204020204" pitchFamily="34" charset="-122"/>
                        </a:rPr>
                        <a:t>Function</a:t>
                      </a:r>
                    </a:p>
                  </a:txBody>
                  <a:tcPr marL="90000" marR="90000" marT="46800" marB="46800">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fontAlgn="ctr"/>
                      <a:r>
                        <a:rPr lang="en-US" sz="1200" b="1" dirty="0">
                          <a:latin typeface="微软雅黑" panose="020B0503020204020204" pitchFamily="34" charset="-122"/>
                          <a:ea typeface="微软雅黑" panose="020B0503020204020204" pitchFamily="34" charset="-122"/>
                        </a:rPr>
                        <a:t>Description</a:t>
                      </a:r>
                    </a:p>
                  </a:txBody>
                  <a:tcPr marL="90000" marR="90000" marT="46800" marB="46800">
                    <a:lnT w="28575"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fontAlgn="ctr"/>
                      <a:r>
                        <a:rPr lang="en-US" sz="1200" b="1" dirty="0">
                          <a:latin typeface="微软雅黑" panose="020B0503020204020204" pitchFamily="34" charset="-122"/>
                          <a:ea typeface="微软雅黑" panose="020B0503020204020204" pitchFamily="34" charset="-122"/>
                        </a:rPr>
                        <a:t>Remarks</a:t>
                      </a:r>
                    </a:p>
                  </a:txBody>
                  <a:tcPr marL="90000" marR="90000" marT="46800" marB="46800">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84175008"/>
                  </a:ext>
                </a:extLst>
              </a:tr>
              <a:tr h="537071">
                <a:tc>
                  <a:txBody>
                    <a:bodyPr/>
                    <a:lstStyle/>
                    <a:p>
                      <a:pPr algn="ctr" fontAlgn="ctr"/>
                      <a:r>
                        <a:rPr lang="en-US" sz="1200" dirty="0">
                          <a:latin typeface="微软雅黑" panose="020B0503020204020204" pitchFamily="34" charset="-122"/>
                          <a:ea typeface="微软雅黑" panose="020B0503020204020204" pitchFamily="34" charset="-122"/>
                        </a:rPr>
                        <a:t>Overall</a:t>
                      </a:r>
                    </a:p>
                  </a:txBody>
                  <a:tcPr marL="90000" marR="90000" marT="46800" marB="46800" anchor="ctr">
                    <a:lnL w="28575" cap="flat" cmpd="sng" algn="ctr">
                      <a:solidFill>
                        <a:schemeClr val="tx1"/>
                      </a:solidFill>
                      <a:prstDash val="solid"/>
                      <a:round/>
                      <a:headEnd type="none" w="med" len="med"/>
                      <a:tailEnd type="none" w="med" len="med"/>
                    </a:lnL>
                  </a:tcPr>
                </a:tc>
                <a:tc>
                  <a:txBody>
                    <a:bodyPr/>
                    <a:lstStyle/>
                    <a:p>
                      <a:pPr fontAlgn="ctr"/>
                      <a:r>
                        <a:rPr lang="en-US" sz="1200" dirty="0">
                          <a:latin typeface="微软雅黑" panose="020B0503020204020204" pitchFamily="34" charset="-122"/>
                          <a:ea typeface="微软雅黑" panose="020B0503020204020204" pitchFamily="34" charset="-122"/>
                        </a:rPr>
                        <a:t>As the source, </a:t>
                      </a:r>
                      <a:r>
                        <a:rPr lang="en-US" sz="1200" dirty="0" err="1">
                          <a:latin typeface="微软雅黑" panose="020B0503020204020204" pitchFamily="34" charset="-122"/>
                          <a:ea typeface="微软雅黑" panose="020B0503020204020204" pitchFamily="34" charset="-122"/>
                        </a:rPr>
                        <a:t>microsegmentation</a:t>
                      </a:r>
                      <a:r>
                        <a:rPr lang="en-US" sz="1200" dirty="0">
                          <a:latin typeface="微软雅黑" panose="020B0503020204020204" pitchFamily="34" charset="-122"/>
                          <a:ea typeface="微软雅黑" panose="020B0503020204020204" pitchFamily="34" charset="-122"/>
                        </a:rPr>
                        <a:t> integrates solutions including </a:t>
                      </a:r>
                      <a:r>
                        <a:rPr lang="en-US" sz="1200" dirty="0" err="1">
                          <a:latin typeface="微软雅黑" panose="020B0503020204020204" pitchFamily="34" charset="-122"/>
                          <a:ea typeface="微软雅黑" panose="020B0503020204020204" pitchFamily="34" charset="-122"/>
                        </a:rPr>
                        <a:t>microsegmentation</a:t>
                      </a:r>
                      <a:r>
                        <a:rPr lang="en-US" sz="1200" dirty="0">
                          <a:latin typeface="微软雅黑" panose="020B0503020204020204" pitchFamily="34" charset="-122"/>
                          <a:ea typeface="微软雅黑" panose="020B0503020204020204" pitchFamily="34" charset="-122"/>
                        </a:rPr>
                        <a:t>, GBP, security group, service chain, and third-party VAS.</a:t>
                      </a:r>
                    </a:p>
                  </a:txBody>
                  <a:tcPr marL="90000" marR="90000" marT="46800" marB="46800" anchor="ctr">
                    <a:lnR w="28575" cap="flat" cmpd="sng" algn="ctr">
                      <a:noFill/>
                      <a:prstDash val="solid"/>
                      <a:round/>
                      <a:headEnd type="none" w="med" len="med"/>
                      <a:tailEnd type="none" w="med" len="med"/>
                    </a:lnR>
                  </a:tcPr>
                </a:tc>
                <a:tc>
                  <a:txBody>
                    <a:bodyPr/>
                    <a:lstStyle/>
                    <a:p>
                      <a:pPr fontAlgn="ctr"/>
                      <a:endParaRPr lang="en-US" altLang="zh-CN" sz="1200" dirty="0">
                        <a:latin typeface="微软雅黑" panose="020B0503020204020204" pitchFamily="34" charset="-122"/>
                        <a:ea typeface="微软雅黑" panose="020B0503020204020204" pitchFamily="34" charset="-122"/>
                      </a:endParaRPr>
                    </a:p>
                  </a:txBody>
                  <a:tcPr marL="90000" marR="90000" marT="46800" marB="4680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4150611452"/>
                  </a:ext>
                </a:extLst>
              </a:tr>
              <a:tr h="388519">
                <a:tc>
                  <a:txBody>
                    <a:bodyPr/>
                    <a:lstStyle/>
                    <a:p>
                      <a:pPr algn="ctr" fontAlgn="ctr"/>
                      <a:r>
                        <a:rPr lang="en-US" sz="1200" dirty="0">
                          <a:latin typeface="微软雅黑" panose="020B0503020204020204" pitchFamily="34" charset="-122"/>
                          <a:ea typeface="微软雅黑" panose="020B0503020204020204" pitchFamily="34" charset="-122"/>
                        </a:rPr>
                        <a:t>Interconnection cloud</a:t>
                      </a:r>
                    </a:p>
                  </a:txBody>
                  <a:tcPr marL="90000" marR="90000" marT="46800" marB="46800" anchor="ctr">
                    <a:lnL w="28575" cap="flat" cmpd="sng" algn="ctr">
                      <a:solidFill>
                        <a:schemeClr val="tx1"/>
                      </a:solidFill>
                      <a:prstDash val="solid"/>
                      <a:round/>
                      <a:headEnd type="none" w="med" len="med"/>
                      <a:tailEnd type="none" w="med" len="med"/>
                    </a:lnL>
                  </a:tcPr>
                </a:tc>
                <a:tc>
                  <a:txBody>
                    <a:bodyPr/>
                    <a:lstStyle/>
                    <a:p>
                      <a:pPr fontAlgn="ctr"/>
                      <a:r>
                        <a:rPr lang="en-US" sz="1200" dirty="0">
                          <a:latin typeface="微软雅黑" panose="020B0503020204020204" pitchFamily="34" charset="-122"/>
                          <a:ea typeface="微软雅黑" panose="020B0503020204020204" pitchFamily="34" charset="-122"/>
                        </a:rPr>
                        <a:t>Support for GBP model and OpenStack security group model </a:t>
                      </a:r>
                    </a:p>
                  </a:txBody>
                  <a:tcPr marL="90000" marR="90000" marT="46800" marB="46800" anchor="ctr">
                    <a:lnR w="28575" cap="flat" cmpd="sng" algn="ctr">
                      <a:noFill/>
                      <a:prstDash val="solid"/>
                      <a:round/>
                      <a:headEnd type="none" w="med" len="med"/>
                      <a:tailEnd type="none" w="med" len="med"/>
                    </a:lnR>
                  </a:tcPr>
                </a:tc>
                <a:tc>
                  <a:txBody>
                    <a:bodyPr/>
                    <a:lstStyle/>
                    <a:p>
                      <a:pPr fontAlgn="ctr"/>
                      <a:endParaRPr lang="en-US" altLang="zh-CN" sz="1200" dirty="0">
                        <a:latin typeface="微软雅黑" panose="020B0503020204020204" pitchFamily="34" charset="-122"/>
                        <a:ea typeface="微软雅黑" panose="020B0503020204020204" pitchFamily="34" charset="-122"/>
                      </a:endParaRPr>
                    </a:p>
                  </a:txBody>
                  <a:tcPr marL="90000" marR="90000" marT="46800" marB="4680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719720611"/>
                  </a:ext>
                </a:extLst>
              </a:tr>
              <a:tr h="275928">
                <a:tc>
                  <a:txBody>
                    <a:bodyPr/>
                    <a:lstStyle/>
                    <a:p>
                      <a:pPr algn="ctr" fontAlgn="ctr"/>
                      <a:r>
                        <a:rPr lang="en-US" sz="1200" dirty="0">
                          <a:latin typeface="微软雅黑" panose="020B0503020204020204" pitchFamily="34" charset="-122"/>
                          <a:ea typeface="微软雅黑" panose="020B0503020204020204" pitchFamily="34" charset="-122"/>
                        </a:rPr>
                        <a:t>Group granularity</a:t>
                      </a:r>
                    </a:p>
                  </a:txBody>
                  <a:tcPr marL="90000" marR="90000" marT="46800" marB="46800" anchor="ctr">
                    <a:lnL w="28575" cap="flat" cmpd="sng" algn="ctr">
                      <a:solidFill>
                        <a:schemeClr val="tx1"/>
                      </a:solidFill>
                      <a:prstDash val="solid"/>
                      <a:round/>
                      <a:headEnd type="none" w="med" len="med"/>
                      <a:tailEnd type="none" w="med" len="med"/>
                    </a:lnL>
                  </a:tcPr>
                </a:tc>
                <a:tc>
                  <a:txBody>
                    <a:bodyPr/>
                    <a:lstStyle/>
                    <a:p>
                      <a:pPr fontAlgn="ctr"/>
                      <a:r>
                        <a:rPr lang="en-US" sz="1200" dirty="0">
                          <a:latin typeface="微软雅黑" panose="020B0503020204020204" pitchFamily="34" charset="-122"/>
                          <a:ea typeface="微软雅黑" panose="020B0503020204020204" pitchFamily="34" charset="-122"/>
                        </a:rPr>
                        <a:t>Based on IP addresses and network segments </a:t>
                      </a:r>
                    </a:p>
                  </a:txBody>
                  <a:tcPr marL="90000" marR="90000" marT="46800" marB="46800" anchor="ctr">
                    <a:lnR w="28575" cap="flat" cmpd="sng" algn="ctr">
                      <a:noFill/>
                      <a:prstDash val="solid"/>
                      <a:round/>
                      <a:headEnd type="none" w="med" len="med"/>
                      <a:tailEnd type="none" w="med" len="med"/>
                    </a:lnR>
                  </a:tcPr>
                </a:tc>
                <a:tc>
                  <a:txBody>
                    <a:bodyPr/>
                    <a:lstStyle/>
                    <a:p>
                      <a:pPr fontAlgn="ctr"/>
                      <a:endParaRPr lang="en-US" altLang="zh-CN" sz="1200" dirty="0">
                        <a:latin typeface="微软雅黑" panose="020B0503020204020204" pitchFamily="34" charset="-122"/>
                        <a:ea typeface="微软雅黑" panose="020B0503020204020204" pitchFamily="34" charset="-122"/>
                      </a:endParaRPr>
                    </a:p>
                  </a:txBody>
                  <a:tcPr marL="90000" marR="90000" marT="46800" marB="4680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676930348"/>
                  </a:ext>
                </a:extLst>
              </a:tr>
              <a:tr h="275928">
                <a:tc>
                  <a:txBody>
                    <a:bodyPr/>
                    <a:lstStyle/>
                    <a:p>
                      <a:pPr algn="ctr" fontAlgn="ctr"/>
                      <a:r>
                        <a:rPr lang="en-US" sz="1200" dirty="0">
                          <a:latin typeface="微软雅黑" panose="020B0503020204020204" pitchFamily="34" charset="-122"/>
                          <a:ea typeface="微软雅黑" panose="020B0503020204020204" pitchFamily="34" charset="-122"/>
                        </a:rPr>
                        <a:t>Inter-group isolation</a:t>
                      </a:r>
                    </a:p>
                  </a:txBody>
                  <a:tcPr marL="90000" marR="90000" marT="46800" marB="46800" anchor="ctr">
                    <a:lnL w="28575" cap="flat" cmpd="sng" algn="ctr">
                      <a:solidFill>
                        <a:schemeClr val="tx1"/>
                      </a:solidFill>
                      <a:prstDash val="solid"/>
                      <a:round/>
                      <a:headEnd type="none" w="med" len="med"/>
                      <a:tailEnd type="none" w="med" len="med"/>
                    </a:lnL>
                  </a:tcPr>
                </a:tc>
                <a:tc>
                  <a:txBody>
                    <a:bodyPr/>
                    <a:lstStyle/>
                    <a:p>
                      <a:pPr fontAlgn="ctr"/>
                      <a:r>
                        <a:rPr lang="en-US" sz="1200" dirty="0">
                          <a:latin typeface="微软雅黑" panose="020B0503020204020204" pitchFamily="34" charset="-122"/>
                          <a:ea typeface="微软雅黑" panose="020B0503020204020204" pitchFamily="34" charset="-122"/>
                        </a:rPr>
                        <a:t>Inter-group isolation and communication</a:t>
                      </a:r>
                    </a:p>
                  </a:txBody>
                  <a:tcPr marL="90000" marR="90000" marT="46800" marB="46800" anchor="ctr">
                    <a:lnR w="28575" cap="flat" cmpd="sng" algn="ctr">
                      <a:noFill/>
                      <a:prstDash val="solid"/>
                      <a:round/>
                      <a:headEnd type="none" w="med" len="med"/>
                      <a:tailEnd type="none" w="med" len="med"/>
                    </a:lnR>
                  </a:tcPr>
                </a:tc>
                <a:tc>
                  <a:txBody>
                    <a:bodyPr/>
                    <a:lstStyle/>
                    <a:p>
                      <a:pPr fontAlgn="ctr"/>
                      <a:endParaRPr lang="en-US" altLang="zh-CN" sz="1200" dirty="0">
                        <a:latin typeface="微软雅黑" panose="020B0503020204020204" pitchFamily="34" charset="-122"/>
                        <a:ea typeface="微软雅黑" panose="020B0503020204020204" pitchFamily="34" charset="-122"/>
                      </a:endParaRPr>
                    </a:p>
                  </a:txBody>
                  <a:tcPr marL="90000" marR="90000" marT="46800" marB="4680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555664552"/>
                  </a:ext>
                </a:extLst>
              </a:tr>
              <a:tr h="275928">
                <a:tc>
                  <a:txBody>
                    <a:bodyPr/>
                    <a:lstStyle/>
                    <a:p>
                      <a:pPr algn="ctr" fontAlgn="ctr"/>
                      <a:r>
                        <a:rPr lang="en-US" sz="1200" dirty="0">
                          <a:latin typeface="微软雅黑" panose="020B0503020204020204" pitchFamily="34" charset="-122"/>
                          <a:ea typeface="微软雅黑" panose="020B0503020204020204" pitchFamily="34" charset="-122"/>
                        </a:rPr>
                        <a:t>Intra-group isolation</a:t>
                      </a:r>
                    </a:p>
                  </a:txBody>
                  <a:tcPr marL="90000" marR="90000" marT="46800" marB="46800" anchor="ctr">
                    <a:lnL w="28575" cap="flat" cmpd="sng" algn="ctr">
                      <a:solidFill>
                        <a:schemeClr val="tx1"/>
                      </a:solidFill>
                      <a:prstDash val="solid"/>
                      <a:round/>
                      <a:headEnd type="none" w="med" len="med"/>
                      <a:tailEnd type="none" w="med" len="med"/>
                    </a:lnL>
                  </a:tcPr>
                </a:tc>
                <a:tc>
                  <a:txBody>
                    <a:bodyPr/>
                    <a:lstStyle/>
                    <a:p>
                      <a:pPr fontAlgn="ctr"/>
                      <a:r>
                        <a:rPr lang="en-US" sz="1200" dirty="0">
                          <a:latin typeface="微软雅黑" panose="020B0503020204020204" pitchFamily="34" charset="-122"/>
                          <a:ea typeface="微软雅黑" panose="020B0503020204020204" pitchFamily="34" charset="-122"/>
                        </a:rPr>
                        <a:t>Intra-group isolation and communication</a:t>
                      </a:r>
                    </a:p>
                  </a:txBody>
                  <a:tcPr marL="90000" marR="90000" marT="46800" marB="46800" anchor="ctr">
                    <a:lnR w="28575" cap="flat" cmpd="sng" algn="ctr">
                      <a:noFill/>
                      <a:prstDash val="solid"/>
                      <a:round/>
                      <a:headEnd type="none" w="med" len="med"/>
                      <a:tailEnd type="none" w="med" len="med"/>
                    </a:lnR>
                  </a:tcPr>
                </a:tc>
                <a:tc>
                  <a:txBody>
                    <a:bodyPr/>
                    <a:lstStyle/>
                    <a:p>
                      <a:pPr fontAlgn="ctr"/>
                      <a:endParaRPr lang="en-US" altLang="zh-CN" sz="1200" dirty="0">
                        <a:latin typeface="微软雅黑" panose="020B0503020204020204" pitchFamily="34" charset="-122"/>
                        <a:ea typeface="微软雅黑" panose="020B0503020204020204" pitchFamily="34" charset="-122"/>
                      </a:endParaRPr>
                    </a:p>
                  </a:txBody>
                  <a:tcPr marL="90000" marR="90000" marT="46800" marB="4680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999427296"/>
                  </a:ext>
                </a:extLst>
              </a:tr>
              <a:tr h="275928">
                <a:tc>
                  <a:txBody>
                    <a:bodyPr/>
                    <a:lstStyle/>
                    <a:p>
                      <a:pPr algn="ctr" fontAlgn="ctr"/>
                      <a:r>
                        <a:rPr lang="en-US" sz="1200" dirty="0">
                          <a:latin typeface="微软雅黑" panose="020B0503020204020204" pitchFamily="34" charset="-122"/>
                          <a:ea typeface="微软雅黑" panose="020B0503020204020204" pitchFamily="34" charset="-122"/>
                        </a:rPr>
                        <a:t>Isolation mode</a:t>
                      </a:r>
                    </a:p>
                  </a:txBody>
                  <a:tcPr marL="90000" marR="90000" marT="46800" marB="46800" anchor="ctr">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tcPr>
                </a:tc>
                <a:tc>
                  <a:txBody>
                    <a:bodyPr/>
                    <a:lstStyle/>
                    <a:p>
                      <a:pPr fontAlgn="ctr"/>
                      <a:r>
                        <a:rPr lang="en-US" sz="1200" dirty="0">
                          <a:latin typeface="微软雅黑" panose="020B0503020204020204" pitchFamily="34" charset="-122"/>
                          <a:ea typeface="微软雅黑" panose="020B0503020204020204" pitchFamily="34" charset="-122"/>
                        </a:rPr>
                        <a:t>Stateless isolation and communication based on devices</a:t>
                      </a:r>
                    </a:p>
                  </a:txBody>
                  <a:tcPr marL="90000" marR="90000" marT="46800" marB="46800" anchor="ctr">
                    <a:lnR w="28575" cap="flat" cmpd="sng" algn="ctr">
                      <a:no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fontAlgn="ctr"/>
                      <a:endParaRPr lang="en-US" altLang="zh-CN" sz="1200" dirty="0">
                        <a:latin typeface="微软雅黑" panose="020B0503020204020204" pitchFamily="34" charset="-122"/>
                        <a:ea typeface="微软雅黑" panose="020B0503020204020204" pitchFamily="34" charset="-122"/>
                      </a:endParaRPr>
                    </a:p>
                  </a:txBody>
                  <a:tcPr marL="90000" marR="90000" marT="46800" marB="4680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prstDash val="soli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75830954"/>
                  </a:ext>
                </a:extLst>
              </a:tr>
            </a:tbl>
          </a:graphicData>
        </a:graphic>
      </p:graphicFrame>
      <p:grpSp>
        <p:nvGrpSpPr>
          <p:cNvPr id="4" name="组合 3"/>
          <p:cNvGrpSpPr/>
          <p:nvPr/>
        </p:nvGrpSpPr>
        <p:grpSpPr>
          <a:xfrm>
            <a:off x="5231904" y="1700114"/>
            <a:ext cx="5544616" cy="3853122"/>
            <a:chOff x="4861560" y="1033293"/>
            <a:chExt cx="4185694" cy="2521437"/>
          </a:xfrm>
        </p:grpSpPr>
        <p:sp>
          <p:nvSpPr>
            <p:cNvPr id="5" name="矩形 4"/>
            <p:cNvSpPr/>
            <p:nvPr/>
          </p:nvSpPr>
          <p:spPr bwMode="auto">
            <a:xfrm>
              <a:off x="6019800" y="1200150"/>
              <a:ext cx="1697461" cy="287363"/>
            </a:xfrm>
            <a:prstGeom prst="rect">
              <a:avLst/>
            </a:prstGeom>
            <a:noFill/>
            <a:ln>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661" tIns="40331" rIns="80661" bIns="40331" numCol="1" rtlCol="0" anchor="ctr" anchorCtr="0" compatLnSpc="1">
              <a:prstTxWarp prst="textNoShape">
                <a:avLst/>
              </a:prstTxWarp>
              <a:noAutofit/>
            </a:bodyPr>
            <a:lstStyle/>
            <a:p>
              <a:pPr algn="ctr" fontAlgn="ctr">
                <a:buClr>
                  <a:srgbClr val="CC9900"/>
                </a:buClr>
              </a:pPr>
              <a:r>
                <a:rPr lang="en-US" sz="1200" dirty="0">
                  <a:solidFill>
                    <a:srgbClr val="C00000"/>
                  </a:solidFill>
                  <a:latin typeface="微软雅黑" panose="020B0503020204020204" pitchFamily="34" charset="-122"/>
                  <a:ea typeface="微软雅黑" panose="020B0503020204020204" pitchFamily="34" charset="-122"/>
                </a:rPr>
                <a:t>Segmentation</a:t>
              </a:r>
            </a:p>
          </p:txBody>
        </p:sp>
        <p:sp>
          <p:nvSpPr>
            <p:cNvPr id="6" name="矩形 5"/>
            <p:cNvSpPr/>
            <p:nvPr/>
          </p:nvSpPr>
          <p:spPr bwMode="auto">
            <a:xfrm>
              <a:off x="6019800" y="1719150"/>
              <a:ext cx="1697461" cy="287743"/>
            </a:xfrm>
            <a:prstGeom prst="rect">
              <a:avLst/>
            </a:prstGeom>
            <a:noFill/>
            <a:ln>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661" tIns="40331" rIns="80661" bIns="40331" numCol="1" rtlCol="0" anchor="ctr" anchorCtr="0" compatLnSpc="1">
              <a:prstTxWarp prst="textNoShape">
                <a:avLst/>
              </a:prstTxWarp>
              <a:noAutofit/>
            </a:bodyPr>
            <a:lstStyle/>
            <a:p>
              <a:pPr algn="ctr" fontAlgn="ctr">
                <a:buClr>
                  <a:srgbClr val="CC9900"/>
                </a:buClr>
              </a:pPr>
              <a:r>
                <a:rPr lang="en-US" sz="1200" dirty="0">
                  <a:solidFill>
                    <a:srgbClr val="000000"/>
                  </a:solidFill>
                  <a:latin typeface="微软雅黑" panose="020B0503020204020204" pitchFamily="34" charset="-122"/>
                  <a:ea typeface="微软雅黑" panose="020B0503020204020204" pitchFamily="34" charset="-122"/>
                </a:rPr>
                <a:t>Broadcast domain VLAN/VNI</a:t>
              </a:r>
            </a:p>
          </p:txBody>
        </p:sp>
        <p:cxnSp>
          <p:nvCxnSpPr>
            <p:cNvPr id="7" name="直接箭头连接符 6"/>
            <p:cNvCxnSpPr>
              <a:stCxn id="6" idx="0"/>
              <a:endCxn id="5" idx="2"/>
            </p:cNvCxnSpPr>
            <p:nvPr/>
          </p:nvCxnSpPr>
          <p:spPr bwMode="auto">
            <a:xfrm flipV="1">
              <a:off x="6868531" y="1487513"/>
              <a:ext cx="0" cy="231637"/>
            </a:xfrm>
            <a:prstGeom prst="straightConnector1">
              <a:avLst/>
            </a:prstGeom>
            <a:noFill/>
            <a:ln>
              <a:solidFill>
                <a:schemeClr val="tx1"/>
              </a:solidFill>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矩形 7"/>
            <p:cNvSpPr/>
            <p:nvPr/>
          </p:nvSpPr>
          <p:spPr bwMode="auto">
            <a:xfrm>
              <a:off x="5967554" y="2249301"/>
              <a:ext cx="1804846" cy="361433"/>
            </a:xfrm>
            <a:prstGeom prst="rect">
              <a:avLst/>
            </a:prstGeom>
            <a:noFill/>
            <a:ln>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661" tIns="40331" rIns="80661" bIns="40331" numCol="1" rtlCol="0" anchor="ctr" anchorCtr="0" compatLnSpc="1">
              <a:prstTxWarp prst="textNoShape">
                <a:avLst/>
              </a:prstTxWarp>
              <a:noAutofit/>
            </a:bodyPr>
            <a:lstStyle/>
            <a:p>
              <a:pPr algn="ctr" fontAlgn="ctr">
                <a:buClr>
                  <a:srgbClr val="CC9900"/>
                </a:buClr>
              </a:pPr>
              <a:r>
                <a:rPr lang="en-US" sz="1200" dirty="0" err="1">
                  <a:solidFill>
                    <a:srgbClr val="C00000"/>
                  </a:solidFill>
                  <a:latin typeface="微软雅黑" panose="020B0503020204020204" pitchFamily="34" charset="-122"/>
                  <a:ea typeface="微软雅黑" panose="020B0503020204020204" pitchFamily="34" charset="-122"/>
                </a:rPr>
                <a:t>Microsegmentation</a:t>
              </a:r>
              <a:endParaRPr lang="en-US" sz="1200" dirty="0">
                <a:solidFill>
                  <a:srgbClr val="C00000"/>
                </a:solidFill>
                <a:latin typeface="微软雅黑" panose="020B0503020204020204" pitchFamily="34" charset="-122"/>
                <a:ea typeface="微软雅黑" panose="020B0503020204020204" pitchFamily="34" charset="-122"/>
              </a:endParaRPr>
            </a:p>
          </p:txBody>
        </p:sp>
        <p:sp>
          <p:nvSpPr>
            <p:cNvPr id="9" name="矩形 8"/>
            <p:cNvSpPr/>
            <p:nvPr/>
          </p:nvSpPr>
          <p:spPr bwMode="auto">
            <a:xfrm>
              <a:off x="5029197" y="3033441"/>
              <a:ext cx="689048" cy="260399"/>
            </a:xfrm>
            <a:prstGeom prst="rect">
              <a:avLst/>
            </a:prstGeom>
            <a:solidFill>
              <a:srgbClr val="00B050"/>
            </a:solidFill>
            <a:ln>
              <a:solidFill>
                <a:schemeClr val="tx1"/>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0331" rIns="0" bIns="40331" numCol="1" rtlCol="0" anchor="ctr" anchorCtr="0" compatLnSpc="1">
              <a:prstTxWarp prst="textNoShape">
                <a:avLst/>
              </a:prstTxWarp>
              <a:noAutofit/>
            </a:bodyPr>
            <a:lstStyle/>
            <a:p>
              <a:pPr algn="ctr" fontAlgn="ctr">
                <a:buClr>
                  <a:srgbClr val="CC9900"/>
                </a:buClr>
              </a:pPr>
              <a:r>
                <a:rPr lang="en-US" sz="1200" dirty="0">
                  <a:solidFill>
                    <a:srgbClr val="000000"/>
                  </a:solidFill>
                  <a:latin typeface="微软雅黑" panose="020B0503020204020204" pitchFamily="34" charset="-122"/>
                  <a:ea typeface="微软雅黑" panose="020B0503020204020204" pitchFamily="34" charset="-122"/>
                </a:rPr>
                <a:t>Subnet</a:t>
              </a:r>
            </a:p>
          </p:txBody>
        </p:sp>
        <p:sp>
          <p:nvSpPr>
            <p:cNvPr id="10" name="矩形 9"/>
            <p:cNvSpPr/>
            <p:nvPr/>
          </p:nvSpPr>
          <p:spPr bwMode="auto">
            <a:xfrm>
              <a:off x="6341350" y="3033441"/>
              <a:ext cx="976909" cy="260399"/>
            </a:xfrm>
            <a:prstGeom prst="rect">
              <a:avLst/>
            </a:prstGeom>
            <a:noFill/>
            <a:ln>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0331" rIns="0" bIns="40331" numCol="1" rtlCol="0" anchor="ctr" anchorCtr="0" compatLnSpc="1">
              <a:prstTxWarp prst="textNoShape">
                <a:avLst/>
              </a:prstTxWarp>
              <a:noAutofit/>
            </a:bodyPr>
            <a:lstStyle/>
            <a:p>
              <a:pPr algn="ctr" fontAlgn="ctr">
                <a:buClr>
                  <a:srgbClr val="CC9900"/>
                </a:buClr>
              </a:pPr>
              <a:r>
                <a:rPr lang="en-US" sz="1200" dirty="0">
                  <a:solidFill>
                    <a:srgbClr val="000000"/>
                  </a:solidFill>
                  <a:latin typeface="微软雅黑" panose="020B0503020204020204" pitchFamily="34" charset="-122"/>
                  <a:ea typeface="微软雅黑" panose="020B0503020204020204" pitchFamily="34" charset="-122"/>
                </a:rPr>
                <a:t>VM name/Container</a:t>
              </a:r>
            </a:p>
          </p:txBody>
        </p:sp>
        <p:sp>
          <p:nvSpPr>
            <p:cNvPr id="11" name="矩形 10"/>
            <p:cNvSpPr/>
            <p:nvPr/>
          </p:nvSpPr>
          <p:spPr bwMode="auto">
            <a:xfrm>
              <a:off x="5759434" y="3033441"/>
              <a:ext cx="540729" cy="260399"/>
            </a:xfrm>
            <a:prstGeom prst="rect">
              <a:avLst/>
            </a:prstGeom>
            <a:solidFill>
              <a:srgbClr val="00B050"/>
            </a:solidFill>
            <a:ln>
              <a:solidFill>
                <a:schemeClr val="tx1"/>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0331" rIns="0" bIns="40331" numCol="1" rtlCol="0" anchor="ctr" anchorCtr="0" compatLnSpc="1">
              <a:prstTxWarp prst="textNoShape">
                <a:avLst/>
              </a:prstTxWarp>
              <a:noAutofit/>
            </a:bodyPr>
            <a:lstStyle/>
            <a:p>
              <a:pPr algn="ctr" fontAlgn="ctr">
                <a:buClr>
                  <a:srgbClr val="CC9900"/>
                </a:buClr>
              </a:pPr>
              <a:r>
                <a:rPr lang="en-US" sz="1200" dirty="0">
                  <a:solidFill>
                    <a:srgbClr val="000000"/>
                  </a:solidFill>
                  <a:latin typeface="微软雅黑" panose="020B0503020204020204" pitchFamily="34" charset="-122"/>
                  <a:ea typeface="微软雅黑" panose="020B0503020204020204" pitchFamily="34" charset="-122"/>
                </a:rPr>
                <a:t>Discrete IP</a:t>
              </a:r>
            </a:p>
          </p:txBody>
        </p:sp>
        <p:sp>
          <p:nvSpPr>
            <p:cNvPr id="12" name="矩形 11"/>
            <p:cNvSpPr/>
            <p:nvPr/>
          </p:nvSpPr>
          <p:spPr bwMode="auto">
            <a:xfrm>
              <a:off x="7366708" y="3033441"/>
              <a:ext cx="653561" cy="260399"/>
            </a:xfrm>
            <a:prstGeom prst="rect">
              <a:avLst/>
            </a:prstGeom>
            <a:noFill/>
            <a:ln>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661" tIns="40331" rIns="80661" bIns="40331" numCol="1" rtlCol="0" anchor="ctr" anchorCtr="0" compatLnSpc="1">
              <a:prstTxWarp prst="textNoShape">
                <a:avLst/>
              </a:prstTxWarp>
              <a:noAutofit/>
            </a:bodyPr>
            <a:lstStyle/>
            <a:p>
              <a:pPr algn="ctr" fontAlgn="ctr">
                <a:buClr>
                  <a:srgbClr val="CC9900"/>
                </a:buClr>
              </a:pPr>
              <a:r>
                <a:rPr lang="en-US" sz="1200" dirty="0">
                  <a:solidFill>
                    <a:srgbClr val="000000"/>
                  </a:solidFill>
                  <a:latin typeface="微软雅黑" panose="020B0503020204020204" pitchFamily="34" charset="-122"/>
                  <a:ea typeface="微软雅黑" panose="020B0503020204020204" pitchFamily="34" charset="-122"/>
                </a:rPr>
                <a:t>OS type</a:t>
              </a:r>
            </a:p>
          </p:txBody>
        </p:sp>
        <p:sp>
          <p:nvSpPr>
            <p:cNvPr id="13" name="矩形 12"/>
            <p:cNvSpPr/>
            <p:nvPr/>
          </p:nvSpPr>
          <p:spPr bwMode="auto">
            <a:xfrm>
              <a:off x="8061458" y="3033442"/>
              <a:ext cx="734305" cy="247458"/>
            </a:xfrm>
            <a:prstGeom prst="rect">
              <a:avLst/>
            </a:prstGeom>
            <a:noFill/>
            <a:ln>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0331" rIns="0" bIns="40331" numCol="1" rtlCol="0" anchor="ctr" anchorCtr="0" compatLnSpc="1">
              <a:prstTxWarp prst="textNoShape">
                <a:avLst/>
              </a:prstTxWarp>
              <a:noAutofit/>
            </a:bodyPr>
            <a:lstStyle/>
            <a:p>
              <a:pPr algn="ctr" fontAlgn="ctr">
                <a:buClr>
                  <a:srgbClr val="CC9900"/>
                </a:buClr>
              </a:pPr>
              <a:r>
                <a:rPr lang="en-US" sz="1200" dirty="0">
                  <a:solidFill>
                    <a:srgbClr val="000000"/>
                  </a:solidFill>
                  <a:latin typeface="微软雅黑" panose="020B0503020204020204" pitchFamily="34" charset="-122"/>
                  <a:ea typeface="微软雅黑" panose="020B0503020204020204" pitchFamily="34" charset="-122"/>
                </a:rPr>
                <a:t>Organization name</a:t>
              </a:r>
            </a:p>
          </p:txBody>
        </p:sp>
        <p:cxnSp>
          <p:nvCxnSpPr>
            <p:cNvPr id="14" name="直接箭头连接符 13"/>
            <p:cNvCxnSpPr>
              <a:stCxn id="10" idx="0"/>
              <a:endCxn id="8" idx="2"/>
            </p:cNvCxnSpPr>
            <p:nvPr/>
          </p:nvCxnSpPr>
          <p:spPr bwMode="auto">
            <a:xfrm flipV="1">
              <a:off x="6829805" y="2610734"/>
              <a:ext cx="40173" cy="422707"/>
            </a:xfrm>
            <a:prstGeom prst="straightConnector1">
              <a:avLst/>
            </a:prstGeom>
            <a:noFill/>
            <a:ln>
              <a:solidFill>
                <a:schemeClr val="tx1"/>
              </a:solidFill>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直接箭头连接符 14"/>
            <p:cNvCxnSpPr>
              <a:stCxn id="12" idx="0"/>
              <a:endCxn id="8" idx="2"/>
            </p:cNvCxnSpPr>
            <p:nvPr/>
          </p:nvCxnSpPr>
          <p:spPr bwMode="auto">
            <a:xfrm flipH="1" flipV="1">
              <a:off x="6869977" y="2610734"/>
              <a:ext cx="823511" cy="422707"/>
            </a:xfrm>
            <a:prstGeom prst="straightConnector1">
              <a:avLst/>
            </a:prstGeom>
            <a:noFill/>
            <a:ln>
              <a:solidFill>
                <a:schemeClr val="tx1"/>
              </a:solidFill>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直接箭头连接符 15"/>
            <p:cNvCxnSpPr>
              <a:stCxn id="13" idx="0"/>
              <a:endCxn id="8" idx="2"/>
            </p:cNvCxnSpPr>
            <p:nvPr/>
          </p:nvCxnSpPr>
          <p:spPr bwMode="auto">
            <a:xfrm flipH="1" flipV="1">
              <a:off x="6869977" y="2610734"/>
              <a:ext cx="1558632" cy="422708"/>
            </a:xfrm>
            <a:prstGeom prst="straightConnector1">
              <a:avLst/>
            </a:prstGeom>
            <a:noFill/>
            <a:ln>
              <a:solidFill>
                <a:schemeClr val="tx1"/>
              </a:solidFill>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直接箭头连接符 16"/>
            <p:cNvCxnSpPr>
              <a:stCxn id="9" idx="0"/>
              <a:endCxn id="8" idx="2"/>
            </p:cNvCxnSpPr>
            <p:nvPr/>
          </p:nvCxnSpPr>
          <p:spPr bwMode="auto">
            <a:xfrm flipV="1">
              <a:off x="5373721" y="2610734"/>
              <a:ext cx="1496256" cy="422707"/>
            </a:xfrm>
            <a:prstGeom prst="straightConnector1">
              <a:avLst/>
            </a:prstGeom>
            <a:noFill/>
            <a:ln>
              <a:solidFill>
                <a:schemeClr val="tx1"/>
              </a:solidFill>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直接箭头连接符 17"/>
            <p:cNvCxnSpPr>
              <a:stCxn id="11" idx="0"/>
              <a:endCxn id="8" idx="2"/>
            </p:cNvCxnSpPr>
            <p:nvPr/>
          </p:nvCxnSpPr>
          <p:spPr bwMode="auto">
            <a:xfrm flipV="1">
              <a:off x="6029798" y="2610734"/>
              <a:ext cx="840179" cy="422707"/>
            </a:xfrm>
            <a:prstGeom prst="straightConnector1">
              <a:avLst/>
            </a:prstGeom>
            <a:noFill/>
            <a:ln>
              <a:solidFill>
                <a:schemeClr val="tx1"/>
              </a:solidFill>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矩形 18"/>
            <p:cNvSpPr/>
            <p:nvPr/>
          </p:nvSpPr>
          <p:spPr bwMode="auto">
            <a:xfrm>
              <a:off x="4861560" y="2165481"/>
              <a:ext cx="4185694" cy="1389249"/>
            </a:xfrm>
            <a:prstGeom prst="rect">
              <a:avLst/>
            </a:prstGeom>
            <a:noFill/>
            <a:ln w="9525" cap="flat" cmpd="sng" algn="ctr">
              <a:solidFill>
                <a:schemeClr val="tx1"/>
              </a:solidFill>
              <a:prstDash val="solid"/>
              <a:round/>
              <a:headEnd type="none" w="med" len="med"/>
              <a:tailEnd type="none" w="med" len="med"/>
            </a:ln>
            <a:effectLst/>
          </p:spPr>
          <p:txBody>
            <a:bodyPr vert="horz" wrap="square" lIns="52398" tIns="26199" rIns="52398" bIns="26199" numCol="1" rtlCol="0" anchor="ctr" anchorCtr="0" compatLnSpc="1">
              <a:prstTxWarp prst="textNoShape">
                <a:avLst/>
              </a:prstTxWarp>
              <a:noAutofit/>
            </a:bodyPr>
            <a:lstStyle/>
            <a:p>
              <a:pPr algn="ctr" defTabSz="661937" fontAlgn="ctr"/>
              <a:endParaRPr lang="en-US" altLang="zh-CN" sz="1200" dirty="0" err="1">
                <a:solidFill>
                  <a:srgbClr val="333399"/>
                </a:solidFill>
                <a:latin typeface="微软雅黑" panose="020B0503020204020204" pitchFamily="34" charset="-122"/>
                <a:ea typeface="微软雅黑" panose="020B0503020204020204" pitchFamily="34" charset="-122"/>
              </a:endParaRPr>
            </a:p>
          </p:txBody>
        </p:sp>
        <p:sp>
          <p:nvSpPr>
            <p:cNvPr id="20" name="矩形 19"/>
            <p:cNvSpPr/>
            <p:nvPr/>
          </p:nvSpPr>
          <p:spPr bwMode="auto">
            <a:xfrm>
              <a:off x="4861560" y="1033293"/>
              <a:ext cx="4185694" cy="1081257"/>
            </a:xfrm>
            <a:prstGeom prst="rect">
              <a:avLst/>
            </a:prstGeom>
            <a:noFill/>
            <a:ln w="9525" cap="flat" cmpd="sng" algn="ctr">
              <a:solidFill>
                <a:schemeClr val="tx1"/>
              </a:solidFill>
              <a:prstDash val="solid"/>
              <a:round/>
              <a:headEnd type="none" w="med" len="med"/>
              <a:tailEnd type="none" w="med" len="med"/>
            </a:ln>
            <a:effectLst/>
          </p:spPr>
          <p:txBody>
            <a:bodyPr vert="horz" wrap="square" lIns="52398" tIns="26199" rIns="52398" bIns="26199" numCol="1" rtlCol="0" anchor="ctr" anchorCtr="0" compatLnSpc="1">
              <a:prstTxWarp prst="textNoShape">
                <a:avLst/>
              </a:prstTxWarp>
              <a:noAutofit/>
            </a:bodyPr>
            <a:lstStyle/>
            <a:p>
              <a:pPr algn="ctr" defTabSz="661937" fontAlgn="ctr"/>
              <a:endParaRPr lang="en-US" altLang="zh-CN" sz="1200" dirty="0" err="1">
                <a:solidFill>
                  <a:srgbClr val="333399"/>
                </a:solidFill>
                <a:latin typeface="微软雅黑" panose="020B0503020204020204" pitchFamily="34" charset="-122"/>
                <a:ea typeface="微软雅黑" panose="020B0503020204020204" pitchFamily="34" charset="-122"/>
              </a:endParaRPr>
            </a:p>
          </p:txBody>
        </p:sp>
      </p:grpSp>
      <p:sp>
        <p:nvSpPr>
          <p:cNvPr id="21" name="TextBox 29"/>
          <p:cNvSpPr txBox="1"/>
          <p:nvPr/>
        </p:nvSpPr>
        <p:spPr>
          <a:xfrm>
            <a:off x="9441940" y="3974205"/>
            <a:ext cx="290464" cy="265457"/>
          </a:xfrm>
          <a:prstGeom prst="rect">
            <a:avLst/>
          </a:prstGeom>
          <a:noFill/>
        </p:spPr>
        <p:txBody>
          <a:bodyPr wrap="square" rtlCol="0" anchor="ctr">
            <a:noAutofit/>
          </a:bodyPr>
          <a:lstStyle/>
          <a:p>
            <a:pPr algn="ctr" fontAlgn="ctr"/>
            <a:r>
              <a:rPr lang="en-US" sz="1125" dirty="0">
                <a:solidFill>
                  <a:srgbClr val="000000"/>
                </a:solidFill>
                <a:latin typeface="微软雅黑" panose="020B0503020204020204" pitchFamily="34" charset="-122"/>
                <a:ea typeface="微软雅黑" panose="020B0503020204020204" pitchFamily="34" charset="-122"/>
              </a:rPr>
              <a:t>...</a:t>
            </a:r>
          </a:p>
        </p:txBody>
      </p:sp>
    </p:spTree>
    <p:extLst>
      <p:ext uri="{BB962C8B-B14F-4D97-AF65-F5344CB8AC3E}">
        <p14:creationId xmlns:p14="http://schemas.microsoft.com/office/powerpoint/2010/main" val="2702816351"/>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2"/>
          </p:nvPr>
        </p:nvSpPr>
        <p:spPr>
          <a:xfrm>
            <a:off x="1595500" y="410400"/>
            <a:ext cx="10261140" cy="1024280"/>
          </a:xfrm>
        </p:spPr>
        <p:txBody>
          <a:bodyPr/>
          <a:lstStyle/>
          <a:p>
            <a:r>
              <a:rPr lang="en-US" altLang="zh-CN" sz="3000" dirty="0"/>
              <a:t>Core Layer of a Campus Network: High-End Core Switch</a:t>
            </a:r>
            <a:endParaRPr lang="zh-CN" altLang="en-US" sz="3000" dirty="0"/>
          </a:p>
        </p:txBody>
      </p:sp>
      <p:pic>
        <p:nvPicPr>
          <p:cNvPr id="4" name="图片 3"/>
          <p:cNvPicPr>
            <a:picLocks noChangeAspect="1"/>
          </p:cNvPicPr>
          <p:nvPr/>
        </p:nvPicPr>
        <p:blipFill>
          <a:blip r:embed="rId3"/>
          <a:stretch>
            <a:fillRect/>
          </a:stretch>
        </p:blipFill>
        <p:spPr>
          <a:xfrm>
            <a:off x="3084522" y="1233489"/>
            <a:ext cx="5471632" cy="5095330"/>
          </a:xfrm>
          <a:prstGeom prst="rect">
            <a:avLst/>
          </a:prstGeom>
        </p:spPr>
      </p:pic>
    </p:spTree>
    <p:extLst>
      <p:ext uri="{BB962C8B-B14F-4D97-AF65-F5344CB8AC3E}">
        <p14:creationId xmlns:p14="http://schemas.microsoft.com/office/powerpoint/2010/main" val="30838721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Grp="1" noChangeArrowheads="1"/>
          </p:cNvSpPr>
          <p:nvPr>
            <p:ph type="body" sz="quarter" idx="10"/>
          </p:nvPr>
        </p:nvSpPr>
        <p:spPr/>
        <p:txBody>
          <a:bodyPr/>
          <a:lstStyle/>
          <a:p>
            <a:r>
              <a:rPr lang="en-US"/>
              <a:t>Which components on the CE12800 are replaceable?</a:t>
            </a:r>
          </a:p>
          <a:p>
            <a:r>
              <a:rPr lang="en-US"/>
              <a:t>What will happen if you remove the active MPU without performing an active/standby switchover when replacing an MPU?</a:t>
            </a:r>
          </a:p>
          <a:p>
            <a:endParaRPr lang="en-US" altLang="zh-CN" dirty="0"/>
          </a:p>
        </p:txBody>
      </p:sp>
    </p:spTree>
    <p:extLst>
      <p:ext uri="{BB962C8B-B14F-4D97-AF65-F5344CB8AC3E}">
        <p14:creationId xmlns:p14="http://schemas.microsoft.com/office/powerpoint/2010/main" val="39688084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type="body" sz="quarter" idx="11"/>
          </p:nvPr>
        </p:nvSpPr>
        <p:spPr/>
        <p:txBody>
          <a:bodyPr/>
          <a:lstStyle/>
          <a:p>
            <a:r>
              <a:rPr lang="en-US">
                <a:sym typeface="FrutigerNext LT Regular" panose="020B0503040504020204" pitchFamily="34" charset="0"/>
              </a:rPr>
              <a:t>Product Positioning of CE Series Data Center Switches</a:t>
            </a:r>
          </a:p>
          <a:p>
            <a:r>
              <a:rPr lang="en-US">
                <a:sym typeface="FrutigerNext LT Regular" panose="020B0503040504020204" pitchFamily="34" charset="0"/>
              </a:rPr>
              <a:t>Structure of CE Series Data Center Switches</a:t>
            </a:r>
          </a:p>
          <a:p>
            <a:r>
              <a:rPr lang="en-US">
                <a:sym typeface="FrutigerNext LT Regular" panose="020B0503040504020204" pitchFamily="34" charset="0"/>
              </a:rPr>
              <a:t>Cards and Modules of CE Series Data Center Switches </a:t>
            </a:r>
          </a:p>
          <a:p>
            <a:r>
              <a:rPr lang="en-US">
                <a:sym typeface="FrutigerNext LT Regular" panose="020B0503040504020204" pitchFamily="34" charset="0"/>
              </a:rPr>
              <a:t>Functions and Application Scenarios of CE Series Data Center Switches</a:t>
            </a:r>
          </a:p>
          <a:p>
            <a:endParaRPr lang="en-US" altLang="zh-CN" dirty="0"/>
          </a:p>
        </p:txBody>
      </p:sp>
    </p:spTree>
    <p:extLst>
      <p:ext uri="{BB962C8B-B14F-4D97-AF65-F5344CB8AC3E}">
        <p14:creationId xmlns:p14="http://schemas.microsoft.com/office/powerpoint/2010/main" val="32543462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quarter" idx="12"/>
          </p:nvPr>
        </p:nvSpPr>
        <p:spPr/>
        <p:txBody>
          <a:bodyPr/>
          <a:lstStyle/>
          <a:p>
            <a:r>
              <a:rPr lang="en-US" altLang="zh-CN" dirty="0"/>
              <a:t>Challenges to Cloud Data Center Networks</a:t>
            </a:r>
            <a:endParaRPr lang="zh-CN" altLang="en-US" dirty="0"/>
          </a:p>
        </p:txBody>
      </p:sp>
      <p:grpSp>
        <p:nvGrpSpPr>
          <p:cNvPr id="5" name="组合 4"/>
          <p:cNvGrpSpPr/>
          <p:nvPr/>
        </p:nvGrpSpPr>
        <p:grpSpPr>
          <a:xfrm>
            <a:off x="1008063" y="1376772"/>
            <a:ext cx="10344521" cy="5624512"/>
            <a:chOff x="2180565" y="1592796"/>
            <a:chExt cx="7587843" cy="4608512"/>
          </a:xfrm>
        </p:grpSpPr>
        <p:sp>
          <p:nvSpPr>
            <p:cNvPr id="53" name="Rectangle 8"/>
            <p:cNvSpPr>
              <a:spLocks/>
            </p:cNvSpPr>
            <p:nvPr/>
          </p:nvSpPr>
          <p:spPr bwMode="auto">
            <a:xfrm>
              <a:off x="2765490" y="1592797"/>
              <a:ext cx="1776880" cy="5078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31" rIns="45731">
              <a:noAutofit/>
            </a:bodyPr>
            <a:lstStyle/>
            <a:p>
              <a:pPr algn="ctr" fontAlgn="ctr"/>
              <a:r>
                <a:rPr sz="1200" b="1" dirty="0">
                  <a:latin typeface="+mn-ea"/>
                  <a:ea typeface="+mn-ea"/>
                </a:rPr>
                <a:t>Big Data requires large pipes.</a:t>
              </a:r>
            </a:p>
          </p:txBody>
        </p:sp>
        <p:sp>
          <p:nvSpPr>
            <p:cNvPr id="54" name="Rectangle 9"/>
            <p:cNvSpPr>
              <a:spLocks/>
            </p:cNvSpPr>
            <p:nvPr/>
          </p:nvSpPr>
          <p:spPr bwMode="auto">
            <a:xfrm>
              <a:off x="4799857" y="1592796"/>
              <a:ext cx="2234509" cy="7155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31" rIns="45731">
              <a:noAutofit/>
            </a:bodyPr>
            <a:lstStyle/>
            <a:p>
              <a:pPr algn="ctr" fontAlgn="ctr"/>
              <a:r>
                <a:rPr sz="1200" b="1" dirty="0">
                  <a:latin typeface="+mn-ea"/>
                  <a:ea typeface="+mn-ea"/>
                </a:rPr>
                <a:t>Service innovation requires network agility.</a:t>
              </a:r>
            </a:p>
          </p:txBody>
        </p:sp>
        <p:sp>
          <p:nvSpPr>
            <p:cNvPr id="55" name="Rectangle 10"/>
            <p:cNvSpPr>
              <a:spLocks/>
            </p:cNvSpPr>
            <p:nvPr/>
          </p:nvSpPr>
          <p:spPr bwMode="auto">
            <a:xfrm>
              <a:off x="7237340" y="1592797"/>
              <a:ext cx="1872851" cy="5078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31" rIns="45731">
              <a:noAutofit/>
            </a:bodyPr>
            <a:lstStyle/>
            <a:p>
              <a:pPr algn="ctr" fontAlgn="ctr"/>
              <a:r>
                <a:rPr sz="1200" b="1">
                  <a:latin typeface="+mn-ea"/>
                  <a:ea typeface="+mn-ea"/>
                </a:rPr>
                <a:t>Diversity requires open networks.</a:t>
              </a:r>
            </a:p>
          </p:txBody>
        </p:sp>
        <p:pic>
          <p:nvPicPr>
            <p:cNvPr id="56" name="Picture 11" descr="C:\Users\Administrator\Desktop\穆亮\第二页\】-02.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80565" y="2270472"/>
              <a:ext cx="2761046" cy="694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7" name="Picture 12" descr="C:\Users\Administrator\Desktop\穆亮\第二页\】-02.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85952" y="2270472"/>
              <a:ext cx="2761046" cy="694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8" name="Picture 13" descr="C:\Users\Administrator\Desktop\穆亮\第二页\】-02.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91338" y="2270472"/>
              <a:ext cx="2761046" cy="694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92" name="组合 91"/>
            <p:cNvGrpSpPr/>
            <p:nvPr/>
          </p:nvGrpSpPr>
          <p:grpSpPr>
            <a:xfrm>
              <a:off x="2451417" y="3005663"/>
              <a:ext cx="2405027" cy="1632026"/>
              <a:chOff x="706222" y="2977699"/>
              <a:chExt cx="2688789" cy="2039879"/>
            </a:xfrm>
          </p:grpSpPr>
          <p:pic>
            <p:nvPicPr>
              <p:cNvPr id="50" name="Picture 4" descr="pasted-image.pd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3695" y="2977699"/>
                <a:ext cx="2008914" cy="2007150"/>
              </a:xfrm>
              <a:prstGeom prst="rect">
                <a:avLst/>
              </a:prstGeom>
              <a:noFill/>
              <a:ln>
                <a:noFill/>
              </a:ln>
              <a:effectLst>
                <a:outerShdw blurRad="254000" algn="ctr" rotWithShape="0">
                  <a:srgbClr val="FFFFFF">
                    <a:alpha val="70000"/>
                  </a:srgbClr>
                </a:outerShdw>
              </a:effectLst>
              <a:extLst>
                <a:ext uri="{909E8E84-426E-40DD-AFC4-6F175D3DCCD1}">
                  <a14:hiddenFill xmlns:a14="http://schemas.microsoft.com/office/drawing/2010/main">
                    <a:solidFill>
                      <a:srgbClr val="FFFFFF">
                        <a:alpha val="29930"/>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pic>
          <p:sp>
            <p:nvSpPr>
              <p:cNvPr id="59" name="Rectangle 14"/>
              <p:cNvSpPr>
                <a:spLocks/>
              </p:cNvSpPr>
              <p:nvPr/>
            </p:nvSpPr>
            <p:spPr bwMode="auto">
              <a:xfrm>
                <a:off x="706222" y="3101816"/>
                <a:ext cx="2688789" cy="1915762"/>
              </a:xfrm>
              <a:prstGeom prst="rect">
                <a:avLst/>
              </a:prstGeom>
              <a:noFill/>
              <a:ln>
                <a:noFill/>
              </a:ln>
              <a:effectLst>
                <a:outerShdw blurRad="12700" algn="ctr"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square" lIns="45731" rIns="45731">
                <a:noAutofit/>
              </a:bodyPr>
              <a:lstStyle/>
              <a:p>
                <a:pPr algn="ctr" fontAlgn="ctr">
                  <a:lnSpc>
                    <a:spcPct val="120000"/>
                  </a:lnSpc>
                </a:pPr>
                <a:r>
                  <a:rPr sz="1200" b="1" dirty="0">
                    <a:solidFill>
                      <a:srgbClr val="C00000"/>
                    </a:solidFill>
                    <a:latin typeface="+mn-ea"/>
                    <a:ea typeface="+mn-ea"/>
                  </a:rPr>
                  <a:t>1.6 million </a:t>
                </a:r>
                <a:r>
                  <a:rPr sz="1200" dirty="0">
                    <a:latin typeface="+mn-ea"/>
                    <a:ea typeface="+mn-ea"/>
                  </a:rPr>
                  <a:t>Google search requests</a:t>
                </a:r>
              </a:p>
              <a:p>
                <a:pPr algn="ctr" fontAlgn="ctr">
                  <a:lnSpc>
                    <a:spcPct val="120000"/>
                  </a:lnSpc>
                </a:pPr>
                <a:r>
                  <a:rPr sz="1200" b="1" dirty="0">
                    <a:solidFill>
                      <a:srgbClr val="C00000"/>
                    </a:solidFill>
                    <a:latin typeface="+mn-ea"/>
                    <a:ea typeface="+mn-ea"/>
                  </a:rPr>
                  <a:t>260 million </a:t>
                </a:r>
                <a:r>
                  <a:rPr sz="1200" dirty="0">
                    <a:latin typeface="+mn-ea"/>
                    <a:ea typeface="+mn-ea"/>
                  </a:rPr>
                  <a:t>emails are sent.</a:t>
                </a:r>
              </a:p>
              <a:p>
                <a:pPr algn="ctr" fontAlgn="ctr">
                  <a:lnSpc>
                    <a:spcPct val="120000"/>
                  </a:lnSpc>
                </a:pPr>
                <a:r>
                  <a:rPr sz="1200" b="1" dirty="0">
                    <a:solidFill>
                      <a:srgbClr val="C00000"/>
                    </a:solidFill>
                    <a:latin typeface="+mn-ea"/>
                    <a:ea typeface="+mn-ea"/>
                  </a:rPr>
                  <a:t>47,000 </a:t>
                </a:r>
                <a:r>
                  <a:rPr sz="1200" dirty="0">
                    <a:latin typeface="+mn-ea"/>
                    <a:ea typeface="+mn-ea"/>
                  </a:rPr>
                  <a:t>apps are downloaded.</a:t>
                </a:r>
              </a:p>
              <a:p>
                <a:pPr algn="ctr" fontAlgn="ctr">
                  <a:lnSpc>
                    <a:spcPct val="120000"/>
                  </a:lnSpc>
                </a:pPr>
                <a:r>
                  <a:rPr sz="1200" b="1" dirty="0">
                    <a:solidFill>
                      <a:srgbClr val="C00000"/>
                    </a:solidFill>
                    <a:latin typeface="+mn-ea"/>
                    <a:ea typeface="+mn-ea"/>
                  </a:rPr>
                  <a:t>220,000 </a:t>
                </a:r>
                <a:r>
                  <a:rPr sz="1200" dirty="0">
                    <a:latin typeface="+mn-ea"/>
                    <a:ea typeface="+mn-ea"/>
                  </a:rPr>
                  <a:t>photos are uploaded to Facebook.</a:t>
                </a:r>
              </a:p>
              <a:p>
                <a:pPr algn="ctr" fontAlgn="ctr">
                  <a:lnSpc>
                    <a:spcPct val="120000"/>
                  </a:lnSpc>
                </a:pPr>
                <a:r>
                  <a:rPr sz="1200" b="1" dirty="0">
                    <a:solidFill>
                      <a:srgbClr val="C00000"/>
                    </a:solidFill>
                    <a:latin typeface="+mn-ea"/>
                    <a:ea typeface="+mn-ea"/>
                  </a:rPr>
                  <a:t>660 million </a:t>
                </a:r>
                <a:r>
                  <a:rPr sz="1200" dirty="0">
                    <a:latin typeface="+mn-ea"/>
                    <a:ea typeface="+mn-ea"/>
                  </a:rPr>
                  <a:t>IP packets are transmitted.</a:t>
                </a:r>
                <a:endParaRPr lang="zh-CN" altLang="zh-CN" sz="1200" dirty="0">
                  <a:latin typeface="+mn-ea"/>
                  <a:ea typeface="+mn-ea"/>
                  <a:sym typeface="Impact" panose="020B0806030902050204" pitchFamily="34" charset="0"/>
                </a:endParaRPr>
              </a:p>
            </p:txBody>
          </p:sp>
        </p:grpSp>
        <p:sp>
          <p:nvSpPr>
            <p:cNvPr id="60" name="Rectangle 15"/>
            <p:cNvSpPr>
              <a:spLocks/>
            </p:cNvSpPr>
            <p:nvPr/>
          </p:nvSpPr>
          <p:spPr bwMode="auto">
            <a:xfrm>
              <a:off x="2854696" y="2604057"/>
              <a:ext cx="1598473" cy="346206"/>
            </a:xfrm>
            <a:prstGeom prst="rect">
              <a:avLst/>
            </a:prstGeom>
            <a:noFill/>
            <a:ln>
              <a:noFill/>
            </a:ln>
            <a:effectLst>
              <a:outerShdw blurRad="63500" algn="ctr" rotWithShape="0">
                <a:srgbClr val="000000">
                  <a:alpha val="2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square" lIns="34269" tIns="34269" rIns="34269" bIns="34269" anchor="ctr">
              <a:noAutofit/>
            </a:bodyPr>
            <a:lstStyle>
              <a:lvl1pPr defTabSz="587375">
                <a:defRPr>
                  <a:solidFill>
                    <a:srgbClr val="000000"/>
                  </a:solidFill>
                  <a:latin typeface="Calibri" panose="020F0502020204030204" pitchFamily="34" charset="0"/>
                  <a:cs typeface="Calibri" panose="020F0502020204030204" pitchFamily="34" charset="0"/>
                  <a:sym typeface="Calibri" panose="020F0502020204030204" pitchFamily="34" charset="0"/>
                </a:defRPr>
              </a:lvl1pPr>
              <a:lvl2pPr defTabSz="587375">
                <a:defRPr>
                  <a:solidFill>
                    <a:srgbClr val="000000"/>
                  </a:solidFill>
                  <a:latin typeface="Calibri" panose="020F0502020204030204" pitchFamily="34" charset="0"/>
                  <a:cs typeface="Calibri" panose="020F0502020204030204" pitchFamily="34" charset="0"/>
                  <a:sym typeface="Calibri" panose="020F0502020204030204" pitchFamily="34" charset="0"/>
                </a:defRPr>
              </a:lvl2pPr>
              <a:lvl3pPr defTabSz="587375">
                <a:defRPr>
                  <a:solidFill>
                    <a:srgbClr val="000000"/>
                  </a:solidFill>
                  <a:latin typeface="Calibri" panose="020F0502020204030204" pitchFamily="34" charset="0"/>
                  <a:cs typeface="Calibri" panose="020F0502020204030204" pitchFamily="34" charset="0"/>
                  <a:sym typeface="Calibri" panose="020F0502020204030204" pitchFamily="34" charset="0"/>
                </a:defRPr>
              </a:lvl3pPr>
              <a:lvl4pPr defTabSz="587375">
                <a:defRPr>
                  <a:solidFill>
                    <a:srgbClr val="000000"/>
                  </a:solidFill>
                  <a:latin typeface="Calibri" panose="020F0502020204030204" pitchFamily="34" charset="0"/>
                  <a:cs typeface="Calibri" panose="020F0502020204030204" pitchFamily="34" charset="0"/>
                  <a:sym typeface="Calibri" panose="020F0502020204030204" pitchFamily="34" charset="0"/>
                </a:defRPr>
              </a:lvl4pPr>
              <a:lvl5pPr defTabSz="587375">
                <a:defRPr>
                  <a:solidFill>
                    <a:srgbClr val="000000"/>
                  </a:solidFill>
                  <a:latin typeface="Calibri" panose="020F0502020204030204" pitchFamily="34" charset="0"/>
                  <a:cs typeface="Calibri" panose="020F0502020204030204" pitchFamily="34" charset="0"/>
                  <a:sym typeface="Calibri" panose="020F0502020204030204" pitchFamily="34" charset="0"/>
                </a:defRPr>
              </a:lvl5pPr>
              <a:lvl6pPr marL="457200" indent="1828800" defTabSz="587375"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6pPr>
              <a:lvl7pPr marL="914400" indent="1828800" defTabSz="587375"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7pPr>
              <a:lvl8pPr marL="1371600" indent="1828800" defTabSz="587375"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8pPr>
              <a:lvl9pPr marL="1828800" indent="1828800" defTabSz="587375"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9pPr>
            </a:lstStyle>
            <a:p>
              <a:pPr algn="ctr" fontAlgn="ctr"/>
              <a:r>
                <a:rPr sz="1200" b="1">
                  <a:solidFill>
                    <a:srgbClr val="00BBFE"/>
                  </a:solidFill>
                  <a:latin typeface="+mn-ea"/>
                  <a:ea typeface="+mn-ea"/>
                </a:rPr>
                <a:t>Every minute</a:t>
              </a:r>
            </a:p>
          </p:txBody>
        </p:sp>
        <p:sp>
          <p:nvSpPr>
            <p:cNvPr id="61" name="Rectangle 16"/>
            <p:cNvSpPr>
              <a:spLocks/>
            </p:cNvSpPr>
            <p:nvPr/>
          </p:nvSpPr>
          <p:spPr bwMode="auto">
            <a:xfrm>
              <a:off x="5092649" y="3229981"/>
              <a:ext cx="1622920"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31" rIns="45731">
              <a:noAutofit/>
            </a:bodyPr>
            <a:lstStyle/>
            <a:p>
              <a:pPr algn="ctr" fontAlgn="ctr"/>
              <a:r>
                <a:rPr sz="1200" dirty="0">
                  <a:solidFill>
                    <a:srgbClr val="00B0F0"/>
                  </a:solidFill>
                  <a:latin typeface="+mn-ea"/>
                  <a:ea typeface="+mn-ea"/>
                </a:rPr>
                <a:t>320</a:t>
              </a:r>
              <a:r>
                <a:rPr sz="1200" b="1" dirty="0">
                  <a:solidFill>
                    <a:srgbClr val="FFFFFF"/>
                  </a:solidFill>
                  <a:latin typeface="+mn-ea"/>
                  <a:ea typeface="+mn-ea"/>
                </a:rPr>
                <a:t> </a:t>
              </a:r>
              <a:r>
                <a:rPr sz="1200" b="1" dirty="0">
                  <a:latin typeface="+mn-ea"/>
                  <a:ea typeface="+mn-ea"/>
                </a:rPr>
                <a:t>apps/day</a:t>
              </a:r>
              <a:endParaRPr lang="zh-CN" altLang="zh-CN" sz="1200" b="1" dirty="0">
                <a:latin typeface="+mn-ea"/>
                <a:ea typeface="+mn-ea"/>
                <a:sym typeface="Impact" panose="020B0806030902050204" pitchFamily="34" charset="0"/>
              </a:endParaRPr>
            </a:p>
          </p:txBody>
        </p:sp>
        <p:sp>
          <p:nvSpPr>
            <p:cNvPr id="62" name="Rectangle 17"/>
            <p:cNvSpPr>
              <a:spLocks/>
            </p:cNvSpPr>
            <p:nvPr/>
          </p:nvSpPr>
          <p:spPr bwMode="auto">
            <a:xfrm>
              <a:off x="5092650" y="4404726"/>
              <a:ext cx="1711925"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31" rIns="45731">
              <a:noAutofit/>
            </a:bodyPr>
            <a:lstStyle/>
            <a:p>
              <a:pPr algn="ctr" fontAlgn="ctr"/>
              <a:r>
                <a:rPr sz="1200" dirty="0">
                  <a:solidFill>
                    <a:srgbClr val="00B0F0"/>
                  </a:solidFill>
                  <a:latin typeface="+mn-ea"/>
                  <a:ea typeface="+mn-ea"/>
                </a:rPr>
                <a:t>500+</a:t>
              </a:r>
              <a:r>
                <a:rPr lang="en-US" sz="1200" dirty="0">
                  <a:solidFill>
                    <a:srgbClr val="00B0F0"/>
                  </a:solidFill>
                  <a:latin typeface="+mn-ea"/>
                  <a:ea typeface="+mn-ea"/>
                </a:rPr>
                <a:t> </a:t>
              </a:r>
              <a:r>
                <a:rPr sz="1200" b="1" dirty="0">
                  <a:latin typeface="+mn-ea"/>
                  <a:ea typeface="+mn-ea"/>
                </a:rPr>
                <a:t>servers/week</a:t>
              </a:r>
              <a:endParaRPr lang="zh-CN" altLang="zh-CN" sz="1200" b="1" dirty="0">
                <a:latin typeface="+mn-ea"/>
                <a:ea typeface="+mn-ea"/>
                <a:sym typeface="Impact" panose="020B0806030902050204" pitchFamily="34" charset="0"/>
              </a:endParaRPr>
            </a:p>
          </p:txBody>
        </p:sp>
        <p:pic>
          <p:nvPicPr>
            <p:cNvPr id="64" name="Picture 19" descr="http://news.xinhuanet.com/info/2013-03/18/11229132242578_11d.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17258" y="2383467"/>
              <a:ext cx="973703" cy="870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5" name="Rectangle 20"/>
            <p:cNvSpPr>
              <a:spLocks/>
            </p:cNvSpPr>
            <p:nvPr/>
          </p:nvSpPr>
          <p:spPr bwMode="auto">
            <a:xfrm>
              <a:off x="2567608" y="4775247"/>
              <a:ext cx="2000458" cy="1010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3195" tIns="43195" rIns="43195" bIns="43195" anchor="t">
              <a:noAutofit/>
            </a:bodyPr>
            <a:lstStyle>
              <a:lvl1pPr defTabSz="136525">
                <a:defRPr>
                  <a:solidFill>
                    <a:srgbClr val="000000"/>
                  </a:solidFill>
                  <a:latin typeface="Calibri" panose="020F0502020204030204" pitchFamily="34" charset="0"/>
                  <a:cs typeface="Calibri" panose="020F0502020204030204" pitchFamily="34" charset="0"/>
                  <a:sym typeface="Calibri" panose="020F0502020204030204" pitchFamily="34" charset="0"/>
                </a:defRPr>
              </a:lvl1pPr>
              <a:lvl2pPr defTabSz="136525">
                <a:defRPr>
                  <a:solidFill>
                    <a:srgbClr val="000000"/>
                  </a:solidFill>
                  <a:latin typeface="Calibri" panose="020F0502020204030204" pitchFamily="34" charset="0"/>
                  <a:cs typeface="Calibri" panose="020F0502020204030204" pitchFamily="34" charset="0"/>
                  <a:sym typeface="Calibri" panose="020F0502020204030204" pitchFamily="34" charset="0"/>
                </a:defRPr>
              </a:lvl2pPr>
              <a:lvl3pPr defTabSz="136525">
                <a:defRPr>
                  <a:solidFill>
                    <a:srgbClr val="000000"/>
                  </a:solidFill>
                  <a:latin typeface="Calibri" panose="020F0502020204030204" pitchFamily="34" charset="0"/>
                  <a:cs typeface="Calibri" panose="020F0502020204030204" pitchFamily="34" charset="0"/>
                  <a:sym typeface="Calibri" panose="020F0502020204030204" pitchFamily="34" charset="0"/>
                </a:defRPr>
              </a:lvl3pPr>
              <a:lvl4pPr defTabSz="136525">
                <a:defRPr>
                  <a:solidFill>
                    <a:srgbClr val="000000"/>
                  </a:solidFill>
                  <a:latin typeface="Calibri" panose="020F0502020204030204" pitchFamily="34" charset="0"/>
                  <a:cs typeface="Calibri" panose="020F0502020204030204" pitchFamily="34" charset="0"/>
                  <a:sym typeface="Calibri" panose="020F0502020204030204" pitchFamily="34" charset="0"/>
                </a:defRPr>
              </a:lvl4pPr>
              <a:lvl5pPr defTabSz="136525">
                <a:defRPr>
                  <a:solidFill>
                    <a:srgbClr val="000000"/>
                  </a:solidFill>
                  <a:latin typeface="Calibri" panose="020F0502020204030204" pitchFamily="34" charset="0"/>
                  <a:cs typeface="Calibri" panose="020F0502020204030204" pitchFamily="34" charset="0"/>
                  <a:sym typeface="Calibri" panose="020F0502020204030204" pitchFamily="34" charset="0"/>
                </a:defRPr>
              </a:lvl5pPr>
              <a:lvl6pPr marL="457200" indent="1828800" defTabSz="136525"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6pPr>
              <a:lvl7pPr marL="914400" indent="1828800" defTabSz="136525"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7pPr>
              <a:lvl8pPr marL="1371600" indent="1828800" defTabSz="136525"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8pPr>
              <a:lvl9pPr marL="1828800" indent="1828800" defTabSz="136525"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9pPr>
            </a:lstStyle>
            <a:p>
              <a:pPr algn="ctr" fontAlgn="ctr"/>
              <a:r>
                <a:rPr sz="1200" b="1" dirty="0">
                  <a:solidFill>
                    <a:schemeClr val="tx1"/>
                  </a:solidFill>
                  <a:latin typeface="+mn-ea"/>
                  <a:ea typeface="+mn-ea"/>
                </a:rPr>
                <a:t>IP traffic </a:t>
              </a:r>
              <a:r>
                <a:rPr lang="en-US" sz="1200" b="1" dirty="0">
                  <a:solidFill>
                    <a:schemeClr val="tx1"/>
                  </a:solidFill>
                  <a:latin typeface="+mn-ea"/>
                  <a:ea typeface="+mn-ea"/>
                </a:rPr>
                <a:t>on </a:t>
              </a:r>
              <a:r>
                <a:rPr sz="1200" b="1" dirty="0">
                  <a:solidFill>
                    <a:schemeClr val="tx1"/>
                  </a:solidFill>
                  <a:latin typeface="+mn-ea"/>
                  <a:ea typeface="+mn-ea"/>
                </a:rPr>
                <a:t>data center</a:t>
              </a:r>
              <a:r>
                <a:rPr lang="en-US" sz="1200" b="1" dirty="0">
                  <a:solidFill>
                    <a:schemeClr val="tx1"/>
                  </a:solidFill>
                  <a:latin typeface="+mn-ea"/>
                  <a:ea typeface="+mn-ea"/>
                </a:rPr>
                <a:t> network</a:t>
              </a:r>
              <a:r>
                <a:rPr sz="1200" b="1" dirty="0">
                  <a:solidFill>
                    <a:schemeClr val="tx1"/>
                  </a:solidFill>
                  <a:latin typeface="+mn-ea"/>
                  <a:ea typeface="+mn-ea"/>
                </a:rPr>
                <a:t>s</a:t>
              </a:r>
              <a:endParaRPr lang="en-US" altLang="zh-CN" sz="1200" b="1" dirty="0">
                <a:solidFill>
                  <a:schemeClr val="tx1"/>
                </a:solidFill>
                <a:latin typeface="+mn-ea"/>
                <a:ea typeface="+mn-ea"/>
                <a:sym typeface="微软雅黑" panose="020B0503020204020204" pitchFamily="34" charset="-122"/>
              </a:endParaRPr>
            </a:p>
            <a:p>
              <a:pPr algn="ctr" fontAlgn="ctr"/>
              <a:r>
                <a:rPr sz="1200" b="1" dirty="0">
                  <a:solidFill>
                    <a:schemeClr val="tx1"/>
                  </a:solidFill>
                  <a:latin typeface="+mn-ea"/>
                  <a:ea typeface="+mn-ea"/>
                </a:rPr>
                <a:t>Increased by </a:t>
              </a:r>
              <a:r>
                <a:rPr sz="1200" b="1" dirty="0">
                  <a:solidFill>
                    <a:srgbClr val="C00000"/>
                  </a:solidFill>
                  <a:latin typeface="+mn-ea"/>
                  <a:ea typeface="+mn-ea"/>
                </a:rPr>
                <a:t>5</a:t>
              </a:r>
              <a:r>
                <a:rPr sz="1200" b="1" dirty="0">
                  <a:solidFill>
                    <a:schemeClr val="tx1"/>
                  </a:solidFill>
                  <a:latin typeface="+mn-ea"/>
                  <a:ea typeface="+mn-ea"/>
                </a:rPr>
                <a:t> times each year</a:t>
              </a:r>
              <a:endParaRPr lang="zh-CN" altLang="zh-CN" sz="1200" b="1" dirty="0">
                <a:solidFill>
                  <a:schemeClr val="tx1"/>
                </a:solidFill>
                <a:latin typeface="+mn-ea"/>
                <a:ea typeface="+mn-ea"/>
                <a:cs typeface="Arial" panose="020B0604020202020204" pitchFamily="34" charset="0"/>
                <a:sym typeface="Arial" panose="020B0604020202020204" pitchFamily="34" charset="0"/>
              </a:endParaRPr>
            </a:p>
          </p:txBody>
        </p:sp>
        <p:sp>
          <p:nvSpPr>
            <p:cNvPr id="67" name="AutoShape 22"/>
            <p:cNvSpPr>
              <a:spLocks/>
            </p:cNvSpPr>
            <p:nvPr/>
          </p:nvSpPr>
          <p:spPr bwMode="auto">
            <a:xfrm>
              <a:off x="7570164" y="2520328"/>
              <a:ext cx="933282" cy="328834"/>
            </a:xfrm>
            <a:prstGeom prst="roundRect">
              <a:avLst>
                <a:gd name="adj" fmla="val 16667"/>
              </a:avLst>
            </a:prstGeom>
            <a:noFill/>
            <a:ln w="19050" cap="flat" cmpd="sng">
              <a:solidFill>
                <a:schemeClr val="tx1"/>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Lst>
          </p:spPr>
          <p:txBody>
            <a:bodyPr wrap="square" lIns="45731" rIns="45731" anchor="ctr">
              <a:noAutofit/>
            </a:bodyPr>
            <a:lstStyle/>
            <a:p>
              <a:pPr algn="ctr" fontAlgn="ctr">
                <a:lnSpc>
                  <a:spcPct val="85000"/>
                </a:lnSpc>
              </a:pPr>
              <a:r>
                <a:rPr sz="1200" dirty="0">
                  <a:latin typeface="+mn-ea"/>
                  <a:ea typeface="+mn-ea"/>
                </a:rPr>
                <a:t>SDN controller</a:t>
              </a:r>
            </a:p>
          </p:txBody>
        </p:sp>
        <p:grpSp>
          <p:nvGrpSpPr>
            <p:cNvPr id="90" name="组合 89"/>
            <p:cNvGrpSpPr/>
            <p:nvPr/>
          </p:nvGrpSpPr>
          <p:grpSpPr>
            <a:xfrm>
              <a:off x="6453738" y="2420889"/>
              <a:ext cx="938407" cy="646331"/>
              <a:chOff x="5560729" y="2318533"/>
              <a:chExt cx="1049127" cy="807853"/>
            </a:xfrm>
          </p:grpSpPr>
          <p:sp>
            <p:nvSpPr>
              <p:cNvPr id="66" name="AutoShape 21"/>
              <p:cNvSpPr>
                <a:spLocks/>
              </p:cNvSpPr>
              <p:nvPr/>
            </p:nvSpPr>
            <p:spPr bwMode="auto">
              <a:xfrm>
                <a:off x="5731826" y="2393861"/>
                <a:ext cx="765282" cy="427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149" y="0"/>
                    </a:moveTo>
                    <a:lnTo>
                      <a:pt x="10414" y="8"/>
                    </a:lnTo>
                    <a:lnTo>
                      <a:pt x="10676" y="32"/>
                    </a:lnTo>
                    <a:lnTo>
                      <a:pt x="10935" y="71"/>
                    </a:lnTo>
                    <a:lnTo>
                      <a:pt x="11191" y="128"/>
                    </a:lnTo>
                    <a:lnTo>
                      <a:pt x="11443" y="197"/>
                    </a:lnTo>
                    <a:lnTo>
                      <a:pt x="11691" y="282"/>
                    </a:lnTo>
                    <a:lnTo>
                      <a:pt x="11937" y="382"/>
                    </a:lnTo>
                    <a:lnTo>
                      <a:pt x="12177" y="495"/>
                    </a:lnTo>
                    <a:lnTo>
                      <a:pt x="12414" y="622"/>
                    </a:lnTo>
                    <a:lnTo>
                      <a:pt x="12645" y="763"/>
                    </a:lnTo>
                    <a:lnTo>
                      <a:pt x="12872" y="916"/>
                    </a:lnTo>
                    <a:lnTo>
                      <a:pt x="13096" y="1083"/>
                    </a:lnTo>
                    <a:lnTo>
                      <a:pt x="13311" y="1260"/>
                    </a:lnTo>
                    <a:lnTo>
                      <a:pt x="13522" y="1452"/>
                    </a:lnTo>
                    <a:lnTo>
                      <a:pt x="13729" y="1655"/>
                    </a:lnTo>
                    <a:lnTo>
                      <a:pt x="13930" y="1869"/>
                    </a:lnTo>
                    <a:lnTo>
                      <a:pt x="14123" y="2093"/>
                    </a:lnTo>
                    <a:lnTo>
                      <a:pt x="14309" y="2330"/>
                    </a:lnTo>
                    <a:lnTo>
                      <a:pt x="14491" y="2576"/>
                    </a:lnTo>
                    <a:lnTo>
                      <a:pt x="14665" y="2834"/>
                    </a:lnTo>
                    <a:lnTo>
                      <a:pt x="14832" y="3099"/>
                    </a:lnTo>
                    <a:lnTo>
                      <a:pt x="14991" y="3375"/>
                    </a:lnTo>
                    <a:lnTo>
                      <a:pt x="15145" y="3661"/>
                    </a:lnTo>
                    <a:lnTo>
                      <a:pt x="15291" y="3953"/>
                    </a:lnTo>
                    <a:lnTo>
                      <a:pt x="15426" y="4257"/>
                    </a:lnTo>
                    <a:lnTo>
                      <a:pt x="15556" y="4567"/>
                    </a:lnTo>
                    <a:lnTo>
                      <a:pt x="15677" y="4885"/>
                    </a:lnTo>
                    <a:lnTo>
                      <a:pt x="15789" y="5212"/>
                    </a:lnTo>
                    <a:lnTo>
                      <a:pt x="15891" y="5543"/>
                    </a:lnTo>
                    <a:lnTo>
                      <a:pt x="15986" y="5884"/>
                    </a:lnTo>
                    <a:lnTo>
                      <a:pt x="16071" y="6232"/>
                    </a:lnTo>
                    <a:lnTo>
                      <a:pt x="16146" y="6583"/>
                    </a:lnTo>
                    <a:lnTo>
                      <a:pt x="16184" y="6579"/>
                    </a:lnTo>
                    <a:lnTo>
                      <a:pt x="16298" y="6574"/>
                    </a:lnTo>
                    <a:lnTo>
                      <a:pt x="16338" y="6572"/>
                    </a:lnTo>
                    <a:lnTo>
                      <a:pt x="16376" y="6570"/>
                    </a:lnTo>
                    <a:lnTo>
                      <a:pt x="16452" y="6570"/>
                    </a:lnTo>
                    <a:lnTo>
                      <a:pt x="16717" y="6579"/>
                    </a:lnTo>
                    <a:lnTo>
                      <a:pt x="16977" y="6610"/>
                    </a:lnTo>
                    <a:lnTo>
                      <a:pt x="17233" y="6657"/>
                    </a:lnTo>
                    <a:lnTo>
                      <a:pt x="17488" y="6722"/>
                    </a:lnTo>
                    <a:lnTo>
                      <a:pt x="17737" y="6809"/>
                    </a:lnTo>
                    <a:lnTo>
                      <a:pt x="17981" y="6909"/>
                    </a:lnTo>
                    <a:lnTo>
                      <a:pt x="18220" y="7029"/>
                    </a:lnTo>
                    <a:lnTo>
                      <a:pt x="18453" y="7162"/>
                    </a:lnTo>
                    <a:lnTo>
                      <a:pt x="18681" y="7313"/>
                    </a:lnTo>
                    <a:lnTo>
                      <a:pt x="18903" y="7478"/>
                    </a:lnTo>
                    <a:lnTo>
                      <a:pt x="19119" y="7661"/>
                    </a:lnTo>
                    <a:lnTo>
                      <a:pt x="19326" y="7858"/>
                    </a:lnTo>
                    <a:lnTo>
                      <a:pt x="19530" y="8067"/>
                    </a:lnTo>
                    <a:lnTo>
                      <a:pt x="19724" y="8291"/>
                    </a:lnTo>
                    <a:lnTo>
                      <a:pt x="19909" y="8528"/>
                    </a:lnTo>
                    <a:lnTo>
                      <a:pt x="20089" y="8776"/>
                    </a:lnTo>
                    <a:lnTo>
                      <a:pt x="20260" y="9037"/>
                    </a:lnTo>
                    <a:lnTo>
                      <a:pt x="20422" y="9310"/>
                    </a:lnTo>
                    <a:lnTo>
                      <a:pt x="20575" y="9594"/>
                    </a:lnTo>
                    <a:lnTo>
                      <a:pt x="20719" y="9889"/>
                    </a:lnTo>
                    <a:lnTo>
                      <a:pt x="20854" y="10194"/>
                    </a:lnTo>
                    <a:lnTo>
                      <a:pt x="20977" y="10508"/>
                    </a:lnTo>
                    <a:lnTo>
                      <a:pt x="21092" y="10833"/>
                    </a:lnTo>
                    <a:lnTo>
                      <a:pt x="21194" y="11166"/>
                    </a:lnTo>
                    <a:lnTo>
                      <a:pt x="21287" y="11506"/>
                    </a:lnTo>
                    <a:lnTo>
                      <a:pt x="21367" y="11856"/>
                    </a:lnTo>
                    <a:lnTo>
                      <a:pt x="21438" y="12211"/>
                    </a:lnTo>
                    <a:lnTo>
                      <a:pt x="21495" y="12574"/>
                    </a:lnTo>
                    <a:lnTo>
                      <a:pt x="21541" y="12945"/>
                    </a:lnTo>
                    <a:lnTo>
                      <a:pt x="21572" y="13319"/>
                    </a:lnTo>
                    <a:lnTo>
                      <a:pt x="21593" y="13700"/>
                    </a:lnTo>
                    <a:lnTo>
                      <a:pt x="21600" y="14084"/>
                    </a:lnTo>
                    <a:lnTo>
                      <a:pt x="21593" y="14456"/>
                    </a:lnTo>
                    <a:lnTo>
                      <a:pt x="21576" y="14823"/>
                    </a:lnTo>
                    <a:lnTo>
                      <a:pt x="21545" y="15184"/>
                    </a:lnTo>
                    <a:lnTo>
                      <a:pt x="21503" y="15540"/>
                    </a:lnTo>
                    <a:lnTo>
                      <a:pt x="21449" y="15891"/>
                    </a:lnTo>
                    <a:lnTo>
                      <a:pt x="21386" y="16235"/>
                    </a:lnTo>
                    <a:lnTo>
                      <a:pt x="21310" y="16572"/>
                    </a:lnTo>
                    <a:lnTo>
                      <a:pt x="21223" y="16903"/>
                    </a:lnTo>
                    <a:lnTo>
                      <a:pt x="21127" y="17226"/>
                    </a:lnTo>
                    <a:lnTo>
                      <a:pt x="21022" y="17540"/>
                    </a:lnTo>
                    <a:lnTo>
                      <a:pt x="20906" y="17847"/>
                    </a:lnTo>
                    <a:lnTo>
                      <a:pt x="20782" y="18144"/>
                    </a:lnTo>
                    <a:lnTo>
                      <a:pt x="20646" y="18432"/>
                    </a:lnTo>
                    <a:lnTo>
                      <a:pt x="20506" y="18710"/>
                    </a:lnTo>
                    <a:lnTo>
                      <a:pt x="20353" y="18979"/>
                    </a:lnTo>
                    <a:lnTo>
                      <a:pt x="20194" y="19236"/>
                    </a:lnTo>
                    <a:lnTo>
                      <a:pt x="20028" y="19483"/>
                    </a:lnTo>
                    <a:lnTo>
                      <a:pt x="19853" y="19720"/>
                    </a:lnTo>
                    <a:lnTo>
                      <a:pt x="19670" y="19943"/>
                    </a:lnTo>
                    <a:lnTo>
                      <a:pt x="19482" y="20154"/>
                    </a:lnTo>
                    <a:lnTo>
                      <a:pt x="19287" y="20353"/>
                    </a:lnTo>
                    <a:lnTo>
                      <a:pt x="19083" y="20539"/>
                    </a:lnTo>
                    <a:lnTo>
                      <a:pt x="18876" y="20711"/>
                    </a:lnTo>
                    <a:lnTo>
                      <a:pt x="18661" y="20869"/>
                    </a:lnTo>
                    <a:lnTo>
                      <a:pt x="18442" y="21015"/>
                    </a:lnTo>
                    <a:lnTo>
                      <a:pt x="18217" y="21143"/>
                    </a:lnTo>
                    <a:lnTo>
                      <a:pt x="17988" y="21258"/>
                    </a:lnTo>
                    <a:lnTo>
                      <a:pt x="17752" y="21356"/>
                    </a:lnTo>
                    <a:lnTo>
                      <a:pt x="17513" y="21438"/>
                    </a:lnTo>
                    <a:lnTo>
                      <a:pt x="17270" y="21504"/>
                    </a:lnTo>
                    <a:lnTo>
                      <a:pt x="17025" y="21553"/>
                    </a:lnTo>
                    <a:lnTo>
                      <a:pt x="16775" y="21585"/>
                    </a:lnTo>
                    <a:lnTo>
                      <a:pt x="16775" y="21600"/>
                    </a:lnTo>
                    <a:lnTo>
                      <a:pt x="4045" y="21600"/>
                    </a:lnTo>
                    <a:lnTo>
                      <a:pt x="4045" y="21581"/>
                    </a:lnTo>
                    <a:lnTo>
                      <a:pt x="3834" y="21547"/>
                    </a:lnTo>
                    <a:lnTo>
                      <a:pt x="3626" y="21504"/>
                    </a:lnTo>
                    <a:lnTo>
                      <a:pt x="3422" y="21444"/>
                    </a:lnTo>
                    <a:lnTo>
                      <a:pt x="3222" y="21371"/>
                    </a:lnTo>
                    <a:lnTo>
                      <a:pt x="3025" y="21282"/>
                    </a:lnTo>
                    <a:lnTo>
                      <a:pt x="2832" y="21183"/>
                    </a:lnTo>
                    <a:lnTo>
                      <a:pt x="2644" y="21070"/>
                    </a:lnTo>
                    <a:lnTo>
                      <a:pt x="2459" y="20946"/>
                    </a:lnTo>
                    <a:lnTo>
                      <a:pt x="2280" y="20810"/>
                    </a:lnTo>
                    <a:lnTo>
                      <a:pt x="2106" y="20660"/>
                    </a:lnTo>
                    <a:lnTo>
                      <a:pt x="1936" y="20502"/>
                    </a:lnTo>
                    <a:lnTo>
                      <a:pt x="1772" y="20333"/>
                    </a:lnTo>
                    <a:lnTo>
                      <a:pt x="1614" y="20150"/>
                    </a:lnTo>
                    <a:lnTo>
                      <a:pt x="1462" y="19960"/>
                    </a:lnTo>
                    <a:lnTo>
                      <a:pt x="1315" y="19759"/>
                    </a:lnTo>
                    <a:lnTo>
                      <a:pt x="1176" y="19548"/>
                    </a:lnTo>
                    <a:lnTo>
                      <a:pt x="1042" y="19330"/>
                    </a:lnTo>
                    <a:lnTo>
                      <a:pt x="916" y="19103"/>
                    </a:lnTo>
                    <a:lnTo>
                      <a:pt x="796" y="18866"/>
                    </a:lnTo>
                    <a:lnTo>
                      <a:pt x="684" y="18621"/>
                    </a:lnTo>
                    <a:lnTo>
                      <a:pt x="579" y="18369"/>
                    </a:lnTo>
                    <a:lnTo>
                      <a:pt x="483" y="18110"/>
                    </a:lnTo>
                    <a:lnTo>
                      <a:pt x="394" y="17845"/>
                    </a:lnTo>
                    <a:lnTo>
                      <a:pt x="314" y="17572"/>
                    </a:lnTo>
                    <a:lnTo>
                      <a:pt x="243" y="17294"/>
                    </a:lnTo>
                    <a:lnTo>
                      <a:pt x="180" y="17006"/>
                    </a:lnTo>
                    <a:lnTo>
                      <a:pt x="126" y="16717"/>
                    </a:lnTo>
                    <a:lnTo>
                      <a:pt x="81" y="16421"/>
                    </a:lnTo>
                    <a:lnTo>
                      <a:pt x="46" y="16121"/>
                    </a:lnTo>
                    <a:lnTo>
                      <a:pt x="20" y="15814"/>
                    </a:lnTo>
                    <a:lnTo>
                      <a:pt x="5" y="15506"/>
                    </a:lnTo>
                    <a:lnTo>
                      <a:pt x="0" y="15192"/>
                    </a:lnTo>
                    <a:lnTo>
                      <a:pt x="5" y="14885"/>
                    </a:lnTo>
                    <a:lnTo>
                      <a:pt x="20" y="14581"/>
                    </a:lnTo>
                    <a:lnTo>
                      <a:pt x="45" y="14283"/>
                    </a:lnTo>
                    <a:lnTo>
                      <a:pt x="79" y="13988"/>
                    </a:lnTo>
                    <a:lnTo>
                      <a:pt x="121" y="13697"/>
                    </a:lnTo>
                    <a:lnTo>
                      <a:pt x="173" y="13411"/>
                    </a:lnTo>
                    <a:lnTo>
                      <a:pt x="234" y="13131"/>
                    </a:lnTo>
                    <a:lnTo>
                      <a:pt x="302" y="12856"/>
                    </a:lnTo>
                    <a:lnTo>
                      <a:pt x="380" y="12587"/>
                    </a:lnTo>
                    <a:lnTo>
                      <a:pt x="465" y="12328"/>
                    </a:lnTo>
                    <a:lnTo>
                      <a:pt x="557" y="12072"/>
                    </a:lnTo>
                    <a:lnTo>
                      <a:pt x="659" y="11822"/>
                    </a:lnTo>
                    <a:lnTo>
                      <a:pt x="767" y="11581"/>
                    </a:lnTo>
                    <a:lnTo>
                      <a:pt x="881" y="11346"/>
                    </a:lnTo>
                    <a:lnTo>
                      <a:pt x="1005" y="11121"/>
                    </a:lnTo>
                    <a:lnTo>
                      <a:pt x="1132" y="10904"/>
                    </a:lnTo>
                    <a:lnTo>
                      <a:pt x="1268" y="10696"/>
                    </a:lnTo>
                    <a:lnTo>
                      <a:pt x="1408" y="10496"/>
                    </a:lnTo>
                    <a:lnTo>
                      <a:pt x="1555" y="10305"/>
                    </a:lnTo>
                    <a:lnTo>
                      <a:pt x="1709" y="10124"/>
                    </a:lnTo>
                    <a:lnTo>
                      <a:pt x="1867" y="9953"/>
                    </a:lnTo>
                    <a:lnTo>
                      <a:pt x="2031" y="9793"/>
                    </a:lnTo>
                    <a:lnTo>
                      <a:pt x="2200" y="9643"/>
                    </a:lnTo>
                    <a:lnTo>
                      <a:pt x="2374" y="9503"/>
                    </a:lnTo>
                    <a:lnTo>
                      <a:pt x="2551" y="9376"/>
                    </a:lnTo>
                    <a:lnTo>
                      <a:pt x="2735" y="9259"/>
                    </a:lnTo>
                    <a:lnTo>
                      <a:pt x="2922" y="9156"/>
                    </a:lnTo>
                    <a:lnTo>
                      <a:pt x="3112" y="9062"/>
                    </a:lnTo>
                    <a:lnTo>
                      <a:pt x="3306" y="8983"/>
                    </a:lnTo>
                    <a:lnTo>
                      <a:pt x="3505" y="8915"/>
                    </a:lnTo>
                    <a:lnTo>
                      <a:pt x="3706" y="8862"/>
                    </a:lnTo>
                    <a:lnTo>
                      <a:pt x="3909" y="8823"/>
                    </a:lnTo>
                    <a:lnTo>
                      <a:pt x="3928" y="8368"/>
                    </a:lnTo>
                    <a:lnTo>
                      <a:pt x="3961" y="7920"/>
                    </a:lnTo>
                    <a:lnTo>
                      <a:pt x="4008" y="7476"/>
                    </a:lnTo>
                    <a:lnTo>
                      <a:pt x="4070" y="7040"/>
                    </a:lnTo>
                    <a:lnTo>
                      <a:pt x="4146" y="6613"/>
                    </a:lnTo>
                    <a:lnTo>
                      <a:pt x="4236" y="6196"/>
                    </a:lnTo>
                    <a:lnTo>
                      <a:pt x="4339" y="5784"/>
                    </a:lnTo>
                    <a:lnTo>
                      <a:pt x="4455" y="5384"/>
                    </a:lnTo>
                    <a:lnTo>
                      <a:pt x="4583" y="4992"/>
                    </a:lnTo>
                    <a:lnTo>
                      <a:pt x="4725" y="4613"/>
                    </a:lnTo>
                    <a:lnTo>
                      <a:pt x="4878" y="4242"/>
                    </a:lnTo>
                    <a:lnTo>
                      <a:pt x="5040" y="3883"/>
                    </a:lnTo>
                    <a:lnTo>
                      <a:pt x="5216" y="3539"/>
                    </a:lnTo>
                    <a:lnTo>
                      <a:pt x="5403" y="3204"/>
                    </a:lnTo>
                    <a:lnTo>
                      <a:pt x="5599" y="2886"/>
                    </a:lnTo>
                    <a:lnTo>
                      <a:pt x="5805" y="2578"/>
                    </a:lnTo>
                    <a:lnTo>
                      <a:pt x="6020" y="2287"/>
                    </a:lnTo>
                    <a:lnTo>
                      <a:pt x="6245" y="2010"/>
                    </a:lnTo>
                    <a:lnTo>
                      <a:pt x="6479" y="1749"/>
                    </a:lnTo>
                    <a:lnTo>
                      <a:pt x="6722" y="1504"/>
                    </a:lnTo>
                    <a:lnTo>
                      <a:pt x="6971" y="1273"/>
                    </a:lnTo>
                    <a:lnTo>
                      <a:pt x="7229" y="1062"/>
                    </a:lnTo>
                    <a:lnTo>
                      <a:pt x="7494" y="869"/>
                    </a:lnTo>
                    <a:lnTo>
                      <a:pt x="7766" y="692"/>
                    </a:lnTo>
                    <a:lnTo>
                      <a:pt x="8045" y="534"/>
                    </a:lnTo>
                    <a:lnTo>
                      <a:pt x="8331" y="397"/>
                    </a:lnTo>
                    <a:lnTo>
                      <a:pt x="8621" y="276"/>
                    </a:lnTo>
                    <a:lnTo>
                      <a:pt x="8917" y="179"/>
                    </a:lnTo>
                    <a:lnTo>
                      <a:pt x="9219" y="102"/>
                    </a:lnTo>
                    <a:lnTo>
                      <a:pt x="9524" y="47"/>
                    </a:lnTo>
                    <a:lnTo>
                      <a:pt x="9835" y="11"/>
                    </a:lnTo>
                    <a:lnTo>
                      <a:pt x="10149" y="0"/>
                    </a:lnTo>
                    <a:close/>
                    <a:moveTo>
                      <a:pt x="12028" y="17916"/>
                    </a:moveTo>
                    <a:lnTo>
                      <a:pt x="12017" y="17892"/>
                    </a:lnTo>
                    <a:lnTo>
                      <a:pt x="11999" y="17847"/>
                    </a:lnTo>
                    <a:lnTo>
                      <a:pt x="11989" y="17822"/>
                    </a:lnTo>
                    <a:lnTo>
                      <a:pt x="11962" y="17834"/>
                    </a:lnTo>
                    <a:lnTo>
                      <a:pt x="11936" y="17847"/>
                    </a:lnTo>
                    <a:lnTo>
                      <a:pt x="11908" y="17860"/>
                    </a:lnTo>
                    <a:lnTo>
                      <a:pt x="11882" y="17869"/>
                    </a:lnTo>
                    <a:lnTo>
                      <a:pt x="11853" y="17881"/>
                    </a:lnTo>
                    <a:lnTo>
                      <a:pt x="11827" y="17892"/>
                    </a:lnTo>
                    <a:lnTo>
                      <a:pt x="11799" y="17903"/>
                    </a:lnTo>
                    <a:lnTo>
                      <a:pt x="11771" y="17916"/>
                    </a:lnTo>
                    <a:lnTo>
                      <a:pt x="12028" y="17916"/>
                    </a:lnTo>
                    <a:close/>
                    <a:moveTo>
                      <a:pt x="8528" y="17916"/>
                    </a:moveTo>
                    <a:lnTo>
                      <a:pt x="8491" y="17899"/>
                    </a:lnTo>
                    <a:lnTo>
                      <a:pt x="8453" y="17884"/>
                    </a:lnTo>
                    <a:lnTo>
                      <a:pt x="8418" y="17869"/>
                    </a:lnTo>
                    <a:lnTo>
                      <a:pt x="8380" y="17854"/>
                    </a:lnTo>
                    <a:lnTo>
                      <a:pt x="8376" y="17869"/>
                    </a:lnTo>
                    <a:lnTo>
                      <a:pt x="8365" y="17899"/>
                    </a:lnTo>
                    <a:lnTo>
                      <a:pt x="8360" y="17916"/>
                    </a:lnTo>
                    <a:lnTo>
                      <a:pt x="8528" y="17916"/>
                    </a:lnTo>
                    <a:close/>
                  </a:path>
                </a:pathLst>
              </a:custGeom>
              <a:solidFill>
                <a:srgbClr val="FFFFFF">
                  <a:alpha val="92999"/>
                </a:srgbClr>
              </a:solidFill>
              <a:ln>
                <a:noFill/>
              </a:ln>
              <a:effectLst>
                <a:outerShdw blurRad="50800" dist="38100" dir="2700000" algn="ctr" rotWithShape="0">
                  <a:srgbClr val="00CCFF">
                    <a:alpha val="39999"/>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square" lIns="45731" rIns="45731">
                <a:noAutofit/>
              </a:bodyPr>
              <a:lstStyle/>
              <a:p>
                <a:pPr fontAlgn="ctr"/>
                <a:endParaRPr lang="zh-CN" altLang="zh-CN" sz="1200">
                  <a:latin typeface="+mn-ea"/>
                  <a:ea typeface="+mn-ea"/>
                  <a:cs typeface="Arial" panose="020B0604020202020204" pitchFamily="34" charset="0"/>
                  <a:sym typeface="Arial" panose="020B0604020202020204" pitchFamily="34" charset="0"/>
                </a:endParaRPr>
              </a:p>
            </p:txBody>
          </p:sp>
          <p:sp>
            <p:nvSpPr>
              <p:cNvPr id="69" name="Rectangle 24"/>
              <p:cNvSpPr>
                <a:spLocks/>
              </p:cNvSpPr>
              <p:nvPr/>
            </p:nvSpPr>
            <p:spPr bwMode="auto">
              <a:xfrm>
                <a:off x="5560729" y="2318533"/>
                <a:ext cx="1049127" cy="807853"/>
              </a:xfrm>
              <a:prstGeom prst="rect">
                <a:avLst/>
              </a:prstGeom>
              <a:noFill/>
              <a:ln>
                <a:noFill/>
              </a:ln>
              <a:effectLst>
                <a:outerShdw algn="ctr" rotWithShape="0">
                  <a:srgbClr val="000000">
                    <a:alpha val="3013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square" lIns="45731" rIns="45731">
                <a:noAutofit/>
              </a:bodyPr>
              <a:lstStyle/>
              <a:p>
                <a:pPr algn="ctr" fontAlgn="ctr"/>
                <a:r>
                  <a:rPr sz="1200" b="1" dirty="0">
                    <a:solidFill>
                      <a:srgbClr val="595959"/>
                    </a:solidFill>
                    <a:latin typeface="+mn-ea"/>
                    <a:ea typeface="+mn-ea"/>
                  </a:rPr>
                  <a:t>Cloud platform</a:t>
                </a:r>
              </a:p>
            </p:txBody>
          </p:sp>
        </p:grpSp>
        <p:sp>
          <p:nvSpPr>
            <p:cNvPr id="70" name="Rectangle 25"/>
            <p:cNvSpPr>
              <a:spLocks/>
            </p:cNvSpPr>
            <p:nvPr/>
          </p:nvSpPr>
          <p:spPr bwMode="auto">
            <a:xfrm>
              <a:off x="4916118" y="4775247"/>
              <a:ext cx="2394161" cy="9336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3195" tIns="43195" rIns="43195" bIns="43195" anchor="t">
              <a:noAutofit/>
            </a:bodyPr>
            <a:lstStyle>
              <a:lvl1pPr defTabSz="136525">
                <a:defRPr>
                  <a:solidFill>
                    <a:srgbClr val="000000"/>
                  </a:solidFill>
                  <a:latin typeface="Calibri" panose="020F0502020204030204" pitchFamily="34" charset="0"/>
                  <a:cs typeface="Calibri" panose="020F0502020204030204" pitchFamily="34" charset="0"/>
                  <a:sym typeface="Calibri" panose="020F0502020204030204" pitchFamily="34" charset="0"/>
                </a:defRPr>
              </a:lvl1pPr>
              <a:lvl2pPr defTabSz="136525">
                <a:defRPr>
                  <a:solidFill>
                    <a:srgbClr val="000000"/>
                  </a:solidFill>
                  <a:latin typeface="Calibri" panose="020F0502020204030204" pitchFamily="34" charset="0"/>
                  <a:cs typeface="Calibri" panose="020F0502020204030204" pitchFamily="34" charset="0"/>
                  <a:sym typeface="Calibri" panose="020F0502020204030204" pitchFamily="34" charset="0"/>
                </a:defRPr>
              </a:lvl2pPr>
              <a:lvl3pPr defTabSz="136525">
                <a:defRPr>
                  <a:solidFill>
                    <a:srgbClr val="000000"/>
                  </a:solidFill>
                  <a:latin typeface="Calibri" panose="020F0502020204030204" pitchFamily="34" charset="0"/>
                  <a:cs typeface="Calibri" panose="020F0502020204030204" pitchFamily="34" charset="0"/>
                  <a:sym typeface="Calibri" panose="020F0502020204030204" pitchFamily="34" charset="0"/>
                </a:defRPr>
              </a:lvl3pPr>
              <a:lvl4pPr defTabSz="136525">
                <a:defRPr>
                  <a:solidFill>
                    <a:srgbClr val="000000"/>
                  </a:solidFill>
                  <a:latin typeface="Calibri" panose="020F0502020204030204" pitchFamily="34" charset="0"/>
                  <a:cs typeface="Calibri" panose="020F0502020204030204" pitchFamily="34" charset="0"/>
                  <a:sym typeface="Calibri" panose="020F0502020204030204" pitchFamily="34" charset="0"/>
                </a:defRPr>
              </a:lvl4pPr>
              <a:lvl5pPr defTabSz="136525">
                <a:defRPr>
                  <a:solidFill>
                    <a:srgbClr val="000000"/>
                  </a:solidFill>
                  <a:latin typeface="Calibri" panose="020F0502020204030204" pitchFamily="34" charset="0"/>
                  <a:cs typeface="Calibri" panose="020F0502020204030204" pitchFamily="34" charset="0"/>
                  <a:sym typeface="Calibri" panose="020F0502020204030204" pitchFamily="34" charset="0"/>
                </a:defRPr>
              </a:lvl5pPr>
              <a:lvl6pPr marL="457200" indent="1828800" defTabSz="136525"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6pPr>
              <a:lvl7pPr marL="914400" indent="1828800" defTabSz="136525"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7pPr>
              <a:lvl8pPr marL="1371600" indent="1828800" defTabSz="136525"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8pPr>
              <a:lvl9pPr marL="1828800" indent="1828800" defTabSz="136525"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9pPr>
            </a:lstStyle>
            <a:p>
              <a:pPr algn="ctr" fontAlgn="ctr"/>
              <a:r>
                <a:rPr sz="1200" b="1" dirty="0">
                  <a:solidFill>
                    <a:schemeClr val="tx1"/>
                  </a:solidFill>
                  <a:latin typeface="+mn-ea"/>
                  <a:ea typeface="+mn-ea"/>
                </a:rPr>
                <a:t>Data center applications</a:t>
              </a:r>
              <a:endParaRPr lang="en-US" altLang="zh-CN" sz="1200" b="1" dirty="0">
                <a:solidFill>
                  <a:schemeClr val="tx1"/>
                </a:solidFill>
                <a:latin typeface="+mn-ea"/>
                <a:ea typeface="+mn-ea"/>
                <a:sym typeface="微软雅黑" panose="020B0503020204020204" pitchFamily="34" charset="-122"/>
              </a:endParaRPr>
            </a:p>
            <a:p>
              <a:pPr algn="ctr" fontAlgn="ctr"/>
              <a:r>
                <a:rPr sz="1200" b="1" dirty="0">
                  <a:solidFill>
                    <a:schemeClr val="tx1"/>
                  </a:solidFill>
                  <a:latin typeface="+mn-ea"/>
                  <a:ea typeface="+mn-ea"/>
                </a:rPr>
                <a:t>Increased by </a:t>
              </a:r>
              <a:r>
                <a:rPr sz="1200" b="1" dirty="0">
                  <a:solidFill>
                    <a:srgbClr val="C00000"/>
                  </a:solidFill>
                  <a:latin typeface="+mn-ea"/>
                  <a:ea typeface="+mn-ea"/>
                </a:rPr>
                <a:t>200%</a:t>
              </a:r>
              <a:r>
                <a:rPr sz="1200" dirty="0">
                  <a:solidFill>
                    <a:srgbClr val="C00000"/>
                  </a:solidFill>
                  <a:latin typeface="+mn-ea"/>
                  <a:ea typeface="+mn-ea"/>
                </a:rPr>
                <a:t> </a:t>
              </a:r>
              <a:r>
                <a:rPr sz="1200" b="1" dirty="0">
                  <a:latin typeface="+mn-ea"/>
                  <a:ea typeface="+mn-ea"/>
                </a:rPr>
                <a:t>every four years</a:t>
              </a:r>
              <a:endParaRPr lang="zh-CN" altLang="zh-CN" sz="1200" b="1" dirty="0">
                <a:solidFill>
                  <a:srgbClr val="C00000"/>
                </a:solidFill>
                <a:latin typeface="+mn-ea"/>
                <a:ea typeface="+mn-ea"/>
                <a:cs typeface="Arial" panose="020B0604020202020204" pitchFamily="34" charset="0"/>
                <a:sym typeface="Arial" panose="020B0604020202020204" pitchFamily="34" charset="0"/>
              </a:endParaRPr>
            </a:p>
          </p:txBody>
        </p:sp>
        <p:sp>
          <p:nvSpPr>
            <p:cNvPr id="71" name="Rectangle 26"/>
            <p:cNvSpPr>
              <a:spLocks/>
            </p:cNvSpPr>
            <p:nvPr/>
          </p:nvSpPr>
          <p:spPr bwMode="auto">
            <a:xfrm>
              <a:off x="7570090" y="4775246"/>
              <a:ext cx="2198318" cy="142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3195" tIns="43195" rIns="43195" bIns="43195" anchor="t">
              <a:noAutofit/>
            </a:bodyPr>
            <a:lstStyle/>
            <a:p>
              <a:pPr algn="ctr" fontAlgn="ctr"/>
              <a:r>
                <a:rPr sz="1200" b="1" dirty="0">
                  <a:latin typeface="+mn-ea"/>
                  <a:ea typeface="+mn-ea"/>
                </a:rPr>
                <a:t>Diversified ecosystem</a:t>
              </a:r>
              <a:endParaRPr lang="en-US" altLang="zh-CN" sz="1200" b="1" dirty="0">
                <a:latin typeface="+mn-ea"/>
                <a:ea typeface="+mn-ea"/>
                <a:sym typeface="微软雅黑" panose="020B0503020204020204" pitchFamily="34" charset="-122"/>
              </a:endParaRPr>
            </a:p>
            <a:p>
              <a:pPr algn="ctr" fontAlgn="ctr"/>
              <a:r>
                <a:rPr sz="1200" b="1" dirty="0">
                  <a:solidFill>
                    <a:srgbClr val="C00000"/>
                  </a:solidFill>
                  <a:latin typeface="+mn-ea"/>
                  <a:ea typeface="+mn-ea"/>
                </a:rPr>
                <a:t>50+ </a:t>
              </a:r>
              <a:r>
                <a:rPr sz="1200" b="1" dirty="0">
                  <a:latin typeface="+mn-ea"/>
                  <a:ea typeface="+mn-ea"/>
                </a:rPr>
                <a:t>mainstream SDN vendors</a:t>
              </a:r>
              <a:endParaRPr lang="zh-CN" altLang="zh-CN" sz="1200" b="1" dirty="0">
                <a:latin typeface="+mn-ea"/>
                <a:ea typeface="+mn-ea"/>
                <a:cs typeface="Arial" panose="020B0604020202020204" pitchFamily="34" charset="0"/>
                <a:sym typeface="Arial" panose="020B0604020202020204" pitchFamily="34" charset="0"/>
              </a:endParaRPr>
            </a:p>
          </p:txBody>
        </p:sp>
        <p:grpSp>
          <p:nvGrpSpPr>
            <p:cNvPr id="89" name="组合 88"/>
            <p:cNvGrpSpPr/>
            <p:nvPr/>
          </p:nvGrpSpPr>
          <p:grpSpPr>
            <a:xfrm>
              <a:off x="7400164" y="3013057"/>
              <a:ext cx="2186750" cy="1623920"/>
              <a:chOff x="6860016" y="2675965"/>
              <a:chExt cx="2444758" cy="2029746"/>
            </a:xfrm>
          </p:grpSpPr>
          <p:sp>
            <p:nvSpPr>
              <p:cNvPr id="51" name="Oval 6"/>
              <p:cNvSpPr>
                <a:spLocks/>
              </p:cNvSpPr>
              <p:nvPr/>
            </p:nvSpPr>
            <p:spPr bwMode="auto">
              <a:xfrm>
                <a:off x="6860016" y="2675965"/>
                <a:ext cx="1994361" cy="2010967"/>
              </a:xfrm>
              <a:prstGeom prst="ellipse">
                <a:avLst/>
              </a:prstGeom>
              <a:gradFill rotWithShape="0">
                <a:gsLst>
                  <a:gs pos="0">
                    <a:srgbClr val="B9CDE5">
                      <a:alpha val="39999"/>
                    </a:srgbClr>
                  </a:gs>
                  <a:gs pos="9999">
                    <a:srgbClr val="226F9E">
                      <a:alpha val="44999"/>
                    </a:srgbClr>
                  </a:gs>
                  <a:gs pos="34999">
                    <a:srgbClr val="376092">
                      <a:alpha val="57499"/>
                    </a:srgbClr>
                  </a:gs>
                  <a:gs pos="62000">
                    <a:srgbClr val="3E6CA4">
                      <a:alpha val="70999"/>
                    </a:srgbClr>
                  </a:gs>
                  <a:gs pos="98000">
                    <a:srgbClr val="254061">
                      <a:alpha val="88999"/>
                    </a:srgbClr>
                  </a:gs>
                  <a:gs pos="100000">
                    <a:srgbClr val="254061">
                      <a:alpha val="89999"/>
                    </a:srgbClr>
                  </a:gs>
                </a:gsLst>
                <a:lin ang="2700000"/>
              </a:gradFill>
              <a:ln w="12700" cap="flat" cmpd="sng">
                <a:solidFill>
                  <a:srgbClr val="FFFFFF"/>
                </a:solidFill>
                <a:prstDash val="solid"/>
                <a:round/>
                <a:headEnd type="none" w="med" len="med"/>
                <a:tailEnd type="none" w="med" len="med"/>
              </a:ln>
              <a:effectLst/>
            </p:spPr>
            <p:txBody>
              <a:bodyPr wrap="square" lIns="45731" rIns="45731" anchor="ctr">
                <a:noAutofit/>
              </a:bodyPr>
              <a:lstStyle/>
              <a:p>
                <a:pPr algn="ctr" fontAlgn="ctr"/>
                <a:endParaRPr lang="zh-CN" altLang="zh-CN" sz="1200" b="1">
                  <a:solidFill>
                    <a:srgbClr val="FFFFFF"/>
                  </a:solidFill>
                  <a:latin typeface="+mn-ea"/>
                  <a:ea typeface="+mn-ea"/>
                  <a:cs typeface="Arial" panose="020B0604020202020204" pitchFamily="34" charset="0"/>
                  <a:sym typeface="Arial" panose="020B0604020202020204" pitchFamily="34" charset="0"/>
                </a:endParaRPr>
              </a:p>
            </p:txBody>
          </p:sp>
          <p:sp>
            <p:nvSpPr>
              <p:cNvPr id="72" name="Rectangle 27"/>
              <p:cNvSpPr>
                <a:spLocks/>
              </p:cNvSpPr>
              <p:nvPr/>
            </p:nvSpPr>
            <p:spPr bwMode="auto">
              <a:xfrm>
                <a:off x="7438710" y="2815293"/>
                <a:ext cx="1659851" cy="3173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square" lIns="45731" rIns="45731">
                <a:noAutofit/>
              </a:bodyPr>
              <a:lstStyle/>
              <a:p>
                <a:pPr fontAlgn="ctr"/>
                <a:r>
                  <a:rPr sz="1200" b="1" dirty="0">
                    <a:solidFill>
                      <a:srgbClr val="FFFFFF"/>
                    </a:solidFill>
                    <a:latin typeface="+mn-ea"/>
                    <a:ea typeface="+mn-ea"/>
                  </a:rPr>
                  <a:t>Microsoft</a:t>
                </a:r>
              </a:p>
            </p:txBody>
          </p:sp>
          <p:sp>
            <p:nvSpPr>
              <p:cNvPr id="73" name="Rectangle 28"/>
              <p:cNvSpPr>
                <a:spLocks/>
              </p:cNvSpPr>
              <p:nvPr/>
            </p:nvSpPr>
            <p:spPr bwMode="auto">
              <a:xfrm>
                <a:off x="7078794" y="3181562"/>
                <a:ext cx="1249122" cy="3173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square" lIns="45731" rIns="45731">
                <a:noAutofit/>
              </a:bodyPr>
              <a:lstStyle/>
              <a:p>
                <a:pPr fontAlgn="ctr"/>
                <a:r>
                  <a:rPr sz="1200" b="1">
                    <a:solidFill>
                      <a:srgbClr val="FFFFFF"/>
                    </a:solidFill>
                    <a:latin typeface="+mn-ea"/>
                    <a:ea typeface="+mn-ea"/>
                  </a:rPr>
                  <a:t>VMware</a:t>
                </a:r>
              </a:p>
            </p:txBody>
          </p:sp>
          <p:sp>
            <p:nvSpPr>
              <p:cNvPr id="74" name="Rectangle 29"/>
              <p:cNvSpPr>
                <a:spLocks/>
              </p:cNvSpPr>
              <p:nvPr/>
            </p:nvSpPr>
            <p:spPr bwMode="auto">
              <a:xfrm>
                <a:off x="7881195" y="3732022"/>
                <a:ext cx="1423579" cy="3173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square" lIns="45731" rIns="45731">
                <a:noAutofit/>
              </a:bodyPr>
              <a:lstStyle/>
              <a:p>
                <a:pPr fontAlgn="ctr"/>
                <a:r>
                  <a:rPr sz="1200" b="1" dirty="0">
                    <a:solidFill>
                      <a:srgbClr val="FFFFFF"/>
                    </a:solidFill>
                    <a:latin typeface="+mn-ea"/>
                    <a:ea typeface="+mn-ea"/>
                  </a:rPr>
                  <a:t>OpenStack</a:t>
                </a:r>
              </a:p>
            </p:txBody>
          </p:sp>
          <p:sp>
            <p:nvSpPr>
              <p:cNvPr id="75" name="Rectangle 30"/>
              <p:cNvSpPr>
                <a:spLocks/>
              </p:cNvSpPr>
              <p:nvPr/>
            </p:nvSpPr>
            <p:spPr bwMode="auto">
              <a:xfrm>
                <a:off x="7106317" y="3533010"/>
                <a:ext cx="1096687" cy="3173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square" lIns="45731" rIns="45731">
                <a:noAutofit/>
              </a:bodyPr>
              <a:lstStyle/>
              <a:p>
                <a:pPr fontAlgn="ctr"/>
                <a:r>
                  <a:rPr sz="1200" b="1">
                    <a:solidFill>
                      <a:srgbClr val="FFFFFF"/>
                    </a:solidFill>
                    <a:latin typeface="+mn-ea"/>
                    <a:ea typeface="+mn-ea"/>
                  </a:rPr>
                  <a:t>OpenFlow</a:t>
                </a:r>
              </a:p>
            </p:txBody>
          </p:sp>
          <p:sp>
            <p:nvSpPr>
              <p:cNvPr id="76" name="Rectangle 31"/>
              <p:cNvSpPr>
                <a:spLocks/>
              </p:cNvSpPr>
              <p:nvPr/>
            </p:nvSpPr>
            <p:spPr bwMode="auto">
              <a:xfrm>
                <a:off x="8300392" y="3425033"/>
                <a:ext cx="611859" cy="3173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square" lIns="45731" rIns="45731">
                <a:noAutofit/>
              </a:bodyPr>
              <a:lstStyle/>
              <a:p>
                <a:pPr fontAlgn="ctr"/>
                <a:r>
                  <a:rPr sz="1200" b="1">
                    <a:solidFill>
                      <a:srgbClr val="FFFFFF"/>
                    </a:solidFill>
                    <a:latin typeface="+mn-ea"/>
                    <a:ea typeface="+mn-ea"/>
                  </a:rPr>
                  <a:t>IBM</a:t>
                </a:r>
              </a:p>
            </p:txBody>
          </p:sp>
          <p:sp>
            <p:nvSpPr>
              <p:cNvPr id="77" name="Rectangle 32"/>
              <p:cNvSpPr>
                <a:spLocks/>
              </p:cNvSpPr>
              <p:nvPr/>
            </p:nvSpPr>
            <p:spPr bwMode="auto">
              <a:xfrm>
                <a:off x="7155013" y="3967026"/>
                <a:ext cx="1249122" cy="3173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square" lIns="45731" rIns="45731">
                <a:noAutofit/>
              </a:bodyPr>
              <a:lstStyle/>
              <a:p>
                <a:pPr fontAlgn="ctr"/>
                <a:r>
                  <a:rPr sz="1200" b="1" dirty="0">
                    <a:solidFill>
                      <a:srgbClr val="FFFFFF"/>
                    </a:solidFill>
                    <a:latin typeface="+mn-ea"/>
                    <a:ea typeface="+mn-ea"/>
                  </a:rPr>
                  <a:t>Brocade</a:t>
                </a:r>
              </a:p>
            </p:txBody>
          </p:sp>
          <p:sp>
            <p:nvSpPr>
              <p:cNvPr id="78" name="Rectangle 33"/>
              <p:cNvSpPr>
                <a:spLocks/>
              </p:cNvSpPr>
              <p:nvPr/>
            </p:nvSpPr>
            <p:spPr bwMode="auto">
              <a:xfrm>
                <a:off x="8063271" y="4060181"/>
                <a:ext cx="758479" cy="3173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square" lIns="45731" rIns="45731">
                <a:noAutofit/>
              </a:bodyPr>
              <a:lstStyle/>
              <a:p>
                <a:pPr fontAlgn="ctr"/>
                <a:r>
                  <a:rPr sz="1200" b="1" dirty="0">
                    <a:solidFill>
                      <a:srgbClr val="FFFFFF"/>
                    </a:solidFill>
                    <a:latin typeface="+mn-ea"/>
                    <a:ea typeface="+mn-ea"/>
                  </a:rPr>
                  <a:t>ca</a:t>
                </a:r>
              </a:p>
            </p:txBody>
          </p:sp>
          <p:sp>
            <p:nvSpPr>
              <p:cNvPr id="79" name="Rectangle 34"/>
              <p:cNvSpPr>
                <a:spLocks/>
              </p:cNvSpPr>
              <p:nvPr/>
            </p:nvSpPr>
            <p:spPr bwMode="auto">
              <a:xfrm>
                <a:off x="7553037" y="4231671"/>
                <a:ext cx="776997" cy="3173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square" lIns="45731" rIns="45731">
                <a:noAutofit/>
              </a:bodyPr>
              <a:lstStyle/>
              <a:p>
                <a:pPr fontAlgn="ctr"/>
                <a:r>
                  <a:rPr sz="1200" b="1">
                    <a:solidFill>
                      <a:srgbClr val="FFFFFF"/>
                    </a:solidFill>
                    <a:latin typeface="+mn-ea"/>
                    <a:ea typeface="+mn-ea"/>
                  </a:rPr>
                  <a:t>ASG</a:t>
                </a:r>
              </a:p>
            </p:txBody>
          </p:sp>
          <p:sp>
            <p:nvSpPr>
              <p:cNvPr id="80" name="Rectangle 35"/>
              <p:cNvSpPr>
                <a:spLocks/>
              </p:cNvSpPr>
              <p:nvPr/>
            </p:nvSpPr>
            <p:spPr bwMode="auto">
              <a:xfrm>
                <a:off x="7838852" y="3113813"/>
                <a:ext cx="1128445" cy="3173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square" lIns="45731" rIns="45731">
                <a:noAutofit/>
              </a:bodyPr>
              <a:lstStyle/>
              <a:p>
                <a:pPr fontAlgn="ctr"/>
                <a:r>
                  <a:rPr sz="1200" b="1" dirty="0">
                    <a:solidFill>
                      <a:srgbClr val="FFFFFF"/>
                    </a:solidFill>
                    <a:latin typeface="+mn-ea"/>
                    <a:ea typeface="+mn-ea"/>
                  </a:rPr>
                  <a:t>Huawei</a:t>
                </a:r>
              </a:p>
            </p:txBody>
          </p:sp>
          <p:sp>
            <p:nvSpPr>
              <p:cNvPr id="81" name="Rectangle 36"/>
              <p:cNvSpPr>
                <a:spLocks/>
              </p:cNvSpPr>
              <p:nvPr/>
            </p:nvSpPr>
            <p:spPr bwMode="auto">
              <a:xfrm>
                <a:off x="7801057" y="4388340"/>
                <a:ext cx="679608" cy="3173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square" lIns="45731" rIns="45731">
                <a:noAutofit/>
              </a:bodyPr>
              <a:lstStyle/>
              <a:p>
                <a:pPr fontAlgn="ctr"/>
                <a:r>
                  <a:rPr sz="1200" b="1">
                    <a:solidFill>
                      <a:srgbClr val="FFFFFF"/>
                    </a:solidFill>
                    <a:latin typeface="+mn-ea"/>
                    <a:ea typeface="+mn-ea"/>
                  </a:rPr>
                  <a:t>......</a:t>
                </a:r>
              </a:p>
            </p:txBody>
          </p:sp>
        </p:grpSp>
        <p:sp>
          <p:nvSpPr>
            <p:cNvPr id="82" name="AutoShape 37"/>
            <p:cNvSpPr>
              <a:spLocks/>
            </p:cNvSpPr>
            <p:nvPr/>
          </p:nvSpPr>
          <p:spPr bwMode="auto">
            <a:xfrm rot="16200000">
              <a:off x="7373050" y="2575494"/>
              <a:ext cx="119696" cy="2452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6768"/>
                  </a:moveTo>
                  <a:lnTo>
                    <a:pt x="10800" y="0"/>
                  </a:lnTo>
                  <a:lnTo>
                    <a:pt x="21600" y="6768"/>
                  </a:lnTo>
                  <a:lnTo>
                    <a:pt x="16200" y="6768"/>
                  </a:lnTo>
                  <a:lnTo>
                    <a:pt x="16200" y="14832"/>
                  </a:lnTo>
                  <a:lnTo>
                    <a:pt x="21600" y="14832"/>
                  </a:lnTo>
                  <a:lnTo>
                    <a:pt x="10800" y="21600"/>
                  </a:lnTo>
                  <a:lnTo>
                    <a:pt x="0" y="14832"/>
                  </a:lnTo>
                  <a:lnTo>
                    <a:pt x="5400" y="14832"/>
                  </a:lnTo>
                  <a:lnTo>
                    <a:pt x="5400" y="6768"/>
                  </a:lnTo>
                  <a:close/>
                </a:path>
              </a:pathLst>
            </a:custGeom>
            <a:gradFill rotWithShape="0">
              <a:gsLst>
                <a:gs pos="0">
                  <a:srgbClr val="344FD5"/>
                </a:gs>
                <a:gs pos="100000">
                  <a:srgbClr val="00BBFE"/>
                </a:gs>
              </a:gsLst>
              <a:lin ang="54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31" rIns="45731" anchor="ctr">
              <a:noAutofit/>
            </a:bodyPr>
            <a:lstStyle/>
            <a:p>
              <a:pPr algn="ctr" fontAlgn="ctr"/>
              <a:endParaRPr lang="zh-CN" altLang="zh-CN" sz="1200">
                <a:solidFill>
                  <a:srgbClr val="FFFFFF"/>
                </a:solidFill>
                <a:latin typeface="+mn-ea"/>
                <a:ea typeface="+mn-ea"/>
              </a:endParaRPr>
            </a:p>
          </p:txBody>
        </p:sp>
        <p:grpSp>
          <p:nvGrpSpPr>
            <p:cNvPr id="2" name="组合 1"/>
            <p:cNvGrpSpPr/>
            <p:nvPr/>
          </p:nvGrpSpPr>
          <p:grpSpPr>
            <a:xfrm>
              <a:off x="5478136" y="3531777"/>
              <a:ext cx="851947" cy="767812"/>
              <a:chOff x="2952554" y="3860008"/>
              <a:chExt cx="994410" cy="1001954"/>
            </a:xfrm>
          </p:grpSpPr>
          <p:sp>
            <p:nvSpPr>
              <p:cNvPr id="52" name="Oval 7"/>
              <p:cNvSpPr>
                <a:spLocks/>
              </p:cNvSpPr>
              <p:nvPr/>
            </p:nvSpPr>
            <p:spPr bwMode="auto">
              <a:xfrm>
                <a:off x="2952554" y="3860008"/>
                <a:ext cx="994410" cy="1001954"/>
              </a:xfrm>
              <a:prstGeom prst="ellipse">
                <a:avLst/>
              </a:prstGeom>
              <a:gradFill rotWithShape="0">
                <a:gsLst>
                  <a:gs pos="0">
                    <a:srgbClr val="00BBFE">
                      <a:alpha val="50493"/>
                    </a:srgbClr>
                  </a:gs>
                  <a:gs pos="100000">
                    <a:srgbClr val="59DCC6">
                      <a:alpha val="19832"/>
                    </a:srgbClr>
                  </a:gs>
                </a:gsLst>
                <a:lin ang="2700000"/>
              </a:gradFill>
              <a:ln w="25400" cap="flat" cmpd="sng">
                <a:solidFill>
                  <a:srgbClr val="FFFFFF"/>
                </a:solidFill>
                <a:prstDash val="solid"/>
                <a:round/>
                <a:headEnd type="none" w="med" len="med"/>
                <a:tailEnd type="none" w="med" len="med"/>
              </a:ln>
              <a:effectLst>
                <a:outerShdw blurRad="76200" dist="63500" dir="8100000" algn="ctr" rotWithShape="0">
                  <a:srgbClr val="000000">
                    <a:alpha val="39999"/>
                  </a:srgbClr>
                </a:outerShdw>
              </a:effectLst>
            </p:spPr>
            <p:txBody>
              <a:bodyPr wrap="square" lIns="45731" rIns="45731" anchor="ctr">
                <a:noAutofit/>
              </a:bodyPr>
              <a:lstStyle/>
              <a:p>
                <a:pPr algn="ctr" fontAlgn="ctr"/>
                <a:endParaRPr lang="zh-CN" altLang="zh-CN" sz="1200">
                  <a:solidFill>
                    <a:srgbClr val="FFFFFF"/>
                  </a:solidFill>
                  <a:latin typeface="+mn-ea"/>
                  <a:ea typeface="+mn-ea"/>
                </a:endParaRPr>
              </a:p>
            </p:txBody>
          </p:sp>
          <p:sp>
            <p:nvSpPr>
              <p:cNvPr id="63" name="Rectangle 18"/>
              <p:cNvSpPr>
                <a:spLocks/>
              </p:cNvSpPr>
              <p:nvPr/>
            </p:nvSpPr>
            <p:spPr bwMode="auto">
              <a:xfrm>
                <a:off x="3296726" y="3983453"/>
                <a:ext cx="533458" cy="3614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31" rIns="45731">
                <a:noAutofit/>
              </a:bodyPr>
              <a:lstStyle/>
              <a:p>
                <a:pPr algn="ctr" fontAlgn="ctr"/>
                <a:r>
                  <a:rPr sz="1200" b="1">
                    <a:solidFill>
                      <a:srgbClr val="FFFFFF"/>
                    </a:solidFill>
                    <a:latin typeface="+mn-ea"/>
                    <a:ea typeface="+mn-ea"/>
                  </a:rPr>
                  <a:t>ISP</a:t>
                </a:r>
              </a:p>
            </p:txBody>
          </p:sp>
          <p:pic>
            <p:nvPicPr>
              <p:cNvPr id="84" name="Picture 40" descr="pasted-image.pdf"/>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14810" y="4448241"/>
                <a:ext cx="533458" cy="117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5" name="Picture 41" descr="pasted-image.pdf"/>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43078" y="4213735"/>
                <a:ext cx="485412" cy="1441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6" name="Picture 42" descr="pasted-image.pdf"/>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25103" y="4592377"/>
                <a:ext cx="424116" cy="1905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pic>
          <p:nvPicPr>
            <p:cNvPr id="87" name="Picture 43" descr="pasted-image.pdf"/>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840841" y="2423306"/>
              <a:ext cx="597381" cy="521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8" name="Rectangle 44"/>
            <p:cNvSpPr>
              <a:spLocks/>
            </p:cNvSpPr>
            <p:nvPr/>
          </p:nvSpPr>
          <p:spPr bwMode="auto">
            <a:xfrm>
              <a:off x="8652284" y="2569282"/>
              <a:ext cx="973582" cy="5078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square" lIns="45731" rIns="45731">
              <a:noAutofit/>
            </a:bodyPr>
            <a:lstStyle/>
            <a:p>
              <a:pPr algn="ctr" fontAlgn="ctr"/>
              <a:r>
                <a:rPr sz="1200" b="1" dirty="0">
                  <a:latin typeface="+mn-ea"/>
                  <a:ea typeface="+mn-ea"/>
                </a:rPr>
                <a:t>Network</a:t>
              </a:r>
            </a:p>
          </p:txBody>
        </p:sp>
        <p:sp>
          <p:nvSpPr>
            <p:cNvPr id="91" name="AutoShape 37"/>
            <p:cNvSpPr>
              <a:spLocks/>
            </p:cNvSpPr>
            <p:nvPr/>
          </p:nvSpPr>
          <p:spPr bwMode="auto">
            <a:xfrm rot="16200000">
              <a:off x="8580863" y="2575494"/>
              <a:ext cx="119696" cy="2452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6768"/>
                  </a:moveTo>
                  <a:lnTo>
                    <a:pt x="10800" y="0"/>
                  </a:lnTo>
                  <a:lnTo>
                    <a:pt x="21600" y="6768"/>
                  </a:lnTo>
                  <a:lnTo>
                    <a:pt x="16200" y="6768"/>
                  </a:lnTo>
                  <a:lnTo>
                    <a:pt x="16200" y="14832"/>
                  </a:lnTo>
                  <a:lnTo>
                    <a:pt x="21600" y="14832"/>
                  </a:lnTo>
                  <a:lnTo>
                    <a:pt x="10800" y="21600"/>
                  </a:lnTo>
                  <a:lnTo>
                    <a:pt x="0" y="14832"/>
                  </a:lnTo>
                  <a:lnTo>
                    <a:pt x="5400" y="14832"/>
                  </a:lnTo>
                  <a:lnTo>
                    <a:pt x="5400" y="6768"/>
                  </a:lnTo>
                  <a:close/>
                </a:path>
              </a:pathLst>
            </a:custGeom>
            <a:gradFill rotWithShape="0">
              <a:gsLst>
                <a:gs pos="0">
                  <a:srgbClr val="344FD5"/>
                </a:gs>
                <a:gs pos="100000">
                  <a:srgbClr val="00BBFE"/>
                </a:gs>
              </a:gsLst>
              <a:lin ang="54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31" rIns="45731" anchor="ctr">
              <a:noAutofit/>
            </a:bodyPr>
            <a:lstStyle/>
            <a:p>
              <a:pPr algn="ctr" fontAlgn="ctr"/>
              <a:endParaRPr lang="zh-CN" altLang="zh-CN" sz="1200">
                <a:solidFill>
                  <a:srgbClr val="FFFFFF"/>
                </a:solidFill>
                <a:latin typeface="+mn-ea"/>
                <a:ea typeface="+mn-ea"/>
              </a:endParaRPr>
            </a:p>
          </p:txBody>
        </p:sp>
      </p:grpSp>
    </p:spTree>
    <p:extLst>
      <p:ext uri="{BB962C8B-B14F-4D97-AF65-F5344CB8AC3E}">
        <p14:creationId xmlns:p14="http://schemas.microsoft.com/office/powerpoint/2010/main" val="19356000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en-US"/>
              <a:t>Huawei official websites</a:t>
            </a:r>
          </a:p>
          <a:p>
            <a:pPr lvl="1"/>
            <a:r>
              <a:rPr lang="en-US"/>
              <a:t>Huawei enterprise business: http://e.huawei.com/en/</a:t>
            </a:r>
          </a:p>
          <a:p>
            <a:pPr lvl="1"/>
            <a:r>
              <a:rPr lang="en-US"/>
              <a:t>Huawei technical support: http://support.huawei.com/enterprise/en/index.html</a:t>
            </a:r>
          </a:p>
          <a:p>
            <a:pPr lvl="1"/>
            <a:r>
              <a:rPr lang="en-US"/>
              <a:t>Online learning: http://learning.huawei.com/en/</a:t>
            </a:r>
          </a:p>
          <a:p>
            <a:r>
              <a:rPr lang="en-US"/>
              <a:t>Documentation tool</a:t>
            </a:r>
          </a:p>
          <a:p>
            <a:pPr lvl="1"/>
            <a:r>
              <a:rPr lang="en-US"/>
              <a:t>HedEx Lite</a:t>
            </a:r>
          </a:p>
          <a:p>
            <a:r>
              <a:rPr lang="en-US"/>
              <a:t>Simulator</a:t>
            </a:r>
          </a:p>
          <a:p>
            <a:pPr lvl="1"/>
            <a:r>
              <a:rPr lang="en-US"/>
              <a:t>eNSP</a:t>
            </a:r>
            <a:endParaRPr lang="en-US" dirty="0"/>
          </a:p>
        </p:txBody>
      </p:sp>
    </p:spTree>
    <p:extLst>
      <p:ext uri="{BB962C8B-B14F-4D97-AF65-F5344CB8AC3E}">
        <p14:creationId xmlns:p14="http://schemas.microsoft.com/office/powerpoint/2010/main" val="13149670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占位符 31"/>
          <p:cNvSpPr>
            <a:spLocks noGrp="1"/>
          </p:cNvSpPr>
          <p:nvPr>
            <p:ph type="body" sz="quarter" idx="10"/>
          </p:nvPr>
        </p:nvSpPr>
        <p:spPr/>
        <p:txBody>
          <a:bodyPr/>
          <a:lstStyle/>
          <a:p>
            <a:r>
              <a:rPr lang="en-US"/>
              <a:t>Huawei e-Learning website:</a:t>
            </a:r>
          </a:p>
          <a:p>
            <a:pPr lvl="1"/>
            <a:r>
              <a:rPr lang="en-US"/>
              <a:t>https://support.huawei.com/learning/en/newindex.html</a:t>
            </a:r>
          </a:p>
          <a:p>
            <a:r>
              <a:rPr lang="en-US"/>
              <a:t>Huawei support case library:</a:t>
            </a:r>
          </a:p>
          <a:p>
            <a:pPr lvl="1"/>
            <a:r>
              <a:rPr lang="en-US"/>
              <a:t>http://support.huawei.com/enterprise/servicecenter?lang=en</a:t>
            </a:r>
          </a:p>
          <a:p>
            <a:endParaRPr lang="en-US" altLang="zh-CN" dirty="0"/>
          </a:p>
        </p:txBody>
      </p:sp>
    </p:spTree>
    <p:extLst>
      <p:ext uri="{BB962C8B-B14F-4D97-AF65-F5344CB8AC3E}">
        <p14:creationId xmlns:p14="http://schemas.microsoft.com/office/powerpoint/2010/main" val="2305099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83709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quarter" idx="12"/>
          </p:nvPr>
        </p:nvSpPr>
        <p:spPr>
          <a:xfrm>
            <a:off x="1595500" y="410400"/>
            <a:ext cx="9973108" cy="1024280"/>
          </a:xfrm>
        </p:spPr>
        <p:txBody>
          <a:bodyPr/>
          <a:lstStyle/>
          <a:p>
            <a:r>
              <a:rPr lang="en-US" altLang="zh-CN" sz="3000" dirty="0"/>
              <a:t>Requirements for Massive Data Channels in the Cloud Era</a:t>
            </a:r>
            <a:endParaRPr lang="zh-CN" altLang="en-US" sz="3000" dirty="0"/>
          </a:p>
        </p:txBody>
      </p:sp>
      <p:grpSp>
        <p:nvGrpSpPr>
          <p:cNvPr id="3" name="组合 2"/>
          <p:cNvGrpSpPr/>
          <p:nvPr/>
        </p:nvGrpSpPr>
        <p:grpSpPr>
          <a:xfrm>
            <a:off x="875420" y="1484784"/>
            <a:ext cx="10297144" cy="4644516"/>
            <a:chOff x="1739516" y="1250595"/>
            <a:chExt cx="8176318" cy="5085848"/>
          </a:xfrm>
        </p:grpSpPr>
        <p:sp>
          <p:nvSpPr>
            <p:cNvPr id="158" name="TextBox 211"/>
            <p:cNvSpPr txBox="1"/>
            <p:nvPr/>
          </p:nvSpPr>
          <p:spPr>
            <a:xfrm>
              <a:off x="2043133" y="3016750"/>
              <a:ext cx="1420510" cy="325222"/>
            </a:xfrm>
            <a:prstGeom prst="rect">
              <a:avLst/>
            </a:prstGeom>
            <a:noFill/>
          </p:spPr>
          <p:txBody>
            <a:bodyPr wrap="square" rtlCol="0">
              <a:noAutofit/>
            </a:bodyPr>
            <a:lstStyle/>
            <a:p>
              <a:pPr algn="ctr" fontAlgn="ctr"/>
              <a:r>
                <a:rPr sz="1200" dirty="0">
                  <a:latin typeface="微软雅黑" panose="020B0503020204020204" pitchFamily="34" charset="-122"/>
                  <a:ea typeface="微软雅黑" panose="020B0503020204020204" pitchFamily="34" charset="-122"/>
                </a:rPr>
                <a:t>Data volume growth</a:t>
              </a:r>
            </a:p>
          </p:txBody>
        </p:sp>
        <p:sp>
          <p:nvSpPr>
            <p:cNvPr id="159" name="TextBox 212"/>
            <p:cNvSpPr txBox="1"/>
            <p:nvPr/>
          </p:nvSpPr>
          <p:spPr>
            <a:xfrm>
              <a:off x="4691845" y="2960948"/>
              <a:ext cx="1441635" cy="426632"/>
            </a:xfrm>
            <a:prstGeom prst="rect">
              <a:avLst/>
            </a:prstGeom>
            <a:noFill/>
          </p:spPr>
          <p:txBody>
            <a:bodyPr wrap="square" rtlCol="0">
              <a:noAutofit/>
            </a:bodyPr>
            <a:lstStyle/>
            <a:p>
              <a:pPr fontAlgn="ctr"/>
              <a:r>
                <a:rPr lang="en-US" sz="1200" dirty="0">
                  <a:solidFill>
                    <a:srgbClr val="C00000"/>
                  </a:solidFill>
                  <a:latin typeface="微软雅黑" panose="020B0503020204020204" pitchFamily="34" charset="-122"/>
                  <a:ea typeface="微软雅黑" panose="020B0503020204020204" pitchFamily="34" charset="-122"/>
                </a:rPr>
                <a:t>x </a:t>
              </a:r>
              <a:r>
                <a:rPr sz="1200" dirty="0">
                  <a:solidFill>
                    <a:srgbClr val="C00000"/>
                  </a:solidFill>
                  <a:latin typeface="微软雅黑" panose="020B0503020204020204" pitchFamily="34" charset="-122"/>
                  <a:ea typeface="微软雅黑" panose="020B0503020204020204" pitchFamily="34" charset="-122"/>
                </a:rPr>
                <a:t>50</a:t>
              </a:r>
              <a:endParaRPr lang="zh-CN" altLang="en-US" sz="1200" dirty="0">
                <a:solidFill>
                  <a:srgbClr val="C00000"/>
                </a:solidFill>
                <a:latin typeface="微软雅黑" panose="020B0503020204020204" pitchFamily="34" charset="-122"/>
                <a:ea typeface="微软雅黑" panose="020B0503020204020204" pitchFamily="34" charset="-122"/>
              </a:endParaRPr>
            </a:p>
          </p:txBody>
        </p:sp>
        <p:sp>
          <p:nvSpPr>
            <p:cNvPr id="160" name="矩形 159"/>
            <p:cNvSpPr/>
            <p:nvPr/>
          </p:nvSpPr>
          <p:spPr>
            <a:xfrm>
              <a:off x="3911500" y="1250595"/>
              <a:ext cx="2863735" cy="1219457"/>
            </a:xfrm>
            <a:prstGeom prst="rect">
              <a:avLst/>
            </a:prstGeom>
          </p:spPr>
          <p:txBody>
            <a:bodyPr wrap="square">
              <a:noAutofit/>
            </a:bodyPr>
            <a:lstStyle/>
            <a:p>
              <a:pPr fontAlgn="ctr"/>
              <a:r>
                <a:rPr sz="1200" dirty="0">
                  <a:latin typeface="微软雅黑" panose="020B0503020204020204" pitchFamily="34" charset="-122"/>
                  <a:ea typeface="微软雅黑" panose="020B0503020204020204" pitchFamily="34" charset="-122"/>
                </a:rPr>
                <a:t>Of all the data obtained by human civilization, 90% is </a:t>
              </a:r>
              <a:r>
                <a:rPr sz="1200" b="1" dirty="0">
                  <a:solidFill>
                    <a:srgbClr val="C00000"/>
                  </a:solidFill>
                  <a:latin typeface="微软雅黑" panose="020B0503020204020204" pitchFamily="34" charset="-122"/>
                  <a:ea typeface="微软雅黑" panose="020B0503020204020204" pitchFamily="34" charset="-122"/>
                </a:rPr>
                <a:t>generated in the past two years</a:t>
              </a:r>
              <a:r>
                <a:rPr sz="1200" dirty="0">
                  <a:latin typeface="微软雅黑" panose="020B0503020204020204" pitchFamily="34" charset="-122"/>
                  <a:ea typeface="微软雅黑" panose="020B0503020204020204" pitchFamily="34" charset="-122"/>
                </a:rPr>
                <a:t>.</a:t>
              </a:r>
              <a:endParaRPr lang="en-US" altLang="zh-CN" sz="1200" dirty="0">
                <a:latin typeface="微软雅黑" panose="020B0503020204020204" pitchFamily="34" charset="-122"/>
                <a:ea typeface="微软雅黑" panose="020B0503020204020204" pitchFamily="34" charset="-122"/>
              </a:endParaRPr>
            </a:p>
            <a:p>
              <a:pPr fontAlgn="ctr"/>
              <a:r>
                <a:rPr sz="1200" dirty="0">
                  <a:latin typeface="微软雅黑" panose="020B0503020204020204" pitchFamily="34" charset="-122"/>
                  <a:ea typeface="微软雅黑" panose="020B0503020204020204" pitchFamily="34" charset="-122"/>
                </a:rPr>
                <a:t>By 2020...</a:t>
              </a:r>
              <a:endParaRPr lang="zh-CN" altLang="en-US" sz="1200" dirty="0">
                <a:latin typeface="微软雅黑" panose="020B0503020204020204" pitchFamily="34" charset="-122"/>
                <a:ea typeface="微软雅黑" panose="020B0503020204020204" pitchFamily="34" charset="-122"/>
              </a:endParaRPr>
            </a:p>
          </p:txBody>
        </p:sp>
        <p:sp>
          <p:nvSpPr>
            <p:cNvPr id="161" name="矩形 160"/>
            <p:cNvSpPr/>
            <p:nvPr/>
          </p:nvSpPr>
          <p:spPr>
            <a:xfrm>
              <a:off x="2567608" y="5850059"/>
              <a:ext cx="3903211" cy="486384"/>
            </a:xfrm>
            <a:prstGeom prst="rect">
              <a:avLst/>
            </a:prstGeom>
            <a:noFill/>
            <a:ln w="9525" cap="flat" cmpd="sng" algn="ctr">
              <a:noFill/>
              <a:prstDash val="solid"/>
              <a:round/>
              <a:headEnd type="none" w="med" len="med"/>
              <a:tailEnd type="none" w="med" len="med"/>
            </a:ln>
            <a:effectLst/>
          </p:spPr>
          <p:txBody>
            <a:bodyPr vert="horz" wrap="square" lIns="68528" tIns="34264" rIns="68528" bIns="34264" numCol="1" rtlCol="0" anchor="t" anchorCtr="0" compatLnSpc="1">
              <a:prstTxWarp prst="textNoShape">
                <a:avLst/>
              </a:prstTxWarp>
              <a:noAutofit/>
            </a:bodyPr>
            <a:lstStyle/>
            <a:p>
              <a:pPr defTabSz="913936" fontAlgn="ctr">
                <a:buClr>
                  <a:srgbClr val="CC9900"/>
                </a:buClr>
              </a:pPr>
              <a:r>
                <a:rPr sz="1200" b="1" dirty="0">
                  <a:latin typeface="微软雅黑" panose="020B0503020204020204" pitchFamily="34" charset="-122"/>
                  <a:ea typeface="微软雅黑" panose="020B0503020204020204" pitchFamily="34" charset="-122"/>
                </a:rPr>
                <a:t>Evolution of servers on data center networks:</a:t>
              </a:r>
              <a:endParaRPr lang="en-US" altLang="zh-CN" sz="1200" b="1" dirty="0">
                <a:latin typeface="微软雅黑" panose="020B0503020204020204" pitchFamily="34" charset="-122"/>
                <a:ea typeface="微软雅黑" panose="020B0503020204020204" pitchFamily="34" charset="-122"/>
                <a:sym typeface="Arial"/>
              </a:endParaRPr>
            </a:p>
            <a:p>
              <a:pPr defTabSz="913936" fontAlgn="ctr">
                <a:buClr>
                  <a:srgbClr val="CC9900"/>
                </a:buClr>
              </a:pPr>
              <a:r>
                <a:rPr sz="1200" b="1" dirty="0">
                  <a:solidFill>
                    <a:srgbClr val="C00000"/>
                  </a:solidFill>
                  <a:latin typeface="微软雅黑" panose="020B0503020204020204" pitchFamily="34" charset="-122"/>
                  <a:ea typeface="微软雅黑" panose="020B0503020204020204" pitchFamily="34" charset="-122"/>
                </a:rPr>
                <a:t>GE </a:t>
              </a:r>
              <a:r>
                <a:rPr lang="en-US" sz="1200" b="1" dirty="0">
                  <a:solidFill>
                    <a:srgbClr val="C00000"/>
                  </a:solidFill>
                  <a:latin typeface="微软雅黑" panose="020B0503020204020204" pitchFamily="34" charset="-122"/>
                  <a:ea typeface="微软雅黑" panose="020B0503020204020204" pitchFamily="34" charset="-122"/>
                </a:rPr>
                <a:t>-&gt;</a:t>
              </a:r>
              <a:r>
                <a:rPr sz="1200" b="1" dirty="0">
                  <a:solidFill>
                    <a:srgbClr val="C00000"/>
                  </a:solidFill>
                  <a:latin typeface="微软雅黑" panose="020B0503020204020204" pitchFamily="34" charset="-122"/>
                  <a:ea typeface="微软雅黑" panose="020B0503020204020204" pitchFamily="34" charset="-122"/>
                </a:rPr>
                <a:t> 10G </a:t>
              </a:r>
              <a:r>
                <a:rPr lang="en-US" sz="1200" b="1" dirty="0">
                  <a:solidFill>
                    <a:srgbClr val="C00000"/>
                  </a:solidFill>
                  <a:latin typeface="微软雅黑" panose="020B0503020204020204" pitchFamily="34" charset="-122"/>
                  <a:ea typeface="微软雅黑" panose="020B0503020204020204" pitchFamily="34" charset="-122"/>
                </a:rPr>
                <a:t>-&gt;</a:t>
              </a:r>
              <a:r>
                <a:rPr sz="1200" b="1" dirty="0">
                  <a:solidFill>
                    <a:srgbClr val="C00000"/>
                  </a:solidFill>
                  <a:latin typeface="微软雅黑" panose="020B0503020204020204" pitchFamily="34" charset="-122"/>
                  <a:ea typeface="微软雅黑" panose="020B0503020204020204" pitchFamily="34" charset="-122"/>
                </a:rPr>
                <a:t> 25G/40G </a:t>
              </a:r>
              <a:r>
                <a:rPr lang="en-US" sz="1200" b="1" dirty="0">
                  <a:solidFill>
                    <a:srgbClr val="C00000"/>
                  </a:solidFill>
                  <a:latin typeface="微软雅黑" panose="020B0503020204020204" pitchFamily="34" charset="-122"/>
                  <a:ea typeface="微软雅黑" panose="020B0503020204020204" pitchFamily="34" charset="-122"/>
                </a:rPr>
                <a:t>-&gt;</a:t>
              </a:r>
              <a:r>
                <a:rPr sz="1200" b="1" dirty="0">
                  <a:solidFill>
                    <a:srgbClr val="C00000"/>
                  </a:solidFill>
                  <a:latin typeface="微软雅黑" panose="020B0503020204020204" pitchFamily="34" charset="-122"/>
                  <a:ea typeface="微软雅黑" panose="020B0503020204020204" pitchFamily="34" charset="-122"/>
                </a:rPr>
                <a:t> 50G </a:t>
              </a:r>
              <a:r>
                <a:rPr lang="en-US" sz="1200" b="1" dirty="0">
                  <a:solidFill>
                    <a:srgbClr val="C00000"/>
                  </a:solidFill>
                  <a:latin typeface="微软雅黑" panose="020B0503020204020204" pitchFamily="34" charset="-122"/>
                  <a:ea typeface="微软雅黑" panose="020B0503020204020204" pitchFamily="34" charset="-122"/>
                </a:rPr>
                <a:t>-&gt;</a:t>
              </a:r>
              <a:r>
                <a:rPr sz="1200" b="1" dirty="0">
                  <a:solidFill>
                    <a:srgbClr val="C00000"/>
                  </a:solidFill>
                  <a:latin typeface="微软雅黑" panose="020B0503020204020204" pitchFamily="34" charset="-122"/>
                  <a:ea typeface="微软雅黑" panose="020B0503020204020204" pitchFamily="34" charset="-122"/>
                </a:rPr>
                <a:t> 100G</a:t>
              </a:r>
              <a:endParaRPr lang="en-US" altLang="zh-CN" sz="1200" b="1" dirty="0">
                <a:solidFill>
                  <a:srgbClr val="C00000"/>
                </a:solidFill>
                <a:latin typeface="微软雅黑" panose="020B0503020204020204" pitchFamily="34" charset="-122"/>
                <a:ea typeface="微软雅黑" panose="020B0503020204020204" pitchFamily="34" charset="-122"/>
                <a:sym typeface="Arial"/>
              </a:endParaRPr>
            </a:p>
          </p:txBody>
        </p:sp>
        <p:grpSp>
          <p:nvGrpSpPr>
            <p:cNvPr id="317" name="组合 316"/>
            <p:cNvGrpSpPr/>
            <p:nvPr/>
          </p:nvGrpSpPr>
          <p:grpSpPr>
            <a:xfrm>
              <a:off x="2130994" y="1553451"/>
              <a:ext cx="2963625" cy="887088"/>
              <a:chOff x="1209391" y="1556027"/>
              <a:chExt cx="2963625" cy="887088"/>
            </a:xfrm>
          </p:grpSpPr>
          <p:grpSp>
            <p:nvGrpSpPr>
              <p:cNvPr id="162" name="组合 161"/>
              <p:cNvGrpSpPr/>
              <p:nvPr/>
            </p:nvGrpSpPr>
            <p:grpSpPr>
              <a:xfrm>
                <a:off x="1209391" y="1556027"/>
                <a:ext cx="2963625" cy="818147"/>
                <a:chOff x="408125" y="1038512"/>
                <a:chExt cx="2222204" cy="613468"/>
              </a:xfrm>
            </p:grpSpPr>
            <p:sp>
              <p:nvSpPr>
                <p:cNvPr id="163" name="TextBox 219"/>
                <p:cNvSpPr txBox="1"/>
                <p:nvPr/>
              </p:nvSpPr>
              <p:spPr>
                <a:xfrm>
                  <a:off x="408125" y="1316720"/>
                  <a:ext cx="2222204" cy="335260"/>
                </a:xfrm>
                <a:prstGeom prst="rect">
                  <a:avLst/>
                </a:prstGeom>
                <a:noFill/>
              </p:spPr>
              <p:txBody>
                <a:bodyPr wrap="square" rtlCol="0">
                  <a:noAutofit/>
                </a:bodyPr>
                <a:lstStyle/>
                <a:p>
                  <a:pPr fontAlgn="ctr"/>
                  <a:r>
                    <a:rPr sz="1200" b="1" dirty="0">
                      <a:latin typeface="微软雅黑" panose="020B0503020204020204" pitchFamily="34" charset="-122"/>
                      <a:ea typeface="微软雅黑" panose="020B0503020204020204" pitchFamily="34" charset="-122"/>
                    </a:rPr>
                    <a:t>Big Data Era</a:t>
                  </a:r>
                  <a:endParaRPr lang="zh-CN" altLang="en-US" sz="1200" b="1" dirty="0">
                    <a:latin typeface="微软雅黑" panose="020B0503020204020204" pitchFamily="34" charset="-122"/>
                    <a:ea typeface="微软雅黑" panose="020B0503020204020204" pitchFamily="34" charset="-122"/>
                  </a:endParaRPr>
                </a:p>
              </p:txBody>
            </p:sp>
            <p:pic>
              <p:nvPicPr>
                <p:cNvPr id="164" name="Picture 4" descr="C:\Users\Administrator\Desktop\ppt0925\未标题-1-02.png"/>
                <p:cNvPicPr>
                  <a:picLocks noChangeAspect="1" noChangeArrowheads="1"/>
                </p:cNvPicPr>
                <p:nvPr/>
              </p:nvPicPr>
              <p:blipFill>
                <a:blip r:embed="rId3" cstate="print"/>
                <a:srcRect/>
                <a:stretch>
                  <a:fillRect/>
                </a:stretch>
              </p:blipFill>
              <p:spPr bwMode="auto">
                <a:xfrm>
                  <a:off x="509707" y="1038512"/>
                  <a:ext cx="1031052" cy="359100"/>
                </a:xfrm>
                <a:prstGeom prst="rect">
                  <a:avLst/>
                </a:prstGeom>
                <a:noFill/>
              </p:spPr>
            </p:pic>
          </p:grpSp>
          <p:pic>
            <p:nvPicPr>
              <p:cNvPr id="165" name="Picture 23" descr="C:\Users\Administrator\Desktop\穆亮\第一页\PPT-18.png"/>
              <p:cNvPicPr>
                <a:picLocks noChangeAspect="1" noChangeArrowheads="1"/>
              </p:cNvPicPr>
              <p:nvPr/>
            </p:nvPicPr>
            <p:blipFill>
              <a:blip r:embed="rId4" cstate="print"/>
              <a:srcRect/>
              <a:stretch>
                <a:fillRect/>
              </a:stretch>
            </p:blipFill>
            <p:spPr bwMode="auto">
              <a:xfrm>
                <a:off x="1367802" y="2330313"/>
                <a:ext cx="1366678" cy="112802"/>
              </a:xfrm>
              <a:prstGeom prst="rect">
                <a:avLst/>
              </a:prstGeom>
              <a:noFill/>
            </p:spPr>
          </p:pic>
        </p:grpSp>
        <p:pic>
          <p:nvPicPr>
            <p:cNvPr id="166" name="Picture 5" descr="C:\Users\Administrator\Desktop\ppt0925\Free infographic template vector elements graphs and bars-02.png"/>
            <p:cNvPicPr>
              <a:picLocks noChangeAspect="1" noChangeArrowheads="1"/>
            </p:cNvPicPr>
            <p:nvPr/>
          </p:nvPicPr>
          <p:blipFill>
            <a:blip r:embed="rId5" cstate="print"/>
            <a:srcRect/>
            <a:stretch>
              <a:fillRect/>
            </a:stretch>
          </p:blipFill>
          <p:spPr bwMode="auto">
            <a:xfrm>
              <a:off x="3483416" y="3064153"/>
              <a:ext cx="1143542" cy="157701"/>
            </a:xfrm>
            <a:prstGeom prst="rect">
              <a:avLst/>
            </a:prstGeom>
            <a:noFill/>
          </p:spPr>
        </p:pic>
        <p:grpSp>
          <p:nvGrpSpPr>
            <p:cNvPr id="167" name="组合 77"/>
            <p:cNvGrpSpPr/>
            <p:nvPr/>
          </p:nvGrpSpPr>
          <p:grpSpPr>
            <a:xfrm>
              <a:off x="2541460" y="2548868"/>
              <a:ext cx="410500" cy="440903"/>
              <a:chOff x="10602458" y="2960915"/>
              <a:chExt cx="428625" cy="460375"/>
            </a:xfrm>
            <a:solidFill>
              <a:schemeClr val="tx1"/>
            </a:solidFill>
          </p:grpSpPr>
          <p:sp>
            <p:nvSpPr>
              <p:cNvPr id="168" name="Freeform 20"/>
              <p:cNvSpPr>
                <a:spLocks/>
              </p:cNvSpPr>
              <p:nvPr/>
            </p:nvSpPr>
            <p:spPr bwMode="auto">
              <a:xfrm>
                <a:off x="10694533" y="3227615"/>
                <a:ext cx="69850" cy="146050"/>
              </a:xfrm>
              <a:custGeom>
                <a:avLst/>
                <a:gdLst/>
                <a:ahLst/>
                <a:cxnLst>
                  <a:cxn ang="0">
                    <a:pos x="44" y="86"/>
                  </a:cxn>
                  <a:cxn ang="0">
                    <a:pos x="44" y="86"/>
                  </a:cxn>
                  <a:cxn ang="0">
                    <a:pos x="42" y="90"/>
                  </a:cxn>
                  <a:cxn ang="0">
                    <a:pos x="38" y="92"/>
                  </a:cxn>
                  <a:cxn ang="0">
                    <a:pos x="8" y="92"/>
                  </a:cxn>
                  <a:cxn ang="0">
                    <a:pos x="8" y="92"/>
                  </a:cxn>
                  <a:cxn ang="0">
                    <a:pos x="2" y="90"/>
                  </a:cxn>
                  <a:cxn ang="0">
                    <a:pos x="0" y="86"/>
                  </a:cxn>
                  <a:cxn ang="0">
                    <a:pos x="0" y="6"/>
                  </a:cxn>
                  <a:cxn ang="0">
                    <a:pos x="0" y="6"/>
                  </a:cxn>
                  <a:cxn ang="0">
                    <a:pos x="2" y="2"/>
                  </a:cxn>
                  <a:cxn ang="0">
                    <a:pos x="8" y="0"/>
                  </a:cxn>
                  <a:cxn ang="0">
                    <a:pos x="38" y="0"/>
                  </a:cxn>
                  <a:cxn ang="0">
                    <a:pos x="38" y="0"/>
                  </a:cxn>
                  <a:cxn ang="0">
                    <a:pos x="42" y="2"/>
                  </a:cxn>
                  <a:cxn ang="0">
                    <a:pos x="44" y="6"/>
                  </a:cxn>
                  <a:cxn ang="0">
                    <a:pos x="44" y="86"/>
                  </a:cxn>
                </a:cxnLst>
                <a:rect l="0" t="0" r="r" b="b"/>
                <a:pathLst>
                  <a:path w="44" h="92">
                    <a:moveTo>
                      <a:pt x="44" y="86"/>
                    </a:moveTo>
                    <a:lnTo>
                      <a:pt x="44" y="86"/>
                    </a:lnTo>
                    <a:lnTo>
                      <a:pt x="42" y="90"/>
                    </a:lnTo>
                    <a:lnTo>
                      <a:pt x="38" y="92"/>
                    </a:lnTo>
                    <a:lnTo>
                      <a:pt x="8" y="92"/>
                    </a:lnTo>
                    <a:lnTo>
                      <a:pt x="8" y="92"/>
                    </a:lnTo>
                    <a:lnTo>
                      <a:pt x="2" y="90"/>
                    </a:lnTo>
                    <a:lnTo>
                      <a:pt x="0" y="86"/>
                    </a:lnTo>
                    <a:lnTo>
                      <a:pt x="0" y="6"/>
                    </a:lnTo>
                    <a:lnTo>
                      <a:pt x="0" y="6"/>
                    </a:lnTo>
                    <a:lnTo>
                      <a:pt x="2" y="2"/>
                    </a:lnTo>
                    <a:lnTo>
                      <a:pt x="8" y="0"/>
                    </a:lnTo>
                    <a:lnTo>
                      <a:pt x="38" y="0"/>
                    </a:lnTo>
                    <a:lnTo>
                      <a:pt x="38" y="0"/>
                    </a:lnTo>
                    <a:lnTo>
                      <a:pt x="42" y="2"/>
                    </a:lnTo>
                    <a:lnTo>
                      <a:pt x="44" y="6"/>
                    </a:lnTo>
                    <a:lnTo>
                      <a:pt x="44" y="86"/>
                    </a:lnTo>
                    <a:close/>
                  </a:path>
                </a:pathLst>
              </a:custGeom>
              <a:grpFill/>
              <a:ln w="9525">
                <a:noFill/>
                <a:round/>
                <a:headEnd/>
                <a:tailEnd/>
              </a:ln>
            </p:spPr>
            <p:txBody>
              <a:bodyPr vert="horz" wrap="square" lIns="91461" tIns="45731" rIns="91461" bIns="45731" numCol="1" anchor="t" anchorCtr="0" compatLnSpc="1">
                <a:prstTxWarp prst="textNoShape">
                  <a:avLst/>
                </a:prstTxWarp>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169" name="Freeform 21"/>
              <p:cNvSpPr>
                <a:spLocks/>
              </p:cNvSpPr>
              <p:nvPr/>
            </p:nvSpPr>
            <p:spPr bwMode="auto">
              <a:xfrm>
                <a:off x="10783433" y="3183165"/>
                <a:ext cx="66675" cy="190500"/>
              </a:xfrm>
              <a:custGeom>
                <a:avLst/>
                <a:gdLst/>
                <a:ahLst/>
                <a:cxnLst>
                  <a:cxn ang="0">
                    <a:pos x="42" y="114"/>
                  </a:cxn>
                  <a:cxn ang="0">
                    <a:pos x="42" y="114"/>
                  </a:cxn>
                  <a:cxn ang="0">
                    <a:pos x="40" y="118"/>
                  </a:cxn>
                  <a:cxn ang="0">
                    <a:pos x="36" y="120"/>
                  </a:cxn>
                  <a:cxn ang="0">
                    <a:pos x="6" y="120"/>
                  </a:cxn>
                  <a:cxn ang="0">
                    <a:pos x="6" y="120"/>
                  </a:cxn>
                  <a:cxn ang="0">
                    <a:pos x="2" y="118"/>
                  </a:cxn>
                  <a:cxn ang="0">
                    <a:pos x="0" y="114"/>
                  </a:cxn>
                  <a:cxn ang="0">
                    <a:pos x="0" y="8"/>
                  </a:cxn>
                  <a:cxn ang="0">
                    <a:pos x="0" y="8"/>
                  </a:cxn>
                  <a:cxn ang="0">
                    <a:pos x="2" y="2"/>
                  </a:cxn>
                  <a:cxn ang="0">
                    <a:pos x="6" y="0"/>
                  </a:cxn>
                  <a:cxn ang="0">
                    <a:pos x="36" y="0"/>
                  </a:cxn>
                  <a:cxn ang="0">
                    <a:pos x="36" y="0"/>
                  </a:cxn>
                  <a:cxn ang="0">
                    <a:pos x="40" y="2"/>
                  </a:cxn>
                  <a:cxn ang="0">
                    <a:pos x="42" y="8"/>
                  </a:cxn>
                  <a:cxn ang="0">
                    <a:pos x="42" y="114"/>
                  </a:cxn>
                </a:cxnLst>
                <a:rect l="0" t="0" r="r" b="b"/>
                <a:pathLst>
                  <a:path w="42" h="120">
                    <a:moveTo>
                      <a:pt x="42" y="114"/>
                    </a:moveTo>
                    <a:lnTo>
                      <a:pt x="42" y="114"/>
                    </a:lnTo>
                    <a:lnTo>
                      <a:pt x="40" y="118"/>
                    </a:lnTo>
                    <a:lnTo>
                      <a:pt x="36" y="120"/>
                    </a:lnTo>
                    <a:lnTo>
                      <a:pt x="6" y="120"/>
                    </a:lnTo>
                    <a:lnTo>
                      <a:pt x="6" y="120"/>
                    </a:lnTo>
                    <a:lnTo>
                      <a:pt x="2" y="118"/>
                    </a:lnTo>
                    <a:lnTo>
                      <a:pt x="0" y="114"/>
                    </a:lnTo>
                    <a:lnTo>
                      <a:pt x="0" y="8"/>
                    </a:lnTo>
                    <a:lnTo>
                      <a:pt x="0" y="8"/>
                    </a:lnTo>
                    <a:lnTo>
                      <a:pt x="2" y="2"/>
                    </a:lnTo>
                    <a:lnTo>
                      <a:pt x="6" y="0"/>
                    </a:lnTo>
                    <a:lnTo>
                      <a:pt x="36" y="0"/>
                    </a:lnTo>
                    <a:lnTo>
                      <a:pt x="36" y="0"/>
                    </a:lnTo>
                    <a:lnTo>
                      <a:pt x="40" y="2"/>
                    </a:lnTo>
                    <a:lnTo>
                      <a:pt x="42" y="8"/>
                    </a:lnTo>
                    <a:lnTo>
                      <a:pt x="42" y="114"/>
                    </a:lnTo>
                    <a:close/>
                  </a:path>
                </a:pathLst>
              </a:custGeom>
              <a:grpFill/>
              <a:ln w="9525">
                <a:noFill/>
                <a:round/>
                <a:headEnd/>
                <a:tailEnd/>
              </a:ln>
            </p:spPr>
            <p:txBody>
              <a:bodyPr vert="horz" wrap="square" lIns="91461" tIns="45731" rIns="91461" bIns="45731" numCol="1" anchor="t" anchorCtr="0" compatLnSpc="1">
                <a:prstTxWarp prst="textNoShape">
                  <a:avLst/>
                </a:prstTxWarp>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170" name="Freeform 22"/>
              <p:cNvSpPr>
                <a:spLocks/>
              </p:cNvSpPr>
              <p:nvPr/>
            </p:nvSpPr>
            <p:spPr bwMode="auto">
              <a:xfrm>
                <a:off x="10961233" y="3224440"/>
                <a:ext cx="66675" cy="149225"/>
              </a:xfrm>
              <a:custGeom>
                <a:avLst/>
                <a:gdLst/>
                <a:ahLst/>
                <a:cxnLst>
                  <a:cxn ang="0">
                    <a:pos x="42" y="88"/>
                  </a:cxn>
                  <a:cxn ang="0">
                    <a:pos x="42" y="88"/>
                  </a:cxn>
                  <a:cxn ang="0">
                    <a:pos x="40" y="92"/>
                  </a:cxn>
                  <a:cxn ang="0">
                    <a:pos x="36" y="94"/>
                  </a:cxn>
                  <a:cxn ang="0">
                    <a:pos x="6" y="94"/>
                  </a:cxn>
                  <a:cxn ang="0">
                    <a:pos x="6" y="94"/>
                  </a:cxn>
                  <a:cxn ang="0">
                    <a:pos x="2" y="92"/>
                  </a:cxn>
                  <a:cxn ang="0">
                    <a:pos x="0" y="88"/>
                  </a:cxn>
                  <a:cxn ang="0">
                    <a:pos x="0" y="6"/>
                  </a:cxn>
                  <a:cxn ang="0">
                    <a:pos x="0" y="6"/>
                  </a:cxn>
                  <a:cxn ang="0">
                    <a:pos x="2" y="2"/>
                  </a:cxn>
                  <a:cxn ang="0">
                    <a:pos x="6" y="0"/>
                  </a:cxn>
                  <a:cxn ang="0">
                    <a:pos x="36" y="0"/>
                  </a:cxn>
                  <a:cxn ang="0">
                    <a:pos x="36" y="0"/>
                  </a:cxn>
                  <a:cxn ang="0">
                    <a:pos x="40" y="2"/>
                  </a:cxn>
                  <a:cxn ang="0">
                    <a:pos x="42" y="6"/>
                  </a:cxn>
                  <a:cxn ang="0">
                    <a:pos x="42" y="88"/>
                  </a:cxn>
                </a:cxnLst>
                <a:rect l="0" t="0" r="r" b="b"/>
                <a:pathLst>
                  <a:path w="42" h="94">
                    <a:moveTo>
                      <a:pt x="42" y="88"/>
                    </a:moveTo>
                    <a:lnTo>
                      <a:pt x="42" y="88"/>
                    </a:lnTo>
                    <a:lnTo>
                      <a:pt x="40" y="92"/>
                    </a:lnTo>
                    <a:lnTo>
                      <a:pt x="36" y="94"/>
                    </a:lnTo>
                    <a:lnTo>
                      <a:pt x="6" y="94"/>
                    </a:lnTo>
                    <a:lnTo>
                      <a:pt x="6" y="94"/>
                    </a:lnTo>
                    <a:lnTo>
                      <a:pt x="2" y="92"/>
                    </a:lnTo>
                    <a:lnTo>
                      <a:pt x="0" y="88"/>
                    </a:lnTo>
                    <a:lnTo>
                      <a:pt x="0" y="6"/>
                    </a:lnTo>
                    <a:lnTo>
                      <a:pt x="0" y="6"/>
                    </a:lnTo>
                    <a:lnTo>
                      <a:pt x="2" y="2"/>
                    </a:lnTo>
                    <a:lnTo>
                      <a:pt x="6" y="0"/>
                    </a:lnTo>
                    <a:lnTo>
                      <a:pt x="36" y="0"/>
                    </a:lnTo>
                    <a:lnTo>
                      <a:pt x="36" y="0"/>
                    </a:lnTo>
                    <a:lnTo>
                      <a:pt x="40" y="2"/>
                    </a:lnTo>
                    <a:lnTo>
                      <a:pt x="42" y="6"/>
                    </a:lnTo>
                    <a:lnTo>
                      <a:pt x="42" y="88"/>
                    </a:lnTo>
                    <a:close/>
                  </a:path>
                </a:pathLst>
              </a:custGeom>
              <a:grpFill/>
              <a:ln w="9525">
                <a:noFill/>
                <a:round/>
                <a:headEnd/>
                <a:tailEnd/>
              </a:ln>
            </p:spPr>
            <p:txBody>
              <a:bodyPr vert="horz" wrap="square" lIns="91461" tIns="45731" rIns="91461" bIns="45731" numCol="1" anchor="t" anchorCtr="0" compatLnSpc="1">
                <a:prstTxWarp prst="textNoShape">
                  <a:avLst/>
                </a:prstTxWarp>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171" name="Freeform 23"/>
              <p:cNvSpPr>
                <a:spLocks/>
              </p:cNvSpPr>
              <p:nvPr/>
            </p:nvSpPr>
            <p:spPr bwMode="auto">
              <a:xfrm>
                <a:off x="10869158" y="3113315"/>
                <a:ext cx="66675" cy="260350"/>
              </a:xfrm>
              <a:custGeom>
                <a:avLst/>
                <a:gdLst/>
                <a:ahLst/>
                <a:cxnLst>
                  <a:cxn ang="0">
                    <a:pos x="42" y="158"/>
                  </a:cxn>
                  <a:cxn ang="0">
                    <a:pos x="42" y="158"/>
                  </a:cxn>
                  <a:cxn ang="0">
                    <a:pos x="40" y="162"/>
                  </a:cxn>
                  <a:cxn ang="0">
                    <a:pos x="36" y="164"/>
                  </a:cxn>
                  <a:cxn ang="0">
                    <a:pos x="6" y="164"/>
                  </a:cxn>
                  <a:cxn ang="0">
                    <a:pos x="6" y="164"/>
                  </a:cxn>
                  <a:cxn ang="0">
                    <a:pos x="2" y="162"/>
                  </a:cxn>
                  <a:cxn ang="0">
                    <a:pos x="0" y="158"/>
                  </a:cxn>
                  <a:cxn ang="0">
                    <a:pos x="0" y="8"/>
                  </a:cxn>
                  <a:cxn ang="0">
                    <a:pos x="0" y="8"/>
                  </a:cxn>
                  <a:cxn ang="0">
                    <a:pos x="2" y="2"/>
                  </a:cxn>
                  <a:cxn ang="0">
                    <a:pos x="6" y="0"/>
                  </a:cxn>
                  <a:cxn ang="0">
                    <a:pos x="36" y="0"/>
                  </a:cxn>
                  <a:cxn ang="0">
                    <a:pos x="36" y="0"/>
                  </a:cxn>
                  <a:cxn ang="0">
                    <a:pos x="40" y="2"/>
                  </a:cxn>
                  <a:cxn ang="0">
                    <a:pos x="42" y="8"/>
                  </a:cxn>
                  <a:cxn ang="0">
                    <a:pos x="42" y="158"/>
                  </a:cxn>
                </a:cxnLst>
                <a:rect l="0" t="0" r="r" b="b"/>
                <a:pathLst>
                  <a:path w="42" h="164">
                    <a:moveTo>
                      <a:pt x="42" y="158"/>
                    </a:moveTo>
                    <a:lnTo>
                      <a:pt x="42" y="158"/>
                    </a:lnTo>
                    <a:lnTo>
                      <a:pt x="40" y="162"/>
                    </a:lnTo>
                    <a:lnTo>
                      <a:pt x="36" y="164"/>
                    </a:lnTo>
                    <a:lnTo>
                      <a:pt x="6" y="164"/>
                    </a:lnTo>
                    <a:lnTo>
                      <a:pt x="6" y="164"/>
                    </a:lnTo>
                    <a:lnTo>
                      <a:pt x="2" y="162"/>
                    </a:lnTo>
                    <a:lnTo>
                      <a:pt x="0" y="158"/>
                    </a:lnTo>
                    <a:lnTo>
                      <a:pt x="0" y="8"/>
                    </a:lnTo>
                    <a:lnTo>
                      <a:pt x="0" y="8"/>
                    </a:lnTo>
                    <a:lnTo>
                      <a:pt x="2" y="2"/>
                    </a:lnTo>
                    <a:lnTo>
                      <a:pt x="6" y="0"/>
                    </a:lnTo>
                    <a:lnTo>
                      <a:pt x="36" y="0"/>
                    </a:lnTo>
                    <a:lnTo>
                      <a:pt x="36" y="0"/>
                    </a:lnTo>
                    <a:lnTo>
                      <a:pt x="40" y="2"/>
                    </a:lnTo>
                    <a:lnTo>
                      <a:pt x="42" y="8"/>
                    </a:lnTo>
                    <a:lnTo>
                      <a:pt x="42" y="158"/>
                    </a:lnTo>
                    <a:close/>
                  </a:path>
                </a:pathLst>
              </a:custGeom>
              <a:grpFill/>
              <a:ln w="9525">
                <a:noFill/>
                <a:round/>
                <a:headEnd/>
                <a:tailEnd/>
              </a:ln>
            </p:spPr>
            <p:txBody>
              <a:bodyPr vert="horz" wrap="square" lIns="91461" tIns="45731" rIns="91461" bIns="45731" numCol="1" anchor="t" anchorCtr="0" compatLnSpc="1">
                <a:prstTxWarp prst="textNoShape">
                  <a:avLst/>
                </a:prstTxWarp>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172" name="Freeform 24"/>
              <p:cNvSpPr>
                <a:spLocks/>
              </p:cNvSpPr>
              <p:nvPr/>
            </p:nvSpPr>
            <p:spPr bwMode="auto">
              <a:xfrm>
                <a:off x="10602458" y="2992665"/>
                <a:ext cx="352425" cy="273050"/>
              </a:xfrm>
              <a:custGeom>
                <a:avLst/>
                <a:gdLst/>
                <a:ahLst/>
                <a:cxnLst>
                  <a:cxn ang="0">
                    <a:pos x="4" y="168"/>
                  </a:cxn>
                  <a:cxn ang="0">
                    <a:pos x="4" y="168"/>
                  </a:cxn>
                  <a:cxn ang="0">
                    <a:pos x="2" y="164"/>
                  </a:cxn>
                  <a:cxn ang="0">
                    <a:pos x="0" y="160"/>
                  </a:cxn>
                  <a:cxn ang="0">
                    <a:pos x="2" y="156"/>
                  </a:cxn>
                  <a:cxn ang="0">
                    <a:pos x="4" y="154"/>
                  </a:cxn>
                  <a:cxn ang="0">
                    <a:pos x="4" y="154"/>
                  </a:cxn>
                  <a:cxn ang="0">
                    <a:pos x="98" y="64"/>
                  </a:cxn>
                  <a:cxn ang="0">
                    <a:pos x="124" y="80"/>
                  </a:cxn>
                  <a:cxn ang="0">
                    <a:pos x="204" y="2"/>
                  </a:cxn>
                  <a:cxn ang="0">
                    <a:pos x="204" y="2"/>
                  </a:cxn>
                  <a:cxn ang="0">
                    <a:pos x="208" y="0"/>
                  </a:cxn>
                  <a:cxn ang="0">
                    <a:pos x="212" y="0"/>
                  </a:cxn>
                  <a:cxn ang="0">
                    <a:pos x="216" y="0"/>
                  </a:cxn>
                  <a:cxn ang="0">
                    <a:pos x="220" y="2"/>
                  </a:cxn>
                  <a:cxn ang="0">
                    <a:pos x="220" y="2"/>
                  </a:cxn>
                  <a:cxn ang="0">
                    <a:pos x="220" y="2"/>
                  </a:cxn>
                  <a:cxn ang="0">
                    <a:pos x="222" y="6"/>
                  </a:cxn>
                  <a:cxn ang="0">
                    <a:pos x="222" y="10"/>
                  </a:cxn>
                  <a:cxn ang="0">
                    <a:pos x="222" y="14"/>
                  </a:cxn>
                  <a:cxn ang="0">
                    <a:pos x="218" y="18"/>
                  </a:cxn>
                  <a:cxn ang="0">
                    <a:pos x="218" y="18"/>
                  </a:cxn>
                  <a:cxn ang="0">
                    <a:pos x="126" y="108"/>
                  </a:cxn>
                  <a:cxn ang="0">
                    <a:pos x="100" y="92"/>
                  </a:cxn>
                  <a:cxn ang="0">
                    <a:pos x="18" y="170"/>
                  </a:cxn>
                  <a:cxn ang="0">
                    <a:pos x="18" y="170"/>
                  </a:cxn>
                  <a:cxn ang="0">
                    <a:pos x="18" y="170"/>
                  </a:cxn>
                  <a:cxn ang="0">
                    <a:pos x="16" y="172"/>
                  </a:cxn>
                  <a:cxn ang="0">
                    <a:pos x="12" y="172"/>
                  </a:cxn>
                  <a:cxn ang="0">
                    <a:pos x="12" y="172"/>
                  </a:cxn>
                  <a:cxn ang="0">
                    <a:pos x="12" y="172"/>
                  </a:cxn>
                  <a:cxn ang="0">
                    <a:pos x="8" y="172"/>
                  </a:cxn>
                  <a:cxn ang="0">
                    <a:pos x="4" y="168"/>
                  </a:cxn>
                  <a:cxn ang="0">
                    <a:pos x="4" y="168"/>
                  </a:cxn>
                </a:cxnLst>
                <a:rect l="0" t="0" r="r" b="b"/>
                <a:pathLst>
                  <a:path w="222" h="172">
                    <a:moveTo>
                      <a:pt x="4" y="168"/>
                    </a:moveTo>
                    <a:lnTo>
                      <a:pt x="4" y="168"/>
                    </a:lnTo>
                    <a:lnTo>
                      <a:pt x="2" y="164"/>
                    </a:lnTo>
                    <a:lnTo>
                      <a:pt x="0" y="160"/>
                    </a:lnTo>
                    <a:lnTo>
                      <a:pt x="2" y="156"/>
                    </a:lnTo>
                    <a:lnTo>
                      <a:pt x="4" y="154"/>
                    </a:lnTo>
                    <a:lnTo>
                      <a:pt x="4" y="154"/>
                    </a:lnTo>
                    <a:lnTo>
                      <a:pt x="98" y="64"/>
                    </a:lnTo>
                    <a:lnTo>
                      <a:pt x="124" y="80"/>
                    </a:lnTo>
                    <a:lnTo>
                      <a:pt x="204" y="2"/>
                    </a:lnTo>
                    <a:lnTo>
                      <a:pt x="204" y="2"/>
                    </a:lnTo>
                    <a:lnTo>
                      <a:pt x="208" y="0"/>
                    </a:lnTo>
                    <a:lnTo>
                      <a:pt x="212" y="0"/>
                    </a:lnTo>
                    <a:lnTo>
                      <a:pt x="216" y="0"/>
                    </a:lnTo>
                    <a:lnTo>
                      <a:pt x="220" y="2"/>
                    </a:lnTo>
                    <a:lnTo>
                      <a:pt x="220" y="2"/>
                    </a:lnTo>
                    <a:lnTo>
                      <a:pt x="220" y="2"/>
                    </a:lnTo>
                    <a:lnTo>
                      <a:pt x="222" y="6"/>
                    </a:lnTo>
                    <a:lnTo>
                      <a:pt x="222" y="10"/>
                    </a:lnTo>
                    <a:lnTo>
                      <a:pt x="222" y="14"/>
                    </a:lnTo>
                    <a:lnTo>
                      <a:pt x="218" y="18"/>
                    </a:lnTo>
                    <a:lnTo>
                      <a:pt x="218" y="18"/>
                    </a:lnTo>
                    <a:lnTo>
                      <a:pt x="126" y="108"/>
                    </a:lnTo>
                    <a:lnTo>
                      <a:pt x="100" y="92"/>
                    </a:lnTo>
                    <a:lnTo>
                      <a:pt x="18" y="170"/>
                    </a:lnTo>
                    <a:lnTo>
                      <a:pt x="18" y="170"/>
                    </a:lnTo>
                    <a:lnTo>
                      <a:pt x="18" y="170"/>
                    </a:lnTo>
                    <a:lnTo>
                      <a:pt x="16" y="172"/>
                    </a:lnTo>
                    <a:lnTo>
                      <a:pt x="12" y="172"/>
                    </a:lnTo>
                    <a:lnTo>
                      <a:pt x="12" y="172"/>
                    </a:lnTo>
                    <a:lnTo>
                      <a:pt x="12" y="172"/>
                    </a:lnTo>
                    <a:lnTo>
                      <a:pt x="8" y="172"/>
                    </a:lnTo>
                    <a:lnTo>
                      <a:pt x="4" y="168"/>
                    </a:lnTo>
                    <a:lnTo>
                      <a:pt x="4" y="168"/>
                    </a:lnTo>
                    <a:close/>
                  </a:path>
                </a:pathLst>
              </a:custGeom>
              <a:grpFill/>
              <a:ln w="9525">
                <a:noFill/>
                <a:round/>
                <a:headEnd/>
                <a:tailEnd/>
              </a:ln>
            </p:spPr>
            <p:txBody>
              <a:bodyPr vert="horz" wrap="square" lIns="91461" tIns="45731" rIns="91461" bIns="45731" numCol="1" anchor="t" anchorCtr="0" compatLnSpc="1">
                <a:prstTxWarp prst="textNoShape">
                  <a:avLst/>
                </a:prstTxWarp>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173" name="Freeform 25"/>
              <p:cNvSpPr>
                <a:spLocks/>
              </p:cNvSpPr>
              <p:nvPr/>
            </p:nvSpPr>
            <p:spPr bwMode="auto">
              <a:xfrm>
                <a:off x="10856458" y="2960915"/>
                <a:ext cx="130175" cy="127000"/>
              </a:xfrm>
              <a:custGeom>
                <a:avLst/>
                <a:gdLst/>
                <a:ahLst/>
                <a:cxnLst>
                  <a:cxn ang="0">
                    <a:pos x="46" y="78"/>
                  </a:cxn>
                  <a:cxn ang="0">
                    <a:pos x="46" y="78"/>
                  </a:cxn>
                  <a:cxn ang="0">
                    <a:pos x="44" y="76"/>
                  </a:cxn>
                  <a:cxn ang="0">
                    <a:pos x="42" y="74"/>
                  </a:cxn>
                  <a:cxn ang="0">
                    <a:pos x="40" y="70"/>
                  </a:cxn>
                  <a:cxn ang="0">
                    <a:pos x="42" y="66"/>
                  </a:cxn>
                  <a:cxn ang="0">
                    <a:pos x="42" y="66"/>
                  </a:cxn>
                  <a:cxn ang="0">
                    <a:pos x="58" y="24"/>
                  </a:cxn>
                  <a:cxn ang="0">
                    <a:pos x="12" y="40"/>
                  </a:cxn>
                  <a:cxn ang="0">
                    <a:pos x="12" y="40"/>
                  </a:cxn>
                  <a:cxn ang="0">
                    <a:pos x="8" y="40"/>
                  </a:cxn>
                  <a:cxn ang="0">
                    <a:pos x="4" y="40"/>
                  </a:cxn>
                  <a:cxn ang="0">
                    <a:pos x="2" y="38"/>
                  </a:cxn>
                  <a:cxn ang="0">
                    <a:pos x="0" y="34"/>
                  </a:cxn>
                  <a:cxn ang="0">
                    <a:pos x="0" y="34"/>
                  </a:cxn>
                  <a:cxn ang="0">
                    <a:pos x="0" y="34"/>
                  </a:cxn>
                  <a:cxn ang="0">
                    <a:pos x="0" y="30"/>
                  </a:cxn>
                  <a:cxn ang="0">
                    <a:pos x="0" y="28"/>
                  </a:cxn>
                  <a:cxn ang="0">
                    <a:pos x="2" y="24"/>
                  </a:cxn>
                  <a:cxn ang="0">
                    <a:pos x="6" y="22"/>
                  </a:cxn>
                  <a:cxn ang="0">
                    <a:pos x="6" y="22"/>
                  </a:cxn>
                  <a:cxn ang="0">
                    <a:pos x="70" y="2"/>
                  </a:cxn>
                  <a:cxn ang="0">
                    <a:pos x="70" y="2"/>
                  </a:cxn>
                  <a:cxn ang="0">
                    <a:pos x="74" y="0"/>
                  </a:cxn>
                  <a:cxn ang="0">
                    <a:pos x="80" y="4"/>
                  </a:cxn>
                  <a:cxn ang="0">
                    <a:pos x="80" y="4"/>
                  </a:cxn>
                  <a:cxn ang="0">
                    <a:pos x="80" y="4"/>
                  </a:cxn>
                  <a:cxn ang="0">
                    <a:pos x="82" y="8"/>
                  </a:cxn>
                  <a:cxn ang="0">
                    <a:pos x="82" y="14"/>
                  </a:cxn>
                  <a:cxn ang="0">
                    <a:pos x="82" y="14"/>
                  </a:cxn>
                  <a:cxn ang="0">
                    <a:pos x="58" y="74"/>
                  </a:cxn>
                  <a:cxn ang="0">
                    <a:pos x="58" y="74"/>
                  </a:cxn>
                  <a:cxn ang="0">
                    <a:pos x="54" y="78"/>
                  </a:cxn>
                  <a:cxn ang="0">
                    <a:pos x="50" y="80"/>
                  </a:cxn>
                  <a:cxn ang="0">
                    <a:pos x="50" y="80"/>
                  </a:cxn>
                  <a:cxn ang="0">
                    <a:pos x="50" y="80"/>
                  </a:cxn>
                  <a:cxn ang="0">
                    <a:pos x="46" y="78"/>
                  </a:cxn>
                  <a:cxn ang="0">
                    <a:pos x="46" y="78"/>
                  </a:cxn>
                </a:cxnLst>
                <a:rect l="0" t="0" r="r" b="b"/>
                <a:pathLst>
                  <a:path w="82" h="80">
                    <a:moveTo>
                      <a:pt x="46" y="78"/>
                    </a:moveTo>
                    <a:lnTo>
                      <a:pt x="46" y="78"/>
                    </a:lnTo>
                    <a:lnTo>
                      <a:pt x="44" y="76"/>
                    </a:lnTo>
                    <a:lnTo>
                      <a:pt x="42" y="74"/>
                    </a:lnTo>
                    <a:lnTo>
                      <a:pt x="40" y="70"/>
                    </a:lnTo>
                    <a:lnTo>
                      <a:pt x="42" y="66"/>
                    </a:lnTo>
                    <a:lnTo>
                      <a:pt x="42" y="66"/>
                    </a:lnTo>
                    <a:lnTo>
                      <a:pt x="58" y="24"/>
                    </a:lnTo>
                    <a:lnTo>
                      <a:pt x="12" y="40"/>
                    </a:lnTo>
                    <a:lnTo>
                      <a:pt x="12" y="40"/>
                    </a:lnTo>
                    <a:lnTo>
                      <a:pt x="8" y="40"/>
                    </a:lnTo>
                    <a:lnTo>
                      <a:pt x="4" y="40"/>
                    </a:lnTo>
                    <a:lnTo>
                      <a:pt x="2" y="38"/>
                    </a:lnTo>
                    <a:lnTo>
                      <a:pt x="0" y="34"/>
                    </a:lnTo>
                    <a:lnTo>
                      <a:pt x="0" y="34"/>
                    </a:lnTo>
                    <a:lnTo>
                      <a:pt x="0" y="34"/>
                    </a:lnTo>
                    <a:lnTo>
                      <a:pt x="0" y="30"/>
                    </a:lnTo>
                    <a:lnTo>
                      <a:pt x="0" y="28"/>
                    </a:lnTo>
                    <a:lnTo>
                      <a:pt x="2" y="24"/>
                    </a:lnTo>
                    <a:lnTo>
                      <a:pt x="6" y="22"/>
                    </a:lnTo>
                    <a:lnTo>
                      <a:pt x="6" y="22"/>
                    </a:lnTo>
                    <a:lnTo>
                      <a:pt x="70" y="2"/>
                    </a:lnTo>
                    <a:lnTo>
                      <a:pt x="70" y="2"/>
                    </a:lnTo>
                    <a:lnTo>
                      <a:pt x="74" y="0"/>
                    </a:lnTo>
                    <a:lnTo>
                      <a:pt x="80" y="4"/>
                    </a:lnTo>
                    <a:lnTo>
                      <a:pt x="80" y="4"/>
                    </a:lnTo>
                    <a:lnTo>
                      <a:pt x="80" y="4"/>
                    </a:lnTo>
                    <a:lnTo>
                      <a:pt x="82" y="8"/>
                    </a:lnTo>
                    <a:lnTo>
                      <a:pt x="82" y="14"/>
                    </a:lnTo>
                    <a:lnTo>
                      <a:pt x="82" y="14"/>
                    </a:lnTo>
                    <a:lnTo>
                      <a:pt x="58" y="74"/>
                    </a:lnTo>
                    <a:lnTo>
                      <a:pt x="58" y="74"/>
                    </a:lnTo>
                    <a:lnTo>
                      <a:pt x="54" y="78"/>
                    </a:lnTo>
                    <a:lnTo>
                      <a:pt x="50" y="80"/>
                    </a:lnTo>
                    <a:lnTo>
                      <a:pt x="50" y="80"/>
                    </a:lnTo>
                    <a:lnTo>
                      <a:pt x="50" y="80"/>
                    </a:lnTo>
                    <a:lnTo>
                      <a:pt x="46" y="78"/>
                    </a:lnTo>
                    <a:lnTo>
                      <a:pt x="46" y="78"/>
                    </a:lnTo>
                    <a:close/>
                  </a:path>
                </a:pathLst>
              </a:custGeom>
              <a:grpFill/>
              <a:ln w="9525">
                <a:noFill/>
                <a:round/>
                <a:headEnd/>
                <a:tailEnd/>
              </a:ln>
            </p:spPr>
            <p:txBody>
              <a:bodyPr vert="horz" wrap="square" lIns="91461" tIns="45731" rIns="91461" bIns="45731" numCol="1" anchor="t" anchorCtr="0" compatLnSpc="1">
                <a:prstTxWarp prst="textNoShape">
                  <a:avLst/>
                </a:prstTxWarp>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174" name="Freeform 26"/>
              <p:cNvSpPr>
                <a:spLocks/>
              </p:cNvSpPr>
              <p:nvPr/>
            </p:nvSpPr>
            <p:spPr bwMode="auto">
              <a:xfrm>
                <a:off x="10691358" y="3389540"/>
                <a:ext cx="339725" cy="31750"/>
              </a:xfrm>
              <a:custGeom>
                <a:avLst/>
                <a:gdLst/>
                <a:ahLst/>
                <a:cxnLst>
                  <a:cxn ang="0">
                    <a:pos x="214" y="18"/>
                  </a:cxn>
                  <a:cxn ang="0">
                    <a:pos x="214" y="18"/>
                  </a:cxn>
                  <a:cxn ang="0">
                    <a:pos x="214" y="20"/>
                  </a:cxn>
                  <a:cxn ang="0">
                    <a:pos x="212" y="20"/>
                  </a:cxn>
                  <a:cxn ang="0">
                    <a:pos x="2" y="20"/>
                  </a:cxn>
                  <a:cxn ang="0">
                    <a:pos x="2" y="20"/>
                  </a:cxn>
                  <a:cxn ang="0">
                    <a:pos x="2" y="20"/>
                  </a:cxn>
                  <a:cxn ang="0">
                    <a:pos x="0" y="18"/>
                  </a:cxn>
                  <a:cxn ang="0">
                    <a:pos x="0" y="4"/>
                  </a:cxn>
                  <a:cxn ang="0">
                    <a:pos x="0" y="4"/>
                  </a:cxn>
                  <a:cxn ang="0">
                    <a:pos x="2" y="2"/>
                  </a:cxn>
                  <a:cxn ang="0">
                    <a:pos x="2" y="0"/>
                  </a:cxn>
                  <a:cxn ang="0">
                    <a:pos x="212" y="0"/>
                  </a:cxn>
                  <a:cxn ang="0">
                    <a:pos x="212" y="0"/>
                  </a:cxn>
                  <a:cxn ang="0">
                    <a:pos x="214" y="2"/>
                  </a:cxn>
                  <a:cxn ang="0">
                    <a:pos x="214" y="4"/>
                  </a:cxn>
                  <a:cxn ang="0">
                    <a:pos x="214" y="18"/>
                  </a:cxn>
                </a:cxnLst>
                <a:rect l="0" t="0" r="r" b="b"/>
                <a:pathLst>
                  <a:path w="214" h="20">
                    <a:moveTo>
                      <a:pt x="214" y="18"/>
                    </a:moveTo>
                    <a:lnTo>
                      <a:pt x="214" y="18"/>
                    </a:lnTo>
                    <a:lnTo>
                      <a:pt x="214" y="20"/>
                    </a:lnTo>
                    <a:lnTo>
                      <a:pt x="212" y="20"/>
                    </a:lnTo>
                    <a:lnTo>
                      <a:pt x="2" y="20"/>
                    </a:lnTo>
                    <a:lnTo>
                      <a:pt x="2" y="20"/>
                    </a:lnTo>
                    <a:lnTo>
                      <a:pt x="2" y="20"/>
                    </a:lnTo>
                    <a:lnTo>
                      <a:pt x="0" y="18"/>
                    </a:lnTo>
                    <a:lnTo>
                      <a:pt x="0" y="4"/>
                    </a:lnTo>
                    <a:lnTo>
                      <a:pt x="0" y="4"/>
                    </a:lnTo>
                    <a:lnTo>
                      <a:pt x="2" y="2"/>
                    </a:lnTo>
                    <a:lnTo>
                      <a:pt x="2" y="0"/>
                    </a:lnTo>
                    <a:lnTo>
                      <a:pt x="212" y="0"/>
                    </a:lnTo>
                    <a:lnTo>
                      <a:pt x="212" y="0"/>
                    </a:lnTo>
                    <a:lnTo>
                      <a:pt x="214" y="2"/>
                    </a:lnTo>
                    <a:lnTo>
                      <a:pt x="214" y="4"/>
                    </a:lnTo>
                    <a:lnTo>
                      <a:pt x="214" y="18"/>
                    </a:lnTo>
                    <a:close/>
                  </a:path>
                </a:pathLst>
              </a:custGeom>
              <a:grpFill/>
              <a:ln w="9525">
                <a:noFill/>
                <a:round/>
                <a:headEnd/>
                <a:tailEnd/>
              </a:ln>
            </p:spPr>
            <p:txBody>
              <a:bodyPr vert="horz" wrap="square" lIns="91461" tIns="45731" rIns="91461" bIns="45731" numCol="1" anchor="t" anchorCtr="0" compatLnSpc="1">
                <a:prstTxWarp prst="textNoShape">
                  <a:avLst/>
                </a:prstTxWarp>
                <a:noAutofit/>
              </a:bodyPr>
              <a:lstStyle/>
              <a:p>
                <a:pPr fontAlgn="ctr"/>
                <a:endParaRPr lang="zh-CN" altLang="en-US" sz="1200">
                  <a:latin typeface="微软雅黑" panose="020B0503020204020204" pitchFamily="34" charset="-122"/>
                  <a:ea typeface="微软雅黑" panose="020B0503020204020204" pitchFamily="34" charset="-122"/>
                </a:endParaRPr>
              </a:p>
            </p:txBody>
          </p:sp>
        </p:grpSp>
        <p:sp>
          <p:nvSpPr>
            <p:cNvPr id="175" name="TextBox 231"/>
            <p:cNvSpPr txBox="1"/>
            <p:nvPr/>
          </p:nvSpPr>
          <p:spPr>
            <a:xfrm>
              <a:off x="2132614" y="4102472"/>
              <a:ext cx="1241548" cy="325222"/>
            </a:xfrm>
            <a:prstGeom prst="rect">
              <a:avLst/>
            </a:prstGeom>
            <a:noFill/>
          </p:spPr>
          <p:txBody>
            <a:bodyPr wrap="square" rtlCol="0">
              <a:noAutofit/>
            </a:bodyPr>
            <a:lstStyle/>
            <a:p>
              <a:pPr algn="ctr" fontAlgn="ctr"/>
              <a:r>
                <a:rPr sz="1200" dirty="0">
                  <a:latin typeface="微软雅黑" panose="020B0503020204020204" pitchFamily="34" charset="-122"/>
                  <a:ea typeface="微软雅黑" panose="020B0503020204020204" pitchFamily="34" charset="-122"/>
                </a:rPr>
                <a:t>Number of servers</a:t>
              </a:r>
            </a:p>
          </p:txBody>
        </p:sp>
        <p:sp>
          <p:nvSpPr>
            <p:cNvPr id="176" name="TextBox 232"/>
            <p:cNvSpPr txBox="1"/>
            <p:nvPr/>
          </p:nvSpPr>
          <p:spPr>
            <a:xfrm>
              <a:off x="4369660" y="4168058"/>
              <a:ext cx="1441635" cy="426632"/>
            </a:xfrm>
            <a:prstGeom prst="rect">
              <a:avLst/>
            </a:prstGeom>
            <a:noFill/>
          </p:spPr>
          <p:txBody>
            <a:bodyPr wrap="square" rtlCol="0">
              <a:noAutofit/>
            </a:bodyPr>
            <a:lstStyle/>
            <a:p>
              <a:pPr fontAlgn="ctr"/>
              <a:r>
                <a:rPr lang="en-US" sz="1200" dirty="0">
                  <a:solidFill>
                    <a:srgbClr val="C00000"/>
                  </a:solidFill>
                  <a:latin typeface="微软雅黑" panose="020B0503020204020204" pitchFamily="34" charset="-122"/>
                  <a:ea typeface="微软雅黑" panose="020B0503020204020204" pitchFamily="34" charset="-122"/>
                </a:rPr>
                <a:t>x </a:t>
              </a:r>
              <a:r>
                <a:rPr sz="1200" dirty="0">
                  <a:solidFill>
                    <a:srgbClr val="C00000"/>
                  </a:solidFill>
                  <a:latin typeface="微软雅黑" panose="020B0503020204020204" pitchFamily="34" charset="-122"/>
                  <a:ea typeface="微软雅黑" panose="020B0503020204020204" pitchFamily="34" charset="-122"/>
                </a:rPr>
                <a:t>10</a:t>
              </a:r>
              <a:endParaRPr lang="zh-CN" altLang="en-US" sz="1200" dirty="0">
                <a:solidFill>
                  <a:srgbClr val="C00000"/>
                </a:solidFill>
                <a:latin typeface="微软雅黑" panose="020B0503020204020204" pitchFamily="34" charset="-122"/>
                <a:ea typeface="微软雅黑" panose="020B0503020204020204" pitchFamily="34" charset="-122"/>
              </a:endParaRPr>
            </a:p>
          </p:txBody>
        </p:sp>
        <p:pic>
          <p:nvPicPr>
            <p:cNvPr id="177" name="Picture 5" descr="C:\Users\Administrator\Desktop\ppt0925\Free infographic template vector elements graphs and bars-02.png"/>
            <p:cNvPicPr>
              <a:picLocks noChangeAspect="1" noChangeArrowheads="1"/>
            </p:cNvPicPr>
            <p:nvPr/>
          </p:nvPicPr>
          <p:blipFill>
            <a:blip r:embed="rId5" cstate="print"/>
            <a:srcRect r="43049" b="-1898"/>
            <a:stretch>
              <a:fillRect/>
            </a:stretch>
          </p:blipFill>
          <p:spPr bwMode="auto">
            <a:xfrm>
              <a:off x="3512005" y="4207483"/>
              <a:ext cx="821194" cy="178370"/>
            </a:xfrm>
            <a:prstGeom prst="rect">
              <a:avLst/>
            </a:prstGeom>
            <a:noFill/>
          </p:spPr>
        </p:pic>
        <p:grpSp>
          <p:nvGrpSpPr>
            <p:cNvPr id="178" name="组合 331"/>
            <p:cNvGrpSpPr/>
            <p:nvPr/>
          </p:nvGrpSpPr>
          <p:grpSpPr>
            <a:xfrm>
              <a:off x="2532666" y="3583229"/>
              <a:ext cx="428088" cy="518321"/>
              <a:chOff x="10287403" y="1826574"/>
              <a:chExt cx="2327275" cy="2817813"/>
            </a:xfrm>
            <a:solidFill>
              <a:schemeClr val="tx1"/>
            </a:solidFill>
          </p:grpSpPr>
          <p:sp>
            <p:nvSpPr>
              <p:cNvPr id="179" name="Freeform 21"/>
              <p:cNvSpPr>
                <a:spLocks/>
              </p:cNvSpPr>
              <p:nvPr/>
            </p:nvSpPr>
            <p:spPr bwMode="auto">
              <a:xfrm>
                <a:off x="11073215" y="2025012"/>
                <a:ext cx="203200" cy="33338"/>
              </a:xfrm>
              <a:custGeom>
                <a:avLst/>
                <a:gdLst/>
                <a:ahLst/>
                <a:cxnLst>
                  <a:cxn ang="0">
                    <a:pos x="1169" y="0"/>
                  </a:cxn>
                  <a:cxn ang="0">
                    <a:pos x="1190" y="2"/>
                  </a:cxn>
                  <a:cxn ang="0">
                    <a:pos x="1212" y="9"/>
                  </a:cxn>
                  <a:cxn ang="0">
                    <a:pos x="1229" y="19"/>
                  </a:cxn>
                  <a:cxn ang="0">
                    <a:pos x="1246" y="32"/>
                  </a:cxn>
                  <a:cxn ang="0">
                    <a:pos x="1259" y="49"/>
                  </a:cxn>
                  <a:cxn ang="0">
                    <a:pos x="1269" y="66"/>
                  </a:cxn>
                  <a:cxn ang="0">
                    <a:pos x="1276" y="87"/>
                  </a:cxn>
                  <a:cxn ang="0">
                    <a:pos x="1278" y="110"/>
                  </a:cxn>
                  <a:cxn ang="0">
                    <a:pos x="1276" y="131"/>
                  </a:cxn>
                  <a:cxn ang="0">
                    <a:pos x="1269" y="152"/>
                  </a:cxn>
                  <a:cxn ang="0">
                    <a:pos x="1259" y="170"/>
                  </a:cxn>
                  <a:cxn ang="0">
                    <a:pos x="1246" y="186"/>
                  </a:cxn>
                  <a:cxn ang="0">
                    <a:pos x="1229" y="200"/>
                  </a:cxn>
                  <a:cxn ang="0">
                    <a:pos x="1212" y="210"/>
                  </a:cxn>
                  <a:cxn ang="0">
                    <a:pos x="1190" y="216"/>
                  </a:cxn>
                  <a:cxn ang="0">
                    <a:pos x="1169" y="218"/>
                  </a:cxn>
                  <a:cxn ang="0">
                    <a:pos x="97" y="217"/>
                  </a:cxn>
                  <a:cxn ang="0">
                    <a:pos x="76" y="213"/>
                  </a:cxn>
                  <a:cxn ang="0">
                    <a:pos x="56" y="205"/>
                  </a:cxn>
                  <a:cxn ang="0">
                    <a:pos x="38" y="193"/>
                  </a:cxn>
                  <a:cxn ang="0">
                    <a:pos x="24" y="178"/>
                  </a:cxn>
                  <a:cxn ang="0">
                    <a:pos x="12" y="161"/>
                  </a:cxn>
                  <a:cxn ang="0">
                    <a:pos x="4" y="142"/>
                  </a:cxn>
                  <a:cxn ang="0">
                    <a:pos x="0" y="121"/>
                  </a:cxn>
                  <a:cxn ang="0">
                    <a:pos x="0" y="99"/>
                  </a:cxn>
                  <a:cxn ang="0">
                    <a:pos x="4" y="76"/>
                  </a:cxn>
                  <a:cxn ang="0">
                    <a:pos x="12" y="58"/>
                  </a:cxn>
                  <a:cxn ang="0">
                    <a:pos x="24" y="40"/>
                  </a:cxn>
                  <a:cxn ang="0">
                    <a:pos x="38" y="25"/>
                  </a:cxn>
                  <a:cxn ang="0">
                    <a:pos x="56" y="13"/>
                  </a:cxn>
                  <a:cxn ang="0">
                    <a:pos x="76" y="5"/>
                  </a:cxn>
                  <a:cxn ang="0">
                    <a:pos x="97" y="1"/>
                  </a:cxn>
                </a:cxnLst>
                <a:rect l="0" t="0" r="r" b="b"/>
                <a:pathLst>
                  <a:path w="1278" h="218">
                    <a:moveTo>
                      <a:pt x="108" y="0"/>
                    </a:moveTo>
                    <a:lnTo>
                      <a:pt x="1169" y="0"/>
                    </a:lnTo>
                    <a:lnTo>
                      <a:pt x="1180" y="1"/>
                    </a:lnTo>
                    <a:lnTo>
                      <a:pt x="1190" y="2"/>
                    </a:lnTo>
                    <a:lnTo>
                      <a:pt x="1202" y="5"/>
                    </a:lnTo>
                    <a:lnTo>
                      <a:pt x="1212" y="9"/>
                    </a:lnTo>
                    <a:lnTo>
                      <a:pt x="1220" y="13"/>
                    </a:lnTo>
                    <a:lnTo>
                      <a:pt x="1229" y="19"/>
                    </a:lnTo>
                    <a:lnTo>
                      <a:pt x="1238" y="25"/>
                    </a:lnTo>
                    <a:lnTo>
                      <a:pt x="1246" y="32"/>
                    </a:lnTo>
                    <a:lnTo>
                      <a:pt x="1253" y="40"/>
                    </a:lnTo>
                    <a:lnTo>
                      <a:pt x="1259" y="49"/>
                    </a:lnTo>
                    <a:lnTo>
                      <a:pt x="1265" y="58"/>
                    </a:lnTo>
                    <a:lnTo>
                      <a:pt x="1269" y="66"/>
                    </a:lnTo>
                    <a:lnTo>
                      <a:pt x="1272" y="76"/>
                    </a:lnTo>
                    <a:lnTo>
                      <a:pt x="1276" y="87"/>
                    </a:lnTo>
                    <a:lnTo>
                      <a:pt x="1277" y="99"/>
                    </a:lnTo>
                    <a:lnTo>
                      <a:pt x="1278" y="110"/>
                    </a:lnTo>
                    <a:lnTo>
                      <a:pt x="1277" y="121"/>
                    </a:lnTo>
                    <a:lnTo>
                      <a:pt x="1276" y="131"/>
                    </a:lnTo>
                    <a:lnTo>
                      <a:pt x="1272" y="142"/>
                    </a:lnTo>
                    <a:lnTo>
                      <a:pt x="1269" y="152"/>
                    </a:lnTo>
                    <a:lnTo>
                      <a:pt x="1265" y="161"/>
                    </a:lnTo>
                    <a:lnTo>
                      <a:pt x="1259" y="170"/>
                    </a:lnTo>
                    <a:lnTo>
                      <a:pt x="1253" y="178"/>
                    </a:lnTo>
                    <a:lnTo>
                      <a:pt x="1246" y="186"/>
                    </a:lnTo>
                    <a:lnTo>
                      <a:pt x="1238" y="193"/>
                    </a:lnTo>
                    <a:lnTo>
                      <a:pt x="1229" y="200"/>
                    </a:lnTo>
                    <a:lnTo>
                      <a:pt x="1220" y="205"/>
                    </a:lnTo>
                    <a:lnTo>
                      <a:pt x="1212" y="210"/>
                    </a:lnTo>
                    <a:lnTo>
                      <a:pt x="1202" y="213"/>
                    </a:lnTo>
                    <a:lnTo>
                      <a:pt x="1190" y="216"/>
                    </a:lnTo>
                    <a:lnTo>
                      <a:pt x="1180" y="217"/>
                    </a:lnTo>
                    <a:lnTo>
                      <a:pt x="1169" y="218"/>
                    </a:lnTo>
                    <a:lnTo>
                      <a:pt x="108" y="218"/>
                    </a:lnTo>
                    <a:lnTo>
                      <a:pt x="97" y="217"/>
                    </a:lnTo>
                    <a:lnTo>
                      <a:pt x="86" y="216"/>
                    </a:lnTo>
                    <a:lnTo>
                      <a:pt x="76" y="213"/>
                    </a:lnTo>
                    <a:lnTo>
                      <a:pt x="66" y="210"/>
                    </a:lnTo>
                    <a:lnTo>
                      <a:pt x="56" y="205"/>
                    </a:lnTo>
                    <a:lnTo>
                      <a:pt x="47" y="200"/>
                    </a:lnTo>
                    <a:lnTo>
                      <a:pt x="38" y="193"/>
                    </a:lnTo>
                    <a:lnTo>
                      <a:pt x="31" y="186"/>
                    </a:lnTo>
                    <a:lnTo>
                      <a:pt x="24" y="178"/>
                    </a:lnTo>
                    <a:lnTo>
                      <a:pt x="17" y="170"/>
                    </a:lnTo>
                    <a:lnTo>
                      <a:pt x="12" y="161"/>
                    </a:lnTo>
                    <a:lnTo>
                      <a:pt x="7" y="152"/>
                    </a:lnTo>
                    <a:lnTo>
                      <a:pt x="4" y="142"/>
                    </a:lnTo>
                    <a:lnTo>
                      <a:pt x="2" y="131"/>
                    </a:lnTo>
                    <a:lnTo>
                      <a:pt x="0" y="121"/>
                    </a:lnTo>
                    <a:lnTo>
                      <a:pt x="0" y="110"/>
                    </a:lnTo>
                    <a:lnTo>
                      <a:pt x="0" y="99"/>
                    </a:lnTo>
                    <a:lnTo>
                      <a:pt x="2" y="87"/>
                    </a:lnTo>
                    <a:lnTo>
                      <a:pt x="4" y="76"/>
                    </a:lnTo>
                    <a:lnTo>
                      <a:pt x="7" y="66"/>
                    </a:lnTo>
                    <a:lnTo>
                      <a:pt x="12" y="58"/>
                    </a:lnTo>
                    <a:lnTo>
                      <a:pt x="17" y="49"/>
                    </a:lnTo>
                    <a:lnTo>
                      <a:pt x="24" y="40"/>
                    </a:lnTo>
                    <a:lnTo>
                      <a:pt x="31" y="32"/>
                    </a:lnTo>
                    <a:lnTo>
                      <a:pt x="38" y="25"/>
                    </a:lnTo>
                    <a:lnTo>
                      <a:pt x="47" y="19"/>
                    </a:lnTo>
                    <a:lnTo>
                      <a:pt x="56" y="13"/>
                    </a:lnTo>
                    <a:lnTo>
                      <a:pt x="66" y="9"/>
                    </a:lnTo>
                    <a:lnTo>
                      <a:pt x="76" y="5"/>
                    </a:lnTo>
                    <a:lnTo>
                      <a:pt x="86" y="2"/>
                    </a:lnTo>
                    <a:lnTo>
                      <a:pt x="97" y="1"/>
                    </a:lnTo>
                    <a:lnTo>
                      <a:pt x="108" y="0"/>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180" name="Freeform 22"/>
              <p:cNvSpPr>
                <a:spLocks/>
              </p:cNvSpPr>
              <p:nvPr/>
            </p:nvSpPr>
            <p:spPr bwMode="auto">
              <a:xfrm>
                <a:off x="10455678" y="2025012"/>
                <a:ext cx="28575" cy="30163"/>
              </a:xfrm>
              <a:custGeom>
                <a:avLst/>
                <a:gdLst/>
                <a:ahLst/>
                <a:cxnLst>
                  <a:cxn ang="0">
                    <a:pos x="101" y="182"/>
                  </a:cxn>
                  <a:cxn ang="0">
                    <a:pos x="119" y="178"/>
                  </a:cxn>
                  <a:cxn ang="0">
                    <a:pos x="135" y="170"/>
                  </a:cxn>
                  <a:cxn ang="0">
                    <a:pos x="150" y="162"/>
                  </a:cxn>
                  <a:cxn ang="0">
                    <a:pos x="162" y="148"/>
                  </a:cxn>
                  <a:cxn ang="0">
                    <a:pos x="172" y="134"/>
                  </a:cxn>
                  <a:cxn ang="0">
                    <a:pos x="179" y="117"/>
                  </a:cxn>
                  <a:cxn ang="0">
                    <a:pos x="182" y="99"/>
                  </a:cxn>
                  <a:cxn ang="0">
                    <a:pos x="182" y="82"/>
                  </a:cxn>
                  <a:cxn ang="0">
                    <a:pos x="179" y="64"/>
                  </a:cxn>
                  <a:cxn ang="0">
                    <a:pos x="172" y="47"/>
                  </a:cxn>
                  <a:cxn ang="0">
                    <a:pos x="162" y="33"/>
                  </a:cxn>
                  <a:cxn ang="0">
                    <a:pos x="150" y="21"/>
                  </a:cxn>
                  <a:cxn ang="0">
                    <a:pos x="135" y="11"/>
                  </a:cxn>
                  <a:cxn ang="0">
                    <a:pos x="119" y="3"/>
                  </a:cxn>
                  <a:cxn ang="0">
                    <a:pos x="101" y="0"/>
                  </a:cxn>
                  <a:cxn ang="0">
                    <a:pos x="82" y="0"/>
                  </a:cxn>
                  <a:cxn ang="0">
                    <a:pos x="64" y="3"/>
                  </a:cxn>
                  <a:cxn ang="0">
                    <a:pos x="48" y="11"/>
                  </a:cxn>
                  <a:cxn ang="0">
                    <a:pos x="33" y="21"/>
                  </a:cxn>
                  <a:cxn ang="0">
                    <a:pos x="21" y="33"/>
                  </a:cxn>
                  <a:cxn ang="0">
                    <a:pos x="11" y="47"/>
                  </a:cxn>
                  <a:cxn ang="0">
                    <a:pos x="4" y="64"/>
                  </a:cxn>
                  <a:cxn ang="0">
                    <a:pos x="0" y="82"/>
                  </a:cxn>
                  <a:cxn ang="0">
                    <a:pos x="0" y="99"/>
                  </a:cxn>
                  <a:cxn ang="0">
                    <a:pos x="4" y="117"/>
                  </a:cxn>
                  <a:cxn ang="0">
                    <a:pos x="11" y="134"/>
                  </a:cxn>
                  <a:cxn ang="0">
                    <a:pos x="21" y="148"/>
                  </a:cxn>
                  <a:cxn ang="0">
                    <a:pos x="33" y="162"/>
                  </a:cxn>
                  <a:cxn ang="0">
                    <a:pos x="48" y="170"/>
                  </a:cxn>
                  <a:cxn ang="0">
                    <a:pos x="64" y="178"/>
                  </a:cxn>
                  <a:cxn ang="0">
                    <a:pos x="82" y="182"/>
                  </a:cxn>
                </a:cxnLst>
                <a:rect l="0" t="0" r="r" b="b"/>
                <a:pathLst>
                  <a:path w="183" h="182">
                    <a:moveTo>
                      <a:pt x="91" y="182"/>
                    </a:moveTo>
                    <a:lnTo>
                      <a:pt x="101" y="182"/>
                    </a:lnTo>
                    <a:lnTo>
                      <a:pt x="110" y="180"/>
                    </a:lnTo>
                    <a:lnTo>
                      <a:pt x="119" y="178"/>
                    </a:lnTo>
                    <a:lnTo>
                      <a:pt x="126" y="175"/>
                    </a:lnTo>
                    <a:lnTo>
                      <a:pt x="135" y="170"/>
                    </a:lnTo>
                    <a:lnTo>
                      <a:pt x="142" y="166"/>
                    </a:lnTo>
                    <a:lnTo>
                      <a:pt x="150" y="162"/>
                    </a:lnTo>
                    <a:lnTo>
                      <a:pt x="156" y="155"/>
                    </a:lnTo>
                    <a:lnTo>
                      <a:pt x="162" y="148"/>
                    </a:lnTo>
                    <a:lnTo>
                      <a:pt x="167" y="142"/>
                    </a:lnTo>
                    <a:lnTo>
                      <a:pt x="172" y="134"/>
                    </a:lnTo>
                    <a:lnTo>
                      <a:pt x="175" y="126"/>
                    </a:lnTo>
                    <a:lnTo>
                      <a:pt x="179" y="117"/>
                    </a:lnTo>
                    <a:lnTo>
                      <a:pt x="181" y="109"/>
                    </a:lnTo>
                    <a:lnTo>
                      <a:pt x="182" y="99"/>
                    </a:lnTo>
                    <a:lnTo>
                      <a:pt x="183" y="91"/>
                    </a:lnTo>
                    <a:lnTo>
                      <a:pt x="182" y="82"/>
                    </a:lnTo>
                    <a:lnTo>
                      <a:pt x="181" y="72"/>
                    </a:lnTo>
                    <a:lnTo>
                      <a:pt x="179" y="64"/>
                    </a:lnTo>
                    <a:lnTo>
                      <a:pt x="175" y="55"/>
                    </a:lnTo>
                    <a:lnTo>
                      <a:pt x="172" y="47"/>
                    </a:lnTo>
                    <a:lnTo>
                      <a:pt x="167" y="40"/>
                    </a:lnTo>
                    <a:lnTo>
                      <a:pt x="162" y="33"/>
                    </a:lnTo>
                    <a:lnTo>
                      <a:pt x="156" y="26"/>
                    </a:lnTo>
                    <a:lnTo>
                      <a:pt x="150" y="21"/>
                    </a:lnTo>
                    <a:lnTo>
                      <a:pt x="142" y="15"/>
                    </a:lnTo>
                    <a:lnTo>
                      <a:pt x="135" y="11"/>
                    </a:lnTo>
                    <a:lnTo>
                      <a:pt x="126" y="6"/>
                    </a:lnTo>
                    <a:lnTo>
                      <a:pt x="119" y="3"/>
                    </a:lnTo>
                    <a:lnTo>
                      <a:pt x="110" y="1"/>
                    </a:lnTo>
                    <a:lnTo>
                      <a:pt x="101" y="0"/>
                    </a:lnTo>
                    <a:lnTo>
                      <a:pt x="91" y="0"/>
                    </a:lnTo>
                    <a:lnTo>
                      <a:pt x="82" y="0"/>
                    </a:lnTo>
                    <a:lnTo>
                      <a:pt x="73" y="1"/>
                    </a:lnTo>
                    <a:lnTo>
                      <a:pt x="64" y="3"/>
                    </a:lnTo>
                    <a:lnTo>
                      <a:pt x="55" y="6"/>
                    </a:lnTo>
                    <a:lnTo>
                      <a:pt x="48" y="11"/>
                    </a:lnTo>
                    <a:lnTo>
                      <a:pt x="40" y="15"/>
                    </a:lnTo>
                    <a:lnTo>
                      <a:pt x="33" y="21"/>
                    </a:lnTo>
                    <a:lnTo>
                      <a:pt x="27" y="26"/>
                    </a:lnTo>
                    <a:lnTo>
                      <a:pt x="21" y="33"/>
                    </a:lnTo>
                    <a:lnTo>
                      <a:pt x="16" y="40"/>
                    </a:lnTo>
                    <a:lnTo>
                      <a:pt x="11" y="47"/>
                    </a:lnTo>
                    <a:lnTo>
                      <a:pt x="7" y="55"/>
                    </a:lnTo>
                    <a:lnTo>
                      <a:pt x="4" y="64"/>
                    </a:lnTo>
                    <a:lnTo>
                      <a:pt x="2" y="72"/>
                    </a:lnTo>
                    <a:lnTo>
                      <a:pt x="0" y="82"/>
                    </a:lnTo>
                    <a:lnTo>
                      <a:pt x="0" y="91"/>
                    </a:lnTo>
                    <a:lnTo>
                      <a:pt x="0" y="99"/>
                    </a:lnTo>
                    <a:lnTo>
                      <a:pt x="2" y="109"/>
                    </a:lnTo>
                    <a:lnTo>
                      <a:pt x="4" y="117"/>
                    </a:lnTo>
                    <a:lnTo>
                      <a:pt x="7" y="126"/>
                    </a:lnTo>
                    <a:lnTo>
                      <a:pt x="11" y="134"/>
                    </a:lnTo>
                    <a:lnTo>
                      <a:pt x="16" y="142"/>
                    </a:lnTo>
                    <a:lnTo>
                      <a:pt x="21" y="148"/>
                    </a:lnTo>
                    <a:lnTo>
                      <a:pt x="27" y="155"/>
                    </a:lnTo>
                    <a:lnTo>
                      <a:pt x="33" y="162"/>
                    </a:lnTo>
                    <a:lnTo>
                      <a:pt x="40" y="166"/>
                    </a:lnTo>
                    <a:lnTo>
                      <a:pt x="48" y="170"/>
                    </a:lnTo>
                    <a:lnTo>
                      <a:pt x="55" y="175"/>
                    </a:lnTo>
                    <a:lnTo>
                      <a:pt x="64" y="178"/>
                    </a:lnTo>
                    <a:lnTo>
                      <a:pt x="73" y="180"/>
                    </a:lnTo>
                    <a:lnTo>
                      <a:pt x="82" y="182"/>
                    </a:lnTo>
                    <a:lnTo>
                      <a:pt x="91" y="182"/>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181" name="Freeform 23"/>
              <p:cNvSpPr>
                <a:spLocks/>
              </p:cNvSpPr>
              <p:nvPr/>
            </p:nvSpPr>
            <p:spPr bwMode="auto">
              <a:xfrm>
                <a:off x="10495365" y="2025012"/>
                <a:ext cx="30163" cy="30163"/>
              </a:xfrm>
              <a:custGeom>
                <a:avLst/>
                <a:gdLst/>
                <a:ahLst/>
                <a:cxnLst>
                  <a:cxn ang="0">
                    <a:pos x="101" y="182"/>
                  </a:cxn>
                  <a:cxn ang="0">
                    <a:pos x="119" y="178"/>
                  </a:cxn>
                  <a:cxn ang="0">
                    <a:pos x="135" y="170"/>
                  </a:cxn>
                  <a:cxn ang="0">
                    <a:pos x="150" y="162"/>
                  </a:cxn>
                  <a:cxn ang="0">
                    <a:pos x="162" y="148"/>
                  </a:cxn>
                  <a:cxn ang="0">
                    <a:pos x="172" y="134"/>
                  </a:cxn>
                  <a:cxn ang="0">
                    <a:pos x="178" y="117"/>
                  </a:cxn>
                  <a:cxn ang="0">
                    <a:pos x="182" y="99"/>
                  </a:cxn>
                  <a:cxn ang="0">
                    <a:pos x="182" y="82"/>
                  </a:cxn>
                  <a:cxn ang="0">
                    <a:pos x="178" y="64"/>
                  </a:cxn>
                  <a:cxn ang="0">
                    <a:pos x="172" y="47"/>
                  </a:cxn>
                  <a:cxn ang="0">
                    <a:pos x="162" y="33"/>
                  </a:cxn>
                  <a:cxn ang="0">
                    <a:pos x="150" y="21"/>
                  </a:cxn>
                  <a:cxn ang="0">
                    <a:pos x="135" y="11"/>
                  </a:cxn>
                  <a:cxn ang="0">
                    <a:pos x="119" y="3"/>
                  </a:cxn>
                  <a:cxn ang="0">
                    <a:pos x="101" y="0"/>
                  </a:cxn>
                  <a:cxn ang="0">
                    <a:pos x="82" y="0"/>
                  </a:cxn>
                  <a:cxn ang="0">
                    <a:pos x="64" y="3"/>
                  </a:cxn>
                  <a:cxn ang="0">
                    <a:pos x="48" y="11"/>
                  </a:cxn>
                  <a:cxn ang="0">
                    <a:pos x="33" y="21"/>
                  </a:cxn>
                  <a:cxn ang="0">
                    <a:pos x="21" y="33"/>
                  </a:cxn>
                  <a:cxn ang="0">
                    <a:pos x="11" y="47"/>
                  </a:cxn>
                  <a:cxn ang="0">
                    <a:pos x="4" y="64"/>
                  </a:cxn>
                  <a:cxn ang="0">
                    <a:pos x="1" y="82"/>
                  </a:cxn>
                  <a:cxn ang="0">
                    <a:pos x="1" y="99"/>
                  </a:cxn>
                  <a:cxn ang="0">
                    <a:pos x="4" y="117"/>
                  </a:cxn>
                  <a:cxn ang="0">
                    <a:pos x="11" y="134"/>
                  </a:cxn>
                  <a:cxn ang="0">
                    <a:pos x="21" y="148"/>
                  </a:cxn>
                  <a:cxn ang="0">
                    <a:pos x="33" y="162"/>
                  </a:cxn>
                  <a:cxn ang="0">
                    <a:pos x="48" y="170"/>
                  </a:cxn>
                  <a:cxn ang="0">
                    <a:pos x="64" y="178"/>
                  </a:cxn>
                  <a:cxn ang="0">
                    <a:pos x="82" y="182"/>
                  </a:cxn>
                </a:cxnLst>
                <a:rect l="0" t="0" r="r" b="b"/>
                <a:pathLst>
                  <a:path w="183" h="182">
                    <a:moveTo>
                      <a:pt x="92" y="182"/>
                    </a:moveTo>
                    <a:lnTo>
                      <a:pt x="101" y="182"/>
                    </a:lnTo>
                    <a:lnTo>
                      <a:pt x="110" y="180"/>
                    </a:lnTo>
                    <a:lnTo>
                      <a:pt x="119" y="178"/>
                    </a:lnTo>
                    <a:lnTo>
                      <a:pt x="127" y="175"/>
                    </a:lnTo>
                    <a:lnTo>
                      <a:pt x="135" y="170"/>
                    </a:lnTo>
                    <a:lnTo>
                      <a:pt x="142" y="166"/>
                    </a:lnTo>
                    <a:lnTo>
                      <a:pt x="150" y="162"/>
                    </a:lnTo>
                    <a:lnTo>
                      <a:pt x="156" y="155"/>
                    </a:lnTo>
                    <a:lnTo>
                      <a:pt x="162" y="148"/>
                    </a:lnTo>
                    <a:lnTo>
                      <a:pt x="167" y="142"/>
                    </a:lnTo>
                    <a:lnTo>
                      <a:pt x="172" y="134"/>
                    </a:lnTo>
                    <a:lnTo>
                      <a:pt x="175" y="126"/>
                    </a:lnTo>
                    <a:lnTo>
                      <a:pt x="178" y="117"/>
                    </a:lnTo>
                    <a:lnTo>
                      <a:pt x="181" y="109"/>
                    </a:lnTo>
                    <a:lnTo>
                      <a:pt x="182" y="99"/>
                    </a:lnTo>
                    <a:lnTo>
                      <a:pt x="183" y="91"/>
                    </a:lnTo>
                    <a:lnTo>
                      <a:pt x="182" y="82"/>
                    </a:lnTo>
                    <a:lnTo>
                      <a:pt x="181" y="72"/>
                    </a:lnTo>
                    <a:lnTo>
                      <a:pt x="178" y="64"/>
                    </a:lnTo>
                    <a:lnTo>
                      <a:pt x="175" y="55"/>
                    </a:lnTo>
                    <a:lnTo>
                      <a:pt x="172" y="47"/>
                    </a:lnTo>
                    <a:lnTo>
                      <a:pt x="167" y="40"/>
                    </a:lnTo>
                    <a:lnTo>
                      <a:pt x="162" y="33"/>
                    </a:lnTo>
                    <a:lnTo>
                      <a:pt x="156" y="26"/>
                    </a:lnTo>
                    <a:lnTo>
                      <a:pt x="150" y="21"/>
                    </a:lnTo>
                    <a:lnTo>
                      <a:pt x="142" y="15"/>
                    </a:lnTo>
                    <a:lnTo>
                      <a:pt x="135" y="11"/>
                    </a:lnTo>
                    <a:lnTo>
                      <a:pt x="127" y="6"/>
                    </a:lnTo>
                    <a:lnTo>
                      <a:pt x="119" y="3"/>
                    </a:lnTo>
                    <a:lnTo>
                      <a:pt x="110" y="1"/>
                    </a:lnTo>
                    <a:lnTo>
                      <a:pt x="101" y="0"/>
                    </a:lnTo>
                    <a:lnTo>
                      <a:pt x="92" y="0"/>
                    </a:lnTo>
                    <a:lnTo>
                      <a:pt x="82" y="0"/>
                    </a:lnTo>
                    <a:lnTo>
                      <a:pt x="73" y="1"/>
                    </a:lnTo>
                    <a:lnTo>
                      <a:pt x="64" y="3"/>
                    </a:lnTo>
                    <a:lnTo>
                      <a:pt x="55" y="6"/>
                    </a:lnTo>
                    <a:lnTo>
                      <a:pt x="48" y="11"/>
                    </a:lnTo>
                    <a:lnTo>
                      <a:pt x="40" y="15"/>
                    </a:lnTo>
                    <a:lnTo>
                      <a:pt x="33" y="21"/>
                    </a:lnTo>
                    <a:lnTo>
                      <a:pt x="26" y="26"/>
                    </a:lnTo>
                    <a:lnTo>
                      <a:pt x="21" y="33"/>
                    </a:lnTo>
                    <a:lnTo>
                      <a:pt x="15" y="40"/>
                    </a:lnTo>
                    <a:lnTo>
                      <a:pt x="11" y="47"/>
                    </a:lnTo>
                    <a:lnTo>
                      <a:pt x="8" y="55"/>
                    </a:lnTo>
                    <a:lnTo>
                      <a:pt x="4" y="64"/>
                    </a:lnTo>
                    <a:lnTo>
                      <a:pt x="2" y="72"/>
                    </a:lnTo>
                    <a:lnTo>
                      <a:pt x="1" y="82"/>
                    </a:lnTo>
                    <a:lnTo>
                      <a:pt x="0" y="91"/>
                    </a:lnTo>
                    <a:lnTo>
                      <a:pt x="1" y="99"/>
                    </a:lnTo>
                    <a:lnTo>
                      <a:pt x="2" y="109"/>
                    </a:lnTo>
                    <a:lnTo>
                      <a:pt x="4" y="117"/>
                    </a:lnTo>
                    <a:lnTo>
                      <a:pt x="8" y="126"/>
                    </a:lnTo>
                    <a:lnTo>
                      <a:pt x="11" y="134"/>
                    </a:lnTo>
                    <a:lnTo>
                      <a:pt x="15" y="142"/>
                    </a:lnTo>
                    <a:lnTo>
                      <a:pt x="21" y="148"/>
                    </a:lnTo>
                    <a:lnTo>
                      <a:pt x="26" y="155"/>
                    </a:lnTo>
                    <a:lnTo>
                      <a:pt x="33" y="162"/>
                    </a:lnTo>
                    <a:lnTo>
                      <a:pt x="40" y="166"/>
                    </a:lnTo>
                    <a:lnTo>
                      <a:pt x="48" y="170"/>
                    </a:lnTo>
                    <a:lnTo>
                      <a:pt x="55" y="175"/>
                    </a:lnTo>
                    <a:lnTo>
                      <a:pt x="64" y="178"/>
                    </a:lnTo>
                    <a:lnTo>
                      <a:pt x="73" y="180"/>
                    </a:lnTo>
                    <a:lnTo>
                      <a:pt x="82" y="182"/>
                    </a:lnTo>
                    <a:lnTo>
                      <a:pt x="92" y="182"/>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182" name="Freeform 24"/>
              <p:cNvSpPr>
                <a:spLocks/>
              </p:cNvSpPr>
              <p:nvPr/>
            </p:nvSpPr>
            <p:spPr bwMode="auto">
              <a:xfrm>
                <a:off x="10536640" y="2025012"/>
                <a:ext cx="28575" cy="30163"/>
              </a:xfrm>
              <a:custGeom>
                <a:avLst/>
                <a:gdLst/>
                <a:ahLst/>
                <a:cxnLst>
                  <a:cxn ang="0">
                    <a:pos x="101" y="182"/>
                  </a:cxn>
                  <a:cxn ang="0">
                    <a:pos x="118" y="178"/>
                  </a:cxn>
                  <a:cxn ang="0">
                    <a:pos x="135" y="170"/>
                  </a:cxn>
                  <a:cxn ang="0">
                    <a:pos x="149" y="162"/>
                  </a:cxn>
                  <a:cxn ang="0">
                    <a:pos x="162" y="148"/>
                  </a:cxn>
                  <a:cxn ang="0">
                    <a:pos x="172" y="134"/>
                  </a:cxn>
                  <a:cxn ang="0">
                    <a:pos x="178" y="117"/>
                  </a:cxn>
                  <a:cxn ang="0">
                    <a:pos x="183" y="99"/>
                  </a:cxn>
                  <a:cxn ang="0">
                    <a:pos x="183" y="82"/>
                  </a:cxn>
                  <a:cxn ang="0">
                    <a:pos x="178" y="64"/>
                  </a:cxn>
                  <a:cxn ang="0">
                    <a:pos x="172" y="47"/>
                  </a:cxn>
                  <a:cxn ang="0">
                    <a:pos x="162" y="33"/>
                  </a:cxn>
                  <a:cxn ang="0">
                    <a:pos x="149" y="21"/>
                  </a:cxn>
                  <a:cxn ang="0">
                    <a:pos x="135" y="11"/>
                  </a:cxn>
                  <a:cxn ang="0">
                    <a:pos x="118" y="3"/>
                  </a:cxn>
                  <a:cxn ang="0">
                    <a:pos x="101" y="0"/>
                  </a:cxn>
                  <a:cxn ang="0">
                    <a:pos x="82" y="0"/>
                  </a:cxn>
                  <a:cxn ang="0">
                    <a:pos x="64" y="3"/>
                  </a:cxn>
                  <a:cxn ang="0">
                    <a:pos x="47" y="11"/>
                  </a:cxn>
                  <a:cxn ang="0">
                    <a:pos x="33" y="21"/>
                  </a:cxn>
                  <a:cxn ang="0">
                    <a:pos x="21" y="33"/>
                  </a:cxn>
                  <a:cxn ang="0">
                    <a:pos x="11" y="47"/>
                  </a:cxn>
                  <a:cxn ang="0">
                    <a:pos x="4" y="64"/>
                  </a:cxn>
                  <a:cxn ang="0">
                    <a:pos x="1" y="82"/>
                  </a:cxn>
                  <a:cxn ang="0">
                    <a:pos x="1" y="99"/>
                  </a:cxn>
                  <a:cxn ang="0">
                    <a:pos x="4" y="117"/>
                  </a:cxn>
                  <a:cxn ang="0">
                    <a:pos x="11" y="134"/>
                  </a:cxn>
                  <a:cxn ang="0">
                    <a:pos x="21" y="148"/>
                  </a:cxn>
                  <a:cxn ang="0">
                    <a:pos x="33" y="162"/>
                  </a:cxn>
                  <a:cxn ang="0">
                    <a:pos x="47" y="170"/>
                  </a:cxn>
                  <a:cxn ang="0">
                    <a:pos x="64" y="178"/>
                  </a:cxn>
                  <a:cxn ang="0">
                    <a:pos x="82" y="182"/>
                  </a:cxn>
                </a:cxnLst>
                <a:rect l="0" t="0" r="r" b="b"/>
                <a:pathLst>
                  <a:path w="183" h="182">
                    <a:moveTo>
                      <a:pt x="92" y="182"/>
                    </a:moveTo>
                    <a:lnTo>
                      <a:pt x="101" y="182"/>
                    </a:lnTo>
                    <a:lnTo>
                      <a:pt x="109" y="180"/>
                    </a:lnTo>
                    <a:lnTo>
                      <a:pt x="118" y="178"/>
                    </a:lnTo>
                    <a:lnTo>
                      <a:pt x="127" y="175"/>
                    </a:lnTo>
                    <a:lnTo>
                      <a:pt x="135" y="170"/>
                    </a:lnTo>
                    <a:lnTo>
                      <a:pt x="143" y="166"/>
                    </a:lnTo>
                    <a:lnTo>
                      <a:pt x="149" y="162"/>
                    </a:lnTo>
                    <a:lnTo>
                      <a:pt x="156" y="155"/>
                    </a:lnTo>
                    <a:lnTo>
                      <a:pt x="162" y="148"/>
                    </a:lnTo>
                    <a:lnTo>
                      <a:pt x="167" y="142"/>
                    </a:lnTo>
                    <a:lnTo>
                      <a:pt x="172" y="134"/>
                    </a:lnTo>
                    <a:lnTo>
                      <a:pt x="176" y="126"/>
                    </a:lnTo>
                    <a:lnTo>
                      <a:pt x="178" y="117"/>
                    </a:lnTo>
                    <a:lnTo>
                      <a:pt x="180" y="109"/>
                    </a:lnTo>
                    <a:lnTo>
                      <a:pt x="183" y="99"/>
                    </a:lnTo>
                    <a:lnTo>
                      <a:pt x="183" y="91"/>
                    </a:lnTo>
                    <a:lnTo>
                      <a:pt x="183" y="82"/>
                    </a:lnTo>
                    <a:lnTo>
                      <a:pt x="180" y="72"/>
                    </a:lnTo>
                    <a:lnTo>
                      <a:pt x="178" y="64"/>
                    </a:lnTo>
                    <a:lnTo>
                      <a:pt x="176" y="55"/>
                    </a:lnTo>
                    <a:lnTo>
                      <a:pt x="172" y="47"/>
                    </a:lnTo>
                    <a:lnTo>
                      <a:pt x="167" y="40"/>
                    </a:lnTo>
                    <a:lnTo>
                      <a:pt x="162" y="33"/>
                    </a:lnTo>
                    <a:lnTo>
                      <a:pt x="156" y="26"/>
                    </a:lnTo>
                    <a:lnTo>
                      <a:pt x="149" y="21"/>
                    </a:lnTo>
                    <a:lnTo>
                      <a:pt x="143" y="15"/>
                    </a:lnTo>
                    <a:lnTo>
                      <a:pt x="135" y="11"/>
                    </a:lnTo>
                    <a:lnTo>
                      <a:pt x="127" y="6"/>
                    </a:lnTo>
                    <a:lnTo>
                      <a:pt x="118" y="3"/>
                    </a:lnTo>
                    <a:lnTo>
                      <a:pt x="109" y="1"/>
                    </a:lnTo>
                    <a:lnTo>
                      <a:pt x="101" y="0"/>
                    </a:lnTo>
                    <a:lnTo>
                      <a:pt x="92" y="0"/>
                    </a:lnTo>
                    <a:lnTo>
                      <a:pt x="82" y="0"/>
                    </a:lnTo>
                    <a:lnTo>
                      <a:pt x="73" y="1"/>
                    </a:lnTo>
                    <a:lnTo>
                      <a:pt x="64" y="3"/>
                    </a:lnTo>
                    <a:lnTo>
                      <a:pt x="56" y="6"/>
                    </a:lnTo>
                    <a:lnTo>
                      <a:pt x="47" y="11"/>
                    </a:lnTo>
                    <a:lnTo>
                      <a:pt x="41" y="15"/>
                    </a:lnTo>
                    <a:lnTo>
                      <a:pt x="33" y="21"/>
                    </a:lnTo>
                    <a:lnTo>
                      <a:pt x="26" y="26"/>
                    </a:lnTo>
                    <a:lnTo>
                      <a:pt x="21" y="33"/>
                    </a:lnTo>
                    <a:lnTo>
                      <a:pt x="15" y="40"/>
                    </a:lnTo>
                    <a:lnTo>
                      <a:pt x="11" y="47"/>
                    </a:lnTo>
                    <a:lnTo>
                      <a:pt x="7" y="55"/>
                    </a:lnTo>
                    <a:lnTo>
                      <a:pt x="4" y="64"/>
                    </a:lnTo>
                    <a:lnTo>
                      <a:pt x="2" y="72"/>
                    </a:lnTo>
                    <a:lnTo>
                      <a:pt x="1" y="82"/>
                    </a:lnTo>
                    <a:lnTo>
                      <a:pt x="0" y="91"/>
                    </a:lnTo>
                    <a:lnTo>
                      <a:pt x="1" y="99"/>
                    </a:lnTo>
                    <a:lnTo>
                      <a:pt x="2" y="109"/>
                    </a:lnTo>
                    <a:lnTo>
                      <a:pt x="4" y="117"/>
                    </a:lnTo>
                    <a:lnTo>
                      <a:pt x="7" y="126"/>
                    </a:lnTo>
                    <a:lnTo>
                      <a:pt x="11" y="134"/>
                    </a:lnTo>
                    <a:lnTo>
                      <a:pt x="15" y="142"/>
                    </a:lnTo>
                    <a:lnTo>
                      <a:pt x="21" y="148"/>
                    </a:lnTo>
                    <a:lnTo>
                      <a:pt x="26" y="155"/>
                    </a:lnTo>
                    <a:lnTo>
                      <a:pt x="33" y="162"/>
                    </a:lnTo>
                    <a:lnTo>
                      <a:pt x="41" y="166"/>
                    </a:lnTo>
                    <a:lnTo>
                      <a:pt x="47" y="170"/>
                    </a:lnTo>
                    <a:lnTo>
                      <a:pt x="56" y="175"/>
                    </a:lnTo>
                    <a:lnTo>
                      <a:pt x="64" y="178"/>
                    </a:lnTo>
                    <a:lnTo>
                      <a:pt x="73" y="180"/>
                    </a:lnTo>
                    <a:lnTo>
                      <a:pt x="82" y="182"/>
                    </a:lnTo>
                    <a:lnTo>
                      <a:pt x="92" y="182"/>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183" name="Freeform 25"/>
              <p:cNvSpPr>
                <a:spLocks/>
              </p:cNvSpPr>
              <p:nvPr/>
            </p:nvSpPr>
            <p:spPr bwMode="auto">
              <a:xfrm>
                <a:off x="10576328" y="2025012"/>
                <a:ext cx="28575" cy="30163"/>
              </a:xfrm>
              <a:custGeom>
                <a:avLst/>
                <a:gdLst/>
                <a:ahLst/>
                <a:cxnLst>
                  <a:cxn ang="0">
                    <a:pos x="100" y="182"/>
                  </a:cxn>
                  <a:cxn ang="0">
                    <a:pos x="118" y="178"/>
                  </a:cxn>
                  <a:cxn ang="0">
                    <a:pos x="135" y="170"/>
                  </a:cxn>
                  <a:cxn ang="0">
                    <a:pos x="149" y="162"/>
                  </a:cxn>
                  <a:cxn ang="0">
                    <a:pos x="161" y="148"/>
                  </a:cxn>
                  <a:cxn ang="0">
                    <a:pos x="171" y="134"/>
                  </a:cxn>
                  <a:cxn ang="0">
                    <a:pos x="178" y="117"/>
                  </a:cxn>
                  <a:cxn ang="0">
                    <a:pos x="182" y="99"/>
                  </a:cxn>
                  <a:cxn ang="0">
                    <a:pos x="182" y="82"/>
                  </a:cxn>
                  <a:cxn ang="0">
                    <a:pos x="178" y="64"/>
                  </a:cxn>
                  <a:cxn ang="0">
                    <a:pos x="171" y="47"/>
                  </a:cxn>
                  <a:cxn ang="0">
                    <a:pos x="161" y="33"/>
                  </a:cxn>
                  <a:cxn ang="0">
                    <a:pos x="149" y="21"/>
                  </a:cxn>
                  <a:cxn ang="0">
                    <a:pos x="135" y="11"/>
                  </a:cxn>
                  <a:cxn ang="0">
                    <a:pos x="118" y="3"/>
                  </a:cxn>
                  <a:cxn ang="0">
                    <a:pos x="100" y="0"/>
                  </a:cxn>
                  <a:cxn ang="0">
                    <a:pos x="82" y="0"/>
                  </a:cxn>
                  <a:cxn ang="0">
                    <a:pos x="64" y="3"/>
                  </a:cxn>
                  <a:cxn ang="0">
                    <a:pos x="48" y="11"/>
                  </a:cxn>
                  <a:cxn ang="0">
                    <a:pos x="33" y="21"/>
                  </a:cxn>
                  <a:cxn ang="0">
                    <a:pos x="21" y="33"/>
                  </a:cxn>
                  <a:cxn ang="0">
                    <a:pos x="11" y="47"/>
                  </a:cxn>
                  <a:cxn ang="0">
                    <a:pos x="4" y="64"/>
                  </a:cxn>
                  <a:cxn ang="0">
                    <a:pos x="1" y="82"/>
                  </a:cxn>
                  <a:cxn ang="0">
                    <a:pos x="1" y="99"/>
                  </a:cxn>
                  <a:cxn ang="0">
                    <a:pos x="4" y="117"/>
                  </a:cxn>
                  <a:cxn ang="0">
                    <a:pos x="11" y="134"/>
                  </a:cxn>
                  <a:cxn ang="0">
                    <a:pos x="21" y="148"/>
                  </a:cxn>
                  <a:cxn ang="0">
                    <a:pos x="33" y="162"/>
                  </a:cxn>
                  <a:cxn ang="0">
                    <a:pos x="48" y="170"/>
                  </a:cxn>
                  <a:cxn ang="0">
                    <a:pos x="64" y="178"/>
                  </a:cxn>
                  <a:cxn ang="0">
                    <a:pos x="82" y="182"/>
                  </a:cxn>
                </a:cxnLst>
                <a:rect l="0" t="0" r="r" b="b"/>
                <a:pathLst>
                  <a:path w="182" h="182">
                    <a:moveTo>
                      <a:pt x="92" y="182"/>
                    </a:moveTo>
                    <a:lnTo>
                      <a:pt x="100" y="182"/>
                    </a:lnTo>
                    <a:lnTo>
                      <a:pt x="109" y="180"/>
                    </a:lnTo>
                    <a:lnTo>
                      <a:pt x="118" y="178"/>
                    </a:lnTo>
                    <a:lnTo>
                      <a:pt x="127" y="175"/>
                    </a:lnTo>
                    <a:lnTo>
                      <a:pt x="135" y="170"/>
                    </a:lnTo>
                    <a:lnTo>
                      <a:pt x="143" y="166"/>
                    </a:lnTo>
                    <a:lnTo>
                      <a:pt x="149" y="162"/>
                    </a:lnTo>
                    <a:lnTo>
                      <a:pt x="156" y="155"/>
                    </a:lnTo>
                    <a:lnTo>
                      <a:pt x="161" y="148"/>
                    </a:lnTo>
                    <a:lnTo>
                      <a:pt x="167" y="142"/>
                    </a:lnTo>
                    <a:lnTo>
                      <a:pt x="171" y="134"/>
                    </a:lnTo>
                    <a:lnTo>
                      <a:pt x="176" y="126"/>
                    </a:lnTo>
                    <a:lnTo>
                      <a:pt x="178" y="117"/>
                    </a:lnTo>
                    <a:lnTo>
                      <a:pt x="180" y="109"/>
                    </a:lnTo>
                    <a:lnTo>
                      <a:pt x="182" y="99"/>
                    </a:lnTo>
                    <a:lnTo>
                      <a:pt x="182" y="91"/>
                    </a:lnTo>
                    <a:lnTo>
                      <a:pt x="182" y="82"/>
                    </a:lnTo>
                    <a:lnTo>
                      <a:pt x="180" y="72"/>
                    </a:lnTo>
                    <a:lnTo>
                      <a:pt x="178" y="64"/>
                    </a:lnTo>
                    <a:lnTo>
                      <a:pt x="176" y="55"/>
                    </a:lnTo>
                    <a:lnTo>
                      <a:pt x="171" y="47"/>
                    </a:lnTo>
                    <a:lnTo>
                      <a:pt x="167" y="40"/>
                    </a:lnTo>
                    <a:lnTo>
                      <a:pt x="161" y="33"/>
                    </a:lnTo>
                    <a:lnTo>
                      <a:pt x="156" y="26"/>
                    </a:lnTo>
                    <a:lnTo>
                      <a:pt x="149" y="21"/>
                    </a:lnTo>
                    <a:lnTo>
                      <a:pt x="143" y="15"/>
                    </a:lnTo>
                    <a:lnTo>
                      <a:pt x="135" y="11"/>
                    </a:lnTo>
                    <a:lnTo>
                      <a:pt x="127" y="6"/>
                    </a:lnTo>
                    <a:lnTo>
                      <a:pt x="118" y="3"/>
                    </a:lnTo>
                    <a:lnTo>
                      <a:pt x="109" y="1"/>
                    </a:lnTo>
                    <a:lnTo>
                      <a:pt x="100" y="0"/>
                    </a:lnTo>
                    <a:lnTo>
                      <a:pt x="92" y="0"/>
                    </a:lnTo>
                    <a:lnTo>
                      <a:pt x="82" y="0"/>
                    </a:lnTo>
                    <a:lnTo>
                      <a:pt x="73" y="1"/>
                    </a:lnTo>
                    <a:lnTo>
                      <a:pt x="64" y="3"/>
                    </a:lnTo>
                    <a:lnTo>
                      <a:pt x="56" y="6"/>
                    </a:lnTo>
                    <a:lnTo>
                      <a:pt x="48" y="11"/>
                    </a:lnTo>
                    <a:lnTo>
                      <a:pt x="41" y="15"/>
                    </a:lnTo>
                    <a:lnTo>
                      <a:pt x="33" y="21"/>
                    </a:lnTo>
                    <a:lnTo>
                      <a:pt x="27" y="26"/>
                    </a:lnTo>
                    <a:lnTo>
                      <a:pt x="21" y="33"/>
                    </a:lnTo>
                    <a:lnTo>
                      <a:pt x="16" y="40"/>
                    </a:lnTo>
                    <a:lnTo>
                      <a:pt x="11" y="47"/>
                    </a:lnTo>
                    <a:lnTo>
                      <a:pt x="7" y="55"/>
                    </a:lnTo>
                    <a:lnTo>
                      <a:pt x="4" y="64"/>
                    </a:lnTo>
                    <a:lnTo>
                      <a:pt x="2" y="72"/>
                    </a:lnTo>
                    <a:lnTo>
                      <a:pt x="1" y="82"/>
                    </a:lnTo>
                    <a:lnTo>
                      <a:pt x="0" y="91"/>
                    </a:lnTo>
                    <a:lnTo>
                      <a:pt x="1" y="99"/>
                    </a:lnTo>
                    <a:lnTo>
                      <a:pt x="2" y="109"/>
                    </a:lnTo>
                    <a:lnTo>
                      <a:pt x="4" y="117"/>
                    </a:lnTo>
                    <a:lnTo>
                      <a:pt x="7" y="126"/>
                    </a:lnTo>
                    <a:lnTo>
                      <a:pt x="11" y="134"/>
                    </a:lnTo>
                    <a:lnTo>
                      <a:pt x="16" y="142"/>
                    </a:lnTo>
                    <a:lnTo>
                      <a:pt x="21" y="148"/>
                    </a:lnTo>
                    <a:lnTo>
                      <a:pt x="27" y="155"/>
                    </a:lnTo>
                    <a:lnTo>
                      <a:pt x="33" y="162"/>
                    </a:lnTo>
                    <a:lnTo>
                      <a:pt x="41" y="166"/>
                    </a:lnTo>
                    <a:lnTo>
                      <a:pt x="48" y="170"/>
                    </a:lnTo>
                    <a:lnTo>
                      <a:pt x="56" y="175"/>
                    </a:lnTo>
                    <a:lnTo>
                      <a:pt x="64" y="178"/>
                    </a:lnTo>
                    <a:lnTo>
                      <a:pt x="73" y="180"/>
                    </a:lnTo>
                    <a:lnTo>
                      <a:pt x="82" y="182"/>
                    </a:lnTo>
                    <a:lnTo>
                      <a:pt x="92" y="182"/>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184" name="Freeform 26"/>
              <p:cNvSpPr>
                <a:spLocks/>
              </p:cNvSpPr>
              <p:nvPr/>
            </p:nvSpPr>
            <p:spPr bwMode="auto">
              <a:xfrm>
                <a:off x="10616015" y="2025012"/>
                <a:ext cx="28575" cy="30163"/>
              </a:xfrm>
              <a:custGeom>
                <a:avLst/>
                <a:gdLst/>
                <a:ahLst/>
                <a:cxnLst>
                  <a:cxn ang="0">
                    <a:pos x="100" y="182"/>
                  </a:cxn>
                  <a:cxn ang="0">
                    <a:pos x="118" y="178"/>
                  </a:cxn>
                  <a:cxn ang="0">
                    <a:pos x="135" y="170"/>
                  </a:cxn>
                  <a:cxn ang="0">
                    <a:pos x="149" y="162"/>
                  </a:cxn>
                  <a:cxn ang="0">
                    <a:pos x="161" y="148"/>
                  </a:cxn>
                  <a:cxn ang="0">
                    <a:pos x="171" y="134"/>
                  </a:cxn>
                  <a:cxn ang="0">
                    <a:pos x="179" y="117"/>
                  </a:cxn>
                  <a:cxn ang="0">
                    <a:pos x="182" y="99"/>
                  </a:cxn>
                  <a:cxn ang="0">
                    <a:pos x="182" y="82"/>
                  </a:cxn>
                  <a:cxn ang="0">
                    <a:pos x="179" y="64"/>
                  </a:cxn>
                  <a:cxn ang="0">
                    <a:pos x="171" y="47"/>
                  </a:cxn>
                  <a:cxn ang="0">
                    <a:pos x="161" y="33"/>
                  </a:cxn>
                  <a:cxn ang="0">
                    <a:pos x="149" y="21"/>
                  </a:cxn>
                  <a:cxn ang="0">
                    <a:pos x="135" y="11"/>
                  </a:cxn>
                  <a:cxn ang="0">
                    <a:pos x="118" y="3"/>
                  </a:cxn>
                  <a:cxn ang="0">
                    <a:pos x="100" y="0"/>
                  </a:cxn>
                  <a:cxn ang="0">
                    <a:pos x="82" y="0"/>
                  </a:cxn>
                  <a:cxn ang="0">
                    <a:pos x="64" y="3"/>
                  </a:cxn>
                  <a:cxn ang="0">
                    <a:pos x="48" y="11"/>
                  </a:cxn>
                  <a:cxn ang="0">
                    <a:pos x="34" y="21"/>
                  </a:cxn>
                  <a:cxn ang="0">
                    <a:pos x="20" y="33"/>
                  </a:cxn>
                  <a:cxn ang="0">
                    <a:pos x="10" y="47"/>
                  </a:cxn>
                  <a:cxn ang="0">
                    <a:pos x="4" y="64"/>
                  </a:cxn>
                  <a:cxn ang="0">
                    <a:pos x="0" y="82"/>
                  </a:cxn>
                  <a:cxn ang="0">
                    <a:pos x="0" y="99"/>
                  </a:cxn>
                  <a:cxn ang="0">
                    <a:pos x="4" y="117"/>
                  </a:cxn>
                  <a:cxn ang="0">
                    <a:pos x="10" y="134"/>
                  </a:cxn>
                  <a:cxn ang="0">
                    <a:pos x="20" y="148"/>
                  </a:cxn>
                  <a:cxn ang="0">
                    <a:pos x="34" y="162"/>
                  </a:cxn>
                  <a:cxn ang="0">
                    <a:pos x="48" y="170"/>
                  </a:cxn>
                  <a:cxn ang="0">
                    <a:pos x="64" y="178"/>
                  </a:cxn>
                  <a:cxn ang="0">
                    <a:pos x="82" y="182"/>
                  </a:cxn>
                </a:cxnLst>
                <a:rect l="0" t="0" r="r" b="b"/>
                <a:pathLst>
                  <a:path w="182" h="182">
                    <a:moveTo>
                      <a:pt x="91" y="182"/>
                    </a:moveTo>
                    <a:lnTo>
                      <a:pt x="100" y="182"/>
                    </a:lnTo>
                    <a:lnTo>
                      <a:pt x="109" y="180"/>
                    </a:lnTo>
                    <a:lnTo>
                      <a:pt x="118" y="178"/>
                    </a:lnTo>
                    <a:lnTo>
                      <a:pt x="127" y="175"/>
                    </a:lnTo>
                    <a:lnTo>
                      <a:pt x="135" y="170"/>
                    </a:lnTo>
                    <a:lnTo>
                      <a:pt x="142" y="166"/>
                    </a:lnTo>
                    <a:lnTo>
                      <a:pt x="149" y="162"/>
                    </a:lnTo>
                    <a:lnTo>
                      <a:pt x="156" y="155"/>
                    </a:lnTo>
                    <a:lnTo>
                      <a:pt x="161" y="148"/>
                    </a:lnTo>
                    <a:lnTo>
                      <a:pt x="167" y="142"/>
                    </a:lnTo>
                    <a:lnTo>
                      <a:pt x="171" y="134"/>
                    </a:lnTo>
                    <a:lnTo>
                      <a:pt x="176" y="126"/>
                    </a:lnTo>
                    <a:lnTo>
                      <a:pt x="179" y="117"/>
                    </a:lnTo>
                    <a:lnTo>
                      <a:pt x="181" y="109"/>
                    </a:lnTo>
                    <a:lnTo>
                      <a:pt x="182" y="99"/>
                    </a:lnTo>
                    <a:lnTo>
                      <a:pt x="182" y="91"/>
                    </a:lnTo>
                    <a:lnTo>
                      <a:pt x="182" y="82"/>
                    </a:lnTo>
                    <a:lnTo>
                      <a:pt x="181" y="72"/>
                    </a:lnTo>
                    <a:lnTo>
                      <a:pt x="179" y="64"/>
                    </a:lnTo>
                    <a:lnTo>
                      <a:pt x="176" y="55"/>
                    </a:lnTo>
                    <a:lnTo>
                      <a:pt x="171" y="47"/>
                    </a:lnTo>
                    <a:lnTo>
                      <a:pt x="167" y="40"/>
                    </a:lnTo>
                    <a:lnTo>
                      <a:pt x="161" y="33"/>
                    </a:lnTo>
                    <a:lnTo>
                      <a:pt x="156" y="26"/>
                    </a:lnTo>
                    <a:lnTo>
                      <a:pt x="149" y="21"/>
                    </a:lnTo>
                    <a:lnTo>
                      <a:pt x="142" y="15"/>
                    </a:lnTo>
                    <a:lnTo>
                      <a:pt x="135" y="11"/>
                    </a:lnTo>
                    <a:lnTo>
                      <a:pt x="127" y="6"/>
                    </a:lnTo>
                    <a:lnTo>
                      <a:pt x="118" y="3"/>
                    </a:lnTo>
                    <a:lnTo>
                      <a:pt x="109" y="1"/>
                    </a:lnTo>
                    <a:lnTo>
                      <a:pt x="100" y="0"/>
                    </a:lnTo>
                    <a:lnTo>
                      <a:pt x="91" y="0"/>
                    </a:lnTo>
                    <a:lnTo>
                      <a:pt x="82" y="0"/>
                    </a:lnTo>
                    <a:lnTo>
                      <a:pt x="73" y="1"/>
                    </a:lnTo>
                    <a:lnTo>
                      <a:pt x="64" y="3"/>
                    </a:lnTo>
                    <a:lnTo>
                      <a:pt x="56" y="6"/>
                    </a:lnTo>
                    <a:lnTo>
                      <a:pt x="48" y="11"/>
                    </a:lnTo>
                    <a:lnTo>
                      <a:pt x="40" y="15"/>
                    </a:lnTo>
                    <a:lnTo>
                      <a:pt x="34" y="21"/>
                    </a:lnTo>
                    <a:lnTo>
                      <a:pt x="27" y="26"/>
                    </a:lnTo>
                    <a:lnTo>
                      <a:pt x="20" y="33"/>
                    </a:lnTo>
                    <a:lnTo>
                      <a:pt x="16" y="40"/>
                    </a:lnTo>
                    <a:lnTo>
                      <a:pt x="10" y="47"/>
                    </a:lnTo>
                    <a:lnTo>
                      <a:pt x="7" y="55"/>
                    </a:lnTo>
                    <a:lnTo>
                      <a:pt x="4" y="64"/>
                    </a:lnTo>
                    <a:lnTo>
                      <a:pt x="2" y="72"/>
                    </a:lnTo>
                    <a:lnTo>
                      <a:pt x="0" y="82"/>
                    </a:lnTo>
                    <a:lnTo>
                      <a:pt x="0" y="91"/>
                    </a:lnTo>
                    <a:lnTo>
                      <a:pt x="0" y="99"/>
                    </a:lnTo>
                    <a:lnTo>
                      <a:pt x="2" y="109"/>
                    </a:lnTo>
                    <a:lnTo>
                      <a:pt x="4" y="117"/>
                    </a:lnTo>
                    <a:lnTo>
                      <a:pt x="7" y="126"/>
                    </a:lnTo>
                    <a:lnTo>
                      <a:pt x="10" y="134"/>
                    </a:lnTo>
                    <a:lnTo>
                      <a:pt x="16" y="142"/>
                    </a:lnTo>
                    <a:lnTo>
                      <a:pt x="20" y="148"/>
                    </a:lnTo>
                    <a:lnTo>
                      <a:pt x="27" y="155"/>
                    </a:lnTo>
                    <a:lnTo>
                      <a:pt x="34" y="162"/>
                    </a:lnTo>
                    <a:lnTo>
                      <a:pt x="40" y="166"/>
                    </a:lnTo>
                    <a:lnTo>
                      <a:pt x="48" y="170"/>
                    </a:lnTo>
                    <a:lnTo>
                      <a:pt x="56" y="175"/>
                    </a:lnTo>
                    <a:lnTo>
                      <a:pt x="64" y="178"/>
                    </a:lnTo>
                    <a:lnTo>
                      <a:pt x="73" y="180"/>
                    </a:lnTo>
                    <a:lnTo>
                      <a:pt x="82" y="182"/>
                    </a:lnTo>
                    <a:lnTo>
                      <a:pt x="91" y="182"/>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185" name="Freeform 27"/>
              <p:cNvSpPr>
                <a:spLocks/>
              </p:cNvSpPr>
              <p:nvPr/>
            </p:nvSpPr>
            <p:spPr bwMode="auto">
              <a:xfrm>
                <a:off x="11073215" y="2212337"/>
                <a:ext cx="203200" cy="34925"/>
              </a:xfrm>
              <a:custGeom>
                <a:avLst/>
                <a:gdLst/>
                <a:ahLst/>
                <a:cxnLst>
                  <a:cxn ang="0">
                    <a:pos x="1169" y="0"/>
                  </a:cxn>
                  <a:cxn ang="0">
                    <a:pos x="1190" y="3"/>
                  </a:cxn>
                  <a:cxn ang="0">
                    <a:pos x="1212" y="9"/>
                  </a:cxn>
                  <a:cxn ang="0">
                    <a:pos x="1229" y="19"/>
                  </a:cxn>
                  <a:cxn ang="0">
                    <a:pos x="1246" y="33"/>
                  </a:cxn>
                  <a:cxn ang="0">
                    <a:pos x="1259" y="49"/>
                  </a:cxn>
                  <a:cxn ang="0">
                    <a:pos x="1269" y="67"/>
                  </a:cxn>
                  <a:cxn ang="0">
                    <a:pos x="1276" y="88"/>
                  </a:cxn>
                  <a:cxn ang="0">
                    <a:pos x="1278" y="109"/>
                  </a:cxn>
                  <a:cxn ang="0">
                    <a:pos x="1276" y="131"/>
                  </a:cxn>
                  <a:cxn ang="0">
                    <a:pos x="1269" y="152"/>
                  </a:cxn>
                  <a:cxn ang="0">
                    <a:pos x="1259" y="170"/>
                  </a:cxn>
                  <a:cxn ang="0">
                    <a:pos x="1246" y="187"/>
                  </a:cxn>
                  <a:cxn ang="0">
                    <a:pos x="1229" y="200"/>
                  </a:cxn>
                  <a:cxn ang="0">
                    <a:pos x="1212" y="210"/>
                  </a:cxn>
                  <a:cxn ang="0">
                    <a:pos x="1190" y="217"/>
                  </a:cxn>
                  <a:cxn ang="0">
                    <a:pos x="1169" y="219"/>
                  </a:cxn>
                  <a:cxn ang="0">
                    <a:pos x="97" y="218"/>
                  </a:cxn>
                  <a:cxn ang="0">
                    <a:pos x="76" y="213"/>
                  </a:cxn>
                  <a:cxn ang="0">
                    <a:pos x="56" y="206"/>
                  </a:cxn>
                  <a:cxn ang="0">
                    <a:pos x="38" y="193"/>
                  </a:cxn>
                  <a:cxn ang="0">
                    <a:pos x="24" y="179"/>
                  </a:cxn>
                  <a:cxn ang="0">
                    <a:pos x="12" y="161"/>
                  </a:cxn>
                  <a:cxn ang="0">
                    <a:pos x="4" y="142"/>
                  </a:cxn>
                  <a:cxn ang="0">
                    <a:pos x="0" y="120"/>
                  </a:cxn>
                  <a:cxn ang="0">
                    <a:pos x="0" y="98"/>
                  </a:cxn>
                  <a:cxn ang="0">
                    <a:pos x="4" y="77"/>
                  </a:cxn>
                  <a:cxn ang="0">
                    <a:pos x="12" y="58"/>
                  </a:cxn>
                  <a:cxn ang="0">
                    <a:pos x="24" y="40"/>
                  </a:cxn>
                  <a:cxn ang="0">
                    <a:pos x="38" y="26"/>
                  </a:cxn>
                  <a:cxn ang="0">
                    <a:pos x="56" y="14"/>
                  </a:cxn>
                  <a:cxn ang="0">
                    <a:pos x="76" y="6"/>
                  </a:cxn>
                  <a:cxn ang="0">
                    <a:pos x="97" y="2"/>
                  </a:cxn>
                </a:cxnLst>
                <a:rect l="0" t="0" r="r" b="b"/>
                <a:pathLst>
                  <a:path w="1278" h="219">
                    <a:moveTo>
                      <a:pt x="108" y="0"/>
                    </a:moveTo>
                    <a:lnTo>
                      <a:pt x="1169" y="0"/>
                    </a:lnTo>
                    <a:lnTo>
                      <a:pt x="1180" y="2"/>
                    </a:lnTo>
                    <a:lnTo>
                      <a:pt x="1190" y="3"/>
                    </a:lnTo>
                    <a:lnTo>
                      <a:pt x="1202" y="6"/>
                    </a:lnTo>
                    <a:lnTo>
                      <a:pt x="1212" y="9"/>
                    </a:lnTo>
                    <a:lnTo>
                      <a:pt x="1220" y="14"/>
                    </a:lnTo>
                    <a:lnTo>
                      <a:pt x="1229" y="19"/>
                    </a:lnTo>
                    <a:lnTo>
                      <a:pt x="1238" y="26"/>
                    </a:lnTo>
                    <a:lnTo>
                      <a:pt x="1246" y="33"/>
                    </a:lnTo>
                    <a:lnTo>
                      <a:pt x="1253" y="40"/>
                    </a:lnTo>
                    <a:lnTo>
                      <a:pt x="1259" y="49"/>
                    </a:lnTo>
                    <a:lnTo>
                      <a:pt x="1265" y="58"/>
                    </a:lnTo>
                    <a:lnTo>
                      <a:pt x="1269" y="67"/>
                    </a:lnTo>
                    <a:lnTo>
                      <a:pt x="1272" y="77"/>
                    </a:lnTo>
                    <a:lnTo>
                      <a:pt x="1276" y="88"/>
                    </a:lnTo>
                    <a:lnTo>
                      <a:pt x="1277" y="98"/>
                    </a:lnTo>
                    <a:lnTo>
                      <a:pt x="1278" y="109"/>
                    </a:lnTo>
                    <a:lnTo>
                      <a:pt x="1277" y="120"/>
                    </a:lnTo>
                    <a:lnTo>
                      <a:pt x="1276" y="131"/>
                    </a:lnTo>
                    <a:lnTo>
                      <a:pt x="1272" y="142"/>
                    </a:lnTo>
                    <a:lnTo>
                      <a:pt x="1269" y="152"/>
                    </a:lnTo>
                    <a:lnTo>
                      <a:pt x="1265" y="161"/>
                    </a:lnTo>
                    <a:lnTo>
                      <a:pt x="1259" y="170"/>
                    </a:lnTo>
                    <a:lnTo>
                      <a:pt x="1253" y="179"/>
                    </a:lnTo>
                    <a:lnTo>
                      <a:pt x="1246" y="187"/>
                    </a:lnTo>
                    <a:lnTo>
                      <a:pt x="1238" y="193"/>
                    </a:lnTo>
                    <a:lnTo>
                      <a:pt x="1229" y="200"/>
                    </a:lnTo>
                    <a:lnTo>
                      <a:pt x="1220" y="206"/>
                    </a:lnTo>
                    <a:lnTo>
                      <a:pt x="1212" y="210"/>
                    </a:lnTo>
                    <a:lnTo>
                      <a:pt x="1202" y="213"/>
                    </a:lnTo>
                    <a:lnTo>
                      <a:pt x="1190" y="217"/>
                    </a:lnTo>
                    <a:lnTo>
                      <a:pt x="1180" y="218"/>
                    </a:lnTo>
                    <a:lnTo>
                      <a:pt x="1169" y="219"/>
                    </a:lnTo>
                    <a:lnTo>
                      <a:pt x="108" y="219"/>
                    </a:lnTo>
                    <a:lnTo>
                      <a:pt x="97" y="218"/>
                    </a:lnTo>
                    <a:lnTo>
                      <a:pt x="86" y="217"/>
                    </a:lnTo>
                    <a:lnTo>
                      <a:pt x="76" y="213"/>
                    </a:lnTo>
                    <a:lnTo>
                      <a:pt x="66" y="210"/>
                    </a:lnTo>
                    <a:lnTo>
                      <a:pt x="56" y="206"/>
                    </a:lnTo>
                    <a:lnTo>
                      <a:pt x="47" y="200"/>
                    </a:lnTo>
                    <a:lnTo>
                      <a:pt x="38" y="193"/>
                    </a:lnTo>
                    <a:lnTo>
                      <a:pt x="31" y="187"/>
                    </a:lnTo>
                    <a:lnTo>
                      <a:pt x="24" y="179"/>
                    </a:lnTo>
                    <a:lnTo>
                      <a:pt x="17" y="170"/>
                    </a:lnTo>
                    <a:lnTo>
                      <a:pt x="12" y="161"/>
                    </a:lnTo>
                    <a:lnTo>
                      <a:pt x="7" y="152"/>
                    </a:lnTo>
                    <a:lnTo>
                      <a:pt x="4" y="142"/>
                    </a:lnTo>
                    <a:lnTo>
                      <a:pt x="2" y="131"/>
                    </a:lnTo>
                    <a:lnTo>
                      <a:pt x="0" y="120"/>
                    </a:lnTo>
                    <a:lnTo>
                      <a:pt x="0" y="109"/>
                    </a:lnTo>
                    <a:lnTo>
                      <a:pt x="0" y="98"/>
                    </a:lnTo>
                    <a:lnTo>
                      <a:pt x="2" y="88"/>
                    </a:lnTo>
                    <a:lnTo>
                      <a:pt x="4" y="77"/>
                    </a:lnTo>
                    <a:lnTo>
                      <a:pt x="7" y="67"/>
                    </a:lnTo>
                    <a:lnTo>
                      <a:pt x="12" y="58"/>
                    </a:lnTo>
                    <a:lnTo>
                      <a:pt x="17" y="49"/>
                    </a:lnTo>
                    <a:lnTo>
                      <a:pt x="24" y="40"/>
                    </a:lnTo>
                    <a:lnTo>
                      <a:pt x="31" y="33"/>
                    </a:lnTo>
                    <a:lnTo>
                      <a:pt x="38" y="26"/>
                    </a:lnTo>
                    <a:lnTo>
                      <a:pt x="47" y="19"/>
                    </a:lnTo>
                    <a:lnTo>
                      <a:pt x="56" y="14"/>
                    </a:lnTo>
                    <a:lnTo>
                      <a:pt x="66" y="9"/>
                    </a:lnTo>
                    <a:lnTo>
                      <a:pt x="76" y="6"/>
                    </a:lnTo>
                    <a:lnTo>
                      <a:pt x="86" y="3"/>
                    </a:lnTo>
                    <a:lnTo>
                      <a:pt x="97" y="2"/>
                    </a:lnTo>
                    <a:lnTo>
                      <a:pt x="108" y="0"/>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186" name="Freeform 28"/>
              <p:cNvSpPr>
                <a:spLocks/>
              </p:cNvSpPr>
              <p:nvPr/>
            </p:nvSpPr>
            <p:spPr bwMode="auto">
              <a:xfrm>
                <a:off x="10455678" y="2213924"/>
                <a:ext cx="28575" cy="28575"/>
              </a:xfrm>
              <a:custGeom>
                <a:avLst/>
                <a:gdLst/>
                <a:ahLst/>
                <a:cxnLst>
                  <a:cxn ang="0">
                    <a:pos x="101" y="182"/>
                  </a:cxn>
                  <a:cxn ang="0">
                    <a:pos x="119" y="179"/>
                  </a:cxn>
                  <a:cxn ang="0">
                    <a:pos x="135" y="171"/>
                  </a:cxn>
                  <a:cxn ang="0">
                    <a:pos x="150" y="161"/>
                  </a:cxn>
                  <a:cxn ang="0">
                    <a:pos x="162" y="149"/>
                  </a:cxn>
                  <a:cxn ang="0">
                    <a:pos x="172" y="134"/>
                  </a:cxn>
                  <a:cxn ang="0">
                    <a:pos x="179" y="118"/>
                  </a:cxn>
                  <a:cxn ang="0">
                    <a:pos x="182" y="100"/>
                  </a:cxn>
                  <a:cxn ang="0">
                    <a:pos x="182" y="82"/>
                  </a:cxn>
                  <a:cxn ang="0">
                    <a:pos x="179" y="63"/>
                  </a:cxn>
                  <a:cxn ang="0">
                    <a:pos x="172" y="48"/>
                  </a:cxn>
                  <a:cxn ang="0">
                    <a:pos x="162" y="33"/>
                  </a:cxn>
                  <a:cxn ang="0">
                    <a:pos x="150" y="20"/>
                  </a:cxn>
                  <a:cxn ang="0">
                    <a:pos x="135" y="11"/>
                  </a:cxn>
                  <a:cxn ang="0">
                    <a:pos x="119" y="4"/>
                  </a:cxn>
                  <a:cxn ang="0">
                    <a:pos x="101" y="0"/>
                  </a:cxn>
                  <a:cxn ang="0">
                    <a:pos x="82" y="0"/>
                  </a:cxn>
                  <a:cxn ang="0">
                    <a:pos x="64" y="4"/>
                  </a:cxn>
                  <a:cxn ang="0">
                    <a:pos x="48" y="11"/>
                  </a:cxn>
                  <a:cxn ang="0">
                    <a:pos x="33" y="20"/>
                  </a:cxn>
                  <a:cxn ang="0">
                    <a:pos x="21" y="33"/>
                  </a:cxn>
                  <a:cxn ang="0">
                    <a:pos x="11" y="48"/>
                  </a:cxn>
                  <a:cxn ang="0">
                    <a:pos x="4" y="63"/>
                  </a:cxn>
                  <a:cxn ang="0">
                    <a:pos x="0" y="82"/>
                  </a:cxn>
                  <a:cxn ang="0">
                    <a:pos x="0" y="100"/>
                  </a:cxn>
                  <a:cxn ang="0">
                    <a:pos x="4" y="118"/>
                  </a:cxn>
                  <a:cxn ang="0">
                    <a:pos x="11" y="134"/>
                  </a:cxn>
                  <a:cxn ang="0">
                    <a:pos x="21" y="149"/>
                  </a:cxn>
                  <a:cxn ang="0">
                    <a:pos x="33" y="161"/>
                  </a:cxn>
                  <a:cxn ang="0">
                    <a:pos x="48" y="171"/>
                  </a:cxn>
                  <a:cxn ang="0">
                    <a:pos x="64" y="179"/>
                  </a:cxn>
                  <a:cxn ang="0">
                    <a:pos x="82" y="182"/>
                  </a:cxn>
                </a:cxnLst>
                <a:rect l="0" t="0" r="r" b="b"/>
                <a:pathLst>
                  <a:path w="183" h="182">
                    <a:moveTo>
                      <a:pt x="91" y="182"/>
                    </a:moveTo>
                    <a:lnTo>
                      <a:pt x="101" y="182"/>
                    </a:lnTo>
                    <a:lnTo>
                      <a:pt x="110" y="181"/>
                    </a:lnTo>
                    <a:lnTo>
                      <a:pt x="119" y="179"/>
                    </a:lnTo>
                    <a:lnTo>
                      <a:pt x="126" y="175"/>
                    </a:lnTo>
                    <a:lnTo>
                      <a:pt x="135" y="171"/>
                    </a:lnTo>
                    <a:lnTo>
                      <a:pt x="142" y="167"/>
                    </a:lnTo>
                    <a:lnTo>
                      <a:pt x="150" y="161"/>
                    </a:lnTo>
                    <a:lnTo>
                      <a:pt x="156" y="156"/>
                    </a:lnTo>
                    <a:lnTo>
                      <a:pt x="162" y="149"/>
                    </a:lnTo>
                    <a:lnTo>
                      <a:pt x="167" y="142"/>
                    </a:lnTo>
                    <a:lnTo>
                      <a:pt x="172" y="134"/>
                    </a:lnTo>
                    <a:lnTo>
                      <a:pt x="175" y="127"/>
                    </a:lnTo>
                    <a:lnTo>
                      <a:pt x="179" y="118"/>
                    </a:lnTo>
                    <a:lnTo>
                      <a:pt x="181" y="109"/>
                    </a:lnTo>
                    <a:lnTo>
                      <a:pt x="182" y="100"/>
                    </a:lnTo>
                    <a:lnTo>
                      <a:pt x="183" y="91"/>
                    </a:lnTo>
                    <a:lnTo>
                      <a:pt x="182" y="82"/>
                    </a:lnTo>
                    <a:lnTo>
                      <a:pt x="181" y="72"/>
                    </a:lnTo>
                    <a:lnTo>
                      <a:pt x="179" y="63"/>
                    </a:lnTo>
                    <a:lnTo>
                      <a:pt x="175" y="56"/>
                    </a:lnTo>
                    <a:lnTo>
                      <a:pt x="172" y="48"/>
                    </a:lnTo>
                    <a:lnTo>
                      <a:pt x="167" y="40"/>
                    </a:lnTo>
                    <a:lnTo>
                      <a:pt x="162" y="33"/>
                    </a:lnTo>
                    <a:lnTo>
                      <a:pt x="156" y="27"/>
                    </a:lnTo>
                    <a:lnTo>
                      <a:pt x="150" y="20"/>
                    </a:lnTo>
                    <a:lnTo>
                      <a:pt x="142" y="16"/>
                    </a:lnTo>
                    <a:lnTo>
                      <a:pt x="135" y="11"/>
                    </a:lnTo>
                    <a:lnTo>
                      <a:pt x="126" y="7"/>
                    </a:lnTo>
                    <a:lnTo>
                      <a:pt x="119" y="4"/>
                    </a:lnTo>
                    <a:lnTo>
                      <a:pt x="110" y="1"/>
                    </a:lnTo>
                    <a:lnTo>
                      <a:pt x="101" y="0"/>
                    </a:lnTo>
                    <a:lnTo>
                      <a:pt x="91" y="0"/>
                    </a:lnTo>
                    <a:lnTo>
                      <a:pt x="82" y="0"/>
                    </a:lnTo>
                    <a:lnTo>
                      <a:pt x="73" y="1"/>
                    </a:lnTo>
                    <a:lnTo>
                      <a:pt x="64" y="4"/>
                    </a:lnTo>
                    <a:lnTo>
                      <a:pt x="55" y="7"/>
                    </a:lnTo>
                    <a:lnTo>
                      <a:pt x="48" y="11"/>
                    </a:lnTo>
                    <a:lnTo>
                      <a:pt x="40" y="16"/>
                    </a:lnTo>
                    <a:lnTo>
                      <a:pt x="33" y="20"/>
                    </a:lnTo>
                    <a:lnTo>
                      <a:pt x="27" y="27"/>
                    </a:lnTo>
                    <a:lnTo>
                      <a:pt x="21" y="33"/>
                    </a:lnTo>
                    <a:lnTo>
                      <a:pt x="16" y="40"/>
                    </a:lnTo>
                    <a:lnTo>
                      <a:pt x="11" y="48"/>
                    </a:lnTo>
                    <a:lnTo>
                      <a:pt x="7" y="56"/>
                    </a:lnTo>
                    <a:lnTo>
                      <a:pt x="4" y="63"/>
                    </a:lnTo>
                    <a:lnTo>
                      <a:pt x="2" y="72"/>
                    </a:lnTo>
                    <a:lnTo>
                      <a:pt x="0" y="82"/>
                    </a:lnTo>
                    <a:lnTo>
                      <a:pt x="0" y="91"/>
                    </a:lnTo>
                    <a:lnTo>
                      <a:pt x="0" y="100"/>
                    </a:lnTo>
                    <a:lnTo>
                      <a:pt x="2" y="109"/>
                    </a:lnTo>
                    <a:lnTo>
                      <a:pt x="4" y="118"/>
                    </a:lnTo>
                    <a:lnTo>
                      <a:pt x="7" y="127"/>
                    </a:lnTo>
                    <a:lnTo>
                      <a:pt x="11" y="134"/>
                    </a:lnTo>
                    <a:lnTo>
                      <a:pt x="16" y="142"/>
                    </a:lnTo>
                    <a:lnTo>
                      <a:pt x="21" y="149"/>
                    </a:lnTo>
                    <a:lnTo>
                      <a:pt x="27" y="156"/>
                    </a:lnTo>
                    <a:lnTo>
                      <a:pt x="33" y="161"/>
                    </a:lnTo>
                    <a:lnTo>
                      <a:pt x="40" y="167"/>
                    </a:lnTo>
                    <a:lnTo>
                      <a:pt x="48" y="171"/>
                    </a:lnTo>
                    <a:lnTo>
                      <a:pt x="55" y="175"/>
                    </a:lnTo>
                    <a:lnTo>
                      <a:pt x="64" y="179"/>
                    </a:lnTo>
                    <a:lnTo>
                      <a:pt x="73" y="181"/>
                    </a:lnTo>
                    <a:lnTo>
                      <a:pt x="82" y="182"/>
                    </a:lnTo>
                    <a:lnTo>
                      <a:pt x="91" y="182"/>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187" name="Freeform 29"/>
              <p:cNvSpPr>
                <a:spLocks/>
              </p:cNvSpPr>
              <p:nvPr/>
            </p:nvSpPr>
            <p:spPr bwMode="auto">
              <a:xfrm>
                <a:off x="10495365" y="2213924"/>
                <a:ext cx="30163" cy="28575"/>
              </a:xfrm>
              <a:custGeom>
                <a:avLst/>
                <a:gdLst/>
                <a:ahLst/>
                <a:cxnLst>
                  <a:cxn ang="0">
                    <a:pos x="101" y="182"/>
                  </a:cxn>
                  <a:cxn ang="0">
                    <a:pos x="119" y="179"/>
                  </a:cxn>
                  <a:cxn ang="0">
                    <a:pos x="135" y="171"/>
                  </a:cxn>
                  <a:cxn ang="0">
                    <a:pos x="150" y="161"/>
                  </a:cxn>
                  <a:cxn ang="0">
                    <a:pos x="162" y="149"/>
                  </a:cxn>
                  <a:cxn ang="0">
                    <a:pos x="172" y="134"/>
                  </a:cxn>
                  <a:cxn ang="0">
                    <a:pos x="178" y="118"/>
                  </a:cxn>
                  <a:cxn ang="0">
                    <a:pos x="182" y="100"/>
                  </a:cxn>
                  <a:cxn ang="0">
                    <a:pos x="182" y="82"/>
                  </a:cxn>
                  <a:cxn ang="0">
                    <a:pos x="178" y="63"/>
                  </a:cxn>
                  <a:cxn ang="0">
                    <a:pos x="172" y="48"/>
                  </a:cxn>
                  <a:cxn ang="0">
                    <a:pos x="162" y="33"/>
                  </a:cxn>
                  <a:cxn ang="0">
                    <a:pos x="150" y="20"/>
                  </a:cxn>
                  <a:cxn ang="0">
                    <a:pos x="135" y="11"/>
                  </a:cxn>
                  <a:cxn ang="0">
                    <a:pos x="119" y="4"/>
                  </a:cxn>
                  <a:cxn ang="0">
                    <a:pos x="101" y="0"/>
                  </a:cxn>
                  <a:cxn ang="0">
                    <a:pos x="82" y="0"/>
                  </a:cxn>
                  <a:cxn ang="0">
                    <a:pos x="64" y="4"/>
                  </a:cxn>
                  <a:cxn ang="0">
                    <a:pos x="48" y="11"/>
                  </a:cxn>
                  <a:cxn ang="0">
                    <a:pos x="33" y="20"/>
                  </a:cxn>
                  <a:cxn ang="0">
                    <a:pos x="21" y="33"/>
                  </a:cxn>
                  <a:cxn ang="0">
                    <a:pos x="11" y="48"/>
                  </a:cxn>
                  <a:cxn ang="0">
                    <a:pos x="4" y="63"/>
                  </a:cxn>
                  <a:cxn ang="0">
                    <a:pos x="1" y="82"/>
                  </a:cxn>
                  <a:cxn ang="0">
                    <a:pos x="1" y="100"/>
                  </a:cxn>
                  <a:cxn ang="0">
                    <a:pos x="4" y="118"/>
                  </a:cxn>
                  <a:cxn ang="0">
                    <a:pos x="11" y="134"/>
                  </a:cxn>
                  <a:cxn ang="0">
                    <a:pos x="21" y="149"/>
                  </a:cxn>
                  <a:cxn ang="0">
                    <a:pos x="33" y="161"/>
                  </a:cxn>
                  <a:cxn ang="0">
                    <a:pos x="48" y="171"/>
                  </a:cxn>
                  <a:cxn ang="0">
                    <a:pos x="64" y="179"/>
                  </a:cxn>
                  <a:cxn ang="0">
                    <a:pos x="82" y="182"/>
                  </a:cxn>
                </a:cxnLst>
                <a:rect l="0" t="0" r="r" b="b"/>
                <a:pathLst>
                  <a:path w="183" h="182">
                    <a:moveTo>
                      <a:pt x="92" y="182"/>
                    </a:moveTo>
                    <a:lnTo>
                      <a:pt x="101" y="182"/>
                    </a:lnTo>
                    <a:lnTo>
                      <a:pt x="110" y="181"/>
                    </a:lnTo>
                    <a:lnTo>
                      <a:pt x="119" y="179"/>
                    </a:lnTo>
                    <a:lnTo>
                      <a:pt x="127" y="175"/>
                    </a:lnTo>
                    <a:lnTo>
                      <a:pt x="135" y="171"/>
                    </a:lnTo>
                    <a:lnTo>
                      <a:pt x="142" y="167"/>
                    </a:lnTo>
                    <a:lnTo>
                      <a:pt x="150" y="161"/>
                    </a:lnTo>
                    <a:lnTo>
                      <a:pt x="156" y="156"/>
                    </a:lnTo>
                    <a:lnTo>
                      <a:pt x="162" y="149"/>
                    </a:lnTo>
                    <a:lnTo>
                      <a:pt x="167" y="142"/>
                    </a:lnTo>
                    <a:lnTo>
                      <a:pt x="172" y="134"/>
                    </a:lnTo>
                    <a:lnTo>
                      <a:pt x="175" y="127"/>
                    </a:lnTo>
                    <a:lnTo>
                      <a:pt x="178" y="118"/>
                    </a:lnTo>
                    <a:lnTo>
                      <a:pt x="181" y="109"/>
                    </a:lnTo>
                    <a:lnTo>
                      <a:pt x="182" y="100"/>
                    </a:lnTo>
                    <a:lnTo>
                      <a:pt x="183" y="91"/>
                    </a:lnTo>
                    <a:lnTo>
                      <a:pt x="182" y="82"/>
                    </a:lnTo>
                    <a:lnTo>
                      <a:pt x="181" y="72"/>
                    </a:lnTo>
                    <a:lnTo>
                      <a:pt x="178" y="63"/>
                    </a:lnTo>
                    <a:lnTo>
                      <a:pt x="175" y="56"/>
                    </a:lnTo>
                    <a:lnTo>
                      <a:pt x="172" y="48"/>
                    </a:lnTo>
                    <a:lnTo>
                      <a:pt x="167" y="40"/>
                    </a:lnTo>
                    <a:lnTo>
                      <a:pt x="162" y="33"/>
                    </a:lnTo>
                    <a:lnTo>
                      <a:pt x="156" y="27"/>
                    </a:lnTo>
                    <a:lnTo>
                      <a:pt x="150" y="20"/>
                    </a:lnTo>
                    <a:lnTo>
                      <a:pt x="142" y="16"/>
                    </a:lnTo>
                    <a:lnTo>
                      <a:pt x="135" y="11"/>
                    </a:lnTo>
                    <a:lnTo>
                      <a:pt x="127" y="7"/>
                    </a:lnTo>
                    <a:lnTo>
                      <a:pt x="119" y="4"/>
                    </a:lnTo>
                    <a:lnTo>
                      <a:pt x="110" y="1"/>
                    </a:lnTo>
                    <a:lnTo>
                      <a:pt x="101" y="0"/>
                    </a:lnTo>
                    <a:lnTo>
                      <a:pt x="92" y="0"/>
                    </a:lnTo>
                    <a:lnTo>
                      <a:pt x="82" y="0"/>
                    </a:lnTo>
                    <a:lnTo>
                      <a:pt x="73" y="1"/>
                    </a:lnTo>
                    <a:lnTo>
                      <a:pt x="64" y="4"/>
                    </a:lnTo>
                    <a:lnTo>
                      <a:pt x="55" y="7"/>
                    </a:lnTo>
                    <a:lnTo>
                      <a:pt x="48" y="11"/>
                    </a:lnTo>
                    <a:lnTo>
                      <a:pt x="40" y="16"/>
                    </a:lnTo>
                    <a:lnTo>
                      <a:pt x="33" y="20"/>
                    </a:lnTo>
                    <a:lnTo>
                      <a:pt x="26" y="27"/>
                    </a:lnTo>
                    <a:lnTo>
                      <a:pt x="21" y="33"/>
                    </a:lnTo>
                    <a:lnTo>
                      <a:pt x="15" y="40"/>
                    </a:lnTo>
                    <a:lnTo>
                      <a:pt x="11" y="48"/>
                    </a:lnTo>
                    <a:lnTo>
                      <a:pt x="8" y="56"/>
                    </a:lnTo>
                    <a:lnTo>
                      <a:pt x="4" y="63"/>
                    </a:lnTo>
                    <a:lnTo>
                      <a:pt x="2" y="72"/>
                    </a:lnTo>
                    <a:lnTo>
                      <a:pt x="1" y="82"/>
                    </a:lnTo>
                    <a:lnTo>
                      <a:pt x="0" y="91"/>
                    </a:lnTo>
                    <a:lnTo>
                      <a:pt x="1" y="100"/>
                    </a:lnTo>
                    <a:lnTo>
                      <a:pt x="2" y="109"/>
                    </a:lnTo>
                    <a:lnTo>
                      <a:pt x="4" y="118"/>
                    </a:lnTo>
                    <a:lnTo>
                      <a:pt x="8" y="127"/>
                    </a:lnTo>
                    <a:lnTo>
                      <a:pt x="11" y="134"/>
                    </a:lnTo>
                    <a:lnTo>
                      <a:pt x="15" y="142"/>
                    </a:lnTo>
                    <a:lnTo>
                      <a:pt x="21" y="149"/>
                    </a:lnTo>
                    <a:lnTo>
                      <a:pt x="26" y="156"/>
                    </a:lnTo>
                    <a:lnTo>
                      <a:pt x="33" y="161"/>
                    </a:lnTo>
                    <a:lnTo>
                      <a:pt x="40" y="167"/>
                    </a:lnTo>
                    <a:lnTo>
                      <a:pt x="48" y="171"/>
                    </a:lnTo>
                    <a:lnTo>
                      <a:pt x="55" y="175"/>
                    </a:lnTo>
                    <a:lnTo>
                      <a:pt x="64" y="179"/>
                    </a:lnTo>
                    <a:lnTo>
                      <a:pt x="73" y="181"/>
                    </a:lnTo>
                    <a:lnTo>
                      <a:pt x="82" y="182"/>
                    </a:lnTo>
                    <a:lnTo>
                      <a:pt x="92" y="182"/>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188" name="Freeform 30"/>
              <p:cNvSpPr>
                <a:spLocks/>
              </p:cNvSpPr>
              <p:nvPr/>
            </p:nvSpPr>
            <p:spPr bwMode="auto">
              <a:xfrm>
                <a:off x="10536640" y="2213924"/>
                <a:ext cx="28575" cy="28575"/>
              </a:xfrm>
              <a:custGeom>
                <a:avLst/>
                <a:gdLst/>
                <a:ahLst/>
                <a:cxnLst>
                  <a:cxn ang="0">
                    <a:pos x="101" y="182"/>
                  </a:cxn>
                  <a:cxn ang="0">
                    <a:pos x="118" y="179"/>
                  </a:cxn>
                  <a:cxn ang="0">
                    <a:pos x="135" y="171"/>
                  </a:cxn>
                  <a:cxn ang="0">
                    <a:pos x="149" y="161"/>
                  </a:cxn>
                  <a:cxn ang="0">
                    <a:pos x="162" y="149"/>
                  </a:cxn>
                  <a:cxn ang="0">
                    <a:pos x="172" y="134"/>
                  </a:cxn>
                  <a:cxn ang="0">
                    <a:pos x="178" y="118"/>
                  </a:cxn>
                  <a:cxn ang="0">
                    <a:pos x="183" y="100"/>
                  </a:cxn>
                  <a:cxn ang="0">
                    <a:pos x="183" y="82"/>
                  </a:cxn>
                  <a:cxn ang="0">
                    <a:pos x="178" y="63"/>
                  </a:cxn>
                  <a:cxn ang="0">
                    <a:pos x="172" y="48"/>
                  </a:cxn>
                  <a:cxn ang="0">
                    <a:pos x="162" y="33"/>
                  </a:cxn>
                  <a:cxn ang="0">
                    <a:pos x="149" y="20"/>
                  </a:cxn>
                  <a:cxn ang="0">
                    <a:pos x="135" y="11"/>
                  </a:cxn>
                  <a:cxn ang="0">
                    <a:pos x="118" y="4"/>
                  </a:cxn>
                  <a:cxn ang="0">
                    <a:pos x="101" y="0"/>
                  </a:cxn>
                  <a:cxn ang="0">
                    <a:pos x="82" y="0"/>
                  </a:cxn>
                  <a:cxn ang="0">
                    <a:pos x="64" y="4"/>
                  </a:cxn>
                  <a:cxn ang="0">
                    <a:pos x="47" y="11"/>
                  </a:cxn>
                  <a:cxn ang="0">
                    <a:pos x="33" y="20"/>
                  </a:cxn>
                  <a:cxn ang="0">
                    <a:pos x="21" y="33"/>
                  </a:cxn>
                  <a:cxn ang="0">
                    <a:pos x="11" y="48"/>
                  </a:cxn>
                  <a:cxn ang="0">
                    <a:pos x="4" y="63"/>
                  </a:cxn>
                  <a:cxn ang="0">
                    <a:pos x="1" y="82"/>
                  </a:cxn>
                  <a:cxn ang="0">
                    <a:pos x="1" y="100"/>
                  </a:cxn>
                  <a:cxn ang="0">
                    <a:pos x="4" y="118"/>
                  </a:cxn>
                  <a:cxn ang="0">
                    <a:pos x="11" y="134"/>
                  </a:cxn>
                  <a:cxn ang="0">
                    <a:pos x="21" y="149"/>
                  </a:cxn>
                  <a:cxn ang="0">
                    <a:pos x="33" y="161"/>
                  </a:cxn>
                  <a:cxn ang="0">
                    <a:pos x="47" y="171"/>
                  </a:cxn>
                  <a:cxn ang="0">
                    <a:pos x="64" y="179"/>
                  </a:cxn>
                  <a:cxn ang="0">
                    <a:pos x="82" y="182"/>
                  </a:cxn>
                </a:cxnLst>
                <a:rect l="0" t="0" r="r" b="b"/>
                <a:pathLst>
                  <a:path w="183" h="182">
                    <a:moveTo>
                      <a:pt x="92" y="182"/>
                    </a:moveTo>
                    <a:lnTo>
                      <a:pt x="101" y="182"/>
                    </a:lnTo>
                    <a:lnTo>
                      <a:pt x="109" y="181"/>
                    </a:lnTo>
                    <a:lnTo>
                      <a:pt x="118" y="179"/>
                    </a:lnTo>
                    <a:lnTo>
                      <a:pt x="127" y="175"/>
                    </a:lnTo>
                    <a:lnTo>
                      <a:pt x="135" y="171"/>
                    </a:lnTo>
                    <a:lnTo>
                      <a:pt x="143" y="167"/>
                    </a:lnTo>
                    <a:lnTo>
                      <a:pt x="149" y="161"/>
                    </a:lnTo>
                    <a:lnTo>
                      <a:pt x="156" y="156"/>
                    </a:lnTo>
                    <a:lnTo>
                      <a:pt x="162" y="149"/>
                    </a:lnTo>
                    <a:lnTo>
                      <a:pt x="167" y="142"/>
                    </a:lnTo>
                    <a:lnTo>
                      <a:pt x="172" y="134"/>
                    </a:lnTo>
                    <a:lnTo>
                      <a:pt x="176" y="127"/>
                    </a:lnTo>
                    <a:lnTo>
                      <a:pt x="178" y="118"/>
                    </a:lnTo>
                    <a:lnTo>
                      <a:pt x="180" y="109"/>
                    </a:lnTo>
                    <a:lnTo>
                      <a:pt x="183" y="100"/>
                    </a:lnTo>
                    <a:lnTo>
                      <a:pt x="183" y="91"/>
                    </a:lnTo>
                    <a:lnTo>
                      <a:pt x="183" y="82"/>
                    </a:lnTo>
                    <a:lnTo>
                      <a:pt x="180" y="72"/>
                    </a:lnTo>
                    <a:lnTo>
                      <a:pt x="178" y="63"/>
                    </a:lnTo>
                    <a:lnTo>
                      <a:pt x="176" y="56"/>
                    </a:lnTo>
                    <a:lnTo>
                      <a:pt x="172" y="48"/>
                    </a:lnTo>
                    <a:lnTo>
                      <a:pt x="167" y="40"/>
                    </a:lnTo>
                    <a:lnTo>
                      <a:pt x="162" y="33"/>
                    </a:lnTo>
                    <a:lnTo>
                      <a:pt x="156" y="27"/>
                    </a:lnTo>
                    <a:lnTo>
                      <a:pt x="149" y="20"/>
                    </a:lnTo>
                    <a:lnTo>
                      <a:pt x="143" y="16"/>
                    </a:lnTo>
                    <a:lnTo>
                      <a:pt x="135" y="11"/>
                    </a:lnTo>
                    <a:lnTo>
                      <a:pt x="127" y="7"/>
                    </a:lnTo>
                    <a:lnTo>
                      <a:pt x="118" y="4"/>
                    </a:lnTo>
                    <a:lnTo>
                      <a:pt x="109" y="1"/>
                    </a:lnTo>
                    <a:lnTo>
                      <a:pt x="101" y="0"/>
                    </a:lnTo>
                    <a:lnTo>
                      <a:pt x="92" y="0"/>
                    </a:lnTo>
                    <a:lnTo>
                      <a:pt x="82" y="0"/>
                    </a:lnTo>
                    <a:lnTo>
                      <a:pt x="73" y="1"/>
                    </a:lnTo>
                    <a:lnTo>
                      <a:pt x="64" y="4"/>
                    </a:lnTo>
                    <a:lnTo>
                      <a:pt x="56" y="7"/>
                    </a:lnTo>
                    <a:lnTo>
                      <a:pt x="47" y="11"/>
                    </a:lnTo>
                    <a:lnTo>
                      <a:pt x="41" y="16"/>
                    </a:lnTo>
                    <a:lnTo>
                      <a:pt x="33" y="20"/>
                    </a:lnTo>
                    <a:lnTo>
                      <a:pt x="26" y="27"/>
                    </a:lnTo>
                    <a:lnTo>
                      <a:pt x="21" y="33"/>
                    </a:lnTo>
                    <a:lnTo>
                      <a:pt x="15" y="40"/>
                    </a:lnTo>
                    <a:lnTo>
                      <a:pt x="11" y="48"/>
                    </a:lnTo>
                    <a:lnTo>
                      <a:pt x="7" y="56"/>
                    </a:lnTo>
                    <a:lnTo>
                      <a:pt x="4" y="63"/>
                    </a:lnTo>
                    <a:lnTo>
                      <a:pt x="2" y="72"/>
                    </a:lnTo>
                    <a:lnTo>
                      <a:pt x="1" y="82"/>
                    </a:lnTo>
                    <a:lnTo>
                      <a:pt x="0" y="91"/>
                    </a:lnTo>
                    <a:lnTo>
                      <a:pt x="1" y="100"/>
                    </a:lnTo>
                    <a:lnTo>
                      <a:pt x="2" y="109"/>
                    </a:lnTo>
                    <a:lnTo>
                      <a:pt x="4" y="118"/>
                    </a:lnTo>
                    <a:lnTo>
                      <a:pt x="7" y="127"/>
                    </a:lnTo>
                    <a:lnTo>
                      <a:pt x="11" y="134"/>
                    </a:lnTo>
                    <a:lnTo>
                      <a:pt x="15" y="142"/>
                    </a:lnTo>
                    <a:lnTo>
                      <a:pt x="21" y="149"/>
                    </a:lnTo>
                    <a:lnTo>
                      <a:pt x="26" y="156"/>
                    </a:lnTo>
                    <a:lnTo>
                      <a:pt x="33" y="161"/>
                    </a:lnTo>
                    <a:lnTo>
                      <a:pt x="41" y="167"/>
                    </a:lnTo>
                    <a:lnTo>
                      <a:pt x="47" y="171"/>
                    </a:lnTo>
                    <a:lnTo>
                      <a:pt x="56" y="175"/>
                    </a:lnTo>
                    <a:lnTo>
                      <a:pt x="64" y="179"/>
                    </a:lnTo>
                    <a:lnTo>
                      <a:pt x="73" y="181"/>
                    </a:lnTo>
                    <a:lnTo>
                      <a:pt x="82" y="182"/>
                    </a:lnTo>
                    <a:lnTo>
                      <a:pt x="92" y="182"/>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189" name="Freeform 31"/>
              <p:cNvSpPr>
                <a:spLocks/>
              </p:cNvSpPr>
              <p:nvPr/>
            </p:nvSpPr>
            <p:spPr bwMode="auto">
              <a:xfrm>
                <a:off x="10576328" y="2213924"/>
                <a:ext cx="28575" cy="28575"/>
              </a:xfrm>
              <a:custGeom>
                <a:avLst/>
                <a:gdLst/>
                <a:ahLst/>
                <a:cxnLst>
                  <a:cxn ang="0">
                    <a:pos x="100" y="182"/>
                  </a:cxn>
                  <a:cxn ang="0">
                    <a:pos x="118" y="179"/>
                  </a:cxn>
                  <a:cxn ang="0">
                    <a:pos x="135" y="171"/>
                  </a:cxn>
                  <a:cxn ang="0">
                    <a:pos x="149" y="161"/>
                  </a:cxn>
                  <a:cxn ang="0">
                    <a:pos x="161" y="149"/>
                  </a:cxn>
                  <a:cxn ang="0">
                    <a:pos x="171" y="134"/>
                  </a:cxn>
                  <a:cxn ang="0">
                    <a:pos x="178" y="118"/>
                  </a:cxn>
                  <a:cxn ang="0">
                    <a:pos x="182" y="100"/>
                  </a:cxn>
                  <a:cxn ang="0">
                    <a:pos x="182" y="82"/>
                  </a:cxn>
                  <a:cxn ang="0">
                    <a:pos x="178" y="63"/>
                  </a:cxn>
                  <a:cxn ang="0">
                    <a:pos x="171" y="48"/>
                  </a:cxn>
                  <a:cxn ang="0">
                    <a:pos x="161" y="33"/>
                  </a:cxn>
                  <a:cxn ang="0">
                    <a:pos x="149" y="20"/>
                  </a:cxn>
                  <a:cxn ang="0">
                    <a:pos x="135" y="11"/>
                  </a:cxn>
                  <a:cxn ang="0">
                    <a:pos x="118" y="4"/>
                  </a:cxn>
                  <a:cxn ang="0">
                    <a:pos x="100" y="0"/>
                  </a:cxn>
                  <a:cxn ang="0">
                    <a:pos x="82" y="0"/>
                  </a:cxn>
                  <a:cxn ang="0">
                    <a:pos x="64" y="4"/>
                  </a:cxn>
                  <a:cxn ang="0">
                    <a:pos x="48" y="11"/>
                  </a:cxn>
                  <a:cxn ang="0">
                    <a:pos x="33" y="20"/>
                  </a:cxn>
                  <a:cxn ang="0">
                    <a:pos x="21" y="33"/>
                  </a:cxn>
                  <a:cxn ang="0">
                    <a:pos x="11" y="48"/>
                  </a:cxn>
                  <a:cxn ang="0">
                    <a:pos x="4" y="63"/>
                  </a:cxn>
                  <a:cxn ang="0">
                    <a:pos x="1" y="82"/>
                  </a:cxn>
                  <a:cxn ang="0">
                    <a:pos x="1" y="100"/>
                  </a:cxn>
                  <a:cxn ang="0">
                    <a:pos x="4" y="118"/>
                  </a:cxn>
                  <a:cxn ang="0">
                    <a:pos x="11" y="134"/>
                  </a:cxn>
                  <a:cxn ang="0">
                    <a:pos x="21" y="149"/>
                  </a:cxn>
                  <a:cxn ang="0">
                    <a:pos x="33" y="161"/>
                  </a:cxn>
                  <a:cxn ang="0">
                    <a:pos x="48" y="171"/>
                  </a:cxn>
                  <a:cxn ang="0">
                    <a:pos x="64" y="179"/>
                  </a:cxn>
                  <a:cxn ang="0">
                    <a:pos x="82" y="182"/>
                  </a:cxn>
                </a:cxnLst>
                <a:rect l="0" t="0" r="r" b="b"/>
                <a:pathLst>
                  <a:path w="182" h="182">
                    <a:moveTo>
                      <a:pt x="92" y="182"/>
                    </a:moveTo>
                    <a:lnTo>
                      <a:pt x="100" y="182"/>
                    </a:lnTo>
                    <a:lnTo>
                      <a:pt x="109" y="181"/>
                    </a:lnTo>
                    <a:lnTo>
                      <a:pt x="118" y="179"/>
                    </a:lnTo>
                    <a:lnTo>
                      <a:pt x="127" y="175"/>
                    </a:lnTo>
                    <a:lnTo>
                      <a:pt x="135" y="171"/>
                    </a:lnTo>
                    <a:lnTo>
                      <a:pt x="143" y="167"/>
                    </a:lnTo>
                    <a:lnTo>
                      <a:pt x="149" y="161"/>
                    </a:lnTo>
                    <a:lnTo>
                      <a:pt x="156" y="156"/>
                    </a:lnTo>
                    <a:lnTo>
                      <a:pt x="161" y="149"/>
                    </a:lnTo>
                    <a:lnTo>
                      <a:pt x="167" y="142"/>
                    </a:lnTo>
                    <a:lnTo>
                      <a:pt x="171" y="134"/>
                    </a:lnTo>
                    <a:lnTo>
                      <a:pt x="176" y="127"/>
                    </a:lnTo>
                    <a:lnTo>
                      <a:pt x="178" y="118"/>
                    </a:lnTo>
                    <a:lnTo>
                      <a:pt x="180" y="109"/>
                    </a:lnTo>
                    <a:lnTo>
                      <a:pt x="182" y="100"/>
                    </a:lnTo>
                    <a:lnTo>
                      <a:pt x="182" y="91"/>
                    </a:lnTo>
                    <a:lnTo>
                      <a:pt x="182" y="82"/>
                    </a:lnTo>
                    <a:lnTo>
                      <a:pt x="180" y="72"/>
                    </a:lnTo>
                    <a:lnTo>
                      <a:pt x="178" y="63"/>
                    </a:lnTo>
                    <a:lnTo>
                      <a:pt x="176" y="56"/>
                    </a:lnTo>
                    <a:lnTo>
                      <a:pt x="171" y="48"/>
                    </a:lnTo>
                    <a:lnTo>
                      <a:pt x="167" y="40"/>
                    </a:lnTo>
                    <a:lnTo>
                      <a:pt x="161" y="33"/>
                    </a:lnTo>
                    <a:lnTo>
                      <a:pt x="156" y="27"/>
                    </a:lnTo>
                    <a:lnTo>
                      <a:pt x="149" y="20"/>
                    </a:lnTo>
                    <a:lnTo>
                      <a:pt x="143" y="16"/>
                    </a:lnTo>
                    <a:lnTo>
                      <a:pt x="135" y="11"/>
                    </a:lnTo>
                    <a:lnTo>
                      <a:pt x="127" y="7"/>
                    </a:lnTo>
                    <a:lnTo>
                      <a:pt x="118" y="4"/>
                    </a:lnTo>
                    <a:lnTo>
                      <a:pt x="109" y="1"/>
                    </a:lnTo>
                    <a:lnTo>
                      <a:pt x="100" y="0"/>
                    </a:lnTo>
                    <a:lnTo>
                      <a:pt x="92" y="0"/>
                    </a:lnTo>
                    <a:lnTo>
                      <a:pt x="82" y="0"/>
                    </a:lnTo>
                    <a:lnTo>
                      <a:pt x="73" y="1"/>
                    </a:lnTo>
                    <a:lnTo>
                      <a:pt x="64" y="4"/>
                    </a:lnTo>
                    <a:lnTo>
                      <a:pt x="56" y="7"/>
                    </a:lnTo>
                    <a:lnTo>
                      <a:pt x="48" y="11"/>
                    </a:lnTo>
                    <a:lnTo>
                      <a:pt x="41" y="16"/>
                    </a:lnTo>
                    <a:lnTo>
                      <a:pt x="33" y="20"/>
                    </a:lnTo>
                    <a:lnTo>
                      <a:pt x="27" y="27"/>
                    </a:lnTo>
                    <a:lnTo>
                      <a:pt x="21" y="33"/>
                    </a:lnTo>
                    <a:lnTo>
                      <a:pt x="16" y="40"/>
                    </a:lnTo>
                    <a:lnTo>
                      <a:pt x="11" y="48"/>
                    </a:lnTo>
                    <a:lnTo>
                      <a:pt x="7" y="56"/>
                    </a:lnTo>
                    <a:lnTo>
                      <a:pt x="4" y="63"/>
                    </a:lnTo>
                    <a:lnTo>
                      <a:pt x="2" y="72"/>
                    </a:lnTo>
                    <a:lnTo>
                      <a:pt x="1" y="82"/>
                    </a:lnTo>
                    <a:lnTo>
                      <a:pt x="0" y="91"/>
                    </a:lnTo>
                    <a:lnTo>
                      <a:pt x="1" y="100"/>
                    </a:lnTo>
                    <a:lnTo>
                      <a:pt x="2" y="109"/>
                    </a:lnTo>
                    <a:lnTo>
                      <a:pt x="4" y="118"/>
                    </a:lnTo>
                    <a:lnTo>
                      <a:pt x="7" y="127"/>
                    </a:lnTo>
                    <a:lnTo>
                      <a:pt x="11" y="134"/>
                    </a:lnTo>
                    <a:lnTo>
                      <a:pt x="16" y="142"/>
                    </a:lnTo>
                    <a:lnTo>
                      <a:pt x="21" y="149"/>
                    </a:lnTo>
                    <a:lnTo>
                      <a:pt x="27" y="156"/>
                    </a:lnTo>
                    <a:lnTo>
                      <a:pt x="33" y="161"/>
                    </a:lnTo>
                    <a:lnTo>
                      <a:pt x="41" y="167"/>
                    </a:lnTo>
                    <a:lnTo>
                      <a:pt x="48" y="171"/>
                    </a:lnTo>
                    <a:lnTo>
                      <a:pt x="56" y="175"/>
                    </a:lnTo>
                    <a:lnTo>
                      <a:pt x="64" y="179"/>
                    </a:lnTo>
                    <a:lnTo>
                      <a:pt x="73" y="181"/>
                    </a:lnTo>
                    <a:lnTo>
                      <a:pt x="82" y="182"/>
                    </a:lnTo>
                    <a:lnTo>
                      <a:pt x="92" y="182"/>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190" name="Freeform 32"/>
              <p:cNvSpPr>
                <a:spLocks/>
              </p:cNvSpPr>
              <p:nvPr/>
            </p:nvSpPr>
            <p:spPr bwMode="auto">
              <a:xfrm>
                <a:off x="10616015" y="2213924"/>
                <a:ext cx="28575" cy="28575"/>
              </a:xfrm>
              <a:custGeom>
                <a:avLst/>
                <a:gdLst/>
                <a:ahLst/>
                <a:cxnLst>
                  <a:cxn ang="0">
                    <a:pos x="100" y="182"/>
                  </a:cxn>
                  <a:cxn ang="0">
                    <a:pos x="118" y="179"/>
                  </a:cxn>
                  <a:cxn ang="0">
                    <a:pos x="135" y="171"/>
                  </a:cxn>
                  <a:cxn ang="0">
                    <a:pos x="149" y="161"/>
                  </a:cxn>
                  <a:cxn ang="0">
                    <a:pos x="161" y="149"/>
                  </a:cxn>
                  <a:cxn ang="0">
                    <a:pos x="171" y="134"/>
                  </a:cxn>
                  <a:cxn ang="0">
                    <a:pos x="179" y="118"/>
                  </a:cxn>
                  <a:cxn ang="0">
                    <a:pos x="182" y="100"/>
                  </a:cxn>
                  <a:cxn ang="0">
                    <a:pos x="182" y="82"/>
                  </a:cxn>
                  <a:cxn ang="0">
                    <a:pos x="179" y="63"/>
                  </a:cxn>
                  <a:cxn ang="0">
                    <a:pos x="171" y="48"/>
                  </a:cxn>
                  <a:cxn ang="0">
                    <a:pos x="161" y="33"/>
                  </a:cxn>
                  <a:cxn ang="0">
                    <a:pos x="149" y="20"/>
                  </a:cxn>
                  <a:cxn ang="0">
                    <a:pos x="135" y="11"/>
                  </a:cxn>
                  <a:cxn ang="0">
                    <a:pos x="118" y="4"/>
                  </a:cxn>
                  <a:cxn ang="0">
                    <a:pos x="100" y="0"/>
                  </a:cxn>
                  <a:cxn ang="0">
                    <a:pos x="82" y="0"/>
                  </a:cxn>
                  <a:cxn ang="0">
                    <a:pos x="64" y="4"/>
                  </a:cxn>
                  <a:cxn ang="0">
                    <a:pos x="48" y="11"/>
                  </a:cxn>
                  <a:cxn ang="0">
                    <a:pos x="34" y="20"/>
                  </a:cxn>
                  <a:cxn ang="0">
                    <a:pos x="20" y="33"/>
                  </a:cxn>
                  <a:cxn ang="0">
                    <a:pos x="10" y="48"/>
                  </a:cxn>
                  <a:cxn ang="0">
                    <a:pos x="4" y="63"/>
                  </a:cxn>
                  <a:cxn ang="0">
                    <a:pos x="0" y="82"/>
                  </a:cxn>
                  <a:cxn ang="0">
                    <a:pos x="0" y="100"/>
                  </a:cxn>
                  <a:cxn ang="0">
                    <a:pos x="4" y="118"/>
                  </a:cxn>
                  <a:cxn ang="0">
                    <a:pos x="10" y="134"/>
                  </a:cxn>
                  <a:cxn ang="0">
                    <a:pos x="20" y="149"/>
                  </a:cxn>
                  <a:cxn ang="0">
                    <a:pos x="34" y="161"/>
                  </a:cxn>
                  <a:cxn ang="0">
                    <a:pos x="48" y="171"/>
                  </a:cxn>
                  <a:cxn ang="0">
                    <a:pos x="64" y="179"/>
                  </a:cxn>
                  <a:cxn ang="0">
                    <a:pos x="82" y="182"/>
                  </a:cxn>
                </a:cxnLst>
                <a:rect l="0" t="0" r="r" b="b"/>
                <a:pathLst>
                  <a:path w="182" h="182">
                    <a:moveTo>
                      <a:pt x="91" y="182"/>
                    </a:moveTo>
                    <a:lnTo>
                      <a:pt x="100" y="182"/>
                    </a:lnTo>
                    <a:lnTo>
                      <a:pt x="109" y="181"/>
                    </a:lnTo>
                    <a:lnTo>
                      <a:pt x="118" y="179"/>
                    </a:lnTo>
                    <a:lnTo>
                      <a:pt x="127" y="175"/>
                    </a:lnTo>
                    <a:lnTo>
                      <a:pt x="135" y="171"/>
                    </a:lnTo>
                    <a:lnTo>
                      <a:pt x="142" y="167"/>
                    </a:lnTo>
                    <a:lnTo>
                      <a:pt x="149" y="161"/>
                    </a:lnTo>
                    <a:lnTo>
                      <a:pt x="156" y="156"/>
                    </a:lnTo>
                    <a:lnTo>
                      <a:pt x="161" y="149"/>
                    </a:lnTo>
                    <a:lnTo>
                      <a:pt x="167" y="142"/>
                    </a:lnTo>
                    <a:lnTo>
                      <a:pt x="171" y="134"/>
                    </a:lnTo>
                    <a:lnTo>
                      <a:pt x="176" y="127"/>
                    </a:lnTo>
                    <a:lnTo>
                      <a:pt x="179" y="118"/>
                    </a:lnTo>
                    <a:lnTo>
                      <a:pt x="181" y="109"/>
                    </a:lnTo>
                    <a:lnTo>
                      <a:pt x="182" y="100"/>
                    </a:lnTo>
                    <a:lnTo>
                      <a:pt x="182" y="91"/>
                    </a:lnTo>
                    <a:lnTo>
                      <a:pt x="182" y="82"/>
                    </a:lnTo>
                    <a:lnTo>
                      <a:pt x="181" y="72"/>
                    </a:lnTo>
                    <a:lnTo>
                      <a:pt x="179" y="63"/>
                    </a:lnTo>
                    <a:lnTo>
                      <a:pt x="176" y="56"/>
                    </a:lnTo>
                    <a:lnTo>
                      <a:pt x="171" y="48"/>
                    </a:lnTo>
                    <a:lnTo>
                      <a:pt x="167" y="40"/>
                    </a:lnTo>
                    <a:lnTo>
                      <a:pt x="161" y="33"/>
                    </a:lnTo>
                    <a:lnTo>
                      <a:pt x="156" y="27"/>
                    </a:lnTo>
                    <a:lnTo>
                      <a:pt x="149" y="20"/>
                    </a:lnTo>
                    <a:lnTo>
                      <a:pt x="142" y="16"/>
                    </a:lnTo>
                    <a:lnTo>
                      <a:pt x="135" y="11"/>
                    </a:lnTo>
                    <a:lnTo>
                      <a:pt x="127" y="7"/>
                    </a:lnTo>
                    <a:lnTo>
                      <a:pt x="118" y="4"/>
                    </a:lnTo>
                    <a:lnTo>
                      <a:pt x="109" y="1"/>
                    </a:lnTo>
                    <a:lnTo>
                      <a:pt x="100" y="0"/>
                    </a:lnTo>
                    <a:lnTo>
                      <a:pt x="91" y="0"/>
                    </a:lnTo>
                    <a:lnTo>
                      <a:pt x="82" y="0"/>
                    </a:lnTo>
                    <a:lnTo>
                      <a:pt x="73" y="1"/>
                    </a:lnTo>
                    <a:lnTo>
                      <a:pt x="64" y="4"/>
                    </a:lnTo>
                    <a:lnTo>
                      <a:pt x="56" y="7"/>
                    </a:lnTo>
                    <a:lnTo>
                      <a:pt x="48" y="11"/>
                    </a:lnTo>
                    <a:lnTo>
                      <a:pt x="40" y="16"/>
                    </a:lnTo>
                    <a:lnTo>
                      <a:pt x="34" y="20"/>
                    </a:lnTo>
                    <a:lnTo>
                      <a:pt x="27" y="27"/>
                    </a:lnTo>
                    <a:lnTo>
                      <a:pt x="20" y="33"/>
                    </a:lnTo>
                    <a:lnTo>
                      <a:pt x="16" y="40"/>
                    </a:lnTo>
                    <a:lnTo>
                      <a:pt x="10" y="48"/>
                    </a:lnTo>
                    <a:lnTo>
                      <a:pt x="7" y="56"/>
                    </a:lnTo>
                    <a:lnTo>
                      <a:pt x="4" y="63"/>
                    </a:lnTo>
                    <a:lnTo>
                      <a:pt x="2" y="72"/>
                    </a:lnTo>
                    <a:lnTo>
                      <a:pt x="0" y="82"/>
                    </a:lnTo>
                    <a:lnTo>
                      <a:pt x="0" y="91"/>
                    </a:lnTo>
                    <a:lnTo>
                      <a:pt x="0" y="100"/>
                    </a:lnTo>
                    <a:lnTo>
                      <a:pt x="2" y="109"/>
                    </a:lnTo>
                    <a:lnTo>
                      <a:pt x="4" y="118"/>
                    </a:lnTo>
                    <a:lnTo>
                      <a:pt x="7" y="127"/>
                    </a:lnTo>
                    <a:lnTo>
                      <a:pt x="10" y="134"/>
                    </a:lnTo>
                    <a:lnTo>
                      <a:pt x="16" y="142"/>
                    </a:lnTo>
                    <a:lnTo>
                      <a:pt x="20" y="149"/>
                    </a:lnTo>
                    <a:lnTo>
                      <a:pt x="27" y="156"/>
                    </a:lnTo>
                    <a:lnTo>
                      <a:pt x="34" y="161"/>
                    </a:lnTo>
                    <a:lnTo>
                      <a:pt x="40" y="167"/>
                    </a:lnTo>
                    <a:lnTo>
                      <a:pt x="48" y="171"/>
                    </a:lnTo>
                    <a:lnTo>
                      <a:pt x="56" y="175"/>
                    </a:lnTo>
                    <a:lnTo>
                      <a:pt x="64" y="179"/>
                    </a:lnTo>
                    <a:lnTo>
                      <a:pt x="73" y="181"/>
                    </a:lnTo>
                    <a:lnTo>
                      <a:pt x="82" y="182"/>
                    </a:lnTo>
                    <a:lnTo>
                      <a:pt x="91" y="182"/>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191" name="Freeform 33"/>
              <p:cNvSpPr>
                <a:spLocks/>
              </p:cNvSpPr>
              <p:nvPr/>
            </p:nvSpPr>
            <p:spPr bwMode="auto">
              <a:xfrm>
                <a:off x="11073215" y="2399662"/>
                <a:ext cx="203200" cy="34925"/>
              </a:xfrm>
              <a:custGeom>
                <a:avLst/>
                <a:gdLst/>
                <a:ahLst/>
                <a:cxnLst>
                  <a:cxn ang="0">
                    <a:pos x="1169" y="0"/>
                  </a:cxn>
                  <a:cxn ang="0">
                    <a:pos x="1190" y="2"/>
                  </a:cxn>
                  <a:cxn ang="0">
                    <a:pos x="1212" y="9"/>
                  </a:cxn>
                  <a:cxn ang="0">
                    <a:pos x="1229" y="19"/>
                  </a:cxn>
                  <a:cxn ang="0">
                    <a:pos x="1246" y="32"/>
                  </a:cxn>
                  <a:cxn ang="0">
                    <a:pos x="1259" y="49"/>
                  </a:cxn>
                  <a:cxn ang="0">
                    <a:pos x="1269" y="67"/>
                  </a:cxn>
                  <a:cxn ang="0">
                    <a:pos x="1276" y="88"/>
                  </a:cxn>
                  <a:cxn ang="0">
                    <a:pos x="1278" y="109"/>
                  </a:cxn>
                  <a:cxn ang="0">
                    <a:pos x="1276" y="131"/>
                  </a:cxn>
                  <a:cxn ang="0">
                    <a:pos x="1269" y="151"/>
                  </a:cxn>
                  <a:cxn ang="0">
                    <a:pos x="1259" y="170"/>
                  </a:cxn>
                  <a:cxn ang="0">
                    <a:pos x="1246" y="186"/>
                  </a:cxn>
                  <a:cxn ang="0">
                    <a:pos x="1229" y="200"/>
                  </a:cxn>
                  <a:cxn ang="0">
                    <a:pos x="1212" y="210"/>
                  </a:cxn>
                  <a:cxn ang="0">
                    <a:pos x="1190" y="216"/>
                  </a:cxn>
                  <a:cxn ang="0">
                    <a:pos x="1169" y="219"/>
                  </a:cxn>
                  <a:cxn ang="0">
                    <a:pos x="97" y="217"/>
                  </a:cxn>
                  <a:cxn ang="0">
                    <a:pos x="76" y="213"/>
                  </a:cxn>
                  <a:cxn ang="0">
                    <a:pos x="56" y="205"/>
                  </a:cxn>
                  <a:cxn ang="0">
                    <a:pos x="38" y="193"/>
                  </a:cxn>
                  <a:cxn ang="0">
                    <a:pos x="24" y="179"/>
                  </a:cxn>
                  <a:cxn ang="0">
                    <a:pos x="12" y="161"/>
                  </a:cxn>
                  <a:cxn ang="0">
                    <a:pos x="4" y="142"/>
                  </a:cxn>
                  <a:cxn ang="0">
                    <a:pos x="0" y="120"/>
                  </a:cxn>
                  <a:cxn ang="0">
                    <a:pos x="0" y="98"/>
                  </a:cxn>
                  <a:cxn ang="0">
                    <a:pos x="4" y="77"/>
                  </a:cxn>
                  <a:cxn ang="0">
                    <a:pos x="12" y="58"/>
                  </a:cxn>
                  <a:cxn ang="0">
                    <a:pos x="24" y="40"/>
                  </a:cxn>
                  <a:cxn ang="0">
                    <a:pos x="38" y="26"/>
                  </a:cxn>
                  <a:cxn ang="0">
                    <a:pos x="56" y="13"/>
                  </a:cxn>
                  <a:cxn ang="0">
                    <a:pos x="76" y="6"/>
                  </a:cxn>
                  <a:cxn ang="0">
                    <a:pos x="97" y="1"/>
                  </a:cxn>
                </a:cxnLst>
                <a:rect l="0" t="0" r="r" b="b"/>
                <a:pathLst>
                  <a:path w="1278" h="219">
                    <a:moveTo>
                      <a:pt x="108" y="0"/>
                    </a:moveTo>
                    <a:lnTo>
                      <a:pt x="1169" y="0"/>
                    </a:lnTo>
                    <a:lnTo>
                      <a:pt x="1180" y="1"/>
                    </a:lnTo>
                    <a:lnTo>
                      <a:pt x="1190" y="2"/>
                    </a:lnTo>
                    <a:lnTo>
                      <a:pt x="1202" y="6"/>
                    </a:lnTo>
                    <a:lnTo>
                      <a:pt x="1212" y="9"/>
                    </a:lnTo>
                    <a:lnTo>
                      <a:pt x="1220" y="13"/>
                    </a:lnTo>
                    <a:lnTo>
                      <a:pt x="1229" y="19"/>
                    </a:lnTo>
                    <a:lnTo>
                      <a:pt x="1238" y="26"/>
                    </a:lnTo>
                    <a:lnTo>
                      <a:pt x="1246" y="32"/>
                    </a:lnTo>
                    <a:lnTo>
                      <a:pt x="1253" y="40"/>
                    </a:lnTo>
                    <a:lnTo>
                      <a:pt x="1259" y="49"/>
                    </a:lnTo>
                    <a:lnTo>
                      <a:pt x="1265" y="58"/>
                    </a:lnTo>
                    <a:lnTo>
                      <a:pt x="1269" y="67"/>
                    </a:lnTo>
                    <a:lnTo>
                      <a:pt x="1272" y="77"/>
                    </a:lnTo>
                    <a:lnTo>
                      <a:pt x="1276" y="88"/>
                    </a:lnTo>
                    <a:lnTo>
                      <a:pt x="1277" y="98"/>
                    </a:lnTo>
                    <a:lnTo>
                      <a:pt x="1278" y="109"/>
                    </a:lnTo>
                    <a:lnTo>
                      <a:pt x="1277" y="120"/>
                    </a:lnTo>
                    <a:lnTo>
                      <a:pt x="1276" y="131"/>
                    </a:lnTo>
                    <a:lnTo>
                      <a:pt x="1272" y="142"/>
                    </a:lnTo>
                    <a:lnTo>
                      <a:pt x="1269" y="151"/>
                    </a:lnTo>
                    <a:lnTo>
                      <a:pt x="1265" y="161"/>
                    </a:lnTo>
                    <a:lnTo>
                      <a:pt x="1259" y="170"/>
                    </a:lnTo>
                    <a:lnTo>
                      <a:pt x="1253" y="179"/>
                    </a:lnTo>
                    <a:lnTo>
                      <a:pt x="1246" y="186"/>
                    </a:lnTo>
                    <a:lnTo>
                      <a:pt x="1238" y="193"/>
                    </a:lnTo>
                    <a:lnTo>
                      <a:pt x="1229" y="200"/>
                    </a:lnTo>
                    <a:lnTo>
                      <a:pt x="1220" y="205"/>
                    </a:lnTo>
                    <a:lnTo>
                      <a:pt x="1212" y="210"/>
                    </a:lnTo>
                    <a:lnTo>
                      <a:pt x="1202" y="213"/>
                    </a:lnTo>
                    <a:lnTo>
                      <a:pt x="1190" y="216"/>
                    </a:lnTo>
                    <a:lnTo>
                      <a:pt x="1180" y="217"/>
                    </a:lnTo>
                    <a:lnTo>
                      <a:pt x="1169" y="219"/>
                    </a:lnTo>
                    <a:lnTo>
                      <a:pt x="108" y="219"/>
                    </a:lnTo>
                    <a:lnTo>
                      <a:pt x="97" y="217"/>
                    </a:lnTo>
                    <a:lnTo>
                      <a:pt x="86" y="216"/>
                    </a:lnTo>
                    <a:lnTo>
                      <a:pt x="76" y="213"/>
                    </a:lnTo>
                    <a:lnTo>
                      <a:pt x="66" y="210"/>
                    </a:lnTo>
                    <a:lnTo>
                      <a:pt x="56" y="205"/>
                    </a:lnTo>
                    <a:lnTo>
                      <a:pt x="47" y="200"/>
                    </a:lnTo>
                    <a:lnTo>
                      <a:pt x="38" y="193"/>
                    </a:lnTo>
                    <a:lnTo>
                      <a:pt x="31" y="186"/>
                    </a:lnTo>
                    <a:lnTo>
                      <a:pt x="24" y="179"/>
                    </a:lnTo>
                    <a:lnTo>
                      <a:pt x="17" y="170"/>
                    </a:lnTo>
                    <a:lnTo>
                      <a:pt x="12" y="161"/>
                    </a:lnTo>
                    <a:lnTo>
                      <a:pt x="7" y="151"/>
                    </a:lnTo>
                    <a:lnTo>
                      <a:pt x="4" y="142"/>
                    </a:lnTo>
                    <a:lnTo>
                      <a:pt x="2" y="131"/>
                    </a:lnTo>
                    <a:lnTo>
                      <a:pt x="0" y="120"/>
                    </a:lnTo>
                    <a:lnTo>
                      <a:pt x="0" y="109"/>
                    </a:lnTo>
                    <a:lnTo>
                      <a:pt x="0" y="98"/>
                    </a:lnTo>
                    <a:lnTo>
                      <a:pt x="2" y="88"/>
                    </a:lnTo>
                    <a:lnTo>
                      <a:pt x="4" y="77"/>
                    </a:lnTo>
                    <a:lnTo>
                      <a:pt x="7" y="67"/>
                    </a:lnTo>
                    <a:lnTo>
                      <a:pt x="12" y="58"/>
                    </a:lnTo>
                    <a:lnTo>
                      <a:pt x="17" y="49"/>
                    </a:lnTo>
                    <a:lnTo>
                      <a:pt x="24" y="40"/>
                    </a:lnTo>
                    <a:lnTo>
                      <a:pt x="31" y="32"/>
                    </a:lnTo>
                    <a:lnTo>
                      <a:pt x="38" y="26"/>
                    </a:lnTo>
                    <a:lnTo>
                      <a:pt x="47" y="19"/>
                    </a:lnTo>
                    <a:lnTo>
                      <a:pt x="56" y="13"/>
                    </a:lnTo>
                    <a:lnTo>
                      <a:pt x="66" y="9"/>
                    </a:lnTo>
                    <a:lnTo>
                      <a:pt x="76" y="6"/>
                    </a:lnTo>
                    <a:lnTo>
                      <a:pt x="86" y="2"/>
                    </a:lnTo>
                    <a:lnTo>
                      <a:pt x="97" y="1"/>
                    </a:lnTo>
                    <a:lnTo>
                      <a:pt x="108" y="0"/>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192" name="Freeform 34"/>
              <p:cNvSpPr>
                <a:spLocks/>
              </p:cNvSpPr>
              <p:nvPr/>
            </p:nvSpPr>
            <p:spPr bwMode="auto">
              <a:xfrm>
                <a:off x="10455678" y="2401249"/>
                <a:ext cx="28575" cy="28575"/>
              </a:xfrm>
              <a:custGeom>
                <a:avLst/>
                <a:gdLst/>
                <a:ahLst/>
                <a:cxnLst>
                  <a:cxn ang="0">
                    <a:pos x="101" y="183"/>
                  </a:cxn>
                  <a:cxn ang="0">
                    <a:pos x="119" y="179"/>
                  </a:cxn>
                  <a:cxn ang="0">
                    <a:pos x="135" y="172"/>
                  </a:cxn>
                  <a:cxn ang="0">
                    <a:pos x="150" y="162"/>
                  </a:cxn>
                  <a:cxn ang="0">
                    <a:pos x="162" y="149"/>
                  </a:cxn>
                  <a:cxn ang="0">
                    <a:pos x="172" y="135"/>
                  </a:cxn>
                  <a:cxn ang="0">
                    <a:pos x="179" y="118"/>
                  </a:cxn>
                  <a:cxn ang="0">
                    <a:pos x="182" y="101"/>
                  </a:cxn>
                  <a:cxn ang="0">
                    <a:pos x="182" y="82"/>
                  </a:cxn>
                  <a:cxn ang="0">
                    <a:pos x="179" y="64"/>
                  </a:cxn>
                  <a:cxn ang="0">
                    <a:pos x="172" y="48"/>
                  </a:cxn>
                  <a:cxn ang="0">
                    <a:pos x="162" y="33"/>
                  </a:cxn>
                  <a:cxn ang="0">
                    <a:pos x="150" y="21"/>
                  </a:cxn>
                  <a:cxn ang="0">
                    <a:pos x="135" y="11"/>
                  </a:cxn>
                  <a:cxn ang="0">
                    <a:pos x="119" y="4"/>
                  </a:cxn>
                  <a:cxn ang="0">
                    <a:pos x="101" y="1"/>
                  </a:cxn>
                  <a:cxn ang="0">
                    <a:pos x="82" y="1"/>
                  </a:cxn>
                  <a:cxn ang="0">
                    <a:pos x="64" y="4"/>
                  </a:cxn>
                  <a:cxn ang="0">
                    <a:pos x="48" y="11"/>
                  </a:cxn>
                  <a:cxn ang="0">
                    <a:pos x="33" y="21"/>
                  </a:cxn>
                  <a:cxn ang="0">
                    <a:pos x="21" y="33"/>
                  </a:cxn>
                  <a:cxn ang="0">
                    <a:pos x="11" y="48"/>
                  </a:cxn>
                  <a:cxn ang="0">
                    <a:pos x="4" y="64"/>
                  </a:cxn>
                  <a:cxn ang="0">
                    <a:pos x="0" y="82"/>
                  </a:cxn>
                  <a:cxn ang="0">
                    <a:pos x="0" y="101"/>
                  </a:cxn>
                  <a:cxn ang="0">
                    <a:pos x="4" y="118"/>
                  </a:cxn>
                  <a:cxn ang="0">
                    <a:pos x="11" y="135"/>
                  </a:cxn>
                  <a:cxn ang="0">
                    <a:pos x="21" y="149"/>
                  </a:cxn>
                  <a:cxn ang="0">
                    <a:pos x="33" y="162"/>
                  </a:cxn>
                  <a:cxn ang="0">
                    <a:pos x="48" y="172"/>
                  </a:cxn>
                  <a:cxn ang="0">
                    <a:pos x="64" y="179"/>
                  </a:cxn>
                  <a:cxn ang="0">
                    <a:pos x="82" y="183"/>
                  </a:cxn>
                </a:cxnLst>
                <a:rect l="0" t="0" r="r" b="b"/>
                <a:pathLst>
                  <a:path w="183" h="183">
                    <a:moveTo>
                      <a:pt x="91" y="183"/>
                    </a:moveTo>
                    <a:lnTo>
                      <a:pt x="101" y="183"/>
                    </a:lnTo>
                    <a:lnTo>
                      <a:pt x="110" y="182"/>
                    </a:lnTo>
                    <a:lnTo>
                      <a:pt x="119" y="179"/>
                    </a:lnTo>
                    <a:lnTo>
                      <a:pt x="126" y="176"/>
                    </a:lnTo>
                    <a:lnTo>
                      <a:pt x="135" y="172"/>
                    </a:lnTo>
                    <a:lnTo>
                      <a:pt x="142" y="167"/>
                    </a:lnTo>
                    <a:lnTo>
                      <a:pt x="150" y="162"/>
                    </a:lnTo>
                    <a:lnTo>
                      <a:pt x="156" y="156"/>
                    </a:lnTo>
                    <a:lnTo>
                      <a:pt x="162" y="149"/>
                    </a:lnTo>
                    <a:lnTo>
                      <a:pt x="167" y="143"/>
                    </a:lnTo>
                    <a:lnTo>
                      <a:pt x="172" y="135"/>
                    </a:lnTo>
                    <a:lnTo>
                      <a:pt x="175" y="127"/>
                    </a:lnTo>
                    <a:lnTo>
                      <a:pt x="179" y="118"/>
                    </a:lnTo>
                    <a:lnTo>
                      <a:pt x="181" y="110"/>
                    </a:lnTo>
                    <a:lnTo>
                      <a:pt x="182" y="101"/>
                    </a:lnTo>
                    <a:lnTo>
                      <a:pt x="183" y="92"/>
                    </a:lnTo>
                    <a:lnTo>
                      <a:pt x="182" y="82"/>
                    </a:lnTo>
                    <a:lnTo>
                      <a:pt x="181" y="73"/>
                    </a:lnTo>
                    <a:lnTo>
                      <a:pt x="179" y="64"/>
                    </a:lnTo>
                    <a:lnTo>
                      <a:pt x="175" y="56"/>
                    </a:lnTo>
                    <a:lnTo>
                      <a:pt x="172" y="48"/>
                    </a:lnTo>
                    <a:lnTo>
                      <a:pt x="167" y="41"/>
                    </a:lnTo>
                    <a:lnTo>
                      <a:pt x="162" y="33"/>
                    </a:lnTo>
                    <a:lnTo>
                      <a:pt x="156" y="27"/>
                    </a:lnTo>
                    <a:lnTo>
                      <a:pt x="150" y="21"/>
                    </a:lnTo>
                    <a:lnTo>
                      <a:pt x="142" y="16"/>
                    </a:lnTo>
                    <a:lnTo>
                      <a:pt x="135" y="11"/>
                    </a:lnTo>
                    <a:lnTo>
                      <a:pt x="126" y="7"/>
                    </a:lnTo>
                    <a:lnTo>
                      <a:pt x="119" y="4"/>
                    </a:lnTo>
                    <a:lnTo>
                      <a:pt x="110" y="2"/>
                    </a:lnTo>
                    <a:lnTo>
                      <a:pt x="101" y="1"/>
                    </a:lnTo>
                    <a:lnTo>
                      <a:pt x="91" y="0"/>
                    </a:lnTo>
                    <a:lnTo>
                      <a:pt x="82" y="1"/>
                    </a:lnTo>
                    <a:lnTo>
                      <a:pt x="73" y="2"/>
                    </a:lnTo>
                    <a:lnTo>
                      <a:pt x="64" y="4"/>
                    </a:lnTo>
                    <a:lnTo>
                      <a:pt x="55" y="7"/>
                    </a:lnTo>
                    <a:lnTo>
                      <a:pt x="48" y="11"/>
                    </a:lnTo>
                    <a:lnTo>
                      <a:pt x="40" y="16"/>
                    </a:lnTo>
                    <a:lnTo>
                      <a:pt x="33" y="21"/>
                    </a:lnTo>
                    <a:lnTo>
                      <a:pt x="27" y="27"/>
                    </a:lnTo>
                    <a:lnTo>
                      <a:pt x="21" y="33"/>
                    </a:lnTo>
                    <a:lnTo>
                      <a:pt x="16" y="41"/>
                    </a:lnTo>
                    <a:lnTo>
                      <a:pt x="11" y="48"/>
                    </a:lnTo>
                    <a:lnTo>
                      <a:pt x="7" y="56"/>
                    </a:lnTo>
                    <a:lnTo>
                      <a:pt x="4" y="64"/>
                    </a:lnTo>
                    <a:lnTo>
                      <a:pt x="2" y="73"/>
                    </a:lnTo>
                    <a:lnTo>
                      <a:pt x="0" y="82"/>
                    </a:lnTo>
                    <a:lnTo>
                      <a:pt x="0" y="92"/>
                    </a:lnTo>
                    <a:lnTo>
                      <a:pt x="0" y="101"/>
                    </a:lnTo>
                    <a:lnTo>
                      <a:pt x="2" y="110"/>
                    </a:lnTo>
                    <a:lnTo>
                      <a:pt x="4" y="118"/>
                    </a:lnTo>
                    <a:lnTo>
                      <a:pt x="7" y="127"/>
                    </a:lnTo>
                    <a:lnTo>
                      <a:pt x="11" y="135"/>
                    </a:lnTo>
                    <a:lnTo>
                      <a:pt x="16" y="143"/>
                    </a:lnTo>
                    <a:lnTo>
                      <a:pt x="21" y="149"/>
                    </a:lnTo>
                    <a:lnTo>
                      <a:pt x="27" y="156"/>
                    </a:lnTo>
                    <a:lnTo>
                      <a:pt x="33" y="162"/>
                    </a:lnTo>
                    <a:lnTo>
                      <a:pt x="40" y="167"/>
                    </a:lnTo>
                    <a:lnTo>
                      <a:pt x="48" y="172"/>
                    </a:lnTo>
                    <a:lnTo>
                      <a:pt x="55" y="176"/>
                    </a:lnTo>
                    <a:lnTo>
                      <a:pt x="64" y="179"/>
                    </a:lnTo>
                    <a:lnTo>
                      <a:pt x="73" y="182"/>
                    </a:lnTo>
                    <a:lnTo>
                      <a:pt x="82" y="183"/>
                    </a:lnTo>
                    <a:lnTo>
                      <a:pt x="91" y="183"/>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193" name="Freeform 35"/>
              <p:cNvSpPr>
                <a:spLocks/>
              </p:cNvSpPr>
              <p:nvPr/>
            </p:nvSpPr>
            <p:spPr bwMode="auto">
              <a:xfrm>
                <a:off x="10495365" y="2401249"/>
                <a:ext cx="30163" cy="28575"/>
              </a:xfrm>
              <a:custGeom>
                <a:avLst/>
                <a:gdLst/>
                <a:ahLst/>
                <a:cxnLst>
                  <a:cxn ang="0">
                    <a:pos x="101" y="183"/>
                  </a:cxn>
                  <a:cxn ang="0">
                    <a:pos x="119" y="179"/>
                  </a:cxn>
                  <a:cxn ang="0">
                    <a:pos x="135" y="172"/>
                  </a:cxn>
                  <a:cxn ang="0">
                    <a:pos x="150" y="162"/>
                  </a:cxn>
                  <a:cxn ang="0">
                    <a:pos x="162" y="149"/>
                  </a:cxn>
                  <a:cxn ang="0">
                    <a:pos x="172" y="135"/>
                  </a:cxn>
                  <a:cxn ang="0">
                    <a:pos x="178" y="118"/>
                  </a:cxn>
                  <a:cxn ang="0">
                    <a:pos x="182" y="101"/>
                  </a:cxn>
                  <a:cxn ang="0">
                    <a:pos x="182" y="82"/>
                  </a:cxn>
                  <a:cxn ang="0">
                    <a:pos x="178" y="64"/>
                  </a:cxn>
                  <a:cxn ang="0">
                    <a:pos x="172" y="48"/>
                  </a:cxn>
                  <a:cxn ang="0">
                    <a:pos x="162" y="33"/>
                  </a:cxn>
                  <a:cxn ang="0">
                    <a:pos x="150" y="21"/>
                  </a:cxn>
                  <a:cxn ang="0">
                    <a:pos x="135" y="11"/>
                  </a:cxn>
                  <a:cxn ang="0">
                    <a:pos x="119" y="4"/>
                  </a:cxn>
                  <a:cxn ang="0">
                    <a:pos x="101" y="1"/>
                  </a:cxn>
                  <a:cxn ang="0">
                    <a:pos x="82" y="1"/>
                  </a:cxn>
                  <a:cxn ang="0">
                    <a:pos x="64" y="4"/>
                  </a:cxn>
                  <a:cxn ang="0">
                    <a:pos x="48" y="11"/>
                  </a:cxn>
                  <a:cxn ang="0">
                    <a:pos x="33" y="21"/>
                  </a:cxn>
                  <a:cxn ang="0">
                    <a:pos x="21" y="33"/>
                  </a:cxn>
                  <a:cxn ang="0">
                    <a:pos x="11" y="48"/>
                  </a:cxn>
                  <a:cxn ang="0">
                    <a:pos x="4" y="64"/>
                  </a:cxn>
                  <a:cxn ang="0">
                    <a:pos x="1" y="82"/>
                  </a:cxn>
                  <a:cxn ang="0">
                    <a:pos x="1" y="101"/>
                  </a:cxn>
                  <a:cxn ang="0">
                    <a:pos x="4" y="118"/>
                  </a:cxn>
                  <a:cxn ang="0">
                    <a:pos x="11" y="135"/>
                  </a:cxn>
                  <a:cxn ang="0">
                    <a:pos x="21" y="149"/>
                  </a:cxn>
                  <a:cxn ang="0">
                    <a:pos x="33" y="162"/>
                  </a:cxn>
                  <a:cxn ang="0">
                    <a:pos x="48" y="172"/>
                  </a:cxn>
                  <a:cxn ang="0">
                    <a:pos x="64" y="179"/>
                  </a:cxn>
                  <a:cxn ang="0">
                    <a:pos x="82" y="183"/>
                  </a:cxn>
                </a:cxnLst>
                <a:rect l="0" t="0" r="r" b="b"/>
                <a:pathLst>
                  <a:path w="183" h="183">
                    <a:moveTo>
                      <a:pt x="92" y="183"/>
                    </a:moveTo>
                    <a:lnTo>
                      <a:pt x="101" y="183"/>
                    </a:lnTo>
                    <a:lnTo>
                      <a:pt x="110" y="182"/>
                    </a:lnTo>
                    <a:lnTo>
                      <a:pt x="119" y="179"/>
                    </a:lnTo>
                    <a:lnTo>
                      <a:pt x="127" y="176"/>
                    </a:lnTo>
                    <a:lnTo>
                      <a:pt x="135" y="172"/>
                    </a:lnTo>
                    <a:lnTo>
                      <a:pt x="142" y="167"/>
                    </a:lnTo>
                    <a:lnTo>
                      <a:pt x="150" y="162"/>
                    </a:lnTo>
                    <a:lnTo>
                      <a:pt x="156" y="156"/>
                    </a:lnTo>
                    <a:lnTo>
                      <a:pt x="162" y="149"/>
                    </a:lnTo>
                    <a:lnTo>
                      <a:pt x="167" y="143"/>
                    </a:lnTo>
                    <a:lnTo>
                      <a:pt x="172" y="135"/>
                    </a:lnTo>
                    <a:lnTo>
                      <a:pt x="175" y="127"/>
                    </a:lnTo>
                    <a:lnTo>
                      <a:pt x="178" y="118"/>
                    </a:lnTo>
                    <a:lnTo>
                      <a:pt x="181" y="110"/>
                    </a:lnTo>
                    <a:lnTo>
                      <a:pt x="182" y="101"/>
                    </a:lnTo>
                    <a:lnTo>
                      <a:pt x="183" y="92"/>
                    </a:lnTo>
                    <a:lnTo>
                      <a:pt x="182" y="82"/>
                    </a:lnTo>
                    <a:lnTo>
                      <a:pt x="181" y="73"/>
                    </a:lnTo>
                    <a:lnTo>
                      <a:pt x="178" y="64"/>
                    </a:lnTo>
                    <a:lnTo>
                      <a:pt x="175" y="56"/>
                    </a:lnTo>
                    <a:lnTo>
                      <a:pt x="172" y="48"/>
                    </a:lnTo>
                    <a:lnTo>
                      <a:pt x="167" y="41"/>
                    </a:lnTo>
                    <a:lnTo>
                      <a:pt x="162" y="33"/>
                    </a:lnTo>
                    <a:lnTo>
                      <a:pt x="156" y="27"/>
                    </a:lnTo>
                    <a:lnTo>
                      <a:pt x="150" y="21"/>
                    </a:lnTo>
                    <a:lnTo>
                      <a:pt x="142" y="16"/>
                    </a:lnTo>
                    <a:lnTo>
                      <a:pt x="135" y="11"/>
                    </a:lnTo>
                    <a:lnTo>
                      <a:pt x="127" y="7"/>
                    </a:lnTo>
                    <a:lnTo>
                      <a:pt x="119" y="4"/>
                    </a:lnTo>
                    <a:lnTo>
                      <a:pt x="110" y="2"/>
                    </a:lnTo>
                    <a:lnTo>
                      <a:pt x="101" y="1"/>
                    </a:lnTo>
                    <a:lnTo>
                      <a:pt x="92" y="0"/>
                    </a:lnTo>
                    <a:lnTo>
                      <a:pt x="82" y="1"/>
                    </a:lnTo>
                    <a:lnTo>
                      <a:pt x="73" y="2"/>
                    </a:lnTo>
                    <a:lnTo>
                      <a:pt x="64" y="4"/>
                    </a:lnTo>
                    <a:lnTo>
                      <a:pt x="55" y="7"/>
                    </a:lnTo>
                    <a:lnTo>
                      <a:pt x="48" y="11"/>
                    </a:lnTo>
                    <a:lnTo>
                      <a:pt x="40" y="16"/>
                    </a:lnTo>
                    <a:lnTo>
                      <a:pt x="33" y="21"/>
                    </a:lnTo>
                    <a:lnTo>
                      <a:pt x="26" y="27"/>
                    </a:lnTo>
                    <a:lnTo>
                      <a:pt x="21" y="33"/>
                    </a:lnTo>
                    <a:lnTo>
                      <a:pt x="15" y="41"/>
                    </a:lnTo>
                    <a:lnTo>
                      <a:pt x="11" y="48"/>
                    </a:lnTo>
                    <a:lnTo>
                      <a:pt x="8" y="56"/>
                    </a:lnTo>
                    <a:lnTo>
                      <a:pt x="4" y="64"/>
                    </a:lnTo>
                    <a:lnTo>
                      <a:pt x="2" y="73"/>
                    </a:lnTo>
                    <a:lnTo>
                      <a:pt x="1" y="82"/>
                    </a:lnTo>
                    <a:lnTo>
                      <a:pt x="0" y="92"/>
                    </a:lnTo>
                    <a:lnTo>
                      <a:pt x="1" y="101"/>
                    </a:lnTo>
                    <a:lnTo>
                      <a:pt x="2" y="110"/>
                    </a:lnTo>
                    <a:lnTo>
                      <a:pt x="4" y="118"/>
                    </a:lnTo>
                    <a:lnTo>
                      <a:pt x="8" y="127"/>
                    </a:lnTo>
                    <a:lnTo>
                      <a:pt x="11" y="135"/>
                    </a:lnTo>
                    <a:lnTo>
                      <a:pt x="15" y="143"/>
                    </a:lnTo>
                    <a:lnTo>
                      <a:pt x="21" y="149"/>
                    </a:lnTo>
                    <a:lnTo>
                      <a:pt x="26" y="156"/>
                    </a:lnTo>
                    <a:lnTo>
                      <a:pt x="33" y="162"/>
                    </a:lnTo>
                    <a:lnTo>
                      <a:pt x="40" y="167"/>
                    </a:lnTo>
                    <a:lnTo>
                      <a:pt x="48" y="172"/>
                    </a:lnTo>
                    <a:lnTo>
                      <a:pt x="55" y="176"/>
                    </a:lnTo>
                    <a:lnTo>
                      <a:pt x="64" y="179"/>
                    </a:lnTo>
                    <a:lnTo>
                      <a:pt x="73" y="182"/>
                    </a:lnTo>
                    <a:lnTo>
                      <a:pt x="82" y="183"/>
                    </a:lnTo>
                    <a:lnTo>
                      <a:pt x="92" y="183"/>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194" name="Freeform 36"/>
              <p:cNvSpPr>
                <a:spLocks/>
              </p:cNvSpPr>
              <p:nvPr/>
            </p:nvSpPr>
            <p:spPr bwMode="auto">
              <a:xfrm>
                <a:off x="10536640" y="2401249"/>
                <a:ext cx="28575" cy="28575"/>
              </a:xfrm>
              <a:custGeom>
                <a:avLst/>
                <a:gdLst/>
                <a:ahLst/>
                <a:cxnLst>
                  <a:cxn ang="0">
                    <a:pos x="101" y="183"/>
                  </a:cxn>
                  <a:cxn ang="0">
                    <a:pos x="118" y="179"/>
                  </a:cxn>
                  <a:cxn ang="0">
                    <a:pos x="135" y="172"/>
                  </a:cxn>
                  <a:cxn ang="0">
                    <a:pos x="149" y="162"/>
                  </a:cxn>
                  <a:cxn ang="0">
                    <a:pos x="162" y="149"/>
                  </a:cxn>
                  <a:cxn ang="0">
                    <a:pos x="172" y="135"/>
                  </a:cxn>
                  <a:cxn ang="0">
                    <a:pos x="178" y="118"/>
                  </a:cxn>
                  <a:cxn ang="0">
                    <a:pos x="183" y="101"/>
                  </a:cxn>
                  <a:cxn ang="0">
                    <a:pos x="183" y="82"/>
                  </a:cxn>
                  <a:cxn ang="0">
                    <a:pos x="178" y="64"/>
                  </a:cxn>
                  <a:cxn ang="0">
                    <a:pos x="172" y="48"/>
                  </a:cxn>
                  <a:cxn ang="0">
                    <a:pos x="162" y="33"/>
                  </a:cxn>
                  <a:cxn ang="0">
                    <a:pos x="149" y="21"/>
                  </a:cxn>
                  <a:cxn ang="0">
                    <a:pos x="135" y="11"/>
                  </a:cxn>
                  <a:cxn ang="0">
                    <a:pos x="118" y="4"/>
                  </a:cxn>
                  <a:cxn ang="0">
                    <a:pos x="101" y="1"/>
                  </a:cxn>
                  <a:cxn ang="0">
                    <a:pos x="82" y="1"/>
                  </a:cxn>
                  <a:cxn ang="0">
                    <a:pos x="64" y="4"/>
                  </a:cxn>
                  <a:cxn ang="0">
                    <a:pos x="47" y="11"/>
                  </a:cxn>
                  <a:cxn ang="0">
                    <a:pos x="33" y="21"/>
                  </a:cxn>
                  <a:cxn ang="0">
                    <a:pos x="21" y="33"/>
                  </a:cxn>
                  <a:cxn ang="0">
                    <a:pos x="11" y="48"/>
                  </a:cxn>
                  <a:cxn ang="0">
                    <a:pos x="4" y="64"/>
                  </a:cxn>
                  <a:cxn ang="0">
                    <a:pos x="1" y="82"/>
                  </a:cxn>
                  <a:cxn ang="0">
                    <a:pos x="1" y="101"/>
                  </a:cxn>
                  <a:cxn ang="0">
                    <a:pos x="4" y="118"/>
                  </a:cxn>
                  <a:cxn ang="0">
                    <a:pos x="11" y="135"/>
                  </a:cxn>
                  <a:cxn ang="0">
                    <a:pos x="21" y="149"/>
                  </a:cxn>
                  <a:cxn ang="0">
                    <a:pos x="33" y="162"/>
                  </a:cxn>
                  <a:cxn ang="0">
                    <a:pos x="47" y="172"/>
                  </a:cxn>
                  <a:cxn ang="0">
                    <a:pos x="64" y="179"/>
                  </a:cxn>
                  <a:cxn ang="0">
                    <a:pos x="82" y="183"/>
                  </a:cxn>
                </a:cxnLst>
                <a:rect l="0" t="0" r="r" b="b"/>
                <a:pathLst>
                  <a:path w="183" h="183">
                    <a:moveTo>
                      <a:pt x="92" y="183"/>
                    </a:moveTo>
                    <a:lnTo>
                      <a:pt x="101" y="183"/>
                    </a:lnTo>
                    <a:lnTo>
                      <a:pt x="109" y="182"/>
                    </a:lnTo>
                    <a:lnTo>
                      <a:pt x="118" y="179"/>
                    </a:lnTo>
                    <a:lnTo>
                      <a:pt x="127" y="176"/>
                    </a:lnTo>
                    <a:lnTo>
                      <a:pt x="135" y="172"/>
                    </a:lnTo>
                    <a:lnTo>
                      <a:pt x="143" y="167"/>
                    </a:lnTo>
                    <a:lnTo>
                      <a:pt x="149" y="162"/>
                    </a:lnTo>
                    <a:lnTo>
                      <a:pt x="156" y="156"/>
                    </a:lnTo>
                    <a:lnTo>
                      <a:pt x="162" y="149"/>
                    </a:lnTo>
                    <a:lnTo>
                      <a:pt x="167" y="143"/>
                    </a:lnTo>
                    <a:lnTo>
                      <a:pt x="172" y="135"/>
                    </a:lnTo>
                    <a:lnTo>
                      <a:pt x="176" y="127"/>
                    </a:lnTo>
                    <a:lnTo>
                      <a:pt x="178" y="118"/>
                    </a:lnTo>
                    <a:lnTo>
                      <a:pt x="180" y="110"/>
                    </a:lnTo>
                    <a:lnTo>
                      <a:pt x="183" y="101"/>
                    </a:lnTo>
                    <a:lnTo>
                      <a:pt x="183" y="92"/>
                    </a:lnTo>
                    <a:lnTo>
                      <a:pt x="183" y="82"/>
                    </a:lnTo>
                    <a:lnTo>
                      <a:pt x="180" y="73"/>
                    </a:lnTo>
                    <a:lnTo>
                      <a:pt x="178" y="64"/>
                    </a:lnTo>
                    <a:lnTo>
                      <a:pt x="176" y="56"/>
                    </a:lnTo>
                    <a:lnTo>
                      <a:pt x="172" y="48"/>
                    </a:lnTo>
                    <a:lnTo>
                      <a:pt x="167" y="41"/>
                    </a:lnTo>
                    <a:lnTo>
                      <a:pt x="162" y="33"/>
                    </a:lnTo>
                    <a:lnTo>
                      <a:pt x="156" y="27"/>
                    </a:lnTo>
                    <a:lnTo>
                      <a:pt x="149" y="21"/>
                    </a:lnTo>
                    <a:lnTo>
                      <a:pt x="143" y="16"/>
                    </a:lnTo>
                    <a:lnTo>
                      <a:pt x="135" y="11"/>
                    </a:lnTo>
                    <a:lnTo>
                      <a:pt x="127" y="7"/>
                    </a:lnTo>
                    <a:lnTo>
                      <a:pt x="118" y="4"/>
                    </a:lnTo>
                    <a:lnTo>
                      <a:pt x="109" y="2"/>
                    </a:lnTo>
                    <a:lnTo>
                      <a:pt x="101" y="1"/>
                    </a:lnTo>
                    <a:lnTo>
                      <a:pt x="92" y="0"/>
                    </a:lnTo>
                    <a:lnTo>
                      <a:pt x="82" y="1"/>
                    </a:lnTo>
                    <a:lnTo>
                      <a:pt x="73" y="2"/>
                    </a:lnTo>
                    <a:lnTo>
                      <a:pt x="64" y="4"/>
                    </a:lnTo>
                    <a:lnTo>
                      <a:pt x="56" y="7"/>
                    </a:lnTo>
                    <a:lnTo>
                      <a:pt x="47" y="11"/>
                    </a:lnTo>
                    <a:lnTo>
                      <a:pt x="41" y="16"/>
                    </a:lnTo>
                    <a:lnTo>
                      <a:pt x="33" y="21"/>
                    </a:lnTo>
                    <a:lnTo>
                      <a:pt x="26" y="27"/>
                    </a:lnTo>
                    <a:lnTo>
                      <a:pt x="21" y="33"/>
                    </a:lnTo>
                    <a:lnTo>
                      <a:pt x="15" y="41"/>
                    </a:lnTo>
                    <a:lnTo>
                      <a:pt x="11" y="48"/>
                    </a:lnTo>
                    <a:lnTo>
                      <a:pt x="7" y="56"/>
                    </a:lnTo>
                    <a:lnTo>
                      <a:pt x="4" y="64"/>
                    </a:lnTo>
                    <a:lnTo>
                      <a:pt x="2" y="73"/>
                    </a:lnTo>
                    <a:lnTo>
                      <a:pt x="1" y="82"/>
                    </a:lnTo>
                    <a:lnTo>
                      <a:pt x="0" y="92"/>
                    </a:lnTo>
                    <a:lnTo>
                      <a:pt x="1" y="101"/>
                    </a:lnTo>
                    <a:lnTo>
                      <a:pt x="2" y="110"/>
                    </a:lnTo>
                    <a:lnTo>
                      <a:pt x="4" y="118"/>
                    </a:lnTo>
                    <a:lnTo>
                      <a:pt x="7" y="127"/>
                    </a:lnTo>
                    <a:lnTo>
                      <a:pt x="11" y="135"/>
                    </a:lnTo>
                    <a:lnTo>
                      <a:pt x="15" y="143"/>
                    </a:lnTo>
                    <a:lnTo>
                      <a:pt x="21" y="149"/>
                    </a:lnTo>
                    <a:lnTo>
                      <a:pt x="26" y="156"/>
                    </a:lnTo>
                    <a:lnTo>
                      <a:pt x="33" y="162"/>
                    </a:lnTo>
                    <a:lnTo>
                      <a:pt x="41" y="167"/>
                    </a:lnTo>
                    <a:lnTo>
                      <a:pt x="47" y="172"/>
                    </a:lnTo>
                    <a:lnTo>
                      <a:pt x="56" y="176"/>
                    </a:lnTo>
                    <a:lnTo>
                      <a:pt x="64" y="179"/>
                    </a:lnTo>
                    <a:lnTo>
                      <a:pt x="73" y="182"/>
                    </a:lnTo>
                    <a:lnTo>
                      <a:pt x="82" y="183"/>
                    </a:lnTo>
                    <a:lnTo>
                      <a:pt x="92" y="183"/>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195" name="Freeform 37"/>
              <p:cNvSpPr>
                <a:spLocks/>
              </p:cNvSpPr>
              <p:nvPr/>
            </p:nvSpPr>
            <p:spPr bwMode="auto">
              <a:xfrm>
                <a:off x="10576328" y="2401249"/>
                <a:ext cx="28575" cy="28575"/>
              </a:xfrm>
              <a:custGeom>
                <a:avLst/>
                <a:gdLst/>
                <a:ahLst/>
                <a:cxnLst>
                  <a:cxn ang="0">
                    <a:pos x="100" y="183"/>
                  </a:cxn>
                  <a:cxn ang="0">
                    <a:pos x="118" y="179"/>
                  </a:cxn>
                  <a:cxn ang="0">
                    <a:pos x="135" y="172"/>
                  </a:cxn>
                  <a:cxn ang="0">
                    <a:pos x="149" y="162"/>
                  </a:cxn>
                  <a:cxn ang="0">
                    <a:pos x="161" y="149"/>
                  </a:cxn>
                  <a:cxn ang="0">
                    <a:pos x="171" y="135"/>
                  </a:cxn>
                  <a:cxn ang="0">
                    <a:pos x="178" y="118"/>
                  </a:cxn>
                  <a:cxn ang="0">
                    <a:pos x="182" y="101"/>
                  </a:cxn>
                  <a:cxn ang="0">
                    <a:pos x="182" y="82"/>
                  </a:cxn>
                  <a:cxn ang="0">
                    <a:pos x="178" y="64"/>
                  </a:cxn>
                  <a:cxn ang="0">
                    <a:pos x="171" y="48"/>
                  </a:cxn>
                  <a:cxn ang="0">
                    <a:pos x="161" y="33"/>
                  </a:cxn>
                  <a:cxn ang="0">
                    <a:pos x="149" y="21"/>
                  </a:cxn>
                  <a:cxn ang="0">
                    <a:pos x="135" y="11"/>
                  </a:cxn>
                  <a:cxn ang="0">
                    <a:pos x="118" y="4"/>
                  </a:cxn>
                  <a:cxn ang="0">
                    <a:pos x="100" y="1"/>
                  </a:cxn>
                  <a:cxn ang="0">
                    <a:pos x="82" y="1"/>
                  </a:cxn>
                  <a:cxn ang="0">
                    <a:pos x="64" y="4"/>
                  </a:cxn>
                  <a:cxn ang="0">
                    <a:pos x="48" y="11"/>
                  </a:cxn>
                  <a:cxn ang="0">
                    <a:pos x="33" y="21"/>
                  </a:cxn>
                  <a:cxn ang="0">
                    <a:pos x="21" y="33"/>
                  </a:cxn>
                  <a:cxn ang="0">
                    <a:pos x="11" y="48"/>
                  </a:cxn>
                  <a:cxn ang="0">
                    <a:pos x="4" y="64"/>
                  </a:cxn>
                  <a:cxn ang="0">
                    <a:pos x="1" y="82"/>
                  </a:cxn>
                  <a:cxn ang="0">
                    <a:pos x="1" y="101"/>
                  </a:cxn>
                  <a:cxn ang="0">
                    <a:pos x="4" y="118"/>
                  </a:cxn>
                  <a:cxn ang="0">
                    <a:pos x="11" y="135"/>
                  </a:cxn>
                  <a:cxn ang="0">
                    <a:pos x="21" y="149"/>
                  </a:cxn>
                  <a:cxn ang="0">
                    <a:pos x="33" y="162"/>
                  </a:cxn>
                  <a:cxn ang="0">
                    <a:pos x="48" y="172"/>
                  </a:cxn>
                  <a:cxn ang="0">
                    <a:pos x="64" y="179"/>
                  </a:cxn>
                  <a:cxn ang="0">
                    <a:pos x="82" y="183"/>
                  </a:cxn>
                </a:cxnLst>
                <a:rect l="0" t="0" r="r" b="b"/>
                <a:pathLst>
                  <a:path w="182" h="183">
                    <a:moveTo>
                      <a:pt x="92" y="183"/>
                    </a:moveTo>
                    <a:lnTo>
                      <a:pt x="100" y="183"/>
                    </a:lnTo>
                    <a:lnTo>
                      <a:pt x="109" y="182"/>
                    </a:lnTo>
                    <a:lnTo>
                      <a:pt x="118" y="179"/>
                    </a:lnTo>
                    <a:lnTo>
                      <a:pt x="127" y="176"/>
                    </a:lnTo>
                    <a:lnTo>
                      <a:pt x="135" y="172"/>
                    </a:lnTo>
                    <a:lnTo>
                      <a:pt x="143" y="167"/>
                    </a:lnTo>
                    <a:lnTo>
                      <a:pt x="149" y="162"/>
                    </a:lnTo>
                    <a:lnTo>
                      <a:pt x="156" y="156"/>
                    </a:lnTo>
                    <a:lnTo>
                      <a:pt x="161" y="149"/>
                    </a:lnTo>
                    <a:lnTo>
                      <a:pt x="167" y="143"/>
                    </a:lnTo>
                    <a:lnTo>
                      <a:pt x="171" y="135"/>
                    </a:lnTo>
                    <a:lnTo>
                      <a:pt x="176" y="127"/>
                    </a:lnTo>
                    <a:lnTo>
                      <a:pt x="178" y="118"/>
                    </a:lnTo>
                    <a:lnTo>
                      <a:pt x="180" y="110"/>
                    </a:lnTo>
                    <a:lnTo>
                      <a:pt x="182" y="101"/>
                    </a:lnTo>
                    <a:lnTo>
                      <a:pt x="182" y="92"/>
                    </a:lnTo>
                    <a:lnTo>
                      <a:pt x="182" y="82"/>
                    </a:lnTo>
                    <a:lnTo>
                      <a:pt x="180" y="73"/>
                    </a:lnTo>
                    <a:lnTo>
                      <a:pt x="178" y="64"/>
                    </a:lnTo>
                    <a:lnTo>
                      <a:pt x="176" y="56"/>
                    </a:lnTo>
                    <a:lnTo>
                      <a:pt x="171" y="48"/>
                    </a:lnTo>
                    <a:lnTo>
                      <a:pt x="167" y="41"/>
                    </a:lnTo>
                    <a:lnTo>
                      <a:pt x="161" y="33"/>
                    </a:lnTo>
                    <a:lnTo>
                      <a:pt x="156" y="27"/>
                    </a:lnTo>
                    <a:lnTo>
                      <a:pt x="149" y="21"/>
                    </a:lnTo>
                    <a:lnTo>
                      <a:pt x="143" y="16"/>
                    </a:lnTo>
                    <a:lnTo>
                      <a:pt x="135" y="11"/>
                    </a:lnTo>
                    <a:lnTo>
                      <a:pt x="127" y="7"/>
                    </a:lnTo>
                    <a:lnTo>
                      <a:pt x="118" y="4"/>
                    </a:lnTo>
                    <a:lnTo>
                      <a:pt x="109" y="2"/>
                    </a:lnTo>
                    <a:lnTo>
                      <a:pt x="100" y="1"/>
                    </a:lnTo>
                    <a:lnTo>
                      <a:pt x="92" y="0"/>
                    </a:lnTo>
                    <a:lnTo>
                      <a:pt x="82" y="1"/>
                    </a:lnTo>
                    <a:lnTo>
                      <a:pt x="73" y="2"/>
                    </a:lnTo>
                    <a:lnTo>
                      <a:pt x="64" y="4"/>
                    </a:lnTo>
                    <a:lnTo>
                      <a:pt x="56" y="7"/>
                    </a:lnTo>
                    <a:lnTo>
                      <a:pt x="48" y="11"/>
                    </a:lnTo>
                    <a:lnTo>
                      <a:pt x="41" y="16"/>
                    </a:lnTo>
                    <a:lnTo>
                      <a:pt x="33" y="21"/>
                    </a:lnTo>
                    <a:lnTo>
                      <a:pt x="27" y="27"/>
                    </a:lnTo>
                    <a:lnTo>
                      <a:pt x="21" y="33"/>
                    </a:lnTo>
                    <a:lnTo>
                      <a:pt x="16" y="41"/>
                    </a:lnTo>
                    <a:lnTo>
                      <a:pt x="11" y="48"/>
                    </a:lnTo>
                    <a:lnTo>
                      <a:pt x="7" y="56"/>
                    </a:lnTo>
                    <a:lnTo>
                      <a:pt x="4" y="64"/>
                    </a:lnTo>
                    <a:lnTo>
                      <a:pt x="2" y="73"/>
                    </a:lnTo>
                    <a:lnTo>
                      <a:pt x="1" y="82"/>
                    </a:lnTo>
                    <a:lnTo>
                      <a:pt x="0" y="92"/>
                    </a:lnTo>
                    <a:lnTo>
                      <a:pt x="1" y="101"/>
                    </a:lnTo>
                    <a:lnTo>
                      <a:pt x="2" y="110"/>
                    </a:lnTo>
                    <a:lnTo>
                      <a:pt x="4" y="118"/>
                    </a:lnTo>
                    <a:lnTo>
                      <a:pt x="7" y="127"/>
                    </a:lnTo>
                    <a:lnTo>
                      <a:pt x="11" y="135"/>
                    </a:lnTo>
                    <a:lnTo>
                      <a:pt x="16" y="143"/>
                    </a:lnTo>
                    <a:lnTo>
                      <a:pt x="21" y="149"/>
                    </a:lnTo>
                    <a:lnTo>
                      <a:pt x="27" y="156"/>
                    </a:lnTo>
                    <a:lnTo>
                      <a:pt x="33" y="162"/>
                    </a:lnTo>
                    <a:lnTo>
                      <a:pt x="41" y="167"/>
                    </a:lnTo>
                    <a:lnTo>
                      <a:pt x="48" y="172"/>
                    </a:lnTo>
                    <a:lnTo>
                      <a:pt x="56" y="176"/>
                    </a:lnTo>
                    <a:lnTo>
                      <a:pt x="64" y="179"/>
                    </a:lnTo>
                    <a:lnTo>
                      <a:pt x="73" y="182"/>
                    </a:lnTo>
                    <a:lnTo>
                      <a:pt x="82" y="183"/>
                    </a:lnTo>
                    <a:lnTo>
                      <a:pt x="92" y="183"/>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196" name="Freeform 38"/>
              <p:cNvSpPr>
                <a:spLocks/>
              </p:cNvSpPr>
              <p:nvPr/>
            </p:nvSpPr>
            <p:spPr bwMode="auto">
              <a:xfrm>
                <a:off x="10616015" y="2401249"/>
                <a:ext cx="28575" cy="28575"/>
              </a:xfrm>
              <a:custGeom>
                <a:avLst/>
                <a:gdLst/>
                <a:ahLst/>
                <a:cxnLst>
                  <a:cxn ang="0">
                    <a:pos x="100" y="183"/>
                  </a:cxn>
                  <a:cxn ang="0">
                    <a:pos x="118" y="179"/>
                  </a:cxn>
                  <a:cxn ang="0">
                    <a:pos x="135" y="172"/>
                  </a:cxn>
                  <a:cxn ang="0">
                    <a:pos x="149" y="162"/>
                  </a:cxn>
                  <a:cxn ang="0">
                    <a:pos x="161" y="149"/>
                  </a:cxn>
                  <a:cxn ang="0">
                    <a:pos x="171" y="135"/>
                  </a:cxn>
                  <a:cxn ang="0">
                    <a:pos x="179" y="118"/>
                  </a:cxn>
                  <a:cxn ang="0">
                    <a:pos x="182" y="101"/>
                  </a:cxn>
                  <a:cxn ang="0">
                    <a:pos x="182" y="82"/>
                  </a:cxn>
                  <a:cxn ang="0">
                    <a:pos x="179" y="64"/>
                  </a:cxn>
                  <a:cxn ang="0">
                    <a:pos x="171" y="48"/>
                  </a:cxn>
                  <a:cxn ang="0">
                    <a:pos x="161" y="33"/>
                  </a:cxn>
                  <a:cxn ang="0">
                    <a:pos x="149" y="21"/>
                  </a:cxn>
                  <a:cxn ang="0">
                    <a:pos x="135" y="11"/>
                  </a:cxn>
                  <a:cxn ang="0">
                    <a:pos x="118" y="4"/>
                  </a:cxn>
                  <a:cxn ang="0">
                    <a:pos x="100" y="1"/>
                  </a:cxn>
                  <a:cxn ang="0">
                    <a:pos x="82" y="1"/>
                  </a:cxn>
                  <a:cxn ang="0">
                    <a:pos x="64" y="4"/>
                  </a:cxn>
                  <a:cxn ang="0">
                    <a:pos x="48" y="11"/>
                  </a:cxn>
                  <a:cxn ang="0">
                    <a:pos x="34" y="21"/>
                  </a:cxn>
                  <a:cxn ang="0">
                    <a:pos x="20" y="33"/>
                  </a:cxn>
                  <a:cxn ang="0">
                    <a:pos x="10" y="48"/>
                  </a:cxn>
                  <a:cxn ang="0">
                    <a:pos x="4" y="64"/>
                  </a:cxn>
                  <a:cxn ang="0">
                    <a:pos x="0" y="82"/>
                  </a:cxn>
                  <a:cxn ang="0">
                    <a:pos x="0" y="101"/>
                  </a:cxn>
                  <a:cxn ang="0">
                    <a:pos x="4" y="118"/>
                  </a:cxn>
                  <a:cxn ang="0">
                    <a:pos x="10" y="135"/>
                  </a:cxn>
                  <a:cxn ang="0">
                    <a:pos x="20" y="149"/>
                  </a:cxn>
                  <a:cxn ang="0">
                    <a:pos x="34" y="162"/>
                  </a:cxn>
                  <a:cxn ang="0">
                    <a:pos x="48" y="172"/>
                  </a:cxn>
                  <a:cxn ang="0">
                    <a:pos x="64" y="179"/>
                  </a:cxn>
                  <a:cxn ang="0">
                    <a:pos x="82" y="183"/>
                  </a:cxn>
                </a:cxnLst>
                <a:rect l="0" t="0" r="r" b="b"/>
                <a:pathLst>
                  <a:path w="182" h="183">
                    <a:moveTo>
                      <a:pt x="91" y="183"/>
                    </a:moveTo>
                    <a:lnTo>
                      <a:pt x="100" y="183"/>
                    </a:lnTo>
                    <a:lnTo>
                      <a:pt x="109" y="182"/>
                    </a:lnTo>
                    <a:lnTo>
                      <a:pt x="118" y="179"/>
                    </a:lnTo>
                    <a:lnTo>
                      <a:pt x="127" y="176"/>
                    </a:lnTo>
                    <a:lnTo>
                      <a:pt x="135" y="172"/>
                    </a:lnTo>
                    <a:lnTo>
                      <a:pt x="142" y="167"/>
                    </a:lnTo>
                    <a:lnTo>
                      <a:pt x="149" y="162"/>
                    </a:lnTo>
                    <a:lnTo>
                      <a:pt x="156" y="156"/>
                    </a:lnTo>
                    <a:lnTo>
                      <a:pt x="161" y="149"/>
                    </a:lnTo>
                    <a:lnTo>
                      <a:pt x="167" y="143"/>
                    </a:lnTo>
                    <a:lnTo>
                      <a:pt x="171" y="135"/>
                    </a:lnTo>
                    <a:lnTo>
                      <a:pt x="176" y="127"/>
                    </a:lnTo>
                    <a:lnTo>
                      <a:pt x="179" y="118"/>
                    </a:lnTo>
                    <a:lnTo>
                      <a:pt x="181" y="110"/>
                    </a:lnTo>
                    <a:lnTo>
                      <a:pt x="182" y="101"/>
                    </a:lnTo>
                    <a:lnTo>
                      <a:pt x="182" y="92"/>
                    </a:lnTo>
                    <a:lnTo>
                      <a:pt x="182" y="82"/>
                    </a:lnTo>
                    <a:lnTo>
                      <a:pt x="181" y="73"/>
                    </a:lnTo>
                    <a:lnTo>
                      <a:pt x="179" y="64"/>
                    </a:lnTo>
                    <a:lnTo>
                      <a:pt x="176" y="56"/>
                    </a:lnTo>
                    <a:lnTo>
                      <a:pt x="171" y="48"/>
                    </a:lnTo>
                    <a:lnTo>
                      <a:pt x="167" y="41"/>
                    </a:lnTo>
                    <a:lnTo>
                      <a:pt x="161" y="33"/>
                    </a:lnTo>
                    <a:lnTo>
                      <a:pt x="156" y="27"/>
                    </a:lnTo>
                    <a:lnTo>
                      <a:pt x="149" y="21"/>
                    </a:lnTo>
                    <a:lnTo>
                      <a:pt x="142" y="16"/>
                    </a:lnTo>
                    <a:lnTo>
                      <a:pt x="135" y="11"/>
                    </a:lnTo>
                    <a:lnTo>
                      <a:pt x="127" y="7"/>
                    </a:lnTo>
                    <a:lnTo>
                      <a:pt x="118" y="4"/>
                    </a:lnTo>
                    <a:lnTo>
                      <a:pt x="109" y="2"/>
                    </a:lnTo>
                    <a:lnTo>
                      <a:pt x="100" y="1"/>
                    </a:lnTo>
                    <a:lnTo>
                      <a:pt x="91" y="0"/>
                    </a:lnTo>
                    <a:lnTo>
                      <a:pt x="82" y="1"/>
                    </a:lnTo>
                    <a:lnTo>
                      <a:pt x="73" y="2"/>
                    </a:lnTo>
                    <a:lnTo>
                      <a:pt x="64" y="4"/>
                    </a:lnTo>
                    <a:lnTo>
                      <a:pt x="56" y="7"/>
                    </a:lnTo>
                    <a:lnTo>
                      <a:pt x="48" y="11"/>
                    </a:lnTo>
                    <a:lnTo>
                      <a:pt x="40" y="16"/>
                    </a:lnTo>
                    <a:lnTo>
                      <a:pt x="34" y="21"/>
                    </a:lnTo>
                    <a:lnTo>
                      <a:pt x="27" y="27"/>
                    </a:lnTo>
                    <a:lnTo>
                      <a:pt x="20" y="33"/>
                    </a:lnTo>
                    <a:lnTo>
                      <a:pt x="16" y="41"/>
                    </a:lnTo>
                    <a:lnTo>
                      <a:pt x="10" y="48"/>
                    </a:lnTo>
                    <a:lnTo>
                      <a:pt x="7" y="56"/>
                    </a:lnTo>
                    <a:lnTo>
                      <a:pt x="4" y="64"/>
                    </a:lnTo>
                    <a:lnTo>
                      <a:pt x="2" y="73"/>
                    </a:lnTo>
                    <a:lnTo>
                      <a:pt x="0" y="82"/>
                    </a:lnTo>
                    <a:lnTo>
                      <a:pt x="0" y="92"/>
                    </a:lnTo>
                    <a:lnTo>
                      <a:pt x="0" y="101"/>
                    </a:lnTo>
                    <a:lnTo>
                      <a:pt x="2" y="110"/>
                    </a:lnTo>
                    <a:lnTo>
                      <a:pt x="4" y="118"/>
                    </a:lnTo>
                    <a:lnTo>
                      <a:pt x="7" y="127"/>
                    </a:lnTo>
                    <a:lnTo>
                      <a:pt x="10" y="135"/>
                    </a:lnTo>
                    <a:lnTo>
                      <a:pt x="16" y="143"/>
                    </a:lnTo>
                    <a:lnTo>
                      <a:pt x="20" y="149"/>
                    </a:lnTo>
                    <a:lnTo>
                      <a:pt x="27" y="156"/>
                    </a:lnTo>
                    <a:lnTo>
                      <a:pt x="34" y="162"/>
                    </a:lnTo>
                    <a:lnTo>
                      <a:pt x="40" y="167"/>
                    </a:lnTo>
                    <a:lnTo>
                      <a:pt x="48" y="172"/>
                    </a:lnTo>
                    <a:lnTo>
                      <a:pt x="56" y="176"/>
                    </a:lnTo>
                    <a:lnTo>
                      <a:pt x="64" y="179"/>
                    </a:lnTo>
                    <a:lnTo>
                      <a:pt x="73" y="182"/>
                    </a:lnTo>
                    <a:lnTo>
                      <a:pt x="82" y="183"/>
                    </a:lnTo>
                    <a:lnTo>
                      <a:pt x="91" y="183"/>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197" name="Freeform 39"/>
              <p:cNvSpPr>
                <a:spLocks/>
              </p:cNvSpPr>
              <p:nvPr/>
            </p:nvSpPr>
            <p:spPr bwMode="auto">
              <a:xfrm>
                <a:off x="11073215" y="3714112"/>
                <a:ext cx="203200" cy="34925"/>
              </a:xfrm>
              <a:custGeom>
                <a:avLst/>
                <a:gdLst/>
                <a:ahLst/>
                <a:cxnLst>
                  <a:cxn ang="0">
                    <a:pos x="1169" y="0"/>
                  </a:cxn>
                  <a:cxn ang="0">
                    <a:pos x="1190" y="2"/>
                  </a:cxn>
                  <a:cxn ang="0">
                    <a:pos x="1212" y="9"/>
                  </a:cxn>
                  <a:cxn ang="0">
                    <a:pos x="1229" y="19"/>
                  </a:cxn>
                  <a:cxn ang="0">
                    <a:pos x="1246" y="32"/>
                  </a:cxn>
                  <a:cxn ang="0">
                    <a:pos x="1259" y="49"/>
                  </a:cxn>
                  <a:cxn ang="0">
                    <a:pos x="1269" y="68"/>
                  </a:cxn>
                  <a:cxn ang="0">
                    <a:pos x="1276" y="88"/>
                  </a:cxn>
                  <a:cxn ang="0">
                    <a:pos x="1278" y="110"/>
                  </a:cxn>
                  <a:cxn ang="0">
                    <a:pos x="1276" y="131"/>
                  </a:cxn>
                  <a:cxn ang="0">
                    <a:pos x="1269" y="152"/>
                  </a:cxn>
                  <a:cxn ang="0">
                    <a:pos x="1259" y="170"/>
                  </a:cxn>
                  <a:cxn ang="0">
                    <a:pos x="1246" y="186"/>
                  </a:cxn>
                  <a:cxn ang="0">
                    <a:pos x="1229" y="200"/>
                  </a:cxn>
                  <a:cxn ang="0">
                    <a:pos x="1212" y="210"/>
                  </a:cxn>
                  <a:cxn ang="0">
                    <a:pos x="1190" y="216"/>
                  </a:cxn>
                  <a:cxn ang="0">
                    <a:pos x="1169" y="219"/>
                  </a:cxn>
                  <a:cxn ang="0">
                    <a:pos x="97" y="218"/>
                  </a:cxn>
                  <a:cxn ang="0">
                    <a:pos x="76" y="213"/>
                  </a:cxn>
                  <a:cxn ang="0">
                    <a:pos x="56" y="205"/>
                  </a:cxn>
                  <a:cxn ang="0">
                    <a:pos x="38" y="193"/>
                  </a:cxn>
                  <a:cxn ang="0">
                    <a:pos x="24" y="179"/>
                  </a:cxn>
                  <a:cxn ang="0">
                    <a:pos x="12" y="161"/>
                  </a:cxn>
                  <a:cxn ang="0">
                    <a:pos x="4" y="142"/>
                  </a:cxn>
                  <a:cxn ang="0">
                    <a:pos x="0" y="121"/>
                  </a:cxn>
                  <a:cxn ang="0">
                    <a:pos x="0" y="99"/>
                  </a:cxn>
                  <a:cxn ang="0">
                    <a:pos x="4" y="78"/>
                  </a:cxn>
                  <a:cxn ang="0">
                    <a:pos x="12" y="58"/>
                  </a:cxn>
                  <a:cxn ang="0">
                    <a:pos x="24" y="40"/>
                  </a:cxn>
                  <a:cxn ang="0">
                    <a:pos x="38" y="26"/>
                  </a:cxn>
                  <a:cxn ang="0">
                    <a:pos x="56" y="13"/>
                  </a:cxn>
                  <a:cxn ang="0">
                    <a:pos x="76" y="6"/>
                  </a:cxn>
                  <a:cxn ang="0">
                    <a:pos x="97" y="1"/>
                  </a:cxn>
                </a:cxnLst>
                <a:rect l="0" t="0" r="r" b="b"/>
                <a:pathLst>
                  <a:path w="1278" h="219">
                    <a:moveTo>
                      <a:pt x="108" y="0"/>
                    </a:moveTo>
                    <a:lnTo>
                      <a:pt x="1169" y="0"/>
                    </a:lnTo>
                    <a:lnTo>
                      <a:pt x="1180" y="1"/>
                    </a:lnTo>
                    <a:lnTo>
                      <a:pt x="1190" y="2"/>
                    </a:lnTo>
                    <a:lnTo>
                      <a:pt x="1202" y="6"/>
                    </a:lnTo>
                    <a:lnTo>
                      <a:pt x="1212" y="9"/>
                    </a:lnTo>
                    <a:lnTo>
                      <a:pt x="1220" y="13"/>
                    </a:lnTo>
                    <a:lnTo>
                      <a:pt x="1229" y="19"/>
                    </a:lnTo>
                    <a:lnTo>
                      <a:pt x="1238" y="26"/>
                    </a:lnTo>
                    <a:lnTo>
                      <a:pt x="1246" y="32"/>
                    </a:lnTo>
                    <a:lnTo>
                      <a:pt x="1253" y="40"/>
                    </a:lnTo>
                    <a:lnTo>
                      <a:pt x="1259" y="49"/>
                    </a:lnTo>
                    <a:lnTo>
                      <a:pt x="1265" y="58"/>
                    </a:lnTo>
                    <a:lnTo>
                      <a:pt x="1269" y="68"/>
                    </a:lnTo>
                    <a:lnTo>
                      <a:pt x="1272" y="78"/>
                    </a:lnTo>
                    <a:lnTo>
                      <a:pt x="1276" y="88"/>
                    </a:lnTo>
                    <a:lnTo>
                      <a:pt x="1277" y="99"/>
                    </a:lnTo>
                    <a:lnTo>
                      <a:pt x="1278" y="110"/>
                    </a:lnTo>
                    <a:lnTo>
                      <a:pt x="1277" y="121"/>
                    </a:lnTo>
                    <a:lnTo>
                      <a:pt x="1276" y="131"/>
                    </a:lnTo>
                    <a:lnTo>
                      <a:pt x="1272" y="142"/>
                    </a:lnTo>
                    <a:lnTo>
                      <a:pt x="1269" y="152"/>
                    </a:lnTo>
                    <a:lnTo>
                      <a:pt x="1265" y="161"/>
                    </a:lnTo>
                    <a:lnTo>
                      <a:pt x="1259" y="170"/>
                    </a:lnTo>
                    <a:lnTo>
                      <a:pt x="1253" y="179"/>
                    </a:lnTo>
                    <a:lnTo>
                      <a:pt x="1246" y="186"/>
                    </a:lnTo>
                    <a:lnTo>
                      <a:pt x="1238" y="193"/>
                    </a:lnTo>
                    <a:lnTo>
                      <a:pt x="1229" y="200"/>
                    </a:lnTo>
                    <a:lnTo>
                      <a:pt x="1220" y="205"/>
                    </a:lnTo>
                    <a:lnTo>
                      <a:pt x="1212" y="210"/>
                    </a:lnTo>
                    <a:lnTo>
                      <a:pt x="1202" y="213"/>
                    </a:lnTo>
                    <a:lnTo>
                      <a:pt x="1190" y="216"/>
                    </a:lnTo>
                    <a:lnTo>
                      <a:pt x="1180" y="218"/>
                    </a:lnTo>
                    <a:lnTo>
                      <a:pt x="1169" y="219"/>
                    </a:lnTo>
                    <a:lnTo>
                      <a:pt x="108" y="219"/>
                    </a:lnTo>
                    <a:lnTo>
                      <a:pt x="97" y="218"/>
                    </a:lnTo>
                    <a:lnTo>
                      <a:pt x="86" y="216"/>
                    </a:lnTo>
                    <a:lnTo>
                      <a:pt x="76" y="213"/>
                    </a:lnTo>
                    <a:lnTo>
                      <a:pt x="66" y="210"/>
                    </a:lnTo>
                    <a:lnTo>
                      <a:pt x="56" y="205"/>
                    </a:lnTo>
                    <a:lnTo>
                      <a:pt x="47" y="200"/>
                    </a:lnTo>
                    <a:lnTo>
                      <a:pt x="38" y="193"/>
                    </a:lnTo>
                    <a:lnTo>
                      <a:pt x="31" y="186"/>
                    </a:lnTo>
                    <a:lnTo>
                      <a:pt x="24" y="179"/>
                    </a:lnTo>
                    <a:lnTo>
                      <a:pt x="17" y="170"/>
                    </a:lnTo>
                    <a:lnTo>
                      <a:pt x="12" y="161"/>
                    </a:lnTo>
                    <a:lnTo>
                      <a:pt x="7" y="152"/>
                    </a:lnTo>
                    <a:lnTo>
                      <a:pt x="4" y="142"/>
                    </a:lnTo>
                    <a:lnTo>
                      <a:pt x="2" y="131"/>
                    </a:lnTo>
                    <a:lnTo>
                      <a:pt x="0" y="121"/>
                    </a:lnTo>
                    <a:lnTo>
                      <a:pt x="0" y="110"/>
                    </a:lnTo>
                    <a:lnTo>
                      <a:pt x="0" y="99"/>
                    </a:lnTo>
                    <a:lnTo>
                      <a:pt x="2" y="88"/>
                    </a:lnTo>
                    <a:lnTo>
                      <a:pt x="4" y="78"/>
                    </a:lnTo>
                    <a:lnTo>
                      <a:pt x="7" y="68"/>
                    </a:lnTo>
                    <a:lnTo>
                      <a:pt x="12" y="58"/>
                    </a:lnTo>
                    <a:lnTo>
                      <a:pt x="17" y="49"/>
                    </a:lnTo>
                    <a:lnTo>
                      <a:pt x="24" y="40"/>
                    </a:lnTo>
                    <a:lnTo>
                      <a:pt x="31" y="32"/>
                    </a:lnTo>
                    <a:lnTo>
                      <a:pt x="38" y="26"/>
                    </a:lnTo>
                    <a:lnTo>
                      <a:pt x="47" y="19"/>
                    </a:lnTo>
                    <a:lnTo>
                      <a:pt x="56" y="13"/>
                    </a:lnTo>
                    <a:lnTo>
                      <a:pt x="66" y="9"/>
                    </a:lnTo>
                    <a:lnTo>
                      <a:pt x="76" y="6"/>
                    </a:lnTo>
                    <a:lnTo>
                      <a:pt x="86" y="2"/>
                    </a:lnTo>
                    <a:lnTo>
                      <a:pt x="97" y="1"/>
                    </a:lnTo>
                    <a:lnTo>
                      <a:pt x="108" y="0"/>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198" name="Freeform 40"/>
              <p:cNvSpPr>
                <a:spLocks/>
              </p:cNvSpPr>
              <p:nvPr/>
            </p:nvSpPr>
            <p:spPr bwMode="auto">
              <a:xfrm>
                <a:off x="10455678" y="3715699"/>
                <a:ext cx="28575" cy="28575"/>
              </a:xfrm>
              <a:custGeom>
                <a:avLst/>
                <a:gdLst/>
                <a:ahLst/>
                <a:cxnLst>
                  <a:cxn ang="0">
                    <a:pos x="101" y="182"/>
                  </a:cxn>
                  <a:cxn ang="0">
                    <a:pos x="119" y="178"/>
                  </a:cxn>
                  <a:cxn ang="0">
                    <a:pos x="135" y="172"/>
                  </a:cxn>
                  <a:cxn ang="0">
                    <a:pos x="150" y="162"/>
                  </a:cxn>
                  <a:cxn ang="0">
                    <a:pos x="162" y="150"/>
                  </a:cxn>
                  <a:cxn ang="0">
                    <a:pos x="172" y="134"/>
                  </a:cxn>
                  <a:cxn ang="0">
                    <a:pos x="179" y="119"/>
                  </a:cxn>
                  <a:cxn ang="0">
                    <a:pos x="182" y="101"/>
                  </a:cxn>
                  <a:cxn ang="0">
                    <a:pos x="182" y="82"/>
                  </a:cxn>
                  <a:cxn ang="0">
                    <a:pos x="179" y="64"/>
                  </a:cxn>
                  <a:cxn ang="0">
                    <a:pos x="172" y="48"/>
                  </a:cxn>
                  <a:cxn ang="0">
                    <a:pos x="162" y="33"/>
                  </a:cxn>
                  <a:cxn ang="0">
                    <a:pos x="150" y="21"/>
                  </a:cxn>
                  <a:cxn ang="0">
                    <a:pos x="135" y="11"/>
                  </a:cxn>
                  <a:cxn ang="0">
                    <a:pos x="119" y="3"/>
                  </a:cxn>
                  <a:cxn ang="0">
                    <a:pos x="101" y="0"/>
                  </a:cxn>
                  <a:cxn ang="0">
                    <a:pos x="82" y="0"/>
                  </a:cxn>
                  <a:cxn ang="0">
                    <a:pos x="64" y="3"/>
                  </a:cxn>
                  <a:cxn ang="0">
                    <a:pos x="48" y="11"/>
                  </a:cxn>
                  <a:cxn ang="0">
                    <a:pos x="33" y="21"/>
                  </a:cxn>
                  <a:cxn ang="0">
                    <a:pos x="21" y="33"/>
                  </a:cxn>
                  <a:cxn ang="0">
                    <a:pos x="11" y="48"/>
                  </a:cxn>
                  <a:cxn ang="0">
                    <a:pos x="4" y="64"/>
                  </a:cxn>
                  <a:cxn ang="0">
                    <a:pos x="0" y="82"/>
                  </a:cxn>
                  <a:cxn ang="0">
                    <a:pos x="0" y="101"/>
                  </a:cxn>
                  <a:cxn ang="0">
                    <a:pos x="4" y="119"/>
                  </a:cxn>
                  <a:cxn ang="0">
                    <a:pos x="11" y="134"/>
                  </a:cxn>
                  <a:cxn ang="0">
                    <a:pos x="21" y="150"/>
                  </a:cxn>
                  <a:cxn ang="0">
                    <a:pos x="33" y="162"/>
                  </a:cxn>
                  <a:cxn ang="0">
                    <a:pos x="48" y="172"/>
                  </a:cxn>
                  <a:cxn ang="0">
                    <a:pos x="64" y="178"/>
                  </a:cxn>
                  <a:cxn ang="0">
                    <a:pos x="82" y="182"/>
                  </a:cxn>
                </a:cxnLst>
                <a:rect l="0" t="0" r="r" b="b"/>
                <a:pathLst>
                  <a:path w="183" h="182">
                    <a:moveTo>
                      <a:pt x="91" y="182"/>
                    </a:moveTo>
                    <a:lnTo>
                      <a:pt x="101" y="182"/>
                    </a:lnTo>
                    <a:lnTo>
                      <a:pt x="110" y="181"/>
                    </a:lnTo>
                    <a:lnTo>
                      <a:pt x="119" y="178"/>
                    </a:lnTo>
                    <a:lnTo>
                      <a:pt x="126" y="175"/>
                    </a:lnTo>
                    <a:lnTo>
                      <a:pt x="135" y="172"/>
                    </a:lnTo>
                    <a:lnTo>
                      <a:pt x="142" y="166"/>
                    </a:lnTo>
                    <a:lnTo>
                      <a:pt x="150" y="162"/>
                    </a:lnTo>
                    <a:lnTo>
                      <a:pt x="156" y="155"/>
                    </a:lnTo>
                    <a:lnTo>
                      <a:pt x="162" y="150"/>
                    </a:lnTo>
                    <a:lnTo>
                      <a:pt x="167" y="142"/>
                    </a:lnTo>
                    <a:lnTo>
                      <a:pt x="172" y="134"/>
                    </a:lnTo>
                    <a:lnTo>
                      <a:pt x="175" y="126"/>
                    </a:lnTo>
                    <a:lnTo>
                      <a:pt x="179" y="119"/>
                    </a:lnTo>
                    <a:lnTo>
                      <a:pt x="181" y="110"/>
                    </a:lnTo>
                    <a:lnTo>
                      <a:pt x="182" y="101"/>
                    </a:lnTo>
                    <a:lnTo>
                      <a:pt x="183" y="91"/>
                    </a:lnTo>
                    <a:lnTo>
                      <a:pt x="182" y="82"/>
                    </a:lnTo>
                    <a:lnTo>
                      <a:pt x="181" y="73"/>
                    </a:lnTo>
                    <a:lnTo>
                      <a:pt x="179" y="64"/>
                    </a:lnTo>
                    <a:lnTo>
                      <a:pt x="175" y="55"/>
                    </a:lnTo>
                    <a:lnTo>
                      <a:pt x="172" y="48"/>
                    </a:lnTo>
                    <a:lnTo>
                      <a:pt x="167" y="40"/>
                    </a:lnTo>
                    <a:lnTo>
                      <a:pt x="162" y="33"/>
                    </a:lnTo>
                    <a:lnTo>
                      <a:pt x="156" y="26"/>
                    </a:lnTo>
                    <a:lnTo>
                      <a:pt x="150" y="21"/>
                    </a:lnTo>
                    <a:lnTo>
                      <a:pt x="142" y="15"/>
                    </a:lnTo>
                    <a:lnTo>
                      <a:pt x="135" y="11"/>
                    </a:lnTo>
                    <a:lnTo>
                      <a:pt x="126" y="6"/>
                    </a:lnTo>
                    <a:lnTo>
                      <a:pt x="119" y="3"/>
                    </a:lnTo>
                    <a:lnTo>
                      <a:pt x="110" y="1"/>
                    </a:lnTo>
                    <a:lnTo>
                      <a:pt x="101" y="0"/>
                    </a:lnTo>
                    <a:lnTo>
                      <a:pt x="91" y="0"/>
                    </a:lnTo>
                    <a:lnTo>
                      <a:pt x="82" y="0"/>
                    </a:lnTo>
                    <a:lnTo>
                      <a:pt x="73" y="1"/>
                    </a:lnTo>
                    <a:lnTo>
                      <a:pt x="64" y="3"/>
                    </a:lnTo>
                    <a:lnTo>
                      <a:pt x="55" y="6"/>
                    </a:lnTo>
                    <a:lnTo>
                      <a:pt x="48" y="11"/>
                    </a:lnTo>
                    <a:lnTo>
                      <a:pt x="40" y="15"/>
                    </a:lnTo>
                    <a:lnTo>
                      <a:pt x="33" y="21"/>
                    </a:lnTo>
                    <a:lnTo>
                      <a:pt x="27" y="26"/>
                    </a:lnTo>
                    <a:lnTo>
                      <a:pt x="21" y="33"/>
                    </a:lnTo>
                    <a:lnTo>
                      <a:pt x="16" y="40"/>
                    </a:lnTo>
                    <a:lnTo>
                      <a:pt x="11" y="48"/>
                    </a:lnTo>
                    <a:lnTo>
                      <a:pt x="7" y="55"/>
                    </a:lnTo>
                    <a:lnTo>
                      <a:pt x="4" y="64"/>
                    </a:lnTo>
                    <a:lnTo>
                      <a:pt x="2" y="73"/>
                    </a:lnTo>
                    <a:lnTo>
                      <a:pt x="0" y="82"/>
                    </a:lnTo>
                    <a:lnTo>
                      <a:pt x="0" y="91"/>
                    </a:lnTo>
                    <a:lnTo>
                      <a:pt x="0" y="101"/>
                    </a:lnTo>
                    <a:lnTo>
                      <a:pt x="2" y="110"/>
                    </a:lnTo>
                    <a:lnTo>
                      <a:pt x="4" y="119"/>
                    </a:lnTo>
                    <a:lnTo>
                      <a:pt x="7" y="126"/>
                    </a:lnTo>
                    <a:lnTo>
                      <a:pt x="11" y="134"/>
                    </a:lnTo>
                    <a:lnTo>
                      <a:pt x="16" y="142"/>
                    </a:lnTo>
                    <a:lnTo>
                      <a:pt x="21" y="150"/>
                    </a:lnTo>
                    <a:lnTo>
                      <a:pt x="27" y="155"/>
                    </a:lnTo>
                    <a:lnTo>
                      <a:pt x="33" y="162"/>
                    </a:lnTo>
                    <a:lnTo>
                      <a:pt x="40" y="166"/>
                    </a:lnTo>
                    <a:lnTo>
                      <a:pt x="48" y="172"/>
                    </a:lnTo>
                    <a:lnTo>
                      <a:pt x="55" y="175"/>
                    </a:lnTo>
                    <a:lnTo>
                      <a:pt x="64" y="178"/>
                    </a:lnTo>
                    <a:lnTo>
                      <a:pt x="73" y="181"/>
                    </a:lnTo>
                    <a:lnTo>
                      <a:pt x="82" y="182"/>
                    </a:lnTo>
                    <a:lnTo>
                      <a:pt x="91" y="182"/>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199" name="Freeform 41"/>
              <p:cNvSpPr>
                <a:spLocks/>
              </p:cNvSpPr>
              <p:nvPr/>
            </p:nvSpPr>
            <p:spPr bwMode="auto">
              <a:xfrm>
                <a:off x="10495365" y="3715699"/>
                <a:ext cx="30163" cy="28575"/>
              </a:xfrm>
              <a:custGeom>
                <a:avLst/>
                <a:gdLst/>
                <a:ahLst/>
                <a:cxnLst>
                  <a:cxn ang="0">
                    <a:pos x="101" y="182"/>
                  </a:cxn>
                  <a:cxn ang="0">
                    <a:pos x="119" y="178"/>
                  </a:cxn>
                  <a:cxn ang="0">
                    <a:pos x="135" y="172"/>
                  </a:cxn>
                  <a:cxn ang="0">
                    <a:pos x="150" y="162"/>
                  </a:cxn>
                  <a:cxn ang="0">
                    <a:pos x="162" y="150"/>
                  </a:cxn>
                  <a:cxn ang="0">
                    <a:pos x="172" y="134"/>
                  </a:cxn>
                  <a:cxn ang="0">
                    <a:pos x="178" y="119"/>
                  </a:cxn>
                  <a:cxn ang="0">
                    <a:pos x="182" y="101"/>
                  </a:cxn>
                  <a:cxn ang="0">
                    <a:pos x="182" y="82"/>
                  </a:cxn>
                  <a:cxn ang="0">
                    <a:pos x="178" y="64"/>
                  </a:cxn>
                  <a:cxn ang="0">
                    <a:pos x="172" y="48"/>
                  </a:cxn>
                  <a:cxn ang="0">
                    <a:pos x="162" y="33"/>
                  </a:cxn>
                  <a:cxn ang="0">
                    <a:pos x="150" y="21"/>
                  </a:cxn>
                  <a:cxn ang="0">
                    <a:pos x="135" y="11"/>
                  </a:cxn>
                  <a:cxn ang="0">
                    <a:pos x="119" y="3"/>
                  </a:cxn>
                  <a:cxn ang="0">
                    <a:pos x="101" y="0"/>
                  </a:cxn>
                  <a:cxn ang="0">
                    <a:pos x="82" y="0"/>
                  </a:cxn>
                  <a:cxn ang="0">
                    <a:pos x="64" y="3"/>
                  </a:cxn>
                  <a:cxn ang="0">
                    <a:pos x="48" y="11"/>
                  </a:cxn>
                  <a:cxn ang="0">
                    <a:pos x="33" y="21"/>
                  </a:cxn>
                  <a:cxn ang="0">
                    <a:pos x="21" y="33"/>
                  </a:cxn>
                  <a:cxn ang="0">
                    <a:pos x="11" y="48"/>
                  </a:cxn>
                  <a:cxn ang="0">
                    <a:pos x="4" y="64"/>
                  </a:cxn>
                  <a:cxn ang="0">
                    <a:pos x="1" y="82"/>
                  </a:cxn>
                  <a:cxn ang="0">
                    <a:pos x="1" y="101"/>
                  </a:cxn>
                  <a:cxn ang="0">
                    <a:pos x="4" y="119"/>
                  </a:cxn>
                  <a:cxn ang="0">
                    <a:pos x="11" y="134"/>
                  </a:cxn>
                  <a:cxn ang="0">
                    <a:pos x="21" y="150"/>
                  </a:cxn>
                  <a:cxn ang="0">
                    <a:pos x="33" y="162"/>
                  </a:cxn>
                  <a:cxn ang="0">
                    <a:pos x="48" y="172"/>
                  </a:cxn>
                  <a:cxn ang="0">
                    <a:pos x="64" y="178"/>
                  </a:cxn>
                  <a:cxn ang="0">
                    <a:pos x="82" y="182"/>
                  </a:cxn>
                </a:cxnLst>
                <a:rect l="0" t="0" r="r" b="b"/>
                <a:pathLst>
                  <a:path w="183" h="182">
                    <a:moveTo>
                      <a:pt x="92" y="182"/>
                    </a:moveTo>
                    <a:lnTo>
                      <a:pt x="101" y="182"/>
                    </a:lnTo>
                    <a:lnTo>
                      <a:pt x="110" y="181"/>
                    </a:lnTo>
                    <a:lnTo>
                      <a:pt x="119" y="178"/>
                    </a:lnTo>
                    <a:lnTo>
                      <a:pt x="127" y="175"/>
                    </a:lnTo>
                    <a:lnTo>
                      <a:pt x="135" y="172"/>
                    </a:lnTo>
                    <a:lnTo>
                      <a:pt x="142" y="166"/>
                    </a:lnTo>
                    <a:lnTo>
                      <a:pt x="150" y="162"/>
                    </a:lnTo>
                    <a:lnTo>
                      <a:pt x="156" y="155"/>
                    </a:lnTo>
                    <a:lnTo>
                      <a:pt x="162" y="150"/>
                    </a:lnTo>
                    <a:lnTo>
                      <a:pt x="167" y="142"/>
                    </a:lnTo>
                    <a:lnTo>
                      <a:pt x="172" y="134"/>
                    </a:lnTo>
                    <a:lnTo>
                      <a:pt x="175" y="126"/>
                    </a:lnTo>
                    <a:lnTo>
                      <a:pt x="178" y="119"/>
                    </a:lnTo>
                    <a:lnTo>
                      <a:pt x="181" y="110"/>
                    </a:lnTo>
                    <a:lnTo>
                      <a:pt x="182" y="101"/>
                    </a:lnTo>
                    <a:lnTo>
                      <a:pt x="183" y="91"/>
                    </a:lnTo>
                    <a:lnTo>
                      <a:pt x="182" y="82"/>
                    </a:lnTo>
                    <a:lnTo>
                      <a:pt x="181" y="73"/>
                    </a:lnTo>
                    <a:lnTo>
                      <a:pt x="178" y="64"/>
                    </a:lnTo>
                    <a:lnTo>
                      <a:pt x="175" y="55"/>
                    </a:lnTo>
                    <a:lnTo>
                      <a:pt x="172" y="48"/>
                    </a:lnTo>
                    <a:lnTo>
                      <a:pt x="167" y="40"/>
                    </a:lnTo>
                    <a:lnTo>
                      <a:pt x="162" y="33"/>
                    </a:lnTo>
                    <a:lnTo>
                      <a:pt x="156" y="26"/>
                    </a:lnTo>
                    <a:lnTo>
                      <a:pt x="150" y="21"/>
                    </a:lnTo>
                    <a:lnTo>
                      <a:pt x="142" y="15"/>
                    </a:lnTo>
                    <a:lnTo>
                      <a:pt x="135" y="11"/>
                    </a:lnTo>
                    <a:lnTo>
                      <a:pt x="127" y="6"/>
                    </a:lnTo>
                    <a:lnTo>
                      <a:pt x="119" y="3"/>
                    </a:lnTo>
                    <a:lnTo>
                      <a:pt x="110" y="1"/>
                    </a:lnTo>
                    <a:lnTo>
                      <a:pt x="101" y="0"/>
                    </a:lnTo>
                    <a:lnTo>
                      <a:pt x="92" y="0"/>
                    </a:lnTo>
                    <a:lnTo>
                      <a:pt x="82" y="0"/>
                    </a:lnTo>
                    <a:lnTo>
                      <a:pt x="73" y="1"/>
                    </a:lnTo>
                    <a:lnTo>
                      <a:pt x="64" y="3"/>
                    </a:lnTo>
                    <a:lnTo>
                      <a:pt x="55" y="6"/>
                    </a:lnTo>
                    <a:lnTo>
                      <a:pt x="48" y="11"/>
                    </a:lnTo>
                    <a:lnTo>
                      <a:pt x="40" y="15"/>
                    </a:lnTo>
                    <a:lnTo>
                      <a:pt x="33" y="21"/>
                    </a:lnTo>
                    <a:lnTo>
                      <a:pt x="26" y="26"/>
                    </a:lnTo>
                    <a:lnTo>
                      <a:pt x="21" y="33"/>
                    </a:lnTo>
                    <a:lnTo>
                      <a:pt x="15" y="40"/>
                    </a:lnTo>
                    <a:lnTo>
                      <a:pt x="11" y="48"/>
                    </a:lnTo>
                    <a:lnTo>
                      <a:pt x="8" y="55"/>
                    </a:lnTo>
                    <a:lnTo>
                      <a:pt x="4" y="64"/>
                    </a:lnTo>
                    <a:lnTo>
                      <a:pt x="2" y="73"/>
                    </a:lnTo>
                    <a:lnTo>
                      <a:pt x="1" y="82"/>
                    </a:lnTo>
                    <a:lnTo>
                      <a:pt x="0" y="91"/>
                    </a:lnTo>
                    <a:lnTo>
                      <a:pt x="1" y="101"/>
                    </a:lnTo>
                    <a:lnTo>
                      <a:pt x="2" y="110"/>
                    </a:lnTo>
                    <a:lnTo>
                      <a:pt x="4" y="119"/>
                    </a:lnTo>
                    <a:lnTo>
                      <a:pt x="8" y="126"/>
                    </a:lnTo>
                    <a:lnTo>
                      <a:pt x="11" y="134"/>
                    </a:lnTo>
                    <a:lnTo>
                      <a:pt x="15" y="142"/>
                    </a:lnTo>
                    <a:lnTo>
                      <a:pt x="21" y="150"/>
                    </a:lnTo>
                    <a:lnTo>
                      <a:pt x="26" y="155"/>
                    </a:lnTo>
                    <a:lnTo>
                      <a:pt x="33" y="162"/>
                    </a:lnTo>
                    <a:lnTo>
                      <a:pt x="40" y="166"/>
                    </a:lnTo>
                    <a:lnTo>
                      <a:pt x="48" y="172"/>
                    </a:lnTo>
                    <a:lnTo>
                      <a:pt x="55" y="175"/>
                    </a:lnTo>
                    <a:lnTo>
                      <a:pt x="64" y="178"/>
                    </a:lnTo>
                    <a:lnTo>
                      <a:pt x="73" y="181"/>
                    </a:lnTo>
                    <a:lnTo>
                      <a:pt x="82" y="182"/>
                    </a:lnTo>
                    <a:lnTo>
                      <a:pt x="92" y="182"/>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200" name="Freeform 42"/>
              <p:cNvSpPr>
                <a:spLocks/>
              </p:cNvSpPr>
              <p:nvPr/>
            </p:nvSpPr>
            <p:spPr bwMode="auto">
              <a:xfrm>
                <a:off x="10536640" y="3715699"/>
                <a:ext cx="28575" cy="28575"/>
              </a:xfrm>
              <a:custGeom>
                <a:avLst/>
                <a:gdLst/>
                <a:ahLst/>
                <a:cxnLst>
                  <a:cxn ang="0">
                    <a:pos x="101" y="182"/>
                  </a:cxn>
                  <a:cxn ang="0">
                    <a:pos x="118" y="178"/>
                  </a:cxn>
                  <a:cxn ang="0">
                    <a:pos x="135" y="172"/>
                  </a:cxn>
                  <a:cxn ang="0">
                    <a:pos x="149" y="162"/>
                  </a:cxn>
                  <a:cxn ang="0">
                    <a:pos x="162" y="150"/>
                  </a:cxn>
                  <a:cxn ang="0">
                    <a:pos x="172" y="134"/>
                  </a:cxn>
                  <a:cxn ang="0">
                    <a:pos x="178" y="119"/>
                  </a:cxn>
                  <a:cxn ang="0">
                    <a:pos x="183" y="101"/>
                  </a:cxn>
                  <a:cxn ang="0">
                    <a:pos x="183" y="82"/>
                  </a:cxn>
                  <a:cxn ang="0">
                    <a:pos x="178" y="64"/>
                  </a:cxn>
                  <a:cxn ang="0">
                    <a:pos x="172" y="48"/>
                  </a:cxn>
                  <a:cxn ang="0">
                    <a:pos x="162" y="33"/>
                  </a:cxn>
                  <a:cxn ang="0">
                    <a:pos x="149" y="21"/>
                  </a:cxn>
                  <a:cxn ang="0">
                    <a:pos x="135" y="11"/>
                  </a:cxn>
                  <a:cxn ang="0">
                    <a:pos x="118" y="3"/>
                  </a:cxn>
                  <a:cxn ang="0">
                    <a:pos x="101" y="0"/>
                  </a:cxn>
                  <a:cxn ang="0">
                    <a:pos x="82" y="0"/>
                  </a:cxn>
                  <a:cxn ang="0">
                    <a:pos x="64" y="3"/>
                  </a:cxn>
                  <a:cxn ang="0">
                    <a:pos x="47" y="11"/>
                  </a:cxn>
                  <a:cxn ang="0">
                    <a:pos x="33" y="21"/>
                  </a:cxn>
                  <a:cxn ang="0">
                    <a:pos x="21" y="33"/>
                  </a:cxn>
                  <a:cxn ang="0">
                    <a:pos x="11" y="48"/>
                  </a:cxn>
                  <a:cxn ang="0">
                    <a:pos x="4" y="64"/>
                  </a:cxn>
                  <a:cxn ang="0">
                    <a:pos x="1" y="82"/>
                  </a:cxn>
                  <a:cxn ang="0">
                    <a:pos x="1" y="101"/>
                  </a:cxn>
                  <a:cxn ang="0">
                    <a:pos x="4" y="119"/>
                  </a:cxn>
                  <a:cxn ang="0">
                    <a:pos x="11" y="134"/>
                  </a:cxn>
                  <a:cxn ang="0">
                    <a:pos x="21" y="150"/>
                  </a:cxn>
                  <a:cxn ang="0">
                    <a:pos x="33" y="162"/>
                  </a:cxn>
                  <a:cxn ang="0">
                    <a:pos x="47" y="172"/>
                  </a:cxn>
                  <a:cxn ang="0">
                    <a:pos x="64" y="178"/>
                  </a:cxn>
                  <a:cxn ang="0">
                    <a:pos x="82" y="182"/>
                  </a:cxn>
                </a:cxnLst>
                <a:rect l="0" t="0" r="r" b="b"/>
                <a:pathLst>
                  <a:path w="183" h="182">
                    <a:moveTo>
                      <a:pt x="92" y="182"/>
                    </a:moveTo>
                    <a:lnTo>
                      <a:pt x="101" y="182"/>
                    </a:lnTo>
                    <a:lnTo>
                      <a:pt x="109" y="181"/>
                    </a:lnTo>
                    <a:lnTo>
                      <a:pt x="118" y="178"/>
                    </a:lnTo>
                    <a:lnTo>
                      <a:pt x="127" y="175"/>
                    </a:lnTo>
                    <a:lnTo>
                      <a:pt x="135" y="172"/>
                    </a:lnTo>
                    <a:lnTo>
                      <a:pt x="143" y="166"/>
                    </a:lnTo>
                    <a:lnTo>
                      <a:pt x="149" y="162"/>
                    </a:lnTo>
                    <a:lnTo>
                      <a:pt x="156" y="155"/>
                    </a:lnTo>
                    <a:lnTo>
                      <a:pt x="162" y="150"/>
                    </a:lnTo>
                    <a:lnTo>
                      <a:pt x="167" y="142"/>
                    </a:lnTo>
                    <a:lnTo>
                      <a:pt x="172" y="134"/>
                    </a:lnTo>
                    <a:lnTo>
                      <a:pt x="176" y="126"/>
                    </a:lnTo>
                    <a:lnTo>
                      <a:pt x="178" y="119"/>
                    </a:lnTo>
                    <a:lnTo>
                      <a:pt x="180" y="110"/>
                    </a:lnTo>
                    <a:lnTo>
                      <a:pt x="183" y="101"/>
                    </a:lnTo>
                    <a:lnTo>
                      <a:pt x="183" y="91"/>
                    </a:lnTo>
                    <a:lnTo>
                      <a:pt x="183" y="82"/>
                    </a:lnTo>
                    <a:lnTo>
                      <a:pt x="180" y="73"/>
                    </a:lnTo>
                    <a:lnTo>
                      <a:pt x="178" y="64"/>
                    </a:lnTo>
                    <a:lnTo>
                      <a:pt x="176" y="55"/>
                    </a:lnTo>
                    <a:lnTo>
                      <a:pt x="172" y="48"/>
                    </a:lnTo>
                    <a:lnTo>
                      <a:pt x="167" y="40"/>
                    </a:lnTo>
                    <a:lnTo>
                      <a:pt x="162" y="33"/>
                    </a:lnTo>
                    <a:lnTo>
                      <a:pt x="156" y="26"/>
                    </a:lnTo>
                    <a:lnTo>
                      <a:pt x="149" y="21"/>
                    </a:lnTo>
                    <a:lnTo>
                      <a:pt x="143" y="15"/>
                    </a:lnTo>
                    <a:lnTo>
                      <a:pt x="135" y="11"/>
                    </a:lnTo>
                    <a:lnTo>
                      <a:pt x="127" y="6"/>
                    </a:lnTo>
                    <a:lnTo>
                      <a:pt x="118" y="3"/>
                    </a:lnTo>
                    <a:lnTo>
                      <a:pt x="109" y="1"/>
                    </a:lnTo>
                    <a:lnTo>
                      <a:pt x="101" y="0"/>
                    </a:lnTo>
                    <a:lnTo>
                      <a:pt x="92" y="0"/>
                    </a:lnTo>
                    <a:lnTo>
                      <a:pt x="82" y="0"/>
                    </a:lnTo>
                    <a:lnTo>
                      <a:pt x="73" y="1"/>
                    </a:lnTo>
                    <a:lnTo>
                      <a:pt x="64" y="3"/>
                    </a:lnTo>
                    <a:lnTo>
                      <a:pt x="56" y="6"/>
                    </a:lnTo>
                    <a:lnTo>
                      <a:pt x="47" y="11"/>
                    </a:lnTo>
                    <a:lnTo>
                      <a:pt x="41" y="15"/>
                    </a:lnTo>
                    <a:lnTo>
                      <a:pt x="33" y="21"/>
                    </a:lnTo>
                    <a:lnTo>
                      <a:pt x="26" y="26"/>
                    </a:lnTo>
                    <a:lnTo>
                      <a:pt x="21" y="33"/>
                    </a:lnTo>
                    <a:lnTo>
                      <a:pt x="15" y="40"/>
                    </a:lnTo>
                    <a:lnTo>
                      <a:pt x="11" y="48"/>
                    </a:lnTo>
                    <a:lnTo>
                      <a:pt x="7" y="55"/>
                    </a:lnTo>
                    <a:lnTo>
                      <a:pt x="4" y="64"/>
                    </a:lnTo>
                    <a:lnTo>
                      <a:pt x="2" y="73"/>
                    </a:lnTo>
                    <a:lnTo>
                      <a:pt x="1" y="82"/>
                    </a:lnTo>
                    <a:lnTo>
                      <a:pt x="0" y="91"/>
                    </a:lnTo>
                    <a:lnTo>
                      <a:pt x="1" y="101"/>
                    </a:lnTo>
                    <a:lnTo>
                      <a:pt x="2" y="110"/>
                    </a:lnTo>
                    <a:lnTo>
                      <a:pt x="4" y="119"/>
                    </a:lnTo>
                    <a:lnTo>
                      <a:pt x="7" y="126"/>
                    </a:lnTo>
                    <a:lnTo>
                      <a:pt x="11" y="134"/>
                    </a:lnTo>
                    <a:lnTo>
                      <a:pt x="15" y="142"/>
                    </a:lnTo>
                    <a:lnTo>
                      <a:pt x="21" y="150"/>
                    </a:lnTo>
                    <a:lnTo>
                      <a:pt x="26" y="155"/>
                    </a:lnTo>
                    <a:lnTo>
                      <a:pt x="33" y="162"/>
                    </a:lnTo>
                    <a:lnTo>
                      <a:pt x="41" y="166"/>
                    </a:lnTo>
                    <a:lnTo>
                      <a:pt x="47" y="172"/>
                    </a:lnTo>
                    <a:lnTo>
                      <a:pt x="56" y="175"/>
                    </a:lnTo>
                    <a:lnTo>
                      <a:pt x="64" y="178"/>
                    </a:lnTo>
                    <a:lnTo>
                      <a:pt x="73" y="181"/>
                    </a:lnTo>
                    <a:lnTo>
                      <a:pt x="82" y="182"/>
                    </a:lnTo>
                    <a:lnTo>
                      <a:pt x="92" y="182"/>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201" name="Freeform 43"/>
              <p:cNvSpPr>
                <a:spLocks/>
              </p:cNvSpPr>
              <p:nvPr/>
            </p:nvSpPr>
            <p:spPr bwMode="auto">
              <a:xfrm>
                <a:off x="10576328" y="3715699"/>
                <a:ext cx="28575" cy="28575"/>
              </a:xfrm>
              <a:custGeom>
                <a:avLst/>
                <a:gdLst/>
                <a:ahLst/>
                <a:cxnLst>
                  <a:cxn ang="0">
                    <a:pos x="100" y="182"/>
                  </a:cxn>
                  <a:cxn ang="0">
                    <a:pos x="118" y="178"/>
                  </a:cxn>
                  <a:cxn ang="0">
                    <a:pos x="135" y="172"/>
                  </a:cxn>
                  <a:cxn ang="0">
                    <a:pos x="149" y="162"/>
                  </a:cxn>
                  <a:cxn ang="0">
                    <a:pos x="161" y="150"/>
                  </a:cxn>
                  <a:cxn ang="0">
                    <a:pos x="171" y="134"/>
                  </a:cxn>
                  <a:cxn ang="0">
                    <a:pos x="178" y="119"/>
                  </a:cxn>
                  <a:cxn ang="0">
                    <a:pos x="182" y="101"/>
                  </a:cxn>
                  <a:cxn ang="0">
                    <a:pos x="182" y="82"/>
                  </a:cxn>
                  <a:cxn ang="0">
                    <a:pos x="178" y="64"/>
                  </a:cxn>
                  <a:cxn ang="0">
                    <a:pos x="171" y="48"/>
                  </a:cxn>
                  <a:cxn ang="0">
                    <a:pos x="161" y="33"/>
                  </a:cxn>
                  <a:cxn ang="0">
                    <a:pos x="149" y="21"/>
                  </a:cxn>
                  <a:cxn ang="0">
                    <a:pos x="135" y="11"/>
                  </a:cxn>
                  <a:cxn ang="0">
                    <a:pos x="118" y="3"/>
                  </a:cxn>
                  <a:cxn ang="0">
                    <a:pos x="100" y="0"/>
                  </a:cxn>
                  <a:cxn ang="0">
                    <a:pos x="82" y="0"/>
                  </a:cxn>
                  <a:cxn ang="0">
                    <a:pos x="64" y="3"/>
                  </a:cxn>
                  <a:cxn ang="0">
                    <a:pos x="48" y="11"/>
                  </a:cxn>
                  <a:cxn ang="0">
                    <a:pos x="33" y="21"/>
                  </a:cxn>
                  <a:cxn ang="0">
                    <a:pos x="21" y="33"/>
                  </a:cxn>
                  <a:cxn ang="0">
                    <a:pos x="11" y="48"/>
                  </a:cxn>
                  <a:cxn ang="0">
                    <a:pos x="4" y="64"/>
                  </a:cxn>
                  <a:cxn ang="0">
                    <a:pos x="1" y="82"/>
                  </a:cxn>
                  <a:cxn ang="0">
                    <a:pos x="1" y="101"/>
                  </a:cxn>
                  <a:cxn ang="0">
                    <a:pos x="4" y="119"/>
                  </a:cxn>
                  <a:cxn ang="0">
                    <a:pos x="11" y="134"/>
                  </a:cxn>
                  <a:cxn ang="0">
                    <a:pos x="21" y="150"/>
                  </a:cxn>
                  <a:cxn ang="0">
                    <a:pos x="33" y="162"/>
                  </a:cxn>
                  <a:cxn ang="0">
                    <a:pos x="48" y="172"/>
                  </a:cxn>
                  <a:cxn ang="0">
                    <a:pos x="64" y="178"/>
                  </a:cxn>
                  <a:cxn ang="0">
                    <a:pos x="82" y="182"/>
                  </a:cxn>
                </a:cxnLst>
                <a:rect l="0" t="0" r="r" b="b"/>
                <a:pathLst>
                  <a:path w="182" h="182">
                    <a:moveTo>
                      <a:pt x="92" y="182"/>
                    </a:moveTo>
                    <a:lnTo>
                      <a:pt x="100" y="182"/>
                    </a:lnTo>
                    <a:lnTo>
                      <a:pt x="109" y="181"/>
                    </a:lnTo>
                    <a:lnTo>
                      <a:pt x="118" y="178"/>
                    </a:lnTo>
                    <a:lnTo>
                      <a:pt x="127" y="175"/>
                    </a:lnTo>
                    <a:lnTo>
                      <a:pt x="135" y="172"/>
                    </a:lnTo>
                    <a:lnTo>
                      <a:pt x="143" y="166"/>
                    </a:lnTo>
                    <a:lnTo>
                      <a:pt x="149" y="162"/>
                    </a:lnTo>
                    <a:lnTo>
                      <a:pt x="156" y="155"/>
                    </a:lnTo>
                    <a:lnTo>
                      <a:pt x="161" y="150"/>
                    </a:lnTo>
                    <a:lnTo>
                      <a:pt x="167" y="142"/>
                    </a:lnTo>
                    <a:lnTo>
                      <a:pt x="171" y="134"/>
                    </a:lnTo>
                    <a:lnTo>
                      <a:pt x="176" y="126"/>
                    </a:lnTo>
                    <a:lnTo>
                      <a:pt x="178" y="119"/>
                    </a:lnTo>
                    <a:lnTo>
                      <a:pt x="180" y="110"/>
                    </a:lnTo>
                    <a:lnTo>
                      <a:pt x="182" y="101"/>
                    </a:lnTo>
                    <a:lnTo>
                      <a:pt x="182" y="91"/>
                    </a:lnTo>
                    <a:lnTo>
                      <a:pt x="182" y="82"/>
                    </a:lnTo>
                    <a:lnTo>
                      <a:pt x="180" y="73"/>
                    </a:lnTo>
                    <a:lnTo>
                      <a:pt x="178" y="64"/>
                    </a:lnTo>
                    <a:lnTo>
                      <a:pt x="176" y="55"/>
                    </a:lnTo>
                    <a:lnTo>
                      <a:pt x="171" y="48"/>
                    </a:lnTo>
                    <a:lnTo>
                      <a:pt x="167" y="40"/>
                    </a:lnTo>
                    <a:lnTo>
                      <a:pt x="161" y="33"/>
                    </a:lnTo>
                    <a:lnTo>
                      <a:pt x="156" y="26"/>
                    </a:lnTo>
                    <a:lnTo>
                      <a:pt x="149" y="21"/>
                    </a:lnTo>
                    <a:lnTo>
                      <a:pt x="143" y="15"/>
                    </a:lnTo>
                    <a:lnTo>
                      <a:pt x="135" y="11"/>
                    </a:lnTo>
                    <a:lnTo>
                      <a:pt x="127" y="6"/>
                    </a:lnTo>
                    <a:lnTo>
                      <a:pt x="118" y="3"/>
                    </a:lnTo>
                    <a:lnTo>
                      <a:pt x="109" y="1"/>
                    </a:lnTo>
                    <a:lnTo>
                      <a:pt x="100" y="0"/>
                    </a:lnTo>
                    <a:lnTo>
                      <a:pt x="92" y="0"/>
                    </a:lnTo>
                    <a:lnTo>
                      <a:pt x="82" y="0"/>
                    </a:lnTo>
                    <a:lnTo>
                      <a:pt x="73" y="1"/>
                    </a:lnTo>
                    <a:lnTo>
                      <a:pt x="64" y="3"/>
                    </a:lnTo>
                    <a:lnTo>
                      <a:pt x="56" y="6"/>
                    </a:lnTo>
                    <a:lnTo>
                      <a:pt x="48" y="11"/>
                    </a:lnTo>
                    <a:lnTo>
                      <a:pt x="41" y="15"/>
                    </a:lnTo>
                    <a:lnTo>
                      <a:pt x="33" y="21"/>
                    </a:lnTo>
                    <a:lnTo>
                      <a:pt x="27" y="26"/>
                    </a:lnTo>
                    <a:lnTo>
                      <a:pt x="21" y="33"/>
                    </a:lnTo>
                    <a:lnTo>
                      <a:pt x="16" y="40"/>
                    </a:lnTo>
                    <a:lnTo>
                      <a:pt x="11" y="48"/>
                    </a:lnTo>
                    <a:lnTo>
                      <a:pt x="7" y="55"/>
                    </a:lnTo>
                    <a:lnTo>
                      <a:pt x="4" y="64"/>
                    </a:lnTo>
                    <a:lnTo>
                      <a:pt x="2" y="73"/>
                    </a:lnTo>
                    <a:lnTo>
                      <a:pt x="1" y="82"/>
                    </a:lnTo>
                    <a:lnTo>
                      <a:pt x="0" y="91"/>
                    </a:lnTo>
                    <a:lnTo>
                      <a:pt x="1" y="101"/>
                    </a:lnTo>
                    <a:lnTo>
                      <a:pt x="2" y="110"/>
                    </a:lnTo>
                    <a:lnTo>
                      <a:pt x="4" y="119"/>
                    </a:lnTo>
                    <a:lnTo>
                      <a:pt x="7" y="126"/>
                    </a:lnTo>
                    <a:lnTo>
                      <a:pt x="11" y="134"/>
                    </a:lnTo>
                    <a:lnTo>
                      <a:pt x="16" y="142"/>
                    </a:lnTo>
                    <a:lnTo>
                      <a:pt x="21" y="150"/>
                    </a:lnTo>
                    <a:lnTo>
                      <a:pt x="27" y="155"/>
                    </a:lnTo>
                    <a:lnTo>
                      <a:pt x="33" y="162"/>
                    </a:lnTo>
                    <a:lnTo>
                      <a:pt x="41" y="166"/>
                    </a:lnTo>
                    <a:lnTo>
                      <a:pt x="48" y="172"/>
                    </a:lnTo>
                    <a:lnTo>
                      <a:pt x="56" y="175"/>
                    </a:lnTo>
                    <a:lnTo>
                      <a:pt x="64" y="178"/>
                    </a:lnTo>
                    <a:lnTo>
                      <a:pt x="73" y="181"/>
                    </a:lnTo>
                    <a:lnTo>
                      <a:pt x="82" y="182"/>
                    </a:lnTo>
                    <a:lnTo>
                      <a:pt x="92" y="182"/>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202" name="Freeform 44"/>
              <p:cNvSpPr>
                <a:spLocks/>
              </p:cNvSpPr>
              <p:nvPr/>
            </p:nvSpPr>
            <p:spPr bwMode="auto">
              <a:xfrm>
                <a:off x="10616015" y="3715699"/>
                <a:ext cx="28575" cy="28575"/>
              </a:xfrm>
              <a:custGeom>
                <a:avLst/>
                <a:gdLst/>
                <a:ahLst/>
                <a:cxnLst>
                  <a:cxn ang="0">
                    <a:pos x="100" y="182"/>
                  </a:cxn>
                  <a:cxn ang="0">
                    <a:pos x="118" y="178"/>
                  </a:cxn>
                  <a:cxn ang="0">
                    <a:pos x="135" y="172"/>
                  </a:cxn>
                  <a:cxn ang="0">
                    <a:pos x="149" y="162"/>
                  </a:cxn>
                  <a:cxn ang="0">
                    <a:pos x="161" y="150"/>
                  </a:cxn>
                  <a:cxn ang="0">
                    <a:pos x="171" y="134"/>
                  </a:cxn>
                  <a:cxn ang="0">
                    <a:pos x="179" y="119"/>
                  </a:cxn>
                  <a:cxn ang="0">
                    <a:pos x="182" y="101"/>
                  </a:cxn>
                  <a:cxn ang="0">
                    <a:pos x="182" y="82"/>
                  </a:cxn>
                  <a:cxn ang="0">
                    <a:pos x="179" y="64"/>
                  </a:cxn>
                  <a:cxn ang="0">
                    <a:pos x="171" y="48"/>
                  </a:cxn>
                  <a:cxn ang="0">
                    <a:pos x="161" y="33"/>
                  </a:cxn>
                  <a:cxn ang="0">
                    <a:pos x="149" y="21"/>
                  </a:cxn>
                  <a:cxn ang="0">
                    <a:pos x="135" y="11"/>
                  </a:cxn>
                  <a:cxn ang="0">
                    <a:pos x="118" y="3"/>
                  </a:cxn>
                  <a:cxn ang="0">
                    <a:pos x="100" y="0"/>
                  </a:cxn>
                  <a:cxn ang="0">
                    <a:pos x="82" y="0"/>
                  </a:cxn>
                  <a:cxn ang="0">
                    <a:pos x="64" y="3"/>
                  </a:cxn>
                  <a:cxn ang="0">
                    <a:pos x="48" y="11"/>
                  </a:cxn>
                  <a:cxn ang="0">
                    <a:pos x="34" y="21"/>
                  </a:cxn>
                  <a:cxn ang="0">
                    <a:pos x="20" y="33"/>
                  </a:cxn>
                  <a:cxn ang="0">
                    <a:pos x="10" y="48"/>
                  </a:cxn>
                  <a:cxn ang="0">
                    <a:pos x="4" y="64"/>
                  </a:cxn>
                  <a:cxn ang="0">
                    <a:pos x="0" y="82"/>
                  </a:cxn>
                  <a:cxn ang="0">
                    <a:pos x="0" y="101"/>
                  </a:cxn>
                  <a:cxn ang="0">
                    <a:pos x="4" y="119"/>
                  </a:cxn>
                  <a:cxn ang="0">
                    <a:pos x="10" y="134"/>
                  </a:cxn>
                  <a:cxn ang="0">
                    <a:pos x="20" y="150"/>
                  </a:cxn>
                  <a:cxn ang="0">
                    <a:pos x="34" y="162"/>
                  </a:cxn>
                  <a:cxn ang="0">
                    <a:pos x="48" y="172"/>
                  </a:cxn>
                  <a:cxn ang="0">
                    <a:pos x="64" y="178"/>
                  </a:cxn>
                  <a:cxn ang="0">
                    <a:pos x="82" y="182"/>
                  </a:cxn>
                </a:cxnLst>
                <a:rect l="0" t="0" r="r" b="b"/>
                <a:pathLst>
                  <a:path w="182" h="182">
                    <a:moveTo>
                      <a:pt x="91" y="182"/>
                    </a:moveTo>
                    <a:lnTo>
                      <a:pt x="100" y="182"/>
                    </a:lnTo>
                    <a:lnTo>
                      <a:pt x="109" y="181"/>
                    </a:lnTo>
                    <a:lnTo>
                      <a:pt x="118" y="178"/>
                    </a:lnTo>
                    <a:lnTo>
                      <a:pt x="127" y="175"/>
                    </a:lnTo>
                    <a:lnTo>
                      <a:pt x="135" y="172"/>
                    </a:lnTo>
                    <a:lnTo>
                      <a:pt x="142" y="166"/>
                    </a:lnTo>
                    <a:lnTo>
                      <a:pt x="149" y="162"/>
                    </a:lnTo>
                    <a:lnTo>
                      <a:pt x="156" y="155"/>
                    </a:lnTo>
                    <a:lnTo>
                      <a:pt x="161" y="150"/>
                    </a:lnTo>
                    <a:lnTo>
                      <a:pt x="167" y="142"/>
                    </a:lnTo>
                    <a:lnTo>
                      <a:pt x="171" y="134"/>
                    </a:lnTo>
                    <a:lnTo>
                      <a:pt x="176" y="126"/>
                    </a:lnTo>
                    <a:lnTo>
                      <a:pt x="179" y="119"/>
                    </a:lnTo>
                    <a:lnTo>
                      <a:pt x="181" y="110"/>
                    </a:lnTo>
                    <a:lnTo>
                      <a:pt x="182" y="101"/>
                    </a:lnTo>
                    <a:lnTo>
                      <a:pt x="182" y="91"/>
                    </a:lnTo>
                    <a:lnTo>
                      <a:pt x="182" y="82"/>
                    </a:lnTo>
                    <a:lnTo>
                      <a:pt x="181" y="73"/>
                    </a:lnTo>
                    <a:lnTo>
                      <a:pt x="179" y="64"/>
                    </a:lnTo>
                    <a:lnTo>
                      <a:pt x="176" y="55"/>
                    </a:lnTo>
                    <a:lnTo>
                      <a:pt x="171" y="48"/>
                    </a:lnTo>
                    <a:lnTo>
                      <a:pt x="167" y="40"/>
                    </a:lnTo>
                    <a:lnTo>
                      <a:pt x="161" y="33"/>
                    </a:lnTo>
                    <a:lnTo>
                      <a:pt x="156" y="26"/>
                    </a:lnTo>
                    <a:lnTo>
                      <a:pt x="149" y="21"/>
                    </a:lnTo>
                    <a:lnTo>
                      <a:pt x="142" y="15"/>
                    </a:lnTo>
                    <a:lnTo>
                      <a:pt x="135" y="11"/>
                    </a:lnTo>
                    <a:lnTo>
                      <a:pt x="127" y="6"/>
                    </a:lnTo>
                    <a:lnTo>
                      <a:pt x="118" y="3"/>
                    </a:lnTo>
                    <a:lnTo>
                      <a:pt x="109" y="1"/>
                    </a:lnTo>
                    <a:lnTo>
                      <a:pt x="100" y="0"/>
                    </a:lnTo>
                    <a:lnTo>
                      <a:pt x="91" y="0"/>
                    </a:lnTo>
                    <a:lnTo>
                      <a:pt x="82" y="0"/>
                    </a:lnTo>
                    <a:lnTo>
                      <a:pt x="73" y="1"/>
                    </a:lnTo>
                    <a:lnTo>
                      <a:pt x="64" y="3"/>
                    </a:lnTo>
                    <a:lnTo>
                      <a:pt x="56" y="6"/>
                    </a:lnTo>
                    <a:lnTo>
                      <a:pt x="48" y="11"/>
                    </a:lnTo>
                    <a:lnTo>
                      <a:pt x="40" y="15"/>
                    </a:lnTo>
                    <a:lnTo>
                      <a:pt x="34" y="21"/>
                    </a:lnTo>
                    <a:lnTo>
                      <a:pt x="27" y="26"/>
                    </a:lnTo>
                    <a:lnTo>
                      <a:pt x="20" y="33"/>
                    </a:lnTo>
                    <a:lnTo>
                      <a:pt x="16" y="40"/>
                    </a:lnTo>
                    <a:lnTo>
                      <a:pt x="10" y="48"/>
                    </a:lnTo>
                    <a:lnTo>
                      <a:pt x="7" y="55"/>
                    </a:lnTo>
                    <a:lnTo>
                      <a:pt x="4" y="64"/>
                    </a:lnTo>
                    <a:lnTo>
                      <a:pt x="2" y="73"/>
                    </a:lnTo>
                    <a:lnTo>
                      <a:pt x="0" y="82"/>
                    </a:lnTo>
                    <a:lnTo>
                      <a:pt x="0" y="91"/>
                    </a:lnTo>
                    <a:lnTo>
                      <a:pt x="0" y="101"/>
                    </a:lnTo>
                    <a:lnTo>
                      <a:pt x="2" y="110"/>
                    </a:lnTo>
                    <a:lnTo>
                      <a:pt x="4" y="119"/>
                    </a:lnTo>
                    <a:lnTo>
                      <a:pt x="7" y="126"/>
                    </a:lnTo>
                    <a:lnTo>
                      <a:pt x="10" y="134"/>
                    </a:lnTo>
                    <a:lnTo>
                      <a:pt x="16" y="142"/>
                    </a:lnTo>
                    <a:lnTo>
                      <a:pt x="20" y="150"/>
                    </a:lnTo>
                    <a:lnTo>
                      <a:pt x="27" y="155"/>
                    </a:lnTo>
                    <a:lnTo>
                      <a:pt x="34" y="162"/>
                    </a:lnTo>
                    <a:lnTo>
                      <a:pt x="40" y="166"/>
                    </a:lnTo>
                    <a:lnTo>
                      <a:pt x="48" y="172"/>
                    </a:lnTo>
                    <a:lnTo>
                      <a:pt x="56" y="175"/>
                    </a:lnTo>
                    <a:lnTo>
                      <a:pt x="64" y="178"/>
                    </a:lnTo>
                    <a:lnTo>
                      <a:pt x="73" y="181"/>
                    </a:lnTo>
                    <a:lnTo>
                      <a:pt x="82" y="182"/>
                    </a:lnTo>
                    <a:lnTo>
                      <a:pt x="91" y="182"/>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203" name="Freeform 45"/>
              <p:cNvSpPr>
                <a:spLocks/>
              </p:cNvSpPr>
              <p:nvPr/>
            </p:nvSpPr>
            <p:spPr bwMode="auto">
              <a:xfrm>
                <a:off x="11073215" y="2775899"/>
                <a:ext cx="203200" cy="33338"/>
              </a:xfrm>
              <a:custGeom>
                <a:avLst/>
                <a:gdLst/>
                <a:ahLst/>
                <a:cxnLst>
                  <a:cxn ang="0">
                    <a:pos x="1169" y="0"/>
                  </a:cxn>
                  <a:cxn ang="0">
                    <a:pos x="1190" y="2"/>
                  </a:cxn>
                  <a:cxn ang="0">
                    <a:pos x="1212" y="9"/>
                  </a:cxn>
                  <a:cxn ang="0">
                    <a:pos x="1229" y="19"/>
                  </a:cxn>
                  <a:cxn ang="0">
                    <a:pos x="1246" y="32"/>
                  </a:cxn>
                  <a:cxn ang="0">
                    <a:pos x="1259" y="48"/>
                  </a:cxn>
                  <a:cxn ang="0">
                    <a:pos x="1269" y="67"/>
                  </a:cxn>
                  <a:cxn ang="0">
                    <a:pos x="1276" y="87"/>
                  </a:cxn>
                  <a:cxn ang="0">
                    <a:pos x="1278" y="109"/>
                  </a:cxn>
                  <a:cxn ang="0">
                    <a:pos x="1276" y="131"/>
                  </a:cxn>
                  <a:cxn ang="0">
                    <a:pos x="1269" y="151"/>
                  </a:cxn>
                  <a:cxn ang="0">
                    <a:pos x="1259" y="170"/>
                  </a:cxn>
                  <a:cxn ang="0">
                    <a:pos x="1246" y="187"/>
                  </a:cxn>
                  <a:cxn ang="0">
                    <a:pos x="1229" y="200"/>
                  </a:cxn>
                  <a:cxn ang="0">
                    <a:pos x="1212" y="210"/>
                  </a:cxn>
                  <a:cxn ang="0">
                    <a:pos x="1190" y="215"/>
                  </a:cxn>
                  <a:cxn ang="0">
                    <a:pos x="1169" y="218"/>
                  </a:cxn>
                  <a:cxn ang="0">
                    <a:pos x="97" y="218"/>
                  </a:cxn>
                  <a:cxn ang="0">
                    <a:pos x="76" y="213"/>
                  </a:cxn>
                  <a:cxn ang="0">
                    <a:pos x="56" y="204"/>
                  </a:cxn>
                  <a:cxn ang="0">
                    <a:pos x="38" y="193"/>
                  </a:cxn>
                  <a:cxn ang="0">
                    <a:pos x="24" y="179"/>
                  </a:cxn>
                  <a:cxn ang="0">
                    <a:pos x="12" y="161"/>
                  </a:cxn>
                  <a:cxn ang="0">
                    <a:pos x="4" y="141"/>
                  </a:cxn>
                  <a:cxn ang="0">
                    <a:pos x="0" y="120"/>
                  </a:cxn>
                  <a:cxn ang="0">
                    <a:pos x="0" y="98"/>
                  </a:cxn>
                  <a:cxn ang="0">
                    <a:pos x="4" y="77"/>
                  </a:cxn>
                  <a:cxn ang="0">
                    <a:pos x="12" y="57"/>
                  </a:cxn>
                  <a:cxn ang="0">
                    <a:pos x="24" y="40"/>
                  </a:cxn>
                  <a:cxn ang="0">
                    <a:pos x="38" y="25"/>
                  </a:cxn>
                  <a:cxn ang="0">
                    <a:pos x="56" y="14"/>
                  </a:cxn>
                  <a:cxn ang="0">
                    <a:pos x="76" y="5"/>
                  </a:cxn>
                  <a:cxn ang="0">
                    <a:pos x="97" y="0"/>
                  </a:cxn>
                </a:cxnLst>
                <a:rect l="0" t="0" r="r" b="b"/>
                <a:pathLst>
                  <a:path w="1278" h="218">
                    <a:moveTo>
                      <a:pt x="108" y="0"/>
                    </a:moveTo>
                    <a:lnTo>
                      <a:pt x="1169" y="0"/>
                    </a:lnTo>
                    <a:lnTo>
                      <a:pt x="1180" y="0"/>
                    </a:lnTo>
                    <a:lnTo>
                      <a:pt x="1190" y="2"/>
                    </a:lnTo>
                    <a:lnTo>
                      <a:pt x="1202" y="5"/>
                    </a:lnTo>
                    <a:lnTo>
                      <a:pt x="1212" y="9"/>
                    </a:lnTo>
                    <a:lnTo>
                      <a:pt x="1220" y="14"/>
                    </a:lnTo>
                    <a:lnTo>
                      <a:pt x="1229" y="19"/>
                    </a:lnTo>
                    <a:lnTo>
                      <a:pt x="1238" y="25"/>
                    </a:lnTo>
                    <a:lnTo>
                      <a:pt x="1246" y="32"/>
                    </a:lnTo>
                    <a:lnTo>
                      <a:pt x="1253" y="40"/>
                    </a:lnTo>
                    <a:lnTo>
                      <a:pt x="1259" y="48"/>
                    </a:lnTo>
                    <a:lnTo>
                      <a:pt x="1265" y="57"/>
                    </a:lnTo>
                    <a:lnTo>
                      <a:pt x="1269" y="67"/>
                    </a:lnTo>
                    <a:lnTo>
                      <a:pt x="1272" y="77"/>
                    </a:lnTo>
                    <a:lnTo>
                      <a:pt x="1276" y="87"/>
                    </a:lnTo>
                    <a:lnTo>
                      <a:pt x="1277" y="98"/>
                    </a:lnTo>
                    <a:lnTo>
                      <a:pt x="1278" y="109"/>
                    </a:lnTo>
                    <a:lnTo>
                      <a:pt x="1277" y="120"/>
                    </a:lnTo>
                    <a:lnTo>
                      <a:pt x="1276" y="131"/>
                    </a:lnTo>
                    <a:lnTo>
                      <a:pt x="1272" y="141"/>
                    </a:lnTo>
                    <a:lnTo>
                      <a:pt x="1269" y="151"/>
                    </a:lnTo>
                    <a:lnTo>
                      <a:pt x="1265" y="161"/>
                    </a:lnTo>
                    <a:lnTo>
                      <a:pt x="1259" y="170"/>
                    </a:lnTo>
                    <a:lnTo>
                      <a:pt x="1253" y="179"/>
                    </a:lnTo>
                    <a:lnTo>
                      <a:pt x="1246" y="187"/>
                    </a:lnTo>
                    <a:lnTo>
                      <a:pt x="1238" y="193"/>
                    </a:lnTo>
                    <a:lnTo>
                      <a:pt x="1229" y="200"/>
                    </a:lnTo>
                    <a:lnTo>
                      <a:pt x="1220" y="204"/>
                    </a:lnTo>
                    <a:lnTo>
                      <a:pt x="1212" y="210"/>
                    </a:lnTo>
                    <a:lnTo>
                      <a:pt x="1202" y="213"/>
                    </a:lnTo>
                    <a:lnTo>
                      <a:pt x="1190" y="215"/>
                    </a:lnTo>
                    <a:lnTo>
                      <a:pt x="1180" y="218"/>
                    </a:lnTo>
                    <a:lnTo>
                      <a:pt x="1169" y="218"/>
                    </a:lnTo>
                    <a:lnTo>
                      <a:pt x="108" y="218"/>
                    </a:lnTo>
                    <a:lnTo>
                      <a:pt x="97" y="218"/>
                    </a:lnTo>
                    <a:lnTo>
                      <a:pt x="86" y="215"/>
                    </a:lnTo>
                    <a:lnTo>
                      <a:pt x="76" y="213"/>
                    </a:lnTo>
                    <a:lnTo>
                      <a:pt x="66" y="210"/>
                    </a:lnTo>
                    <a:lnTo>
                      <a:pt x="56" y="204"/>
                    </a:lnTo>
                    <a:lnTo>
                      <a:pt x="47" y="200"/>
                    </a:lnTo>
                    <a:lnTo>
                      <a:pt x="38" y="193"/>
                    </a:lnTo>
                    <a:lnTo>
                      <a:pt x="31" y="187"/>
                    </a:lnTo>
                    <a:lnTo>
                      <a:pt x="24" y="179"/>
                    </a:lnTo>
                    <a:lnTo>
                      <a:pt x="17" y="170"/>
                    </a:lnTo>
                    <a:lnTo>
                      <a:pt x="12" y="161"/>
                    </a:lnTo>
                    <a:lnTo>
                      <a:pt x="7" y="151"/>
                    </a:lnTo>
                    <a:lnTo>
                      <a:pt x="4" y="141"/>
                    </a:lnTo>
                    <a:lnTo>
                      <a:pt x="2" y="131"/>
                    </a:lnTo>
                    <a:lnTo>
                      <a:pt x="0" y="120"/>
                    </a:lnTo>
                    <a:lnTo>
                      <a:pt x="0" y="109"/>
                    </a:lnTo>
                    <a:lnTo>
                      <a:pt x="0" y="98"/>
                    </a:lnTo>
                    <a:lnTo>
                      <a:pt x="2" y="87"/>
                    </a:lnTo>
                    <a:lnTo>
                      <a:pt x="4" y="77"/>
                    </a:lnTo>
                    <a:lnTo>
                      <a:pt x="7" y="67"/>
                    </a:lnTo>
                    <a:lnTo>
                      <a:pt x="12" y="57"/>
                    </a:lnTo>
                    <a:lnTo>
                      <a:pt x="17" y="48"/>
                    </a:lnTo>
                    <a:lnTo>
                      <a:pt x="24" y="40"/>
                    </a:lnTo>
                    <a:lnTo>
                      <a:pt x="31" y="32"/>
                    </a:lnTo>
                    <a:lnTo>
                      <a:pt x="38" y="25"/>
                    </a:lnTo>
                    <a:lnTo>
                      <a:pt x="47" y="19"/>
                    </a:lnTo>
                    <a:lnTo>
                      <a:pt x="56" y="14"/>
                    </a:lnTo>
                    <a:lnTo>
                      <a:pt x="66" y="9"/>
                    </a:lnTo>
                    <a:lnTo>
                      <a:pt x="76" y="5"/>
                    </a:lnTo>
                    <a:lnTo>
                      <a:pt x="86" y="2"/>
                    </a:lnTo>
                    <a:lnTo>
                      <a:pt x="97" y="0"/>
                    </a:lnTo>
                    <a:lnTo>
                      <a:pt x="108" y="0"/>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204" name="Freeform 46"/>
              <p:cNvSpPr>
                <a:spLocks/>
              </p:cNvSpPr>
              <p:nvPr/>
            </p:nvSpPr>
            <p:spPr bwMode="auto">
              <a:xfrm>
                <a:off x="10455678" y="2775899"/>
                <a:ext cx="28575" cy="30163"/>
              </a:xfrm>
              <a:custGeom>
                <a:avLst/>
                <a:gdLst/>
                <a:ahLst/>
                <a:cxnLst>
                  <a:cxn ang="0">
                    <a:pos x="101" y="183"/>
                  </a:cxn>
                  <a:cxn ang="0">
                    <a:pos x="119" y="178"/>
                  </a:cxn>
                  <a:cxn ang="0">
                    <a:pos x="135" y="172"/>
                  </a:cxn>
                  <a:cxn ang="0">
                    <a:pos x="150" y="162"/>
                  </a:cxn>
                  <a:cxn ang="0">
                    <a:pos x="162" y="150"/>
                  </a:cxn>
                  <a:cxn ang="0">
                    <a:pos x="172" y="135"/>
                  </a:cxn>
                  <a:cxn ang="0">
                    <a:pos x="179" y="119"/>
                  </a:cxn>
                  <a:cxn ang="0">
                    <a:pos x="182" y="101"/>
                  </a:cxn>
                  <a:cxn ang="0">
                    <a:pos x="182" y="82"/>
                  </a:cxn>
                  <a:cxn ang="0">
                    <a:pos x="179" y="64"/>
                  </a:cxn>
                  <a:cxn ang="0">
                    <a:pos x="172" y="48"/>
                  </a:cxn>
                  <a:cxn ang="0">
                    <a:pos x="162" y="33"/>
                  </a:cxn>
                  <a:cxn ang="0">
                    <a:pos x="150" y="21"/>
                  </a:cxn>
                  <a:cxn ang="0">
                    <a:pos x="135" y="11"/>
                  </a:cxn>
                  <a:cxn ang="0">
                    <a:pos x="119" y="4"/>
                  </a:cxn>
                  <a:cxn ang="0">
                    <a:pos x="101" y="1"/>
                  </a:cxn>
                  <a:cxn ang="0">
                    <a:pos x="82" y="1"/>
                  </a:cxn>
                  <a:cxn ang="0">
                    <a:pos x="64" y="4"/>
                  </a:cxn>
                  <a:cxn ang="0">
                    <a:pos x="48" y="11"/>
                  </a:cxn>
                  <a:cxn ang="0">
                    <a:pos x="33" y="21"/>
                  </a:cxn>
                  <a:cxn ang="0">
                    <a:pos x="21" y="33"/>
                  </a:cxn>
                  <a:cxn ang="0">
                    <a:pos x="11" y="48"/>
                  </a:cxn>
                  <a:cxn ang="0">
                    <a:pos x="4" y="64"/>
                  </a:cxn>
                  <a:cxn ang="0">
                    <a:pos x="0" y="82"/>
                  </a:cxn>
                  <a:cxn ang="0">
                    <a:pos x="0" y="101"/>
                  </a:cxn>
                  <a:cxn ang="0">
                    <a:pos x="4" y="119"/>
                  </a:cxn>
                  <a:cxn ang="0">
                    <a:pos x="11" y="135"/>
                  </a:cxn>
                  <a:cxn ang="0">
                    <a:pos x="21" y="150"/>
                  </a:cxn>
                  <a:cxn ang="0">
                    <a:pos x="33" y="162"/>
                  </a:cxn>
                  <a:cxn ang="0">
                    <a:pos x="48" y="172"/>
                  </a:cxn>
                  <a:cxn ang="0">
                    <a:pos x="64" y="178"/>
                  </a:cxn>
                  <a:cxn ang="0">
                    <a:pos x="82" y="183"/>
                  </a:cxn>
                </a:cxnLst>
                <a:rect l="0" t="0" r="r" b="b"/>
                <a:pathLst>
                  <a:path w="183" h="183">
                    <a:moveTo>
                      <a:pt x="91" y="183"/>
                    </a:moveTo>
                    <a:lnTo>
                      <a:pt x="101" y="183"/>
                    </a:lnTo>
                    <a:lnTo>
                      <a:pt x="110" y="181"/>
                    </a:lnTo>
                    <a:lnTo>
                      <a:pt x="119" y="178"/>
                    </a:lnTo>
                    <a:lnTo>
                      <a:pt x="126" y="176"/>
                    </a:lnTo>
                    <a:lnTo>
                      <a:pt x="135" y="172"/>
                    </a:lnTo>
                    <a:lnTo>
                      <a:pt x="142" y="167"/>
                    </a:lnTo>
                    <a:lnTo>
                      <a:pt x="150" y="162"/>
                    </a:lnTo>
                    <a:lnTo>
                      <a:pt x="156" y="156"/>
                    </a:lnTo>
                    <a:lnTo>
                      <a:pt x="162" y="150"/>
                    </a:lnTo>
                    <a:lnTo>
                      <a:pt x="167" y="143"/>
                    </a:lnTo>
                    <a:lnTo>
                      <a:pt x="172" y="135"/>
                    </a:lnTo>
                    <a:lnTo>
                      <a:pt x="175" y="127"/>
                    </a:lnTo>
                    <a:lnTo>
                      <a:pt x="179" y="119"/>
                    </a:lnTo>
                    <a:lnTo>
                      <a:pt x="181" y="110"/>
                    </a:lnTo>
                    <a:lnTo>
                      <a:pt x="182" y="101"/>
                    </a:lnTo>
                    <a:lnTo>
                      <a:pt x="183" y="92"/>
                    </a:lnTo>
                    <a:lnTo>
                      <a:pt x="182" y="82"/>
                    </a:lnTo>
                    <a:lnTo>
                      <a:pt x="181" y="73"/>
                    </a:lnTo>
                    <a:lnTo>
                      <a:pt x="179" y="64"/>
                    </a:lnTo>
                    <a:lnTo>
                      <a:pt x="175" y="56"/>
                    </a:lnTo>
                    <a:lnTo>
                      <a:pt x="172" y="48"/>
                    </a:lnTo>
                    <a:lnTo>
                      <a:pt x="167" y="41"/>
                    </a:lnTo>
                    <a:lnTo>
                      <a:pt x="162" y="33"/>
                    </a:lnTo>
                    <a:lnTo>
                      <a:pt x="156" y="26"/>
                    </a:lnTo>
                    <a:lnTo>
                      <a:pt x="150" y="21"/>
                    </a:lnTo>
                    <a:lnTo>
                      <a:pt x="142" y="15"/>
                    </a:lnTo>
                    <a:lnTo>
                      <a:pt x="135" y="11"/>
                    </a:lnTo>
                    <a:lnTo>
                      <a:pt x="126" y="8"/>
                    </a:lnTo>
                    <a:lnTo>
                      <a:pt x="119" y="4"/>
                    </a:lnTo>
                    <a:lnTo>
                      <a:pt x="110" y="2"/>
                    </a:lnTo>
                    <a:lnTo>
                      <a:pt x="101" y="1"/>
                    </a:lnTo>
                    <a:lnTo>
                      <a:pt x="91" y="0"/>
                    </a:lnTo>
                    <a:lnTo>
                      <a:pt x="82" y="1"/>
                    </a:lnTo>
                    <a:lnTo>
                      <a:pt x="73" y="2"/>
                    </a:lnTo>
                    <a:lnTo>
                      <a:pt x="64" y="4"/>
                    </a:lnTo>
                    <a:lnTo>
                      <a:pt x="55" y="8"/>
                    </a:lnTo>
                    <a:lnTo>
                      <a:pt x="48" y="11"/>
                    </a:lnTo>
                    <a:lnTo>
                      <a:pt x="40" y="15"/>
                    </a:lnTo>
                    <a:lnTo>
                      <a:pt x="33" y="21"/>
                    </a:lnTo>
                    <a:lnTo>
                      <a:pt x="27" y="26"/>
                    </a:lnTo>
                    <a:lnTo>
                      <a:pt x="21" y="33"/>
                    </a:lnTo>
                    <a:lnTo>
                      <a:pt x="16" y="41"/>
                    </a:lnTo>
                    <a:lnTo>
                      <a:pt x="11" y="48"/>
                    </a:lnTo>
                    <a:lnTo>
                      <a:pt x="7" y="56"/>
                    </a:lnTo>
                    <a:lnTo>
                      <a:pt x="4" y="64"/>
                    </a:lnTo>
                    <a:lnTo>
                      <a:pt x="2" y="73"/>
                    </a:lnTo>
                    <a:lnTo>
                      <a:pt x="0" y="82"/>
                    </a:lnTo>
                    <a:lnTo>
                      <a:pt x="0" y="92"/>
                    </a:lnTo>
                    <a:lnTo>
                      <a:pt x="0" y="101"/>
                    </a:lnTo>
                    <a:lnTo>
                      <a:pt x="2" y="110"/>
                    </a:lnTo>
                    <a:lnTo>
                      <a:pt x="4" y="119"/>
                    </a:lnTo>
                    <a:lnTo>
                      <a:pt x="7" y="127"/>
                    </a:lnTo>
                    <a:lnTo>
                      <a:pt x="11" y="135"/>
                    </a:lnTo>
                    <a:lnTo>
                      <a:pt x="16" y="143"/>
                    </a:lnTo>
                    <a:lnTo>
                      <a:pt x="21" y="150"/>
                    </a:lnTo>
                    <a:lnTo>
                      <a:pt x="27" y="156"/>
                    </a:lnTo>
                    <a:lnTo>
                      <a:pt x="33" y="162"/>
                    </a:lnTo>
                    <a:lnTo>
                      <a:pt x="40" y="167"/>
                    </a:lnTo>
                    <a:lnTo>
                      <a:pt x="48" y="172"/>
                    </a:lnTo>
                    <a:lnTo>
                      <a:pt x="55" y="176"/>
                    </a:lnTo>
                    <a:lnTo>
                      <a:pt x="64" y="178"/>
                    </a:lnTo>
                    <a:lnTo>
                      <a:pt x="73" y="181"/>
                    </a:lnTo>
                    <a:lnTo>
                      <a:pt x="82" y="183"/>
                    </a:lnTo>
                    <a:lnTo>
                      <a:pt x="91" y="183"/>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205" name="Freeform 47"/>
              <p:cNvSpPr>
                <a:spLocks/>
              </p:cNvSpPr>
              <p:nvPr/>
            </p:nvSpPr>
            <p:spPr bwMode="auto">
              <a:xfrm>
                <a:off x="10495365" y="2775899"/>
                <a:ext cx="30163" cy="30163"/>
              </a:xfrm>
              <a:custGeom>
                <a:avLst/>
                <a:gdLst/>
                <a:ahLst/>
                <a:cxnLst>
                  <a:cxn ang="0">
                    <a:pos x="101" y="183"/>
                  </a:cxn>
                  <a:cxn ang="0">
                    <a:pos x="119" y="178"/>
                  </a:cxn>
                  <a:cxn ang="0">
                    <a:pos x="135" y="172"/>
                  </a:cxn>
                  <a:cxn ang="0">
                    <a:pos x="150" y="162"/>
                  </a:cxn>
                  <a:cxn ang="0">
                    <a:pos x="162" y="150"/>
                  </a:cxn>
                  <a:cxn ang="0">
                    <a:pos x="172" y="135"/>
                  </a:cxn>
                  <a:cxn ang="0">
                    <a:pos x="178" y="119"/>
                  </a:cxn>
                  <a:cxn ang="0">
                    <a:pos x="182" y="101"/>
                  </a:cxn>
                  <a:cxn ang="0">
                    <a:pos x="182" y="82"/>
                  </a:cxn>
                  <a:cxn ang="0">
                    <a:pos x="178" y="64"/>
                  </a:cxn>
                  <a:cxn ang="0">
                    <a:pos x="172" y="48"/>
                  </a:cxn>
                  <a:cxn ang="0">
                    <a:pos x="162" y="33"/>
                  </a:cxn>
                  <a:cxn ang="0">
                    <a:pos x="150" y="21"/>
                  </a:cxn>
                  <a:cxn ang="0">
                    <a:pos x="135" y="11"/>
                  </a:cxn>
                  <a:cxn ang="0">
                    <a:pos x="119" y="4"/>
                  </a:cxn>
                  <a:cxn ang="0">
                    <a:pos x="101" y="1"/>
                  </a:cxn>
                  <a:cxn ang="0">
                    <a:pos x="82" y="1"/>
                  </a:cxn>
                  <a:cxn ang="0">
                    <a:pos x="64" y="4"/>
                  </a:cxn>
                  <a:cxn ang="0">
                    <a:pos x="48" y="11"/>
                  </a:cxn>
                  <a:cxn ang="0">
                    <a:pos x="33" y="21"/>
                  </a:cxn>
                  <a:cxn ang="0">
                    <a:pos x="21" y="33"/>
                  </a:cxn>
                  <a:cxn ang="0">
                    <a:pos x="11" y="48"/>
                  </a:cxn>
                  <a:cxn ang="0">
                    <a:pos x="4" y="64"/>
                  </a:cxn>
                  <a:cxn ang="0">
                    <a:pos x="1" y="82"/>
                  </a:cxn>
                  <a:cxn ang="0">
                    <a:pos x="1" y="101"/>
                  </a:cxn>
                  <a:cxn ang="0">
                    <a:pos x="4" y="119"/>
                  </a:cxn>
                  <a:cxn ang="0">
                    <a:pos x="11" y="135"/>
                  </a:cxn>
                  <a:cxn ang="0">
                    <a:pos x="21" y="150"/>
                  </a:cxn>
                  <a:cxn ang="0">
                    <a:pos x="33" y="162"/>
                  </a:cxn>
                  <a:cxn ang="0">
                    <a:pos x="48" y="172"/>
                  </a:cxn>
                  <a:cxn ang="0">
                    <a:pos x="64" y="178"/>
                  </a:cxn>
                  <a:cxn ang="0">
                    <a:pos x="82" y="183"/>
                  </a:cxn>
                </a:cxnLst>
                <a:rect l="0" t="0" r="r" b="b"/>
                <a:pathLst>
                  <a:path w="183" h="183">
                    <a:moveTo>
                      <a:pt x="92" y="183"/>
                    </a:moveTo>
                    <a:lnTo>
                      <a:pt x="101" y="183"/>
                    </a:lnTo>
                    <a:lnTo>
                      <a:pt x="110" y="181"/>
                    </a:lnTo>
                    <a:lnTo>
                      <a:pt x="119" y="178"/>
                    </a:lnTo>
                    <a:lnTo>
                      <a:pt x="127" y="176"/>
                    </a:lnTo>
                    <a:lnTo>
                      <a:pt x="135" y="172"/>
                    </a:lnTo>
                    <a:lnTo>
                      <a:pt x="142" y="167"/>
                    </a:lnTo>
                    <a:lnTo>
                      <a:pt x="150" y="162"/>
                    </a:lnTo>
                    <a:lnTo>
                      <a:pt x="156" y="156"/>
                    </a:lnTo>
                    <a:lnTo>
                      <a:pt x="162" y="150"/>
                    </a:lnTo>
                    <a:lnTo>
                      <a:pt x="167" y="143"/>
                    </a:lnTo>
                    <a:lnTo>
                      <a:pt x="172" y="135"/>
                    </a:lnTo>
                    <a:lnTo>
                      <a:pt x="175" y="127"/>
                    </a:lnTo>
                    <a:lnTo>
                      <a:pt x="178" y="119"/>
                    </a:lnTo>
                    <a:lnTo>
                      <a:pt x="181" y="110"/>
                    </a:lnTo>
                    <a:lnTo>
                      <a:pt x="182" y="101"/>
                    </a:lnTo>
                    <a:lnTo>
                      <a:pt x="183" y="92"/>
                    </a:lnTo>
                    <a:lnTo>
                      <a:pt x="182" y="82"/>
                    </a:lnTo>
                    <a:lnTo>
                      <a:pt x="181" y="73"/>
                    </a:lnTo>
                    <a:lnTo>
                      <a:pt x="178" y="64"/>
                    </a:lnTo>
                    <a:lnTo>
                      <a:pt x="175" y="56"/>
                    </a:lnTo>
                    <a:lnTo>
                      <a:pt x="172" y="48"/>
                    </a:lnTo>
                    <a:lnTo>
                      <a:pt x="167" y="41"/>
                    </a:lnTo>
                    <a:lnTo>
                      <a:pt x="162" y="33"/>
                    </a:lnTo>
                    <a:lnTo>
                      <a:pt x="156" y="26"/>
                    </a:lnTo>
                    <a:lnTo>
                      <a:pt x="150" y="21"/>
                    </a:lnTo>
                    <a:lnTo>
                      <a:pt x="142" y="15"/>
                    </a:lnTo>
                    <a:lnTo>
                      <a:pt x="135" y="11"/>
                    </a:lnTo>
                    <a:lnTo>
                      <a:pt x="127" y="8"/>
                    </a:lnTo>
                    <a:lnTo>
                      <a:pt x="119" y="4"/>
                    </a:lnTo>
                    <a:lnTo>
                      <a:pt x="110" y="2"/>
                    </a:lnTo>
                    <a:lnTo>
                      <a:pt x="101" y="1"/>
                    </a:lnTo>
                    <a:lnTo>
                      <a:pt x="92" y="0"/>
                    </a:lnTo>
                    <a:lnTo>
                      <a:pt x="82" y="1"/>
                    </a:lnTo>
                    <a:lnTo>
                      <a:pt x="73" y="2"/>
                    </a:lnTo>
                    <a:lnTo>
                      <a:pt x="64" y="4"/>
                    </a:lnTo>
                    <a:lnTo>
                      <a:pt x="55" y="8"/>
                    </a:lnTo>
                    <a:lnTo>
                      <a:pt x="48" y="11"/>
                    </a:lnTo>
                    <a:lnTo>
                      <a:pt x="40" y="15"/>
                    </a:lnTo>
                    <a:lnTo>
                      <a:pt x="33" y="21"/>
                    </a:lnTo>
                    <a:lnTo>
                      <a:pt x="26" y="26"/>
                    </a:lnTo>
                    <a:lnTo>
                      <a:pt x="21" y="33"/>
                    </a:lnTo>
                    <a:lnTo>
                      <a:pt x="15" y="41"/>
                    </a:lnTo>
                    <a:lnTo>
                      <a:pt x="11" y="48"/>
                    </a:lnTo>
                    <a:lnTo>
                      <a:pt x="8" y="56"/>
                    </a:lnTo>
                    <a:lnTo>
                      <a:pt x="4" y="64"/>
                    </a:lnTo>
                    <a:lnTo>
                      <a:pt x="2" y="73"/>
                    </a:lnTo>
                    <a:lnTo>
                      <a:pt x="1" y="82"/>
                    </a:lnTo>
                    <a:lnTo>
                      <a:pt x="0" y="92"/>
                    </a:lnTo>
                    <a:lnTo>
                      <a:pt x="1" y="101"/>
                    </a:lnTo>
                    <a:lnTo>
                      <a:pt x="2" y="110"/>
                    </a:lnTo>
                    <a:lnTo>
                      <a:pt x="4" y="119"/>
                    </a:lnTo>
                    <a:lnTo>
                      <a:pt x="8" y="127"/>
                    </a:lnTo>
                    <a:lnTo>
                      <a:pt x="11" y="135"/>
                    </a:lnTo>
                    <a:lnTo>
                      <a:pt x="15" y="143"/>
                    </a:lnTo>
                    <a:lnTo>
                      <a:pt x="21" y="150"/>
                    </a:lnTo>
                    <a:lnTo>
                      <a:pt x="26" y="156"/>
                    </a:lnTo>
                    <a:lnTo>
                      <a:pt x="33" y="162"/>
                    </a:lnTo>
                    <a:lnTo>
                      <a:pt x="40" y="167"/>
                    </a:lnTo>
                    <a:lnTo>
                      <a:pt x="48" y="172"/>
                    </a:lnTo>
                    <a:lnTo>
                      <a:pt x="55" y="176"/>
                    </a:lnTo>
                    <a:lnTo>
                      <a:pt x="64" y="178"/>
                    </a:lnTo>
                    <a:lnTo>
                      <a:pt x="73" y="181"/>
                    </a:lnTo>
                    <a:lnTo>
                      <a:pt x="82" y="183"/>
                    </a:lnTo>
                    <a:lnTo>
                      <a:pt x="92" y="183"/>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206" name="Freeform 48"/>
              <p:cNvSpPr>
                <a:spLocks/>
              </p:cNvSpPr>
              <p:nvPr/>
            </p:nvSpPr>
            <p:spPr bwMode="auto">
              <a:xfrm>
                <a:off x="10536640" y="2775899"/>
                <a:ext cx="28575" cy="30163"/>
              </a:xfrm>
              <a:custGeom>
                <a:avLst/>
                <a:gdLst/>
                <a:ahLst/>
                <a:cxnLst>
                  <a:cxn ang="0">
                    <a:pos x="101" y="183"/>
                  </a:cxn>
                  <a:cxn ang="0">
                    <a:pos x="118" y="178"/>
                  </a:cxn>
                  <a:cxn ang="0">
                    <a:pos x="135" y="172"/>
                  </a:cxn>
                  <a:cxn ang="0">
                    <a:pos x="149" y="162"/>
                  </a:cxn>
                  <a:cxn ang="0">
                    <a:pos x="162" y="150"/>
                  </a:cxn>
                  <a:cxn ang="0">
                    <a:pos x="172" y="135"/>
                  </a:cxn>
                  <a:cxn ang="0">
                    <a:pos x="178" y="119"/>
                  </a:cxn>
                  <a:cxn ang="0">
                    <a:pos x="183" y="101"/>
                  </a:cxn>
                  <a:cxn ang="0">
                    <a:pos x="183" y="82"/>
                  </a:cxn>
                  <a:cxn ang="0">
                    <a:pos x="178" y="64"/>
                  </a:cxn>
                  <a:cxn ang="0">
                    <a:pos x="172" y="48"/>
                  </a:cxn>
                  <a:cxn ang="0">
                    <a:pos x="162" y="33"/>
                  </a:cxn>
                  <a:cxn ang="0">
                    <a:pos x="149" y="21"/>
                  </a:cxn>
                  <a:cxn ang="0">
                    <a:pos x="135" y="11"/>
                  </a:cxn>
                  <a:cxn ang="0">
                    <a:pos x="118" y="4"/>
                  </a:cxn>
                  <a:cxn ang="0">
                    <a:pos x="101" y="1"/>
                  </a:cxn>
                  <a:cxn ang="0">
                    <a:pos x="82" y="1"/>
                  </a:cxn>
                  <a:cxn ang="0">
                    <a:pos x="64" y="4"/>
                  </a:cxn>
                  <a:cxn ang="0">
                    <a:pos x="47" y="11"/>
                  </a:cxn>
                  <a:cxn ang="0">
                    <a:pos x="33" y="21"/>
                  </a:cxn>
                  <a:cxn ang="0">
                    <a:pos x="21" y="33"/>
                  </a:cxn>
                  <a:cxn ang="0">
                    <a:pos x="11" y="48"/>
                  </a:cxn>
                  <a:cxn ang="0">
                    <a:pos x="4" y="64"/>
                  </a:cxn>
                  <a:cxn ang="0">
                    <a:pos x="1" y="82"/>
                  </a:cxn>
                  <a:cxn ang="0">
                    <a:pos x="1" y="101"/>
                  </a:cxn>
                  <a:cxn ang="0">
                    <a:pos x="4" y="119"/>
                  </a:cxn>
                  <a:cxn ang="0">
                    <a:pos x="11" y="135"/>
                  </a:cxn>
                  <a:cxn ang="0">
                    <a:pos x="21" y="150"/>
                  </a:cxn>
                  <a:cxn ang="0">
                    <a:pos x="33" y="162"/>
                  </a:cxn>
                  <a:cxn ang="0">
                    <a:pos x="47" y="172"/>
                  </a:cxn>
                  <a:cxn ang="0">
                    <a:pos x="64" y="178"/>
                  </a:cxn>
                  <a:cxn ang="0">
                    <a:pos x="82" y="183"/>
                  </a:cxn>
                </a:cxnLst>
                <a:rect l="0" t="0" r="r" b="b"/>
                <a:pathLst>
                  <a:path w="183" h="183">
                    <a:moveTo>
                      <a:pt x="92" y="183"/>
                    </a:moveTo>
                    <a:lnTo>
                      <a:pt x="101" y="183"/>
                    </a:lnTo>
                    <a:lnTo>
                      <a:pt x="109" y="181"/>
                    </a:lnTo>
                    <a:lnTo>
                      <a:pt x="118" y="178"/>
                    </a:lnTo>
                    <a:lnTo>
                      <a:pt x="127" y="176"/>
                    </a:lnTo>
                    <a:lnTo>
                      <a:pt x="135" y="172"/>
                    </a:lnTo>
                    <a:lnTo>
                      <a:pt x="143" y="167"/>
                    </a:lnTo>
                    <a:lnTo>
                      <a:pt x="149" y="162"/>
                    </a:lnTo>
                    <a:lnTo>
                      <a:pt x="156" y="156"/>
                    </a:lnTo>
                    <a:lnTo>
                      <a:pt x="162" y="150"/>
                    </a:lnTo>
                    <a:lnTo>
                      <a:pt x="167" y="143"/>
                    </a:lnTo>
                    <a:lnTo>
                      <a:pt x="172" y="135"/>
                    </a:lnTo>
                    <a:lnTo>
                      <a:pt x="176" y="127"/>
                    </a:lnTo>
                    <a:lnTo>
                      <a:pt x="178" y="119"/>
                    </a:lnTo>
                    <a:lnTo>
                      <a:pt x="180" y="110"/>
                    </a:lnTo>
                    <a:lnTo>
                      <a:pt x="183" y="101"/>
                    </a:lnTo>
                    <a:lnTo>
                      <a:pt x="183" y="92"/>
                    </a:lnTo>
                    <a:lnTo>
                      <a:pt x="183" y="82"/>
                    </a:lnTo>
                    <a:lnTo>
                      <a:pt x="180" y="73"/>
                    </a:lnTo>
                    <a:lnTo>
                      <a:pt x="178" y="64"/>
                    </a:lnTo>
                    <a:lnTo>
                      <a:pt x="176" y="56"/>
                    </a:lnTo>
                    <a:lnTo>
                      <a:pt x="172" y="48"/>
                    </a:lnTo>
                    <a:lnTo>
                      <a:pt x="167" y="41"/>
                    </a:lnTo>
                    <a:lnTo>
                      <a:pt x="162" y="33"/>
                    </a:lnTo>
                    <a:lnTo>
                      <a:pt x="156" y="26"/>
                    </a:lnTo>
                    <a:lnTo>
                      <a:pt x="149" y="21"/>
                    </a:lnTo>
                    <a:lnTo>
                      <a:pt x="143" y="15"/>
                    </a:lnTo>
                    <a:lnTo>
                      <a:pt x="135" y="11"/>
                    </a:lnTo>
                    <a:lnTo>
                      <a:pt x="127" y="8"/>
                    </a:lnTo>
                    <a:lnTo>
                      <a:pt x="118" y="4"/>
                    </a:lnTo>
                    <a:lnTo>
                      <a:pt x="109" y="2"/>
                    </a:lnTo>
                    <a:lnTo>
                      <a:pt x="101" y="1"/>
                    </a:lnTo>
                    <a:lnTo>
                      <a:pt x="92" y="0"/>
                    </a:lnTo>
                    <a:lnTo>
                      <a:pt x="82" y="1"/>
                    </a:lnTo>
                    <a:lnTo>
                      <a:pt x="73" y="2"/>
                    </a:lnTo>
                    <a:lnTo>
                      <a:pt x="64" y="4"/>
                    </a:lnTo>
                    <a:lnTo>
                      <a:pt x="56" y="8"/>
                    </a:lnTo>
                    <a:lnTo>
                      <a:pt x="47" y="11"/>
                    </a:lnTo>
                    <a:lnTo>
                      <a:pt x="41" y="15"/>
                    </a:lnTo>
                    <a:lnTo>
                      <a:pt x="33" y="21"/>
                    </a:lnTo>
                    <a:lnTo>
                      <a:pt x="26" y="26"/>
                    </a:lnTo>
                    <a:lnTo>
                      <a:pt x="21" y="33"/>
                    </a:lnTo>
                    <a:lnTo>
                      <a:pt x="15" y="41"/>
                    </a:lnTo>
                    <a:lnTo>
                      <a:pt x="11" y="48"/>
                    </a:lnTo>
                    <a:lnTo>
                      <a:pt x="7" y="56"/>
                    </a:lnTo>
                    <a:lnTo>
                      <a:pt x="4" y="64"/>
                    </a:lnTo>
                    <a:lnTo>
                      <a:pt x="2" y="73"/>
                    </a:lnTo>
                    <a:lnTo>
                      <a:pt x="1" y="82"/>
                    </a:lnTo>
                    <a:lnTo>
                      <a:pt x="0" y="92"/>
                    </a:lnTo>
                    <a:lnTo>
                      <a:pt x="1" y="101"/>
                    </a:lnTo>
                    <a:lnTo>
                      <a:pt x="2" y="110"/>
                    </a:lnTo>
                    <a:lnTo>
                      <a:pt x="4" y="119"/>
                    </a:lnTo>
                    <a:lnTo>
                      <a:pt x="7" y="127"/>
                    </a:lnTo>
                    <a:lnTo>
                      <a:pt x="11" y="135"/>
                    </a:lnTo>
                    <a:lnTo>
                      <a:pt x="15" y="143"/>
                    </a:lnTo>
                    <a:lnTo>
                      <a:pt x="21" y="150"/>
                    </a:lnTo>
                    <a:lnTo>
                      <a:pt x="26" y="156"/>
                    </a:lnTo>
                    <a:lnTo>
                      <a:pt x="33" y="162"/>
                    </a:lnTo>
                    <a:lnTo>
                      <a:pt x="41" y="167"/>
                    </a:lnTo>
                    <a:lnTo>
                      <a:pt x="47" y="172"/>
                    </a:lnTo>
                    <a:lnTo>
                      <a:pt x="56" y="176"/>
                    </a:lnTo>
                    <a:lnTo>
                      <a:pt x="64" y="178"/>
                    </a:lnTo>
                    <a:lnTo>
                      <a:pt x="73" y="181"/>
                    </a:lnTo>
                    <a:lnTo>
                      <a:pt x="82" y="183"/>
                    </a:lnTo>
                    <a:lnTo>
                      <a:pt x="92" y="183"/>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207" name="Freeform 49"/>
              <p:cNvSpPr>
                <a:spLocks/>
              </p:cNvSpPr>
              <p:nvPr/>
            </p:nvSpPr>
            <p:spPr bwMode="auto">
              <a:xfrm>
                <a:off x="10576328" y="2775899"/>
                <a:ext cx="28575" cy="30163"/>
              </a:xfrm>
              <a:custGeom>
                <a:avLst/>
                <a:gdLst/>
                <a:ahLst/>
                <a:cxnLst>
                  <a:cxn ang="0">
                    <a:pos x="100" y="183"/>
                  </a:cxn>
                  <a:cxn ang="0">
                    <a:pos x="118" y="178"/>
                  </a:cxn>
                  <a:cxn ang="0">
                    <a:pos x="135" y="172"/>
                  </a:cxn>
                  <a:cxn ang="0">
                    <a:pos x="149" y="162"/>
                  </a:cxn>
                  <a:cxn ang="0">
                    <a:pos x="161" y="150"/>
                  </a:cxn>
                  <a:cxn ang="0">
                    <a:pos x="171" y="135"/>
                  </a:cxn>
                  <a:cxn ang="0">
                    <a:pos x="178" y="119"/>
                  </a:cxn>
                  <a:cxn ang="0">
                    <a:pos x="182" y="101"/>
                  </a:cxn>
                  <a:cxn ang="0">
                    <a:pos x="182" y="82"/>
                  </a:cxn>
                  <a:cxn ang="0">
                    <a:pos x="178" y="64"/>
                  </a:cxn>
                  <a:cxn ang="0">
                    <a:pos x="171" y="48"/>
                  </a:cxn>
                  <a:cxn ang="0">
                    <a:pos x="161" y="33"/>
                  </a:cxn>
                  <a:cxn ang="0">
                    <a:pos x="149" y="21"/>
                  </a:cxn>
                  <a:cxn ang="0">
                    <a:pos x="135" y="11"/>
                  </a:cxn>
                  <a:cxn ang="0">
                    <a:pos x="118" y="4"/>
                  </a:cxn>
                  <a:cxn ang="0">
                    <a:pos x="100" y="1"/>
                  </a:cxn>
                  <a:cxn ang="0">
                    <a:pos x="82" y="1"/>
                  </a:cxn>
                  <a:cxn ang="0">
                    <a:pos x="64" y="4"/>
                  </a:cxn>
                  <a:cxn ang="0">
                    <a:pos x="48" y="11"/>
                  </a:cxn>
                  <a:cxn ang="0">
                    <a:pos x="33" y="21"/>
                  </a:cxn>
                  <a:cxn ang="0">
                    <a:pos x="21" y="33"/>
                  </a:cxn>
                  <a:cxn ang="0">
                    <a:pos x="11" y="48"/>
                  </a:cxn>
                  <a:cxn ang="0">
                    <a:pos x="4" y="64"/>
                  </a:cxn>
                  <a:cxn ang="0">
                    <a:pos x="1" y="82"/>
                  </a:cxn>
                  <a:cxn ang="0">
                    <a:pos x="1" y="101"/>
                  </a:cxn>
                  <a:cxn ang="0">
                    <a:pos x="4" y="119"/>
                  </a:cxn>
                  <a:cxn ang="0">
                    <a:pos x="11" y="135"/>
                  </a:cxn>
                  <a:cxn ang="0">
                    <a:pos x="21" y="150"/>
                  </a:cxn>
                  <a:cxn ang="0">
                    <a:pos x="33" y="162"/>
                  </a:cxn>
                  <a:cxn ang="0">
                    <a:pos x="48" y="172"/>
                  </a:cxn>
                  <a:cxn ang="0">
                    <a:pos x="64" y="178"/>
                  </a:cxn>
                  <a:cxn ang="0">
                    <a:pos x="82" y="183"/>
                  </a:cxn>
                </a:cxnLst>
                <a:rect l="0" t="0" r="r" b="b"/>
                <a:pathLst>
                  <a:path w="182" h="183">
                    <a:moveTo>
                      <a:pt x="92" y="183"/>
                    </a:moveTo>
                    <a:lnTo>
                      <a:pt x="100" y="183"/>
                    </a:lnTo>
                    <a:lnTo>
                      <a:pt x="109" y="181"/>
                    </a:lnTo>
                    <a:lnTo>
                      <a:pt x="118" y="178"/>
                    </a:lnTo>
                    <a:lnTo>
                      <a:pt x="127" y="176"/>
                    </a:lnTo>
                    <a:lnTo>
                      <a:pt x="135" y="172"/>
                    </a:lnTo>
                    <a:lnTo>
                      <a:pt x="143" y="167"/>
                    </a:lnTo>
                    <a:lnTo>
                      <a:pt x="149" y="162"/>
                    </a:lnTo>
                    <a:lnTo>
                      <a:pt x="156" y="156"/>
                    </a:lnTo>
                    <a:lnTo>
                      <a:pt x="161" y="150"/>
                    </a:lnTo>
                    <a:lnTo>
                      <a:pt x="167" y="143"/>
                    </a:lnTo>
                    <a:lnTo>
                      <a:pt x="171" y="135"/>
                    </a:lnTo>
                    <a:lnTo>
                      <a:pt x="176" y="127"/>
                    </a:lnTo>
                    <a:lnTo>
                      <a:pt x="178" y="119"/>
                    </a:lnTo>
                    <a:lnTo>
                      <a:pt x="180" y="110"/>
                    </a:lnTo>
                    <a:lnTo>
                      <a:pt x="182" y="101"/>
                    </a:lnTo>
                    <a:lnTo>
                      <a:pt x="182" y="92"/>
                    </a:lnTo>
                    <a:lnTo>
                      <a:pt x="182" y="82"/>
                    </a:lnTo>
                    <a:lnTo>
                      <a:pt x="180" y="73"/>
                    </a:lnTo>
                    <a:lnTo>
                      <a:pt x="178" y="64"/>
                    </a:lnTo>
                    <a:lnTo>
                      <a:pt x="176" y="56"/>
                    </a:lnTo>
                    <a:lnTo>
                      <a:pt x="171" y="48"/>
                    </a:lnTo>
                    <a:lnTo>
                      <a:pt x="167" y="41"/>
                    </a:lnTo>
                    <a:lnTo>
                      <a:pt x="161" y="33"/>
                    </a:lnTo>
                    <a:lnTo>
                      <a:pt x="156" y="26"/>
                    </a:lnTo>
                    <a:lnTo>
                      <a:pt x="149" y="21"/>
                    </a:lnTo>
                    <a:lnTo>
                      <a:pt x="143" y="15"/>
                    </a:lnTo>
                    <a:lnTo>
                      <a:pt x="135" y="11"/>
                    </a:lnTo>
                    <a:lnTo>
                      <a:pt x="127" y="8"/>
                    </a:lnTo>
                    <a:lnTo>
                      <a:pt x="118" y="4"/>
                    </a:lnTo>
                    <a:lnTo>
                      <a:pt x="109" y="2"/>
                    </a:lnTo>
                    <a:lnTo>
                      <a:pt x="100" y="1"/>
                    </a:lnTo>
                    <a:lnTo>
                      <a:pt x="92" y="0"/>
                    </a:lnTo>
                    <a:lnTo>
                      <a:pt x="82" y="1"/>
                    </a:lnTo>
                    <a:lnTo>
                      <a:pt x="73" y="2"/>
                    </a:lnTo>
                    <a:lnTo>
                      <a:pt x="64" y="4"/>
                    </a:lnTo>
                    <a:lnTo>
                      <a:pt x="56" y="8"/>
                    </a:lnTo>
                    <a:lnTo>
                      <a:pt x="48" y="11"/>
                    </a:lnTo>
                    <a:lnTo>
                      <a:pt x="41" y="15"/>
                    </a:lnTo>
                    <a:lnTo>
                      <a:pt x="33" y="21"/>
                    </a:lnTo>
                    <a:lnTo>
                      <a:pt x="27" y="26"/>
                    </a:lnTo>
                    <a:lnTo>
                      <a:pt x="21" y="33"/>
                    </a:lnTo>
                    <a:lnTo>
                      <a:pt x="16" y="41"/>
                    </a:lnTo>
                    <a:lnTo>
                      <a:pt x="11" y="48"/>
                    </a:lnTo>
                    <a:lnTo>
                      <a:pt x="7" y="56"/>
                    </a:lnTo>
                    <a:lnTo>
                      <a:pt x="4" y="64"/>
                    </a:lnTo>
                    <a:lnTo>
                      <a:pt x="2" y="73"/>
                    </a:lnTo>
                    <a:lnTo>
                      <a:pt x="1" y="82"/>
                    </a:lnTo>
                    <a:lnTo>
                      <a:pt x="0" y="92"/>
                    </a:lnTo>
                    <a:lnTo>
                      <a:pt x="1" y="101"/>
                    </a:lnTo>
                    <a:lnTo>
                      <a:pt x="2" y="110"/>
                    </a:lnTo>
                    <a:lnTo>
                      <a:pt x="4" y="119"/>
                    </a:lnTo>
                    <a:lnTo>
                      <a:pt x="7" y="127"/>
                    </a:lnTo>
                    <a:lnTo>
                      <a:pt x="11" y="135"/>
                    </a:lnTo>
                    <a:lnTo>
                      <a:pt x="16" y="143"/>
                    </a:lnTo>
                    <a:lnTo>
                      <a:pt x="21" y="150"/>
                    </a:lnTo>
                    <a:lnTo>
                      <a:pt x="27" y="156"/>
                    </a:lnTo>
                    <a:lnTo>
                      <a:pt x="33" y="162"/>
                    </a:lnTo>
                    <a:lnTo>
                      <a:pt x="41" y="167"/>
                    </a:lnTo>
                    <a:lnTo>
                      <a:pt x="48" y="172"/>
                    </a:lnTo>
                    <a:lnTo>
                      <a:pt x="56" y="176"/>
                    </a:lnTo>
                    <a:lnTo>
                      <a:pt x="64" y="178"/>
                    </a:lnTo>
                    <a:lnTo>
                      <a:pt x="73" y="181"/>
                    </a:lnTo>
                    <a:lnTo>
                      <a:pt x="82" y="183"/>
                    </a:lnTo>
                    <a:lnTo>
                      <a:pt x="92" y="183"/>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208" name="Freeform 50"/>
              <p:cNvSpPr>
                <a:spLocks/>
              </p:cNvSpPr>
              <p:nvPr/>
            </p:nvSpPr>
            <p:spPr bwMode="auto">
              <a:xfrm>
                <a:off x="10616015" y="2775899"/>
                <a:ext cx="28575" cy="30163"/>
              </a:xfrm>
              <a:custGeom>
                <a:avLst/>
                <a:gdLst/>
                <a:ahLst/>
                <a:cxnLst>
                  <a:cxn ang="0">
                    <a:pos x="100" y="183"/>
                  </a:cxn>
                  <a:cxn ang="0">
                    <a:pos x="118" y="178"/>
                  </a:cxn>
                  <a:cxn ang="0">
                    <a:pos x="135" y="172"/>
                  </a:cxn>
                  <a:cxn ang="0">
                    <a:pos x="149" y="162"/>
                  </a:cxn>
                  <a:cxn ang="0">
                    <a:pos x="161" y="150"/>
                  </a:cxn>
                  <a:cxn ang="0">
                    <a:pos x="171" y="135"/>
                  </a:cxn>
                  <a:cxn ang="0">
                    <a:pos x="179" y="119"/>
                  </a:cxn>
                  <a:cxn ang="0">
                    <a:pos x="182" y="101"/>
                  </a:cxn>
                  <a:cxn ang="0">
                    <a:pos x="182" y="82"/>
                  </a:cxn>
                  <a:cxn ang="0">
                    <a:pos x="179" y="64"/>
                  </a:cxn>
                  <a:cxn ang="0">
                    <a:pos x="171" y="48"/>
                  </a:cxn>
                  <a:cxn ang="0">
                    <a:pos x="161" y="33"/>
                  </a:cxn>
                  <a:cxn ang="0">
                    <a:pos x="149" y="21"/>
                  </a:cxn>
                  <a:cxn ang="0">
                    <a:pos x="135" y="11"/>
                  </a:cxn>
                  <a:cxn ang="0">
                    <a:pos x="118" y="4"/>
                  </a:cxn>
                  <a:cxn ang="0">
                    <a:pos x="100" y="1"/>
                  </a:cxn>
                  <a:cxn ang="0">
                    <a:pos x="82" y="1"/>
                  </a:cxn>
                  <a:cxn ang="0">
                    <a:pos x="64" y="4"/>
                  </a:cxn>
                  <a:cxn ang="0">
                    <a:pos x="48" y="11"/>
                  </a:cxn>
                  <a:cxn ang="0">
                    <a:pos x="34" y="21"/>
                  </a:cxn>
                  <a:cxn ang="0">
                    <a:pos x="20" y="33"/>
                  </a:cxn>
                  <a:cxn ang="0">
                    <a:pos x="10" y="48"/>
                  </a:cxn>
                  <a:cxn ang="0">
                    <a:pos x="4" y="64"/>
                  </a:cxn>
                  <a:cxn ang="0">
                    <a:pos x="0" y="82"/>
                  </a:cxn>
                  <a:cxn ang="0">
                    <a:pos x="0" y="101"/>
                  </a:cxn>
                  <a:cxn ang="0">
                    <a:pos x="4" y="119"/>
                  </a:cxn>
                  <a:cxn ang="0">
                    <a:pos x="10" y="135"/>
                  </a:cxn>
                  <a:cxn ang="0">
                    <a:pos x="20" y="150"/>
                  </a:cxn>
                  <a:cxn ang="0">
                    <a:pos x="34" y="162"/>
                  </a:cxn>
                  <a:cxn ang="0">
                    <a:pos x="48" y="172"/>
                  </a:cxn>
                  <a:cxn ang="0">
                    <a:pos x="64" y="178"/>
                  </a:cxn>
                  <a:cxn ang="0">
                    <a:pos x="82" y="183"/>
                  </a:cxn>
                </a:cxnLst>
                <a:rect l="0" t="0" r="r" b="b"/>
                <a:pathLst>
                  <a:path w="182" h="183">
                    <a:moveTo>
                      <a:pt x="91" y="183"/>
                    </a:moveTo>
                    <a:lnTo>
                      <a:pt x="100" y="183"/>
                    </a:lnTo>
                    <a:lnTo>
                      <a:pt x="109" y="181"/>
                    </a:lnTo>
                    <a:lnTo>
                      <a:pt x="118" y="178"/>
                    </a:lnTo>
                    <a:lnTo>
                      <a:pt x="127" y="176"/>
                    </a:lnTo>
                    <a:lnTo>
                      <a:pt x="135" y="172"/>
                    </a:lnTo>
                    <a:lnTo>
                      <a:pt x="142" y="167"/>
                    </a:lnTo>
                    <a:lnTo>
                      <a:pt x="149" y="162"/>
                    </a:lnTo>
                    <a:lnTo>
                      <a:pt x="156" y="156"/>
                    </a:lnTo>
                    <a:lnTo>
                      <a:pt x="161" y="150"/>
                    </a:lnTo>
                    <a:lnTo>
                      <a:pt x="167" y="143"/>
                    </a:lnTo>
                    <a:lnTo>
                      <a:pt x="171" y="135"/>
                    </a:lnTo>
                    <a:lnTo>
                      <a:pt x="176" y="127"/>
                    </a:lnTo>
                    <a:lnTo>
                      <a:pt x="179" y="119"/>
                    </a:lnTo>
                    <a:lnTo>
                      <a:pt x="181" y="110"/>
                    </a:lnTo>
                    <a:lnTo>
                      <a:pt x="182" y="101"/>
                    </a:lnTo>
                    <a:lnTo>
                      <a:pt x="182" y="92"/>
                    </a:lnTo>
                    <a:lnTo>
                      <a:pt x="182" y="82"/>
                    </a:lnTo>
                    <a:lnTo>
                      <a:pt x="181" y="73"/>
                    </a:lnTo>
                    <a:lnTo>
                      <a:pt x="179" y="64"/>
                    </a:lnTo>
                    <a:lnTo>
                      <a:pt x="176" y="56"/>
                    </a:lnTo>
                    <a:lnTo>
                      <a:pt x="171" y="48"/>
                    </a:lnTo>
                    <a:lnTo>
                      <a:pt x="167" y="41"/>
                    </a:lnTo>
                    <a:lnTo>
                      <a:pt x="161" y="33"/>
                    </a:lnTo>
                    <a:lnTo>
                      <a:pt x="156" y="26"/>
                    </a:lnTo>
                    <a:lnTo>
                      <a:pt x="149" y="21"/>
                    </a:lnTo>
                    <a:lnTo>
                      <a:pt x="142" y="15"/>
                    </a:lnTo>
                    <a:lnTo>
                      <a:pt x="135" y="11"/>
                    </a:lnTo>
                    <a:lnTo>
                      <a:pt x="127" y="8"/>
                    </a:lnTo>
                    <a:lnTo>
                      <a:pt x="118" y="4"/>
                    </a:lnTo>
                    <a:lnTo>
                      <a:pt x="109" y="2"/>
                    </a:lnTo>
                    <a:lnTo>
                      <a:pt x="100" y="1"/>
                    </a:lnTo>
                    <a:lnTo>
                      <a:pt x="91" y="0"/>
                    </a:lnTo>
                    <a:lnTo>
                      <a:pt x="82" y="1"/>
                    </a:lnTo>
                    <a:lnTo>
                      <a:pt x="73" y="2"/>
                    </a:lnTo>
                    <a:lnTo>
                      <a:pt x="64" y="4"/>
                    </a:lnTo>
                    <a:lnTo>
                      <a:pt x="56" y="8"/>
                    </a:lnTo>
                    <a:lnTo>
                      <a:pt x="48" y="11"/>
                    </a:lnTo>
                    <a:lnTo>
                      <a:pt x="40" y="15"/>
                    </a:lnTo>
                    <a:lnTo>
                      <a:pt x="34" y="21"/>
                    </a:lnTo>
                    <a:lnTo>
                      <a:pt x="27" y="26"/>
                    </a:lnTo>
                    <a:lnTo>
                      <a:pt x="20" y="33"/>
                    </a:lnTo>
                    <a:lnTo>
                      <a:pt x="16" y="41"/>
                    </a:lnTo>
                    <a:lnTo>
                      <a:pt x="10" y="48"/>
                    </a:lnTo>
                    <a:lnTo>
                      <a:pt x="7" y="56"/>
                    </a:lnTo>
                    <a:lnTo>
                      <a:pt x="4" y="64"/>
                    </a:lnTo>
                    <a:lnTo>
                      <a:pt x="2" y="73"/>
                    </a:lnTo>
                    <a:lnTo>
                      <a:pt x="0" y="82"/>
                    </a:lnTo>
                    <a:lnTo>
                      <a:pt x="0" y="92"/>
                    </a:lnTo>
                    <a:lnTo>
                      <a:pt x="0" y="101"/>
                    </a:lnTo>
                    <a:lnTo>
                      <a:pt x="2" y="110"/>
                    </a:lnTo>
                    <a:lnTo>
                      <a:pt x="4" y="119"/>
                    </a:lnTo>
                    <a:lnTo>
                      <a:pt x="7" y="127"/>
                    </a:lnTo>
                    <a:lnTo>
                      <a:pt x="10" y="135"/>
                    </a:lnTo>
                    <a:lnTo>
                      <a:pt x="16" y="143"/>
                    </a:lnTo>
                    <a:lnTo>
                      <a:pt x="20" y="150"/>
                    </a:lnTo>
                    <a:lnTo>
                      <a:pt x="27" y="156"/>
                    </a:lnTo>
                    <a:lnTo>
                      <a:pt x="34" y="162"/>
                    </a:lnTo>
                    <a:lnTo>
                      <a:pt x="40" y="167"/>
                    </a:lnTo>
                    <a:lnTo>
                      <a:pt x="48" y="172"/>
                    </a:lnTo>
                    <a:lnTo>
                      <a:pt x="56" y="176"/>
                    </a:lnTo>
                    <a:lnTo>
                      <a:pt x="64" y="178"/>
                    </a:lnTo>
                    <a:lnTo>
                      <a:pt x="73" y="181"/>
                    </a:lnTo>
                    <a:lnTo>
                      <a:pt x="82" y="183"/>
                    </a:lnTo>
                    <a:lnTo>
                      <a:pt x="91" y="183"/>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209" name="Freeform 51"/>
              <p:cNvSpPr>
                <a:spLocks/>
              </p:cNvSpPr>
              <p:nvPr/>
            </p:nvSpPr>
            <p:spPr bwMode="auto">
              <a:xfrm>
                <a:off x="11073215" y="2963224"/>
                <a:ext cx="203200" cy="34925"/>
              </a:xfrm>
              <a:custGeom>
                <a:avLst/>
                <a:gdLst/>
                <a:ahLst/>
                <a:cxnLst>
                  <a:cxn ang="0">
                    <a:pos x="1169" y="0"/>
                  </a:cxn>
                  <a:cxn ang="0">
                    <a:pos x="1190" y="2"/>
                  </a:cxn>
                  <a:cxn ang="0">
                    <a:pos x="1212" y="9"/>
                  </a:cxn>
                  <a:cxn ang="0">
                    <a:pos x="1229" y="19"/>
                  </a:cxn>
                  <a:cxn ang="0">
                    <a:pos x="1246" y="32"/>
                  </a:cxn>
                  <a:cxn ang="0">
                    <a:pos x="1259" y="48"/>
                  </a:cxn>
                  <a:cxn ang="0">
                    <a:pos x="1269" y="66"/>
                  </a:cxn>
                  <a:cxn ang="0">
                    <a:pos x="1276" y="86"/>
                  </a:cxn>
                  <a:cxn ang="0">
                    <a:pos x="1278" y="109"/>
                  </a:cxn>
                  <a:cxn ang="0">
                    <a:pos x="1276" y="131"/>
                  </a:cxn>
                  <a:cxn ang="0">
                    <a:pos x="1269" y="151"/>
                  </a:cxn>
                  <a:cxn ang="0">
                    <a:pos x="1259" y="170"/>
                  </a:cxn>
                  <a:cxn ang="0">
                    <a:pos x="1246" y="185"/>
                  </a:cxn>
                  <a:cxn ang="0">
                    <a:pos x="1229" y="198"/>
                  </a:cxn>
                  <a:cxn ang="0">
                    <a:pos x="1212" y="209"/>
                  </a:cxn>
                  <a:cxn ang="0">
                    <a:pos x="1190" y="215"/>
                  </a:cxn>
                  <a:cxn ang="0">
                    <a:pos x="1169" y="217"/>
                  </a:cxn>
                  <a:cxn ang="0">
                    <a:pos x="97" y="217"/>
                  </a:cxn>
                  <a:cxn ang="0">
                    <a:pos x="76" y="213"/>
                  </a:cxn>
                  <a:cxn ang="0">
                    <a:pos x="56" y="204"/>
                  </a:cxn>
                  <a:cxn ang="0">
                    <a:pos x="38" y="193"/>
                  </a:cxn>
                  <a:cxn ang="0">
                    <a:pos x="24" y="177"/>
                  </a:cxn>
                  <a:cxn ang="0">
                    <a:pos x="12" y="161"/>
                  </a:cxn>
                  <a:cxn ang="0">
                    <a:pos x="4" y="141"/>
                  </a:cxn>
                  <a:cxn ang="0">
                    <a:pos x="0" y="120"/>
                  </a:cxn>
                  <a:cxn ang="0">
                    <a:pos x="0" y="97"/>
                  </a:cxn>
                  <a:cxn ang="0">
                    <a:pos x="4" y="76"/>
                  </a:cxn>
                  <a:cxn ang="0">
                    <a:pos x="12" y="56"/>
                  </a:cxn>
                  <a:cxn ang="0">
                    <a:pos x="24" y="40"/>
                  </a:cxn>
                  <a:cxn ang="0">
                    <a:pos x="38" y="24"/>
                  </a:cxn>
                  <a:cxn ang="0">
                    <a:pos x="56" y="13"/>
                  </a:cxn>
                  <a:cxn ang="0">
                    <a:pos x="76" y="4"/>
                  </a:cxn>
                  <a:cxn ang="0">
                    <a:pos x="97" y="0"/>
                  </a:cxn>
                </a:cxnLst>
                <a:rect l="0" t="0" r="r" b="b"/>
                <a:pathLst>
                  <a:path w="1278" h="217">
                    <a:moveTo>
                      <a:pt x="108" y="0"/>
                    </a:moveTo>
                    <a:lnTo>
                      <a:pt x="1169" y="0"/>
                    </a:lnTo>
                    <a:lnTo>
                      <a:pt x="1180" y="0"/>
                    </a:lnTo>
                    <a:lnTo>
                      <a:pt x="1190" y="2"/>
                    </a:lnTo>
                    <a:lnTo>
                      <a:pt x="1202" y="4"/>
                    </a:lnTo>
                    <a:lnTo>
                      <a:pt x="1212" y="9"/>
                    </a:lnTo>
                    <a:lnTo>
                      <a:pt x="1220" y="13"/>
                    </a:lnTo>
                    <a:lnTo>
                      <a:pt x="1229" y="19"/>
                    </a:lnTo>
                    <a:lnTo>
                      <a:pt x="1238" y="24"/>
                    </a:lnTo>
                    <a:lnTo>
                      <a:pt x="1246" y="32"/>
                    </a:lnTo>
                    <a:lnTo>
                      <a:pt x="1253" y="40"/>
                    </a:lnTo>
                    <a:lnTo>
                      <a:pt x="1259" y="48"/>
                    </a:lnTo>
                    <a:lnTo>
                      <a:pt x="1265" y="56"/>
                    </a:lnTo>
                    <a:lnTo>
                      <a:pt x="1269" y="66"/>
                    </a:lnTo>
                    <a:lnTo>
                      <a:pt x="1272" y="76"/>
                    </a:lnTo>
                    <a:lnTo>
                      <a:pt x="1276" y="86"/>
                    </a:lnTo>
                    <a:lnTo>
                      <a:pt x="1277" y="97"/>
                    </a:lnTo>
                    <a:lnTo>
                      <a:pt x="1278" y="109"/>
                    </a:lnTo>
                    <a:lnTo>
                      <a:pt x="1277" y="120"/>
                    </a:lnTo>
                    <a:lnTo>
                      <a:pt x="1276" y="131"/>
                    </a:lnTo>
                    <a:lnTo>
                      <a:pt x="1272" y="141"/>
                    </a:lnTo>
                    <a:lnTo>
                      <a:pt x="1269" y="151"/>
                    </a:lnTo>
                    <a:lnTo>
                      <a:pt x="1265" y="161"/>
                    </a:lnTo>
                    <a:lnTo>
                      <a:pt x="1259" y="170"/>
                    </a:lnTo>
                    <a:lnTo>
                      <a:pt x="1253" y="177"/>
                    </a:lnTo>
                    <a:lnTo>
                      <a:pt x="1246" y="185"/>
                    </a:lnTo>
                    <a:lnTo>
                      <a:pt x="1238" y="193"/>
                    </a:lnTo>
                    <a:lnTo>
                      <a:pt x="1229" y="198"/>
                    </a:lnTo>
                    <a:lnTo>
                      <a:pt x="1220" y="204"/>
                    </a:lnTo>
                    <a:lnTo>
                      <a:pt x="1212" y="209"/>
                    </a:lnTo>
                    <a:lnTo>
                      <a:pt x="1202" y="213"/>
                    </a:lnTo>
                    <a:lnTo>
                      <a:pt x="1190" y="215"/>
                    </a:lnTo>
                    <a:lnTo>
                      <a:pt x="1180" y="217"/>
                    </a:lnTo>
                    <a:lnTo>
                      <a:pt x="1169" y="217"/>
                    </a:lnTo>
                    <a:lnTo>
                      <a:pt x="108" y="217"/>
                    </a:lnTo>
                    <a:lnTo>
                      <a:pt x="97" y="217"/>
                    </a:lnTo>
                    <a:lnTo>
                      <a:pt x="86" y="215"/>
                    </a:lnTo>
                    <a:lnTo>
                      <a:pt x="76" y="213"/>
                    </a:lnTo>
                    <a:lnTo>
                      <a:pt x="66" y="209"/>
                    </a:lnTo>
                    <a:lnTo>
                      <a:pt x="56" y="204"/>
                    </a:lnTo>
                    <a:lnTo>
                      <a:pt x="47" y="198"/>
                    </a:lnTo>
                    <a:lnTo>
                      <a:pt x="38" y="193"/>
                    </a:lnTo>
                    <a:lnTo>
                      <a:pt x="31" y="185"/>
                    </a:lnTo>
                    <a:lnTo>
                      <a:pt x="24" y="177"/>
                    </a:lnTo>
                    <a:lnTo>
                      <a:pt x="17" y="170"/>
                    </a:lnTo>
                    <a:lnTo>
                      <a:pt x="12" y="161"/>
                    </a:lnTo>
                    <a:lnTo>
                      <a:pt x="7" y="151"/>
                    </a:lnTo>
                    <a:lnTo>
                      <a:pt x="4" y="141"/>
                    </a:lnTo>
                    <a:lnTo>
                      <a:pt x="2" y="131"/>
                    </a:lnTo>
                    <a:lnTo>
                      <a:pt x="0" y="120"/>
                    </a:lnTo>
                    <a:lnTo>
                      <a:pt x="0" y="109"/>
                    </a:lnTo>
                    <a:lnTo>
                      <a:pt x="0" y="97"/>
                    </a:lnTo>
                    <a:lnTo>
                      <a:pt x="2" y="86"/>
                    </a:lnTo>
                    <a:lnTo>
                      <a:pt x="4" y="76"/>
                    </a:lnTo>
                    <a:lnTo>
                      <a:pt x="7" y="66"/>
                    </a:lnTo>
                    <a:lnTo>
                      <a:pt x="12" y="56"/>
                    </a:lnTo>
                    <a:lnTo>
                      <a:pt x="17" y="48"/>
                    </a:lnTo>
                    <a:lnTo>
                      <a:pt x="24" y="40"/>
                    </a:lnTo>
                    <a:lnTo>
                      <a:pt x="31" y="32"/>
                    </a:lnTo>
                    <a:lnTo>
                      <a:pt x="38" y="24"/>
                    </a:lnTo>
                    <a:lnTo>
                      <a:pt x="47" y="19"/>
                    </a:lnTo>
                    <a:lnTo>
                      <a:pt x="56" y="13"/>
                    </a:lnTo>
                    <a:lnTo>
                      <a:pt x="66" y="9"/>
                    </a:lnTo>
                    <a:lnTo>
                      <a:pt x="76" y="4"/>
                    </a:lnTo>
                    <a:lnTo>
                      <a:pt x="86" y="2"/>
                    </a:lnTo>
                    <a:lnTo>
                      <a:pt x="97" y="0"/>
                    </a:lnTo>
                    <a:lnTo>
                      <a:pt x="108" y="0"/>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210" name="Freeform 52"/>
              <p:cNvSpPr>
                <a:spLocks/>
              </p:cNvSpPr>
              <p:nvPr/>
            </p:nvSpPr>
            <p:spPr bwMode="auto">
              <a:xfrm>
                <a:off x="10455678" y="2964812"/>
                <a:ext cx="28575" cy="28575"/>
              </a:xfrm>
              <a:custGeom>
                <a:avLst/>
                <a:gdLst/>
                <a:ahLst/>
                <a:cxnLst>
                  <a:cxn ang="0">
                    <a:pos x="101" y="182"/>
                  </a:cxn>
                  <a:cxn ang="0">
                    <a:pos x="119" y="179"/>
                  </a:cxn>
                  <a:cxn ang="0">
                    <a:pos x="135" y="172"/>
                  </a:cxn>
                  <a:cxn ang="0">
                    <a:pos x="150" y="162"/>
                  </a:cxn>
                  <a:cxn ang="0">
                    <a:pos x="162" y="150"/>
                  </a:cxn>
                  <a:cxn ang="0">
                    <a:pos x="172" y="136"/>
                  </a:cxn>
                  <a:cxn ang="0">
                    <a:pos x="179" y="119"/>
                  </a:cxn>
                  <a:cxn ang="0">
                    <a:pos x="182" y="101"/>
                  </a:cxn>
                  <a:cxn ang="0">
                    <a:pos x="182" y="83"/>
                  </a:cxn>
                  <a:cxn ang="0">
                    <a:pos x="179" y="65"/>
                  </a:cxn>
                  <a:cxn ang="0">
                    <a:pos x="172" y="48"/>
                  </a:cxn>
                  <a:cxn ang="0">
                    <a:pos x="162" y="34"/>
                  </a:cxn>
                  <a:cxn ang="0">
                    <a:pos x="150" y="22"/>
                  </a:cxn>
                  <a:cxn ang="0">
                    <a:pos x="135" y="12"/>
                  </a:cxn>
                  <a:cxn ang="0">
                    <a:pos x="119" y="5"/>
                  </a:cxn>
                  <a:cxn ang="0">
                    <a:pos x="101" y="2"/>
                  </a:cxn>
                  <a:cxn ang="0">
                    <a:pos x="82" y="2"/>
                  </a:cxn>
                  <a:cxn ang="0">
                    <a:pos x="64" y="5"/>
                  </a:cxn>
                  <a:cxn ang="0">
                    <a:pos x="48" y="12"/>
                  </a:cxn>
                  <a:cxn ang="0">
                    <a:pos x="33" y="22"/>
                  </a:cxn>
                  <a:cxn ang="0">
                    <a:pos x="21" y="34"/>
                  </a:cxn>
                  <a:cxn ang="0">
                    <a:pos x="11" y="48"/>
                  </a:cxn>
                  <a:cxn ang="0">
                    <a:pos x="4" y="65"/>
                  </a:cxn>
                  <a:cxn ang="0">
                    <a:pos x="0" y="83"/>
                  </a:cxn>
                  <a:cxn ang="0">
                    <a:pos x="0" y="101"/>
                  </a:cxn>
                  <a:cxn ang="0">
                    <a:pos x="4" y="119"/>
                  </a:cxn>
                  <a:cxn ang="0">
                    <a:pos x="11" y="136"/>
                  </a:cxn>
                  <a:cxn ang="0">
                    <a:pos x="21" y="150"/>
                  </a:cxn>
                  <a:cxn ang="0">
                    <a:pos x="33" y="162"/>
                  </a:cxn>
                  <a:cxn ang="0">
                    <a:pos x="48" y="172"/>
                  </a:cxn>
                  <a:cxn ang="0">
                    <a:pos x="64" y="179"/>
                  </a:cxn>
                  <a:cxn ang="0">
                    <a:pos x="82" y="182"/>
                  </a:cxn>
                </a:cxnLst>
                <a:rect l="0" t="0" r="r" b="b"/>
                <a:pathLst>
                  <a:path w="183" h="184">
                    <a:moveTo>
                      <a:pt x="91" y="184"/>
                    </a:moveTo>
                    <a:lnTo>
                      <a:pt x="101" y="182"/>
                    </a:lnTo>
                    <a:lnTo>
                      <a:pt x="110" y="181"/>
                    </a:lnTo>
                    <a:lnTo>
                      <a:pt x="119" y="179"/>
                    </a:lnTo>
                    <a:lnTo>
                      <a:pt x="126" y="176"/>
                    </a:lnTo>
                    <a:lnTo>
                      <a:pt x="135" y="172"/>
                    </a:lnTo>
                    <a:lnTo>
                      <a:pt x="142" y="168"/>
                    </a:lnTo>
                    <a:lnTo>
                      <a:pt x="150" y="162"/>
                    </a:lnTo>
                    <a:lnTo>
                      <a:pt x="156" y="157"/>
                    </a:lnTo>
                    <a:lnTo>
                      <a:pt x="162" y="150"/>
                    </a:lnTo>
                    <a:lnTo>
                      <a:pt x="167" y="144"/>
                    </a:lnTo>
                    <a:lnTo>
                      <a:pt x="172" y="136"/>
                    </a:lnTo>
                    <a:lnTo>
                      <a:pt x="175" y="128"/>
                    </a:lnTo>
                    <a:lnTo>
                      <a:pt x="179" y="119"/>
                    </a:lnTo>
                    <a:lnTo>
                      <a:pt x="181" y="110"/>
                    </a:lnTo>
                    <a:lnTo>
                      <a:pt x="182" y="101"/>
                    </a:lnTo>
                    <a:lnTo>
                      <a:pt x="183" y="93"/>
                    </a:lnTo>
                    <a:lnTo>
                      <a:pt x="182" y="83"/>
                    </a:lnTo>
                    <a:lnTo>
                      <a:pt x="181" y="74"/>
                    </a:lnTo>
                    <a:lnTo>
                      <a:pt x="179" y="65"/>
                    </a:lnTo>
                    <a:lnTo>
                      <a:pt x="175" y="57"/>
                    </a:lnTo>
                    <a:lnTo>
                      <a:pt x="172" y="48"/>
                    </a:lnTo>
                    <a:lnTo>
                      <a:pt x="167" y="42"/>
                    </a:lnTo>
                    <a:lnTo>
                      <a:pt x="162" y="34"/>
                    </a:lnTo>
                    <a:lnTo>
                      <a:pt x="156" y="27"/>
                    </a:lnTo>
                    <a:lnTo>
                      <a:pt x="150" y="22"/>
                    </a:lnTo>
                    <a:lnTo>
                      <a:pt x="142" y="16"/>
                    </a:lnTo>
                    <a:lnTo>
                      <a:pt x="135" y="12"/>
                    </a:lnTo>
                    <a:lnTo>
                      <a:pt x="126" y="8"/>
                    </a:lnTo>
                    <a:lnTo>
                      <a:pt x="119" y="5"/>
                    </a:lnTo>
                    <a:lnTo>
                      <a:pt x="110" y="3"/>
                    </a:lnTo>
                    <a:lnTo>
                      <a:pt x="101" y="2"/>
                    </a:lnTo>
                    <a:lnTo>
                      <a:pt x="91" y="0"/>
                    </a:lnTo>
                    <a:lnTo>
                      <a:pt x="82" y="2"/>
                    </a:lnTo>
                    <a:lnTo>
                      <a:pt x="73" y="3"/>
                    </a:lnTo>
                    <a:lnTo>
                      <a:pt x="64" y="5"/>
                    </a:lnTo>
                    <a:lnTo>
                      <a:pt x="55" y="8"/>
                    </a:lnTo>
                    <a:lnTo>
                      <a:pt x="48" y="12"/>
                    </a:lnTo>
                    <a:lnTo>
                      <a:pt x="40" y="16"/>
                    </a:lnTo>
                    <a:lnTo>
                      <a:pt x="33" y="22"/>
                    </a:lnTo>
                    <a:lnTo>
                      <a:pt x="27" y="27"/>
                    </a:lnTo>
                    <a:lnTo>
                      <a:pt x="21" y="34"/>
                    </a:lnTo>
                    <a:lnTo>
                      <a:pt x="16" y="42"/>
                    </a:lnTo>
                    <a:lnTo>
                      <a:pt x="11" y="48"/>
                    </a:lnTo>
                    <a:lnTo>
                      <a:pt x="7" y="57"/>
                    </a:lnTo>
                    <a:lnTo>
                      <a:pt x="4" y="65"/>
                    </a:lnTo>
                    <a:lnTo>
                      <a:pt x="2" y="74"/>
                    </a:lnTo>
                    <a:lnTo>
                      <a:pt x="0" y="83"/>
                    </a:lnTo>
                    <a:lnTo>
                      <a:pt x="0" y="93"/>
                    </a:lnTo>
                    <a:lnTo>
                      <a:pt x="0" y="101"/>
                    </a:lnTo>
                    <a:lnTo>
                      <a:pt x="2" y="110"/>
                    </a:lnTo>
                    <a:lnTo>
                      <a:pt x="4" y="119"/>
                    </a:lnTo>
                    <a:lnTo>
                      <a:pt x="7" y="128"/>
                    </a:lnTo>
                    <a:lnTo>
                      <a:pt x="11" y="136"/>
                    </a:lnTo>
                    <a:lnTo>
                      <a:pt x="16" y="144"/>
                    </a:lnTo>
                    <a:lnTo>
                      <a:pt x="21" y="150"/>
                    </a:lnTo>
                    <a:lnTo>
                      <a:pt x="27" y="157"/>
                    </a:lnTo>
                    <a:lnTo>
                      <a:pt x="33" y="162"/>
                    </a:lnTo>
                    <a:lnTo>
                      <a:pt x="40" y="168"/>
                    </a:lnTo>
                    <a:lnTo>
                      <a:pt x="48" y="172"/>
                    </a:lnTo>
                    <a:lnTo>
                      <a:pt x="55" y="176"/>
                    </a:lnTo>
                    <a:lnTo>
                      <a:pt x="64" y="179"/>
                    </a:lnTo>
                    <a:lnTo>
                      <a:pt x="73" y="181"/>
                    </a:lnTo>
                    <a:lnTo>
                      <a:pt x="82" y="182"/>
                    </a:lnTo>
                    <a:lnTo>
                      <a:pt x="91" y="184"/>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211" name="Freeform 53"/>
              <p:cNvSpPr>
                <a:spLocks/>
              </p:cNvSpPr>
              <p:nvPr/>
            </p:nvSpPr>
            <p:spPr bwMode="auto">
              <a:xfrm>
                <a:off x="10495365" y="2964812"/>
                <a:ext cx="30163" cy="28575"/>
              </a:xfrm>
              <a:custGeom>
                <a:avLst/>
                <a:gdLst/>
                <a:ahLst/>
                <a:cxnLst>
                  <a:cxn ang="0">
                    <a:pos x="101" y="182"/>
                  </a:cxn>
                  <a:cxn ang="0">
                    <a:pos x="119" y="179"/>
                  </a:cxn>
                  <a:cxn ang="0">
                    <a:pos x="135" y="172"/>
                  </a:cxn>
                  <a:cxn ang="0">
                    <a:pos x="150" y="162"/>
                  </a:cxn>
                  <a:cxn ang="0">
                    <a:pos x="162" y="150"/>
                  </a:cxn>
                  <a:cxn ang="0">
                    <a:pos x="172" y="136"/>
                  </a:cxn>
                  <a:cxn ang="0">
                    <a:pos x="178" y="119"/>
                  </a:cxn>
                  <a:cxn ang="0">
                    <a:pos x="182" y="101"/>
                  </a:cxn>
                  <a:cxn ang="0">
                    <a:pos x="182" y="83"/>
                  </a:cxn>
                  <a:cxn ang="0">
                    <a:pos x="178" y="65"/>
                  </a:cxn>
                  <a:cxn ang="0">
                    <a:pos x="172" y="48"/>
                  </a:cxn>
                  <a:cxn ang="0">
                    <a:pos x="162" y="34"/>
                  </a:cxn>
                  <a:cxn ang="0">
                    <a:pos x="150" y="22"/>
                  </a:cxn>
                  <a:cxn ang="0">
                    <a:pos x="135" y="12"/>
                  </a:cxn>
                  <a:cxn ang="0">
                    <a:pos x="119" y="5"/>
                  </a:cxn>
                  <a:cxn ang="0">
                    <a:pos x="101" y="2"/>
                  </a:cxn>
                  <a:cxn ang="0">
                    <a:pos x="82" y="2"/>
                  </a:cxn>
                  <a:cxn ang="0">
                    <a:pos x="64" y="5"/>
                  </a:cxn>
                  <a:cxn ang="0">
                    <a:pos x="48" y="12"/>
                  </a:cxn>
                  <a:cxn ang="0">
                    <a:pos x="33" y="22"/>
                  </a:cxn>
                  <a:cxn ang="0">
                    <a:pos x="21" y="34"/>
                  </a:cxn>
                  <a:cxn ang="0">
                    <a:pos x="11" y="48"/>
                  </a:cxn>
                  <a:cxn ang="0">
                    <a:pos x="4" y="65"/>
                  </a:cxn>
                  <a:cxn ang="0">
                    <a:pos x="1" y="83"/>
                  </a:cxn>
                  <a:cxn ang="0">
                    <a:pos x="1" y="101"/>
                  </a:cxn>
                  <a:cxn ang="0">
                    <a:pos x="4" y="119"/>
                  </a:cxn>
                  <a:cxn ang="0">
                    <a:pos x="11" y="136"/>
                  </a:cxn>
                  <a:cxn ang="0">
                    <a:pos x="21" y="150"/>
                  </a:cxn>
                  <a:cxn ang="0">
                    <a:pos x="33" y="162"/>
                  </a:cxn>
                  <a:cxn ang="0">
                    <a:pos x="48" y="172"/>
                  </a:cxn>
                  <a:cxn ang="0">
                    <a:pos x="64" y="179"/>
                  </a:cxn>
                  <a:cxn ang="0">
                    <a:pos x="82" y="182"/>
                  </a:cxn>
                </a:cxnLst>
                <a:rect l="0" t="0" r="r" b="b"/>
                <a:pathLst>
                  <a:path w="183" h="184">
                    <a:moveTo>
                      <a:pt x="92" y="184"/>
                    </a:moveTo>
                    <a:lnTo>
                      <a:pt x="101" y="182"/>
                    </a:lnTo>
                    <a:lnTo>
                      <a:pt x="110" y="181"/>
                    </a:lnTo>
                    <a:lnTo>
                      <a:pt x="119" y="179"/>
                    </a:lnTo>
                    <a:lnTo>
                      <a:pt x="127" y="176"/>
                    </a:lnTo>
                    <a:lnTo>
                      <a:pt x="135" y="172"/>
                    </a:lnTo>
                    <a:lnTo>
                      <a:pt x="142" y="168"/>
                    </a:lnTo>
                    <a:lnTo>
                      <a:pt x="150" y="162"/>
                    </a:lnTo>
                    <a:lnTo>
                      <a:pt x="156" y="157"/>
                    </a:lnTo>
                    <a:lnTo>
                      <a:pt x="162" y="150"/>
                    </a:lnTo>
                    <a:lnTo>
                      <a:pt x="167" y="144"/>
                    </a:lnTo>
                    <a:lnTo>
                      <a:pt x="172" y="136"/>
                    </a:lnTo>
                    <a:lnTo>
                      <a:pt x="175" y="128"/>
                    </a:lnTo>
                    <a:lnTo>
                      <a:pt x="178" y="119"/>
                    </a:lnTo>
                    <a:lnTo>
                      <a:pt x="181" y="110"/>
                    </a:lnTo>
                    <a:lnTo>
                      <a:pt x="182" y="101"/>
                    </a:lnTo>
                    <a:lnTo>
                      <a:pt x="183" y="93"/>
                    </a:lnTo>
                    <a:lnTo>
                      <a:pt x="182" y="83"/>
                    </a:lnTo>
                    <a:lnTo>
                      <a:pt x="181" y="74"/>
                    </a:lnTo>
                    <a:lnTo>
                      <a:pt x="178" y="65"/>
                    </a:lnTo>
                    <a:lnTo>
                      <a:pt x="175" y="57"/>
                    </a:lnTo>
                    <a:lnTo>
                      <a:pt x="172" y="48"/>
                    </a:lnTo>
                    <a:lnTo>
                      <a:pt x="167" y="42"/>
                    </a:lnTo>
                    <a:lnTo>
                      <a:pt x="162" y="34"/>
                    </a:lnTo>
                    <a:lnTo>
                      <a:pt x="156" y="27"/>
                    </a:lnTo>
                    <a:lnTo>
                      <a:pt x="150" y="22"/>
                    </a:lnTo>
                    <a:lnTo>
                      <a:pt x="142" y="16"/>
                    </a:lnTo>
                    <a:lnTo>
                      <a:pt x="135" y="12"/>
                    </a:lnTo>
                    <a:lnTo>
                      <a:pt x="127" y="8"/>
                    </a:lnTo>
                    <a:lnTo>
                      <a:pt x="119" y="5"/>
                    </a:lnTo>
                    <a:lnTo>
                      <a:pt x="110" y="3"/>
                    </a:lnTo>
                    <a:lnTo>
                      <a:pt x="101" y="2"/>
                    </a:lnTo>
                    <a:lnTo>
                      <a:pt x="92" y="0"/>
                    </a:lnTo>
                    <a:lnTo>
                      <a:pt x="82" y="2"/>
                    </a:lnTo>
                    <a:lnTo>
                      <a:pt x="73" y="3"/>
                    </a:lnTo>
                    <a:lnTo>
                      <a:pt x="64" y="5"/>
                    </a:lnTo>
                    <a:lnTo>
                      <a:pt x="55" y="8"/>
                    </a:lnTo>
                    <a:lnTo>
                      <a:pt x="48" y="12"/>
                    </a:lnTo>
                    <a:lnTo>
                      <a:pt x="40" y="16"/>
                    </a:lnTo>
                    <a:lnTo>
                      <a:pt x="33" y="22"/>
                    </a:lnTo>
                    <a:lnTo>
                      <a:pt x="26" y="27"/>
                    </a:lnTo>
                    <a:lnTo>
                      <a:pt x="21" y="34"/>
                    </a:lnTo>
                    <a:lnTo>
                      <a:pt x="15" y="42"/>
                    </a:lnTo>
                    <a:lnTo>
                      <a:pt x="11" y="48"/>
                    </a:lnTo>
                    <a:lnTo>
                      <a:pt x="8" y="57"/>
                    </a:lnTo>
                    <a:lnTo>
                      <a:pt x="4" y="65"/>
                    </a:lnTo>
                    <a:lnTo>
                      <a:pt x="2" y="74"/>
                    </a:lnTo>
                    <a:lnTo>
                      <a:pt x="1" y="83"/>
                    </a:lnTo>
                    <a:lnTo>
                      <a:pt x="0" y="93"/>
                    </a:lnTo>
                    <a:lnTo>
                      <a:pt x="1" y="101"/>
                    </a:lnTo>
                    <a:lnTo>
                      <a:pt x="2" y="110"/>
                    </a:lnTo>
                    <a:lnTo>
                      <a:pt x="4" y="119"/>
                    </a:lnTo>
                    <a:lnTo>
                      <a:pt x="8" y="128"/>
                    </a:lnTo>
                    <a:lnTo>
                      <a:pt x="11" y="136"/>
                    </a:lnTo>
                    <a:lnTo>
                      <a:pt x="15" y="144"/>
                    </a:lnTo>
                    <a:lnTo>
                      <a:pt x="21" y="150"/>
                    </a:lnTo>
                    <a:lnTo>
                      <a:pt x="26" y="157"/>
                    </a:lnTo>
                    <a:lnTo>
                      <a:pt x="33" y="162"/>
                    </a:lnTo>
                    <a:lnTo>
                      <a:pt x="40" y="168"/>
                    </a:lnTo>
                    <a:lnTo>
                      <a:pt x="48" y="172"/>
                    </a:lnTo>
                    <a:lnTo>
                      <a:pt x="55" y="176"/>
                    </a:lnTo>
                    <a:lnTo>
                      <a:pt x="64" y="179"/>
                    </a:lnTo>
                    <a:lnTo>
                      <a:pt x="73" y="181"/>
                    </a:lnTo>
                    <a:lnTo>
                      <a:pt x="82" y="182"/>
                    </a:lnTo>
                    <a:lnTo>
                      <a:pt x="92" y="184"/>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212" name="Freeform 54"/>
              <p:cNvSpPr>
                <a:spLocks/>
              </p:cNvSpPr>
              <p:nvPr/>
            </p:nvSpPr>
            <p:spPr bwMode="auto">
              <a:xfrm>
                <a:off x="10536640" y="2964812"/>
                <a:ext cx="28575" cy="28575"/>
              </a:xfrm>
              <a:custGeom>
                <a:avLst/>
                <a:gdLst/>
                <a:ahLst/>
                <a:cxnLst>
                  <a:cxn ang="0">
                    <a:pos x="101" y="182"/>
                  </a:cxn>
                  <a:cxn ang="0">
                    <a:pos x="118" y="179"/>
                  </a:cxn>
                  <a:cxn ang="0">
                    <a:pos x="135" y="172"/>
                  </a:cxn>
                  <a:cxn ang="0">
                    <a:pos x="149" y="162"/>
                  </a:cxn>
                  <a:cxn ang="0">
                    <a:pos x="162" y="150"/>
                  </a:cxn>
                  <a:cxn ang="0">
                    <a:pos x="172" y="136"/>
                  </a:cxn>
                  <a:cxn ang="0">
                    <a:pos x="178" y="119"/>
                  </a:cxn>
                  <a:cxn ang="0">
                    <a:pos x="183" y="101"/>
                  </a:cxn>
                  <a:cxn ang="0">
                    <a:pos x="183" y="83"/>
                  </a:cxn>
                  <a:cxn ang="0">
                    <a:pos x="178" y="65"/>
                  </a:cxn>
                  <a:cxn ang="0">
                    <a:pos x="172" y="48"/>
                  </a:cxn>
                  <a:cxn ang="0">
                    <a:pos x="162" y="34"/>
                  </a:cxn>
                  <a:cxn ang="0">
                    <a:pos x="149" y="22"/>
                  </a:cxn>
                  <a:cxn ang="0">
                    <a:pos x="135" y="12"/>
                  </a:cxn>
                  <a:cxn ang="0">
                    <a:pos x="118" y="5"/>
                  </a:cxn>
                  <a:cxn ang="0">
                    <a:pos x="101" y="2"/>
                  </a:cxn>
                  <a:cxn ang="0">
                    <a:pos x="82" y="2"/>
                  </a:cxn>
                  <a:cxn ang="0">
                    <a:pos x="64" y="5"/>
                  </a:cxn>
                  <a:cxn ang="0">
                    <a:pos x="47" y="12"/>
                  </a:cxn>
                  <a:cxn ang="0">
                    <a:pos x="33" y="22"/>
                  </a:cxn>
                  <a:cxn ang="0">
                    <a:pos x="21" y="34"/>
                  </a:cxn>
                  <a:cxn ang="0">
                    <a:pos x="11" y="48"/>
                  </a:cxn>
                  <a:cxn ang="0">
                    <a:pos x="4" y="65"/>
                  </a:cxn>
                  <a:cxn ang="0">
                    <a:pos x="1" y="83"/>
                  </a:cxn>
                  <a:cxn ang="0">
                    <a:pos x="1" y="101"/>
                  </a:cxn>
                  <a:cxn ang="0">
                    <a:pos x="4" y="119"/>
                  </a:cxn>
                  <a:cxn ang="0">
                    <a:pos x="11" y="136"/>
                  </a:cxn>
                  <a:cxn ang="0">
                    <a:pos x="21" y="150"/>
                  </a:cxn>
                  <a:cxn ang="0">
                    <a:pos x="33" y="162"/>
                  </a:cxn>
                  <a:cxn ang="0">
                    <a:pos x="47" y="172"/>
                  </a:cxn>
                  <a:cxn ang="0">
                    <a:pos x="64" y="179"/>
                  </a:cxn>
                  <a:cxn ang="0">
                    <a:pos x="82" y="182"/>
                  </a:cxn>
                </a:cxnLst>
                <a:rect l="0" t="0" r="r" b="b"/>
                <a:pathLst>
                  <a:path w="183" h="184">
                    <a:moveTo>
                      <a:pt x="92" y="184"/>
                    </a:moveTo>
                    <a:lnTo>
                      <a:pt x="101" y="182"/>
                    </a:lnTo>
                    <a:lnTo>
                      <a:pt x="109" y="181"/>
                    </a:lnTo>
                    <a:lnTo>
                      <a:pt x="118" y="179"/>
                    </a:lnTo>
                    <a:lnTo>
                      <a:pt x="127" y="176"/>
                    </a:lnTo>
                    <a:lnTo>
                      <a:pt x="135" y="172"/>
                    </a:lnTo>
                    <a:lnTo>
                      <a:pt x="143" y="168"/>
                    </a:lnTo>
                    <a:lnTo>
                      <a:pt x="149" y="162"/>
                    </a:lnTo>
                    <a:lnTo>
                      <a:pt x="156" y="157"/>
                    </a:lnTo>
                    <a:lnTo>
                      <a:pt x="162" y="150"/>
                    </a:lnTo>
                    <a:lnTo>
                      <a:pt x="167" y="144"/>
                    </a:lnTo>
                    <a:lnTo>
                      <a:pt x="172" y="136"/>
                    </a:lnTo>
                    <a:lnTo>
                      <a:pt x="176" y="128"/>
                    </a:lnTo>
                    <a:lnTo>
                      <a:pt x="178" y="119"/>
                    </a:lnTo>
                    <a:lnTo>
                      <a:pt x="180" y="110"/>
                    </a:lnTo>
                    <a:lnTo>
                      <a:pt x="183" y="101"/>
                    </a:lnTo>
                    <a:lnTo>
                      <a:pt x="183" y="93"/>
                    </a:lnTo>
                    <a:lnTo>
                      <a:pt x="183" y="83"/>
                    </a:lnTo>
                    <a:lnTo>
                      <a:pt x="180" y="74"/>
                    </a:lnTo>
                    <a:lnTo>
                      <a:pt x="178" y="65"/>
                    </a:lnTo>
                    <a:lnTo>
                      <a:pt x="176" y="57"/>
                    </a:lnTo>
                    <a:lnTo>
                      <a:pt x="172" y="48"/>
                    </a:lnTo>
                    <a:lnTo>
                      <a:pt x="167" y="42"/>
                    </a:lnTo>
                    <a:lnTo>
                      <a:pt x="162" y="34"/>
                    </a:lnTo>
                    <a:lnTo>
                      <a:pt x="156" y="27"/>
                    </a:lnTo>
                    <a:lnTo>
                      <a:pt x="149" y="22"/>
                    </a:lnTo>
                    <a:lnTo>
                      <a:pt x="143" y="16"/>
                    </a:lnTo>
                    <a:lnTo>
                      <a:pt x="135" y="12"/>
                    </a:lnTo>
                    <a:lnTo>
                      <a:pt x="127" y="8"/>
                    </a:lnTo>
                    <a:lnTo>
                      <a:pt x="118" y="5"/>
                    </a:lnTo>
                    <a:lnTo>
                      <a:pt x="109" y="3"/>
                    </a:lnTo>
                    <a:lnTo>
                      <a:pt x="101" y="2"/>
                    </a:lnTo>
                    <a:lnTo>
                      <a:pt x="92" y="0"/>
                    </a:lnTo>
                    <a:lnTo>
                      <a:pt x="82" y="2"/>
                    </a:lnTo>
                    <a:lnTo>
                      <a:pt x="73" y="3"/>
                    </a:lnTo>
                    <a:lnTo>
                      <a:pt x="64" y="5"/>
                    </a:lnTo>
                    <a:lnTo>
                      <a:pt x="56" y="8"/>
                    </a:lnTo>
                    <a:lnTo>
                      <a:pt x="47" y="12"/>
                    </a:lnTo>
                    <a:lnTo>
                      <a:pt x="41" y="16"/>
                    </a:lnTo>
                    <a:lnTo>
                      <a:pt x="33" y="22"/>
                    </a:lnTo>
                    <a:lnTo>
                      <a:pt x="26" y="27"/>
                    </a:lnTo>
                    <a:lnTo>
                      <a:pt x="21" y="34"/>
                    </a:lnTo>
                    <a:lnTo>
                      <a:pt x="15" y="42"/>
                    </a:lnTo>
                    <a:lnTo>
                      <a:pt x="11" y="48"/>
                    </a:lnTo>
                    <a:lnTo>
                      <a:pt x="7" y="57"/>
                    </a:lnTo>
                    <a:lnTo>
                      <a:pt x="4" y="65"/>
                    </a:lnTo>
                    <a:lnTo>
                      <a:pt x="2" y="74"/>
                    </a:lnTo>
                    <a:lnTo>
                      <a:pt x="1" y="83"/>
                    </a:lnTo>
                    <a:lnTo>
                      <a:pt x="0" y="93"/>
                    </a:lnTo>
                    <a:lnTo>
                      <a:pt x="1" y="101"/>
                    </a:lnTo>
                    <a:lnTo>
                      <a:pt x="2" y="110"/>
                    </a:lnTo>
                    <a:lnTo>
                      <a:pt x="4" y="119"/>
                    </a:lnTo>
                    <a:lnTo>
                      <a:pt x="7" y="128"/>
                    </a:lnTo>
                    <a:lnTo>
                      <a:pt x="11" y="136"/>
                    </a:lnTo>
                    <a:lnTo>
                      <a:pt x="15" y="144"/>
                    </a:lnTo>
                    <a:lnTo>
                      <a:pt x="21" y="150"/>
                    </a:lnTo>
                    <a:lnTo>
                      <a:pt x="26" y="157"/>
                    </a:lnTo>
                    <a:lnTo>
                      <a:pt x="33" y="162"/>
                    </a:lnTo>
                    <a:lnTo>
                      <a:pt x="41" y="168"/>
                    </a:lnTo>
                    <a:lnTo>
                      <a:pt x="47" y="172"/>
                    </a:lnTo>
                    <a:lnTo>
                      <a:pt x="56" y="176"/>
                    </a:lnTo>
                    <a:lnTo>
                      <a:pt x="64" y="179"/>
                    </a:lnTo>
                    <a:lnTo>
                      <a:pt x="73" y="181"/>
                    </a:lnTo>
                    <a:lnTo>
                      <a:pt x="82" y="182"/>
                    </a:lnTo>
                    <a:lnTo>
                      <a:pt x="92" y="184"/>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213" name="Freeform 55"/>
              <p:cNvSpPr>
                <a:spLocks/>
              </p:cNvSpPr>
              <p:nvPr/>
            </p:nvSpPr>
            <p:spPr bwMode="auto">
              <a:xfrm>
                <a:off x="10576328" y="2964812"/>
                <a:ext cx="28575" cy="28575"/>
              </a:xfrm>
              <a:custGeom>
                <a:avLst/>
                <a:gdLst/>
                <a:ahLst/>
                <a:cxnLst>
                  <a:cxn ang="0">
                    <a:pos x="100" y="182"/>
                  </a:cxn>
                  <a:cxn ang="0">
                    <a:pos x="118" y="179"/>
                  </a:cxn>
                  <a:cxn ang="0">
                    <a:pos x="135" y="172"/>
                  </a:cxn>
                  <a:cxn ang="0">
                    <a:pos x="149" y="162"/>
                  </a:cxn>
                  <a:cxn ang="0">
                    <a:pos x="161" y="150"/>
                  </a:cxn>
                  <a:cxn ang="0">
                    <a:pos x="171" y="136"/>
                  </a:cxn>
                  <a:cxn ang="0">
                    <a:pos x="178" y="119"/>
                  </a:cxn>
                  <a:cxn ang="0">
                    <a:pos x="182" y="101"/>
                  </a:cxn>
                  <a:cxn ang="0">
                    <a:pos x="182" y="83"/>
                  </a:cxn>
                  <a:cxn ang="0">
                    <a:pos x="178" y="65"/>
                  </a:cxn>
                  <a:cxn ang="0">
                    <a:pos x="171" y="48"/>
                  </a:cxn>
                  <a:cxn ang="0">
                    <a:pos x="161" y="34"/>
                  </a:cxn>
                  <a:cxn ang="0">
                    <a:pos x="149" y="22"/>
                  </a:cxn>
                  <a:cxn ang="0">
                    <a:pos x="135" y="12"/>
                  </a:cxn>
                  <a:cxn ang="0">
                    <a:pos x="118" y="5"/>
                  </a:cxn>
                  <a:cxn ang="0">
                    <a:pos x="100" y="2"/>
                  </a:cxn>
                  <a:cxn ang="0">
                    <a:pos x="82" y="2"/>
                  </a:cxn>
                  <a:cxn ang="0">
                    <a:pos x="64" y="5"/>
                  </a:cxn>
                  <a:cxn ang="0">
                    <a:pos x="48" y="12"/>
                  </a:cxn>
                  <a:cxn ang="0">
                    <a:pos x="33" y="22"/>
                  </a:cxn>
                  <a:cxn ang="0">
                    <a:pos x="21" y="34"/>
                  </a:cxn>
                  <a:cxn ang="0">
                    <a:pos x="11" y="48"/>
                  </a:cxn>
                  <a:cxn ang="0">
                    <a:pos x="4" y="65"/>
                  </a:cxn>
                  <a:cxn ang="0">
                    <a:pos x="1" y="83"/>
                  </a:cxn>
                  <a:cxn ang="0">
                    <a:pos x="1" y="101"/>
                  </a:cxn>
                  <a:cxn ang="0">
                    <a:pos x="4" y="119"/>
                  </a:cxn>
                  <a:cxn ang="0">
                    <a:pos x="11" y="136"/>
                  </a:cxn>
                  <a:cxn ang="0">
                    <a:pos x="21" y="150"/>
                  </a:cxn>
                  <a:cxn ang="0">
                    <a:pos x="33" y="162"/>
                  </a:cxn>
                  <a:cxn ang="0">
                    <a:pos x="48" y="172"/>
                  </a:cxn>
                  <a:cxn ang="0">
                    <a:pos x="64" y="179"/>
                  </a:cxn>
                  <a:cxn ang="0">
                    <a:pos x="82" y="182"/>
                  </a:cxn>
                </a:cxnLst>
                <a:rect l="0" t="0" r="r" b="b"/>
                <a:pathLst>
                  <a:path w="182" h="184">
                    <a:moveTo>
                      <a:pt x="92" y="184"/>
                    </a:moveTo>
                    <a:lnTo>
                      <a:pt x="100" y="182"/>
                    </a:lnTo>
                    <a:lnTo>
                      <a:pt x="109" y="181"/>
                    </a:lnTo>
                    <a:lnTo>
                      <a:pt x="118" y="179"/>
                    </a:lnTo>
                    <a:lnTo>
                      <a:pt x="127" y="176"/>
                    </a:lnTo>
                    <a:lnTo>
                      <a:pt x="135" y="172"/>
                    </a:lnTo>
                    <a:lnTo>
                      <a:pt x="143" y="168"/>
                    </a:lnTo>
                    <a:lnTo>
                      <a:pt x="149" y="162"/>
                    </a:lnTo>
                    <a:lnTo>
                      <a:pt x="156" y="157"/>
                    </a:lnTo>
                    <a:lnTo>
                      <a:pt x="161" y="150"/>
                    </a:lnTo>
                    <a:lnTo>
                      <a:pt x="167" y="144"/>
                    </a:lnTo>
                    <a:lnTo>
                      <a:pt x="171" y="136"/>
                    </a:lnTo>
                    <a:lnTo>
                      <a:pt x="176" y="128"/>
                    </a:lnTo>
                    <a:lnTo>
                      <a:pt x="178" y="119"/>
                    </a:lnTo>
                    <a:lnTo>
                      <a:pt x="180" y="110"/>
                    </a:lnTo>
                    <a:lnTo>
                      <a:pt x="182" y="101"/>
                    </a:lnTo>
                    <a:lnTo>
                      <a:pt x="182" y="93"/>
                    </a:lnTo>
                    <a:lnTo>
                      <a:pt x="182" y="83"/>
                    </a:lnTo>
                    <a:lnTo>
                      <a:pt x="180" y="74"/>
                    </a:lnTo>
                    <a:lnTo>
                      <a:pt x="178" y="65"/>
                    </a:lnTo>
                    <a:lnTo>
                      <a:pt x="176" y="57"/>
                    </a:lnTo>
                    <a:lnTo>
                      <a:pt x="171" y="48"/>
                    </a:lnTo>
                    <a:lnTo>
                      <a:pt x="167" y="42"/>
                    </a:lnTo>
                    <a:lnTo>
                      <a:pt x="161" y="34"/>
                    </a:lnTo>
                    <a:lnTo>
                      <a:pt x="156" y="27"/>
                    </a:lnTo>
                    <a:lnTo>
                      <a:pt x="149" y="22"/>
                    </a:lnTo>
                    <a:lnTo>
                      <a:pt x="143" y="16"/>
                    </a:lnTo>
                    <a:lnTo>
                      <a:pt x="135" y="12"/>
                    </a:lnTo>
                    <a:lnTo>
                      <a:pt x="127" y="8"/>
                    </a:lnTo>
                    <a:lnTo>
                      <a:pt x="118" y="5"/>
                    </a:lnTo>
                    <a:lnTo>
                      <a:pt x="109" y="3"/>
                    </a:lnTo>
                    <a:lnTo>
                      <a:pt x="100" y="2"/>
                    </a:lnTo>
                    <a:lnTo>
                      <a:pt x="92" y="0"/>
                    </a:lnTo>
                    <a:lnTo>
                      <a:pt x="82" y="2"/>
                    </a:lnTo>
                    <a:lnTo>
                      <a:pt x="73" y="3"/>
                    </a:lnTo>
                    <a:lnTo>
                      <a:pt x="64" y="5"/>
                    </a:lnTo>
                    <a:lnTo>
                      <a:pt x="56" y="8"/>
                    </a:lnTo>
                    <a:lnTo>
                      <a:pt x="48" y="12"/>
                    </a:lnTo>
                    <a:lnTo>
                      <a:pt x="41" y="16"/>
                    </a:lnTo>
                    <a:lnTo>
                      <a:pt x="33" y="22"/>
                    </a:lnTo>
                    <a:lnTo>
                      <a:pt x="27" y="27"/>
                    </a:lnTo>
                    <a:lnTo>
                      <a:pt x="21" y="34"/>
                    </a:lnTo>
                    <a:lnTo>
                      <a:pt x="16" y="42"/>
                    </a:lnTo>
                    <a:lnTo>
                      <a:pt x="11" y="48"/>
                    </a:lnTo>
                    <a:lnTo>
                      <a:pt x="7" y="57"/>
                    </a:lnTo>
                    <a:lnTo>
                      <a:pt x="4" y="65"/>
                    </a:lnTo>
                    <a:lnTo>
                      <a:pt x="2" y="74"/>
                    </a:lnTo>
                    <a:lnTo>
                      <a:pt x="1" y="83"/>
                    </a:lnTo>
                    <a:lnTo>
                      <a:pt x="0" y="93"/>
                    </a:lnTo>
                    <a:lnTo>
                      <a:pt x="1" y="101"/>
                    </a:lnTo>
                    <a:lnTo>
                      <a:pt x="2" y="110"/>
                    </a:lnTo>
                    <a:lnTo>
                      <a:pt x="4" y="119"/>
                    </a:lnTo>
                    <a:lnTo>
                      <a:pt x="7" y="128"/>
                    </a:lnTo>
                    <a:lnTo>
                      <a:pt x="11" y="136"/>
                    </a:lnTo>
                    <a:lnTo>
                      <a:pt x="16" y="144"/>
                    </a:lnTo>
                    <a:lnTo>
                      <a:pt x="21" y="150"/>
                    </a:lnTo>
                    <a:lnTo>
                      <a:pt x="27" y="157"/>
                    </a:lnTo>
                    <a:lnTo>
                      <a:pt x="33" y="162"/>
                    </a:lnTo>
                    <a:lnTo>
                      <a:pt x="41" y="168"/>
                    </a:lnTo>
                    <a:lnTo>
                      <a:pt x="48" y="172"/>
                    </a:lnTo>
                    <a:lnTo>
                      <a:pt x="56" y="176"/>
                    </a:lnTo>
                    <a:lnTo>
                      <a:pt x="64" y="179"/>
                    </a:lnTo>
                    <a:lnTo>
                      <a:pt x="73" y="181"/>
                    </a:lnTo>
                    <a:lnTo>
                      <a:pt x="82" y="182"/>
                    </a:lnTo>
                    <a:lnTo>
                      <a:pt x="92" y="184"/>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214" name="Freeform 56"/>
              <p:cNvSpPr>
                <a:spLocks/>
              </p:cNvSpPr>
              <p:nvPr/>
            </p:nvSpPr>
            <p:spPr bwMode="auto">
              <a:xfrm>
                <a:off x="10616015" y="2964812"/>
                <a:ext cx="28575" cy="28575"/>
              </a:xfrm>
              <a:custGeom>
                <a:avLst/>
                <a:gdLst/>
                <a:ahLst/>
                <a:cxnLst>
                  <a:cxn ang="0">
                    <a:pos x="100" y="182"/>
                  </a:cxn>
                  <a:cxn ang="0">
                    <a:pos x="118" y="179"/>
                  </a:cxn>
                  <a:cxn ang="0">
                    <a:pos x="135" y="172"/>
                  </a:cxn>
                  <a:cxn ang="0">
                    <a:pos x="149" y="162"/>
                  </a:cxn>
                  <a:cxn ang="0">
                    <a:pos x="161" y="150"/>
                  </a:cxn>
                  <a:cxn ang="0">
                    <a:pos x="171" y="136"/>
                  </a:cxn>
                  <a:cxn ang="0">
                    <a:pos x="179" y="119"/>
                  </a:cxn>
                  <a:cxn ang="0">
                    <a:pos x="182" y="101"/>
                  </a:cxn>
                  <a:cxn ang="0">
                    <a:pos x="182" y="83"/>
                  </a:cxn>
                  <a:cxn ang="0">
                    <a:pos x="179" y="65"/>
                  </a:cxn>
                  <a:cxn ang="0">
                    <a:pos x="171" y="48"/>
                  </a:cxn>
                  <a:cxn ang="0">
                    <a:pos x="161" y="34"/>
                  </a:cxn>
                  <a:cxn ang="0">
                    <a:pos x="149" y="22"/>
                  </a:cxn>
                  <a:cxn ang="0">
                    <a:pos x="135" y="12"/>
                  </a:cxn>
                  <a:cxn ang="0">
                    <a:pos x="118" y="5"/>
                  </a:cxn>
                  <a:cxn ang="0">
                    <a:pos x="100" y="2"/>
                  </a:cxn>
                  <a:cxn ang="0">
                    <a:pos x="82" y="2"/>
                  </a:cxn>
                  <a:cxn ang="0">
                    <a:pos x="64" y="5"/>
                  </a:cxn>
                  <a:cxn ang="0">
                    <a:pos x="48" y="12"/>
                  </a:cxn>
                  <a:cxn ang="0">
                    <a:pos x="34" y="22"/>
                  </a:cxn>
                  <a:cxn ang="0">
                    <a:pos x="20" y="34"/>
                  </a:cxn>
                  <a:cxn ang="0">
                    <a:pos x="10" y="48"/>
                  </a:cxn>
                  <a:cxn ang="0">
                    <a:pos x="4" y="65"/>
                  </a:cxn>
                  <a:cxn ang="0">
                    <a:pos x="0" y="83"/>
                  </a:cxn>
                  <a:cxn ang="0">
                    <a:pos x="0" y="101"/>
                  </a:cxn>
                  <a:cxn ang="0">
                    <a:pos x="4" y="119"/>
                  </a:cxn>
                  <a:cxn ang="0">
                    <a:pos x="10" y="136"/>
                  </a:cxn>
                  <a:cxn ang="0">
                    <a:pos x="20" y="150"/>
                  </a:cxn>
                  <a:cxn ang="0">
                    <a:pos x="34" y="162"/>
                  </a:cxn>
                  <a:cxn ang="0">
                    <a:pos x="48" y="172"/>
                  </a:cxn>
                  <a:cxn ang="0">
                    <a:pos x="64" y="179"/>
                  </a:cxn>
                  <a:cxn ang="0">
                    <a:pos x="82" y="182"/>
                  </a:cxn>
                </a:cxnLst>
                <a:rect l="0" t="0" r="r" b="b"/>
                <a:pathLst>
                  <a:path w="182" h="184">
                    <a:moveTo>
                      <a:pt x="91" y="184"/>
                    </a:moveTo>
                    <a:lnTo>
                      <a:pt x="100" y="182"/>
                    </a:lnTo>
                    <a:lnTo>
                      <a:pt x="109" y="181"/>
                    </a:lnTo>
                    <a:lnTo>
                      <a:pt x="118" y="179"/>
                    </a:lnTo>
                    <a:lnTo>
                      <a:pt x="127" y="176"/>
                    </a:lnTo>
                    <a:lnTo>
                      <a:pt x="135" y="172"/>
                    </a:lnTo>
                    <a:lnTo>
                      <a:pt x="142" y="168"/>
                    </a:lnTo>
                    <a:lnTo>
                      <a:pt x="149" y="162"/>
                    </a:lnTo>
                    <a:lnTo>
                      <a:pt x="156" y="157"/>
                    </a:lnTo>
                    <a:lnTo>
                      <a:pt x="161" y="150"/>
                    </a:lnTo>
                    <a:lnTo>
                      <a:pt x="167" y="144"/>
                    </a:lnTo>
                    <a:lnTo>
                      <a:pt x="171" y="136"/>
                    </a:lnTo>
                    <a:lnTo>
                      <a:pt x="176" y="128"/>
                    </a:lnTo>
                    <a:lnTo>
                      <a:pt x="179" y="119"/>
                    </a:lnTo>
                    <a:lnTo>
                      <a:pt x="181" y="110"/>
                    </a:lnTo>
                    <a:lnTo>
                      <a:pt x="182" y="101"/>
                    </a:lnTo>
                    <a:lnTo>
                      <a:pt x="182" y="93"/>
                    </a:lnTo>
                    <a:lnTo>
                      <a:pt x="182" y="83"/>
                    </a:lnTo>
                    <a:lnTo>
                      <a:pt x="181" y="74"/>
                    </a:lnTo>
                    <a:lnTo>
                      <a:pt x="179" y="65"/>
                    </a:lnTo>
                    <a:lnTo>
                      <a:pt x="176" y="57"/>
                    </a:lnTo>
                    <a:lnTo>
                      <a:pt x="171" y="48"/>
                    </a:lnTo>
                    <a:lnTo>
                      <a:pt x="167" y="42"/>
                    </a:lnTo>
                    <a:lnTo>
                      <a:pt x="161" y="34"/>
                    </a:lnTo>
                    <a:lnTo>
                      <a:pt x="156" y="27"/>
                    </a:lnTo>
                    <a:lnTo>
                      <a:pt x="149" y="22"/>
                    </a:lnTo>
                    <a:lnTo>
                      <a:pt x="142" y="16"/>
                    </a:lnTo>
                    <a:lnTo>
                      <a:pt x="135" y="12"/>
                    </a:lnTo>
                    <a:lnTo>
                      <a:pt x="127" y="8"/>
                    </a:lnTo>
                    <a:lnTo>
                      <a:pt x="118" y="5"/>
                    </a:lnTo>
                    <a:lnTo>
                      <a:pt x="109" y="3"/>
                    </a:lnTo>
                    <a:lnTo>
                      <a:pt x="100" y="2"/>
                    </a:lnTo>
                    <a:lnTo>
                      <a:pt x="91" y="0"/>
                    </a:lnTo>
                    <a:lnTo>
                      <a:pt x="82" y="2"/>
                    </a:lnTo>
                    <a:lnTo>
                      <a:pt x="73" y="3"/>
                    </a:lnTo>
                    <a:lnTo>
                      <a:pt x="64" y="5"/>
                    </a:lnTo>
                    <a:lnTo>
                      <a:pt x="56" y="8"/>
                    </a:lnTo>
                    <a:lnTo>
                      <a:pt x="48" y="12"/>
                    </a:lnTo>
                    <a:lnTo>
                      <a:pt x="40" y="16"/>
                    </a:lnTo>
                    <a:lnTo>
                      <a:pt x="34" y="22"/>
                    </a:lnTo>
                    <a:lnTo>
                      <a:pt x="27" y="27"/>
                    </a:lnTo>
                    <a:lnTo>
                      <a:pt x="20" y="34"/>
                    </a:lnTo>
                    <a:lnTo>
                      <a:pt x="16" y="42"/>
                    </a:lnTo>
                    <a:lnTo>
                      <a:pt x="10" y="48"/>
                    </a:lnTo>
                    <a:lnTo>
                      <a:pt x="7" y="57"/>
                    </a:lnTo>
                    <a:lnTo>
                      <a:pt x="4" y="65"/>
                    </a:lnTo>
                    <a:lnTo>
                      <a:pt x="2" y="74"/>
                    </a:lnTo>
                    <a:lnTo>
                      <a:pt x="0" y="83"/>
                    </a:lnTo>
                    <a:lnTo>
                      <a:pt x="0" y="93"/>
                    </a:lnTo>
                    <a:lnTo>
                      <a:pt x="0" y="101"/>
                    </a:lnTo>
                    <a:lnTo>
                      <a:pt x="2" y="110"/>
                    </a:lnTo>
                    <a:lnTo>
                      <a:pt x="4" y="119"/>
                    </a:lnTo>
                    <a:lnTo>
                      <a:pt x="7" y="128"/>
                    </a:lnTo>
                    <a:lnTo>
                      <a:pt x="10" y="136"/>
                    </a:lnTo>
                    <a:lnTo>
                      <a:pt x="16" y="144"/>
                    </a:lnTo>
                    <a:lnTo>
                      <a:pt x="20" y="150"/>
                    </a:lnTo>
                    <a:lnTo>
                      <a:pt x="27" y="157"/>
                    </a:lnTo>
                    <a:lnTo>
                      <a:pt x="34" y="162"/>
                    </a:lnTo>
                    <a:lnTo>
                      <a:pt x="40" y="168"/>
                    </a:lnTo>
                    <a:lnTo>
                      <a:pt x="48" y="172"/>
                    </a:lnTo>
                    <a:lnTo>
                      <a:pt x="56" y="176"/>
                    </a:lnTo>
                    <a:lnTo>
                      <a:pt x="64" y="179"/>
                    </a:lnTo>
                    <a:lnTo>
                      <a:pt x="73" y="181"/>
                    </a:lnTo>
                    <a:lnTo>
                      <a:pt x="82" y="182"/>
                    </a:lnTo>
                    <a:lnTo>
                      <a:pt x="91" y="184"/>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215" name="Freeform 57"/>
              <p:cNvSpPr>
                <a:spLocks/>
              </p:cNvSpPr>
              <p:nvPr/>
            </p:nvSpPr>
            <p:spPr bwMode="auto">
              <a:xfrm>
                <a:off x="11073215" y="3150549"/>
                <a:ext cx="203200" cy="34925"/>
              </a:xfrm>
              <a:custGeom>
                <a:avLst/>
                <a:gdLst/>
                <a:ahLst/>
                <a:cxnLst>
                  <a:cxn ang="0">
                    <a:pos x="1169" y="0"/>
                  </a:cxn>
                  <a:cxn ang="0">
                    <a:pos x="1190" y="3"/>
                  </a:cxn>
                  <a:cxn ang="0">
                    <a:pos x="1212" y="8"/>
                  </a:cxn>
                  <a:cxn ang="0">
                    <a:pos x="1229" y="19"/>
                  </a:cxn>
                  <a:cxn ang="0">
                    <a:pos x="1246" y="33"/>
                  </a:cxn>
                  <a:cxn ang="0">
                    <a:pos x="1259" y="48"/>
                  </a:cxn>
                  <a:cxn ang="0">
                    <a:pos x="1269" y="67"/>
                  </a:cxn>
                  <a:cxn ang="0">
                    <a:pos x="1276" y="87"/>
                  </a:cxn>
                  <a:cxn ang="0">
                    <a:pos x="1278" y="109"/>
                  </a:cxn>
                  <a:cxn ang="0">
                    <a:pos x="1276" y="131"/>
                  </a:cxn>
                  <a:cxn ang="0">
                    <a:pos x="1269" y="151"/>
                  </a:cxn>
                  <a:cxn ang="0">
                    <a:pos x="1259" y="170"/>
                  </a:cxn>
                  <a:cxn ang="0">
                    <a:pos x="1246" y="186"/>
                  </a:cxn>
                  <a:cxn ang="0">
                    <a:pos x="1229" y="199"/>
                  </a:cxn>
                  <a:cxn ang="0">
                    <a:pos x="1212" y="209"/>
                  </a:cxn>
                  <a:cxn ang="0">
                    <a:pos x="1190" y="216"/>
                  </a:cxn>
                  <a:cxn ang="0">
                    <a:pos x="1169" y="218"/>
                  </a:cxn>
                  <a:cxn ang="0">
                    <a:pos x="97" y="218"/>
                  </a:cxn>
                  <a:cxn ang="0">
                    <a:pos x="76" y="213"/>
                  </a:cxn>
                  <a:cxn ang="0">
                    <a:pos x="56" y="205"/>
                  </a:cxn>
                  <a:cxn ang="0">
                    <a:pos x="38" y="193"/>
                  </a:cxn>
                  <a:cxn ang="0">
                    <a:pos x="24" y="178"/>
                  </a:cxn>
                  <a:cxn ang="0">
                    <a:pos x="12" y="161"/>
                  </a:cxn>
                  <a:cxn ang="0">
                    <a:pos x="4" y="141"/>
                  </a:cxn>
                  <a:cxn ang="0">
                    <a:pos x="0" y="120"/>
                  </a:cxn>
                  <a:cxn ang="0">
                    <a:pos x="0" y="98"/>
                  </a:cxn>
                  <a:cxn ang="0">
                    <a:pos x="4" y="77"/>
                  </a:cxn>
                  <a:cxn ang="0">
                    <a:pos x="12" y="57"/>
                  </a:cxn>
                  <a:cxn ang="0">
                    <a:pos x="24" y="40"/>
                  </a:cxn>
                  <a:cxn ang="0">
                    <a:pos x="38" y="25"/>
                  </a:cxn>
                  <a:cxn ang="0">
                    <a:pos x="56" y="14"/>
                  </a:cxn>
                  <a:cxn ang="0">
                    <a:pos x="76" y="5"/>
                  </a:cxn>
                  <a:cxn ang="0">
                    <a:pos x="97" y="0"/>
                  </a:cxn>
                </a:cxnLst>
                <a:rect l="0" t="0" r="r" b="b"/>
                <a:pathLst>
                  <a:path w="1278" h="218">
                    <a:moveTo>
                      <a:pt x="108" y="0"/>
                    </a:moveTo>
                    <a:lnTo>
                      <a:pt x="1169" y="0"/>
                    </a:lnTo>
                    <a:lnTo>
                      <a:pt x="1180" y="0"/>
                    </a:lnTo>
                    <a:lnTo>
                      <a:pt x="1190" y="3"/>
                    </a:lnTo>
                    <a:lnTo>
                      <a:pt x="1202" y="5"/>
                    </a:lnTo>
                    <a:lnTo>
                      <a:pt x="1212" y="8"/>
                    </a:lnTo>
                    <a:lnTo>
                      <a:pt x="1220" y="14"/>
                    </a:lnTo>
                    <a:lnTo>
                      <a:pt x="1229" y="19"/>
                    </a:lnTo>
                    <a:lnTo>
                      <a:pt x="1238" y="25"/>
                    </a:lnTo>
                    <a:lnTo>
                      <a:pt x="1246" y="33"/>
                    </a:lnTo>
                    <a:lnTo>
                      <a:pt x="1253" y="40"/>
                    </a:lnTo>
                    <a:lnTo>
                      <a:pt x="1259" y="48"/>
                    </a:lnTo>
                    <a:lnTo>
                      <a:pt x="1265" y="57"/>
                    </a:lnTo>
                    <a:lnTo>
                      <a:pt x="1269" y="67"/>
                    </a:lnTo>
                    <a:lnTo>
                      <a:pt x="1272" y="77"/>
                    </a:lnTo>
                    <a:lnTo>
                      <a:pt x="1276" y="87"/>
                    </a:lnTo>
                    <a:lnTo>
                      <a:pt x="1277" y="98"/>
                    </a:lnTo>
                    <a:lnTo>
                      <a:pt x="1278" y="109"/>
                    </a:lnTo>
                    <a:lnTo>
                      <a:pt x="1277" y="120"/>
                    </a:lnTo>
                    <a:lnTo>
                      <a:pt x="1276" y="131"/>
                    </a:lnTo>
                    <a:lnTo>
                      <a:pt x="1272" y="141"/>
                    </a:lnTo>
                    <a:lnTo>
                      <a:pt x="1269" y="151"/>
                    </a:lnTo>
                    <a:lnTo>
                      <a:pt x="1265" y="161"/>
                    </a:lnTo>
                    <a:lnTo>
                      <a:pt x="1259" y="170"/>
                    </a:lnTo>
                    <a:lnTo>
                      <a:pt x="1253" y="178"/>
                    </a:lnTo>
                    <a:lnTo>
                      <a:pt x="1246" y="186"/>
                    </a:lnTo>
                    <a:lnTo>
                      <a:pt x="1238" y="193"/>
                    </a:lnTo>
                    <a:lnTo>
                      <a:pt x="1229" y="199"/>
                    </a:lnTo>
                    <a:lnTo>
                      <a:pt x="1220" y="205"/>
                    </a:lnTo>
                    <a:lnTo>
                      <a:pt x="1212" y="209"/>
                    </a:lnTo>
                    <a:lnTo>
                      <a:pt x="1202" y="213"/>
                    </a:lnTo>
                    <a:lnTo>
                      <a:pt x="1190" y="216"/>
                    </a:lnTo>
                    <a:lnTo>
                      <a:pt x="1180" y="218"/>
                    </a:lnTo>
                    <a:lnTo>
                      <a:pt x="1169" y="218"/>
                    </a:lnTo>
                    <a:lnTo>
                      <a:pt x="108" y="218"/>
                    </a:lnTo>
                    <a:lnTo>
                      <a:pt x="97" y="218"/>
                    </a:lnTo>
                    <a:lnTo>
                      <a:pt x="86" y="216"/>
                    </a:lnTo>
                    <a:lnTo>
                      <a:pt x="76" y="213"/>
                    </a:lnTo>
                    <a:lnTo>
                      <a:pt x="66" y="209"/>
                    </a:lnTo>
                    <a:lnTo>
                      <a:pt x="56" y="205"/>
                    </a:lnTo>
                    <a:lnTo>
                      <a:pt x="47" y="199"/>
                    </a:lnTo>
                    <a:lnTo>
                      <a:pt x="38" y="193"/>
                    </a:lnTo>
                    <a:lnTo>
                      <a:pt x="31" y="186"/>
                    </a:lnTo>
                    <a:lnTo>
                      <a:pt x="24" y="178"/>
                    </a:lnTo>
                    <a:lnTo>
                      <a:pt x="17" y="170"/>
                    </a:lnTo>
                    <a:lnTo>
                      <a:pt x="12" y="161"/>
                    </a:lnTo>
                    <a:lnTo>
                      <a:pt x="7" y="151"/>
                    </a:lnTo>
                    <a:lnTo>
                      <a:pt x="4" y="141"/>
                    </a:lnTo>
                    <a:lnTo>
                      <a:pt x="2" y="131"/>
                    </a:lnTo>
                    <a:lnTo>
                      <a:pt x="0" y="120"/>
                    </a:lnTo>
                    <a:lnTo>
                      <a:pt x="0" y="109"/>
                    </a:lnTo>
                    <a:lnTo>
                      <a:pt x="0" y="98"/>
                    </a:lnTo>
                    <a:lnTo>
                      <a:pt x="2" y="87"/>
                    </a:lnTo>
                    <a:lnTo>
                      <a:pt x="4" y="77"/>
                    </a:lnTo>
                    <a:lnTo>
                      <a:pt x="7" y="67"/>
                    </a:lnTo>
                    <a:lnTo>
                      <a:pt x="12" y="57"/>
                    </a:lnTo>
                    <a:lnTo>
                      <a:pt x="17" y="48"/>
                    </a:lnTo>
                    <a:lnTo>
                      <a:pt x="24" y="40"/>
                    </a:lnTo>
                    <a:lnTo>
                      <a:pt x="31" y="33"/>
                    </a:lnTo>
                    <a:lnTo>
                      <a:pt x="38" y="25"/>
                    </a:lnTo>
                    <a:lnTo>
                      <a:pt x="47" y="19"/>
                    </a:lnTo>
                    <a:lnTo>
                      <a:pt x="56" y="14"/>
                    </a:lnTo>
                    <a:lnTo>
                      <a:pt x="66" y="8"/>
                    </a:lnTo>
                    <a:lnTo>
                      <a:pt x="76" y="5"/>
                    </a:lnTo>
                    <a:lnTo>
                      <a:pt x="86" y="3"/>
                    </a:lnTo>
                    <a:lnTo>
                      <a:pt x="97" y="0"/>
                    </a:lnTo>
                    <a:lnTo>
                      <a:pt x="108" y="0"/>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216" name="Freeform 58"/>
              <p:cNvSpPr>
                <a:spLocks/>
              </p:cNvSpPr>
              <p:nvPr/>
            </p:nvSpPr>
            <p:spPr bwMode="auto">
              <a:xfrm>
                <a:off x="10455678" y="3152137"/>
                <a:ext cx="28575" cy="28575"/>
              </a:xfrm>
              <a:custGeom>
                <a:avLst/>
                <a:gdLst/>
                <a:ahLst/>
                <a:cxnLst>
                  <a:cxn ang="0">
                    <a:pos x="101" y="182"/>
                  </a:cxn>
                  <a:cxn ang="0">
                    <a:pos x="119" y="179"/>
                  </a:cxn>
                  <a:cxn ang="0">
                    <a:pos x="135" y="172"/>
                  </a:cxn>
                  <a:cxn ang="0">
                    <a:pos x="150" y="162"/>
                  </a:cxn>
                  <a:cxn ang="0">
                    <a:pos x="162" y="150"/>
                  </a:cxn>
                  <a:cxn ang="0">
                    <a:pos x="172" y="135"/>
                  </a:cxn>
                  <a:cxn ang="0">
                    <a:pos x="179" y="119"/>
                  </a:cxn>
                  <a:cxn ang="0">
                    <a:pos x="182" y="101"/>
                  </a:cxn>
                  <a:cxn ang="0">
                    <a:pos x="182" y="82"/>
                  </a:cxn>
                  <a:cxn ang="0">
                    <a:pos x="179" y="64"/>
                  </a:cxn>
                  <a:cxn ang="0">
                    <a:pos x="172" y="48"/>
                  </a:cxn>
                  <a:cxn ang="0">
                    <a:pos x="162" y="33"/>
                  </a:cxn>
                  <a:cxn ang="0">
                    <a:pos x="150" y="21"/>
                  </a:cxn>
                  <a:cxn ang="0">
                    <a:pos x="135" y="11"/>
                  </a:cxn>
                  <a:cxn ang="0">
                    <a:pos x="119" y="4"/>
                  </a:cxn>
                  <a:cxn ang="0">
                    <a:pos x="101" y="0"/>
                  </a:cxn>
                  <a:cxn ang="0">
                    <a:pos x="82" y="0"/>
                  </a:cxn>
                  <a:cxn ang="0">
                    <a:pos x="64" y="4"/>
                  </a:cxn>
                  <a:cxn ang="0">
                    <a:pos x="48" y="11"/>
                  </a:cxn>
                  <a:cxn ang="0">
                    <a:pos x="33" y="21"/>
                  </a:cxn>
                  <a:cxn ang="0">
                    <a:pos x="21" y="33"/>
                  </a:cxn>
                  <a:cxn ang="0">
                    <a:pos x="11" y="48"/>
                  </a:cxn>
                  <a:cxn ang="0">
                    <a:pos x="4" y="64"/>
                  </a:cxn>
                  <a:cxn ang="0">
                    <a:pos x="0" y="82"/>
                  </a:cxn>
                  <a:cxn ang="0">
                    <a:pos x="0" y="101"/>
                  </a:cxn>
                  <a:cxn ang="0">
                    <a:pos x="4" y="119"/>
                  </a:cxn>
                  <a:cxn ang="0">
                    <a:pos x="11" y="135"/>
                  </a:cxn>
                  <a:cxn ang="0">
                    <a:pos x="21" y="150"/>
                  </a:cxn>
                  <a:cxn ang="0">
                    <a:pos x="33" y="162"/>
                  </a:cxn>
                  <a:cxn ang="0">
                    <a:pos x="48" y="172"/>
                  </a:cxn>
                  <a:cxn ang="0">
                    <a:pos x="64" y="179"/>
                  </a:cxn>
                  <a:cxn ang="0">
                    <a:pos x="82" y="182"/>
                  </a:cxn>
                </a:cxnLst>
                <a:rect l="0" t="0" r="r" b="b"/>
                <a:pathLst>
                  <a:path w="183" h="183">
                    <a:moveTo>
                      <a:pt x="91" y="183"/>
                    </a:moveTo>
                    <a:lnTo>
                      <a:pt x="101" y="182"/>
                    </a:lnTo>
                    <a:lnTo>
                      <a:pt x="110" y="181"/>
                    </a:lnTo>
                    <a:lnTo>
                      <a:pt x="119" y="179"/>
                    </a:lnTo>
                    <a:lnTo>
                      <a:pt x="126" y="175"/>
                    </a:lnTo>
                    <a:lnTo>
                      <a:pt x="135" y="172"/>
                    </a:lnTo>
                    <a:lnTo>
                      <a:pt x="142" y="168"/>
                    </a:lnTo>
                    <a:lnTo>
                      <a:pt x="150" y="162"/>
                    </a:lnTo>
                    <a:lnTo>
                      <a:pt x="156" y="156"/>
                    </a:lnTo>
                    <a:lnTo>
                      <a:pt x="162" y="150"/>
                    </a:lnTo>
                    <a:lnTo>
                      <a:pt x="167" y="142"/>
                    </a:lnTo>
                    <a:lnTo>
                      <a:pt x="172" y="135"/>
                    </a:lnTo>
                    <a:lnTo>
                      <a:pt x="175" y="127"/>
                    </a:lnTo>
                    <a:lnTo>
                      <a:pt x="179" y="119"/>
                    </a:lnTo>
                    <a:lnTo>
                      <a:pt x="181" y="110"/>
                    </a:lnTo>
                    <a:lnTo>
                      <a:pt x="182" y="101"/>
                    </a:lnTo>
                    <a:lnTo>
                      <a:pt x="183" y="91"/>
                    </a:lnTo>
                    <a:lnTo>
                      <a:pt x="182" y="82"/>
                    </a:lnTo>
                    <a:lnTo>
                      <a:pt x="181" y="73"/>
                    </a:lnTo>
                    <a:lnTo>
                      <a:pt x="179" y="64"/>
                    </a:lnTo>
                    <a:lnTo>
                      <a:pt x="175" y="56"/>
                    </a:lnTo>
                    <a:lnTo>
                      <a:pt x="172" y="48"/>
                    </a:lnTo>
                    <a:lnTo>
                      <a:pt x="167" y="40"/>
                    </a:lnTo>
                    <a:lnTo>
                      <a:pt x="162" y="33"/>
                    </a:lnTo>
                    <a:lnTo>
                      <a:pt x="156" y="27"/>
                    </a:lnTo>
                    <a:lnTo>
                      <a:pt x="150" y="21"/>
                    </a:lnTo>
                    <a:lnTo>
                      <a:pt x="142" y="16"/>
                    </a:lnTo>
                    <a:lnTo>
                      <a:pt x="135" y="11"/>
                    </a:lnTo>
                    <a:lnTo>
                      <a:pt x="126" y="8"/>
                    </a:lnTo>
                    <a:lnTo>
                      <a:pt x="119" y="4"/>
                    </a:lnTo>
                    <a:lnTo>
                      <a:pt x="110" y="2"/>
                    </a:lnTo>
                    <a:lnTo>
                      <a:pt x="101" y="0"/>
                    </a:lnTo>
                    <a:lnTo>
                      <a:pt x="91" y="0"/>
                    </a:lnTo>
                    <a:lnTo>
                      <a:pt x="82" y="0"/>
                    </a:lnTo>
                    <a:lnTo>
                      <a:pt x="73" y="2"/>
                    </a:lnTo>
                    <a:lnTo>
                      <a:pt x="64" y="4"/>
                    </a:lnTo>
                    <a:lnTo>
                      <a:pt x="55" y="8"/>
                    </a:lnTo>
                    <a:lnTo>
                      <a:pt x="48" y="11"/>
                    </a:lnTo>
                    <a:lnTo>
                      <a:pt x="40" y="16"/>
                    </a:lnTo>
                    <a:lnTo>
                      <a:pt x="33" y="21"/>
                    </a:lnTo>
                    <a:lnTo>
                      <a:pt x="27" y="27"/>
                    </a:lnTo>
                    <a:lnTo>
                      <a:pt x="21" y="33"/>
                    </a:lnTo>
                    <a:lnTo>
                      <a:pt x="16" y="40"/>
                    </a:lnTo>
                    <a:lnTo>
                      <a:pt x="11" y="48"/>
                    </a:lnTo>
                    <a:lnTo>
                      <a:pt x="7" y="56"/>
                    </a:lnTo>
                    <a:lnTo>
                      <a:pt x="4" y="64"/>
                    </a:lnTo>
                    <a:lnTo>
                      <a:pt x="2" y="73"/>
                    </a:lnTo>
                    <a:lnTo>
                      <a:pt x="0" y="82"/>
                    </a:lnTo>
                    <a:lnTo>
                      <a:pt x="0" y="91"/>
                    </a:lnTo>
                    <a:lnTo>
                      <a:pt x="0" y="101"/>
                    </a:lnTo>
                    <a:lnTo>
                      <a:pt x="2" y="110"/>
                    </a:lnTo>
                    <a:lnTo>
                      <a:pt x="4" y="119"/>
                    </a:lnTo>
                    <a:lnTo>
                      <a:pt x="7" y="127"/>
                    </a:lnTo>
                    <a:lnTo>
                      <a:pt x="11" y="135"/>
                    </a:lnTo>
                    <a:lnTo>
                      <a:pt x="16" y="142"/>
                    </a:lnTo>
                    <a:lnTo>
                      <a:pt x="21" y="150"/>
                    </a:lnTo>
                    <a:lnTo>
                      <a:pt x="27" y="156"/>
                    </a:lnTo>
                    <a:lnTo>
                      <a:pt x="33" y="162"/>
                    </a:lnTo>
                    <a:lnTo>
                      <a:pt x="40" y="168"/>
                    </a:lnTo>
                    <a:lnTo>
                      <a:pt x="48" y="172"/>
                    </a:lnTo>
                    <a:lnTo>
                      <a:pt x="55" y="175"/>
                    </a:lnTo>
                    <a:lnTo>
                      <a:pt x="64" y="179"/>
                    </a:lnTo>
                    <a:lnTo>
                      <a:pt x="73" y="181"/>
                    </a:lnTo>
                    <a:lnTo>
                      <a:pt x="82" y="182"/>
                    </a:lnTo>
                    <a:lnTo>
                      <a:pt x="91" y="183"/>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217" name="Freeform 59"/>
              <p:cNvSpPr>
                <a:spLocks/>
              </p:cNvSpPr>
              <p:nvPr/>
            </p:nvSpPr>
            <p:spPr bwMode="auto">
              <a:xfrm>
                <a:off x="10495365" y="3152137"/>
                <a:ext cx="30163" cy="28575"/>
              </a:xfrm>
              <a:custGeom>
                <a:avLst/>
                <a:gdLst/>
                <a:ahLst/>
                <a:cxnLst>
                  <a:cxn ang="0">
                    <a:pos x="101" y="182"/>
                  </a:cxn>
                  <a:cxn ang="0">
                    <a:pos x="119" y="179"/>
                  </a:cxn>
                  <a:cxn ang="0">
                    <a:pos x="135" y="172"/>
                  </a:cxn>
                  <a:cxn ang="0">
                    <a:pos x="150" y="162"/>
                  </a:cxn>
                  <a:cxn ang="0">
                    <a:pos x="162" y="150"/>
                  </a:cxn>
                  <a:cxn ang="0">
                    <a:pos x="172" y="135"/>
                  </a:cxn>
                  <a:cxn ang="0">
                    <a:pos x="178" y="119"/>
                  </a:cxn>
                  <a:cxn ang="0">
                    <a:pos x="182" y="101"/>
                  </a:cxn>
                  <a:cxn ang="0">
                    <a:pos x="182" y="82"/>
                  </a:cxn>
                  <a:cxn ang="0">
                    <a:pos x="178" y="64"/>
                  </a:cxn>
                  <a:cxn ang="0">
                    <a:pos x="172" y="48"/>
                  </a:cxn>
                  <a:cxn ang="0">
                    <a:pos x="162" y="33"/>
                  </a:cxn>
                  <a:cxn ang="0">
                    <a:pos x="150" y="21"/>
                  </a:cxn>
                  <a:cxn ang="0">
                    <a:pos x="135" y="11"/>
                  </a:cxn>
                  <a:cxn ang="0">
                    <a:pos x="119" y="4"/>
                  </a:cxn>
                  <a:cxn ang="0">
                    <a:pos x="101" y="0"/>
                  </a:cxn>
                  <a:cxn ang="0">
                    <a:pos x="82" y="0"/>
                  </a:cxn>
                  <a:cxn ang="0">
                    <a:pos x="64" y="4"/>
                  </a:cxn>
                  <a:cxn ang="0">
                    <a:pos x="48" y="11"/>
                  </a:cxn>
                  <a:cxn ang="0">
                    <a:pos x="33" y="21"/>
                  </a:cxn>
                  <a:cxn ang="0">
                    <a:pos x="21" y="33"/>
                  </a:cxn>
                  <a:cxn ang="0">
                    <a:pos x="11" y="48"/>
                  </a:cxn>
                  <a:cxn ang="0">
                    <a:pos x="4" y="64"/>
                  </a:cxn>
                  <a:cxn ang="0">
                    <a:pos x="1" y="82"/>
                  </a:cxn>
                  <a:cxn ang="0">
                    <a:pos x="1" y="101"/>
                  </a:cxn>
                  <a:cxn ang="0">
                    <a:pos x="4" y="119"/>
                  </a:cxn>
                  <a:cxn ang="0">
                    <a:pos x="11" y="135"/>
                  </a:cxn>
                  <a:cxn ang="0">
                    <a:pos x="21" y="150"/>
                  </a:cxn>
                  <a:cxn ang="0">
                    <a:pos x="33" y="162"/>
                  </a:cxn>
                  <a:cxn ang="0">
                    <a:pos x="48" y="172"/>
                  </a:cxn>
                  <a:cxn ang="0">
                    <a:pos x="64" y="179"/>
                  </a:cxn>
                  <a:cxn ang="0">
                    <a:pos x="82" y="182"/>
                  </a:cxn>
                </a:cxnLst>
                <a:rect l="0" t="0" r="r" b="b"/>
                <a:pathLst>
                  <a:path w="183" h="183">
                    <a:moveTo>
                      <a:pt x="92" y="183"/>
                    </a:moveTo>
                    <a:lnTo>
                      <a:pt x="101" y="182"/>
                    </a:lnTo>
                    <a:lnTo>
                      <a:pt x="110" y="181"/>
                    </a:lnTo>
                    <a:lnTo>
                      <a:pt x="119" y="179"/>
                    </a:lnTo>
                    <a:lnTo>
                      <a:pt x="127" y="175"/>
                    </a:lnTo>
                    <a:lnTo>
                      <a:pt x="135" y="172"/>
                    </a:lnTo>
                    <a:lnTo>
                      <a:pt x="142" y="168"/>
                    </a:lnTo>
                    <a:lnTo>
                      <a:pt x="150" y="162"/>
                    </a:lnTo>
                    <a:lnTo>
                      <a:pt x="156" y="156"/>
                    </a:lnTo>
                    <a:lnTo>
                      <a:pt x="162" y="150"/>
                    </a:lnTo>
                    <a:lnTo>
                      <a:pt x="167" y="142"/>
                    </a:lnTo>
                    <a:lnTo>
                      <a:pt x="172" y="135"/>
                    </a:lnTo>
                    <a:lnTo>
                      <a:pt x="175" y="127"/>
                    </a:lnTo>
                    <a:lnTo>
                      <a:pt x="178" y="119"/>
                    </a:lnTo>
                    <a:lnTo>
                      <a:pt x="181" y="110"/>
                    </a:lnTo>
                    <a:lnTo>
                      <a:pt x="182" y="101"/>
                    </a:lnTo>
                    <a:lnTo>
                      <a:pt x="183" y="91"/>
                    </a:lnTo>
                    <a:lnTo>
                      <a:pt x="182" y="82"/>
                    </a:lnTo>
                    <a:lnTo>
                      <a:pt x="181" y="73"/>
                    </a:lnTo>
                    <a:lnTo>
                      <a:pt x="178" y="64"/>
                    </a:lnTo>
                    <a:lnTo>
                      <a:pt x="175" y="56"/>
                    </a:lnTo>
                    <a:lnTo>
                      <a:pt x="172" y="48"/>
                    </a:lnTo>
                    <a:lnTo>
                      <a:pt x="167" y="40"/>
                    </a:lnTo>
                    <a:lnTo>
                      <a:pt x="162" y="33"/>
                    </a:lnTo>
                    <a:lnTo>
                      <a:pt x="156" y="27"/>
                    </a:lnTo>
                    <a:lnTo>
                      <a:pt x="150" y="21"/>
                    </a:lnTo>
                    <a:lnTo>
                      <a:pt x="142" y="16"/>
                    </a:lnTo>
                    <a:lnTo>
                      <a:pt x="135" y="11"/>
                    </a:lnTo>
                    <a:lnTo>
                      <a:pt x="127" y="8"/>
                    </a:lnTo>
                    <a:lnTo>
                      <a:pt x="119" y="4"/>
                    </a:lnTo>
                    <a:lnTo>
                      <a:pt x="110" y="2"/>
                    </a:lnTo>
                    <a:lnTo>
                      <a:pt x="101" y="0"/>
                    </a:lnTo>
                    <a:lnTo>
                      <a:pt x="92" y="0"/>
                    </a:lnTo>
                    <a:lnTo>
                      <a:pt x="82" y="0"/>
                    </a:lnTo>
                    <a:lnTo>
                      <a:pt x="73" y="2"/>
                    </a:lnTo>
                    <a:lnTo>
                      <a:pt x="64" y="4"/>
                    </a:lnTo>
                    <a:lnTo>
                      <a:pt x="55" y="8"/>
                    </a:lnTo>
                    <a:lnTo>
                      <a:pt x="48" y="11"/>
                    </a:lnTo>
                    <a:lnTo>
                      <a:pt x="40" y="16"/>
                    </a:lnTo>
                    <a:lnTo>
                      <a:pt x="33" y="21"/>
                    </a:lnTo>
                    <a:lnTo>
                      <a:pt x="26" y="27"/>
                    </a:lnTo>
                    <a:lnTo>
                      <a:pt x="21" y="33"/>
                    </a:lnTo>
                    <a:lnTo>
                      <a:pt x="15" y="40"/>
                    </a:lnTo>
                    <a:lnTo>
                      <a:pt x="11" y="48"/>
                    </a:lnTo>
                    <a:lnTo>
                      <a:pt x="8" y="56"/>
                    </a:lnTo>
                    <a:lnTo>
                      <a:pt x="4" y="64"/>
                    </a:lnTo>
                    <a:lnTo>
                      <a:pt x="2" y="73"/>
                    </a:lnTo>
                    <a:lnTo>
                      <a:pt x="1" y="82"/>
                    </a:lnTo>
                    <a:lnTo>
                      <a:pt x="0" y="91"/>
                    </a:lnTo>
                    <a:lnTo>
                      <a:pt x="1" y="101"/>
                    </a:lnTo>
                    <a:lnTo>
                      <a:pt x="2" y="110"/>
                    </a:lnTo>
                    <a:lnTo>
                      <a:pt x="4" y="119"/>
                    </a:lnTo>
                    <a:lnTo>
                      <a:pt x="8" y="127"/>
                    </a:lnTo>
                    <a:lnTo>
                      <a:pt x="11" y="135"/>
                    </a:lnTo>
                    <a:lnTo>
                      <a:pt x="15" y="142"/>
                    </a:lnTo>
                    <a:lnTo>
                      <a:pt x="21" y="150"/>
                    </a:lnTo>
                    <a:lnTo>
                      <a:pt x="26" y="156"/>
                    </a:lnTo>
                    <a:lnTo>
                      <a:pt x="33" y="162"/>
                    </a:lnTo>
                    <a:lnTo>
                      <a:pt x="40" y="168"/>
                    </a:lnTo>
                    <a:lnTo>
                      <a:pt x="48" y="172"/>
                    </a:lnTo>
                    <a:lnTo>
                      <a:pt x="55" y="175"/>
                    </a:lnTo>
                    <a:lnTo>
                      <a:pt x="64" y="179"/>
                    </a:lnTo>
                    <a:lnTo>
                      <a:pt x="73" y="181"/>
                    </a:lnTo>
                    <a:lnTo>
                      <a:pt x="82" y="182"/>
                    </a:lnTo>
                    <a:lnTo>
                      <a:pt x="92" y="183"/>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218" name="Freeform 60"/>
              <p:cNvSpPr>
                <a:spLocks/>
              </p:cNvSpPr>
              <p:nvPr/>
            </p:nvSpPr>
            <p:spPr bwMode="auto">
              <a:xfrm>
                <a:off x="10536640" y="3152137"/>
                <a:ext cx="28575" cy="28575"/>
              </a:xfrm>
              <a:custGeom>
                <a:avLst/>
                <a:gdLst/>
                <a:ahLst/>
                <a:cxnLst>
                  <a:cxn ang="0">
                    <a:pos x="101" y="182"/>
                  </a:cxn>
                  <a:cxn ang="0">
                    <a:pos x="118" y="179"/>
                  </a:cxn>
                  <a:cxn ang="0">
                    <a:pos x="135" y="172"/>
                  </a:cxn>
                  <a:cxn ang="0">
                    <a:pos x="149" y="162"/>
                  </a:cxn>
                  <a:cxn ang="0">
                    <a:pos x="162" y="150"/>
                  </a:cxn>
                  <a:cxn ang="0">
                    <a:pos x="172" y="135"/>
                  </a:cxn>
                  <a:cxn ang="0">
                    <a:pos x="178" y="119"/>
                  </a:cxn>
                  <a:cxn ang="0">
                    <a:pos x="183" y="101"/>
                  </a:cxn>
                  <a:cxn ang="0">
                    <a:pos x="183" y="82"/>
                  </a:cxn>
                  <a:cxn ang="0">
                    <a:pos x="178" y="64"/>
                  </a:cxn>
                  <a:cxn ang="0">
                    <a:pos x="172" y="48"/>
                  </a:cxn>
                  <a:cxn ang="0">
                    <a:pos x="162" y="33"/>
                  </a:cxn>
                  <a:cxn ang="0">
                    <a:pos x="149" y="21"/>
                  </a:cxn>
                  <a:cxn ang="0">
                    <a:pos x="135" y="11"/>
                  </a:cxn>
                  <a:cxn ang="0">
                    <a:pos x="118" y="4"/>
                  </a:cxn>
                  <a:cxn ang="0">
                    <a:pos x="101" y="0"/>
                  </a:cxn>
                  <a:cxn ang="0">
                    <a:pos x="82" y="0"/>
                  </a:cxn>
                  <a:cxn ang="0">
                    <a:pos x="64" y="4"/>
                  </a:cxn>
                  <a:cxn ang="0">
                    <a:pos x="47" y="11"/>
                  </a:cxn>
                  <a:cxn ang="0">
                    <a:pos x="33" y="21"/>
                  </a:cxn>
                  <a:cxn ang="0">
                    <a:pos x="21" y="33"/>
                  </a:cxn>
                  <a:cxn ang="0">
                    <a:pos x="11" y="48"/>
                  </a:cxn>
                  <a:cxn ang="0">
                    <a:pos x="4" y="64"/>
                  </a:cxn>
                  <a:cxn ang="0">
                    <a:pos x="1" y="82"/>
                  </a:cxn>
                  <a:cxn ang="0">
                    <a:pos x="1" y="101"/>
                  </a:cxn>
                  <a:cxn ang="0">
                    <a:pos x="4" y="119"/>
                  </a:cxn>
                  <a:cxn ang="0">
                    <a:pos x="11" y="135"/>
                  </a:cxn>
                  <a:cxn ang="0">
                    <a:pos x="21" y="150"/>
                  </a:cxn>
                  <a:cxn ang="0">
                    <a:pos x="33" y="162"/>
                  </a:cxn>
                  <a:cxn ang="0">
                    <a:pos x="47" y="172"/>
                  </a:cxn>
                  <a:cxn ang="0">
                    <a:pos x="64" y="179"/>
                  </a:cxn>
                  <a:cxn ang="0">
                    <a:pos x="82" y="182"/>
                  </a:cxn>
                </a:cxnLst>
                <a:rect l="0" t="0" r="r" b="b"/>
                <a:pathLst>
                  <a:path w="183" h="183">
                    <a:moveTo>
                      <a:pt x="92" y="183"/>
                    </a:moveTo>
                    <a:lnTo>
                      <a:pt x="101" y="182"/>
                    </a:lnTo>
                    <a:lnTo>
                      <a:pt x="109" y="181"/>
                    </a:lnTo>
                    <a:lnTo>
                      <a:pt x="118" y="179"/>
                    </a:lnTo>
                    <a:lnTo>
                      <a:pt x="127" y="175"/>
                    </a:lnTo>
                    <a:lnTo>
                      <a:pt x="135" y="172"/>
                    </a:lnTo>
                    <a:lnTo>
                      <a:pt x="143" y="168"/>
                    </a:lnTo>
                    <a:lnTo>
                      <a:pt x="149" y="162"/>
                    </a:lnTo>
                    <a:lnTo>
                      <a:pt x="156" y="156"/>
                    </a:lnTo>
                    <a:lnTo>
                      <a:pt x="162" y="150"/>
                    </a:lnTo>
                    <a:lnTo>
                      <a:pt x="167" y="142"/>
                    </a:lnTo>
                    <a:lnTo>
                      <a:pt x="172" y="135"/>
                    </a:lnTo>
                    <a:lnTo>
                      <a:pt x="176" y="127"/>
                    </a:lnTo>
                    <a:lnTo>
                      <a:pt x="178" y="119"/>
                    </a:lnTo>
                    <a:lnTo>
                      <a:pt x="180" y="110"/>
                    </a:lnTo>
                    <a:lnTo>
                      <a:pt x="183" y="101"/>
                    </a:lnTo>
                    <a:lnTo>
                      <a:pt x="183" y="91"/>
                    </a:lnTo>
                    <a:lnTo>
                      <a:pt x="183" y="82"/>
                    </a:lnTo>
                    <a:lnTo>
                      <a:pt x="180" y="73"/>
                    </a:lnTo>
                    <a:lnTo>
                      <a:pt x="178" y="64"/>
                    </a:lnTo>
                    <a:lnTo>
                      <a:pt x="176" y="56"/>
                    </a:lnTo>
                    <a:lnTo>
                      <a:pt x="172" y="48"/>
                    </a:lnTo>
                    <a:lnTo>
                      <a:pt x="167" y="40"/>
                    </a:lnTo>
                    <a:lnTo>
                      <a:pt x="162" y="33"/>
                    </a:lnTo>
                    <a:lnTo>
                      <a:pt x="156" y="27"/>
                    </a:lnTo>
                    <a:lnTo>
                      <a:pt x="149" y="21"/>
                    </a:lnTo>
                    <a:lnTo>
                      <a:pt x="143" y="16"/>
                    </a:lnTo>
                    <a:lnTo>
                      <a:pt x="135" y="11"/>
                    </a:lnTo>
                    <a:lnTo>
                      <a:pt x="127" y="8"/>
                    </a:lnTo>
                    <a:lnTo>
                      <a:pt x="118" y="4"/>
                    </a:lnTo>
                    <a:lnTo>
                      <a:pt x="109" y="2"/>
                    </a:lnTo>
                    <a:lnTo>
                      <a:pt x="101" y="0"/>
                    </a:lnTo>
                    <a:lnTo>
                      <a:pt x="92" y="0"/>
                    </a:lnTo>
                    <a:lnTo>
                      <a:pt x="82" y="0"/>
                    </a:lnTo>
                    <a:lnTo>
                      <a:pt x="73" y="2"/>
                    </a:lnTo>
                    <a:lnTo>
                      <a:pt x="64" y="4"/>
                    </a:lnTo>
                    <a:lnTo>
                      <a:pt x="56" y="8"/>
                    </a:lnTo>
                    <a:lnTo>
                      <a:pt x="47" y="11"/>
                    </a:lnTo>
                    <a:lnTo>
                      <a:pt x="41" y="16"/>
                    </a:lnTo>
                    <a:lnTo>
                      <a:pt x="33" y="21"/>
                    </a:lnTo>
                    <a:lnTo>
                      <a:pt x="26" y="27"/>
                    </a:lnTo>
                    <a:lnTo>
                      <a:pt x="21" y="33"/>
                    </a:lnTo>
                    <a:lnTo>
                      <a:pt x="15" y="40"/>
                    </a:lnTo>
                    <a:lnTo>
                      <a:pt x="11" y="48"/>
                    </a:lnTo>
                    <a:lnTo>
                      <a:pt x="7" y="56"/>
                    </a:lnTo>
                    <a:lnTo>
                      <a:pt x="4" y="64"/>
                    </a:lnTo>
                    <a:lnTo>
                      <a:pt x="2" y="73"/>
                    </a:lnTo>
                    <a:lnTo>
                      <a:pt x="1" y="82"/>
                    </a:lnTo>
                    <a:lnTo>
                      <a:pt x="0" y="91"/>
                    </a:lnTo>
                    <a:lnTo>
                      <a:pt x="1" y="101"/>
                    </a:lnTo>
                    <a:lnTo>
                      <a:pt x="2" y="110"/>
                    </a:lnTo>
                    <a:lnTo>
                      <a:pt x="4" y="119"/>
                    </a:lnTo>
                    <a:lnTo>
                      <a:pt x="7" y="127"/>
                    </a:lnTo>
                    <a:lnTo>
                      <a:pt x="11" y="135"/>
                    </a:lnTo>
                    <a:lnTo>
                      <a:pt x="15" y="142"/>
                    </a:lnTo>
                    <a:lnTo>
                      <a:pt x="21" y="150"/>
                    </a:lnTo>
                    <a:lnTo>
                      <a:pt x="26" y="156"/>
                    </a:lnTo>
                    <a:lnTo>
                      <a:pt x="33" y="162"/>
                    </a:lnTo>
                    <a:lnTo>
                      <a:pt x="41" y="168"/>
                    </a:lnTo>
                    <a:lnTo>
                      <a:pt x="47" y="172"/>
                    </a:lnTo>
                    <a:lnTo>
                      <a:pt x="56" y="175"/>
                    </a:lnTo>
                    <a:lnTo>
                      <a:pt x="64" y="179"/>
                    </a:lnTo>
                    <a:lnTo>
                      <a:pt x="73" y="181"/>
                    </a:lnTo>
                    <a:lnTo>
                      <a:pt x="82" y="182"/>
                    </a:lnTo>
                    <a:lnTo>
                      <a:pt x="92" y="183"/>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219" name="Freeform 61"/>
              <p:cNvSpPr>
                <a:spLocks/>
              </p:cNvSpPr>
              <p:nvPr/>
            </p:nvSpPr>
            <p:spPr bwMode="auto">
              <a:xfrm>
                <a:off x="10576328" y="3152137"/>
                <a:ext cx="28575" cy="28575"/>
              </a:xfrm>
              <a:custGeom>
                <a:avLst/>
                <a:gdLst/>
                <a:ahLst/>
                <a:cxnLst>
                  <a:cxn ang="0">
                    <a:pos x="100" y="182"/>
                  </a:cxn>
                  <a:cxn ang="0">
                    <a:pos x="118" y="179"/>
                  </a:cxn>
                  <a:cxn ang="0">
                    <a:pos x="135" y="172"/>
                  </a:cxn>
                  <a:cxn ang="0">
                    <a:pos x="149" y="162"/>
                  </a:cxn>
                  <a:cxn ang="0">
                    <a:pos x="161" y="150"/>
                  </a:cxn>
                  <a:cxn ang="0">
                    <a:pos x="171" y="135"/>
                  </a:cxn>
                  <a:cxn ang="0">
                    <a:pos x="178" y="119"/>
                  </a:cxn>
                  <a:cxn ang="0">
                    <a:pos x="182" y="101"/>
                  </a:cxn>
                  <a:cxn ang="0">
                    <a:pos x="182" y="82"/>
                  </a:cxn>
                  <a:cxn ang="0">
                    <a:pos x="178" y="64"/>
                  </a:cxn>
                  <a:cxn ang="0">
                    <a:pos x="171" y="48"/>
                  </a:cxn>
                  <a:cxn ang="0">
                    <a:pos x="161" y="33"/>
                  </a:cxn>
                  <a:cxn ang="0">
                    <a:pos x="149" y="21"/>
                  </a:cxn>
                  <a:cxn ang="0">
                    <a:pos x="135" y="11"/>
                  </a:cxn>
                  <a:cxn ang="0">
                    <a:pos x="118" y="4"/>
                  </a:cxn>
                  <a:cxn ang="0">
                    <a:pos x="100" y="0"/>
                  </a:cxn>
                  <a:cxn ang="0">
                    <a:pos x="82" y="0"/>
                  </a:cxn>
                  <a:cxn ang="0">
                    <a:pos x="64" y="4"/>
                  </a:cxn>
                  <a:cxn ang="0">
                    <a:pos x="48" y="11"/>
                  </a:cxn>
                  <a:cxn ang="0">
                    <a:pos x="33" y="21"/>
                  </a:cxn>
                  <a:cxn ang="0">
                    <a:pos x="21" y="33"/>
                  </a:cxn>
                  <a:cxn ang="0">
                    <a:pos x="11" y="48"/>
                  </a:cxn>
                  <a:cxn ang="0">
                    <a:pos x="4" y="64"/>
                  </a:cxn>
                  <a:cxn ang="0">
                    <a:pos x="1" y="82"/>
                  </a:cxn>
                  <a:cxn ang="0">
                    <a:pos x="1" y="101"/>
                  </a:cxn>
                  <a:cxn ang="0">
                    <a:pos x="4" y="119"/>
                  </a:cxn>
                  <a:cxn ang="0">
                    <a:pos x="11" y="135"/>
                  </a:cxn>
                  <a:cxn ang="0">
                    <a:pos x="21" y="150"/>
                  </a:cxn>
                  <a:cxn ang="0">
                    <a:pos x="33" y="162"/>
                  </a:cxn>
                  <a:cxn ang="0">
                    <a:pos x="48" y="172"/>
                  </a:cxn>
                  <a:cxn ang="0">
                    <a:pos x="64" y="179"/>
                  </a:cxn>
                  <a:cxn ang="0">
                    <a:pos x="82" y="182"/>
                  </a:cxn>
                </a:cxnLst>
                <a:rect l="0" t="0" r="r" b="b"/>
                <a:pathLst>
                  <a:path w="182" h="183">
                    <a:moveTo>
                      <a:pt x="92" y="183"/>
                    </a:moveTo>
                    <a:lnTo>
                      <a:pt x="100" y="182"/>
                    </a:lnTo>
                    <a:lnTo>
                      <a:pt x="109" y="181"/>
                    </a:lnTo>
                    <a:lnTo>
                      <a:pt x="118" y="179"/>
                    </a:lnTo>
                    <a:lnTo>
                      <a:pt x="127" y="175"/>
                    </a:lnTo>
                    <a:lnTo>
                      <a:pt x="135" y="172"/>
                    </a:lnTo>
                    <a:lnTo>
                      <a:pt x="143" y="168"/>
                    </a:lnTo>
                    <a:lnTo>
                      <a:pt x="149" y="162"/>
                    </a:lnTo>
                    <a:lnTo>
                      <a:pt x="156" y="156"/>
                    </a:lnTo>
                    <a:lnTo>
                      <a:pt x="161" y="150"/>
                    </a:lnTo>
                    <a:lnTo>
                      <a:pt x="167" y="142"/>
                    </a:lnTo>
                    <a:lnTo>
                      <a:pt x="171" y="135"/>
                    </a:lnTo>
                    <a:lnTo>
                      <a:pt x="176" y="127"/>
                    </a:lnTo>
                    <a:lnTo>
                      <a:pt x="178" y="119"/>
                    </a:lnTo>
                    <a:lnTo>
                      <a:pt x="180" y="110"/>
                    </a:lnTo>
                    <a:lnTo>
                      <a:pt x="182" y="101"/>
                    </a:lnTo>
                    <a:lnTo>
                      <a:pt x="182" y="91"/>
                    </a:lnTo>
                    <a:lnTo>
                      <a:pt x="182" y="82"/>
                    </a:lnTo>
                    <a:lnTo>
                      <a:pt x="180" y="73"/>
                    </a:lnTo>
                    <a:lnTo>
                      <a:pt x="178" y="64"/>
                    </a:lnTo>
                    <a:lnTo>
                      <a:pt x="176" y="56"/>
                    </a:lnTo>
                    <a:lnTo>
                      <a:pt x="171" y="48"/>
                    </a:lnTo>
                    <a:lnTo>
                      <a:pt x="167" y="40"/>
                    </a:lnTo>
                    <a:lnTo>
                      <a:pt x="161" y="33"/>
                    </a:lnTo>
                    <a:lnTo>
                      <a:pt x="156" y="27"/>
                    </a:lnTo>
                    <a:lnTo>
                      <a:pt x="149" y="21"/>
                    </a:lnTo>
                    <a:lnTo>
                      <a:pt x="143" y="16"/>
                    </a:lnTo>
                    <a:lnTo>
                      <a:pt x="135" y="11"/>
                    </a:lnTo>
                    <a:lnTo>
                      <a:pt x="127" y="8"/>
                    </a:lnTo>
                    <a:lnTo>
                      <a:pt x="118" y="4"/>
                    </a:lnTo>
                    <a:lnTo>
                      <a:pt x="109" y="2"/>
                    </a:lnTo>
                    <a:lnTo>
                      <a:pt x="100" y="0"/>
                    </a:lnTo>
                    <a:lnTo>
                      <a:pt x="92" y="0"/>
                    </a:lnTo>
                    <a:lnTo>
                      <a:pt x="82" y="0"/>
                    </a:lnTo>
                    <a:lnTo>
                      <a:pt x="73" y="2"/>
                    </a:lnTo>
                    <a:lnTo>
                      <a:pt x="64" y="4"/>
                    </a:lnTo>
                    <a:lnTo>
                      <a:pt x="56" y="8"/>
                    </a:lnTo>
                    <a:lnTo>
                      <a:pt x="48" y="11"/>
                    </a:lnTo>
                    <a:lnTo>
                      <a:pt x="41" y="16"/>
                    </a:lnTo>
                    <a:lnTo>
                      <a:pt x="33" y="21"/>
                    </a:lnTo>
                    <a:lnTo>
                      <a:pt x="27" y="27"/>
                    </a:lnTo>
                    <a:lnTo>
                      <a:pt x="21" y="33"/>
                    </a:lnTo>
                    <a:lnTo>
                      <a:pt x="16" y="40"/>
                    </a:lnTo>
                    <a:lnTo>
                      <a:pt x="11" y="48"/>
                    </a:lnTo>
                    <a:lnTo>
                      <a:pt x="7" y="56"/>
                    </a:lnTo>
                    <a:lnTo>
                      <a:pt x="4" y="64"/>
                    </a:lnTo>
                    <a:lnTo>
                      <a:pt x="2" y="73"/>
                    </a:lnTo>
                    <a:lnTo>
                      <a:pt x="1" y="82"/>
                    </a:lnTo>
                    <a:lnTo>
                      <a:pt x="0" y="91"/>
                    </a:lnTo>
                    <a:lnTo>
                      <a:pt x="1" y="101"/>
                    </a:lnTo>
                    <a:lnTo>
                      <a:pt x="2" y="110"/>
                    </a:lnTo>
                    <a:lnTo>
                      <a:pt x="4" y="119"/>
                    </a:lnTo>
                    <a:lnTo>
                      <a:pt x="7" y="127"/>
                    </a:lnTo>
                    <a:lnTo>
                      <a:pt x="11" y="135"/>
                    </a:lnTo>
                    <a:lnTo>
                      <a:pt x="16" y="142"/>
                    </a:lnTo>
                    <a:lnTo>
                      <a:pt x="21" y="150"/>
                    </a:lnTo>
                    <a:lnTo>
                      <a:pt x="27" y="156"/>
                    </a:lnTo>
                    <a:lnTo>
                      <a:pt x="33" y="162"/>
                    </a:lnTo>
                    <a:lnTo>
                      <a:pt x="41" y="168"/>
                    </a:lnTo>
                    <a:lnTo>
                      <a:pt x="48" y="172"/>
                    </a:lnTo>
                    <a:lnTo>
                      <a:pt x="56" y="175"/>
                    </a:lnTo>
                    <a:lnTo>
                      <a:pt x="64" y="179"/>
                    </a:lnTo>
                    <a:lnTo>
                      <a:pt x="73" y="181"/>
                    </a:lnTo>
                    <a:lnTo>
                      <a:pt x="82" y="182"/>
                    </a:lnTo>
                    <a:lnTo>
                      <a:pt x="92" y="183"/>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220" name="Freeform 62"/>
              <p:cNvSpPr>
                <a:spLocks/>
              </p:cNvSpPr>
              <p:nvPr/>
            </p:nvSpPr>
            <p:spPr bwMode="auto">
              <a:xfrm>
                <a:off x="10616015" y="3152137"/>
                <a:ext cx="28575" cy="28575"/>
              </a:xfrm>
              <a:custGeom>
                <a:avLst/>
                <a:gdLst/>
                <a:ahLst/>
                <a:cxnLst>
                  <a:cxn ang="0">
                    <a:pos x="100" y="182"/>
                  </a:cxn>
                  <a:cxn ang="0">
                    <a:pos x="118" y="179"/>
                  </a:cxn>
                  <a:cxn ang="0">
                    <a:pos x="135" y="172"/>
                  </a:cxn>
                  <a:cxn ang="0">
                    <a:pos x="149" y="162"/>
                  </a:cxn>
                  <a:cxn ang="0">
                    <a:pos x="161" y="150"/>
                  </a:cxn>
                  <a:cxn ang="0">
                    <a:pos x="171" y="135"/>
                  </a:cxn>
                  <a:cxn ang="0">
                    <a:pos x="179" y="119"/>
                  </a:cxn>
                  <a:cxn ang="0">
                    <a:pos x="182" y="101"/>
                  </a:cxn>
                  <a:cxn ang="0">
                    <a:pos x="182" y="82"/>
                  </a:cxn>
                  <a:cxn ang="0">
                    <a:pos x="179" y="64"/>
                  </a:cxn>
                  <a:cxn ang="0">
                    <a:pos x="171" y="48"/>
                  </a:cxn>
                  <a:cxn ang="0">
                    <a:pos x="161" y="33"/>
                  </a:cxn>
                  <a:cxn ang="0">
                    <a:pos x="149" y="21"/>
                  </a:cxn>
                  <a:cxn ang="0">
                    <a:pos x="135" y="11"/>
                  </a:cxn>
                  <a:cxn ang="0">
                    <a:pos x="118" y="4"/>
                  </a:cxn>
                  <a:cxn ang="0">
                    <a:pos x="100" y="0"/>
                  </a:cxn>
                  <a:cxn ang="0">
                    <a:pos x="82" y="0"/>
                  </a:cxn>
                  <a:cxn ang="0">
                    <a:pos x="64" y="4"/>
                  </a:cxn>
                  <a:cxn ang="0">
                    <a:pos x="48" y="11"/>
                  </a:cxn>
                  <a:cxn ang="0">
                    <a:pos x="34" y="21"/>
                  </a:cxn>
                  <a:cxn ang="0">
                    <a:pos x="20" y="33"/>
                  </a:cxn>
                  <a:cxn ang="0">
                    <a:pos x="10" y="48"/>
                  </a:cxn>
                  <a:cxn ang="0">
                    <a:pos x="4" y="64"/>
                  </a:cxn>
                  <a:cxn ang="0">
                    <a:pos x="0" y="82"/>
                  </a:cxn>
                  <a:cxn ang="0">
                    <a:pos x="0" y="101"/>
                  </a:cxn>
                  <a:cxn ang="0">
                    <a:pos x="4" y="119"/>
                  </a:cxn>
                  <a:cxn ang="0">
                    <a:pos x="10" y="135"/>
                  </a:cxn>
                  <a:cxn ang="0">
                    <a:pos x="20" y="150"/>
                  </a:cxn>
                  <a:cxn ang="0">
                    <a:pos x="34" y="162"/>
                  </a:cxn>
                  <a:cxn ang="0">
                    <a:pos x="48" y="172"/>
                  </a:cxn>
                  <a:cxn ang="0">
                    <a:pos x="64" y="179"/>
                  </a:cxn>
                  <a:cxn ang="0">
                    <a:pos x="82" y="182"/>
                  </a:cxn>
                </a:cxnLst>
                <a:rect l="0" t="0" r="r" b="b"/>
                <a:pathLst>
                  <a:path w="182" h="183">
                    <a:moveTo>
                      <a:pt x="91" y="183"/>
                    </a:moveTo>
                    <a:lnTo>
                      <a:pt x="100" y="182"/>
                    </a:lnTo>
                    <a:lnTo>
                      <a:pt x="109" y="181"/>
                    </a:lnTo>
                    <a:lnTo>
                      <a:pt x="118" y="179"/>
                    </a:lnTo>
                    <a:lnTo>
                      <a:pt x="127" y="175"/>
                    </a:lnTo>
                    <a:lnTo>
                      <a:pt x="135" y="172"/>
                    </a:lnTo>
                    <a:lnTo>
                      <a:pt x="142" y="168"/>
                    </a:lnTo>
                    <a:lnTo>
                      <a:pt x="149" y="162"/>
                    </a:lnTo>
                    <a:lnTo>
                      <a:pt x="156" y="156"/>
                    </a:lnTo>
                    <a:lnTo>
                      <a:pt x="161" y="150"/>
                    </a:lnTo>
                    <a:lnTo>
                      <a:pt x="167" y="142"/>
                    </a:lnTo>
                    <a:lnTo>
                      <a:pt x="171" y="135"/>
                    </a:lnTo>
                    <a:lnTo>
                      <a:pt x="176" y="127"/>
                    </a:lnTo>
                    <a:lnTo>
                      <a:pt x="179" y="119"/>
                    </a:lnTo>
                    <a:lnTo>
                      <a:pt x="181" y="110"/>
                    </a:lnTo>
                    <a:lnTo>
                      <a:pt x="182" y="101"/>
                    </a:lnTo>
                    <a:lnTo>
                      <a:pt x="182" y="91"/>
                    </a:lnTo>
                    <a:lnTo>
                      <a:pt x="182" y="82"/>
                    </a:lnTo>
                    <a:lnTo>
                      <a:pt x="181" y="73"/>
                    </a:lnTo>
                    <a:lnTo>
                      <a:pt x="179" y="64"/>
                    </a:lnTo>
                    <a:lnTo>
                      <a:pt x="176" y="56"/>
                    </a:lnTo>
                    <a:lnTo>
                      <a:pt x="171" y="48"/>
                    </a:lnTo>
                    <a:lnTo>
                      <a:pt x="167" y="40"/>
                    </a:lnTo>
                    <a:lnTo>
                      <a:pt x="161" y="33"/>
                    </a:lnTo>
                    <a:lnTo>
                      <a:pt x="156" y="27"/>
                    </a:lnTo>
                    <a:lnTo>
                      <a:pt x="149" y="21"/>
                    </a:lnTo>
                    <a:lnTo>
                      <a:pt x="142" y="16"/>
                    </a:lnTo>
                    <a:lnTo>
                      <a:pt x="135" y="11"/>
                    </a:lnTo>
                    <a:lnTo>
                      <a:pt x="127" y="8"/>
                    </a:lnTo>
                    <a:lnTo>
                      <a:pt x="118" y="4"/>
                    </a:lnTo>
                    <a:lnTo>
                      <a:pt x="109" y="2"/>
                    </a:lnTo>
                    <a:lnTo>
                      <a:pt x="100" y="0"/>
                    </a:lnTo>
                    <a:lnTo>
                      <a:pt x="91" y="0"/>
                    </a:lnTo>
                    <a:lnTo>
                      <a:pt x="82" y="0"/>
                    </a:lnTo>
                    <a:lnTo>
                      <a:pt x="73" y="2"/>
                    </a:lnTo>
                    <a:lnTo>
                      <a:pt x="64" y="4"/>
                    </a:lnTo>
                    <a:lnTo>
                      <a:pt x="56" y="8"/>
                    </a:lnTo>
                    <a:lnTo>
                      <a:pt x="48" y="11"/>
                    </a:lnTo>
                    <a:lnTo>
                      <a:pt x="40" y="16"/>
                    </a:lnTo>
                    <a:lnTo>
                      <a:pt x="34" y="21"/>
                    </a:lnTo>
                    <a:lnTo>
                      <a:pt x="27" y="27"/>
                    </a:lnTo>
                    <a:lnTo>
                      <a:pt x="20" y="33"/>
                    </a:lnTo>
                    <a:lnTo>
                      <a:pt x="16" y="40"/>
                    </a:lnTo>
                    <a:lnTo>
                      <a:pt x="10" y="48"/>
                    </a:lnTo>
                    <a:lnTo>
                      <a:pt x="7" y="56"/>
                    </a:lnTo>
                    <a:lnTo>
                      <a:pt x="4" y="64"/>
                    </a:lnTo>
                    <a:lnTo>
                      <a:pt x="2" y="73"/>
                    </a:lnTo>
                    <a:lnTo>
                      <a:pt x="0" y="82"/>
                    </a:lnTo>
                    <a:lnTo>
                      <a:pt x="0" y="91"/>
                    </a:lnTo>
                    <a:lnTo>
                      <a:pt x="0" y="101"/>
                    </a:lnTo>
                    <a:lnTo>
                      <a:pt x="2" y="110"/>
                    </a:lnTo>
                    <a:lnTo>
                      <a:pt x="4" y="119"/>
                    </a:lnTo>
                    <a:lnTo>
                      <a:pt x="7" y="127"/>
                    </a:lnTo>
                    <a:lnTo>
                      <a:pt x="10" y="135"/>
                    </a:lnTo>
                    <a:lnTo>
                      <a:pt x="16" y="142"/>
                    </a:lnTo>
                    <a:lnTo>
                      <a:pt x="20" y="150"/>
                    </a:lnTo>
                    <a:lnTo>
                      <a:pt x="27" y="156"/>
                    </a:lnTo>
                    <a:lnTo>
                      <a:pt x="34" y="162"/>
                    </a:lnTo>
                    <a:lnTo>
                      <a:pt x="40" y="168"/>
                    </a:lnTo>
                    <a:lnTo>
                      <a:pt x="48" y="172"/>
                    </a:lnTo>
                    <a:lnTo>
                      <a:pt x="56" y="175"/>
                    </a:lnTo>
                    <a:lnTo>
                      <a:pt x="64" y="179"/>
                    </a:lnTo>
                    <a:lnTo>
                      <a:pt x="73" y="181"/>
                    </a:lnTo>
                    <a:lnTo>
                      <a:pt x="82" y="182"/>
                    </a:lnTo>
                    <a:lnTo>
                      <a:pt x="91" y="183"/>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221" name="Freeform 63"/>
              <p:cNvSpPr>
                <a:spLocks/>
              </p:cNvSpPr>
              <p:nvPr/>
            </p:nvSpPr>
            <p:spPr bwMode="auto">
              <a:xfrm>
                <a:off x="11073215" y="3337874"/>
                <a:ext cx="203200" cy="34925"/>
              </a:xfrm>
              <a:custGeom>
                <a:avLst/>
                <a:gdLst/>
                <a:ahLst/>
                <a:cxnLst>
                  <a:cxn ang="0">
                    <a:pos x="1169" y="0"/>
                  </a:cxn>
                  <a:cxn ang="0">
                    <a:pos x="1190" y="2"/>
                  </a:cxn>
                  <a:cxn ang="0">
                    <a:pos x="1212" y="8"/>
                  </a:cxn>
                  <a:cxn ang="0">
                    <a:pos x="1229" y="18"/>
                  </a:cxn>
                  <a:cxn ang="0">
                    <a:pos x="1246" y="31"/>
                  </a:cxn>
                  <a:cxn ang="0">
                    <a:pos x="1259" y="48"/>
                  </a:cxn>
                  <a:cxn ang="0">
                    <a:pos x="1269" y="67"/>
                  </a:cxn>
                  <a:cxn ang="0">
                    <a:pos x="1276" y="87"/>
                  </a:cxn>
                  <a:cxn ang="0">
                    <a:pos x="1278" y="109"/>
                  </a:cxn>
                  <a:cxn ang="0">
                    <a:pos x="1276" y="131"/>
                  </a:cxn>
                  <a:cxn ang="0">
                    <a:pos x="1269" y="151"/>
                  </a:cxn>
                  <a:cxn ang="0">
                    <a:pos x="1259" y="170"/>
                  </a:cxn>
                  <a:cxn ang="0">
                    <a:pos x="1246" y="185"/>
                  </a:cxn>
                  <a:cxn ang="0">
                    <a:pos x="1229" y="199"/>
                  </a:cxn>
                  <a:cxn ang="0">
                    <a:pos x="1212" y="209"/>
                  </a:cxn>
                  <a:cxn ang="0">
                    <a:pos x="1190" y="215"/>
                  </a:cxn>
                  <a:cxn ang="0">
                    <a:pos x="1169" y="217"/>
                  </a:cxn>
                  <a:cxn ang="0">
                    <a:pos x="97" y="217"/>
                  </a:cxn>
                  <a:cxn ang="0">
                    <a:pos x="76" y="213"/>
                  </a:cxn>
                  <a:cxn ang="0">
                    <a:pos x="56" y="204"/>
                  </a:cxn>
                  <a:cxn ang="0">
                    <a:pos x="38" y="193"/>
                  </a:cxn>
                  <a:cxn ang="0">
                    <a:pos x="24" y="177"/>
                  </a:cxn>
                  <a:cxn ang="0">
                    <a:pos x="12" y="161"/>
                  </a:cxn>
                  <a:cxn ang="0">
                    <a:pos x="4" y="141"/>
                  </a:cxn>
                  <a:cxn ang="0">
                    <a:pos x="0" y="120"/>
                  </a:cxn>
                  <a:cxn ang="0">
                    <a:pos x="0" y="98"/>
                  </a:cxn>
                  <a:cxn ang="0">
                    <a:pos x="4" y="77"/>
                  </a:cxn>
                  <a:cxn ang="0">
                    <a:pos x="12" y="57"/>
                  </a:cxn>
                  <a:cxn ang="0">
                    <a:pos x="24" y="39"/>
                  </a:cxn>
                  <a:cxn ang="0">
                    <a:pos x="38" y="24"/>
                  </a:cxn>
                  <a:cxn ang="0">
                    <a:pos x="56" y="13"/>
                  </a:cxn>
                  <a:cxn ang="0">
                    <a:pos x="76" y="4"/>
                  </a:cxn>
                  <a:cxn ang="0">
                    <a:pos x="97" y="0"/>
                  </a:cxn>
                </a:cxnLst>
                <a:rect l="0" t="0" r="r" b="b"/>
                <a:pathLst>
                  <a:path w="1278" h="217">
                    <a:moveTo>
                      <a:pt x="108" y="0"/>
                    </a:moveTo>
                    <a:lnTo>
                      <a:pt x="1169" y="0"/>
                    </a:lnTo>
                    <a:lnTo>
                      <a:pt x="1180" y="0"/>
                    </a:lnTo>
                    <a:lnTo>
                      <a:pt x="1190" y="2"/>
                    </a:lnTo>
                    <a:lnTo>
                      <a:pt x="1202" y="4"/>
                    </a:lnTo>
                    <a:lnTo>
                      <a:pt x="1212" y="8"/>
                    </a:lnTo>
                    <a:lnTo>
                      <a:pt x="1220" y="13"/>
                    </a:lnTo>
                    <a:lnTo>
                      <a:pt x="1229" y="18"/>
                    </a:lnTo>
                    <a:lnTo>
                      <a:pt x="1238" y="24"/>
                    </a:lnTo>
                    <a:lnTo>
                      <a:pt x="1246" y="31"/>
                    </a:lnTo>
                    <a:lnTo>
                      <a:pt x="1253" y="39"/>
                    </a:lnTo>
                    <a:lnTo>
                      <a:pt x="1259" y="48"/>
                    </a:lnTo>
                    <a:lnTo>
                      <a:pt x="1265" y="57"/>
                    </a:lnTo>
                    <a:lnTo>
                      <a:pt x="1269" y="67"/>
                    </a:lnTo>
                    <a:lnTo>
                      <a:pt x="1272" y="77"/>
                    </a:lnTo>
                    <a:lnTo>
                      <a:pt x="1276" y="87"/>
                    </a:lnTo>
                    <a:lnTo>
                      <a:pt x="1277" y="98"/>
                    </a:lnTo>
                    <a:lnTo>
                      <a:pt x="1278" y="109"/>
                    </a:lnTo>
                    <a:lnTo>
                      <a:pt x="1277" y="120"/>
                    </a:lnTo>
                    <a:lnTo>
                      <a:pt x="1276" y="131"/>
                    </a:lnTo>
                    <a:lnTo>
                      <a:pt x="1272" y="141"/>
                    </a:lnTo>
                    <a:lnTo>
                      <a:pt x="1269" y="151"/>
                    </a:lnTo>
                    <a:lnTo>
                      <a:pt x="1265" y="161"/>
                    </a:lnTo>
                    <a:lnTo>
                      <a:pt x="1259" y="170"/>
                    </a:lnTo>
                    <a:lnTo>
                      <a:pt x="1253" y="177"/>
                    </a:lnTo>
                    <a:lnTo>
                      <a:pt x="1246" y="185"/>
                    </a:lnTo>
                    <a:lnTo>
                      <a:pt x="1238" y="193"/>
                    </a:lnTo>
                    <a:lnTo>
                      <a:pt x="1229" y="199"/>
                    </a:lnTo>
                    <a:lnTo>
                      <a:pt x="1220" y="204"/>
                    </a:lnTo>
                    <a:lnTo>
                      <a:pt x="1212" y="209"/>
                    </a:lnTo>
                    <a:lnTo>
                      <a:pt x="1202" y="213"/>
                    </a:lnTo>
                    <a:lnTo>
                      <a:pt x="1190" y="215"/>
                    </a:lnTo>
                    <a:lnTo>
                      <a:pt x="1180" y="217"/>
                    </a:lnTo>
                    <a:lnTo>
                      <a:pt x="1169" y="217"/>
                    </a:lnTo>
                    <a:lnTo>
                      <a:pt x="108" y="217"/>
                    </a:lnTo>
                    <a:lnTo>
                      <a:pt x="97" y="217"/>
                    </a:lnTo>
                    <a:lnTo>
                      <a:pt x="86" y="215"/>
                    </a:lnTo>
                    <a:lnTo>
                      <a:pt x="76" y="213"/>
                    </a:lnTo>
                    <a:lnTo>
                      <a:pt x="66" y="209"/>
                    </a:lnTo>
                    <a:lnTo>
                      <a:pt x="56" y="204"/>
                    </a:lnTo>
                    <a:lnTo>
                      <a:pt x="47" y="199"/>
                    </a:lnTo>
                    <a:lnTo>
                      <a:pt x="38" y="193"/>
                    </a:lnTo>
                    <a:lnTo>
                      <a:pt x="31" y="185"/>
                    </a:lnTo>
                    <a:lnTo>
                      <a:pt x="24" y="177"/>
                    </a:lnTo>
                    <a:lnTo>
                      <a:pt x="17" y="170"/>
                    </a:lnTo>
                    <a:lnTo>
                      <a:pt x="12" y="161"/>
                    </a:lnTo>
                    <a:lnTo>
                      <a:pt x="7" y="151"/>
                    </a:lnTo>
                    <a:lnTo>
                      <a:pt x="4" y="141"/>
                    </a:lnTo>
                    <a:lnTo>
                      <a:pt x="2" y="131"/>
                    </a:lnTo>
                    <a:lnTo>
                      <a:pt x="0" y="120"/>
                    </a:lnTo>
                    <a:lnTo>
                      <a:pt x="0" y="109"/>
                    </a:lnTo>
                    <a:lnTo>
                      <a:pt x="0" y="98"/>
                    </a:lnTo>
                    <a:lnTo>
                      <a:pt x="2" y="87"/>
                    </a:lnTo>
                    <a:lnTo>
                      <a:pt x="4" y="77"/>
                    </a:lnTo>
                    <a:lnTo>
                      <a:pt x="7" y="67"/>
                    </a:lnTo>
                    <a:lnTo>
                      <a:pt x="12" y="57"/>
                    </a:lnTo>
                    <a:lnTo>
                      <a:pt x="17" y="48"/>
                    </a:lnTo>
                    <a:lnTo>
                      <a:pt x="24" y="39"/>
                    </a:lnTo>
                    <a:lnTo>
                      <a:pt x="31" y="31"/>
                    </a:lnTo>
                    <a:lnTo>
                      <a:pt x="38" y="24"/>
                    </a:lnTo>
                    <a:lnTo>
                      <a:pt x="47" y="18"/>
                    </a:lnTo>
                    <a:lnTo>
                      <a:pt x="56" y="13"/>
                    </a:lnTo>
                    <a:lnTo>
                      <a:pt x="66" y="8"/>
                    </a:lnTo>
                    <a:lnTo>
                      <a:pt x="76" y="4"/>
                    </a:lnTo>
                    <a:lnTo>
                      <a:pt x="86" y="2"/>
                    </a:lnTo>
                    <a:lnTo>
                      <a:pt x="97" y="0"/>
                    </a:lnTo>
                    <a:lnTo>
                      <a:pt x="108" y="0"/>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222" name="Freeform 64"/>
              <p:cNvSpPr>
                <a:spLocks/>
              </p:cNvSpPr>
              <p:nvPr/>
            </p:nvSpPr>
            <p:spPr bwMode="auto">
              <a:xfrm>
                <a:off x="10455678" y="3339462"/>
                <a:ext cx="28575" cy="28575"/>
              </a:xfrm>
              <a:custGeom>
                <a:avLst/>
                <a:gdLst/>
                <a:ahLst/>
                <a:cxnLst>
                  <a:cxn ang="0">
                    <a:pos x="101" y="182"/>
                  </a:cxn>
                  <a:cxn ang="0">
                    <a:pos x="119" y="178"/>
                  </a:cxn>
                  <a:cxn ang="0">
                    <a:pos x="135" y="172"/>
                  </a:cxn>
                  <a:cxn ang="0">
                    <a:pos x="150" y="162"/>
                  </a:cxn>
                  <a:cxn ang="0">
                    <a:pos x="162" y="149"/>
                  </a:cxn>
                  <a:cxn ang="0">
                    <a:pos x="172" y="135"/>
                  </a:cxn>
                  <a:cxn ang="0">
                    <a:pos x="179" y="118"/>
                  </a:cxn>
                  <a:cxn ang="0">
                    <a:pos x="182" y="101"/>
                  </a:cxn>
                  <a:cxn ang="0">
                    <a:pos x="182" y="82"/>
                  </a:cxn>
                  <a:cxn ang="0">
                    <a:pos x="179" y="64"/>
                  </a:cxn>
                  <a:cxn ang="0">
                    <a:pos x="172" y="47"/>
                  </a:cxn>
                  <a:cxn ang="0">
                    <a:pos x="162" y="33"/>
                  </a:cxn>
                  <a:cxn ang="0">
                    <a:pos x="150" y="21"/>
                  </a:cxn>
                  <a:cxn ang="0">
                    <a:pos x="135" y="11"/>
                  </a:cxn>
                  <a:cxn ang="0">
                    <a:pos x="119" y="4"/>
                  </a:cxn>
                  <a:cxn ang="0">
                    <a:pos x="101" y="0"/>
                  </a:cxn>
                  <a:cxn ang="0">
                    <a:pos x="82" y="0"/>
                  </a:cxn>
                  <a:cxn ang="0">
                    <a:pos x="64" y="4"/>
                  </a:cxn>
                  <a:cxn ang="0">
                    <a:pos x="48" y="11"/>
                  </a:cxn>
                  <a:cxn ang="0">
                    <a:pos x="33" y="21"/>
                  </a:cxn>
                  <a:cxn ang="0">
                    <a:pos x="21" y="33"/>
                  </a:cxn>
                  <a:cxn ang="0">
                    <a:pos x="11" y="47"/>
                  </a:cxn>
                  <a:cxn ang="0">
                    <a:pos x="4" y="64"/>
                  </a:cxn>
                  <a:cxn ang="0">
                    <a:pos x="0" y="82"/>
                  </a:cxn>
                  <a:cxn ang="0">
                    <a:pos x="0" y="101"/>
                  </a:cxn>
                  <a:cxn ang="0">
                    <a:pos x="4" y="118"/>
                  </a:cxn>
                  <a:cxn ang="0">
                    <a:pos x="11" y="135"/>
                  </a:cxn>
                  <a:cxn ang="0">
                    <a:pos x="21" y="149"/>
                  </a:cxn>
                  <a:cxn ang="0">
                    <a:pos x="33" y="162"/>
                  </a:cxn>
                  <a:cxn ang="0">
                    <a:pos x="48" y="172"/>
                  </a:cxn>
                  <a:cxn ang="0">
                    <a:pos x="64" y="178"/>
                  </a:cxn>
                  <a:cxn ang="0">
                    <a:pos x="82" y="182"/>
                  </a:cxn>
                </a:cxnLst>
                <a:rect l="0" t="0" r="r" b="b"/>
                <a:pathLst>
                  <a:path w="183" h="183">
                    <a:moveTo>
                      <a:pt x="91" y="183"/>
                    </a:moveTo>
                    <a:lnTo>
                      <a:pt x="101" y="182"/>
                    </a:lnTo>
                    <a:lnTo>
                      <a:pt x="110" y="180"/>
                    </a:lnTo>
                    <a:lnTo>
                      <a:pt x="119" y="178"/>
                    </a:lnTo>
                    <a:lnTo>
                      <a:pt x="126" y="175"/>
                    </a:lnTo>
                    <a:lnTo>
                      <a:pt x="135" y="172"/>
                    </a:lnTo>
                    <a:lnTo>
                      <a:pt x="142" y="167"/>
                    </a:lnTo>
                    <a:lnTo>
                      <a:pt x="150" y="162"/>
                    </a:lnTo>
                    <a:lnTo>
                      <a:pt x="156" y="156"/>
                    </a:lnTo>
                    <a:lnTo>
                      <a:pt x="162" y="149"/>
                    </a:lnTo>
                    <a:lnTo>
                      <a:pt x="167" y="142"/>
                    </a:lnTo>
                    <a:lnTo>
                      <a:pt x="172" y="135"/>
                    </a:lnTo>
                    <a:lnTo>
                      <a:pt x="175" y="126"/>
                    </a:lnTo>
                    <a:lnTo>
                      <a:pt x="179" y="118"/>
                    </a:lnTo>
                    <a:lnTo>
                      <a:pt x="181" y="109"/>
                    </a:lnTo>
                    <a:lnTo>
                      <a:pt x="182" y="101"/>
                    </a:lnTo>
                    <a:lnTo>
                      <a:pt x="183" y="91"/>
                    </a:lnTo>
                    <a:lnTo>
                      <a:pt x="182" y="82"/>
                    </a:lnTo>
                    <a:lnTo>
                      <a:pt x="181" y="73"/>
                    </a:lnTo>
                    <a:lnTo>
                      <a:pt x="179" y="64"/>
                    </a:lnTo>
                    <a:lnTo>
                      <a:pt x="175" y="55"/>
                    </a:lnTo>
                    <a:lnTo>
                      <a:pt x="172" y="47"/>
                    </a:lnTo>
                    <a:lnTo>
                      <a:pt x="167" y="40"/>
                    </a:lnTo>
                    <a:lnTo>
                      <a:pt x="162" y="33"/>
                    </a:lnTo>
                    <a:lnTo>
                      <a:pt x="156" y="26"/>
                    </a:lnTo>
                    <a:lnTo>
                      <a:pt x="150" y="21"/>
                    </a:lnTo>
                    <a:lnTo>
                      <a:pt x="142" y="15"/>
                    </a:lnTo>
                    <a:lnTo>
                      <a:pt x="135" y="11"/>
                    </a:lnTo>
                    <a:lnTo>
                      <a:pt x="126" y="6"/>
                    </a:lnTo>
                    <a:lnTo>
                      <a:pt x="119" y="4"/>
                    </a:lnTo>
                    <a:lnTo>
                      <a:pt x="110" y="2"/>
                    </a:lnTo>
                    <a:lnTo>
                      <a:pt x="101" y="0"/>
                    </a:lnTo>
                    <a:lnTo>
                      <a:pt x="91" y="0"/>
                    </a:lnTo>
                    <a:lnTo>
                      <a:pt x="82" y="0"/>
                    </a:lnTo>
                    <a:lnTo>
                      <a:pt x="73" y="2"/>
                    </a:lnTo>
                    <a:lnTo>
                      <a:pt x="64" y="4"/>
                    </a:lnTo>
                    <a:lnTo>
                      <a:pt x="55" y="6"/>
                    </a:lnTo>
                    <a:lnTo>
                      <a:pt x="48" y="11"/>
                    </a:lnTo>
                    <a:lnTo>
                      <a:pt x="40" y="15"/>
                    </a:lnTo>
                    <a:lnTo>
                      <a:pt x="33" y="21"/>
                    </a:lnTo>
                    <a:lnTo>
                      <a:pt x="27" y="26"/>
                    </a:lnTo>
                    <a:lnTo>
                      <a:pt x="21" y="33"/>
                    </a:lnTo>
                    <a:lnTo>
                      <a:pt x="16" y="40"/>
                    </a:lnTo>
                    <a:lnTo>
                      <a:pt x="11" y="47"/>
                    </a:lnTo>
                    <a:lnTo>
                      <a:pt x="7" y="55"/>
                    </a:lnTo>
                    <a:lnTo>
                      <a:pt x="4" y="64"/>
                    </a:lnTo>
                    <a:lnTo>
                      <a:pt x="2" y="73"/>
                    </a:lnTo>
                    <a:lnTo>
                      <a:pt x="0" y="82"/>
                    </a:lnTo>
                    <a:lnTo>
                      <a:pt x="0" y="91"/>
                    </a:lnTo>
                    <a:lnTo>
                      <a:pt x="0" y="101"/>
                    </a:lnTo>
                    <a:lnTo>
                      <a:pt x="2" y="109"/>
                    </a:lnTo>
                    <a:lnTo>
                      <a:pt x="4" y="118"/>
                    </a:lnTo>
                    <a:lnTo>
                      <a:pt x="7" y="126"/>
                    </a:lnTo>
                    <a:lnTo>
                      <a:pt x="11" y="135"/>
                    </a:lnTo>
                    <a:lnTo>
                      <a:pt x="16" y="142"/>
                    </a:lnTo>
                    <a:lnTo>
                      <a:pt x="21" y="149"/>
                    </a:lnTo>
                    <a:lnTo>
                      <a:pt x="27" y="156"/>
                    </a:lnTo>
                    <a:lnTo>
                      <a:pt x="33" y="162"/>
                    </a:lnTo>
                    <a:lnTo>
                      <a:pt x="40" y="167"/>
                    </a:lnTo>
                    <a:lnTo>
                      <a:pt x="48" y="172"/>
                    </a:lnTo>
                    <a:lnTo>
                      <a:pt x="55" y="175"/>
                    </a:lnTo>
                    <a:lnTo>
                      <a:pt x="64" y="178"/>
                    </a:lnTo>
                    <a:lnTo>
                      <a:pt x="73" y="180"/>
                    </a:lnTo>
                    <a:lnTo>
                      <a:pt x="82" y="182"/>
                    </a:lnTo>
                    <a:lnTo>
                      <a:pt x="91" y="183"/>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223" name="Freeform 65"/>
              <p:cNvSpPr>
                <a:spLocks/>
              </p:cNvSpPr>
              <p:nvPr/>
            </p:nvSpPr>
            <p:spPr bwMode="auto">
              <a:xfrm>
                <a:off x="10495365" y="3339462"/>
                <a:ext cx="30163" cy="28575"/>
              </a:xfrm>
              <a:custGeom>
                <a:avLst/>
                <a:gdLst/>
                <a:ahLst/>
                <a:cxnLst>
                  <a:cxn ang="0">
                    <a:pos x="101" y="182"/>
                  </a:cxn>
                  <a:cxn ang="0">
                    <a:pos x="119" y="178"/>
                  </a:cxn>
                  <a:cxn ang="0">
                    <a:pos x="135" y="172"/>
                  </a:cxn>
                  <a:cxn ang="0">
                    <a:pos x="150" y="162"/>
                  </a:cxn>
                  <a:cxn ang="0">
                    <a:pos x="162" y="149"/>
                  </a:cxn>
                  <a:cxn ang="0">
                    <a:pos x="172" y="135"/>
                  </a:cxn>
                  <a:cxn ang="0">
                    <a:pos x="178" y="118"/>
                  </a:cxn>
                  <a:cxn ang="0">
                    <a:pos x="182" y="101"/>
                  </a:cxn>
                  <a:cxn ang="0">
                    <a:pos x="182" y="82"/>
                  </a:cxn>
                  <a:cxn ang="0">
                    <a:pos x="178" y="64"/>
                  </a:cxn>
                  <a:cxn ang="0">
                    <a:pos x="172" y="47"/>
                  </a:cxn>
                  <a:cxn ang="0">
                    <a:pos x="162" y="33"/>
                  </a:cxn>
                  <a:cxn ang="0">
                    <a:pos x="150" y="21"/>
                  </a:cxn>
                  <a:cxn ang="0">
                    <a:pos x="135" y="11"/>
                  </a:cxn>
                  <a:cxn ang="0">
                    <a:pos x="119" y="4"/>
                  </a:cxn>
                  <a:cxn ang="0">
                    <a:pos x="101" y="0"/>
                  </a:cxn>
                  <a:cxn ang="0">
                    <a:pos x="82" y="0"/>
                  </a:cxn>
                  <a:cxn ang="0">
                    <a:pos x="64" y="4"/>
                  </a:cxn>
                  <a:cxn ang="0">
                    <a:pos x="48" y="11"/>
                  </a:cxn>
                  <a:cxn ang="0">
                    <a:pos x="33" y="21"/>
                  </a:cxn>
                  <a:cxn ang="0">
                    <a:pos x="21" y="33"/>
                  </a:cxn>
                  <a:cxn ang="0">
                    <a:pos x="11" y="47"/>
                  </a:cxn>
                  <a:cxn ang="0">
                    <a:pos x="4" y="64"/>
                  </a:cxn>
                  <a:cxn ang="0">
                    <a:pos x="1" y="82"/>
                  </a:cxn>
                  <a:cxn ang="0">
                    <a:pos x="1" y="101"/>
                  </a:cxn>
                  <a:cxn ang="0">
                    <a:pos x="4" y="118"/>
                  </a:cxn>
                  <a:cxn ang="0">
                    <a:pos x="11" y="135"/>
                  </a:cxn>
                  <a:cxn ang="0">
                    <a:pos x="21" y="149"/>
                  </a:cxn>
                  <a:cxn ang="0">
                    <a:pos x="33" y="162"/>
                  </a:cxn>
                  <a:cxn ang="0">
                    <a:pos x="48" y="172"/>
                  </a:cxn>
                  <a:cxn ang="0">
                    <a:pos x="64" y="178"/>
                  </a:cxn>
                  <a:cxn ang="0">
                    <a:pos x="82" y="182"/>
                  </a:cxn>
                </a:cxnLst>
                <a:rect l="0" t="0" r="r" b="b"/>
                <a:pathLst>
                  <a:path w="183" h="183">
                    <a:moveTo>
                      <a:pt x="92" y="183"/>
                    </a:moveTo>
                    <a:lnTo>
                      <a:pt x="101" y="182"/>
                    </a:lnTo>
                    <a:lnTo>
                      <a:pt x="110" y="180"/>
                    </a:lnTo>
                    <a:lnTo>
                      <a:pt x="119" y="178"/>
                    </a:lnTo>
                    <a:lnTo>
                      <a:pt x="127" y="175"/>
                    </a:lnTo>
                    <a:lnTo>
                      <a:pt x="135" y="172"/>
                    </a:lnTo>
                    <a:lnTo>
                      <a:pt x="142" y="167"/>
                    </a:lnTo>
                    <a:lnTo>
                      <a:pt x="150" y="162"/>
                    </a:lnTo>
                    <a:lnTo>
                      <a:pt x="156" y="156"/>
                    </a:lnTo>
                    <a:lnTo>
                      <a:pt x="162" y="149"/>
                    </a:lnTo>
                    <a:lnTo>
                      <a:pt x="167" y="142"/>
                    </a:lnTo>
                    <a:lnTo>
                      <a:pt x="172" y="135"/>
                    </a:lnTo>
                    <a:lnTo>
                      <a:pt x="175" y="126"/>
                    </a:lnTo>
                    <a:lnTo>
                      <a:pt x="178" y="118"/>
                    </a:lnTo>
                    <a:lnTo>
                      <a:pt x="181" y="109"/>
                    </a:lnTo>
                    <a:lnTo>
                      <a:pt x="182" y="101"/>
                    </a:lnTo>
                    <a:lnTo>
                      <a:pt x="183" y="91"/>
                    </a:lnTo>
                    <a:lnTo>
                      <a:pt x="182" y="82"/>
                    </a:lnTo>
                    <a:lnTo>
                      <a:pt x="181" y="73"/>
                    </a:lnTo>
                    <a:lnTo>
                      <a:pt x="178" y="64"/>
                    </a:lnTo>
                    <a:lnTo>
                      <a:pt x="175" y="55"/>
                    </a:lnTo>
                    <a:lnTo>
                      <a:pt x="172" y="47"/>
                    </a:lnTo>
                    <a:lnTo>
                      <a:pt x="167" y="40"/>
                    </a:lnTo>
                    <a:lnTo>
                      <a:pt x="162" y="33"/>
                    </a:lnTo>
                    <a:lnTo>
                      <a:pt x="156" y="26"/>
                    </a:lnTo>
                    <a:lnTo>
                      <a:pt x="150" y="21"/>
                    </a:lnTo>
                    <a:lnTo>
                      <a:pt x="142" y="15"/>
                    </a:lnTo>
                    <a:lnTo>
                      <a:pt x="135" y="11"/>
                    </a:lnTo>
                    <a:lnTo>
                      <a:pt x="127" y="6"/>
                    </a:lnTo>
                    <a:lnTo>
                      <a:pt x="119" y="4"/>
                    </a:lnTo>
                    <a:lnTo>
                      <a:pt x="110" y="2"/>
                    </a:lnTo>
                    <a:lnTo>
                      <a:pt x="101" y="0"/>
                    </a:lnTo>
                    <a:lnTo>
                      <a:pt x="92" y="0"/>
                    </a:lnTo>
                    <a:lnTo>
                      <a:pt x="82" y="0"/>
                    </a:lnTo>
                    <a:lnTo>
                      <a:pt x="73" y="2"/>
                    </a:lnTo>
                    <a:lnTo>
                      <a:pt x="64" y="4"/>
                    </a:lnTo>
                    <a:lnTo>
                      <a:pt x="55" y="6"/>
                    </a:lnTo>
                    <a:lnTo>
                      <a:pt x="48" y="11"/>
                    </a:lnTo>
                    <a:lnTo>
                      <a:pt x="40" y="15"/>
                    </a:lnTo>
                    <a:lnTo>
                      <a:pt x="33" y="21"/>
                    </a:lnTo>
                    <a:lnTo>
                      <a:pt x="26" y="26"/>
                    </a:lnTo>
                    <a:lnTo>
                      <a:pt x="21" y="33"/>
                    </a:lnTo>
                    <a:lnTo>
                      <a:pt x="15" y="40"/>
                    </a:lnTo>
                    <a:lnTo>
                      <a:pt x="11" y="47"/>
                    </a:lnTo>
                    <a:lnTo>
                      <a:pt x="8" y="55"/>
                    </a:lnTo>
                    <a:lnTo>
                      <a:pt x="4" y="64"/>
                    </a:lnTo>
                    <a:lnTo>
                      <a:pt x="2" y="73"/>
                    </a:lnTo>
                    <a:lnTo>
                      <a:pt x="1" y="82"/>
                    </a:lnTo>
                    <a:lnTo>
                      <a:pt x="0" y="91"/>
                    </a:lnTo>
                    <a:lnTo>
                      <a:pt x="1" y="101"/>
                    </a:lnTo>
                    <a:lnTo>
                      <a:pt x="2" y="109"/>
                    </a:lnTo>
                    <a:lnTo>
                      <a:pt x="4" y="118"/>
                    </a:lnTo>
                    <a:lnTo>
                      <a:pt x="8" y="126"/>
                    </a:lnTo>
                    <a:lnTo>
                      <a:pt x="11" y="135"/>
                    </a:lnTo>
                    <a:lnTo>
                      <a:pt x="15" y="142"/>
                    </a:lnTo>
                    <a:lnTo>
                      <a:pt x="21" y="149"/>
                    </a:lnTo>
                    <a:lnTo>
                      <a:pt x="26" y="156"/>
                    </a:lnTo>
                    <a:lnTo>
                      <a:pt x="33" y="162"/>
                    </a:lnTo>
                    <a:lnTo>
                      <a:pt x="40" y="167"/>
                    </a:lnTo>
                    <a:lnTo>
                      <a:pt x="48" y="172"/>
                    </a:lnTo>
                    <a:lnTo>
                      <a:pt x="55" y="175"/>
                    </a:lnTo>
                    <a:lnTo>
                      <a:pt x="64" y="178"/>
                    </a:lnTo>
                    <a:lnTo>
                      <a:pt x="73" y="180"/>
                    </a:lnTo>
                    <a:lnTo>
                      <a:pt x="82" y="182"/>
                    </a:lnTo>
                    <a:lnTo>
                      <a:pt x="92" y="183"/>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224" name="Freeform 66"/>
              <p:cNvSpPr>
                <a:spLocks/>
              </p:cNvSpPr>
              <p:nvPr/>
            </p:nvSpPr>
            <p:spPr bwMode="auto">
              <a:xfrm>
                <a:off x="10536640" y="3339462"/>
                <a:ext cx="28575" cy="28575"/>
              </a:xfrm>
              <a:custGeom>
                <a:avLst/>
                <a:gdLst/>
                <a:ahLst/>
                <a:cxnLst>
                  <a:cxn ang="0">
                    <a:pos x="101" y="182"/>
                  </a:cxn>
                  <a:cxn ang="0">
                    <a:pos x="118" y="178"/>
                  </a:cxn>
                  <a:cxn ang="0">
                    <a:pos x="135" y="172"/>
                  </a:cxn>
                  <a:cxn ang="0">
                    <a:pos x="149" y="162"/>
                  </a:cxn>
                  <a:cxn ang="0">
                    <a:pos x="162" y="149"/>
                  </a:cxn>
                  <a:cxn ang="0">
                    <a:pos x="172" y="135"/>
                  </a:cxn>
                  <a:cxn ang="0">
                    <a:pos x="178" y="118"/>
                  </a:cxn>
                  <a:cxn ang="0">
                    <a:pos x="183" y="101"/>
                  </a:cxn>
                  <a:cxn ang="0">
                    <a:pos x="183" y="82"/>
                  </a:cxn>
                  <a:cxn ang="0">
                    <a:pos x="178" y="64"/>
                  </a:cxn>
                  <a:cxn ang="0">
                    <a:pos x="172" y="47"/>
                  </a:cxn>
                  <a:cxn ang="0">
                    <a:pos x="162" y="33"/>
                  </a:cxn>
                  <a:cxn ang="0">
                    <a:pos x="149" y="21"/>
                  </a:cxn>
                  <a:cxn ang="0">
                    <a:pos x="135" y="11"/>
                  </a:cxn>
                  <a:cxn ang="0">
                    <a:pos x="118" y="4"/>
                  </a:cxn>
                  <a:cxn ang="0">
                    <a:pos x="101" y="0"/>
                  </a:cxn>
                  <a:cxn ang="0">
                    <a:pos x="82" y="0"/>
                  </a:cxn>
                  <a:cxn ang="0">
                    <a:pos x="64" y="4"/>
                  </a:cxn>
                  <a:cxn ang="0">
                    <a:pos x="47" y="11"/>
                  </a:cxn>
                  <a:cxn ang="0">
                    <a:pos x="33" y="21"/>
                  </a:cxn>
                  <a:cxn ang="0">
                    <a:pos x="21" y="33"/>
                  </a:cxn>
                  <a:cxn ang="0">
                    <a:pos x="11" y="47"/>
                  </a:cxn>
                  <a:cxn ang="0">
                    <a:pos x="4" y="64"/>
                  </a:cxn>
                  <a:cxn ang="0">
                    <a:pos x="1" y="82"/>
                  </a:cxn>
                  <a:cxn ang="0">
                    <a:pos x="1" y="101"/>
                  </a:cxn>
                  <a:cxn ang="0">
                    <a:pos x="4" y="118"/>
                  </a:cxn>
                  <a:cxn ang="0">
                    <a:pos x="11" y="135"/>
                  </a:cxn>
                  <a:cxn ang="0">
                    <a:pos x="21" y="149"/>
                  </a:cxn>
                  <a:cxn ang="0">
                    <a:pos x="33" y="162"/>
                  </a:cxn>
                  <a:cxn ang="0">
                    <a:pos x="47" y="172"/>
                  </a:cxn>
                  <a:cxn ang="0">
                    <a:pos x="64" y="178"/>
                  </a:cxn>
                  <a:cxn ang="0">
                    <a:pos x="82" y="182"/>
                  </a:cxn>
                </a:cxnLst>
                <a:rect l="0" t="0" r="r" b="b"/>
                <a:pathLst>
                  <a:path w="183" h="183">
                    <a:moveTo>
                      <a:pt x="92" y="183"/>
                    </a:moveTo>
                    <a:lnTo>
                      <a:pt x="101" y="182"/>
                    </a:lnTo>
                    <a:lnTo>
                      <a:pt x="109" y="180"/>
                    </a:lnTo>
                    <a:lnTo>
                      <a:pt x="118" y="178"/>
                    </a:lnTo>
                    <a:lnTo>
                      <a:pt x="127" y="175"/>
                    </a:lnTo>
                    <a:lnTo>
                      <a:pt x="135" y="172"/>
                    </a:lnTo>
                    <a:lnTo>
                      <a:pt x="143" y="167"/>
                    </a:lnTo>
                    <a:lnTo>
                      <a:pt x="149" y="162"/>
                    </a:lnTo>
                    <a:lnTo>
                      <a:pt x="156" y="156"/>
                    </a:lnTo>
                    <a:lnTo>
                      <a:pt x="162" y="149"/>
                    </a:lnTo>
                    <a:lnTo>
                      <a:pt x="167" y="142"/>
                    </a:lnTo>
                    <a:lnTo>
                      <a:pt x="172" y="135"/>
                    </a:lnTo>
                    <a:lnTo>
                      <a:pt x="176" y="126"/>
                    </a:lnTo>
                    <a:lnTo>
                      <a:pt x="178" y="118"/>
                    </a:lnTo>
                    <a:lnTo>
                      <a:pt x="180" y="109"/>
                    </a:lnTo>
                    <a:lnTo>
                      <a:pt x="183" y="101"/>
                    </a:lnTo>
                    <a:lnTo>
                      <a:pt x="183" y="91"/>
                    </a:lnTo>
                    <a:lnTo>
                      <a:pt x="183" y="82"/>
                    </a:lnTo>
                    <a:lnTo>
                      <a:pt x="180" y="73"/>
                    </a:lnTo>
                    <a:lnTo>
                      <a:pt x="178" y="64"/>
                    </a:lnTo>
                    <a:lnTo>
                      <a:pt x="176" y="55"/>
                    </a:lnTo>
                    <a:lnTo>
                      <a:pt x="172" y="47"/>
                    </a:lnTo>
                    <a:lnTo>
                      <a:pt x="167" y="40"/>
                    </a:lnTo>
                    <a:lnTo>
                      <a:pt x="162" y="33"/>
                    </a:lnTo>
                    <a:lnTo>
                      <a:pt x="156" y="26"/>
                    </a:lnTo>
                    <a:lnTo>
                      <a:pt x="149" y="21"/>
                    </a:lnTo>
                    <a:lnTo>
                      <a:pt x="143" y="15"/>
                    </a:lnTo>
                    <a:lnTo>
                      <a:pt x="135" y="11"/>
                    </a:lnTo>
                    <a:lnTo>
                      <a:pt x="127" y="6"/>
                    </a:lnTo>
                    <a:lnTo>
                      <a:pt x="118" y="4"/>
                    </a:lnTo>
                    <a:lnTo>
                      <a:pt x="109" y="2"/>
                    </a:lnTo>
                    <a:lnTo>
                      <a:pt x="101" y="0"/>
                    </a:lnTo>
                    <a:lnTo>
                      <a:pt x="92" y="0"/>
                    </a:lnTo>
                    <a:lnTo>
                      <a:pt x="82" y="0"/>
                    </a:lnTo>
                    <a:lnTo>
                      <a:pt x="73" y="2"/>
                    </a:lnTo>
                    <a:lnTo>
                      <a:pt x="64" y="4"/>
                    </a:lnTo>
                    <a:lnTo>
                      <a:pt x="56" y="6"/>
                    </a:lnTo>
                    <a:lnTo>
                      <a:pt x="47" y="11"/>
                    </a:lnTo>
                    <a:lnTo>
                      <a:pt x="41" y="15"/>
                    </a:lnTo>
                    <a:lnTo>
                      <a:pt x="33" y="21"/>
                    </a:lnTo>
                    <a:lnTo>
                      <a:pt x="26" y="26"/>
                    </a:lnTo>
                    <a:lnTo>
                      <a:pt x="21" y="33"/>
                    </a:lnTo>
                    <a:lnTo>
                      <a:pt x="15" y="40"/>
                    </a:lnTo>
                    <a:lnTo>
                      <a:pt x="11" y="47"/>
                    </a:lnTo>
                    <a:lnTo>
                      <a:pt x="7" y="55"/>
                    </a:lnTo>
                    <a:lnTo>
                      <a:pt x="4" y="64"/>
                    </a:lnTo>
                    <a:lnTo>
                      <a:pt x="2" y="73"/>
                    </a:lnTo>
                    <a:lnTo>
                      <a:pt x="1" y="82"/>
                    </a:lnTo>
                    <a:lnTo>
                      <a:pt x="0" y="91"/>
                    </a:lnTo>
                    <a:lnTo>
                      <a:pt x="1" y="101"/>
                    </a:lnTo>
                    <a:lnTo>
                      <a:pt x="2" y="109"/>
                    </a:lnTo>
                    <a:lnTo>
                      <a:pt x="4" y="118"/>
                    </a:lnTo>
                    <a:lnTo>
                      <a:pt x="7" y="126"/>
                    </a:lnTo>
                    <a:lnTo>
                      <a:pt x="11" y="135"/>
                    </a:lnTo>
                    <a:lnTo>
                      <a:pt x="15" y="142"/>
                    </a:lnTo>
                    <a:lnTo>
                      <a:pt x="21" y="149"/>
                    </a:lnTo>
                    <a:lnTo>
                      <a:pt x="26" y="156"/>
                    </a:lnTo>
                    <a:lnTo>
                      <a:pt x="33" y="162"/>
                    </a:lnTo>
                    <a:lnTo>
                      <a:pt x="41" y="167"/>
                    </a:lnTo>
                    <a:lnTo>
                      <a:pt x="47" y="172"/>
                    </a:lnTo>
                    <a:lnTo>
                      <a:pt x="56" y="175"/>
                    </a:lnTo>
                    <a:lnTo>
                      <a:pt x="64" y="178"/>
                    </a:lnTo>
                    <a:lnTo>
                      <a:pt x="73" y="180"/>
                    </a:lnTo>
                    <a:lnTo>
                      <a:pt x="82" y="182"/>
                    </a:lnTo>
                    <a:lnTo>
                      <a:pt x="92" y="183"/>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225" name="Freeform 67"/>
              <p:cNvSpPr>
                <a:spLocks/>
              </p:cNvSpPr>
              <p:nvPr/>
            </p:nvSpPr>
            <p:spPr bwMode="auto">
              <a:xfrm>
                <a:off x="10576328" y="3339462"/>
                <a:ext cx="28575" cy="28575"/>
              </a:xfrm>
              <a:custGeom>
                <a:avLst/>
                <a:gdLst/>
                <a:ahLst/>
                <a:cxnLst>
                  <a:cxn ang="0">
                    <a:pos x="100" y="182"/>
                  </a:cxn>
                  <a:cxn ang="0">
                    <a:pos x="118" y="178"/>
                  </a:cxn>
                  <a:cxn ang="0">
                    <a:pos x="135" y="172"/>
                  </a:cxn>
                  <a:cxn ang="0">
                    <a:pos x="149" y="162"/>
                  </a:cxn>
                  <a:cxn ang="0">
                    <a:pos x="161" y="149"/>
                  </a:cxn>
                  <a:cxn ang="0">
                    <a:pos x="171" y="135"/>
                  </a:cxn>
                  <a:cxn ang="0">
                    <a:pos x="178" y="118"/>
                  </a:cxn>
                  <a:cxn ang="0">
                    <a:pos x="182" y="101"/>
                  </a:cxn>
                  <a:cxn ang="0">
                    <a:pos x="182" y="82"/>
                  </a:cxn>
                  <a:cxn ang="0">
                    <a:pos x="178" y="64"/>
                  </a:cxn>
                  <a:cxn ang="0">
                    <a:pos x="171" y="47"/>
                  </a:cxn>
                  <a:cxn ang="0">
                    <a:pos x="161" y="33"/>
                  </a:cxn>
                  <a:cxn ang="0">
                    <a:pos x="149" y="21"/>
                  </a:cxn>
                  <a:cxn ang="0">
                    <a:pos x="135" y="11"/>
                  </a:cxn>
                  <a:cxn ang="0">
                    <a:pos x="118" y="4"/>
                  </a:cxn>
                  <a:cxn ang="0">
                    <a:pos x="100" y="0"/>
                  </a:cxn>
                  <a:cxn ang="0">
                    <a:pos x="82" y="0"/>
                  </a:cxn>
                  <a:cxn ang="0">
                    <a:pos x="64" y="4"/>
                  </a:cxn>
                  <a:cxn ang="0">
                    <a:pos x="48" y="11"/>
                  </a:cxn>
                  <a:cxn ang="0">
                    <a:pos x="33" y="21"/>
                  </a:cxn>
                  <a:cxn ang="0">
                    <a:pos x="21" y="33"/>
                  </a:cxn>
                  <a:cxn ang="0">
                    <a:pos x="11" y="47"/>
                  </a:cxn>
                  <a:cxn ang="0">
                    <a:pos x="4" y="64"/>
                  </a:cxn>
                  <a:cxn ang="0">
                    <a:pos x="1" y="82"/>
                  </a:cxn>
                  <a:cxn ang="0">
                    <a:pos x="1" y="101"/>
                  </a:cxn>
                  <a:cxn ang="0">
                    <a:pos x="4" y="118"/>
                  </a:cxn>
                  <a:cxn ang="0">
                    <a:pos x="11" y="135"/>
                  </a:cxn>
                  <a:cxn ang="0">
                    <a:pos x="21" y="149"/>
                  </a:cxn>
                  <a:cxn ang="0">
                    <a:pos x="33" y="162"/>
                  </a:cxn>
                  <a:cxn ang="0">
                    <a:pos x="48" y="172"/>
                  </a:cxn>
                  <a:cxn ang="0">
                    <a:pos x="64" y="178"/>
                  </a:cxn>
                  <a:cxn ang="0">
                    <a:pos x="82" y="182"/>
                  </a:cxn>
                </a:cxnLst>
                <a:rect l="0" t="0" r="r" b="b"/>
                <a:pathLst>
                  <a:path w="182" h="183">
                    <a:moveTo>
                      <a:pt x="92" y="183"/>
                    </a:moveTo>
                    <a:lnTo>
                      <a:pt x="100" y="182"/>
                    </a:lnTo>
                    <a:lnTo>
                      <a:pt x="109" y="180"/>
                    </a:lnTo>
                    <a:lnTo>
                      <a:pt x="118" y="178"/>
                    </a:lnTo>
                    <a:lnTo>
                      <a:pt x="127" y="175"/>
                    </a:lnTo>
                    <a:lnTo>
                      <a:pt x="135" y="172"/>
                    </a:lnTo>
                    <a:lnTo>
                      <a:pt x="143" y="167"/>
                    </a:lnTo>
                    <a:lnTo>
                      <a:pt x="149" y="162"/>
                    </a:lnTo>
                    <a:lnTo>
                      <a:pt x="156" y="156"/>
                    </a:lnTo>
                    <a:lnTo>
                      <a:pt x="161" y="149"/>
                    </a:lnTo>
                    <a:lnTo>
                      <a:pt x="167" y="142"/>
                    </a:lnTo>
                    <a:lnTo>
                      <a:pt x="171" y="135"/>
                    </a:lnTo>
                    <a:lnTo>
                      <a:pt x="176" y="126"/>
                    </a:lnTo>
                    <a:lnTo>
                      <a:pt x="178" y="118"/>
                    </a:lnTo>
                    <a:lnTo>
                      <a:pt x="180" y="109"/>
                    </a:lnTo>
                    <a:lnTo>
                      <a:pt x="182" y="101"/>
                    </a:lnTo>
                    <a:lnTo>
                      <a:pt x="182" y="91"/>
                    </a:lnTo>
                    <a:lnTo>
                      <a:pt x="182" y="82"/>
                    </a:lnTo>
                    <a:lnTo>
                      <a:pt x="180" y="73"/>
                    </a:lnTo>
                    <a:lnTo>
                      <a:pt x="178" y="64"/>
                    </a:lnTo>
                    <a:lnTo>
                      <a:pt x="176" y="55"/>
                    </a:lnTo>
                    <a:lnTo>
                      <a:pt x="171" y="47"/>
                    </a:lnTo>
                    <a:lnTo>
                      <a:pt x="167" y="40"/>
                    </a:lnTo>
                    <a:lnTo>
                      <a:pt x="161" y="33"/>
                    </a:lnTo>
                    <a:lnTo>
                      <a:pt x="156" y="26"/>
                    </a:lnTo>
                    <a:lnTo>
                      <a:pt x="149" y="21"/>
                    </a:lnTo>
                    <a:lnTo>
                      <a:pt x="143" y="15"/>
                    </a:lnTo>
                    <a:lnTo>
                      <a:pt x="135" y="11"/>
                    </a:lnTo>
                    <a:lnTo>
                      <a:pt x="127" y="6"/>
                    </a:lnTo>
                    <a:lnTo>
                      <a:pt x="118" y="4"/>
                    </a:lnTo>
                    <a:lnTo>
                      <a:pt x="109" y="2"/>
                    </a:lnTo>
                    <a:lnTo>
                      <a:pt x="100" y="0"/>
                    </a:lnTo>
                    <a:lnTo>
                      <a:pt x="92" y="0"/>
                    </a:lnTo>
                    <a:lnTo>
                      <a:pt x="82" y="0"/>
                    </a:lnTo>
                    <a:lnTo>
                      <a:pt x="73" y="2"/>
                    </a:lnTo>
                    <a:lnTo>
                      <a:pt x="64" y="4"/>
                    </a:lnTo>
                    <a:lnTo>
                      <a:pt x="56" y="6"/>
                    </a:lnTo>
                    <a:lnTo>
                      <a:pt x="48" y="11"/>
                    </a:lnTo>
                    <a:lnTo>
                      <a:pt x="41" y="15"/>
                    </a:lnTo>
                    <a:lnTo>
                      <a:pt x="33" y="21"/>
                    </a:lnTo>
                    <a:lnTo>
                      <a:pt x="27" y="26"/>
                    </a:lnTo>
                    <a:lnTo>
                      <a:pt x="21" y="33"/>
                    </a:lnTo>
                    <a:lnTo>
                      <a:pt x="16" y="40"/>
                    </a:lnTo>
                    <a:lnTo>
                      <a:pt x="11" y="47"/>
                    </a:lnTo>
                    <a:lnTo>
                      <a:pt x="7" y="55"/>
                    </a:lnTo>
                    <a:lnTo>
                      <a:pt x="4" y="64"/>
                    </a:lnTo>
                    <a:lnTo>
                      <a:pt x="2" y="73"/>
                    </a:lnTo>
                    <a:lnTo>
                      <a:pt x="1" y="82"/>
                    </a:lnTo>
                    <a:lnTo>
                      <a:pt x="0" y="91"/>
                    </a:lnTo>
                    <a:lnTo>
                      <a:pt x="1" y="101"/>
                    </a:lnTo>
                    <a:lnTo>
                      <a:pt x="2" y="109"/>
                    </a:lnTo>
                    <a:lnTo>
                      <a:pt x="4" y="118"/>
                    </a:lnTo>
                    <a:lnTo>
                      <a:pt x="7" y="126"/>
                    </a:lnTo>
                    <a:lnTo>
                      <a:pt x="11" y="135"/>
                    </a:lnTo>
                    <a:lnTo>
                      <a:pt x="16" y="142"/>
                    </a:lnTo>
                    <a:lnTo>
                      <a:pt x="21" y="149"/>
                    </a:lnTo>
                    <a:lnTo>
                      <a:pt x="27" y="156"/>
                    </a:lnTo>
                    <a:lnTo>
                      <a:pt x="33" y="162"/>
                    </a:lnTo>
                    <a:lnTo>
                      <a:pt x="41" y="167"/>
                    </a:lnTo>
                    <a:lnTo>
                      <a:pt x="48" y="172"/>
                    </a:lnTo>
                    <a:lnTo>
                      <a:pt x="56" y="175"/>
                    </a:lnTo>
                    <a:lnTo>
                      <a:pt x="64" y="178"/>
                    </a:lnTo>
                    <a:lnTo>
                      <a:pt x="73" y="180"/>
                    </a:lnTo>
                    <a:lnTo>
                      <a:pt x="82" y="182"/>
                    </a:lnTo>
                    <a:lnTo>
                      <a:pt x="92" y="183"/>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226" name="Freeform 68"/>
              <p:cNvSpPr>
                <a:spLocks/>
              </p:cNvSpPr>
              <p:nvPr/>
            </p:nvSpPr>
            <p:spPr bwMode="auto">
              <a:xfrm>
                <a:off x="10616015" y="3339462"/>
                <a:ext cx="28575" cy="28575"/>
              </a:xfrm>
              <a:custGeom>
                <a:avLst/>
                <a:gdLst/>
                <a:ahLst/>
                <a:cxnLst>
                  <a:cxn ang="0">
                    <a:pos x="100" y="182"/>
                  </a:cxn>
                  <a:cxn ang="0">
                    <a:pos x="118" y="178"/>
                  </a:cxn>
                  <a:cxn ang="0">
                    <a:pos x="135" y="172"/>
                  </a:cxn>
                  <a:cxn ang="0">
                    <a:pos x="149" y="162"/>
                  </a:cxn>
                  <a:cxn ang="0">
                    <a:pos x="161" y="149"/>
                  </a:cxn>
                  <a:cxn ang="0">
                    <a:pos x="171" y="135"/>
                  </a:cxn>
                  <a:cxn ang="0">
                    <a:pos x="179" y="118"/>
                  </a:cxn>
                  <a:cxn ang="0">
                    <a:pos x="182" y="101"/>
                  </a:cxn>
                  <a:cxn ang="0">
                    <a:pos x="182" y="82"/>
                  </a:cxn>
                  <a:cxn ang="0">
                    <a:pos x="179" y="64"/>
                  </a:cxn>
                  <a:cxn ang="0">
                    <a:pos x="171" y="47"/>
                  </a:cxn>
                  <a:cxn ang="0">
                    <a:pos x="161" y="33"/>
                  </a:cxn>
                  <a:cxn ang="0">
                    <a:pos x="149" y="21"/>
                  </a:cxn>
                  <a:cxn ang="0">
                    <a:pos x="135" y="11"/>
                  </a:cxn>
                  <a:cxn ang="0">
                    <a:pos x="118" y="4"/>
                  </a:cxn>
                  <a:cxn ang="0">
                    <a:pos x="100" y="0"/>
                  </a:cxn>
                  <a:cxn ang="0">
                    <a:pos x="82" y="0"/>
                  </a:cxn>
                  <a:cxn ang="0">
                    <a:pos x="64" y="4"/>
                  </a:cxn>
                  <a:cxn ang="0">
                    <a:pos x="48" y="11"/>
                  </a:cxn>
                  <a:cxn ang="0">
                    <a:pos x="34" y="21"/>
                  </a:cxn>
                  <a:cxn ang="0">
                    <a:pos x="20" y="33"/>
                  </a:cxn>
                  <a:cxn ang="0">
                    <a:pos x="10" y="47"/>
                  </a:cxn>
                  <a:cxn ang="0">
                    <a:pos x="4" y="64"/>
                  </a:cxn>
                  <a:cxn ang="0">
                    <a:pos x="0" y="82"/>
                  </a:cxn>
                  <a:cxn ang="0">
                    <a:pos x="0" y="101"/>
                  </a:cxn>
                  <a:cxn ang="0">
                    <a:pos x="4" y="118"/>
                  </a:cxn>
                  <a:cxn ang="0">
                    <a:pos x="10" y="135"/>
                  </a:cxn>
                  <a:cxn ang="0">
                    <a:pos x="20" y="149"/>
                  </a:cxn>
                  <a:cxn ang="0">
                    <a:pos x="34" y="162"/>
                  </a:cxn>
                  <a:cxn ang="0">
                    <a:pos x="48" y="172"/>
                  </a:cxn>
                  <a:cxn ang="0">
                    <a:pos x="64" y="178"/>
                  </a:cxn>
                  <a:cxn ang="0">
                    <a:pos x="82" y="182"/>
                  </a:cxn>
                </a:cxnLst>
                <a:rect l="0" t="0" r="r" b="b"/>
                <a:pathLst>
                  <a:path w="182" h="183">
                    <a:moveTo>
                      <a:pt x="91" y="183"/>
                    </a:moveTo>
                    <a:lnTo>
                      <a:pt x="100" y="182"/>
                    </a:lnTo>
                    <a:lnTo>
                      <a:pt x="109" y="180"/>
                    </a:lnTo>
                    <a:lnTo>
                      <a:pt x="118" y="178"/>
                    </a:lnTo>
                    <a:lnTo>
                      <a:pt x="127" y="175"/>
                    </a:lnTo>
                    <a:lnTo>
                      <a:pt x="135" y="172"/>
                    </a:lnTo>
                    <a:lnTo>
                      <a:pt x="142" y="167"/>
                    </a:lnTo>
                    <a:lnTo>
                      <a:pt x="149" y="162"/>
                    </a:lnTo>
                    <a:lnTo>
                      <a:pt x="156" y="156"/>
                    </a:lnTo>
                    <a:lnTo>
                      <a:pt x="161" y="149"/>
                    </a:lnTo>
                    <a:lnTo>
                      <a:pt x="167" y="142"/>
                    </a:lnTo>
                    <a:lnTo>
                      <a:pt x="171" y="135"/>
                    </a:lnTo>
                    <a:lnTo>
                      <a:pt x="176" y="126"/>
                    </a:lnTo>
                    <a:lnTo>
                      <a:pt x="179" y="118"/>
                    </a:lnTo>
                    <a:lnTo>
                      <a:pt x="181" y="109"/>
                    </a:lnTo>
                    <a:lnTo>
                      <a:pt x="182" y="101"/>
                    </a:lnTo>
                    <a:lnTo>
                      <a:pt x="182" y="91"/>
                    </a:lnTo>
                    <a:lnTo>
                      <a:pt x="182" y="82"/>
                    </a:lnTo>
                    <a:lnTo>
                      <a:pt x="181" y="73"/>
                    </a:lnTo>
                    <a:lnTo>
                      <a:pt x="179" y="64"/>
                    </a:lnTo>
                    <a:lnTo>
                      <a:pt x="176" y="55"/>
                    </a:lnTo>
                    <a:lnTo>
                      <a:pt x="171" y="47"/>
                    </a:lnTo>
                    <a:lnTo>
                      <a:pt x="167" y="40"/>
                    </a:lnTo>
                    <a:lnTo>
                      <a:pt x="161" y="33"/>
                    </a:lnTo>
                    <a:lnTo>
                      <a:pt x="156" y="26"/>
                    </a:lnTo>
                    <a:lnTo>
                      <a:pt x="149" y="21"/>
                    </a:lnTo>
                    <a:lnTo>
                      <a:pt x="142" y="15"/>
                    </a:lnTo>
                    <a:lnTo>
                      <a:pt x="135" y="11"/>
                    </a:lnTo>
                    <a:lnTo>
                      <a:pt x="127" y="6"/>
                    </a:lnTo>
                    <a:lnTo>
                      <a:pt x="118" y="4"/>
                    </a:lnTo>
                    <a:lnTo>
                      <a:pt x="109" y="2"/>
                    </a:lnTo>
                    <a:lnTo>
                      <a:pt x="100" y="0"/>
                    </a:lnTo>
                    <a:lnTo>
                      <a:pt x="91" y="0"/>
                    </a:lnTo>
                    <a:lnTo>
                      <a:pt x="82" y="0"/>
                    </a:lnTo>
                    <a:lnTo>
                      <a:pt x="73" y="2"/>
                    </a:lnTo>
                    <a:lnTo>
                      <a:pt x="64" y="4"/>
                    </a:lnTo>
                    <a:lnTo>
                      <a:pt x="56" y="6"/>
                    </a:lnTo>
                    <a:lnTo>
                      <a:pt x="48" y="11"/>
                    </a:lnTo>
                    <a:lnTo>
                      <a:pt x="40" y="15"/>
                    </a:lnTo>
                    <a:lnTo>
                      <a:pt x="34" y="21"/>
                    </a:lnTo>
                    <a:lnTo>
                      <a:pt x="27" y="26"/>
                    </a:lnTo>
                    <a:lnTo>
                      <a:pt x="20" y="33"/>
                    </a:lnTo>
                    <a:lnTo>
                      <a:pt x="16" y="40"/>
                    </a:lnTo>
                    <a:lnTo>
                      <a:pt x="10" y="47"/>
                    </a:lnTo>
                    <a:lnTo>
                      <a:pt x="7" y="55"/>
                    </a:lnTo>
                    <a:lnTo>
                      <a:pt x="4" y="64"/>
                    </a:lnTo>
                    <a:lnTo>
                      <a:pt x="2" y="73"/>
                    </a:lnTo>
                    <a:lnTo>
                      <a:pt x="0" y="82"/>
                    </a:lnTo>
                    <a:lnTo>
                      <a:pt x="0" y="91"/>
                    </a:lnTo>
                    <a:lnTo>
                      <a:pt x="0" y="101"/>
                    </a:lnTo>
                    <a:lnTo>
                      <a:pt x="2" y="109"/>
                    </a:lnTo>
                    <a:lnTo>
                      <a:pt x="4" y="118"/>
                    </a:lnTo>
                    <a:lnTo>
                      <a:pt x="7" y="126"/>
                    </a:lnTo>
                    <a:lnTo>
                      <a:pt x="10" y="135"/>
                    </a:lnTo>
                    <a:lnTo>
                      <a:pt x="16" y="142"/>
                    </a:lnTo>
                    <a:lnTo>
                      <a:pt x="20" y="149"/>
                    </a:lnTo>
                    <a:lnTo>
                      <a:pt x="27" y="156"/>
                    </a:lnTo>
                    <a:lnTo>
                      <a:pt x="34" y="162"/>
                    </a:lnTo>
                    <a:lnTo>
                      <a:pt x="40" y="167"/>
                    </a:lnTo>
                    <a:lnTo>
                      <a:pt x="48" y="172"/>
                    </a:lnTo>
                    <a:lnTo>
                      <a:pt x="56" y="175"/>
                    </a:lnTo>
                    <a:lnTo>
                      <a:pt x="64" y="178"/>
                    </a:lnTo>
                    <a:lnTo>
                      <a:pt x="73" y="180"/>
                    </a:lnTo>
                    <a:lnTo>
                      <a:pt x="82" y="182"/>
                    </a:lnTo>
                    <a:lnTo>
                      <a:pt x="91" y="183"/>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227" name="Freeform 69"/>
              <p:cNvSpPr>
                <a:spLocks/>
              </p:cNvSpPr>
              <p:nvPr/>
            </p:nvSpPr>
            <p:spPr bwMode="auto">
              <a:xfrm>
                <a:off x="11073215" y="3526787"/>
                <a:ext cx="203200" cy="33338"/>
              </a:xfrm>
              <a:custGeom>
                <a:avLst/>
                <a:gdLst/>
                <a:ahLst/>
                <a:cxnLst>
                  <a:cxn ang="0">
                    <a:pos x="1169" y="0"/>
                  </a:cxn>
                  <a:cxn ang="0">
                    <a:pos x="1190" y="2"/>
                  </a:cxn>
                  <a:cxn ang="0">
                    <a:pos x="1212" y="7"/>
                  </a:cxn>
                  <a:cxn ang="0">
                    <a:pos x="1229" y="17"/>
                  </a:cxn>
                  <a:cxn ang="0">
                    <a:pos x="1246" y="31"/>
                  </a:cxn>
                  <a:cxn ang="0">
                    <a:pos x="1259" y="47"/>
                  </a:cxn>
                  <a:cxn ang="0">
                    <a:pos x="1269" y="66"/>
                  </a:cxn>
                  <a:cxn ang="0">
                    <a:pos x="1276" y="86"/>
                  </a:cxn>
                  <a:cxn ang="0">
                    <a:pos x="1278" y="108"/>
                  </a:cxn>
                  <a:cxn ang="0">
                    <a:pos x="1276" y="130"/>
                  </a:cxn>
                  <a:cxn ang="0">
                    <a:pos x="1269" y="150"/>
                  </a:cxn>
                  <a:cxn ang="0">
                    <a:pos x="1259" y="169"/>
                  </a:cxn>
                  <a:cxn ang="0">
                    <a:pos x="1246" y="185"/>
                  </a:cxn>
                  <a:cxn ang="0">
                    <a:pos x="1229" y="198"/>
                  </a:cxn>
                  <a:cxn ang="0">
                    <a:pos x="1212" y="208"/>
                  </a:cxn>
                  <a:cxn ang="0">
                    <a:pos x="1190" y="215"/>
                  </a:cxn>
                  <a:cxn ang="0">
                    <a:pos x="1169" y="217"/>
                  </a:cxn>
                  <a:cxn ang="0">
                    <a:pos x="97" y="216"/>
                  </a:cxn>
                  <a:cxn ang="0">
                    <a:pos x="76" y="213"/>
                  </a:cxn>
                  <a:cxn ang="0">
                    <a:pos x="56" y="204"/>
                  </a:cxn>
                  <a:cxn ang="0">
                    <a:pos x="38" y="192"/>
                  </a:cxn>
                  <a:cxn ang="0">
                    <a:pos x="24" y="177"/>
                  </a:cxn>
                  <a:cxn ang="0">
                    <a:pos x="12" y="159"/>
                  </a:cxn>
                  <a:cxn ang="0">
                    <a:pos x="4" y="140"/>
                  </a:cxn>
                  <a:cxn ang="0">
                    <a:pos x="0" y="119"/>
                  </a:cxn>
                  <a:cxn ang="0">
                    <a:pos x="0" y="97"/>
                  </a:cxn>
                  <a:cxn ang="0">
                    <a:pos x="4" y="76"/>
                  </a:cxn>
                  <a:cxn ang="0">
                    <a:pos x="12" y="56"/>
                  </a:cxn>
                  <a:cxn ang="0">
                    <a:pos x="24" y="38"/>
                  </a:cxn>
                  <a:cxn ang="0">
                    <a:pos x="38" y="24"/>
                  </a:cxn>
                  <a:cxn ang="0">
                    <a:pos x="56" y="12"/>
                  </a:cxn>
                  <a:cxn ang="0">
                    <a:pos x="76" y="4"/>
                  </a:cxn>
                  <a:cxn ang="0">
                    <a:pos x="97" y="0"/>
                  </a:cxn>
                </a:cxnLst>
                <a:rect l="0" t="0" r="r" b="b"/>
                <a:pathLst>
                  <a:path w="1278" h="217">
                    <a:moveTo>
                      <a:pt x="108" y="0"/>
                    </a:moveTo>
                    <a:lnTo>
                      <a:pt x="1169" y="0"/>
                    </a:lnTo>
                    <a:lnTo>
                      <a:pt x="1180" y="0"/>
                    </a:lnTo>
                    <a:lnTo>
                      <a:pt x="1190" y="2"/>
                    </a:lnTo>
                    <a:lnTo>
                      <a:pt x="1202" y="4"/>
                    </a:lnTo>
                    <a:lnTo>
                      <a:pt x="1212" y="7"/>
                    </a:lnTo>
                    <a:lnTo>
                      <a:pt x="1220" y="12"/>
                    </a:lnTo>
                    <a:lnTo>
                      <a:pt x="1229" y="17"/>
                    </a:lnTo>
                    <a:lnTo>
                      <a:pt x="1238" y="24"/>
                    </a:lnTo>
                    <a:lnTo>
                      <a:pt x="1246" y="31"/>
                    </a:lnTo>
                    <a:lnTo>
                      <a:pt x="1253" y="38"/>
                    </a:lnTo>
                    <a:lnTo>
                      <a:pt x="1259" y="47"/>
                    </a:lnTo>
                    <a:lnTo>
                      <a:pt x="1265" y="56"/>
                    </a:lnTo>
                    <a:lnTo>
                      <a:pt x="1269" y="66"/>
                    </a:lnTo>
                    <a:lnTo>
                      <a:pt x="1272" y="76"/>
                    </a:lnTo>
                    <a:lnTo>
                      <a:pt x="1276" y="86"/>
                    </a:lnTo>
                    <a:lnTo>
                      <a:pt x="1277" y="97"/>
                    </a:lnTo>
                    <a:lnTo>
                      <a:pt x="1278" y="108"/>
                    </a:lnTo>
                    <a:lnTo>
                      <a:pt x="1277" y="119"/>
                    </a:lnTo>
                    <a:lnTo>
                      <a:pt x="1276" y="130"/>
                    </a:lnTo>
                    <a:lnTo>
                      <a:pt x="1272" y="140"/>
                    </a:lnTo>
                    <a:lnTo>
                      <a:pt x="1269" y="150"/>
                    </a:lnTo>
                    <a:lnTo>
                      <a:pt x="1265" y="159"/>
                    </a:lnTo>
                    <a:lnTo>
                      <a:pt x="1259" y="169"/>
                    </a:lnTo>
                    <a:lnTo>
                      <a:pt x="1253" y="177"/>
                    </a:lnTo>
                    <a:lnTo>
                      <a:pt x="1246" y="185"/>
                    </a:lnTo>
                    <a:lnTo>
                      <a:pt x="1238" y="192"/>
                    </a:lnTo>
                    <a:lnTo>
                      <a:pt x="1229" y="198"/>
                    </a:lnTo>
                    <a:lnTo>
                      <a:pt x="1220" y="204"/>
                    </a:lnTo>
                    <a:lnTo>
                      <a:pt x="1212" y="208"/>
                    </a:lnTo>
                    <a:lnTo>
                      <a:pt x="1202" y="213"/>
                    </a:lnTo>
                    <a:lnTo>
                      <a:pt x="1190" y="215"/>
                    </a:lnTo>
                    <a:lnTo>
                      <a:pt x="1180" y="216"/>
                    </a:lnTo>
                    <a:lnTo>
                      <a:pt x="1169" y="217"/>
                    </a:lnTo>
                    <a:lnTo>
                      <a:pt x="108" y="217"/>
                    </a:lnTo>
                    <a:lnTo>
                      <a:pt x="97" y="216"/>
                    </a:lnTo>
                    <a:lnTo>
                      <a:pt x="86" y="215"/>
                    </a:lnTo>
                    <a:lnTo>
                      <a:pt x="76" y="213"/>
                    </a:lnTo>
                    <a:lnTo>
                      <a:pt x="66" y="208"/>
                    </a:lnTo>
                    <a:lnTo>
                      <a:pt x="56" y="204"/>
                    </a:lnTo>
                    <a:lnTo>
                      <a:pt x="47" y="198"/>
                    </a:lnTo>
                    <a:lnTo>
                      <a:pt x="38" y="192"/>
                    </a:lnTo>
                    <a:lnTo>
                      <a:pt x="31" y="185"/>
                    </a:lnTo>
                    <a:lnTo>
                      <a:pt x="24" y="177"/>
                    </a:lnTo>
                    <a:lnTo>
                      <a:pt x="17" y="169"/>
                    </a:lnTo>
                    <a:lnTo>
                      <a:pt x="12" y="159"/>
                    </a:lnTo>
                    <a:lnTo>
                      <a:pt x="7" y="150"/>
                    </a:lnTo>
                    <a:lnTo>
                      <a:pt x="4" y="140"/>
                    </a:lnTo>
                    <a:lnTo>
                      <a:pt x="2" y="130"/>
                    </a:lnTo>
                    <a:lnTo>
                      <a:pt x="0" y="119"/>
                    </a:lnTo>
                    <a:lnTo>
                      <a:pt x="0" y="108"/>
                    </a:lnTo>
                    <a:lnTo>
                      <a:pt x="0" y="97"/>
                    </a:lnTo>
                    <a:lnTo>
                      <a:pt x="2" y="86"/>
                    </a:lnTo>
                    <a:lnTo>
                      <a:pt x="4" y="76"/>
                    </a:lnTo>
                    <a:lnTo>
                      <a:pt x="7" y="66"/>
                    </a:lnTo>
                    <a:lnTo>
                      <a:pt x="12" y="56"/>
                    </a:lnTo>
                    <a:lnTo>
                      <a:pt x="17" y="47"/>
                    </a:lnTo>
                    <a:lnTo>
                      <a:pt x="24" y="38"/>
                    </a:lnTo>
                    <a:lnTo>
                      <a:pt x="31" y="31"/>
                    </a:lnTo>
                    <a:lnTo>
                      <a:pt x="38" y="24"/>
                    </a:lnTo>
                    <a:lnTo>
                      <a:pt x="47" y="17"/>
                    </a:lnTo>
                    <a:lnTo>
                      <a:pt x="56" y="12"/>
                    </a:lnTo>
                    <a:lnTo>
                      <a:pt x="66" y="7"/>
                    </a:lnTo>
                    <a:lnTo>
                      <a:pt x="76" y="4"/>
                    </a:lnTo>
                    <a:lnTo>
                      <a:pt x="86" y="2"/>
                    </a:lnTo>
                    <a:lnTo>
                      <a:pt x="97" y="0"/>
                    </a:lnTo>
                    <a:lnTo>
                      <a:pt x="108" y="0"/>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228" name="Freeform 70"/>
              <p:cNvSpPr>
                <a:spLocks/>
              </p:cNvSpPr>
              <p:nvPr/>
            </p:nvSpPr>
            <p:spPr bwMode="auto">
              <a:xfrm>
                <a:off x="10455678" y="3526787"/>
                <a:ext cx="28575" cy="30163"/>
              </a:xfrm>
              <a:custGeom>
                <a:avLst/>
                <a:gdLst/>
                <a:ahLst/>
                <a:cxnLst>
                  <a:cxn ang="0">
                    <a:pos x="101" y="182"/>
                  </a:cxn>
                  <a:cxn ang="0">
                    <a:pos x="119" y="179"/>
                  </a:cxn>
                  <a:cxn ang="0">
                    <a:pos x="135" y="172"/>
                  </a:cxn>
                  <a:cxn ang="0">
                    <a:pos x="150" y="162"/>
                  </a:cxn>
                  <a:cxn ang="0">
                    <a:pos x="162" y="150"/>
                  </a:cxn>
                  <a:cxn ang="0">
                    <a:pos x="172" y="134"/>
                  </a:cxn>
                  <a:cxn ang="0">
                    <a:pos x="179" y="119"/>
                  </a:cxn>
                  <a:cxn ang="0">
                    <a:pos x="182" y="101"/>
                  </a:cxn>
                  <a:cxn ang="0">
                    <a:pos x="182" y="82"/>
                  </a:cxn>
                  <a:cxn ang="0">
                    <a:pos x="179" y="65"/>
                  </a:cxn>
                  <a:cxn ang="0">
                    <a:pos x="172" y="48"/>
                  </a:cxn>
                  <a:cxn ang="0">
                    <a:pos x="162" y="34"/>
                  </a:cxn>
                  <a:cxn ang="0">
                    <a:pos x="150" y="21"/>
                  </a:cxn>
                  <a:cxn ang="0">
                    <a:pos x="135" y="11"/>
                  </a:cxn>
                  <a:cxn ang="0">
                    <a:pos x="119" y="5"/>
                  </a:cxn>
                  <a:cxn ang="0">
                    <a:pos x="101" y="0"/>
                  </a:cxn>
                  <a:cxn ang="0">
                    <a:pos x="82" y="0"/>
                  </a:cxn>
                  <a:cxn ang="0">
                    <a:pos x="64" y="5"/>
                  </a:cxn>
                  <a:cxn ang="0">
                    <a:pos x="48" y="11"/>
                  </a:cxn>
                  <a:cxn ang="0">
                    <a:pos x="33" y="21"/>
                  </a:cxn>
                  <a:cxn ang="0">
                    <a:pos x="21" y="34"/>
                  </a:cxn>
                  <a:cxn ang="0">
                    <a:pos x="11" y="48"/>
                  </a:cxn>
                  <a:cxn ang="0">
                    <a:pos x="4" y="65"/>
                  </a:cxn>
                  <a:cxn ang="0">
                    <a:pos x="0" y="82"/>
                  </a:cxn>
                  <a:cxn ang="0">
                    <a:pos x="0" y="101"/>
                  </a:cxn>
                  <a:cxn ang="0">
                    <a:pos x="4" y="119"/>
                  </a:cxn>
                  <a:cxn ang="0">
                    <a:pos x="11" y="134"/>
                  </a:cxn>
                  <a:cxn ang="0">
                    <a:pos x="21" y="150"/>
                  </a:cxn>
                  <a:cxn ang="0">
                    <a:pos x="33" y="162"/>
                  </a:cxn>
                  <a:cxn ang="0">
                    <a:pos x="48" y="172"/>
                  </a:cxn>
                  <a:cxn ang="0">
                    <a:pos x="64" y="179"/>
                  </a:cxn>
                  <a:cxn ang="0">
                    <a:pos x="82" y="182"/>
                  </a:cxn>
                </a:cxnLst>
                <a:rect l="0" t="0" r="r" b="b"/>
                <a:pathLst>
                  <a:path w="183" h="183">
                    <a:moveTo>
                      <a:pt x="91" y="183"/>
                    </a:moveTo>
                    <a:lnTo>
                      <a:pt x="101" y="182"/>
                    </a:lnTo>
                    <a:lnTo>
                      <a:pt x="110" y="181"/>
                    </a:lnTo>
                    <a:lnTo>
                      <a:pt x="119" y="179"/>
                    </a:lnTo>
                    <a:lnTo>
                      <a:pt x="126" y="176"/>
                    </a:lnTo>
                    <a:lnTo>
                      <a:pt x="135" y="172"/>
                    </a:lnTo>
                    <a:lnTo>
                      <a:pt x="142" y="168"/>
                    </a:lnTo>
                    <a:lnTo>
                      <a:pt x="150" y="162"/>
                    </a:lnTo>
                    <a:lnTo>
                      <a:pt x="156" y="156"/>
                    </a:lnTo>
                    <a:lnTo>
                      <a:pt x="162" y="150"/>
                    </a:lnTo>
                    <a:lnTo>
                      <a:pt x="167" y="142"/>
                    </a:lnTo>
                    <a:lnTo>
                      <a:pt x="172" y="134"/>
                    </a:lnTo>
                    <a:lnTo>
                      <a:pt x="175" y="127"/>
                    </a:lnTo>
                    <a:lnTo>
                      <a:pt x="179" y="119"/>
                    </a:lnTo>
                    <a:lnTo>
                      <a:pt x="181" y="110"/>
                    </a:lnTo>
                    <a:lnTo>
                      <a:pt x="182" y="101"/>
                    </a:lnTo>
                    <a:lnTo>
                      <a:pt x="183" y="91"/>
                    </a:lnTo>
                    <a:lnTo>
                      <a:pt x="182" y="82"/>
                    </a:lnTo>
                    <a:lnTo>
                      <a:pt x="181" y="73"/>
                    </a:lnTo>
                    <a:lnTo>
                      <a:pt x="179" y="65"/>
                    </a:lnTo>
                    <a:lnTo>
                      <a:pt x="175" y="56"/>
                    </a:lnTo>
                    <a:lnTo>
                      <a:pt x="172" y="48"/>
                    </a:lnTo>
                    <a:lnTo>
                      <a:pt x="167" y="40"/>
                    </a:lnTo>
                    <a:lnTo>
                      <a:pt x="162" y="34"/>
                    </a:lnTo>
                    <a:lnTo>
                      <a:pt x="156" y="27"/>
                    </a:lnTo>
                    <a:lnTo>
                      <a:pt x="150" y="21"/>
                    </a:lnTo>
                    <a:lnTo>
                      <a:pt x="142" y="16"/>
                    </a:lnTo>
                    <a:lnTo>
                      <a:pt x="135" y="11"/>
                    </a:lnTo>
                    <a:lnTo>
                      <a:pt x="126" y="7"/>
                    </a:lnTo>
                    <a:lnTo>
                      <a:pt x="119" y="5"/>
                    </a:lnTo>
                    <a:lnTo>
                      <a:pt x="110" y="2"/>
                    </a:lnTo>
                    <a:lnTo>
                      <a:pt x="101" y="0"/>
                    </a:lnTo>
                    <a:lnTo>
                      <a:pt x="91" y="0"/>
                    </a:lnTo>
                    <a:lnTo>
                      <a:pt x="82" y="0"/>
                    </a:lnTo>
                    <a:lnTo>
                      <a:pt x="73" y="2"/>
                    </a:lnTo>
                    <a:lnTo>
                      <a:pt x="64" y="5"/>
                    </a:lnTo>
                    <a:lnTo>
                      <a:pt x="55" y="7"/>
                    </a:lnTo>
                    <a:lnTo>
                      <a:pt x="48" y="11"/>
                    </a:lnTo>
                    <a:lnTo>
                      <a:pt x="40" y="16"/>
                    </a:lnTo>
                    <a:lnTo>
                      <a:pt x="33" y="21"/>
                    </a:lnTo>
                    <a:lnTo>
                      <a:pt x="27" y="27"/>
                    </a:lnTo>
                    <a:lnTo>
                      <a:pt x="21" y="34"/>
                    </a:lnTo>
                    <a:lnTo>
                      <a:pt x="16" y="40"/>
                    </a:lnTo>
                    <a:lnTo>
                      <a:pt x="11" y="48"/>
                    </a:lnTo>
                    <a:lnTo>
                      <a:pt x="7" y="56"/>
                    </a:lnTo>
                    <a:lnTo>
                      <a:pt x="4" y="65"/>
                    </a:lnTo>
                    <a:lnTo>
                      <a:pt x="2" y="73"/>
                    </a:lnTo>
                    <a:lnTo>
                      <a:pt x="0" y="82"/>
                    </a:lnTo>
                    <a:lnTo>
                      <a:pt x="0" y="91"/>
                    </a:lnTo>
                    <a:lnTo>
                      <a:pt x="0" y="101"/>
                    </a:lnTo>
                    <a:lnTo>
                      <a:pt x="2" y="110"/>
                    </a:lnTo>
                    <a:lnTo>
                      <a:pt x="4" y="119"/>
                    </a:lnTo>
                    <a:lnTo>
                      <a:pt x="7" y="127"/>
                    </a:lnTo>
                    <a:lnTo>
                      <a:pt x="11" y="134"/>
                    </a:lnTo>
                    <a:lnTo>
                      <a:pt x="16" y="142"/>
                    </a:lnTo>
                    <a:lnTo>
                      <a:pt x="21" y="150"/>
                    </a:lnTo>
                    <a:lnTo>
                      <a:pt x="27" y="156"/>
                    </a:lnTo>
                    <a:lnTo>
                      <a:pt x="33" y="162"/>
                    </a:lnTo>
                    <a:lnTo>
                      <a:pt x="40" y="168"/>
                    </a:lnTo>
                    <a:lnTo>
                      <a:pt x="48" y="172"/>
                    </a:lnTo>
                    <a:lnTo>
                      <a:pt x="55" y="176"/>
                    </a:lnTo>
                    <a:lnTo>
                      <a:pt x="64" y="179"/>
                    </a:lnTo>
                    <a:lnTo>
                      <a:pt x="73" y="181"/>
                    </a:lnTo>
                    <a:lnTo>
                      <a:pt x="82" y="182"/>
                    </a:lnTo>
                    <a:lnTo>
                      <a:pt x="91" y="183"/>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229" name="Freeform 71"/>
              <p:cNvSpPr>
                <a:spLocks/>
              </p:cNvSpPr>
              <p:nvPr/>
            </p:nvSpPr>
            <p:spPr bwMode="auto">
              <a:xfrm>
                <a:off x="10495365" y="3526787"/>
                <a:ext cx="30163" cy="30163"/>
              </a:xfrm>
              <a:custGeom>
                <a:avLst/>
                <a:gdLst/>
                <a:ahLst/>
                <a:cxnLst>
                  <a:cxn ang="0">
                    <a:pos x="101" y="182"/>
                  </a:cxn>
                  <a:cxn ang="0">
                    <a:pos x="119" y="179"/>
                  </a:cxn>
                  <a:cxn ang="0">
                    <a:pos x="135" y="172"/>
                  </a:cxn>
                  <a:cxn ang="0">
                    <a:pos x="150" y="162"/>
                  </a:cxn>
                  <a:cxn ang="0">
                    <a:pos x="162" y="150"/>
                  </a:cxn>
                  <a:cxn ang="0">
                    <a:pos x="172" y="134"/>
                  </a:cxn>
                  <a:cxn ang="0">
                    <a:pos x="178" y="119"/>
                  </a:cxn>
                  <a:cxn ang="0">
                    <a:pos x="182" y="101"/>
                  </a:cxn>
                  <a:cxn ang="0">
                    <a:pos x="182" y="82"/>
                  </a:cxn>
                  <a:cxn ang="0">
                    <a:pos x="178" y="65"/>
                  </a:cxn>
                  <a:cxn ang="0">
                    <a:pos x="172" y="48"/>
                  </a:cxn>
                  <a:cxn ang="0">
                    <a:pos x="162" y="34"/>
                  </a:cxn>
                  <a:cxn ang="0">
                    <a:pos x="150" y="21"/>
                  </a:cxn>
                  <a:cxn ang="0">
                    <a:pos x="135" y="11"/>
                  </a:cxn>
                  <a:cxn ang="0">
                    <a:pos x="119" y="5"/>
                  </a:cxn>
                  <a:cxn ang="0">
                    <a:pos x="101" y="0"/>
                  </a:cxn>
                  <a:cxn ang="0">
                    <a:pos x="82" y="0"/>
                  </a:cxn>
                  <a:cxn ang="0">
                    <a:pos x="64" y="5"/>
                  </a:cxn>
                  <a:cxn ang="0">
                    <a:pos x="48" y="11"/>
                  </a:cxn>
                  <a:cxn ang="0">
                    <a:pos x="33" y="21"/>
                  </a:cxn>
                  <a:cxn ang="0">
                    <a:pos x="21" y="34"/>
                  </a:cxn>
                  <a:cxn ang="0">
                    <a:pos x="11" y="48"/>
                  </a:cxn>
                  <a:cxn ang="0">
                    <a:pos x="4" y="65"/>
                  </a:cxn>
                  <a:cxn ang="0">
                    <a:pos x="1" y="82"/>
                  </a:cxn>
                  <a:cxn ang="0">
                    <a:pos x="1" y="101"/>
                  </a:cxn>
                  <a:cxn ang="0">
                    <a:pos x="4" y="119"/>
                  </a:cxn>
                  <a:cxn ang="0">
                    <a:pos x="11" y="134"/>
                  </a:cxn>
                  <a:cxn ang="0">
                    <a:pos x="21" y="150"/>
                  </a:cxn>
                  <a:cxn ang="0">
                    <a:pos x="33" y="162"/>
                  </a:cxn>
                  <a:cxn ang="0">
                    <a:pos x="48" y="172"/>
                  </a:cxn>
                  <a:cxn ang="0">
                    <a:pos x="64" y="179"/>
                  </a:cxn>
                  <a:cxn ang="0">
                    <a:pos x="82" y="182"/>
                  </a:cxn>
                </a:cxnLst>
                <a:rect l="0" t="0" r="r" b="b"/>
                <a:pathLst>
                  <a:path w="183" h="183">
                    <a:moveTo>
                      <a:pt x="92" y="183"/>
                    </a:moveTo>
                    <a:lnTo>
                      <a:pt x="101" y="182"/>
                    </a:lnTo>
                    <a:lnTo>
                      <a:pt x="110" y="181"/>
                    </a:lnTo>
                    <a:lnTo>
                      <a:pt x="119" y="179"/>
                    </a:lnTo>
                    <a:lnTo>
                      <a:pt x="127" y="176"/>
                    </a:lnTo>
                    <a:lnTo>
                      <a:pt x="135" y="172"/>
                    </a:lnTo>
                    <a:lnTo>
                      <a:pt x="142" y="168"/>
                    </a:lnTo>
                    <a:lnTo>
                      <a:pt x="150" y="162"/>
                    </a:lnTo>
                    <a:lnTo>
                      <a:pt x="156" y="156"/>
                    </a:lnTo>
                    <a:lnTo>
                      <a:pt x="162" y="150"/>
                    </a:lnTo>
                    <a:lnTo>
                      <a:pt x="167" y="142"/>
                    </a:lnTo>
                    <a:lnTo>
                      <a:pt x="172" y="134"/>
                    </a:lnTo>
                    <a:lnTo>
                      <a:pt x="175" y="127"/>
                    </a:lnTo>
                    <a:lnTo>
                      <a:pt x="178" y="119"/>
                    </a:lnTo>
                    <a:lnTo>
                      <a:pt x="181" y="110"/>
                    </a:lnTo>
                    <a:lnTo>
                      <a:pt x="182" y="101"/>
                    </a:lnTo>
                    <a:lnTo>
                      <a:pt x="183" y="91"/>
                    </a:lnTo>
                    <a:lnTo>
                      <a:pt x="182" y="82"/>
                    </a:lnTo>
                    <a:lnTo>
                      <a:pt x="181" y="73"/>
                    </a:lnTo>
                    <a:lnTo>
                      <a:pt x="178" y="65"/>
                    </a:lnTo>
                    <a:lnTo>
                      <a:pt x="175" y="56"/>
                    </a:lnTo>
                    <a:lnTo>
                      <a:pt x="172" y="48"/>
                    </a:lnTo>
                    <a:lnTo>
                      <a:pt x="167" y="40"/>
                    </a:lnTo>
                    <a:lnTo>
                      <a:pt x="162" y="34"/>
                    </a:lnTo>
                    <a:lnTo>
                      <a:pt x="156" y="27"/>
                    </a:lnTo>
                    <a:lnTo>
                      <a:pt x="150" y="21"/>
                    </a:lnTo>
                    <a:lnTo>
                      <a:pt x="142" y="16"/>
                    </a:lnTo>
                    <a:lnTo>
                      <a:pt x="135" y="11"/>
                    </a:lnTo>
                    <a:lnTo>
                      <a:pt x="127" y="7"/>
                    </a:lnTo>
                    <a:lnTo>
                      <a:pt x="119" y="5"/>
                    </a:lnTo>
                    <a:lnTo>
                      <a:pt x="110" y="2"/>
                    </a:lnTo>
                    <a:lnTo>
                      <a:pt x="101" y="0"/>
                    </a:lnTo>
                    <a:lnTo>
                      <a:pt x="92" y="0"/>
                    </a:lnTo>
                    <a:lnTo>
                      <a:pt x="82" y="0"/>
                    </a:lnTo>
                    <a:lnTo>
                      <a:pt x="73" y="2"/>
                    </a:lnTo>
                    <a:lnTo>
                      <a:pt x="64" y="5"/>
                    </a:lnTo>
                    <a:lnTo>
                      <a:pt x="55" y="7"/>
                    </a:lnTo>
                    <a:lnTo>
                      <a:pt x="48" y="11"/>
                    </a:lnTo>
                    <a:lnTo>
                      <a:pt x="40" y="16"/>
                    </a:lnTo>
                    <a:lnTo>
                      <a:pt x="33" y="21"/>
                    </a:lnTo>
                    <a:lnTo>
                      <a:pt x="26" y="27"/>
                    </a:lnTo>
                    <a:lnTo>
                      <a:pt x="21" y="34"/>
                    </a:lnTo>
                    <a:lnTo>
                      <a:pt x="15" y="40"/>
                    </a:lnTo>
                    <a:lnTo>
                      <a:pt x="11" y="48"/>
                    </a:lnTo>
                    <a:lnTo>
                      <a:pt x="8" y="56"/>
                    </a:lnTo>
                    <a:lnTo>
                      <a:pt x="4" y="65"/>
                    </a:lnTo>
                    <a:lnTo>
                      <a:pt x="2" y="73"/>
                    </a:lnTo>
                    <a:lnTo>
                      <a:pt x="1" y="82"/>
                    </a:lnTo>
                    <a:lnTo>
                      <a:pt x="0" y="91"/>
                    </a:lnTo>
                    <a:lnTo>
                      <a:pt x="1" y="101"/>
                    </a:lnTo>
                    <a:lnTo>
                      <a:pt x="2" y="110"/>
                    </a:lnTo>
                    <a:lnTo>
                      <a:pt x="4" y="119"/>
                    </a:lnTo>
                    <a:lnTo>
                      <a:pt x="8" y="127"/>
                    </a:lnTo>
                    <a:lnTo>
                      <a:pt x="11" y="134"/>
                    </a:lnTo>
                    <a:lnTo>
                      <a:pt x="15" y="142"/>
                    </a:lnTo>
                    <a:lnTo>
                      <a:pt x="21" y="150"/>
                    </a:lnTo>
                    <a:lnTo>
                      <a:pt x="26" y="156"/>
                    </a:lnTo>
                    <a:lnTo>
                      <a:pt x="33" y="162"/>
                    </a:lnTo>
                    <a:lnTo>
                      <a:pt x="40" y="168"/>
                    </a:lnTo>
                    <a:lnTo>
                      <a:pt x="48" y="172"/>
                    </a:lnTo>
                    <a:lnTo>
                      <a:pt x="55" y="176"/>
                    </a:lnTo>
                    <a:lnTo>
                      <a:pt x="64" y="179"/>
                    </a:lnTo>
                    <a:lnTo>
                      <a:pt x="73" y="181"/>
                    </a:lnTo>
                    <a:lnTo>
                      <a:pt x="82" y="182"/>
                    </a:lnTo>
                    <a:lnTo>
                      <a:pt x="92" y="183"/>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230" name="Freeform 72"/>
              <p:cNvSpPr>
                <a:spLocks/>
              </p:cNvSpPr>
              <p:nvPr/>
            </p:nvSpPr>
            <p:spPr bwMode="auto">
              <a:xfrm>
                <a:off x="10536640" y="3526787"/>
                <a:ext cx="28575" cy="30163"/>
              </a:xfrm>
              <a:custGeom>
                <a:avLst/>
                <a:gdLst/>
                <a:ahLst/>
                <a:cxnLst>
                  <a:cxn ang="0">
                    <a:pos x="101" y="182"/>
                  </a:cxn>
                  <a:cxn ang="0">
                    <a:pos x="118" y="179"/>
                  </a:cxn>
                  <a:cxn ang="0">
                    <a:pos x="135" y="172"/>
                  </a:cxn>
                  <a:cxn ang="0">
                    <a:pos x="149" y="162"/>
                  </a:cxn>
                  <a:cxn ang="0">
                    <a:pos x="162" y="150"/>
                  </a:cxn>
                  <a:cxn ang="0">
                    <a:pos x="172" y="134"/>
                  </a:cxn>
                  <a:cxn ang="0">
                    <a:pos x="178" y="119"/>
                  </a:cxn>
                  <a:cxn ang="0">
                    <a:pos x="183" y="101"/>
                  </a:cxn>
                  <a:cxn ang="0">
                    <a:pos x="183" y="82"/>
                  </a:cxn>
                  <a:cxn ang="0">
                    <a:pos x="178" y="65"/>
                  </a:cxn>
                  <a:cxn ang="0">
                    <a:pos x="172" y="48"/>
                  </a:cxn>
                  <a:cxn ang="0">
                    <a:pos x="162" y="34"/>
                  </a:cxn>
                  <a:cxn ang="0">
                    <a:pos x="149" y="21"/>
                  </a:cxn>
                  <a:cxn ang="0">
                    <a:pos x="135" y="11"/>
                  </a:cxn>
                  <a:cxn ang="0">
                    <a:pos x="118" y="5"/>
                  </a:cxn>
                  <a:cxn ang="0">
                    <a:pos x="101" y="0"/>
                  </a:cxn>
                  <a:cxn ang="0">
                    <a:pos x="82" y="0"/>
                  </a:cxn>
                  <a:cxn ang="0">
                    <a:pos x="64" y="5"/>
                  </a:cxn>
                  <a:cxn ang="0">
                    <a:pos x="47" y="11"/>
                  </a:cxn>
                  <a:cxn ang="0">
                    <a:pos x="33" y="21"/>
                  </a:cxn>
                  <a:cxn ang="0">
                    <a:pos x="21" y="34"/>
                  </a:cxn>
                  <a:cxn ang="0">
                    <a:pos x="11" y="48"/>
                  </a:cxn>
                  <a:cxn ang="0">
                    <a:pos x="4" y="65"/>
                  </a:cxn>
                  <a:cxn ang="0">
                    <a:pos x="1" y="82"/>
                  </a:cxn>
                  <a:cxn ang="0">
                    <a:pos x="1" y="101"/>
                  </a:cxn>
                  <a:cxn ang="0">
                    <a:pos x="4" y="119"/>
                  </a:cxn>
                  <a:cxn ang="0">
                    <a:pos x="11" y="134"/>
                  </a:cxn>
                  <a:cxn ang="0">
                    <a:pos x="21" y="150"/>
                  </a:cxn>
                  <a:cxn ang="0">
                    <a:pos x="33" y="162"/>
                  </a:cxn>
                  <a:cxn ang="0">
                    <a:pos x="47" y="172"/>
                  </a:cxn>
                  <a:cxn ang="0">
                    <a:pos x="64" y="179"/>
                  </a:cxn>
                  <a:cxn ang="0">
                    <a:pos x="82" y="182"/>
                  </a:cxn>
                </a:cxnLst>
                <a:rect l="0" t="0" r="r" b="b"/>
                <a:pathLst>
                  <a:path w="183" h="183">
                    <a:moveTo>
                      <a:pt x="92" y="183"/>
                    </a:moveTo>
                    <a:lnTo>
                      <a:pt x="101" y="182"/>
                    </a:lnTo>
                    <a:lnTo>
                      <a:pt x="109" y="181"/>
                    </a:lnTo>
                    <a:lnTo>
                      <a:pt x="118" y="179"/>
                    </a:lnTo>
                    <a:lnTo>
                      <a:pt x="127" y="176"/>
                    </a:lnTo>
                    <a:lnTo>
                      <a:pt x="135" y="172"/>
                    </a:lnTo>
                    <a:lnTo>
                      <a:pt x="143" y="168"/>
                    </a:lnTo>
                    <a:lnTo>
                      <a:pt x="149" y="162"/>
                    </a:lnTo>
                    <a:lnTo>
                      <a:pt x="156" y="156"/>
                    </a:lnTo>
                    <a:lnTo>
                      <a:pt x="162" y="150"/>
                    </a:lnTo>
                    <a:lnTo>
                      <a:pt x="167" y="142"/>
                    </a:lnTo>
                    <a:lnTo>
                      <a:pt x="172" y="134"/>
                    </a:lnTo>
                    <a:lnTo>
                      <a:pt x="176" y="127"/>
                    </a:lnTo>
                    <a:lnTo>
                      <a:pt x="178" y="119"/>
                    </a:lnTo>
                    <a:lnTo>
                      <a:pt x="180" y="110"/>
                    </a:lnTo>
                    <a:lnTo>
                      <a:pt x="183" y="101"/>
                    </a:lnTo>
                    <a:lnTo>
                      <a:pt x="183" y="91"/>
                    </a:lnTo>
                    <a:lnTo>
                      <a:pt x="183" y="82"/>
                    </a:lnTo>
                    <a:lnTo>
                      <a:pt x="180" y="73"/>
                    </a:lnTo>
                    <a:lnTo>
                      <a:pt x="178" y="65"/>
                    </a:lnTo>
                    <a:lnTo>
                      <a:pt x="176" y="56"/>
                    </a:lnTo>
                    <a:lnTo>
                      <a:pt x="172" y="48"/>
                    </a:lnTo>
                    <a:lnTo>
                      <a:pt x="167" y="40"/>
                    </a:lnTo>
                    <a:lnTo>
                      <a:pt x="162" y="34"/>
                    </a:lnTo>
                    <a:lnTo>
                      <a:pt x="156" y="27"/>
                    </a:lnTo>
                    <a:lnTo>
                      <a:pt x="149" y="21"/>
                    </a:lnTo>
                    <a:lnTo>
                      <a:pt x="143" y="16"/>
                    </a:lnTo>
                    <a:lnTo>
                      <a:pt x="135" y="11"/>
                    </a:lnTo>
                    <a:lnTo>
                      <a:pt x="127" y="7"/>
                    </a:lnTo>
                    <a:lnTo>
                      <a:pt x="118" y="5"/>
                    </a:lnTo>
                    <a:lnTo>
                      <a:pt x="109" y="2"/>
                    </a:lnTo>
                    <a:lnTo>
                      <a:pt x="101" y="0"/>
                    </a:lnTo>
                    <a:lnTo>
                      <a:pt x="92" y="0"/>
                    </a:lnTo>
                    <a:lnTo>
                      <a:pt x="82" y="0"/>
                    </a:lnTo>
                    <a:lnTo>
                      <a:pt x="73" y="2"/>
                    </a:lnTo>
                    <a:lnTo>
                      <a:pt x="64" y="5"/>
                    </a:lnTo>
                    <a:lnTo>
                      <a:pt x="56" y="7"/>
                    </a:lnTo>
                    <a:lnTo>
                      <a:pt x="47" y="11"/>
                    </a:lnTo>
                    <a:lnTo>
                      <a:pt x="41" y="16"/>
                    </a:lnTo>
                    <a:lnTo>
                      <a:pt x="33" y="21"/>
                    </a:lnTo>
                    <a:lnTo>
                      <a:pt x="26" y="27"/>
                    </a:lnTo>
                    <a:lnTo>
                      <a:pt x="21" y="34"/>
                    </a:lnTo>
                    <a:lnTo>
                      <a:pt x="15" y="40"/>
                    </a:lnTo>
                    <a:lnTo>
                      <a:pt x="11" y="48"/>
                    </a:lnTo>
                    <a:lnTo>
                      <a:pt x="7" y="56"/>
                    </a:lnTo>
                    <a:lnTo>
                      <a:pt x="4" y="65"/>
                    </a:lnTo>
                    <a:lnTo>
                      <a:pt x="2" y="73"/>
                    </a:lnTo>
                    <a:lnTo>
                      <a:pt x="1" y="82"/>
                    </a:lnTo>
                    <a:lnTo>
                      <a:pt x="0" y="91"/>
                    </a:lnTo>
                    <a:lnTo>
                      <a:pt x="1" y="101"/>
                    </a:lnTo>
                    <a:lnTo>
                      <a:pt x="2" y="110"/>
                    </a:lnTo>
                    <a:lnTo>
                      <a:pt x="4" y="119"/>
                    </a:lnTo>
                    <a:lnTo>
                      <a:pt x="7" y="127"/>
                    </a:lnTo>
                    <a:lnTo>
                      <a:pt x="11" y="134"/>
                    </a:lnTo>
                    <a:lnTo>
                      <a:pt x="15" y="142"/>
                    </a:lnTo>
                    <a:lnTo>
                      <a:pt x="21" y="150"/>
                    </a:lnTo>
                    <a:lnTo>
                      <a:pt x="26" y="156"/>
                    </a:lnTo>
                    <a:lnTo>
                      <a:pt x="33" y="162"/>
                    </a:lnTo>
                    <a:lnTo>
                      <a:pt x="41" y="168"/>
                    </a:lnTo>
                    <a:lnTo>
                      <a:pt x="47" y="172"/>
                    </a:lnTo>
                    <a:lnTo>
                      <a:pt x="56" y="176"/>
                    </a:lnTo>
                    <a:lnTo>
                      <a:pt x="64" y="179"/>
                    </a:lnTo>
                    <a:lnTo>
                      <a:pt x="73" y="181"/>
                    </a:lnTo>
                    <a:lnTo>
                      <a:pt x="82" y="182"/>
                    </a:lnTo>
                    <a:lnTo>
                      <a:pt x="92" y="183"/>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231" name="Freeform 73"/>
              <p:cNvSpPr>
                <a:spLocks/>
              </p:cNvSpPr>
              <p:nvPr/>
            </p:nvSpPr>
            <p:spPr bwMode="auto">
              <a:xfrm>
                <a:off x="10576328" y="3526787"/>
                <a:ext cx="28575" cy="30163"/>
              </a:xfrm>
              <a:custGeom>
                <a:avLst/>
                <a:gdLst/>
                <a:ahLst/>
                <a:cxnLst>
                  <a:cxn ang="0">
                    <a:pos x="100" y="182"/>
                  </a:cxn>
                  <a:cxn ang="0">
                    <a:pos x="118" y="179"/>
                  </a:cxn>
                  <a:cxn ang="0">
                    <a:pos x="135" y="172"/>
                  </a:cxn>
                  <a:cxn ang="0">
                    <a:pos x="149" y="162"/>
                  </a:cxn>
                  <a:cxn ang="0">
                    <a:pos x="161" y="150"/>
                  </a:cxn>
                  <a:cxn ang="0">
                    <a:pos x="171" y="134"/>
                  </a:cxn>
                  <a:cxn ang="0">
                    <a:pos x="178" y="119"/>
                  </a:cxn>
                  <a:cxn ang="0">
                    <a:pos x="182" y="101"/>
                  </a:cxn>
                  <a:cxn ang="0">
                    <a:pos x="182" y="82"/>
                  </a:cxn>
                  <a:cxn ang="0">
                    <a:pos x="178" y="65"/>
                  </a:cxn>
                  <a:cxn ang="0">
                    <a:pos x="171" y="48"/>
                  </a:cxn>
                  <a:cxn ang="0">
                    <a:pos x="161" y="34"/>
                  </a:cxn>
                  <a:cxn ang="0">
                    <a:pos x="149" y="21"/>
                  </a:cxn>
                  <a:cxn ang="0">
                    <a:pos x="135" y="11"/>
                  </a:cxn>
                  <a:cxn ang="0">
                    <a:pos x="118" y="5"/>
                  </a:cxn>
                  <a:cxn ang="0">
                    <a:pos x="100" y="0"/>
                  </a:cxn>
                  <a:cxn ang="0">
                    <a:pos x="82" y="0"/>
                  </a:cxn>
                  <a:cxn ang="0">
                    <a:pos x="64" y="5"/>
                  </a:cxn>
                  <a:cxn ang="0">
                    <a:pos x="48" y="11"/>
                  </a:cxn>
                  <a:cxn ang="0">
                    <a:pos x="33" y="21"/>
                  </a:cxn>
                  <a:cxn ang="0">
                    <a:pos x="21" y="34"/>
                  </a:cxn>
                  <a:cxn ang="0">
                    <a:pos x="11" y="48"/>
                  </a:cxn>
                  <a:cxn ang="0">
                    <a:pos x="4" y="65"/>
                  </a:cxn>
                  <a:cxn ang="0">
                    <a:pos x="1" y="82"/>
                  </a:cxn>
                  <a:cxn ang="0">
                    <a:pos x="1" y="101"/>
                  </a:cxn>
                  <a:cxn ang="0">
                    <a:pos x="4" y="119"/>
                  </a:cxn>
                  <a:cxn ang="0">
                    <a:pos x="11" y="134"/>
                  </a:cxn>
                  <a:cxn ang="0">
                    <a:pos x="21" y="150"/>
                  </a:cxn>
                  <a:cxn ang="0">
                    <a:pos x="33" y="162"/>
                  </a:cxn>
                  <a:cxn ang="0">
                    <a:pos x="48" y="172"/>
                  </a:cxn>
                  <a:cxn ang="0">
                    <a:pos x="64" y="179"/>
                  </a:cxn>
                  <a:cxn ang="0">
                    <a:pos x="82" y="182"/>
                  </a:cxn>
                </a:cxnLst>
                <a:rect l="0" t="0" r="r" b="b"/>
                <a:pathLst>
                  <a:path w="182" h="183">
                    <a:moveTo>
                      <a:pt x="92" y="183"/>
                    </a:moveTo>
                    <a:lnTo>
                      <a:pt x="100" y="182"/>
                    </a:lnTo>
                    <a:lnTo>
                      <a:pt x="109" y="181"/>
                    </a:lnTo>
                    <a:lnTo>
                      <a:pt x="118" y="179"/>
                    </a:lnTo>
                    <a:lnTo>
                      <a:pt x="127" y="176"/>
                    </a:lnTo>
                    <a:lnTo>
                      <a:pt x="135" y="172"/>
                    </a:lnTo>
                    <a:lnTo>
                      <a:pt x="143" y="168"/>
                    </a:lnTo>
                    <a:lnTo>
                      <a:pt x="149" y="162"/>
                    </a:lnTo>
                    <a:lnTo>
                      <a:pt x="156" y="156"/>
                    </a:lnTo>
                    <a:lnTo>
                      <a:pt x="161" y="150"/>
                    </a:lnTo>
                    <a:lnTo>
                      <a:pt x="167" y="142"/>
                    </a:lnTo>
                    <a:lnTo>
                      <a:pt x="171" y="134"/>
                    </a:lnTo>
                    <a:lnTo>
                      <a:pt x="176" y="127"/>
                    </a:lnTo>
                    <a:lnTo>
                      <a:pt x="178" y="119"/>
                    </a:lnTo>
                    <a:lnTo>
                      <a:pt x="180" y="110"/>
                    </a:lnTo>
                    <a:lnTo>
                      <a:pt x="182" y="101"/>
                    </a:lnTo>
                    <a:lnTo>
                      <a:pt x="182" y="91"/>
                    </a:lnTo>
                    <a:lnTo>
                      <a:pt x="182" y="82"/>
                    </a:lnTo>
                    <a:lnTo>
                      <a:pt x="180" y="73"/>
                    </a:lnTo>
                    <a:lnTo>
                      <a:pt x="178" y="65"/>
                    </a:lnTo>
                    <a:lnTo>
                      <a:pt x="176" y="56"/>
                    </a:lnTo>
                    <a:lnTo>
                      <a:pt x="171" y="48"/>
                    </a:lnTo>
                    <a:lnTo>
                      <a:pt x="167" y="40"/>
                    </a:lnTo>
                    <a:lnTo>
                      <a:pt x="161" y="34"/>
                    </a:lnTo>
                    <a:lnTo>
                      <a:pt x="156" y="27"/>
                    </a:lnTo>
                    <a:lnTo>
                      <a:pt x="149" y="21"/>
                    </a:lnTo>
                    <a:lnTo>
                      <a:pt x="143" y="16"/>
                    </a:lnTo>
                    <a:lnTo>
                      <a:pt x="135" y="11"/>
                    </a:lnTo>
                    <a:lnTo>
                      <a:pt x="127" y="7"/>
                    </a:lnTo>
                    <a:lnTo>
                      <a:pt x="118" y="5"/>
                    </a:lnTo>
                    <a:lnTo>
                      <a:pt x="109" y="2"/>
                    </a:lnTo>
                    <a:lnTo>
                      <a:pt x="100" y="0"/>
                    </a:lnTo>
                    <a:lnTo>
                      <a:pt x="92" y="0"/>
                    </a:lnTo>
                    <a:lnTo>
                      <a:pt x="82" y="0"/>
                    </a:lnTo>
                    <a:lnTo>
                      <a:pt x="73" y="2"/>
                    </a:lnTo>
                    <a:lnTo>
                      <a:pt x="64" y="5"/>
                    </a:lnTo>
                    <a:lnTo>
                      <a:pt x="56" y="7"/>
                    </a:lnTo>
                    <a:lnTo>
                      <a:pt x="48" y="11"/>
                    </a:lnTo>
                    <a:lnTo>
                      <a:pt x="41" y="16"/>
                    </a:lnTo>
                    <a:lnTo>
                      <a:pt x="33" y="21"/>
                    </a:lnTo>
                    <a:lnTo>
                      <a:pt x="27" y="27"/>
                    </a:lnTo>
                    <a:lnTo>
                      <a:pt x="21" y="34"/>
                    </a:lnTo>
                    <a:lnTo>
                      <a:pt x="16" y="40"/>
                    </a:lnTo>
                    <a:lnTo>
                      <a:pt x="11" y="48"/>
                    </a:lnTo>
                    <a:lnTo>
                      <a:pt x="7" y="56"/>
                    </a:lnTo>
                    <a:lnTo>
                      <a:pt x="4" y="65"/>
                    </a:lnTo>
                    <a:lnTo>
                      <a:pt x="2" y="73"/>
                    </a:lnTo>
                    <a:lnTo>
                      <a:pt x="1" y="82"/>
                    </a:lnTo>
                    <a:lnTo>
                      <a:pt x="0" y="91"/>
                    </a:lnTo>
                    <a:lnTo>
                      <a:pt x="1" y="101"/>
                    </a:lnTo>
                    <a:lnTo>
                      <a:pt x="2" y="110"/>
                    </a:lnTo>
                    <a:lnTo>
                      <a:pt x="4" y="119"/>
                    </a:lnTo>
                    <a:lnTo>
                      <a:pt x="7" y="127"/>
                    </a:lnTo>
                    <a:lnTo>
                      <a:pt x="11" y="134"/>
                    </a:lnTo>
                    <a:lnTo>
                      <a:pt x="16" y="142"/>
                    </a:lnTo>
                    <a:lnTo>
                      <a:pt x="21" y="150"/>
                    </a:lnTo>
                    <a:lnTo>
                      <a:pt x="27" y="156"/>
                    </a:lnTo>
                    <a:lnTo>
                      <a:pt x="33" y="162"/>
                    </a:lnTo>
                    <a:lnTo>
                      <a:pt x="41" y="168"/>
                    </a:lnTo>
                    <a:lnTo>
                      <a:pt x="48" y="172"/>
                    </a:lnTo>
                    <a:lnTo>
                      <a:pt x="56" y="176"/>
                    </a:lnTo>
                    <a:lnTo>
                      <a:pt x="64" y="179"/>
                    </a:lnTo>
                    <a:lnTo>
                      <a:pt x="73" y="181"/>
                    </a:lnTo>
                    <a:lnTo>
                      <a:pt x="82" y="182"/>
                    </a:lnTo>
                    <a:lnTo>
                      <a:pt x="92" y="183"/>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232" name="Freeform 74"/>
              <p:cNvSpPr>
                <a:spLocks/>
              </p:cNvSpPr>
              <p:nvPr/>
            </p:nvSpPr>
            <p:spPr bwMode="auto">
              <a:xfrm>
                <a:off x="10616015" y="3526787"/>
                <a:ext cx="28575" cy="30163"/>
              </a:xfrm>
              <a:custGeom>
                <a:avLst/>
                <a:gdLst/>
                <a:ahLst/>
                <a:cxnLst>
                  <a:cxn ang="0">
                    <a:pos x="100" y="182"/>
                  </a:cxn>
                  <a:cxn ang="0">
                    <a:pos x="118" y="179"/>
                  </a:cxn>
                  <a:cxn ang="0">
                    <a:pos x="135" y="172"/>
                  </a:cxn>
                  <a:cxn ang="0">
                    <a:pos x="149" y="162"/>
                  </a:cxn>
                  <a:cxn ang="0">
                    <a:pos x="161" y="150"/>
                  </a:cxn>
                  <a:cxn ang="0">
                    <a:pos x="171" y="134"/>
                  </a:cxn>
                  <a:cxn ang="0">
                    <a:pos x="179" y="119"/>
                  </a:cxn>
                  <a:cxn ang="0">
                    <a:pos x="182" y="101"/>
                  </a:cxn>
                  <a:cxn ang="0">
                    <a:pos x="182" y="82"/>
                  </a:cxn>
                  <a:cxn ang="0">
                    <a:pos x="179" y="65"/>
                  </a:cxn>
                  <a:cxn ang="0">
                    <a:pos x="171" y="48"/>
                  </a:cxn>
                  <a:cxn ang="0">
                    <a:pos x="161" y="34"/>
                  </a:cxn>
                  <a:cxn ang="0">
                    <a:pos x="149" y="21"/>
                  </a:cxn>
                  <a:cxn ang="0">
                    <a:pos x="135" y="11"/>
                  </a:cxn>
                  <a:cxn ang="0">
                    <a:pos x="118" y="5"/>
                  </a:cxn>
                  <a:cxn ang="0">
                    <a:pos x="100" y="0"/>
                  </a:cxn>
                  <a:cxn ang="0">
                    <a:pos x="82" y="0"/>
                  </a:cxn>
                  <a:cxn ang="0">
                    <a:pos x="64" y="5"/>
                  </a:cxn>
                  <a:cxn ang="0">
                    <a:pos x="48" y="11"/>
                  </a:cxn>
                  <a:cxn ang="0">
                    <a:pos x="34" y="21"/>
                  </a:cxn>
                  <a:cxn ang="0">
                    <a:pos x="20" y="34"/>
                  </a:cxn>
                  <a:cxn ang="0">
                    <a:pos x="10" y="48"/>
                  </a:cxn>
                  <a:cxn ang="0">
                    <a:pos x="4" y="65"/>
                  </a:cxn>
                  <a:cxn ang="0">
                    <a:pos x="0" y="82"/>
                  </a:cxn>
                  <a:cxn ang="0">
                    <a:pos x="0" y="101"/>
                  </a:cxn>
                  <a:cxn ang="0">
                    <a:pos x="4" y="119"/>
                  </a:cxn>
                  <a:cxn ang="0">
                    <a:pos x="10" y="134"/>
                  </a:cxn>
                  <a:cxn ang="0">
                    <a:pos x="20" y="150"/>
                  </a:cxn>
                  <a:cxn ang="0">
                    <a:pos x="34" y="162"/>
                  </a:cxn>
                  <a:cxn ang="0">
                    <a:pos x="48" y="172"/>
                  </a:cxn>
                  <a:cxn ang="0">
                    <a:pos x="64" y="179"/>
                  </a:cxn>
                  <a:cxn ang="0">
                    <a:pos x="82" y="182"/>
                  </a:cxn>
                </a:cxnLst>
                <a:rect l="0" t="0" r="r" b="b"/>
                <a:pathLst>
                  <a:path w="182" h="183">
                    <a:moveTo>
                      <a:pt x="91" y="183"/>
                    </a:moveTo>
                    <a:lnTo>
                      <a:pt x="100" y="182"/>
                    </a:lnTo>
                    <a:lnTo>
                      <a:pt x="109" y="181"/>
                    </a:lnTo>
                    <a:lnTo>
                      <a:pt x="118" y="179"/>
                    </a:lnTo>
                    <a:lnTo>
                      <a:pt x="127" y="176"/>
                    </a:lnTo>
                    <a:lnTo>
                      <a:pt x="135" y="172"/>
                    </a:lnTo>
                    <a:lnTo>
                      <a:pt x="142" y="168"/>
                    </a:lnTo>
                    <a:lnTo>
                      <a:pt x="149" y="162"/>
                    </a:lnTo>
                    <a:lnTo>
                      <a:pt x="156" y="156"/>
                    </a:lnTo>
                    <a:lnTo>
                      <a:pt x="161" y="150"/>
                    </a:lnTo>
                    <a:lnTo>
                      <a:pt x="167" y="142"/>
                    </a:lnTo>
                    <a:lnTo>
                      <a:pt x="171" y="134"/>
                    </a:lnTo>
                    <a:lnTo>
                      <a:pt x="176" y="127"/>
                    </a:lnTo>
                    <a:lnTo>
                      <a:pt x="179" y="119"/>
                    </a:lnTo>
                    <a:lnTo>
                      <a:pt x="181" y="110"/>
                    </a:lnTo>
                    <a:lnTo>
                      <a:pt x="182" y="101"/>
                    </a:lnTo>
                    <a:lnTo>
                      <a:pt x="182" y="91"/>
                    </a:lnTo>
                    <a:lnTo>
                      <a:pt x="182" y="82"/>
                    </a:lnTo>
                    <a:lnTo>
                      <a:pt x="181" y="73"/>
                    </a:lnTo>
                    <a:lnTo>
                      <a:pt x="179" y="65"/>
                    </a:lnTo>
                    <a:lnTo>
                      <a:pt x="176" y="56"/>
                    </a:lnTo>
                    <a:lnTo>
                      <a:pt x="171" y="48"/>
                    </a:lnTo>
                    <a:lnTo>
                      <a:pt x="167" y="40"/>
                    </a:lnTo>
                    <a:lnTo>
                      <a:pt x="161" y="34"/>
                    </a:lnTo>
                    <a:lnTo>
                      <a:pt x="156" y="27"/>
                    </a:lnTo>
                    <a:lnTo>
                      <a:pt x="149" y="21"/>
                    </a:lnTo>
                    <a:lnTo>
                      <a:pt x="142" y="16"/>
                    </a:lnTo>
                    <a:lnTo>
                      <a:pt x="135" y="11"/>
                    </a:lnTo>
                    <a:lnTo>
                      <a:pt x="127" y="7"/>
                    </a:lnTo>
                    <a:lnTo>
                      <a:pt x="118" y="5"/>
                    </a:lnTo>
                    <a:lnTo>
                      <a:pt x="109" y="2"/>
                    </a:lnTo>
                    <a:lnTo>
                      <a:pt x="100" y="0"/>
                    </a:lnTo>
                    <a:lnTo>
                      <a:pt x="91" y="0"/>
                    </a:lnTo>
                    <a:lnTo>
                      <a:pt x="82" y="0"/>
                    </a:lnTo>
                    <a:lnTo>
                      <a:pt x="73" y="2"/>
                    </a:lnTo>
                    <a:lnTo>
                      <a:pt x="64" y="5"/>
                    </a:lnTo>
                    <a:lnTo>
                      <a:pt x="56" y="7"/>
                    </a:lnTo>
                    <a:lnTo>
                      <a:pt x="48" y="11"/>
                    </a:lnTo>
                    <a:lnTo>
                      <a:pt x="40" y="16"/>
                    </a:lnTo>
                    <a:lnTo>
                      <a:pt x="34" y="21"/>
                    </a:lnTo>
                    <a:lnTo>
                      <a:pt x="27" y="27"/>
                    </a:lnTo>
                    <a:lnTo>
                      <a:pt x="20" y="34"/>
                    </a:lnTo>
                    <a:lnTo>
                      <a:pt x="16" y="40"/>
                    </a:lnTo>
                    <a:lnTo>
                      <a:pt x="10" y="48"/>
                    </a:lnTo>
                    <a:lnTo>
                      <a:pt x="7" y="56"/>
                    </a:lnTo>
                    <a:lnTo>
                      <a:pt x="4" y="65"/>
                    </a:lnTo>
                    <a:lnTo>
                      <a:pt x="2" y="73"/>
                    </a:lnTo>
                    <a:lnTo>
                      <a:pt x="0" y="82"/>
                    </a:lnTo>
                    <a:lnTo>
                      <a:pt x="0" y="91"/>
                    </a:lnTo>
                    <a:lnTo>
                      <a:pt x="0" y="101"/>
                    </a:lnTo>
                    <a:lnTo>
                      <a:pt x="2" y="110"/>
                    </a:lnTo>
                    <a:lnTo>
                      <a:pt x="4" y="119"/>
                    </a:lnTo>
                    <a:lnTo>
                      <a:pt x="7" y="127"/>
                    </a:lnTo>
                    <a:lnTo>
                      <a:pt x="10" y="134"/>
                    </a:lnTo>
                    <a:lnTo>
                      <a:pt x="16" y="142"/>
                    </a:lnTo>
                    <a:lnTo>
                      <a:pt x="20" y="150"/>
                    </a:lnTo>
                    <a:lnTo>
                      <a:pt x="27" y="156"/>
                    </a:lnTo>
                    <a:lnTo>
                      <a:pt x="34" y="162"/>
                    </a:lnTo>
                    <a:lnTo>
                      <a:pt x="40" y="168"/>
                    </a:lnTo>
                    <a:lnTo>
                      <a:pt x="48" y="172"/>
                    </a:lnTo>
                    <a:lnTo>
                      <a:pt x="56" y="176"/>
                    </a:lnTo>
                    <a:lnTo>
                      <a:pt x="64" y="179"/>
                    </a:lnTo>
                    <a:lnTo>
                      <a:pt x="73" y="181"/>
                    </a:lnTo>
                    <a:lnTo>
                      <a:pt x="82" y="182"/>
                    </a:lnTo>
                    <a:lnTo>
                      <a:pt x="91" y="183"/>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233" name="Freeform 75"/>
              <p:cNvSpPr>
                <a:spLocks/>
              </p:cNvSpPr>
              <p:nvPr/>
            </p:nvSpPr>
            <p:spPr bwMode="auto">
              <a:xfrm>
                <a:off x="11073215" y="2586987"/>
                <a:ext cx="203200" cy="34925"/>
              </a:xfrm>
              <a:custGeom>
                <a:avLst/>
                <a:gdLst/>
                <a:ahLst/>
                <a:cxnLst>
                  <a:cxn ang="0">
                    <a:pos x="1169" y="0"/>
                  </a:cxn>
                  <a:cxn ang="0">
                    <a:pos x="1190" y="2"/>
                  </a:cxn>
                  <a:cxn ang="0">
                    <a:pos x="1212" y="8"/>
                  </a:cxn>
                  <a:cxn ang="0">
                    <a:pos x="1229" y="18"/>
                  </a:cxn>
                  <a:cxn ang="0">
                    <a:pos x="1246" y="32"/>
                  </a:cxn>
                  <a:cxn ang="0">
                    <a:pos x="1259" y="47"/>
                  </a:cxn>
                  <a:cxn ang="0">
                    <a:pos x="1269" y="66"/>
                  </a:cxn>
                  <a:cxn ang="0">
                    <a:pos x="1276" y="87"/>
                  </a:cxn>
                  <a:cxn ang="0">
                    <a:pos x="1278" y="108"/>
                  </a:cxn>
                  <a:cxn ang="0">
                    <a:pos x="1276" y="131"/>
                  </a:cxn>
                  <a:cxn ang="0">
                    <a:pos x="1269" y="150"/>
                  </a:cxn>
                  <a:cxn ang="0">
                    <a:pos x="1259" y="169"/>
                  </a:cxn>
                  <a:cxn ang="0">
                    <a:pos x="1246" y="186"/>
                  </a:cxn>
                  <a:cxn ang="0">
                    <a:pos x="1229" y="199"/>
                  </a:cxn>
                  <a:cxn ang="0">
                    <a:pos x="1212" y="209"/>
                  </a:cxn>
                  <a:cxn ang="0">
                    <a:pos x="1190" y="215"/>
                  </a:cxn>
                  <a:cxn ang="0">
                    <a:pos x="1169" y="217"/>
                  </a:cxn>
                  <a:cxn ang="0">
                    <a:pos x="97" y="217"/>
                  </a:cxn>
                  <a:cxn ang="0">
                    <a:pos x="76" y="213"/>
                  </a:cxn>
                  <a:cxn ang="0">
                    <a:pos x="56" y="205"/>
                  </a:cxn>
                  <a:cxn ang="0">
                    <a:pos x="38" y="193"/>
                  </a:cxn>
                  <a:cxn ang="0">
                    <a:pos x="24" y="178"/>
                  </a:cxn>
                  <a:cxn ang="0">
                    <a:pos x="12" y="160"/>
                  </a:cxn>
                  <a:cxn ang="0">
                    <a:pos x="4" y="141"/>
                  </a:cxn>
                  <a:cxn ang="0">
                    <a:pos x="0" y="119"/>
                  </a:cxn>
                  <a:cxn ang="0">
                    <a:pos x="0" y="97"/>
                  </a:cxn>
                  <a:cxn ang="0">
                    <a:pos x="4" y="76"/>
                  </a:cxn>
                  <a:cxn ang="0">
                    <a:pos x="12" y="57"/>
                  </a:cxn>
                  <a:cxn ang="0">
                    <a:pos x="24" y="40"/>
                  </a:cxn>
                  <a:cxn ang="0">
                    <a:pos x="38" y="25"/>
                  </a:cxn>
                  <a:cxn ang="0">
                    <a:pos x="56" y="13"/>
                  </a:cxn>
                  <a:cxn ang="0">
                    <a:pos x="76" y="4"/>
                  </a:cxn>
                  <a:cxn ang="0">
                    <a:pos x="97" y="1"/>
                  </a:cxn>
                </a:cxnLst>
                <a:rect l="0" t="0" r="r" b="b"/>
                <a:pathLst>
                  <a:path w="1278" h="217">
                    <a:moveTo>
                      <a:pt x="108" y="0"/>
                    </a:moveTo>
                    <a:lnTo>
                      <a:pt x="1169" y="0"/>
                    </a:lnTo>
                    <a:lnTo>
                      <a:pt x="1180" y="1"/>
                    </a:lnTo>
                    <a:lnTo>
                      <a:pt x="1190" y="2"/>
                    </a:lnTo>
                    <a:lnTo>
                      <a:pt x="1202" y="4"/>
                    </a:lnTo>
                    <a:lnTo>
                      <a:pt x="1212" y="8"/>
                    </a:lnTo>
                    <a:lnTo>
                      <a:pt x="1220" y="13"/>
                    </a:lnTo>
                    <a:lnTo>
                      <a:pt x="1229" y="18"/>
                    </a:lnTo>
                    <a:lnTo>
                      <a:pt x="1238" y="25"/>
                    </a:lnTo>
                    <a:lnTo>
                      <a:pt x="1246" y="32"/>
                    </a:lnTo>
                    <a:lnTo>
                      <a:pt x="1253" y="40"/>
                    </a:lnTo>
                    <a:lnTo>
                      <a:pt x="1259" y="47"/>
                    </a:lnTo>
                    <a:lnTo>
                      <a:pt x="1265" y="57"/>
                    </a:lnTo>
                    <a:lnTo>
                      <a:pt x="1269" y="66"/>
                    </a:lnTo>
                    <a:lnTo>
                      <a:pt x="1272" y="76"/>
                    </a:lnTo>
                    <a:lnTo>
                      <a:pt x="1276" y="87"/>
                    </a:lnTo>
                    <a:lnTo>
                      <a:pt x="1277" y="97"/>
                    </a:lnTo>
                    <a:lnTo>
                      <a:pt x="1278" y="108"/>
                    </a:lnTo>
                    <a:lnTo>
                      <a:pt x="1277" y="119"/>
                    </a:lnTo>
                    <a:lnTo>
                      <a:pt x="1276" y="131"/>
                    </a:lnTo>
                    <a:lnTo>
                      <a:pt x="1272" y="141"/>
                    </a:lnTo>
                    <a:lnTo>
                      <a:pt x="1269" y="150"/>
                    </a:lnTo>
                    <a:lnTo>
                      <a:pt x="1265" y="160"/>
                    </a:lnTo>
                    <a:lnTo>
                      <a:pt x="1259" y="169"/>
                    </a:lnTo>
                    <a:lnTo>
                      <a:pt x="1253" y="178"/>
                    </a:lnTo>
                    <a:lnTo>
                      <a:pt x="1246" y="186"/>
                    </a:lnTo>
                    <a:lnTo>
                      <a:pt x="1238" y="193"/>
                    </a:lnTo>
                    <a:lnTo>
                      <a:pt x="1229" y="199"/>
                    </a:lnTo>
                    <a:lnTo>
                      <a:pt x="1220" y="205"/>
                    </a:lnTo>
                    <a:lnTo>
                      <a:pt x="1212" y="209"/>
                    </a:lnTo>
                    <a:lnTo>
                      <a:pt x="1202" y="213"/>
                    </a:lnTo>
                    <a:lnTo>
                      <a:pt x="1190" y="215"/>
                    </a:lnTo>
                    <a:lnTo>
                      <a:pt x="1180" y="217"/>
                    </a:lnTo>
                    <a:lnTo>
                      <a:pt x="1169" y="217"/>
                    </a:lnTo>
                    <a:lnTo>
                      <a:pt x="108" y="217"/>
                    </a:lnTo>
                    <a:lnTo>
                      <a:pt x="97" y="217"/>
                    </a:lnTo>
                    <a:lnTo>
                      <a:pt x="86" y="215"/>
                    </a:lnTo>
                    <a:lnTo>
                      <a:pt x="76" y="213"/>
                    </a:lnTo>
                    <a:lnTo>
                      <a:pt x="66" y="209"/>
                    </a:lnTo>
                    <a:lnTo>
                      <a:pt x="56" y="205"/>
                    </a:lnTo>
                    <a:lnTo>
                      <a:pt x="47" y="199"/>
                    </a:lnTo>
                    <a:lnTo>
                      <a:pt x="38" y="193"/>
                    </a:lnTo>
                    <a:lnTo>
                      <a:pt x="31" y="186"/>
                    </a:lnTo>
                    <a:lnTo>
                      <a:pt x="24" y="178"/>
                    </a:lnTo>
                    <a:lnTo>
                      <a:pt x="17" y="169"/>
                    </a:lnTo>
                    <a:lnTo>
                      <a:pt x="12" y="160"/>
                    </a:lnTo>
                    <a:lnTo>
                      <a:pt x="7" y="150"/>
                    </a:lnTo>
                    <a:lnTo>
                      <a:pt x="4" y="141"/>
                    </a:lnTo>
                    <a:lnTo>
                      <a:pt x="2" y="131"/>
                    </a:lnTo>
                    <a:lnTo>
                      <a:pt x="0" y="119"/>
                    </a:lnTo>
                    <a:lnTo>
                      <a:pt x="0" y="108"/>
                    </a:lnTo>
                    <a:lnTo>
                      <a:pt x="0" y="97"/>
                    </a:lnTo>
                    <a:lnTo>
                      <a:pt x="2" y="87"/>
                    </a:lnTo>
                    <a:lnTo>
                      <a:pt x="4" y="76"/>
                    </a:lnTo>
                    <a:lnTo>
                      <a:pt x="7" y="66"/>
                    </a:lnTo>
                    <a:lnTo>
                      <a:pt x="12" y="57"/>
                    </a:lnTo>
                    <a:lnTo>
                      <a:pt x="17" y="47"/>
                    </a:lnTo>
                    <a:lnTo>
                      <a:pt x="24" y="40"/>
                    </a:lnTo>
                    <a:lnTo>
                      <a:pt x="31" y="32"/>
                    </a:lnTo>
                    <a:lnTo>
                      <a:pt x="38" y="25"/>
                    </a:lnTo>
                    <a:lnTo>
                      <a:pt x="47" y="18"/>
                    </a:lnTo>
                    <a:lnTo>
                      <a:pt x="56" y="13"/>
                    </a:lnTo>
                    <a:lnTo>
                      <a:pt x="66" y="8"/>
                    </a:lnTo>
                    <a:lnTo>
                      <a:pt x="76" y="4"/>
                    </a:lnTo>
                    <a:lnTo>
                      <a:pt x="86" y="2"/>
                    </a:lnTo>
                    <a:lnTo>
                      <a:pt x="97" y="1"/>
                    </a:lnTo>
                    <a:lnTo>
                      <a:pt x="108" y="0"/>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234" name="Freeform 76"/>
              <p:cNvSpPr>
                <a:spLocks/>
              </p:cNvSpPr>
              <p:nvPr/>
            </p:nvSpPr>
            <p:spPr bwMode="auto">
              <a:xfrm>
                <a:off x="10455678" y="2588574"/>
                <a:ext cx="28575" cy="28575"/>
              </a:xfrm>
              <a:custGeom>
                <a:avLst/>
                <a:gdLst/>
                <a:ahLst/>
                <a:cxnLst>
                  <a:cxn ang="0">
                    <a:pos x="101" y="183"/>
                  </a:cxn>
                  <a:cxn ang="0">
                    <a:pos x="119" y="179"/>
                  </a:cxn>
                  <a:cxn ang="0">
                    <a:pos x="135" y="172"/>
                  </a:cxn>
                  <a:cxn ang="0">
                    <a:pos x="150" y="162"/>
                  </a:cxn>
                  <a:cxn ang="0">
                    <a:pos x="162" y="150"/>
                  </a:cxn>
                  <a:cxn ang="0">
                    <a:pos x="172" y="136"/>
                  </a:cxn>
                  <a:cxn ang="0">
                    <a:pos x="179" y="119"/>
                  </a:cxn>
                  <a:cxn ang="0">
                    <a:pos x="182" y="101"/>
                  </a:cxn>
                  <a:cxn ang="0">
                    <a:pos x="182" y="82"/>
                  </a:cxn>
                  <a:cxn ang="0">
                    <a:pos x="179" y="65"/>
                  </a:cxn>
                  <a:cxn ang="0">
                    <a:pos x="172" y="49"/>
                  </a:cxn>
                  <a:cxn ang="0">
                    <a:pos x="162" y="34"/>
                  </a:cxn>
                  <a:cxn ang="0">
                    <a:pos x="150" y="21"/>
                  </a:cxn>
                  <a:cxn ang="0">
                    <a:pos x="135" y="11"/>
                  </a:cxn>
                  <a:cxn ang="0">
                    <a:pos x="119" y="5"/>
                  </a:cxn>
                  <a:cxn ang="0">
                    <a:pos x="101" y="1"/>
                  </a:cxn>
                  <a:cxn ang="0">
                    <a:pos x="82" y="1"/>
                  </a:cxn>
                  <a:cxn ang="0">
                    <a:pos x="64" y="5"/>
                  </a:cxn>
                  <a:cxn ang="0">
                    <a:pos x="48" y="11"/>
                  </a:cxn>
                  <a:cxn ang="0">
                    <a:pos x="33" y="21"/>
                  </a:cxn>
                  <a:cxn ang="0">
                    <a:pos x="21" y="34"/>
                  </a:cxn>
                  <a:cxn ang="0">
                    <a:pos x="11" y="49"/>
                  </a:cxn>
                  <a:cxn ang="0">
                    <a:pos x="4" y="65"/>
                  </a:cxn>
                  <a:cxn ang="0">
                    <a:pos x="0" y="82"/>
                  </a:cxn>
                  <a:cxn ang="0">
                    <a:pos x="0" y="101"/>
                  </a:cxn>
                  <a:cxn ang="0">
                    <a:pos x="4" y="119"/>
                  </a:cxn>
                  <a:cxn ang="0">
                    <a:pos x="11" y="136"/>
                  </a:cxn>
                  <a:cxn ang="0">
                    <a:pos x="21" y="150"/>
                  </a:cxn>
                  <a:cxn ang="0">
                    <a:pos x="33" y="162"/>
                  </a:cxn>
                  <a:cxn ang="0">
                    <a:pos x="48" y="172"/>
                  </a:cxn>
                  <a:cxn ang="0">
                    <a:pos x="64" y="179"/>
                  </a:cxn>
                  <a:cxn ang="0">
                    <a:pos x="82" y="183"/>
                  </a:cxn>
                </a:cxnLst>
                <a:rect l="0" t="0" r="r" b="b"/>
                <a:pathLst>
                  <a:path w="183" h="183">
                    <a:moveTo>
                      <a:pt x="91" y="183"/>
                    </a:moveTo>
                    <a:lnTo>
                      <a:pt x="101" y="183"/>
                    </a:lnTo>
                    <a:lnTo>
                      <a:pt x="110" y="181"/>
                    </a:lnTo>
                    <a:lnTo>
                      <a:pt x="119" y="179"/>
                    </a:lnTo>
                    <a:lnTo>
                      <a:pt x="126" y="177"/>
                    </a:lnTo>
                    <a:lnTo>
                      <a:pt x="135" y="172"/>
                    </a:lnTo>
                    <a:lnTo>
                      <a:pt x="142" y="168"/>
                    </a:lnTo>
                    <a:lnTo>
                      <a:pt x="150" y="162"/>
                    </a:lnTo>
                    <a:lnTo>
                      <a:pt x="156" y="157"/>
                    </a:lnTo>
                    <a:lnTo>
                      <a:pt x="162" y="150"/>
                    </a:lnTo>
                    <a:lnTo>
                      <a:pt x="167" y="143"/>
                    </a:lnTo>
                    <a:lnTo>
                      <a:pt x="172" y="136"/>
                    </a:lnTo>
                    <a:lnTo>
                      <a:pt x="175" y="128"/>
                    </a:lnTo>
                    <a:lnTo>
                      <a:pt x="179" y="119"/>
                    </a:lnTo>
                    <a:lnTo>
                      <a:pt x="181" y="110"/>
                    </a:lnTo>
                    <a:lnTo>
                      <a:pt x="182" y="101"/>
                    </a:lnTo>
                    <a:lnTo>
                      <a:pt x="183" y="92"/>
                    </a:lnTo>
                    <a:lnTo>
                      <a:pt x="182" y="82"/>
                    </a:lnTo>
                    <a:lnTo>
                      <a:pt x="181" y="73"/>
                    </a:lnTo>
                    <a:lnTo>
                      <a:pt x="179" y="65"/>
                    </a:lnTo>
                    <a:lnTo>
                      <a:pt x="175" y="57"/>
                    </a:lnTo>
                    <a:lnTo>
                      <a:pt x="172" y="49"/>
                    </a:lnTo>
                    <a:lnTo>
                      <a:pt x="167" y="41"/>
                    </a:lnTo>
                    <a:lnTo>
                      <a:pt x="162" y="34"/>
                    </a:lnTo>
                    <a:lnTo>
                      <a:pt x="156" y="28"/>
                    </a:lnTo>
                    <a:lnTo>
                      <a:pt x="150" y="21"/>
                    </a:lnTo>
                    <a:lnTo>
                      <a:pt x="142" y="16"/>
                    </a:lnTo>
                    <a:lnTo>
                      <a:pt x="135" y="11"/>
                    </a:lnTo>
                    <a:lnTo>
                      <a:pt x="126" y="8"/>
                    </a:lnTo>
                    <a:lnTo>
                      <a:pt x="119" y="5"/>
                    </a:lnTo>
                    <a:lnTo>
                      <a:pt x="110" y="2"/>
                    </a:lnTo>
                    <a:lnTo>
                      <a:pt x="101" y="1"/>
                    </a:lnTo>
                    <a:lnTo>
                      <a:pt x="91" y="0"/>
                    </a:lnTo>
                    <a:lnTo>
                      <a:pt x="82" y="1"/>
                    </a:lnTo>
                    <a:lnTo>
                      <a:pt x="73" y="2"/>
                    </a:lnTo>
                    <a:lnTo>
                      <a:pt x="64" y="5"/>
                    </a:lnTo>
                    <a:lnTo>
                      <a:pt x="55" y="8"/>
                    </a:lnTo>
                    <a:lnTo>
                      <a:pt x="48" y="11"/>
                    </a:lnTo>
                    <a:lnTo>
                      <a:pt x="40" y="16"/>
                    </a:lnTo>
                    <a:lnTo>
                      <a:pt x="33" y="21"/>
                    </a:lnTo>
                    <a:lnTo>
                      <a:pt x="27" y="28"/>
                    </a:lnTo>
                    <a:lnTo>
                      <a:pt x="21" y="34"/>
                    </a:lnTo>
                    <a:lnTo>
                      <a:pt x="16" y="41"/>
                    </a:lnTo>
                    <a:lnTo>
                      <a:pt x="11" y="49"/>
                    </a:lnTo>
                    <a:lnTo>
                      <a:pt x="7" y="57"/>
                    </a:lnTo>
                    <a:lnTo>
                      <a:pt x="4" y="65"/>
                    </a:lnTo>
                    <a:lnTo>
                      <a:pt x="2" y="73"/>
                    </a:lnTo>
                    <a:lnTo>
                      <a:pt x="0" y="82"/>
                    </a:lnTo>
                    <a:lnTo>
                      <a:pt x="0" y="92"/>
                    </a:lnTo>
                    <a:lnTo>
                      <a:pt x="0" y="101"/>
                    </a:lnTo>
                    <a:lnTo>
                      <a:pt x="2" y="110"/>
                    </a:lnTo>
                    <a:lnTo>
                      <a:pt x="4" y="119"/>
                    </a:lnTo>
                    <a:lnTo>
                      <a:pt x="7" y="128"/>
                    </a:lnTo>
                    <a:lnTo>
                      <a:pt x="11" y="136"/>
                    </a:lnTo>
                    <a:lnTo>
                      <a:pt x="16" y="143"/>
                    </a:lnTo>
                    <a:lnTo>
                      <a:pt x="21" y="150"/>
                    </a:lnTo>
                    <a:lnTo>
                      <a:pt x="27" y="157"/>
                    </a:lnTo>
                    <a:lnTo>
                      <a:pt x="33" y="162"/>
                    </a:lnTo>
                    <a:lnTo>
                      <a:pt x="40" y="168"/>
                    </a:lnTo>
                    <a:lnTo>
                      <a:pt x="48" y="172"/>
                    </a:lnTo>
                    <a:lnTo>
                      <a:pt x="55" y="177"/>
                    </a:lnTo>
                    <a:lnTo>
                      <a:pt x="64" y="179"/>
                    </a:lnTo>
                    <a:lnTo>
                      <a:pt x="73" y="181"/>
                    </a:lnTo>
                    <a:lnTo>
                      <a:pt x="82" y="183"/>
                    </a:lnTo>
                    <a:lnTo>
                      <a:pt x="91" y="183"/>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235" name="Freeform 77"/>
              <p:cNvSpPr>
                <a:spLocks/>
              </p:cNvSpPr>
              <p:nvPr/>
            </p:nvSpPr>
            <p:spPr bwMode="auto">
              <a:xfrm>
                <a:off x="10495365" y="2588574"/>
                <a:ext cx="30163" cy="28575"/>
              </a:xfrm>
              <a:custGeom>
                <a:avLst/>
                <a:gdLst/>
                <a:ahLst/>
                <a:cxnLst>
                  <a:cxn ang="0">
                    <a:pos x="101" y="183"/>
                  </a:cxn>
                  <a:cxn ang="0">
                    <a:pos x="119" y="179"/>
                  </a:cxn>
                  <a:cxn ang="0">
                    <a:pos x="135" y="172"/>
                  </a:cxn>
                  <a:cxn ang="0">
                    <a:pos x="150" y="162"/>
                  </a:cxn>
                  <a:cxn ang="0">
                    <a:pos x="162" y="150"/>
                  </a:cxn>
                  <a:cxn ang="0">
                    <a:pos x="172" y="136"/>
                  </a:cxn>
                  <a:cxn ang="0">
                    <a:pos x="178" y="119"/>
                  </a:cxn>
                  <a:cxn ang="0">
                    <a:pos x="182" y="101"/>
                  </a:cxn>
                  <a:cxn ang="0">
                    <a:pos x="182" y="82"/>
                  </a:cxn>
                  <a:cxn ang="0">
                    <a:pos x="178" y="65"/>
                  </a:cxn>
                  <a:cxn ang="0">
                    <a:pos x="172" y="49"/>
                  </a:cxn>
                  <a:cxn ang="0">
                    <a:pos x="162" y="34"/>
                  </a:cxn>
                  <a:cxn ang="0">
                    <a:pos x="150" y="21"/>
                  </a:cxn>
                  <a:cxn ang="0">
                    <a:pos x="135" y="11"/>
                  </a:cxn>
                  <a:cxn ang="0">
                    <a:pos x="119" y="5"/>
                  </a:cxn>
                  <a:cxn ang="0">
                    <a:pos x="101" y="1"/>
                  </a:cxn>
                  <a:cxn ang="0">
                    <a:pos x="82" y="1"/>
                  </a:cxn>
                  <a:cxn ang="0">
                    <a:pos x="64" y="5"/>
                  </a:cxn>
                  <a:cxn ang="0">
                    <a:pos x="48" y="11"/>
                  </a:cxn>
                  <a:cxn ang="0">
                    <a:pos x="33" y="21"/>
                  </a:cxn>
                  <a:cxn ang="0">
                    <a:pos x="21" y="34"/>
                  </a:cxn>
                  <a:cxn ang="0">
                    <a:pos x="11" y="49"/>
                  </a:cxn>
                  <a:cxn ang="0">
                    <a:pos x="4" y="65"/>
                  </a:cxn>
                  <a:cxn ang="0">
                    <a:pos x="1" y="82"/>
                  </a:cxn>
                  <a:cxn ang="0">
                    <a:pos x="1" y="101"/>
                  </a:cxn>
                  <a:cxn ang="0">
                    <a:pos x="4" y="119"/>
                  </a:cxn>
                  <a:cxn ang="0">
                    <a:pos x="11" y="136"/>
                  </a:cxn>
                  <a:cxn ang="0">
                    <a:pos x="21" y="150"/>
                  </a:cxn>
                  <a:cxn ang="0">
                    <a:pos x="33" y="162"/>
                  </a:cxn>
                  <a:cxn ang="0">
                    <a:pos x="48" y="172"/>
                  </a:cxn>
                  <a:cxn ang="0">
                    <a:pos x="64" y="179"/>
                  </a:cxn>
                  <a:cxn ang="0">
                    <a:pos x="82" y="183"/>
                  </a:cxn>
                </a:cxnLst>
                <a:rect l="0" t="0" r="r" b="b"/>
                <a:pathLst>
                  <a:path w="183" h="183">
                    <a:moveTo>
                      <a:pt x="92" y="183"/>
                    </a:moveTo>
                    <a:lnTo>
                      <a:pt x="101" y="183"/>
                    </a:lnTo>
                    <a:lnTo>
                      <a:pt x="110" y="181"/>
                    </a:lnTo>
                    <a:lnTo>
                      <a:pt x="119" y="179"/>
                    </a:lnTo>
                    <a:lnTo>
                      <a:pt x="127" y="177"/>
                    </a:lnTo>
                    <a:lnTo>
                      <a:pt x="135" y="172"/>
                    </a:lnTo>
                    <a:lnTo>
                      <a:pt x="142" y="168"/>
                    </a:lnTo>
                    <a:lnTo>
                      <a:pt x="150" y="162"/>
                    </a:lnTo>
                    <a:lnTo>
                      <a:pt x="156" y="157"/>
                    </a:lnTo>
                    <a:lnTo>
                      <a:pt x="162" y="150"/>
                    </a:lnTo>
                    <a:lnTo>
                      <a:pt x="167" y="143"/>
                    </a:lnTo>
                    <a:lnTo>
                      <a:pt x="172" y="136"/>
                    </a:lnTo>
                    <a:lnTo>
                      <a:pt x="175" y="128"/>
                    </a:lnTo>
                    <a:lnTo>
                      <a:pt x="178" y="119"/>
                    </a:lnTo>
                    <a:lnTo>
                      <a:pt x="181" y="110"/>
                    </a:lnTo>
                    <a:lnTo>
                      <a:pt x="182" y="101"/>
                    </a:lnTo>
                    <a:lnTo>
                      <a:pt x="183" y="92"/>
                    </a:lnTo>
                    <a:lnTo>
                      <a:pt x="182" y="82"/>
                    </a:lnTo>
                    <a:lnTo>
                      <a:pt x="181" y="73"/>
                    </a:lnTo>
                    <a:lnTo>
                      <a:pt x="178" y="65"/>
                    </a:lnTo>
                    <a:lnTo>
                      <a:pt x="175" y="57"/>
                    </a:lnTo>
                    <a:lnTo>
                      <a:pt x="172" y="49"/>
                    </a:lnTo>
                    <a:lnTo>
                      <a:pt x="167" y="41"/>
                    </a:lnTo>
                    <a:lnTo>
                      <a:pt x="162" y="34"/>
                    </a:lnTo>
                    <a:lnTo>
                      <a:pt x="156" y="28"/>
                    </a:lnTo>
                    <a:lnTo>
                      <a:pt x="150" y="21"/>
                    </a:lnTo>
                    <a:lnTo>
                      <a:pt x="142" y="16"/>
                    </a:lnTo>
                    <a:lnTo>
                      <a:pt x="135" y="11"/>
                    </a:lnTo>
                    <a:lnTo>
                      <a:pt x="127" y="8"/>
                    </a:lnTo>
                    <a:lnTo>
                      <a:pt x="119" y="5"/>
                    </a:lnTo>
                    <a:lnTo>
                      <a:pt x="110" y="2"/>
                    </a:lnTo>
                    <a:lnTo>
                      <a:pt x="101" y="1"/>
                    </a:lnTo>
                    <a:lnTo>
                      <a:pt x="92" y="0"/>
                    </a:lnTo>
                    <a:lnTo>
                      <a:pt x="82" y="1"/>
                    </a:lnTo>
                    <a:lnTo>
                      <a:pt x="73" y="2"/>
                    </a:lnTo>
                    <a:lnTo>
                      <a:pt x="64" y="5"/>
                    </a:lnTo>
                    <a:lnTo>
                      <a:pt x="55" y="8"/>
                    </a:lnTo>
                    <a:lnTo>
                      <a:pt x="48" y="11"/>
                    </a:lnTo>
                    <a:lnTo>
                      <a:pt x="40" y="16"/>
                    </a:lnTo>
                    <a:lnTo>
                      <a:pt x="33" y="21"/>
                    </a:lnTo>
                    <a:lnTo>
                      <a:pt x="26" y="28"/>
                    </a:lnTo>
                    <a:lnTo>
                      <a:pt x="21" y="34"/>
                    </a:lnTo>
                    <a:lnTo>
                      <a:pt x="15" y="41"/>
                    </a:lnTo>
                    <a:lnTo>
                      <a:pt x="11" y="49"/>
                    </a:lnTo>
                    <a:lnTo>
                      <a:pt x="8" y="57"/>
                    </a:lnTo>
                    <a:lnTo>
                      <a:pt x="4" y="65"/>
                    </a:lnTo>
                    <a:lnTo>
                      <a:pt x="2" y="73"/>
                    </a:lnTo>
                    <a:lnTo>
                      <a:pt x="1" y="82"/>
                    </a:lnTo>
                    <a:lnTo>
                      <a:pt x="0" y="92"/>
                    </a:lnTo>
                    <a:lnTo>
                      <a:pt x="1" y="101"/>
                    </a:lnTo>
                    <a:lnTo>
                      <a:pt x="2" y="110"/>
                    </a:lnTo>
                    <a:lnTo>
                      <a:pt x="4" y="119"/>
                    </a:lnTo>
                    <a:lnTo>
                      <a:pt x="8" y="128"/>
                    </a:lnTo>
                    <a:lnTo>
                      <a:pt x="11" y="136"/>
                    </a:lnTo>
                    <a:lnTo>
                      <a:pt x="15" y="143"/>
                    </a:lnTo>
                    <a:lnTo>
                      <a:pt x="21" y="150"/>
                    </a:lnTo>
                    <a:lnTo>
                      <a:pt x="26" y="157"/>
                    </a:lnTo>
                    <a:lnTo>
                      <a:pt x="33" y="162"/>
                    </a:lnTo>
                    <a:lnTo>
                      <a:pt x="40" y="168"/>
                    </a:lnTo>
                    <a:lnTo>
                      <a:pt x="48" y="172"/>
                    </a:lnTo>
                    <a:lnTo>
                      <a:pt x="55" y="177"/>
                    </a:lnTo>
                    <a:lnTo>
                      <a:pt x="64" y="179"/>
                    </a:lnTo>
                    <a:lnTo>
                      <a:pt x="73" y="181"/>
                    </a:lnTo>
                    <a:lnTo>
                      <a:pt x="82" y="183"/>
                    </a:lnTo>
                    <a:lnTo>
                      <a:pt x="92" y="183"/>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236" name="Freeform 78"/>
              <p:cNvSpPr>
                <a:spLocks/>
              </p:cNvSpPr>
              <p:nvPr/>
            </p:nvSpPr>
            <p:spPr bwMode="auto">
              <a:xfrm>
                <a:off x="10536640" y="2588574"/>
                <a:ext cx="28575" cy="28575"/>
              </a:xfrm>
              <a:custGeom>
                <a:avLst/>
                <a:gdLst/>
                <a:ahLst/>
                <a:cxnLst>
                  <a:cxn ang="0">
                    <a:pos x="101" y="183"/>
                  </a:cxn>
                  <a:cxn ang="0">
                    <a:pos x="118" y="179"/>
                  </a:cxn>
                  <a:cxn ang="0">
                    <a:pos x="135" y="172"/>
                  </a:cxn>
                  <a:cxn ang="0">
                    <a:pos x="149" y="162"/>
                  </a:cxn>
                  <a:cxn ang="0">
                    <a:pos x="162" y="150"/>
                  </a:cxn>
                  <a:cxn ang="0">
                    <a:pos x="172" y="136"/>
                  </a:cxn>
                  <a:cxn ang="0">
                    <a:pos x="178" y="119"/>
                  </a:cxn>
                  <a:cxn ang="0">
                    <a:pos x="183" y="101"/>
                  </a:cxn>
                  <a:cxn ang="0">
                    <a:pos x="183" y="82"/>
                  </a:cxn>
                  <a:cxn ang="0">
                    <a:pos x="178" y="65"/>
                  </a:cxn>
                  <a:cxn ang="0">
                    <a:pos x="172" y="49"/>
                  </a:cxn>
                  <a:cxn ang="0">
                    <a:pos x="162" y="34"/>
                  </a:cxn>
                  <a:cxn ang="0">
                    <a:pos x="149" y="21"/>
                  </a:cxn>
                  <a:cxn ang="0">
                    <a:pos x="135" y="11"/>
                  </a:cxn>
                  <a:cxn ang="0">
                    <a:pos x="118" y="5"/>
                  </a:cxn>
                  <a:cxn ang="0">
                    <a:pos x="101" y="1"/>
                  </a:cxn>
                  <a:cxn ang="0">
                    <a:pos x="82" y="1"/>
                  </a:cxn>
                  <a:cxn ang="0">
                    <a:pos x="64" y="5"/>
                  </a:cxn>
                  <a:cxn ang="0">
                    <a:pos x="47" y="11"/>
                  </a:cxn>
                  <a:cxn ang="0">
                    <a:pos x="33" y="21"/>
                  </a:cxn>
                  <a:cxn ang="0">
                    <a:pos x="21" y="34"/>
                  </a:cxn>
                  <a:cxn ang="0">
                    <a:pos x="11" y="49"/>
                  </a:cxn>
                  <a:cxn ang="0">
                    <a:pos x="4" y="65"/>
                  </a:cxn>
                  <a:cxn ang="0">
                    <a:pos x="1" y="82"/>
                  </a:cxn>
                  <a:cxn ang="0">
                    <a:pos x="1" y="101"/>
                  </a:cxn>
                  <a:cxn ang="0">
                    <a:pos x="4" y="119"/>
                  </a:cxn>
                  <a:cxn ang="0">
                    <a:pos x="11" y="136"/>
                  </a:cxn>
                  <a:cxn ang="0">
                    <a:pos x="21" y="150"/>
                  </a:cxn>
                  <a:cxn ang="0">
                    <a:pos x="33" y="162"/>
                  </a:cxn>
                  <a:cxn ang="0">
                    <a:pos x="47" y="172"/>
                  </a:cxn>
                  <a:cxn ang="0">
                    <a:pos x="64" y="179"/>
                  </a:cxn>
                  <a:cxn ang="0">
                    <a:pos x="82" y="183"/>
                  </a:cxn>
                </a:cxnLst>
                <a:rect l="0" t="0" r="r" b="b"/>
                <a:pathLst>
                  <a:path w="183" h="183">
                    <a:moveTo>
                      <a:pt x="92" y="183"/>
                    </a:moveTo>
                    <a:lnTo>
                      <a:pt x="101" y="183"/>
                    </a:lnTo>
                    <a:lnTo>
                      <a:pt x="109" y="181"/>
                    </a:lnTo>
                    <a:lnTo>
                      <a:pt x="118" y="179"/>
                    </a:lnTo>
                    <a:lnTo>
                      <a:pt x="127" y="177"/>
                    </a:lnTo>
                    <a:lnTo>
                      <a:pt x="135" y="172"/>
                    </a:lnTo>
                    <a:lnTo>
                      <a:pt x="143" y="168"/>
                    </a:lnTo>
                    <a:lnTo>
                      <a:pt x="149" y="162"/>
                    </a:lnTo>
                    <a:lnTo>
                      <a:pt x="156" y="157"/>
                    </a:lnTo>
                    <a:lnTo>
                      <a:pt x="162" y="150"/>
                    </a:lnTo>
                    <a:lnTo>
                      <a:pt x="167" y="143"/>
                    </a:lnTo>
                    <a:lnTo>
                      <a:pt x="172" y="136"/>
                    </a:lnTo>
                    <a:lnTo>
                      <a:pt x="176" y="128"/>
                    </a:lnTo>
                    <a:lnTo>
                      <a:pt x="178" y="119"/>
                    </a:lnTo>
                    <a:lnTo>
                      <a:pt x="180" y="110"/>
                    </a:lnTo>
                    <a:lnTo>
                      <a:pt x="183" y="101"/>
                    </a:lnTo>
                    <a:lnTo>
                      <a:pt x="183" y="92"/>
                    </a:lnTo>
                    <a:lnTo>
                      <a:pt x="183" y="82"/>
                    </a:lnTo>
                    <a:lnTo>
                      <a:pt x="180" y="73"/>
                    </a:lnTo>
                    <a:lnTo>
                      <a:pt x="178" y="65"/>
                    </a:lnTo>
                    <a:lnTo>
                      <a:pt x="176" y="57"/>
                    </a:lnTo>
                    <a:lnTo>
                      <a:pt x="172" y="49"/>
                    </a:lnTo>
                    <a:lnTo>
                      <a:pt x="167" y="41"/>
                    </a:lnTo>
                    <a:lnTo>
                      <a:pt x="162" y="34"/>
                    </a:lnTo>
                    <a:lnTo>
                      <a:pt x="156" y="28"/>
                    </a:lnTo>
                    <a:lnTo>
                      <a:pt x="149" y="21"/>
                    </a:lnTo>
                    <a:lnTo>
                      <a:pt x="143" y="16"/>
                    </a:lnTo>
                    <a:lnTo>
                      <a:pt x="135" y="11"/>
                    </a:lnTo>
                    <a:lnTo>
                      <a:pt x="127" y="8"/>
                    </a:lnTo>
                    <a:lnTo>
                      <a:pt x="118" y="5"/>
                    </a:lnTo>
                    <a:lnTo>
                      <a:pt x="109" y="2"/>
                    </a:lnTo>
                    <a:lnTo>
                      <a:pt x="101" y="1"/>
                    </a:lnTo>
                    <a:lnTo>
                      <a:pt x="92" y="0"/>
                    </a:lnTo>
                    <a:lnTo>
                      <a:pt x="82" y="1"/>
                    </a:lnTo>
                    <a:lnTo>
                      <a:pt x="73" y="2"/>
                    </a:lnTo>
                    <a:lnTo>
                      <a:pt x="64" y="5"/>
                    </a:lnTo>
                    <a:lnTo>
                      <a:pt x="56" y="8"/>
                    </a:lnTo>
                    <a:lnTo>
                      <a:pt x="47" y="11"/>
                    </a:lnTo>
                    <a:lnTo>
                      <a:pt x="41" y="16"/>
                    </a:lnTo>
                    <a:lnTo>
                      <a:pt x="33" y="21"/>
                    </a:lnTo>
                    <a:lnTo>
                      <a:pt x="26" y="28"/>
                    </a:lnTo>
                    <a:lnTo>
                      <a:pt x="21" y="34"/>
                    </a:lnTo>
                    <a:lnTo>
                      <a:pt x="15" y="41"/>
                    </a:lnTo>
                    <a:lnTo>
                      <a:pt x="11" y="49"/>
                    </a:lnTo>
                    <a:lnTo>
                      <a:pt x="7" y="57"/>
                    </a:lnTo>
                    <a:lnTo>
                      <a:pt x="4" y="65"/>
                    </a:lnTo>
                    <a:lnTo>
                      <a:pt x="2" y="73"/>
                    </a:lnTo>
                    <a:lnTo>
                      <a:pt x="1" y="82"/>
                    </a:lnTo>
                    <a:lnTo>
                      <a:pt x="0" y="92"/>
                    </a:lnTo>
                    <a:lnTo>
                      <a:pt x="1" y="101"/>
                    </a:lnTo>
                    <a:lnTo>
                      <a:pt x="2" y="110"/>
                    </a:lnTo>
                    <a:lnTo>
                      <a:pt x="4" y="119"/>
                    </a:lnTo>
                    <a:lnTo>
                      <a:pt x="7" y="128"/>
                    </a:lnTo>
                    <a:lnTo>
                      <a:pt x="11" y="136"/>
                    </a:lnTo>
                    <a:lnTo>
                      <a:pt x="15" y="143"/>
                    </a:lnTo>
                    <a:lnTo>
                      <a:pt x="21" y="150"/>
                    </a:lnTo>
                    <a:lnTo>
                      <a:pt x="26" y="157"/>
                    </a:lnTo>
                    <a:lnTo>
                      <a:pt x="33" y="162"/>
                    </a:lnTo>
                    <a:lnTo>
                      <a:pt x="41" y="168"/>
                    </a:lnTo>
                    <a:lnTo>
                      <a:pt x="47" y="172"/>
                    </a:lnTo>
                    <a:lnTo>
                      <a:pt x="56" y="177"/>
                    </a:lnTo>
                    <a:lnTo>
                      <a:pt x="64" y="179"/>
                    </a:lnTo>
                    <a:lnTo>
                      <a:pt x="73" y="181"/>
                    </a:lnTo>
                    <a:lnTo>
                      <a:pt x="82" y="183"/>
                    </a:lnTo>
                    <a:lnTo>
                      <a:pt x="92" y="183"/>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237" name="Freeform 79"/>
              <p:cNvSpPr>
                <a:spLocks/>
              </p:cNvSpPr>
              <p:nvPr/>
            </p:nvSpPr>
            <p:spPr bwMode="auto">
              <a:xfrm>
                <a:off x="10576328" y="2588574"/>
                <a:ext cx="28575" cy="28575"/>
              </a:xfrm>
              <a:custGeom>
                <a:avLst/>
                <a:gdLst/>
                <a:ahLst/>
                <a:cxnLst>
                  <a:cxn ang="0">
                    <a:pos x="100" y="183"/>
                  </a:cxn>
                  <a:cxn ang="0">
                    <a:pos x="118" y="179"/>
                  </a:cxn>
                  <a:cxn ang="0">
                    <a:pos x="135" y="172"/>
                  </a:cxn>
                  <a:cxn ang="0">
                    <a:pos x="149" y="162"/>
                  </a:cxn>
                  <a:cxn ang="0">
                    <a:pos x="161" y="150"/>
                  </a:cxn>
                  <a:cxn ang="0">
                    <a:pos x="171" y="136"/>
                  </a:cxn>
                  <a:cxn ang="0">
                    <a:pos x="178" y="119"/>
                  </a:cxn>
                  <a:cxn ang="0">
                    <a:pos x="182" y="101"/>
                  </a:cxn>
                  <a:cxn ang="0">
                    <a:pos x="182" y="82"/>
                  </a:cxn>
                  <a:cxn ang="0">
                    <a:pos x="178" y="65"/>
                  </a:cxn>
                  <a:cxn ang="0">
                    <a:pos x="171" y="49"/>
                  </a:cxn>
                  <a:cxn ang="0">
                    <a:pos x="161" y="34"/>
                  </a:cxn>
                  <a:cxn ang="0">
                    <a:pos x="149" y="21"/>
                  </a:cxn>
                  <a:cxn ang="0">
                    <a:pos x="135" y="11"/>
                  </a:cxn>
                  <a:cxn ang="0">
                    <a:pos x="118" y="5"/>
                  </a:cxn>
                  <a:cxn ang="0">
                    <a:pos x="100" y="1"/>
                  </a:cxn>
                  <a:cxn ang="0">
                    <a:pos x="82" y="1"/>
                  </a:cxn>
                  <a:cxn ang="0">
                    <a:pos x="64" y="5"/>
                  </a:cxn>
                  <a:cxn ang="0">
                    <a:pos x="48" y="11"/>
                  </a:cxn>
                  <a:cxn ang="0">
                    <a:pos x="33" y="21"/>
                  </a:cxn>
                  <a:cxn ang="0">
                    <a:pos x="21" y="34"/>
                  </a:cxn>
                  <a:cxn ang="0">
                    <a:pos x="11" y="49"/>
                  </a:cxn>
                  <a:cxn ang="0">
                    <a:pos x="4" y="65"/>
                  </a:cxn>
                  <a:cxn ang="0">
                    <a:pos x="1" y="82"/>
                  </a:cxn>
                  <a:cxn ang="0">
                    <a:pos x="1" y="101"/>
                  </a:cxn>
                  <a:cxn ang="0">
                    <a:pos x="4" y="119"/>
                  </a:cxn>
                  <a:cxn ang="0">
                    <a:pos x="11" y="136"/>
                  </a:cxn>
                  <a:cxn ang="0">
                    <a:pos x="21" y="150"/>
                  </a:cxn>
                  <a:cxn ang="0">
                    <a:pos x="33" y="162"/>
                  </a:cxn>
                  <a:cxn ang="0">
                    <a:pos x="48" y="172"/>
                  </a:cxn>
                  <a:cxn ang="0">
                    <a:pos x="64" y="179"/>
                  </a:cxn>
                  <a:cxn ang="0">
                    <a:pos x="82" y="183"/>
                  </a:cxn>
                </a:cxnLst>
                <a:rect l="0" t="0" r="r" b="b"/>
                <a:pathLst>
                  <a:path w="182" h="183">
                    <a:moveTo>
                      <a:pt x="92" y="183"/>
                    </a:moveTo>
                    <a:lnTo>
                      <a:pt x="100" y="183"/>
                    </a:lnTo>
                    <a:lnTo>
                      <a:pt x="109" y="181"/>
                    </a:lnTo>
                    <a:lnTo>
                      <a:pt x="118" y="179"/>
                    </a:lnTo>
                    <a:lnTo>
                      <a:pt x="127" y="177"/>
                    </a:lnTo>
                    <a:lnTo>
                      <a:pt x="135" y="172"/>
                    </a:lnTo>
                    <a:lnTo>
                      <a:pt x="143" y="168"/>
                    </a:lnTo>
                    <a:lnTo>
                      <a:pt x="149" y="162"/>
                    </a:lnTo>
                    <a:lnTo>
                      <a:pt x="156" y="157"/>
                    </a:lnTo>
                    <a:lnTo>
                      <a:pt x="161" y="150"/>
                    </a:lnTo>
                    <a:lnTo>
                      <a:pt x="167" y="143"/>
                    </a:lnTo>
                    <a:lnTo>
                      <a:pt x="171" y="136"/>
                    </a:lnTo>
                    <a:lnTo>
                      <a:pt x="176" y="128"/>
                    </a:lnTo>
                    <a:lnTo>
                      <a:pt x="178" y="119"/>
                    </a:lnTo>
                    <a:lnTo>
                      <a:pt x="180" y="110"/>
                    </a:lnTo>
                    <a:lnTo>
                      <a:pt x="182" y="101"/>
                    </a:lnTo>
                    <a:lnTo>
                      <a:pt x="182" y="92"/>
                    </a:lnTo>
                    <a:lnTo>
                      <a:pt x="182" y="82"/>
                    </a:lnTo>
                    <a:lnTo>
                      <a:pt x="180" y="73"/>
                    </a:lnTo>
                    <a:lnTo>
                      <a:pt x="178" y="65"/>
                    </a:lnTo>
                    <a:lnTo>
                      <a:pt x="176" y="57"/>
                    </a:lnTo>
                    <a:lnTo>
                      <a:pt x="171" y="49"/>
                    </a:lnTo>
                    <a:lnTo>
                      <a:pt x="167" y="41"/>
                    </a:lnTo>
                    <a:lnTo>
                      <a:pt x="161" y="34"/>
                    </a:lnTo>
                    <a:lnTo>
                      <a:pt x="156" y="28"/>
                    </a:lnTo>
                    <a:lnTo>
                      <a:pt x="149" y="21"/>
                    </a:lnTo>
                    <a:lnTo>
                      <a:pt x="143" y="16"/>
                    </a:lnTo>
                    <a:lnTo>
                      <a:pt x="135" y="11"/>
                    </a:lnTo>
                    <a:lnTo>
                      <a:pt x="127" y="8"/>
                    </a:lnTo>
                    <a:lnTo>
                      <a:pt x="118" y="5"/>
                    </a:lnTo>
                    <a:lnTo>
                      <a:pt x="109" y="2"/>
                    </a:lnTo>
                    <a:lnTo>
                      <a:pt x="100" y="1"/>
                    </a:lnTo>
                    <a:lnTo>
                      <a:pt x="92" y="0"/>
                    </a:lnTo>
                    <a:lnTo>
                      <a:pt x="82" y="1"/>
                    </a:lnTo>
                    <a:lnTo>
                      <a:pt x="73" y="2"/>
                    </a:lnTo>
                    <a:lnTo>
                      <a:pt x="64" y="5"/>
                    </a:lnTo>
                    <a:lnTo>
                      <a:pt x="56" y="8"/>
                    </a:lnTo>
                    <a:lnTo>
                      <a:pt x="48" y="11"/>
                    </a:lnTo>
                    <a:lnTo>
                      <a:pt x="41" y="16"/>
                    </a:lnTo>
                    <a:lnTo>
                      <a:pt x="33" y="21"/>
                    </a:lnTo>
                    <a:lnTo>
                      <a:pt x="27" y="28"/>
                    </a:lnTo>
                    <a:lnTo>
                      <a:pt x="21" y="34"/>
                    </a:lnTo>
                    <a:lnTo>
                      <a:pt x="16" y="41"/>
                    </a:lnTo>
                    <a:lnTo>
                      <a:pt x="11" y="49"/>
                    </a:lnTo>
                    <a:lnTo>
                      <a:pt x="7" y="57"/>
                    </a:lnTo>
                    <a:lnTo>
                      <a:pt x="4" y="65"/>
                    </a:lnTo>
                    <a:lnTo>
                      <a:pt x="2" y="73"/>
                    </a:lnTo>
                    <a:lnTo>
                      <a:pt x="1" y="82"/>
                    </a:lnTo>
                    <a:lnTo>
                      <a:pt x="0" y="92"/>
                    </a:lnTo>
                    <a:lnTo>
                      <a:pt x="1" y="101"/>
                    </a:lnTo>
                    <a:lnTo>
                      <a:pt x="2" y="110"/>
                    </a:lnTo>
                    <a:lnTo>
                      <a:pt x="4" y="119"/>
                    </a:lnTo>
                    <a:lnTo>
                      <a:pt x="7" y="128"/>
                    </a:lnTo>
                    <a:lnTo>
                      <a:pt x="11" y="136"/>
                    </a:lnTo>
                    <a:lnTo>
                      <a:pt x="16" y="143"/>
                    </a:lnTo>
                    <a:lnTo>
                      <a:pt x="21" y="150"/>
                    </a:lnTo>
                    <a:lnTo>
                      <a:pt x="27" y="157"/>
                    </a:lnTo>
                    <a:lnTo>
                      <a:pt x="33" y="162"/>
                    </a:lnTo>
                    <a:lnTo>
                      <a:pt x="41" y="168"/>
                    </a:lnTo>
                    <a:lnTo>
                      <a:pt x="48" y="172"/>
                    </a:lnTo>
                    <a:lnTo>
                      <a:pt x="56" y="177"/>
                    </a:lnTo>
                    <a:lnTo>
                      <a:pt x="64" y="179"/>
                    </a:lnTo>
                    <a:lnTo>
                      <a:pt x="73" y="181"/>
                    </a:lnTo>
                    <a:lnTo>
                      <a:pt x="82" y="183"/>
                    </a:lnTo>
                    <a:lnTo>
                      <a:pt x="92" y="183"/>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238" name="Freeform 80"/>
              <p:cNvSpPr>
                <a:spLocks/>
              </p:cNvSpPr>
              <p:nvPr/>
            </p:nvSpPr>
            <p:spPr bwMode="auto">
              <a:xfrm>
                <a:off x="10616015" y="2588574"/>
                <a:ext cx="28575" cy="28575"/>
              </a:xfrm>
              <a:custGeom>
                <a:avLst/>
                <a:gdLst/>
                <a:ahLst/>
                <a:cxnLst>
                  <a:cxn ang="0">
                    <a:pos x="100" y="183"/>
                  </a:cxn>
                  <a:cxn ang="0">
                    <a:pos x="118" y="179"/>
                  </a:cxn>
                  <a:cxn ang="0">
                    <a:pos x="135" y="172"/>
                  </a:cxn>
                  <a:cxn ang="0">
                    <a:pos x="149" y="162"/>
                  </a:cxn>
                  <a:cxn ang="0">
                    <a:pos x="161" y="150"/>
                  </a:cxn>
                  <a:cxn ang="0">
                    <a:pos x="171" y="136"/>
                  </a:cxn>
                  <a:cxn ang="0">
                    <a:pos x="179" y="119"/>
                  </a:cxn>
                  <a:cxn ang="0">
                    <a:pos x="182" y="101"/>
                  </a:cxn>
                  <a:cxn ang="0">
                    <a:pos x="182" y="82"/>
                  </a:cxn>
                  <a:cxn ang="0">
                    <a:pos x="179" y="65"/>
                  </a:cxn>
                  <a:cxn ang="0">
                    <a:pos x="171" y="49"/>
                  </a:cxn>
                  <a:cxn ang="0">
                    <a:pos x="161" y="34"/>
                  </a:cxn>
                  <a:cxn ang="0">
                    <a:pos x="149" y="21"/>
                  </a:cxn>
                  <a:cxn ang="0">
                    <a:pos x="135" y="11"/>
                  </a:cxn>
                  <a:cxn ang="0">
                    <a:pos x="118" y="5"/>
                  </a:cxn>
                  <a:cxn ang="0">
                    <a:pos x="100" y="1"/>
                  </a:cxn>
                  <a:cxn ang="0">
                    <a:pos x="82" y="1"/>
                  </a:cxn>
                  <a:cxn ang="0">
                    <a:pos x="64" y="5"/>
                  </a:cxn>
                  <a:cxn ang="0">
                    <a:pos x="48" y="11"/>
                  </a:cxn>
                  <a:cxn ang="0">
                    <a:pos x="34" y="21"/>
                  </a:cxn>
                  <a:cxn ang="0">
                    <a:pos x="20" y="34"/>
                  </a:cxn>
                  <a:cxn ang="0">
                    <a:pos x="10" y="49"/>
                  </a:cxn>
                  <a:cxn ang="0">
                    <a:pos x="4" y="65"/>
                  </a:cxn>
                  <a:cxn ang="0">
                    <a:pos x="0" y="82"/>
                  </a:cxn>
                  <a:cxn ang="0">
                    <a:pos x="0" y="101"/>
                  </a:cxn>
                  <a:cxn ang="0">
                    <a:pos x="4" y="119"/>
                  </a:cxn>
                  <a:cxn ang="0">
                    <a:pos x="10" y="136"/>
                  </a:cxn>
                  <a:cxn ang="0">
                    <a:pos x="20" y="150"/>
                  </a:cxn>
                  <a:cxn ang="0">
                    <a:pos x="34" y="162"/>
                  </a:cxn>
                  <a:cxn ang="0">
                    <a:pos x="48" y="172"/>
                  </a:cxn>
                  <a:cxn ang="0">
                    <a:pos x="64" y="179"/>
                  </a:cxn>
                  <a:cxn ang="0">
                    <a:pos x="82" y="183"/>
                  </a:cxn>
                </a:cxnLst>
                <a:rect l="0" t="0" r="r" b="b"/>
                <a:pathLst>
                  <a:path w="182" h="183">
                    <a:moveTo>
                      <a:pt x="91" y="183"/>
                    </a:moveTo>
                    <a:lnTo>
                      <a:pt x="100" y="183"/>
                    </a:lnTo>
                    <a:lnTo>
                      <a:pt x="109" y="181"/>
                    </a:lnTo>
                    <a:lnTo>
                      <a:pt x="118" y="179"/>
                    </a:lnTo>
                    <a:lnTo>
                      <a:pt x="127" y="177"/>
                    </a:lnTo>
                    <a:lnTo>
                      <a:pt x="135" y="172"/>
                    </a:lnTo>
                    <a:lnTo>
                      <a:pt x="142" y="168"/>
                    </a:lnTo>
                    <a:lnTo>
                      <a:pt x="149" y="162"/>
                    </a:lnTo>
                    <a:lnTo>
                      <a:pt x="156" y="157"/>
                    </a:lnTo>
                    <a:lnTo>
                      <a:pt x="161" y="150"/>
                    </a:lnTo>
                    <a:lnTo>
                      <a:pt x="167" y="143"/>
                    </a:lnTo>
                    <a:lnTo>
                      <a:pt x="171" y="136"/>
                    </a:lnTo>
                    <a:lnTo>
                      <a:pt x="176" y="128"/>
                    </a:lnTo>
                    <a:lnTo>
                      <a:pt x="179" y="119"/>
                    </a:lnTo>
                    <a:lnTo>
                      <a:pt x="181" y="110"/>
                    </a:lnTo>
                    <a:lnTo>
                      <a:pt x="182" y="101"/>
                    </a:lnTo>
                    <a:lnTo>
                      <a:pt x="182" y="92"/>
                    </a:lnTo>
                    <a:lnTo>
                      <a:pt x="182" y="82"/>
                    </a:lnTo>
                    <a:lnTo>
                      <a:pt x="181" y="73"/>
                    </a:lnTo>
                    <a:lnTo>
                      <a:pt x="179" y="65"/>
                    </a:lnTo>
                    <a:lnTo>
                      <a:pt x="176" y="57"/>
                    </a:lnTo>
                    <a:lnTo>
                      <a:pt x="171" y="49"/>
                    </a:lnTo>
                    <a:lnTo>
                      <a:pt x="167" y="41"/>
                    </a:lnTo>
                    <a:lnTo>
                      <a:pt x="161" y="34"/>
                    </a:lnTo>
                    <a:lnTo>
                      <a:pt x="156" y="28"/>
                    </a:lnTo>
                    <a:lnTo>
                      <a:pt x="149" y="21"/>
                    </a:lnTo>
                    <a:lnTo>
                      <a:pt x="142" y="16"/>
                    </a:lnTo>
                    <a:lnTo>
                      <a:pt x="135" y="11"/>
                    </a:lnTo>
                    <a:lnTo>
                      <a:pt x="127" y="8"/>
                    </a:lnTo>
                    <a:lnTo>
                      <a:pt x="118" y="5"/>
                    </a:lnTo>
                    <a:lnTo>
                      <a:pt x="109" y="2"/>
                    </a:lnTo>
                    <a:lnTo>
                      <a:pt x="100" y="1"/>
                    </a:lnTo>
                    <a:lnTo>
                      <a:pt x="91" y="0"/>
                    </a:lnTo>
                    <a:lnTo>
                      <a:pt x="82" y="1"/>
                    </a:lnTo>
                    <a:lnTo>
                      <a:pt x="73" y="2"/>
                    </a:lnTo>
                    <a:lnTo>
                      <a:pt x="64" y="5"/>
                    </a:lnTo>
                    <a:lnTo>
                      <a:pt x="56" y="8"/>
                    </a:lnTo>
                    <a:lnTo>
                      <a:pt x="48" y="11"/>
                    </a:lnTo>
                    <a:lnTo>
                      <a:pt x="40" y="16"/>
                    </a:lnTo>
                    <a:lnTo>
                      <a:pt x="34" y="21"/>
                    </a:lnTo>
                    <a:lnTo>
                      <a:pt x="27" y="28"/>
                    </a:lnTo>
                    <a:lnTo>
                      <a:pt x="20" y="34"/>
                    </a:lnTo>
                    <a:lnTo>
                      <a:pt x="16" y="41"/>
                    </a:lnTo>
                    <a:lnTo>
                      <a:pt x="10" y="49"/>
                    </a:lnTo>
                    <a:lnTo>
                      <a:pt x="7" y="57"/>
                    </a:lnTo>
                    <a:lnTo>
                      <a:pt x="4" y="65"/>
                    </a:lnTo>
                    <a:lnTo>
                      <a:pt x="2" y="73"/>
                    </a:lnTo>
                    <a:lnTo>
                      <a:pt x="0" y="82"/>
                    </a:lnTo>
                    <a:lnTo>
                      <a:pt x="0" y="92"/>
                    </a:lnTo>
                    <a:lnTo>
                      <a:pt x="0" y="101"/>
                    </a:lnTo>
                    <a:lnTo>
                      <a:pt x="2" y="110"/>
                    </a:lnTo>
                    <a:lnTo>
                      <a:pt x="4" y="119"/>
                    </a:lnTo>
                    <a:lnTo>
                      <a:pt x="7" y="128"/>
                    </a:lnTo>
                    <a:lnTo>
                      <a:pt x="10" y="136"/>
                    </a:lnTo>
                    <a:lnTo>
                      <a:pt x="16" y="143"/>
                    </a:lnTo>
                    <a:lnTo>
                      <a:pt x="20" y="150"/>
                    </a:lnTo>
                    <a:lnTo>
                      <a:pt x="27" y="157"/>
                    </a:lnTo>
                    <a:lnTo>
                      <a:pt x="34" y="162"/>
                    </a:lnTo>
                    <a:lnTo>
                      <a:pt x="40" y="168"/>
                    </a:lnTo>
                    <a:lnTo>
                      <a:pt x="48" y="172"/>
                    </a:lnTo>
                    <a:lnTo>
                      <a:pt x="56" y="177"/>
                    </a:lnTo>
                    <a:lnTo>
                      <a:pt x="64" y="179"/>
                    </a:lnTo>
                    <a:lnTo>
                      <a:pt x="73" y="181"/>
                    </a:lnTo>
                    <a:lnTo>
                      <a:pt x="82" y="183"/>
                    </a:lnTo>
                    <a:lnTo>
                      <a:pt x="91" y="183"/>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239" name="Freeform 81"/>
              <p:cNvSpPr>
                <a:spLocks noEditPoints="1"/>
              </p:cNvSpPr>
              <p:nvPr/>
            </p:nvSpPr>
            <p:spPr bwMode="auto">
              <a:xfrm>
                <a:off x="10287403" y="1826574"/>
                <a:ext cx="1163638" cy="2817813"/>
              </a:xfrm>
              <a:custGeom>
                <a:avLst/>
                <a:gdLst/>
                <a:ahLst/>
                <a:cxnLst>
                  <a:cxn ang="0">
                    <a:pos x="7277" y="17716"/>
                  </a:cxn>
                  <a:cxn ang="0">
                    <a:pos x="7" y="108"/>
                  </a:cxn>
                  <a:cxn ang="0">
                    <a:pos x="6787" y="11256"/>
                  </a:cxn>
                  <a:cxn ang="0">
                    <a:pos x="6874" y="12138"/>
                  </a:cxn>
                  <a:cxn ang="0">
                    <a:pos x="664" y="12286"/>
                  </a:cxn>
                  <a:cxn ang="0">
                    <a:pos x="438" y="12054"/>
                  </a:cxn>
                  <a:cxn ang="0">
                    <a:pos x="625" y="11218"/>
                  </a:cxn>
                  <a:cxn ang="0">
                    <a:pos x="6849" y="10134"/>
                  </a:cxn>
                  <a:cxn ang="0">
                    <a:pos x="6826" y="11025"/>
                  </a:cxn>
                  <a:cxn ang="0">
                    <a:pos x="578" y="11077"/>
                  </a:cxn>
                  <a:cxn ang="0">
                    <a:pos x="446" y="10211"/>
                  </a:cxn>
                  <a:cxn ang="0">
                    <a:pos x="704" y="8842"/>
                  </a:cxn>
                  <a:cxn ang="0">
                    <a:pos x="6887" y="9028"/>
                  </a:cxn>
                  <a:cxn ang="0">
                    <a:pos x="6755" y="9895"/>
                  </a:cxn>
                  <a:cxn ang="0">
                    <a:pos x="507" y="9842"/>
                  </a:cxn>
                  <a:cxn ang="0">
                    <a:pos x="483" y="8952"/>
                  </a:cxn>
                  <a:cxn ang="0">
                    <a:pos x="6707" y="7670"/>
                  </a:cxn>
                  <a:cxn ang="0">
                    <a:pos x="6895" y="8507"/>
                  </a:cxn>
                  <a:cxn ang="0">
                    <a:pos x="6669" y="8739"/>
                  </a:cxn>
                  <a:cxn ang="0">
                    <a:pos x="458" y="8590"/>
                  </a:cxn>
                  <a:cxn ang="0">
                    <a:pos x="544" y="7709"/>
                  </a:cxn>
                  <a:cxn ang="0">
                    <a:pos x="6787" y="6526"/>
                  </a:cxn>
                  <a:cxn ang="0">
                    <a:pos x="6874" y="7407"/>
                  </a:cxn>
                  <a:cxn ang="0">
                    <a:pos x="664" y="7556"/>
                  </a:cxn>
                  <a:cxn ang="0">
                    <a:pos x="438" y="7324"/>
                  </a:cxn>
                  <a:cxn ang="0">
                    <a:pos x="625" y="6488"/>
                  </a:cxn>
                  <a:cxn ang="0">
                    <a:pos x="6849" y="5404"/>
                  </a:cxn>
                  <a:cxn ang="0">
                    <a:pos x="6826" y="6296"/>
                  </a:cxn>
                  <a:cxn ang="0">
                    <a:pos x="578" y="6347"/>
                  </a:cxn>
                  <a:cxn ang="0">
                    <a:pos x="446" y="5480"/>
                  </a:cxn>
                  <a:cxn ang="0">
                    <a:pos x="704" y="4111"/>
                  </a:cxn>
                  <a:cxn ang="0">
                    <a:pos x="6887" y="4298"/>
                  </a:cxn>
                  <a:cxn ang="0">
                    <a:pos x="6755" y="5164"/>
                  </a:cxn>
                  <a:cxn ang="0">
                    <a:pos x="507" y="5113"/>
                  </a:cxn>
                  <a:cxn ang="0">
                    <a:pos x="483" y="4221"/>
                  </a:cxn>
                  <a:cxn ang="0">
                    <a:pos x="3868" y="13193"/>
                  </a:cxn>
                  <a:cxn ang="0">
                    <a:pos x="4226" y="13800"/>
                  </a:cxn>
                  <a:cxn ang="0">
                    <a:pos x="3706" y="14270"/>
                  </a:cxn>
                  <a:cxn ang="0">
                    <a:pos x="3139" y="13854"/>
                  </a:cxn>
                  <a:cxn ang="0">
                    <a:pos x="3436" y="13214"/>
                  </a:cxn>
                  <a:cxn ang="0">
                    <a:pos x="5725" y="15090"/>
                  </a:cxn>
                  <a:cxn ang="0">
                    <a:pos x="1624" y="15153"/>
                  </a:cxn>
                  <a:cxn ang="0">
                    <a:pos x="5640" y="15449"/>
                  </a:cxn>
                  <a:cxn ang="0">
                    <a:pos x="5600" y="15705"/>
                  </a:cxn>
                  <a:cxn ang="0">
                    <a:pos x="1659" y="15469"/>
                  </a:cxn>
                  <a:cxn ang="0">
                    <a:pos x="5722" y="16082"/>
                  </a:cxn>
                  <a:cxn ang="0">
                    <a:pos x="1613" y="16095"/>
                  </a:cxn>
                  <a:cxn ang="0">
                    <a:pos x="6707" y="2941"/>
                  </a:cxn>
                  <a:cxn ang="0">
                    <a:pos x="6895" y="3776"/>
                  </a:cxn>
                  <a:cxn ang="0">
                    <a:pos x="6669" y="4009"/>
                  </a:cxn>
                  <a:cxn ang="0">
                    <a:pos x="458" y="3861"/>
                  </a:cxn>
                  <a:cxn ang="0">
                    <a:pos x="544" y="2979"/>
                  </a:cxn>
                  <a:cxn ang="0">
                    <a:pos x="6787" y="1796"/>
                  </a:cxn>
                  <a:cxn ang="0">
                    <a:pos x="6874" y="2678"/>
                  </a:cxn>
                  <a:cxn ang="0">
                    <a:pos x="664" y="2827"/>
                  </a:cxn>
                  <a:cxn ang="0">
                    <a:pos x="438" y="2594"/>
                  </a:cxn>
                  <a:cxn ang="0">
                    <a:pos x="625" y="1758"/>
                  </a:cxn>
                  <a:cxn ang="0">
                    <a:pos x="6849" y="673"/>
                  </a:cxn>
                  <a:cxn ang="0">
                    <a:pos x="6826" y="1565"/>
                  </a:cxn>
                  <a:cxn ang="0">
                    <a:pos x="578" y="1617"/>
                  </a:cxn>
                  <a:cxn ang="0">
                    <a:pos x="446" y="750"/>
                  </a:cxn>
                </a:cxnLst>
                <a:rect l="0" t="0" r="r" b="b"/>
                <a:pathLst>
                  <a:path w="7333" h="17750">
                    <a:moveTo>
                      <a:pt x="152" y="0"/>
                    </a:moveTo>
                    <a:lnTo>
                      <a:pt x="7181" y="0"/>
                    </a:lnTo>
                    <a:lnTo>
                      <a:pt x="7196" y="1"/>
                    </a:lnTo>
                    <a:lnTo>
                      <a:pt x="7211" y="3"/>
                    </a:lnTo>
                    <a:lnTo>
                      <a:pt x="7225" y="7"/>
                    </a:lnTo>
                    <a:lnTo>
                      <a:pt x="7240" y="12"/>
                    </a:lnTo>
                    <a:lnTo>
                      <a:pt x="7253" y="19"/>
                    </a:lnTo>
                    <a:lnTo>
                      <a:pt x="7265" y="27"/>
                    </a:lnTo>
                    <a:lnTo>
                      <a:pt x="7277" y="36"/>
                    </a:lnTo>
                    <a:lnTo>
                      <a:pt x="7287" y="44"/>
                    </a:lnTo>
                    <a:lnTo>
                      <a:pt x="7297" y="55"/>
                    </a:lnTo>
                    <a:lnTo>
                      <a:pt x="7306" y="68"/>
                    </a:lnTo>
                    <a:lnTo>
                      <a:pt x="7314" y="80"/>
                    </a:lnTo>
                    <a:lnTo>
                      <a:pt x="7321" y="93"/>
                    </a:lnTo>
                    <a:lnTo>
                      <a:pt x="7325" y="108"/>
                    </a:lnTo>
                    <a:lnTo>
                      <a:pt x="7329" y="122"/>
                    </a:lnTo>
                    <a:lnTo>
                      <a:pt x="7332" y="138"/>
                    </a:lnTo>
                    <a:lnTo>
                      <a:pt x="7333" y="153"/>
                    </a:lnTo>
                    <a:lnTo>
                      <a:pt x="7333" y="17597"/>
                    </a:lnTo>
                    <a:lnTo>
                      <a:pt x="7332" y="17612"/>
                    </a:lnTo>
                    <a:lnTo>
                      <a:pt x="7329" y="17628"/>
                    </a:lnTo>
                    <a:lnTo>
                      <a:pt x="7325" y="17642"/>
                    </a:lnTo>
                    <a:lnTo>
                      <a:pt x="7321" y="17657"/>
                    </a:lnTo>
                    <a:lnTo>
                      <a:pt x="7314" y="17670"/>
                    </a:lnTo>
                    <a:lnTo>
                      <a:pt x="7306" y="17682"/>
                    </a:lnTo>
                    <a:lnTo>
                      <a:pt x="7297" y="17695"/>
                    </a:lnTo>
                    <a:lnTo>
                      <a:pt x="7287" y="17706"/>
                    </a:lnTo>
                    <a:lnTo>
                      <a:pt x="7277" y="17716"/>
                    </a:lnTo>
                    <a:lnTo>
                      <a:pt x="7265" y="17723"/>
                    </a:lnTo>
                    <a:lnTo>
                      <a:pt x="7253" y="17731"/>
                    </a:lnTo>
                    <a:lnTo>
                      <a:pt x="7240" y="17738"/>
                    </a:lnTo>
                    <a:lnTo>
                      <a:pt x="7225" y="17743"/>
                    </a:lnTo>
                    <a:lnTo>
                      <a:pt x="7211" y="17747"/>
                    </a:lnTo>
                    <a:lnTo>
                      <a:pt x="7196" y="17749"/>
                    </a:lnTo>
                    <a:lnTo>
                      <a:pt x="7181" y="17750"/>
                    </a:lnTo>
                    <a:lnTo>
                      <a:pt x="152" y="17750"/>
                    </a:lnTo>
                    <a:lnTo>
                      <a:pt x="136" y="17749"/>
                    </a:lnTo>
                    <a:lnTo>
                      <a:pt x="121" y="17747"/>
                    </a:lnTo>
                    <a:lnTo>
                      <a:pt x="106" y="17743"/>
                    </a:lnTo>
                    <a:lnTo>
                      <a:pt x="93" y="17738"/>
                    </a:lnTo>
                    <a:lnTo>
                      <a:pt x="80" y="17731"/>
                    </a:lnTo>
                    <a:lnTo>
                      <a:pt x="68" y="17723"/>
                    </a:lnTo>
                    <a:lnTo>
                      <a:pt x="55" y="17716"/>
                    </a:lnTo>
                    <a:lnTo>
                      <a:pt x="44" y="17706"/>
                    </a:lnTo>
                    <a:lnTo>
                      <a:pt x="34" y="17695"/>
                    </a:lnTo>
                    <a:lnTo>
                      <a:pt x="26" y="17682"/>
                    </a:lnTo>
                    <a:lnTo>
                      <a:pt x="19" y="17670"/>
                    </a:lnTo>
                    <a:lnTo>
                      <a:pt x="12" y="17657"/>
                    </a:lnTo>
                    <a:lnTo>
                      <a:pt x="7" y="17642"/>
                    </a:lnTo>
                    <a:lnTo>
                      <a:pt x="3" y="17628"/>
                    </a:lnTo>
                    <a:lnTo>
                      <a:pt x="1" y="17612"/>
                    </a:lnTo>
                    <a:lnTo>
                      <a:pt x="0" y="17597"/>
                    </a:lnTo>
                    <a:lnTo>
                      <a:pt x="0" y="153"/>
                    </a:lnTo>
                    <a:lnTo>
                      <a:pt x="1" y="138"/>
                    </a:lnTo>
                    <a:lnTo>
                      <a:pt x="3" y="122"/>
                    </a:lnTo>
                    <a:lnTo>
                      <a:pt x="7" y="108"/>
                    </a:lnTo>
                    <a:lnTo>
                      <a:pt x="12" y="93"/>
                    </a:lnTo>
                    <a:lnTo>
                      <a:pt x="19" y="80"/>
                    </a:lnTo>
                    <a:lnTo>
                      <a:pt x="26" y="68"/>
                    </a:lnTo>
                    <a:lnTo>
                      <a:pt x="34" y="55"/>
                    </a:lnTo>
                    <a:lnTo>
                      <a:pt x="44" y="44"/>
                    </a:lnTo>
                    <a:lnTo>
                      <a:pt x="55" y="36"/>
                    </a:lnTo>
                    <a:lnTo>
                      <a:pt x="68" y="27"/>
                    </a:lnTo>
                    <a:lnTo>
                      <a:pt x="80" y="19"/>
                    </a:lnTo>
                    <a:lnTo>
                      <a:pt x="93" y="12"/>
                    </a:lnTo>
                    <a:lnTo>
                      <a:pt x="106" y="7"/>
                    </a:lnTo>
                    <a:lnTo>
                      <a:pt x="121" y="3"/>
                    </a:lnTo>
                    <a:lnTo>
                      <a:pt x="136" y="1"/>
                    </a:lnTo>
                    <a:lnTo>
                      <a:pt x="152" y="0"/>
                    </a:lnTo>
                    <a:close/>
                    <a:moveTo>
                      <a:pt x="704" y="11207"/>
                    </a:moveTo>
                    <a:lnTo>
                      <a:pt x="6628" y="11207"/>
                    </a:lnTo>
                    <a:lnTo>
                      <a:pt x="6642" y="11207"/>
                    </a:lnTo>
                    <a:lnTo>
                      <a:pt x="6655" y="11208"/>
                    </a:lnTo>
                    <a:lnTo>
                      <a:pt x="6669" y="11209"/>
                    </a:lnTo>
                    <a:lnTo>
                      <a:pt x="6682" y="11211"/>
                    </a:lnTo>
                    <a:lnTo>
                      <a:pt x="6694" y="11215"/>
                    </a:lnTo>
                    <a:lnTo>
                      <a:pt x="6707" y="11218"/>
                    </a:lnTo>
                    <a:lnTo>
                      <a:pt x="6720" y="11221"/>
                    </a:lnTo>
                    <a:lnTo>
                      <a:pt x="6732" y="11226"/>
                    </a:lnTo>
                    <a:lnTo>
                      <a:pt x="6744" y="11231"/>
                    </a:lnTo>
                    <a:lnTo>
                      <a:pt x="6755" y="11237"/>
                    </a:lnTo>
                    <a:lnTo>
                      <a:pt x="6766" y="11242"/>
                    </a:lnTo>
                    <a:lnTo>
                      <a:pt x="6777" y="11249"/>
                    </a:lnTo>
                    <a:lnTo>
                      <a:pt x="6787" y="11256"/>
                    </a:lnTo>
                    <a:lnTo>
                      <a:pt x="6797" y="11263"/>
                    </a:lnTo>
                    <a:lnTo>
                      <a:pt x="6807" y="11271"/>
                    </a:lnTo>
                    <a:lnTo>
                      <a:pt x="6817" y="11279"/>
                    </a:lnTo>
                    <a:lnTo>
                      <a:pt x="6826" y="11288"/>
                    </a:lnTo>
                    <a:lnTo>
                      <a:pt x="6834" y="11297"/>
                    </a:lnTo>
                    <a:lnTo>
                      <a:pt x="6842" y="11307"/>
                    </a:lnTo>
                    <a:lnTo>
                      <a:pt x="6849" y="11316"/>
                    </a:lnTo>
                    <a:lnTo>
                      <a:pt x="6856" y="11327"/>
                    </a:lnTo>
                    <a:lnTo>
                      <a:pt x="6863" y="11337"/>
                    </a:lnTo>
                    <a:lnTo>
                      <a:pt x="6868" y="11348"/>
                    </a:lnTo>
                    <a:lnTo>
                      <a:pt x="6874" y="11358"/>
                    </a:lnTo>
                    <a:lnTo>
                      <a:pt x="6879" y="11370"/>
                    </a:lnTo>
                    <a:lnTo>
                      <a:pt x="6883" y="11381"/>
                    </a:lnTo>
                    <a:lnTo>
                      <a:pt x="6887" y="11392"/>
                    </a:lnTo>
                    <a:lnTo>
                      <a:pt x="6889" y="11404"/>
                    </a:lnTo>
                    <a:lnTo>
                      <a:pt x="6893" y="11417"/>
                    </a:lnTo>
                    <a:lnTo>
                      <a:pt x="6894" y="11429"/>
                    </a:lnTo>
                    <a:lnTo>
                      <a:pt x="6895" y="11442"/>
                    </a:lnTo>
                    <a:lnTo>
                      <a:pt x="6895" y="11454"/>
                    </a:lnTo>
                    <a:lnTo>
                      <a:pt x="6895" y="12041"/>
                    </a:lnTo>
                    <a:lnTo>
                      <a:pt x="6895" y="12054"/>
                    </a:lnTo>
                    <a:lnTo>
                      <a:pt x="6894" y="12067"/>
                    </a:lnTo>
                    <a:lnTo>
                      <a:pt x="6893" y="12079"/>
                    </a:lnTo>
                    <a:lnTo>
                      <a:pt x="6889" y="12091"/>
                    </a:lnTo>
                    <a:lnTo>
                      <a:pt x="6887" y="12103"/>
                    </a:lnTo>
                    <a:lnTo>
                      <a:pt x="6883" y="12115"/>
                    </a:lnTo>
                    <a:lnTo>
                      <a:pt x="6879" y="12127"/>
                    </a:lnTo>
                    <a:lnTo>
                      <a:pt x="6874" y="12138"/>
                    </a:lnTo>
                    <a:lnTo>
                      <a:pt x="6868" y="12149"/>
                    </a:lnTo>
                    <a:lnTo>
                      <a:pt x="6863" y="12160"/>
                    </a:lnTo>
                    <a:lnTo>
                      <a:pt x="6856" y="12170"/>
                    </a:lnTo>
                    <a:lnTo>
                      <a:pt x="6849" y="12180"/>
                    </a:lnTo>
                    <a:lnTo>
                      <a:pt x="6842" y="12190"/>
                    </a:lnTo>
                    <a:lnTo>
                      <a:pt x="6834" y="12199"/>
                    </a:lnTo>
                    <a:lnTo>
                      <a:pt x="6826" y="12208"/>
                    </a:lnTo>
                    <a:lnTo>
                      <a:pt x="6817" y="12216"/>
                    </a:lnTo>
                    <a:lnTo>
                      <a:pt x="6807" y="12224"/>
                    </a:lnTo>
                    <a:lnTo>
                      <a:pt x="6797" y="12232"/>
                    </a:lnTo>
                    <a:lnTo>
                      <a:pt x="6787" y="12240"/>
                    </a:lnTo>
                    <a:lnTo>
                      <a:pt x="6777" y="12246"/>
                    </a:lnTo>
                    <a:lnTo>
                      <a:pt x="6766" y="12253"/>
                    </a:lnTo>
                    <a:lnTo>
                      <a:pt x="6755" y="12260"/>
                    </a:lnTo>
                    <a:lnTo>
                      <a:pt x="6744" y="12265"/>
                    </a:lnTo>
                    <a:lnTo>
                      <a:pt x="6732" y="12270"/>
                    </a:lnTo>
                    <a:lnTo>
                      <a:pt x="6720" y="12274"/>
                    </a:lnTo>
                    <a:lnTo>
                      <a:pt x="6707" y="12279"/>
                    </a:lnTo>
                    <a:lnTo>
                      <a:pt x="6694" y="12282"/>
                    </a:lnTo>
                    <a:lnTo>
                      <a:pt x="6682" y="12284"/>
                    </a:lnTo>
                    <a:lnTo>
                      <a:pt x="6669" y="12286"/>
                    </a:lnTo>
                    <a:lnTo>
                      <a:pt x="6655" y="12287"/>
                    </a:lnTo>
                    <a:lnTo>
                      <a:pt x="6642" y="12289"/>
                    </a:lnTo>
                    <a:lnTo>
                      <a:pt x="6628" y="12290"/>
                    </a:lnTo>
                    <a:lnTo>
                      <a:pt x="704" y="12290"/>
                    </a:lnTo>
                    <a:lnTo>
                      <a:pt x="691" y="12289"/>
                    </a:lnTo>
                    <a:lnTo>
                      <a:pt x="678" y="12287"/>
                    </a:lnTo>
                    <a:lnTo>
                      <a:pt x="664" y="12286"/>
                    </a:lnTo>
                    <a:lnTo>
                      <a:pt x="651" y="12284"/>
                    </a:lnTo>
                    <a:lnTo>
                      <a:pt x="638" y="12282"/>
                    </a:lnTo>
                    <a:lnTo>
                      <a:pt x="625" y="12279"/>
                    </a:lnTo>
                    <a:lnTo>
                      <a:pt x="613" y="12274"/>
                    </a:lnTo>
                    <a:lnTo>
                      <a:pt x="601" y="12270"/>
                    </a:lnTo>
                    <a:lnTo>
                      <a:pt x="589" y="12265"/>
                    </a:lnTo>
                    <a:lnTo>
                      <a:pt x="578" y="12260"/>
                    </a:lnTo>
                    <a:lnTo>
                      <a:pt x="566" y="12253"/>
                    </a:lnTo>
                    <a:lnTo>
                      <a:pt x="556" y="12246"/>
                    </a:lnTo>
                    <a:lnTo>
                      <a:pt x="544" y="12240"/>
                    </a:lnTo>
                    <a:lnTo>
                      <a:pt x="534" y="12232"/>
                    </a:lnTo>
                    <a:lnTo>
                      <a:pt x="524" y="12224"/>
                    </a:lnTo>
                    <a:lnTo>
                      <a:pt x="516" y="12216"/>
                    </a:lnTo>
                    <a:lnTo>
                      <a:pt x="507" y="12208"/>
                    </a:lnTo>
                    <a:lnTo>
                      <a:pt x="498" y="12199"/>
                    </a:lnTo>
                    <a:lnTo>
                      <a:pt x="490" y="12190"/>
                    </a:lnTo>
                    <a:lnTo>
                      <a:pt x="483" y="12180"/>
                    </a:lnTo>
                    <a:lnTo>
                      <a:pt x="476" y="12170"/>
                    </a:lnTo>
                    <a:lnTo>
                      <a:pt x="469" y="12160"/>
                    </a:lnTo>
                    <a:lnTo>
                      <a:pt x="463" y="12149"/>
                    </a:lnTo>
                    <a:lnTo>
                      <a:pt x="458" y="12138"/>
                    </a:lnTo>
                    <a:lnTo>
                      <a:pt x="454" y="12127"/>
                    </a:lnTo>
                    <a:lnTo>
                      <a:pt x="449" y="12115"/>
                    </a:lnTo>
                    <a:lnTo>
                      <a:pt x="446" y="12103"/>
                    </a:lnTo>
                    <a:lnTo>
                      <a:pt x="442" y="12091"/>
                    </a:lnTo>
                    <a:lnTo>
                      <a:pt x="440" y="12079"/>
                    </a:lnTo>
                    <a:lnTo>
                      <a:pt x="439" y="12067"/>
                    </a:lnTo>
                    <a:lnTo>
                      <a:pt x="438" y="12054"/>
                    </a:lnTo>
                    <a:lnTo>
                      <a:pt x="437" y="12041"/>
                    </a:lnTo>
                    <a:lnTo>
                      <a:pt x="437" y="11454"/>
                    </a:lnTo>
                    <a:lnTo>
                      <a:pt x="438" y="11442"/>
                    </a:lnTo>
                    <a:lnTo>
                      <a:pt x="439" y="11429"/>
                    </a:lnTo>
                    <a:lnTo>
                      <a:pt x="440" y="11417"/>
                    </a:lnTo>
                    <a:lnTo>
                      <a:pt x="442" y="11404"/>
                    </a:lnTo>
                    <a:lnTo>
                      <a:pt x="446" y="11392"/>
                    </a:lnTo>
                    <a:lnTo>
                      <a:pt x="449" y="11381"/>
                    </a:lnTo>
                    <a:lnTo>
                      <a:pt x="454" y="11370"/>
                    </a:lnTo>
                    <a:lnTo>
                      <a:pt x="458" y="11358"/>
                    </a:lnTo>
                    <a:lnTo>
                      <a:pt x="463" y="11348"/>
                    </a:lnTo>
                    <a:lnTo>
                      <a:pt x="469" y="11337"/>
                    </a:lnTo>
                    <a:lnTo>
                      <a:pt x="476" y="11327"/>
                    </a:lnTo>
                    <a:lnTo>
                      <a:pt x="483" y="11316"/>
                    </a:lnTo>
                    <a:lnTo>
                      <a:pt x="490" y="11307"/>
                    </a:lnTo>
                    <a:lnTo>
                      <a:pt x="498" y="11297"/>
                    </a:lnTo>
                    <a:lnTo>
                      <a:pt x="507" y="11288"/>
                    </a:lnTo>
                    <a:lnTo>
                      <a:pt x="516" y="11279"/>
                    </a:lnTo>
                    <a:lnTo>
                      <a:pt x="524" y="11271"/>
                    </a:lnTo>
                    <a:lnTo>
                      <a:pt x="534" y="11263"/>
                    </a:lnTo>
                    <a:lnTo>
                      <a:pt x="544" y="11256"/>
                    </a:lnTo>
                    <a:lnTo>
                      <a:pt x="556" y="11249"/>
                    </a:lnTo>
                    <a:lnTo>
                      <a:pt x="566" y="11242"/>
                    </a:lnTo>
                    <a:lnTo>
                      <a:pt x="578" y="11237"/>
                    </a:lnTo>
                    <a:lnTo>
                      <a:pt x="589" y="11231"/>
                    </a:lnTo>
                    <a:lnTo>
                      <a:pt x="601" y="11226"/>
                    </a:lnTo>
                    <a:lnTo>
                      <a:pt x="613" y="11221"/>
                    </a:lnTo>
                    <a:lnTo>
                      <a:pt x="625" y="11218"/>
                    </a:lnTo>
                    <a:lnTo>
                      <a:pt x="638" y="11215"/>
                    </a:lnTo>
                    <a:lnTo>
                      <a:pt x="651" y="11211"/>
                    </a:lnTo>
                    <a:lnTo>
                      <a:pt x="664" y="11209"/>
                    </a:lnTo>
                    <a:lnTo>
                      <a:pt x="678" y="11208"/>
                    </a:lnTo>
                    <a:lnTo>
                      <a:pt x="691" y="11207"/>
                    </a:lnTo>
                    <a:lnTo>
                      <a:pt x="704" y="11207"/>
                    </a:lnTo>
                    <a:close/>
                    <a:moveTo>
                      <a:pt x="704" y="10024"/>
                    </a:moveTo>
                    <a:lnTo>
                      <a:pt x="6628" y="10024"/>
                    </a:lnTo>
                    <a:lnTo>
                      <a:pt x="6642" y="10024"/>
                    </a:lnTo>
                    <a:lnTo>
                      <a:pt x="6655" y="10025"/>
                    </a:lnTo>
                    <a:lnTo>
                      <a:pt x="6669" y="10027"/>
                    </a:lnTo>
                    <a:lnTo>
                      <a:pt x="6682" y="10029"/>
                    </a:lnTo>
                    <a:lnTo>
                      <a:pt x="6694" y="10032"/>
                    </a:lnTo>
                    <a:lnTo>
                      <a:pt x="6707" y="10035"/>
                    </a:lnTo>
                    <a:lnTo>
                      <a:pt x="6720" y="10039"/>
                    </a:lnTo>
                    <a:lnTo>
                      <a:pt x="6732" y="10043"/>
                    </a:lnTo>
                    <a:lnTo>
                      <a:pt x="6744" y="10049"/>
                    </a:lnTo>
                    <a:lnTo>
                      <a:pt x="6755" y="10054"/>
                    </a:lnTo>
                    <a:lnTo>
                      <a:pt x="6766" y="10060"/>
                    </a:lnTo>
                    <a:lnTo>
                      <a:pt x="6777" y="10066"/>
                    </a:lnTo>
                    <a:lnTo>
                      <a:pt x="6787" y="10073"/>
                    </a:lnTo>
                    <a:lnTo>
                      <a:pt x="6797" y="10081"/>
                    </a:lnTo>
                    <a:lnTo>
                      <a:pt x="6807" y="10089"/>
                    </a:lnTo>
                    <a:lnTo>
                      <a:pt x="6817" y="10096"/>
                    </a:lnTo>
                    <a:lnTo>
                      <a:pt x="6826" y="10105"/>
                    </a:lnTo>
                    <a:lnTo>
                      <a:pt x="6834" y="10114"/>
                    </a:lnTo>
                    <a:lnTo>
                      <a:pt x="6842" y="10124"/>
                    </a:lnTo>
                    <a:lnTo>
                      <a:pt x="6849" y="10134"/>
                    </a:lnTo>
                    <a:lnTo>
                      <a:pt x="6856" y="10144"/>
                    </a:lnTo>
                    <a:lnTo>
                      <a:pt x="6863" y="10154"/>
                    </a:lnTo>
                    <a:lnTo>
                      <a:pt x="6868" y="10165"/>
                    </a:lnTo>
                    <a:lnTo>
                      <a:pt x="6874" y="10175"/>
                    </a:lnTo>
                    <a:lnTo>
                      <a:pt x="6879" y="10187"/>
                    </a:lnTo>
                    <a:lnTo>
                      <a:pt x="6883" y="10198"/>
                    </a:lnTo>
                    <a:lnTo>
                      <a:pt x="6887" y="10211"/>
                    </a:lnTo>
                    <a:lnTo>
                      <a:pt x="6889" y="10222"/>
                    </a:lnTo>
                    <a:lnTo>
                      <a:pt x="6893" y="10234"/>
                    </a:lnTo>
                    <a:lnTo>
                      <a:pt x="6894" y="10246"/>
                    </a:lnTo>
                    <a:lnTo>
                      <a:pt x="6895" y="10260"/>
                    </a:lnTo>
                    <a:lnTo>
                      <a:pt x="6895" y="10272"/>
                    </a:lnTo>
                    <a:lnTo>
                      <a:pt x="6895" y="10859"/>
                    </a:lnTo>
                    <a:lnTo>
                      <a:pt x="6895" y="10872"/>
                    </a:lnTo>
                    <a:lnTo>
                      <a:pt x="6894" y="10884"/>
                    </a:lnTo>
                    <a:lnTo>
                      <a:pt x="6893" y="10896"/>
                    </a:lnTo>
                    <a:lnTo>
                      <a:pt x="6889" y="10908"/>
                    </a:lnTo>
                    <a:lnTo>
                      <a:pt x="6887" y="10921"/>
                    </a:lnTo>
                    <a:lnTo>
                      <a:pt x="6883" y="10933"/>
                    </a:lnTo>
                    <a:lnTo>
                      <a:pt x="6879" y="10944"/>
                    </a:lnTo>
                    <a:lnTo>
                      <a:pt x="6874" y="10955"/>
                    </a:lnTo>
                    <a:lnTo>
                      <a:pt x="6868" y="10966"/>
                    </a:lnTo>
                    <a:lnTo>
                      <a:pt x="6863" y="10977"/>
                    </a:lnTo>
                    <a:lnTo>
                      <a:pt x="6856" y="10987"/>
                    </a:lnTo>
                    <a:lnTo>
                      <a:pt x="6849" y="10997"/>
                    </a:lnTo>
                    <a:lnTo>
                      <a:pt x="6842" y="11007"/>
                    </a:lnTo>
                    <a:lnTo>
                      <a:pt x="6834" y="11016"/>
                    </a:lnTo>
                    <a:lnTo>
                      <a:pt x="6826" y="11025"/>
                    </a:lnTo>
                    <a:lnTo>
                      <a:pt x="6817" y="11034"/>
                    </a:lnTo>
                    <a:lnTo>
                      <a:pt x="6807" y="11043"/>
                    </a:lnTo>
                    <a:lnTo>
                      <a:pt x="6797" y="11050"/>
                    </a:lnTo>
                    <a:lnTo>
                      <a:pt x="6787" y="11057"/>
                    </a:lnTo>
                    <a:lnTo>
                      <a:pt x="6777" y="11064"/>
                    </a:lnTo>
                    <a:lnTo>
                      <a:pt x="6766" y="11070"/>
                    </a:lnTo>
                    <a:lnTo>
                      <a:pt x="6755" y="11077"/>
                    </a:lnTo>
                    <a:lnTo>
                      <a:pt x="6744" y="11083"/>
                    </a:lnTo>
                    <a:lnTo>
                      <a:pt x="6732" y="11087"/>
                    </a:lnTo>
                    <a:lnTo>
                      <a:pt x="6720" y="11092"/>
                    </a:lnTo>
                    <a:lnTo>
                      <a:pt x="6707" y="11096"/>
                    </a:lnTo>
                    <a:lnTo>
                      <a:pt x="6694" y="11099"/>
                    </a:lnTo>
                    <a:lnTo>
                      <a:pt x="6682" y="11102"/>
                    </a:lnTo>
                    <a:lnTo>
                      <a:pt x="6669" y="11104"/>
                    </a:lnTo>
                    <a:lnTo>
                      <a:pt x="6655" y="11106"/>
                    </a:lnTo>
                    <a:lnTo>
                      <a:pt x="6642" y="11106"/>
                    </a:lnTo>
                    <a:lnTo>
                      <a:pt x="6628" y="11107"/>
                    </a:lnTo>
                    <a:lnTo>
                      <a:pt x="704" y="11107"/>
                    </a:lnTo>
                    <a:lnTo>
                      <a:pt x="691" y="11106"/>
                    </a:lnTo>
                    <a:lnTo>
                      <a:pt x="678" y="11106"/>
                    </a:lnTo>
                    <a:lnTo>
                      <a:pt x="664" y="11104"/>
                    </a:lnTo>
                    <a:lnTo>
                      <a:pt x="651" y="11102"/>
                    </a:lnTo>
                    <a:lnTo>
                      <a:pt x="638" y="11099"/>
                    </a:lnTo>
                    <a:lnTo>
                      <a:pt x="625" y="11096"/>
                    </a:lnTo>
                    <a:lnTo>
                      <a:pt x="613" y="11092"/>
                    </a:lnTo>
                    <a:lnTo>
                      <a:pt x="601" y="11087"/>
                    </a:lnTo>
                    <a:lnTo>
                      <a:pt x="589" y="11083"/>
                    </a:lnTo>
                    <a:lnTo>
                      <a:pt x="578" y="11077"/>
                    </a:lnTo>
                    <a:lnTo>
                      <a:pt x="566" y="11070"/>
                    </a:lnTo>
                    <a:lnTo>
                      <a:pt x="556" y="11064"/>
                    </a:lnTo>
                    <a:lnTo>
                      <a:pt x="544" y="11057"/>
                    </a:lnTo>
                    <a:lnTo>
                      <a:pt x="534" y="11050"/>
                    </a:lnTo>
                    <a:lnTo>
                      <a:pt x="524" y="11043"/>
                    </a:lnTo>
                    <a:lnTo>
                      <a:pt x="516" y="11034"/>
                    </a:lnTo>
                    <a:lnTo>
                      <a:pt x="507" y="11025"/>
                    </a:lnTo>
                    <a:lnTo>
                      <a:pt x="498" y="11016"/>
                    </a:lnTo>
                    <a:lnTo>
                      <a:pt x="490" y="11007"/>
                    </a:lnTo>
                    <a:lnTo>
                      <a:pt x="483" y="10997"/>
                    </a:lnTo>
                    <a:lnTo>
                      <a:pt x="476" y="10987"/>
                    </a:lnTo>
                    <a:lnTo>
                      <a:pt x="469" y="10977"/>
                    </a:lnTo>
                    <a:lnTo>
                      <a:pt x="463" y="10966"/>
                    </a:lnTo>
                    <a:lnTo>
                      <a:pt x="458" y="10955"/>
                    </a:lnTo>
                    <a:lnTo>
                      <a:pt x="454" y="10944"/>
                    </a:lnTo>
                    <a:lnTo>
                      <a:pt x="449" y="10933"/>
                    </a:lnTo>
                    <a:lnTo>
                      <a:pt x="446" y="10921"/>
                    </a:lnTo>
                    <a:lnTo>
                      <a:pt x="442" y="10908"/>
                    </a:lnTo>
                    <a:lnTo>
                      <a:pt x="440" y="10896"/>
                    </a:lnTo>
                    <a:lnTo>
                      <a:pt x="439" y="10884"/>
                    </a:lnTo>
                    <a:lnTo>
                      <a:pt x="438" y="10872"/>
                    </a:lnTo>
                    <a:lnTo>
                      <a:pt x="437" y="10859"/>
                    </a:lnTo>
                    <a:lnTo>
                      <a:pt x="437" y="10272"/>
                    </a:lnTo>
                    <a:lnTo>
                      <a:pt x="438" y="10260"/>
                    </a:lnTo>
                    <a:lnTo>
                      <a:pt x="439" y="10246"/>
                    </a:lnTo>
                    <a:lnTo>
                      <a:pt x="440" y="10234"/>
                    </a:lnTo>
                    <a:lnTo>
                      <a:pt x="442" y="10222"/>
                    </a:lnTo>
                    <a:lnTo>
                      <a:pt x="446" y="10211"/>
                    </a:lnTo>
                    <a:lnTo>
                      <a:pt x="449" y="10198"/>
                    </a:lnTo>
                    <a:lnTo>
                      <a:pt x="454" y="10187"/>
                    </a:lnTo>
                    <a:lnTo>
                      <a:pt x="458" y="10175"/>
                    </a:lnTo>
                    <a:lnTo>
                      <a:pt x="463" y="10165"/>
                    </a:lnTo>
                    <a:lnTo>
                      <a:pt x="469" y="10154"/>
                    </a:lnTo>
                    <a:lnTo>
                      <a:pt x="476" y="10144"/>
                    </a:lnTo>
                    <a:lnTo>
                      <a:pt x="483" y="10134"/>
                    </a:lnTo>
                    <a:lnTo>
                      <a:pt x="490" y="10124"/>
                    </a:lnTo>
                    <a:lnTo>
                      <a:pt x="498" y="10114"/>
                    </a:lnTo>
                    <a:lnTo>
                      <a:pt x="507" y="10105"/>
                    </a:lnTo>
                    <a:lnTo>
                      <a:pt x="516" y="10096"/>
                    </a:lnTo>
                    <a:lnTo>
                      <a:pt x="524" y="10089"/>
                    </a:lnTo>
                    <a:lnTo>
                      <a:pt x="534" y="10081"/>
                    </a:lnTo>
                    <a:lnTo>
                      <a:pt x="544" y="10073"/>
                    </a:lnTo>
                    <a:lnTo>
                      <a:pt x="556" y="10066"/>
                    </a:lnTo>
                    <a:lnTo>
                      <a:pt x="566" y="10060"/>
                    </a:lnTo>
                    <a:lnTo>
                      <a:pt x="578" y="10054"/>
                    </a:lnTo>
                    <a:lnTo>
                      <a:pt x="589" y="10049"/>
                    </a:lnTo>
                    <a:lnTo>
                      <a:pt x="601" y="10043"/>
                    </a:lnTo>
                    <a:lnTo>
                      <a:pt x="613" y="10039"/>
                    </a:lnTo>
                    <a:lnTo>
                      <a:pt x="625" y="10035"/>
                    </a:lnTo>
                    <a:lnTo>
                      <a:pt x="638" y="10032"/>
                    </a:lnTo>
                    <a:lnTo>
                      <a:pt x="651" y="10029"/>
                    </a:lnTo>
                    <a:lnTo>
                      <a:pt x="664" y="10027"/>
                    </a:lnTo>
                    <a:lnTo>
                      <a:pt x="678" y="10025"/>
                    </a:lnTo>
                    <a:lnTo>
                      <a:pt x="691" y="10024"/>
                    </a:lnTo>
                    <a:lnTo>
                      <a:pt x="704" y="10024"/>
                    </a:lnTo>
                    <a:close/>
                    <a:moveTo>
                      <a:pt x="704" y="8842"/>
                    </a:moveTo>
                    <a:lnTo>
                      <a:pt x="6628" y="8842"/>
                    </a:lnTo>
                    <a:lnTo>
                      <a:pt x="6642" y="8842"/>
                    </a:lnTo>
                    <a:lnTo>
                      <a:pt x="6655" y="8843"/>
                    </a:lnTo>
                    <a:lnTo>
                      <a:pt x="6669" y="8845"/>
                    </a:lnTo>
                    <a:lnTo>
                      <a:pt x="6682" y="8846"/>
                    </a:lnTo>
                    <a:lnTo>
                      <a:pt x="6694" y="8849"/>
                    </a:lnTo>
                    <a:lnTo>
                      <a:pt x="6707" y="8853"/>
                    </a:lnTo>
                    <a:lnTo>
                      <a:pt x="6720" y="8857"/>
                    </a:lnTo>
                    <a:lnTo>
                      <a:pt x="6732" y="8862"/>
                    </a:lnTo>
                    <a:lnTo>
                      <a:pt x="6744" y="8866"/>
                    </a:lnTo>
                    <a:lnTo>
                      <a:pt x="6755" y="8872"/>
                    </a:lnTo>
                    <a:lnTo>
                      <a:pt x="6766" y="8877"/>
                    </a:lnTo>
                    <a:lnTo>
                      <a:pt x="6777" y="8884"/>
                    </a:lnTo>
                    <a:lnTo>
                      <a:pt x="6787" y="8891"/>
                    </a:lnTo>
                    <a:lnTo>
                      <a:pt x="6797" y="8898"/>
                    </a:lnTo>
                    <a:lnTo>
                      <a:pt x="6807" y="8906"/>
                    </a:lnTo>
                    <a:lnTo>
                      <a:pt x="6817" y="8915"/>
                    </a:lnTo>
                    <a:lnTo>
                      <a:pt x="6826" y="8923"/>
                    </a:lnTo>
                    <a:lnTo>
                      <a:pt x="6834" y="8932"/>
                    </a:lnTo>
                    <a:lnTo>
                      <a:pt x="6842" y="8942"/>
                    </a:lnTo>
                    <a:lnTo>
                      <a:pt x="6849" y="8952"/>
                    </a:lnTo>
                    <a:lnTo>
                      <a:pt x="6856" y="8962"/>
                    </a:lnTo>
                    <a:lnTo>
                      <a:pt x="6863" y="8972"/>
                    </a:lnTo>
                    <a:lnTo>
                      <a:pt x="6868" y="8983"/>
                    </a:lnTo>
                    <a:lnTo>
                      <a:pt x="6874" y="8994"/>
                    </a:lnTo>
                    <a:lnTo>
                      <a:pt x="6879" y="9005"/>
                    </a:lnTo>
                    <a:lnTo>
                      <a:pt x="6883" y="9016"/>
                    </a:lnTo>
                    <a:lnTo>
                      <a:pt x="6887" y="9028"/>
                    </a:lnTo>
                    <a:lnTo>
                      <a:pt x="6889" y="9039"/>
                    </a:lnTo>
                    <a:lnTo>
                      <a:pt x="6893" y="9051"/>
                    </a:lnTo>
                    <a:lnTo>
                      <a:pt x="6894" y="9065"/>
                    </a:lnTo>
                    <a:lnTo>
                      <a:pt x="6895" y="9077"/>
                    </a:lnTo>
                    <a:lnTo>
                      <a:pt x="6895" y="9089"/>
                    </a:lnTo>
                    <a:lnTo>
                      <a:pt x="6895" y="9676"/>
                    </a:lnTo>
                    <a:lnTo>
                      <a:pt x="6895" y="9689"/>
                    </a:lnTo>
                    <a:lnTo>
                      <a:pt x="6894" y="9701"/>
                    </a:lnTo>
                    <a:lnTo>
                      <a:pt x="6893" y="9714"/>
                    </a:lnTo>
                    <a:lnTo>
                      <a:pt x="6889" y="9726"/>
                    </a:lnTo>
                    <a:lnTo>
                      <a:pt x="6887" y="9738"/>
                    </a:lnTo>
                    <a:lnTo>
                      <a:pt x="6883" y="9750"/>
                    </a:lnTo>
                    <a:lnTo>
                      <a:pt x="6879" y="9761"/>
                    </a:lnTo>
                    <a:lnTo>
                      <a:pt x="6874" y="9772"/>
                    </a:lnTo>
                    <a:lnTo>
                      <a:pt x="6868" y="9784"/>
                    </a:lnTo>
                    <a:lnTo>
                      <a:pt x="6863" y="9795"/>
                    </a:lnTo>
                    <a:lnTo>
                      <a:pt x="6856" y="9805"/>
                    </a:lnTo>
                    <a:lnTo>
                      <a:pt x="6849" y="9815"/>
                    </a:lnTo>
                    <a:lnTo>
                      <a:pt x="6842" y="9825"/>
                    </a:lnTo>
                    <a:lnTo>
                      <a:pt x="6834" y="9834"/>
                    </a:lnTo>
                    <a:lnTo>
                      <a:pt x="6826" y="9842"/>
                    </a:lnTo>
                    <a:lnTo>
                      <a:pt x="6817" y="9851"/>
                    </a:lnTo>
                    <a:lnTo>
                      <a:pt x="6807" y="9860"/>
                    </a:lnTo>
                    <a:lnTo>
                      <a:pt x="6797" y="9868"/>
                    </a:lnTo>
                    <a:lnTo>
                      <a:pt x="6787" y="9875"/>
                    </a:lnTo>
                    <a:lnTo>
                      <a:pt x="6777" y="9882"/>
                    </a:lnTo>
                    <a:lnTo>
                      <a:pt x="6766" y="9888"/>
                    </a:lnTo>
                    <a:lnTo>
                      <a:pt x="6755" y="9895"/>
                    </a:lnTo>
                    <a:lnTo>
                      <a:pt x="6744" y="9900"/>
                    </a:lnTo>
                    <a:lnTo>
                      <a:pt x="6732" y="9905"/>
                    </a:lnTo>
                    <a:lnTo>
                      <a:pt x="6720" y="9909"/>
                    </a:lnTo>
                    <a:lnTo>
                      <a:pt x="6707" y="9913"/>
                    </a:lnTo>
                    <a:lnTo>
                      <a:pt x="6694" y="9917"/>
                    </a:lnTo>
                    <a:lnTo>
                      <a:pt x="6682" y="9919"/>
                    </a:lnTo>
                    <a:lnTo>
                      <a:pt x="6669" y="9921"/>
                    </a:lnTo>
                    <a:lnTo>
                      <a:pt x="6655" y="9923"/>
                    </a:lnTo>
                    <a:lnTo>
                      <a:pt x="6642" y="9924"/>
                    </a:lnTo>
                    <a:lnTo>
                      <a:pt x="6628" y="9924"/>
                    </a:lnTo>
                    <a:lnTo>
                      <a:pt x="704" y="9924"/>
                    </a:lnTo>
                    <a:lnTo>
                      <a:pt x="691" y="9924"/>
                    </a:lnTo>
                    <a:lnTo>
                      <a:pt x="678" y="9923"/>
                    </a:lnTo>
                    <a:lnTo>
                      <a:pt x="664" y="9921"/>
                    </a:lnTo>
                    <a:lnTo>
                      <a:pt x="651" y="9919"/>
                    </a:lnTo>
                    <a:lnTo>
                      <a:pt x="638" y="9917"/>
                    </a:lnTo>
                    <a:lnTo>
                      <a:pt x="625" y="9913"/>
                    </a:lnTo>
                    <a:lnTo>
                      <a:pt x="613" y="9909"/>
                    </a:lnTo>
                    <a:lnTo>
                      <a:pt x="601" y="9905"/>
                    </a:lnTo>
                    <a:lnTo>
                      <a:pt x="589" y="9900"/>
                    </a:lnTo>
                    <a:lnTo>
                      <a:pt x="578" y="9895"/>
                    </a:lnTo>
                    <a:lnTo>
                      <a:pt x="566" y="9888"/>
                    </a:lnTo>
                    <a:lnTo>
                      <a:pt x="556" y="9882"/>
                    </a:lnTo>
                    <a:lnTo>
                      <a:pt x="544" y="9875"/>
                    </a:lnTo>
                    <a:lnTo>
                      <a:pt x="534" y="9868"/>
                    </a:lnTo>
                    <a:lnTo>
                      <a:pt x="524" y="9860"/>
                    </a:lnTo>
                    <a:lnTo>
                      <a:pt x="516" y="9851"/>
                    </a:lnTo>
                    <a:lnTo>
                      <a:pt x="507" y="9842"/>
                    </a:lnTo>
                    <a:lnTo>
                      <a:pt x="498" y="9834"/>
                    </a:lnTo>
                    <a:lnTo>
                      <a:pt x="490" y="9825"/>
                    </a:lnTo>
                    <a:lnTo>
                      <a:pt x="483" y="9815"/>
                    </a:lnTo>
                    <a:lnTo>
                      <a:pt x="476" y="9805"/>
                    </a:lnTo>
                    <a:lnTo>
                      <a:pt x="469" y="9795"/>
                    </a:lnTo>
                    <a:lnTo>
                      <a:pt x="463" y="9784"/>
                    </a:lnTo>
                    <a:lnTo>
                      <a:pt x="458" y="9772"/>
                    </a:lnTo>
                    <a:lnTo>
                      <a:pt x="454" y="9761"/>
                    </a:lnTo>
                    <a:lnTo>
                      <a:pt x="449" y="9750"/>
                    </a:lnTo>
                    <a:lnTo>
                      <a:pt x="446" y="9738"/>
                    </a:lnTo>
                    <a:lnTo>
                      <a:pt x="442" y="9726"/>
                    </a:lnTo>
                    <a:lnTo>
                      <a:pt x="440" y="9714"/>
                    </a:lnTo>
                    <a:lnTo>
                      <a:pt x="439" y="9701"/>
                    </a:lnTo>
                    <a:lnTo>
                      <a:pt x="438" y="9689"/>
                    </a:lnTo>
                    <a:lnTo>
                      <a:pt x="437" y="9676"/>
                    </a:lnTo>
                    <a:lnTo>
                      <a:pt x="437" y="9089"/>
                    </a:lnTo>
                    <a:lnTo>
                      <a:pt x="438" y="9077"/>
                    </a:lnTo>
                    <a:lnTo>
                      <a:pt x="439" y="9065"/>
                    </a:lnTo>
                    <a:lnTo>
                      <a:pt x="440" y="9051"/>
                    </a:lnTo>
                    <a:lnTo>
                      <a:pt x="442" y="9039"/>
                    </a:lnTo>
                    <a:lnTo>
                      <a:pt x="446" y="9028"/>
                    </a:lnTo>
                    <a:lnTo>
                      <a:pt x="449" y="9016"/>
                    </a:lnTo>
                    <a:lnTo>
                      <a:pt x="454" y="9005"/>
                    </a:lnTo>
                    <a:lnTo>
                      <a:pt x="458" y="8994"/>
                    </a:lnTo>
                    <a:lnTo>
                      <a:pt x="463" y="8983"/>
                    </a:lnTo>
                    <a:lnTo>
                      <a:pt x="469" y="8972"/>
                    </a:lnTo>
                    <a:lnTo>
                      <a:pt x="476" y="8962"/>
                    </a:lnTo>
                    <a:lnTo>
                      <a:pt x="483" y="8952"/>
                    </a:lnTo>
                    <a:lnTo>
                      <a:pt x="490" y="8942"/>
                    </a:lnTo>
                    <a:lnTo>
                      <a:pt x="498" y="8932"/>
                    </a:lnTo>
                    <a:lnTo>
                      <a:pt x="507" y="8923"/>
                    </a:lnTo>
                    <a:lnTo>
                      <a:pt x="516" y="8915"/>
                    </a:lnTo>
                    <a:lnTo>
                      <a:pt x="524" y="8906"/>
                    </a:lnTo>
                    <a:lnTo>
                      <a:pt x="534" y="8898"/>
                    </a:lnTo>
                    <a:lnTo>
                      <a:pt x="544" y="8891"/>
                    </a:lnTo>
                    <a:lnTo>
                      <a:pt x="556" y="8884"/>
                    </a:lnTo>
                    <a:lnTo>
                      <a:pt x="566" y="8877"/>
                    </a:lnTo>
                    <a:lnTo>
                      <a:pt x="578" y="8872"/>
                    </a:lnTo>
                    <a:lnTo>
                      <a:pt x="589" y="8866"/>
                    </a:lnTo>
                    <a:lnTo>
                      <a:pt x="601" y="8862"/>
                    </a:lnTo>
                    <a:lnTo>
                      <a:pt x="613" y="8857"/>
                    </a:lnTo>
                    <a:lnTo>
                      <a:pt x="625" y="8853"/>
                    </a:lnTo>
                    <a:lnTo>
                      <a:pt x="638" y="8849"/>
                    </a:lnTo>
                    <a:lnTo>
                      <a:pt x="651" y="8846"/>
                    </a:lnTo>
                    <a:lnTo>
                      <a:pt x="664" y="8845"/>
                    </a:lnTo>
                    <a:lnTo>
                      <a:pt x="678" y="8843"/>
                    </a:lnTo>
                    <a:lnTo>
                      <a:pt x="691" y="8842"/>
                    </a:lnTo>
                    <a:lnTo>
                      <a:pt x="704" y="8842"/>
                    </a:lnTo>
                    <a:close/>
                    <a:moveTo>
                      <a:pt x="704" y="7659"/>
                    </a:moveTo>
                    <a:lnTo>
                      <a:pt x="6628" y="7659"/>
                    </a:lnTo>
                    <a:lnTo>
                      <a:pt x="6642" y="7659"/>
                    </a:lnTo>
                    <a:lnTo>
                      <a:pt x="6655" y="7660"/>
                    </a:lnTo>
                    <a:lnTo>
                      <a:pt x="6669" y="7662"/>
                    </a:lnTo>
                    <a:lnTo>
                      <a:pt x="6682" y="7665"/>
                    </a:lnTo>
                    <a:lnTo>
                      <a:pt x="6694" y="7667"/>
                    </a:lnTo>
                    <a:lnTo>
                      <a:pt x="6707" y="7670"/>
                    </a:lnTo>
                    <a:lnTo>
                      <a:pt x="6720" y="7675"/>
                    </a:lnTo>
                    <a:lnTo>
                      <a:pt x="6732" y="7679"/>
                    </a:lnTo>
                    <a:lnTo>
                      <a:pt x="6744" y="7684"/>
                    </a:lnTo>
                    <a:lnTo>
                      <a:pt x="6755" y="7689"/>
                    </a:lnTo>
                    <a:lnTo>
                      <a:pt x="6766" y="7696"/>
                    </a:lnTo>
                    <a:lnTo>
                      <a:pt x="6777" y="7701"/>
                    </a:lnTo>
                    <a:lnTo>
                      <a:pt x="6787" y="7709"/>
                    </a:lnTo>
                    <a:lnTo>
                      <a:pt x="6797" y="7716"/>
                    </a:lnTo>
                    <a:lnTo>
                      <a:pt x="6807" y="7723"/>
                    </a:lnTo>
                    <a:lnTo>
                      <a:pt x="6817" y="7732"/>
                    </a:lnTo>
                    <a:lnTo>
                      <a:pt x="6826" y="7740"/>
                    </a:lnTo>
                    <a:lnTo>
                      <a:pt x="6834" y="7750"/>
                    </a:lnTo>
                    <a:lnTo>
                      <a:pt x="6842" y="7759"/>
                    </a:lnTo>
                    <a:lnTo>
                      <a:pt x="6849" y="7769"/>
                    </a:lnTo>
                    <a:lnTo>
                      <a:pt x="6856" y="7779"/>
                    </a:lnTo>
                    <a:lnTo>
                      <a:pt x="6863" y="7789"/>
                    </a:lnTo>
                    <a:lnTo>
                      <a:pt x="6868" y="7800"/>
                    </a:lnTo>
                    <a:lnTo>
                      <a:pt x="6874" y="7811"/>
                    </a:lnTo>
                    <a:lnTo>
                      <a:pt x="6879" y="7822"/>
                    </a:lnTo>
                    <a:lnTo>
                      <a:pt x="6883" y="7833"/>
                    </a:lnTo>
                    <a:lnTo>
                      <a:pt x="6887" y="7846"/>
                    </a:lnTo>
                    <a:lnTo>
                      <a:pt x="6889" y="7858"/>
                    </a:lnTo>
                    <a:lnTo>
                      <a:pt x="6893" y="7870"/>
                    </a:lnTo>
                    <a:lnTo>
                      <a:pt x="6894" y="7882"/>
                    </a:lnTo>
                    <a:lnTo>
                      <a:pt x="6895" y="7894"/>
                    </a:lnTo>
                    <a:lnTo>
                      <a:pt x="6895" y="7907"/>
                    </a:lnTo>
                    <a:lnTo>
                      <a:pt x="6895" y="8494"/>
                    </a:lnTo>
                    <a:lnTo>
                      <a:pt x="6895" y="8507"/>
                    </a:lnTo>
                    <a:lnTo>
                      <a:pt x="6894" y="8519"/>
                    </a:lnTo>
                    <a:lnTo>
                      <a:pt x="6893" y="8531"/>
                    </a:lnTo>
                    <a:lnTo>
                      <a:pt x="6889" y="8543"/>
                    </a:lnTo>
                    <a:lnTo>
                      <a:pt x="6887" y="8556"/>
                    </a:lnTo>
                    <a:lnTo>
                      <a:pt x="6883" y="8568"/>
                    </a:lnTo>
                    <a:lnTo>
                      <a:pt x="6879" y="8579"/>
                    </a:lnTo>
                    <a:lnTo>
                      <a:pt x="6874" y="8590"/>
                    </a:lnTo>
                    <a:lnTo>
                      <a:pt x="6868" y="8601"/>
                    </a:lnTo>
                    <a:lnTo>
                      <a:pt x="6863" y="8612"/>
                    </a:lnTo>
                    <a:lnTo>
                      <a:pt x="6856" y="8622"/>
                    </a:lnTo>
                    <a:lnTo>
                      <a:pt x="6849" y="8632"/>
                    </a:lnTo>
                    <a:lnTo>
                      <a:pt x="6842" y="8642"/>
                    </a:lnTo>
                    <a:lnTo>
                      <a:pt x="6834" y="8651"/>
                    </a:lnTo>
                    <a:lnTo>
                      <a:pt x="6826" y="8661"/>
                    </a:lnTo>
                    <a:lnTo>
                      <a:pt x="6817" y="8669"/>
                    </a:lnTo>
                    <a:lnTo>
                      <a:pt x="6807" y="8678"/>
                    </a:lnTo>
                    <a:lnTo>
                      <a:pt x="6797" y="8685"/>
                    </a:lnTo>
                    <a:lnTo>
                      <a:pt x="6787" y="8692"/>
                    </a:lnTo>
                    <a:lnTo>
                      <a:pt x="6777" y="8700"/>
                    </a:lnTo>
                    <a:lnTo>
                      <a:pt x="6766" y="8706"/>
                    </a:lnTo>
                    <a:lnTo>
                      <a:pt x="6755" y="8712"/>
                    </a:lnTo>
                    <a:lnTo>
                      <a:pt x="6744" y="8717"/>
                    </a:lnTo>
                    <a:lnTo>
                      <a:pt x="6732" y="8722"/>
                    </a:lnTo>
                    <a:lnTo>
                      <a:pt x="6720" y="8726"/>
                    </a:lnTo>
                    <a:lnTo>
                      <a:pt x="6707" y="8731"/>
                    </a:lnTo>
                    <a:lnTo>
                      <a:pt x="6694" y="8734"/>
                    </a:lnTo>
                    <a:lnTo>
                      <a:pt x="6682" y="8736"/>
                    </a:lnTo>
                    <a:lnTo>
                      <a:pt x="6669" y="8739"/>
                    </a:lnTo>
                    <a:lnTo>
                      <a:pt x="6655" y="8741"/>
                    </a:lnTo>
                    <a:lnTo>
                      <a:pt x="6642" y="8742"/>
                    </a:lnTo>
                    <a:lnTo>
                      <a:pt x="6628" y="8742"/>
                    </a:lnTo>
                    <a:lnTo>
                      <a:pt x="704" y="8742"/>
                    </a:lnTo>
                    <a:lnTo>
                      <a:pt x="691" y="8742"/>
                    </a:lnTo>
                    <a:lnTo>
                      <a:pt x="678" y="8741"/>
                    </a:lnTo>
                    <a:lnTo>
                      <a:pt x="664" y="8739"/>
                    </a:lnTo>
                    <a:lnTo>
                      <a:pt x="651" y="8736"/>
                    </a:lnTo>
                    <a:lnTo>
                      <a:pt x="638" y="8734"/>
                    </a:lnTo>
                    <a:lnTo>
                      <a:pt x="625" y="8731"/>
                    </a:lnTo>
                    <a:lnTo>
                      <a:pt x="613" y="8726"/>
                    </a:lnTo>
                    <a:lnTo>
                      <a:pt x="601" y="8722"/>
                    </a:lnTo>
                    <a:lnTo>
                      <a:pt x="589" y="8717"/>
                    </a:lnTo>
                    <a:lnTo>
                      <a:pt x="578" y="8712"/>
                    </a:lnTo>
                    <a:lnTo>
                      <a:pt x="566" y="8706"/>
                    </a:lnTo>
                    <a:lnTo>
                      <a:pt x="556" y="8700"/>
                    </a:lnTo>
                    <a:lnTo>
                      <a:pt x="544" y="8692"/>
                    </a:lnTo>
                    <a:lnTo>
                      <a:pt x="534" y="8685"/>
                    </a:lnTo>
                    <a:lnTo>
                      <a:pt x="524" y="8678"/>
                    </a:lnTo>
                    <a:lnTo>
                      <a:pt x="516" y="8669"/>
                    </a:lnTo>
                    <a:lnTo>
                      <a:pt x="507" y="8661"/>
                    </a:lnTo>
                    <a:lnTo>
                      <a:pt x="498" y="8651"/>
                    </a:lnTo>
                    <a:lnTo>
                      <a:pt x="490" y="8642"/>
                    </a:lnTo>
                    <a:lnTo>
                      <a:pt x="483" y="8632"/>
                    </a:lnTo>
                    <a:lnTo>
                      <a:pt x="476" y="8622"/>
                    </a:lnTo>
                    <a:lnTo>
                      <a:pt x="469" y="8612"/>
                    </a:lnTo>
                    <a:lnTo>
                      <a:pt x="463" y="8601"/>
                    </a:lnTo>
                    <a:lnTo>
                      <a:pt x="458" y="8590"/>
                    </a:lnTo>
                    <a:lnTo>
                      <a:pt x="454" y="8579"/>
                    </a:lnTo>
                    <a:lnTo>
                      <a:pt x="449" y="8568"/>
                    </a:lnTo>
                    <a:lnTo>
                      <a:pt x="446" y="8556"/>
                    </a:lnTo>
                    <a:lnTo>
                      <a:pt x="442" y="8543"/>
                    </a:lnTo>
                    <a:lnTo>
                      <a:pt x="440" y="8531"/>
                    </a:lnTo>
                    <a:lnTo>
                      <a:pt x="439" y="8519"/>
                    </a:lnTo>
                    <a:lnTo>
                      <a:pt x="438" y="8507"/>
                    </a:lnTo>
                    <a:lnTo>
                      <a:pt x="437" y="8494"/>
                    </a:lnTo>
                    <a:lnTo>
                      <a:pt x="437" y="7907"/>
                    </a:lnTo>
                    <a:lnTo>
                      <a:pt x="438" y="7894"/>
                    </a:lnTo>
                    <a:lnTo>
                      <a:pt x="439" y="7882"/>
                    </a:lnTo>
                    <a:lnTo>
                      <a:pt x="440" y="7870"/>
                    </a:lnTo>
                    <a:lnTo>
                      <a:pt x="442" y="7858"/>
                    </a:lnTo>
                    <a:lnTo>
                      <a:pt x="446" y="7846"/>
                    </a:lnTo>
                    <a:lnTo>
                      <a:pt x="449" y="7833"/>
                    </a:lnTo>
                    <a:lnTo>
                      <a:pt x="454" y="7822"/>
                    </a:lnTo>
                    <a:lnTo>
                      <a:pt x="458" y="7811"/>
                    </a:lnTo>
                    <a:lnTo>
                      <a:pt x="463" y="7800"/>
                    </a:lnTo>
                    <a:lnTo>
                      <a:pt x="469" y="7789"/>
                    </a:lnTo>
                    <a:lnTo>
                      <a:pt x="476" y="7779"/>
                    </a:lnTo>
                    <a:lnTo>
                      <a:pt x="483" y="7769"/>
                    </a:lnTo>
                    <a:lnTo>
                      <a:pt x="490" y="7759"/>
                    </a:lnTo>
                    <a:lnTo>
                      <a:pt x="498" y="7750"/>
                    </a:lnTo>
                    <a:lnTo>
                      <a:pt x="507" y="7740"/>
                    </a:lnTo>
                    <a:lnTo>
                      <a:pt x="516" y="7732"/>
                    </a:lnTo>
                    <a:lnTo>
                      <a:pt x="524" y="7723"/>
                    </a:lnTo>
                    <a:lnTo>
                      <a:pt x="534" y="7716"/>
                    </a:lnTo>
                    <a:lnTo>
                      <a:pt x="544" y="7709"/>
                    </a:lnTo>
                    <a:lnTo>
                      <a:pt x="556" y="7701"/>
                    </a:lnTo>
                    <a:lnTo>
                      <a:pt x="566" y="7696"/>
                    </a:lnTo>
                    <a:lnTo>
                      <a:pt x="578" y="7689"/>
                    </a:lnTo>
                    <a:lnTo>
                      <a:pt x="589" y="7684"/>
                    </a:lnTo>
                    <a:lnTo>
                      <a:pt x="601" y="7679"/>
                    </a:lnTo>
                    <a:lnTo>
                      <a:pt x="613" y="7675"/>
                    </a:lnTo>
                    <a:lnTo>
                      <a:pt x="625" y="7670"/>
                    </a:lnTo>
                    <a:lnTo>
                      <a:pt x="638" y="7667"/>
                    </a:lnTo>
                    <a:lnTo>
                      <a:pt x="651" y="7665"/>
                    </a:lnTo>
                    <a:lnTo>
                      <a:pt x="664" y="7662"/>
                    </a:lnTo>
                    <a:lnTo>
                      <a:pt x="678" y="7660"/>
                    </a:lnTo>
                    <a:lnTo>
                      <a:pt x="691" y="7659"/>
                    </a:lnTo>
                    <a:lnTo>
                      <a:pt x="704" y="7659"/>
                    </a:lnTo>
                    <a:close/>
                    <a:moveTo>
                      <a:pt x="704" y="6477"/>
                    </a:moveTo>
                    <a:lnTo>
                      <a:pt x="6628" y="6477"/>
                    </a:lnTo>
                    <a:lnTo>
                      <a:pt x="6642" y="6477"/>
                    </a:lnTo>
                    <a:lnTo>
                      <a:pt x="6655" y="6478"/>
                    </a:lnTo>
                    <a:lnTo>
                      <a:pt x="6669" y="6480"/>
                    </a:lnTo>
                    <a:lnTo>
                      <a:pt x="6682" y="6482"/>
                    </a:lnTo>
                    <a:lnTo>
                      <a:pt x="6694" y="6484"/>
                    </a:lnTo>
                    <a:lnTo>
                      <a:pt x="6707" y="6488"/>
                    </a:lnTo>
                    <a:lnTo>
                      <a:pt x="6720" y="6492"/>
                    </a:lnTo>
                    <a:lnTo>
                      <a:pt x="6732" y="6497"/>
                    </a:lnTo>
                    <a:lnTo>
                      <a:pt x="6744" y="6501"/>
                    </a:lnTo>
                    <a:lnTo>
                      <a:pt x="6755" y="6506"/>
                    </a:lnTo>
                    <a:lnTo>
                      <a:pt x="6766" y="6513"/>
                    </a:lnTo>
                    <a:lnTo>
                      <a:pt x="6777" y="6519"/>
                    </a:lnTo>
                    <a:lnTo>
                      <a:pt x="6787" y="6526"/>
                    </a:lnTo>
                    <a:lnTo>
                      <a:pt x="6797" y="6533"/>
                    </a:lnTo>
                    <a:lnTo>
                      <a:pt x="6807" y="6541"/>
                    </a:lnTo>
                    <a:lnTo>
                      <a:pt x="6817" y="6550"/>
                    </a:lnTo>
                    <a:lnTo>
                      <a:pt x="6826" y="6559"/>
                    </a:lnTo>
                    <a:lnTo>
                      <a:pt x="6834" y="6568"/>
                    </a:lnTo>
                    <a:lnTo>
                      <a:pt x="6842" y="6576"/>
                    </a:lnTo>
                    <a:lnTo>
                      <a:pt x="6849" y="6586"/>
                    </a:lnTo>
                    <a:lnTo>
                      <a:pt x="6856" y="6596"/>
                    </a:lnTo>
                    <a:lnTo>
                      <a:pt x="6863" y="6606"/>
                    </a:lnTo>
                    <a:lnTo>
                      <a:pt x="6868" y="6617"/>
                    </a:lnTo>
                    <a:lnTo>
                      <a:pt x="6874" y="6629"/>
                    </a:lnTo>
                    <a:lnTo>
                      <a:pt x="6879" y="6640"/>
                    </a:lnTo>
                    <a:lnTo>
                      <a:pt x="6883" y="6651"/>
                    </a:lnTo>
                    <a:lnTo>
                      <a:pt x="6887" y="6663"/>
                    </a:lnTo>
                    <a:lnTo>
                      <a:pt x="6889" y="6675"/>
                    </a:lnTo>
                    <a:lnTo>
                      <a:pt x="6893" y="6687"/>
                    </a:lnTo>
                    <a:lnTo>
                      <a:pt x="6894" y="6700"/>
                    </a:lnTo>
                    <a:lnTo>
                      <a:pt x="6895" y="6712"/>
                    </a:lnTo>
                    <a:lnTo>
                      <a:pt x="6895" y="6725"/>
                    </a:lnTo>
                    <a:lnTo>
                      <a:pt x="6895" y="7312"/>
                    </a:lnTo>
                    <a:lnTo>
                      <a:pt x="6895" y="7324"/>
                    </a:lnTo>
                    <a:lnTo>
                      <a:pt x="6894" y="7336"/>
                    </a:lnTo>
                    <a:lnTo>
                      <a:pt x="6893" y="7350"/>
                    </a:lnTo>
                    <a:lnTo>
                      <a:pt x="6889" y="7362"/>
                    </a:lnTo>
                    <a:lnTo>
                      <a:pt x="6887" y="7373"/>
                    </a:lnTo>
                    <a:lnTo>
                      <a:pt x="6883" y="7385"/>
                    </a:lnTo>
                    <a:lnTo>
                      <a:pt x="6879" y="7396"/>
                    </a:lnTo>
                    <a:lnTo>
                      <a:pt x="6874" y="7407"/>
                    </a:lnTo>
                    <a:lnTo>
                      <a:pt x="6868" y="7418"/>
                    </a:lnTo>
                    <a:lnTo>
                      <a:pt x="6863" y="7429"/>
                    </a:lnTo>
                    <a:lnTo>
                      <a:pt x="6856" y="7439"/>
                    </a:lnTo>
                    <a:lnTo>
                      <a:pt x="6849" y="7449"/>
                    </a:lnTo>
                    <a:lnTo>
                      <a:pt x="6842" y="7459"/>
                    </a:lnTo>
                    <a:lnTo>
                      <a:pt x="6834" y="7469"/>
                    </a:lnTo>
                    <a:lnTo>
                      <a:pt x="6826" y="7478"/>
                    </a:lnTo>
                    <a:lnTo>
                      <a:pt x="6817" y="7486"/>
                    </a:lnTo>
                    <a:lnTo>
                      <a:pt x="6807" y="7495"/>
                    </a:lnTo>
                    <a:lnTo>
                      <a:pt x="6797" y="7503"/>
                    </a:lnTo>
                    <a:lnTo>
                      <a:pt x="6787" y="7510"/>
                    </a:lnTo>
                    <a:lnTo>
                      <a:pt x="6777" y="7517"/>
                    </a:lnTo>
                    <a:lnTo>
                      <a:pt x="6766" y="7524"/>
                    </a:lnTo>
                    <a:lnTo>
                      <a:pt x="6755" y="7529"/>
                    </a:lnTo>
                    <a:lnTo>
                      <a:pt x="6744" y="7535"/>
                    </a:lnTo>
                    <a:lnTo>
                      <a:pt x="6732" y="7539"/>
                    </a:lnTo>
                    <a:lnTo>
                      <a:pt x="6720" y="7544"/>
                    </a:lnTo>
                    <a:lnTo>
                      <a:pt x="6707" y="7548"/>
                    </a:lnTo>
                    <a:lnTo>
                      <a:pt x="6694" y="7552"/>
                    </a:lnTo>
                    <a:lnTo>
                      <a:pt x="6682" y="7554"/>
                    </a:lnTo>
                    <a:lnTo>
                      <a:pt x="6669" y="7556"/>
                    </a:lnTo>
                    <a:lnTo>
                      <a:pt x="6655" y="7558"/>
                    </a:lnTo>
                    <a:lnTo>
                      <a:pt x="6642" y="7559"/>
                    </a:lnTo>
                    <a:lnTo>
                      <a:pt x="6628" y="7559"/>
                    </a:lnTo>
                    <a:lnTo>
                      <a:pt x="704" y="7559"/>
                    </a:lnTo>
                    <a:lnTo>
                      <a:pt x="691" y="7559"/>
                    </a:lnTo>
                    <a:lnTo>
                      <a:pt x="678" y="7558"/>
                    </a:lnTo>
                    <a:lnTo>
                      <a:pt x="664" y="7556"/>
                    </a:lnTo>
                    <a:lnTo>
                      <a:pt x="651" y="7554"/>
                    </a:lnTo>
                    <a:lnTo>
                      <a:pt x="638" y="7552"/>
                    </a:lnTo>
                    <a:lnTo>
                      <a:pt x="625" y="7548"/>
                    </a:lnTo>
                    <a:lnTo>
                      <a:pt x="613" y="7544"/>
                    </a:lnTo>
                    <a:lnTo>
                      <a:pt x="601" y="7539"/>
                    </a:lnTo>
                    <a:lnTo>
                      <a:pt x="589" y="7535"/>
                    </a:lnTo>
                    <a:lnTo>
                      <a:pt x="578" y="7529"/>
                    </a:lnTo>
                    <a:lnTo>
                      <a:pt x="566" y="7524"/>
                    </a:lnTo>
                    <a:lnTo>
                      <a:pt x="556" y="7517"/>
                    </a:lnTo>
                    <a:lnTo>
                      <a:pt x="544" y="7510"/>
                    </a:lnTo>
                    <a:lnTo>
                      <a:pt x="534" y="7503"/>
                    </a:lnTo>
                    <a:lnTo>
                      <a:pt x="524" y="7495"/>
                    </a:lnTo>
                    <a:lnTo>
                      <a:pt x="516" y="7486"/>
                    </a:lnTo>
                    <a:lnTo>
                      <a:pt x="507" y="7478"/>
                    </a:lnTo>
                    <a:lnTo>
                      <a:pt x="498" y="7469"/>
                    </a:lnTo>
                    <a:lnTo>
                      <a:pt x="490" y="7459"/>
                    </a:lnTo>
                    <a:lnTo>
                      <a:pt x="483" y="7449"/>
                    </a:lnTo>
                    <a:lnTo>
                      <a:pt x="476" y="7439"/>
                    </a:lnTo>
                    <a:lnTo>
                      <a:pt x="469" y="7429"/>
                    </a:lnTo>
                    <a:lnTo>
                      <a:pt x="463" y="7418"/>
                    </a:lnTo>
                    <a:lnTo>
                      <a:pt x="458" y="7407"/>
                    </a:lnTo>
                    <a:lnTo>
                      <a:pt x="454" y="7396"/>
                    </a:lnTo>
                    <a:lnTo>
                      <a:pt x="449" y="7385"/>
                    </a:lnTo>
                    <a:lnTo>
                      <a:pt x="446" y="7373"/>
                    </a:lnTo>
                    <a:lnTo>
                      <a:pt x="442" y="7362"/>
                    </a:lnTo>
                    <a:lnTo>
                      <a:pt x="440" y="7350"/>
                    </a:lnTo>
                    <a:lnTo>
                      <a:pt x="439" y="7336"/>
                    </a:lnTo>
                    <a:lnTo>
                      <a:pt x="438" y="7324"/>
                    </a:lnTo>
                    <a:lnTo>
                      <a:pt x="437" y="7312"/>
                    </a:lnTo>
                    <a:lnTo>
                      <a:pt x="437" y="6725"/>
                    </a:lnTo>
                    <a:lnTo>
                      <a:pt x="438" y="6712"/>
                    </a:lnTo>
                    <a:lnTo>
                      <a:pt x="439" y="6700"/>
                    </a:lnTo>
                    <a:lnTo>
                      <a:pt x="440" y="6687"/>
                    </a:lnTo>
                    <a:lnTo>
                      <a:pt x="442" y="6675"/>
                    </a:lnTo>
                    <a:lnTo>
                      <a:pt x="446" y="6663"/>
                    </a:lnTo>
                    <a:lnTo>
                      <a:pt x="449" y="6651"/>
                    </a:lnTo>
                    <a:lnTo>
                      <a:pt x="454" y="6640"/>
                    </a:lnTo>
                    <a:lnTo>
                      <a:pt x="458" y="6629"/>
                    </a:lnTo>
                    <a:lnTo>
                      <a:pt x="463" y="6617"/>
                    </a:lnTo>
                    <a:lnTo>
                      <a:pt x="469" y="6606"/>
                    </a:lnTo>
                    <a:lnTo>
                      <a:pt x="476" y="6596"/>
                    </a:lnTo>
                    <a:lnTo>
                      <a:pt x="483" y="6586"/>
                    </a:lnTo>
                    <a:lnTo>
                      <a:pt x="490" y="6576"/>
                    </a:lnTo>
                    <a:lnTo>
                      <a:pt x="498" y="6568"/>
                    </a:lnTo>
                    <a:lnTo>
                      <a:pt x="507" y="6559"/>
                    </a:lnTo>
                    <a:lnTo>
                      <a:pt x="516" y="6550"/>
                    </a:lnTo>
                    <a:lnTo>
                      <a:pt x="524" y="6541"/>
                    </a:lnTo>
                    <a:lnTo>
                      <a:pt x="534" y="6533"/>
                    </a:lnTo>
                    <a:lnTo>
                      <a:pt x="544" y="6526"/>
                    </a:lnTo>
                    <a:lnTo>
                      <a:pt x="556" y="6519"/>
                    </a:lnTo>
                    <a:lnTo>
                      <a:pt x="566" y="6513"/>
                    </a:lnTo>
                    <a:lnTo>
                      <a:pt x="578" y="6506"/>
                    </a:lnTo>
                    <a:lnTo>
                      <a:pt x="589" y="6501"/>
                    </a:lnTo>
                    <a:lnTo>
                      <a:pt x="601" y="6497"/>
                    </a:lnTo>
                    <a:lnTo>
                      <a:pt x="613" y="6492"/>
                    </a:lnTo>
                    <a:lnTo>
                      <a:pt x="625" y="6488"/>
                    </a:lnTo>
                    <a:lnTo>
                      <a:pt x="638" y="6484"/>
                    </a:lnTo>
                    <a:lnTo>
                      <a:pt x="651" y="6482"/>
                    </a:lnTo>
                    <a:lnTo>
                      <a:pt x="664" y="6480"/>
                    </a:lnTo>
                    <a:lnTo>
                      <a:pt x="678" y="6478"/>
                    </a:lnTo>
                    <a:lnTo>
                      <a:pt x="691" y="6477"/>
                    </a:lnTo>
                    <a:lnTo>
                      <a:pt x="704" y="6477"/>
                    </a:lnTo>
                    <a:close/>
                    <a:moveTo>
                      <a:pt x="704" y="5294"/>
                    </a:moveTo>
                    <a:lnTo>
                      <a:pt x="6628" y="5294"/>
                    </a:lnTo>
                    <a:lnTo>
                      <a:pt x="6642" y="5295"/>
                    </a:lnTo>
                    <a:lnTo>
                      <a:pt x="6655" y="5295"/>
                    </a:lnTo>
                    <a:lnTo>
                      <a:pt x="6669" y="5297"/>
                    </a:lnTo>
                    <a:lnTo>
                      <a:pt x="6682" y="5299"/>
                    </a:lnTo>
                    <a:lnTo>
                      <a:pt x="6694" y="5302"/>
                    </a:lnTo>
                    <a:lnTo>
                      <a:pt x="6707" y="5305"/>
                    </a:lnTo>
                    <a:lnTo>
                      <a:pt x="6720" y="5309"/>
                    </a:lnTo>
                    <a:lnTo>
                      <a:pt x="6732" y="5314"/>
                    </a:lnTo>
                    <a:lnTo>
                      <a:pt x="6744" y="5318"/>
                    </a:lnTo>
                    <a:lnTo>
                      <a:pt x="6755" y="5324"/>
                    </a:lnTo>
                    <a:lnTo>
                      <a:pt x="6766" y="5331"/>
                    </a:lnTo>
                    <a:lnTo>
                      <a:pt x="6777" y="5337"/>
                    </a:lnTo>
                    <a:lnTo>
                      <a:pt x="6787" y="5344"/>
                    </a:lnTo>
                    <a:lnTo>
                      <a:pt x="6797" y="5351"/>
                    </a:lnTo>
                    <a:lnTo>
                      <a:pt x="6807" y="5358"/>
                    </a:lnTo>
                    <a:lnTo>
                      <a:pt x="6817" y="5367"/>
                    </a:lnTo>
                    <a:lnTo>
                      <a:pt x="6826" y="5376"/>
                    </a:lnTo>
                    <a:lnTo>
                      <a:pt x="6834" y="5385"/>
                    </a:lnTo>
                    <a:lnTo>
                      <a:pt x="6842" y="5394"/>
                    </a:lnTo>
                    <a:lnTo>
                      <a:pt x="6849" y="5404"/>
                    </a:lnTo>
                    <a:lnTo>
                      <a:pt x="6856" y="5414"/>
                    </a:lnTo>
                    <a:lnTo>
                      <a:pt x="6863" y="5424"/>
                    </a:lnTo>
                    <a:lnTo>
                      <a:pt x="6868" y="5435"/>
                    </a:lnTo>
                    <a:lnTo>
                      <a:pt x="6874" y="5446"/>
                    </a:lnTo>
                    <a:lnTo>
                      <a:pt x="6879" y="5457"/>
                    </a:lnTo>
                    <a:lnTo>
                      <a:pt x="6883" y="5468"/>
                    </a:lnTo>
                    <a:lnTo>
                      <a:pt x="6887" y="5480"/>
                    </a:lnTo>
                    <a:lnTo>
                      <a:pt x="6889" y="5493"/>
                    </a:lnTo>
                    <a:lnTo>
                      <a:pt x="6893" y="5505"/>
                    </a:lnTo>
                    <a:lnTo>
                      <a:pt x="6894" y="5517"/>
                    </a:lnTo>
                    <a:lnTo>
                      <a:pt x="6895" y="5529"/>
                    </a:lnTo>
                    <a:lnTo>
                      <a:pt x="6895" y="5542"/>
                    </a:lnTo>
                    <a:lnTo>
                      <a:pt x="6895" y="6129"/>
                    </a:lnTo>
                    <a:lnTo>
                      <a:pt x="6895" y="6142"/>
                    </a:lnTo>
                    <a:lnTo>
                      <a:pt x="6894" y="6155"/>
                    </a:lnTo>
                    <a:lnTo>
                      <a:pt x="6893" y="6167"/>
                    </a:lnTo>
                    <a:lnTo>
                      <a:pt x="6889" y="6179"/>
                    </a:lnTo>
                    <a:lnTo>
                      <a:pt x="6887" y="6190"/>
                    </a:lnTo>
                    <a:lnTo>
                      <a:pt x="6883" y="6203"/>
                    </a:lnTo>
                    <a:lnTo>
                      <a:pt x="6879" y="6214"/>
                    </a:lnTo>
                    <a:lnTo>
                      <a:pt x="6874" y="6226"/>
                    </a:lnTo>
                    <a:lnTo>
                      <a:pt x="6868" y="6236"/>
                    </a:lnTo>
                    <a:lnTo>
                      <a:pt x="6863" y="6247"/>
                    </a:lnTo>
                    <a:lnTo>
                      <a:pt x="6856" y="6257"/>
                    </a:lnTo>
                    <a:lnTo>
                      <a:pt x="6849" y="6267"/>
                    </a:lnTo>
                    <a:lnTo>
                      <a:pt x="6842" y="6277"/>
                    </a:lnTo>
                    <a:lnTo>
                      <a:pt x="6834" y="6287"/>
                    </a:lnTo>
                    <a:lnTo>
                      <a:pt x="6826" y="6296"/>
                    </a:lnTo>
                    <a:lnTo>
                      <a:pt x="6817" y="6305"/>
                    </a:lnTo>
                    <a:lnTo>
                      <a:pt x="6807" y="6312"/>
                    </a:lnTo>
                    <a:lnTo>
                      <a:pt x="6797" y="6320"/>
                    </a:lnTo>
                    <a:lnTo>
                      <a:pt x="6787" y="6328"/>
                    </a:lnTo>
                    <a:lnTo>
                      <a:pt x="6777" y="6335"/>
                    </a:lnTo>
                    <a:lnTo>
                      <a:pt x="6766" y="6341"/>
                    </a:lnTo>
                    <a:lnTo>
                      <a:pt x="6755" y="6347"/>
                    </a:lnTo>
                    <a:lnTo>
                      <a:pt x="6744" y="6352"/>
                    </a:lnTo>
                    <a:lnTo>
                      <a:pt x="6732" y="6358"/>
                    </a:lnTo>
                    <a:lnTo>
                      <a:pt x="6720" y="6362"/>
                    </a:lnTo>
                    <a:lnTo>
                      <a:pt x="6707" y="6366"/>
                    </a:lnTo>
                    <a:lnTo>
                      <a:pt x="6694" y="6369"/>
                    </a:lnTo>
                    <a:lnTo>
                      <a:pt x="6682" y="6372"/>
                    </a:lnTo>
                    <a:lnTo>
                      <a:pt x="6669" y="6374"/>
                    </a:lnTo>
                    <a:lnTo>
                      <a:pt x="6655" y="6376"/>
                    </a:lnTo>
                    <a:lnTo>
                      <a:pt x="6642" y="6377"/>
                    </a:lnTo>
                    <a:lnTo>
                      <a:pt x="6628" y="6377"/>
                    </a:lnTo>
                    <a:lnTo>
                      <a:pt x="704" y="6377"/>
                    </a:lnTo>
                    <a:lnTo>
                      <a:pt x="691" y="6377"/>
                    </a:lnTo>
                    <a:lnTo>
                      <a:pt x="678" y="6376"/>
                    </a:lnTo>
                    <a:lnTo>
                      <a:pt x="664" y="6374"/>
                    </a:lnTo>
                    <a:lnTo>
                      <a:pt x="651" y="6372"/>
                    </a:lnTo>
                    <a:lnTo>
                      <a:pt x="638" y="6369"/>
                    </a:lnTo>
                    <a:lnTo>
                      <a:pt x="625" y="6366"/>
                    </a:lnTo>
                    <a:lnTo>
                      <a:pt x="613" y="6362"/>
                    </a:lnTo>
                    <a:lnTo>
                      <a:pt x="601" y="6358"/>
                    </a:lnTo>
                    <a:lnTo>
                      <a:pt x="589" y="6352"/>
                    </a:lnTo>
                    <a:lnTo>
                      <a:pt x="578" y="6347"/>
                    </a:lnTo>
                    <a:lnTo>
                      <a:pt x="566" y="6341"/>
                    </a:lnTo>
                    <a:lnTo>
                      <a:pt x="556" y="6335"/>
                    </a:lnTo>
                    <a:lnTo>
                      <a:pt x="544" y="6328"/>
                    </a:lnTo>
                    <a:lnTo>
                      <a:pt x="534" y="6320"/>
                    </a:lnTo>
                    <a:lnTo>
                      <a:pt x="524" y="6312"/>
                    </a:lnTo>
                    <a:lnTo>
                      <a:pt x="516" y="6305"/>
                    </a:lnTo>
                    <a:lnTo>
                      <a:pt x="507" y="6296"/>
                    </a:lnTo>
                    <a:lnTo>
                      <a:pt x="498" y="6287"/>
                    </a:lnTo>
                    <a:lnTo>
                      <a:pt x="490" y="6277"/>
                    </a:lnTo>
                    <a:lnTo>
                      <a:pt x="483" y="6267"/>
                    </a:lnTo>
                    <a:lnTo>
                      <a:pt x="476" y="6257"/>
                    </a:lnTo>
                    <a:lnTo>
                      <a:pt x="469" y="6247"/>
                    </a:lnTo>
                    <a:lnTo>
                      <a:pt x="463" y="6236"/>
                    </a:lnTo>
                    <a:lnTo>
                      <a:pt x="458" y="6226"/>
                    </a:lnTo>
                    <a:lnTo>
                      <a:pt x="454" y="6214"/>
                    </a:lnTo>
                    <a:lnTo>
                      <a:pt x="449" y="6203"/>
                    </a:lnTo>
                    <a:lnTo>
                      <a:pt x="446" y="6190"/>
                    </a:lnTo>
                    <a:lnTo>
                      <a:pt x="442" y="6179"/>
                    </a:lnTo>
                    <a:lnTo>
                      <a:pt x="440" y="6167"/>
                    </a:lnTo>
                    <a:lnTo>
                      <a:pt x="439" y="6155"/>
                    </a:lnTo>
                    <a:lnTo>
                      <a:pt x="438" y="6142"/>
                    </a:lnTo>
                    <a:lnTo>
                      <a:pt x="437" y="6129"/>
                    </a:lnTo>
                    <a:lnTo>
                      <a:pt x="437" y="5542"/>
                    </a:lnTo>
                    <a:lnTo>
                      <a:pt x="438" y="5529"/>
                    </a:lnTo>
                    <a:lnTo>
                      <a:pt x="439" y="5517"/>
                    </a:lnTo>
                    <a:lnTo>
                      <a:pt x="440" y="5505"/>
                    </a:lnTo>
                    <a:lnTo>
                      <a:pt x="442" y="5493"/>
                    </a:lnTo>
                    <a:lnTo>
                      <a:pt x="446" y="5480"/>
                    </a:lnTo>
                    <a:lnTo>
                      <a:pt x="449" y="5468"/>
                    </a:lnTo>
                    <a:lnTo>
                      <a:pt x="454" y="5457"/>
                    </a:lnTo>
                    <a:lnTo>
                      <a:pt x="458" y="5446"/>
                    </a:lnTo>
                    <a:lnTo>
                      <a:pt x="463" y="5435"/>
                    </a:lnTo>
                    <a:lnTo>
                      <a:pt x="469" y="5424"/>
                    </a:lnTo>
                    <a:lnTo>
                      <a:pt x="476" y="5414"/>
                    </a:lnTo>
                    <a:lnTo>
                      <a:pt x="483" y="5404"/>
                    </a:lnTo>
                    <a:lnTo>
                      <a:pt x="490" y="5394"/>
                    </a:lnTo>
                    <a:lnTo>
                      <a:pt x="498" y="5385"/>
                    </a:lnTo>
                    <a:lnTo>
                      <a:pt x="507" y="5376"/>
                    </a:lnTo>
                    <a:lnTo>
                      <a:pt x="516" y="5367"/>
                    </a:lnTo>
                    <a:lnTo>
                      <a:pt x="524" y="5358"/>
                    </a:lnTo>
                    <a:lnTo>
                      <a:pt x="534" y="5351"/>
                    </a:lnTo>
                    <a:lnTo>
                      <a:pt x="544" y="5344"/>
                    </a:lnTo>
                    <a:lnTo>
                      <a:pt x="556" y="5337"/>
                    </a:lnTo>
                    <a:lnTo>
                      <a:pt x="566" y="5331"/>
                    </a:lnTo>
                    <a:lnTo>
                      <a:pt x="578" y="5324"/>
                    </a:lnTo>
                    <a:lnTo>
                      <a:pt x="589" y="5318"/>
                    </a:lnTo>
                    <a:lnTo>
                      <a:pt x="601" y="5314"/>
                    </a:lnTo>
                    <a:lnTo>
                      <a:pt x="613" y="5309"/>
                    </a:lnTo>
                    <a:lnTo>
                      <a:pt x="625" y="5305"/>
                    </a:lnTo>
                    <a:lnTo>
                      <a:pt x="638" y="5302"/>
                    </a:lnTo>
                    <a:lnTo>
                      <a:pt x="651" y="5299"/>
                    </a:lnTo>
                    <a:lnTo>
                      <a:pt x="664" y="5297"/>
                    </a:lnTo>
                    <a:lnTo>
                      <a:pt x="678" y="5295"/>
                    </a:lnTo>
                    <a:lnTo>
                      <a:pt x="691" y="5295"/>
                    </a:lnTo>
                    <a:lnTo>
                      <a:pt x="704" y="5294"/>
                    </a:lnTo>
                    <a:close/>
                    <a:moveTo>
                      <a:pt x="704" y="4111"/>
                    </a:moveTo>
                    <a:lnTo>
                      <a:pt x="6628" y="4111"/>
                    </a:lnTo>
                    <a:lnTo>
                      <a:pt x="6642" y="4112"/>
                    </a:lnTo>
                    <a:lnTo>
                      <a:pt x="6655" y="4112"/>
                    </a:lnTo>
                    <a:lnTo>
                      <a:pt x="6669" y="4115"/>
                    </a:lnTo>
                    <a:lnTo>
                      <a:pt x="6682" y="4117"/>
                    </a:lnTo>
                    <a:lnTo>
                      <a:pt x="6694" y="4119"/>
                    </a:lnTo>
                    <a:lnTo>
                      <a:pt x="6707" y="4122"/>
                    </a:lnTo>
                    <a:lnTo>
                      <a:pt x="6720" y="4127"/>
                    </a:lnTo>
                    <a:lnTo>
                      <a:pt x="6732" y="4131"/>
                    </a:lnTo>
                    <a:lnTo>
                      <a:pt x="6744" y="4136"/>
                    </a:lnTo>
                    <a:lnTo>
                      <a:pt x="6755" y="4141"/>
                    </a:lnTo>
                    <a:lnTo>
                      <a:pt x="6766" y="4148"/>
                    </a:lnTo>
                    <a:lnTo>
                      <a:pt x="6777" y="4155"/>
                    </a:lnTo>
                    <a:lnTo>
                      <a:pt x="6787" y="4161"/>
                    </a:lnTo>
                    <a:lnTo>
                      <a:pt x="6797" y="4169"/>
                    </a:lnTo>
                    <a:lnTo>
                      <a:pt x="6807" y="4177"/>
                    </a:lnTo>
                    <a:lnTo>
                      <a:pt x="6817" y="4185"/>
                    </a:lnTo>
                    <a:lnTo>
                      <a:pt x="6826" y="4193"/>
                    </a:lnTo>
                    <a:lnTo>
                      <a:pt x="6834" y="4202"/>
                    </a:lnTo>
                    <a:lnTo>
                      <a:pt x="6842" y="4211"/>
                    </a:lnTo>
                    <a:lnTo>
                      <a:pt x="6849" y="4221"/>
                    </a:lnTo>
                    <a:lnTo>
                      <a:pt x="6856" y="4231"/>
                    </a:lnTo>
                    <a:lnTo>
                      <a:pt x="6863" y="4241"/>
                    </a:lnTo>
                    <a:lnTo>
                      <a:pt x="6868" y="4252"/>
                    </a:lnTo>
                    <a:lnTo>
                      <a:pt x="6874" y="4263"/>
                    </a:lnTo>
                    <a:lnTo>
                      <a:pt x="6879" y="4274"/>
                    </a:lnTo>
                    <a:lnTo>
                      <a:pt x="6883" y="4287"/>
                    </a:lnTo>
                    <a:lnTo>
                      <a:pt x="6887" y="4298"/>
                    </a:lnTo>
                    <a:lnTo>
                      <a:pt x="6889" y="4310"/>
                    </a:lnTo>
                    <a:lnTo>
                      <a:pt x="6893" y="4322"/>
                    </a:lnTo>
                    <a:lnTo>
                      <a:pt x="6894" y="4334"/>
                    </a:lnTo>
                    <a:lnTo>
                      <a:pt x="6895" y="4347"/>
                    </a:lnTo>
                    <a:lnTo>
                      <a:pt x="6895" y="4360"/>
                    </a:lnTo>
                    <a:lnTo>
                      <a:pt x="6895" y="4947"/>
                    </a:lnTo>
                    <a:lnTo>
                      <a:pt x="6895" y="4959"/>
                    </a:lnTo>
                    <a:lnTo>
                      <a:pt x="6894" y="4972"/>
                    </a:lnTo>
                    <a:lnTo>
                      <a:pt x="6893" y="4984"/>
                    </a:lnTo>
                    <a:lnTo>
                      <a:pt x="6889" y="4997"/>
                    </a:lnTo>
                    <a:lnTo>
                      <a:pt x="6887" y="5009"/>
                    </a:lnTo>
                    <a:lnTo>
                      <a:pt x="6883" y="5020"/>
                    </a:lnTo>
                    <a:lnTo>
                      <a:pt x="6879" y="5031"/>
                    </a:lnTo>
                    <a:lnTo>
                      <a:pt x="6874" y="5043"/>
                    </a:lnTo>
                    <a:lnTo>
                      <a:pt x="6868" y="5054"/>
                    </a:lnTo>
                    <a:lnTo>
                      <a:pt x="6863" y="5064"/>
                    </a:lnTo>
                    <a:lnTo>
                      <a:pt x="6856" y="5074"/>
                    </a:lnTo>
                    <a:lnTo>
                      <a:pt x="6849" y="5085"/>
                    </a:lnTo>
                    <a:lnTo>
                      <a:pt x="6842" y="5094"/>
                    </a:lnTo>
                    <a:lnTo>
                      <a:pt x="6834" y="5104"/>
                    </a:lnTo>
                    <a:lnTo>
                      <a:pt x="6826" y="5113"/>
                    </a:lnTo>
                    <a:lnTo>
                      <a:pt x="6817" y="5122"/>
                    </a:lnTo>
                    <a:lnTo>
                      <a:pt x="6807" y="5130"/>
                    </a:lnTo>
                    <a:lnTo>
                      <a:pt x="6797" y="5138"/>
                    </a:lnTo>
                    <a:lnTo>
                      <a:pt x="6787" y="5145"/>
                    </a:lnTo>
                    <a:lnTo>
                      <a:pt x="6777" y="5152"/>
                    </a:lnTo>
                    <a:lnTo>
                      <a:pt x="6766" y="5159"/>
                    </a:lnTo>
                    <a:lnTo>
                      <a:pt x="6755" y="5164"/>
                    </a:lnTo>
                    <a:lnTo>
                      <a:pt x="6744" y="5170"/>
                    </a:lnTo>
                    <a:lnTo>
                      <a:pt x="6732" y="5175"/>
                    </a:lnTo>
                    <a:lnTo>
                      <a:pt x="6720" y="5180"/>
                    </a:lnTo>
                    <a:lnTo>
                      <a:pt x="6707" y="5183"/>
                    </a:lnTo>
                    <a:lnTo>
                      <a:pt x="6694" y="5186"/>
                    </a:lnTo>
                    <a:lnTo>
                      <a:pt x="6682" y="5190"/>
                    </a:lnTo>
                    <a:lnTo>
                      <a:pt x="6669" y="5192"/>
                    </a:lnTo>
                    <a:lnTo>
                      <a:pt x="6655" y="5193"/>
                    </a:lnTo>
                    <a:lnTo>
                      <a:pt x="6642" y="5194"/>
                    </a:lnTo>
                    <a:lnTo>
                      <a:pt x="6628" y="5194"/>
                    </a:lnTo>
                    <a:lnTo>
                      <a:pt x="704" y="5194"/>
                    </a:lnTo>
                    <a:lnTo>
                      <a:pt x="691" y="5194"/>
                    </a:lnTo>
                    <a:lnTo>
                      <a:pt x="678" y="5193"/>
                    </a:lnTo>
                    <a:lnTo>
                      <a:pt x="664" y="5192"/>
                    </a:lnTo>
                    <a:lnTo>
                      <a:pt x="651" y="5190"/>
                    </a:lnTo>
                    <a:lnTo>
                      <a:pt x="638" y="5186"/>
                    </a:lnTo>
                    <a:lnTo>
                      <a:pt x="625" y="5183"/>
                    </a:lnTo>
                    <a:lnTo>
                      <a:pt x="613" y="5180"/>
                    </a:lnTo>
                    <a:lnTo>
                      <a:pt x="601" y="5175"/>
                    </a:lnTo>
                    <a:lnTo>
                      <a:pt x="589" y="5170"/>
                    </a:lnTo>
                    <a:lnTo>
                      <a:pt x="578" y="5164"/>
                    </a:lnTo>
                    <a:lnTo>
                      <a:pt x="566" y="5159"/>
                    </a:lnTo>
                    <a:lnTo>
                      <a:pt x="556" y="5152"/>
                    </a:lnTo>
                    <a:lnTo>
                      <a:pt x="544" y="5145"/>
                    </a:lnTo>
                    <a:lnTo>
                      <a:pt x="534" y="5138"/>
                    </a:lnTo>
                    <a:lnTo>
                      <a:pt x="524" y="5130"/>
                    </a:lnTo>
                    <a:lnTo>
                      <a:pt x="516" y="5122"/>
                    </a:lnTo>
                    <a:lnTo>
                      <a:pt x="507" y="5113"/>
                    </a:lnTo>
                    <a:lnTo>
                      <a:pt x="498" y="5104"/>
                    </a:lnTo>
                    <a:lnTo>
                      <a:pt x="490" y="5094"/>
                    </a:lnTo>
                    <a:lnTo>
                      <a:pt x="483" y="5085"/>
                    </a:lnTo>
                    <a:lnTo>
                      <a:pt x="476" y="5074"/>
                    </a:lnTo>
                    <a:lnTo>
                      <a:pt x="469" y="5064"/>
                    </a:lnTo>
                    <a:lnTo>
                      <a:pt x="463" y="5054"/>
                    </a:lnTo>
                    <a:lnTo>
                      <a:pt x="458" y="5043"/>
                    </a:lnTo>
                    <a:lnTo>
                      <a:pt x="454" y="5031"/>
                    </a:lnTo>
                    <a:lnTo>
                      <a:pt x="449" y="5020"/>
                    </a:lnTo>
                    <a:lnTo>
                      <a:pt x="446" y="5009"/>
                    </a:lnTo>
                    <a:lnTo>
                      <a:pt x="442" y="4997"/>
                    </a:lnTo>
                    <a:lnTo>
                      <a:pt x="440" y="4984"/>
                    </a:lnTo>
                    <a:lnTo>
                      <a:pt x="439" y="4972"/>
                    </a:lnTo>
                    <a:lnTo>
                      <a:pt x="438" y="4959"/>
                    </a:lnTo>
                    <a:lnTo>
                      <a:pt x="437" y="4947"/>
                    </a:lnTo>
                    <a:lnTo>
                      <a:pt x="437" y="4360"/>
                    </a:lnTo>
                    <a:lnTo>
                      <a:pt x="438" y="4347"/>
                    </a:lnTo>
                    <a:lnTo>
                      <a:pt x="439" y="4334"/>
                    </a:lnTo>
                    <a:lnTo>
                      <a:pt x="440" y="4322"/>
                    </a:lnTo>
                    <a:lnTo>
                      <a:pt x="442" y="4310"/>
                    </a:lnTo>
                    <a:lnTo>
                      <a:pt x="446" y="4298"/>
                    </a:lnTo>
                    <a:lnTo>
                      <a:pt x="449" y="4287"/>
                    </a:lnTo>
                    <a:lnTo>
                      <a:pt x="454" y="4274"/>
                    </a:lnTo>
                    <a:lnTo>
                      <a:pt x="458" y="4263"/>
                    </a:lnTo>
                    <a:lnTo>
                      <a:pt x="463" y="4252"/>
                    </a:lnTo>
                    <a:lnTo>
                      <a:pt x="469" y="4241"/>
                    </a:lnTo>
                    <a:lnTo>
                      <a:pt x="476" y="4231"/>
                    </a:lnTo>
                    <a:lnTo>
                      <a:pt x="483" y="4221"/>
                    </a:lnTo>
                    <a:lnTo>
                      <a:pt x="490" y="4211"/>
                    </a:lnTo>
                    <a:lnTo>
                      <a:pt x="498" y="4202"/>
                    </a:lnTo>
                    <a:lnTo>
                      <a:pt x="507" y="4193"/>
                    </a:lnTo>
                    <a:lnTo>
                      <a:pt x="516" y="4185"/>
                    </a:lnTo>
                    <a:lnTo>
                      <a:pt x="524" y="4177"/>
                    </a:lnTo>
                    <a:lnTo>
                      <a:pt x="534" y="4169"/>
                    </a:lnTo>
                    <a:lnTo>
                      <a:pt x="544" y="4161"/>
                    </a:lnTo>
                    <a:lnTo>
                      <a:pt x="556" y="4155"/>
                    </a:lnTo>
                    <a:lnTo>
                      <a:pt x="566" y="4148"/>
                    </a:lnTo>
                    <a:lnTo>
                      <a:pt x="578" y="4141"/>
                    </a:lnTo>
                    <a:lnTo>
                      <a:pt x="589" y="4136"/>
                    </a:lnTo>
                    <a:lnTo>
                      <a:pt x="601" y="4131"/>
                    </a:lnTo>
                    <a:lnTo>
                      <a:pt x="613" y="4127"/>
                    </a:lnTo>
                    <a:lnTo>
                      <a:pt x="625" y="4122"/>
                    </a:lnTo>
                    <a:lnTo>
                      <a:pt x="638" y="4119"/>
                    </a:lnTo>
                    <a:lnTo>
                      <a:pt x="651" y="4117"/>
                    </a:lnTo>
                    <a:lnTo>
                      <a:pt x="664" y="4115"/>
                    </a:lnTo>
                    <a:lnTo>
                      <a:pt x="678" y="4112"/>
                    </a:lnTo>
                    <a:lnTo>
                      <a:pt x="691" y="4112"/>
                    </a:lnTo>
                    <a:lnTo>
                      <a:pt x="704" y="4111"/>
                    </a:lnTo>
                    <a:close/>
                    <a:moveTo>
                      <a:pt x="3677" y="13159"/>
                    </a:moveTo>
                    <a:lnTo>
                      <a:pt x="3706" y="13159"/>
                    </a:lnTo>
                    <a:lnTo>
                      <a:pt x="3733" y="13162"/>
                    </a:lnTo>
                    <a:lnTo>
                      <a:pt x="3761" y="13165"/>
                    </a:lnTo>
                    <a:lnTo>
                      <a:pt x="3789" y="13171"/>
                    </a:lnTo>
                    <a:lnTo>
                      <a:pt x="3816" y="13176"/>
                    </a:lnTo>
                    <a:lnTo>
                      <a:pt x="3842" y="13184"/>
                    </a:lnTo>
                    <a:lnTo>
                      <a:pt x="3868" y="13193"/>
                    </a:lnTo>
                    <a:lnTo>
                      <a:pt x="3893" y="13203"/>
                    </a:lnTo>
                    <a:lnTo>
                      <a:pt x="3918" y="13214"/>
                    </a:lnTo>
                    <a:lnTo>
                      <a:pt x="3941" y="13226"/>
                    </a:lnTo>
                    <a:lnTo>
                      <a:pt x="3964" y="13239"/>
                    </a:lnTo>
                    <a:lnTo>
                      <a:pt x="3987" y="13254"/>
                    </a:lnTo>
                    <a:lnTo>
                      <a:pt x="4008" y="13269"/>
                    </a:lnTo>
                    <a:lnTo>
                      <a:pt x="4030" y="13286"/>
                    </a:lnTo>
                    <a:lnTo>
                      <a:pt x="4051" y="13304"/>
                    </a:lnTo>
                    <a:lnTo>
                      <a:pt x="4069" y="13322"/>
                    </a:lnTo>
                    <a:lnTo>
                      <a:pt x="4088" y="13341"/>
                    </a:lnTo>
                    <a:lnTo>
                      <a:pt x="4105" y="13361"/>
                    </a:lnTo>
                    <a:lnTo>
                      <a:pt x="4122" y="13382"/>
                    </a:lnTo>
                    <a:lnTo>
                      <a:pt x="4137" y="13405"/>
                    </a:lnTo>
                    <a:lnTo>
                      <a:pt x="4152" y="13427"/>
                    </a:lnTo>
                    <a:lnTo>
                      <a:pt x="4165" y="13450"/>
                    </a:lnTo>
                    <a:lnTo>
                      <a:pt x="4177" y="13474"/>
                    </a:lnTo>
                    <a:lnTo>
                      <a:pt x="4189" y="13499"/>
                    </a:lnTo>
                    <a:lnTo>
                      <a:pt x="4198" y="13524"/>
                    </a:lnTo>
                    <a:lnTo>
                      <a:pt x="4207" y="13550"/>
                    </a:lnTo>
                    <a:lnTo>
                      <a:pt x="4215" y="13577"/>
                    </a:lnTo>
                    <a:lnTo>
                      <a:pt x="4221" y="13603"/>
                    </a:lnTo>
                    <a:lnTo>
                      <a:pt x="4226" y="13630"/>
                    </a:lnTo>
                    <a:lnTo>
                      <a:pt x="4229" y="13658"/>
                    </a:lnTo>
                    <a:lnTo>
                      <a:pt x="4231" y="13686"/>
                    </a:lnTo>
                    <a:lnTo>
                      <a:pt x="4232" y="13715"/>
                    </a:lnTo>
                    <a:lnTo>
                      <a:pt x="4231" y="13743"/>
                    </a:lnTo>
                    <a:lnTo>
                      <a:pt x="4229" y="13772"/>
                    </a:lnTo>
                    <a:lnTo>
                      <a:pt x="4226" y="13800"/>
                    </a:lnTo>
                    <a:lnTo>
                      <a:pt x="4221" y="13826"/>
                    </a:lnTo>
                    <a:lnTo>
                      <a:pt x="4215" y="13854"/>
                    </a:lnTo>
                    <a:lnTo>
                      <a:pt x="4207" y="13879"/>
                    </a:lnTo>
                    <a:lnTo>
                      <a:pt x="4198" y="13905"/>
                    </a:lnTo>
                    <a:lnTo>
                      <a:pt x="4189" y="13930"/>
                    </a:lnTo>
                    <a:lnTo>
                      <a:pt x="4177" y="13955"/>
                    </a:lnTo>
                    <a:lnTo>
                      <a:pt x="4165" y="13979"/>
                    </a:lnTo>
                    <a:lnTo>
                      <a:pt x="4152" y="14003"/>
                    </a:lnTo>
                    <a:lnTo>
                      <a:pt x="4137" y="14025"/>
                    </a:lnTo>
                    <a:lnTo>
                      <a:pt x="4122" y="14047"/>
                    </a:lnTo>
                    <a:lnTo>
                      <a:pt x="4105" y="14068"/>
                    </a:lnTo>
                    <a:lnTo>
                      <a:pt x="4088" y="14088"/>
                    </a:lnTo>
                    <a:lnTo>
                      <a:pt x="4069" y="14107"/>
                    </a:lnTo>
                    <a:lnTo>
                      <a:pt x="4051" y="14126"/>
                    </a:lnTo>
                    <a:lnTo>
                      <a:pt x="4030" y="14143"/>
                    </a:lnTo>
                    <a:lnTo>
                      <a:pt x="4008" y="14160"/>
                    </a:lnTo>
                    <a:lnTo>
                      <a:pt x="3987" y="14176"/>
                    </a:lnTo>
                    <a:lnTo>
                      <a:pt x="3964" y="14190"/>
                    </a:lnTo>
                    <a:lnTo>
                      <a:pt x="3941" y="14203"/>
                    </a:lnTo>
                    <a:lnTo>
                      <a:pt x="3918" y="14216"/>
                    </a:lnTo>
                    <a:lnTo>
                      <a:pt x="3893" y="14227"/>
                    </a:lnTo>
                    <a:lnTo>
                      <a:pt x="3868" y="14237"/>
                    </a:lnTo>
                    <a:lnTo>
                      <a:pt x="3842" y="14245"/>
                    </a:lnTo>
                    <a:lnTo>
                      <a:pt x="3816" y="14253"/>
                    </a:lnTo>
                    <a:lnTo>
                      <a:pt x="3789" y="14259"/>
                    </a:lnTo>
                    <a:lnTo>
                      <a:pt x="3761" y="14264"/>
                    </a:lnTo>
                    <a:lnTo>
                      <a:pt x="3733" y="14268"/>
                    </a:lnTo>
                    <a:lnTo>
                      <a:pt x="3706" y="14270"/>
                    </a:lnTo>
                    <a:lnTo>
                      <a:pt x="3677" y="14270"/>
                    </a:lnTo>
                    <a:lnTo>
                      <a:pt x="3648" y="14270"/>
                    </a:lnTo>
                    <a:lnTo>
                      <a:pt x="3620" y="14268"/>
                    </a:lnTo>
                    <a:lnTo>
                      <a:pt x="3593" y="14264"/>
                    </a:lnTo>
                    <a:lnTo>
                      <a:pt x="3565" y="14259"/>
                    </a:lnTo>
                    <a:lnTo>
                      <a:pt x="3538" y="14253"/>
                    </a:lnTo>
                    <a:lnTo>
                      <a:pt x="3512" y="14245"/>
                    </a:lnTo>
                    <a:lnTo>
                      <a:pt x="3486" y="14237"/>
                    </a:lnTo>
                    <a:lnTo>
                      <a:pt x="3461" y="14227"/>
                    </a:lnTo>
                    <a:lnTo>
                      <a:pt x="3436" y="14216"/>
                    </a:lnTo>
                    <a:lnTo>
                      <a:pt x="3413" y="14203"/>
                    </a:lnTo>
                    <a:lnTo>
                      <a:pt x="3390" y="14190"/>
                    </a:lnTo>
                    <a:lnTo>
                      <a:pt x="3366" y="14176"/>
                    </a:lnTo>
                    <a:lnTo>
                      <a:pt x="3345" y="14160"/>
                    </a:lnTo>
                    <a:lnTo>
                      <a:pt x="3324" y="14143"/>
                    </a:lnTo>
                    <a:lnTo>
                      <a:pt x="3304" y="14126"/>
                    </a:lnTo>
                    <a:lnTo>
                      <a:pt x="3284" y="14107"/>
                    </a:lnTo>
                    <a:lnTo>
                      <a:pt x="3267" y="14088"/>
                    </a:lnTo>
                    <a:lnTo>
                      <a:pt x="3249" y="14068"/>
                    </a:lnTo>
                    <a:lnTo>
                      <a:pt x="3232" y="14047"/>
                    </a:lnTo>
                    <a:lnTo>
                      <a:pt x="3217" y="14025"/>
                    </a:lnTo>
                    <a:lnTo>
                      <a:pt x="3202" y="14003"/>
                    </a:lnTo>
                    <a:lnTo>
                      <a:pt x="3189" y="13979"/>
                    </a:lnTo>
                    <a:lnTo>
                      <a:pt x="3177" y="13955"/>
                    </a:lnTo>
                    <a:lnTo>
                      <a:pt x="3166" y="13930"/>
                    </a:lnTo>
                    <a:lnTo>
                      <a:pt x="3156" y="13905"/>
                    </a:lnTo>
                    <a:lnTo>
                      <a:pt x="3147" y="13879"/>
                    </a:lnTo>
                    <a:lnTo>
                      <a:pt x="3139" y="13854"/>
                    </a:lnTo>
                    <a:lnTo>
                      <a:pt x="3132" y="13826"/>
                    </a:lnTo>
                    <a:lnTo>
                      <a:pt x="3128" y="13800"/>
                    </a:lnTo>
                    <a:lnTo>
                      <a:pt x="3125" y="13772"/>
                    </a:lnTo>
                    <a:lnTo>
                      <a:pt x="3122" y="13743"/>
                    </a:lnTo>
                    <a:lnTo>
                      <a:pt x="3121" y="13715"/>
                    </a:lnTo>
                    <a:lnTo>
                      <a:pt x="3122" y="13686"/>
                    </a:lnTo>
                    <a:lnTo>
                      <a:pt x="3125" y="13658"/>
                    </a:lnTo>
                    <a:lnTo>
                      <a:pt x="3128" y="13630"/>
                    </a:lnTo>
                    <a:lnTo>
                      <a:pt x="3132" y="13603"/>
                    </a:lnTo>
                    <a:lnTo>
                      <a:pt x="3139" y="13577"/>
                    </a:lnTo>
                    <a:lnTo>
                      <a:pt x="3147" y="13550"/>
                    </a:lnTo>
                    <a:lnTo>
                      <a:pt x="3156" y="13524"/>
                    </a:lnTo>
                    <a:lnTo>
                      <a:pt x="3166" y="13499"/>
                    </a:lnTo>
                    <a:lnTo>
                      <a:pt x="3177" y="13474"/>
                    </a:lnTo>
                    <a:lnTo>
                      <a:pt x="3189" y="13450"/>
                    </a:lnTo>
                    <a:lnTo>
                      <a:pt x="3202" y="13427"/>
                    </a:lnTo>
                    <a:lnTo>
                      <a:pt x="3217" y="13405"/>
                    </a:lnTo>
                    <a:lnTo>
                      <a:pt x="3232" y="13382"/>
                    </a:lnTo>
                    <a:lnTo>
                      <a:pt x="3249" y="13361"/>
                    </a:lnTo>
                    <a:lnTo>
                      <a:pt x="3267" y="13341"/>
                    </a:lnTo>
                    <a:lnTo>
                      <a:pt x="3284" y="13322"/>
                    </a:lnTo>
                    <a:lnTo>
                      <a:pt x="3304" y="13304"/>
                    </a:lnTo>
                    <a:lnTo>
                      <a:pt x="3324" y="13286"/>
                    </a:lnTo>
                    <a:lnTo>
                      <a:pt x="3345" y="13269"/>
                    </a:lnTo>
                    <a:lnTo>
                      <a:pt x="3366" y="13254"/>
                    </a:lnTo>
                    <a:lnTo>
                      <a:pt x="3390" y="13239"/>
                    </a:lnTo>
                    <a:lnTo>
                      <a:pt x="3413" y="13226"/>
                    </a:lnTo>
                    <a:lnTo>
                      <a:pt x="3436" y="13214"/>
                    </a:lnTo>
                    <a:lnTo>
                      <a:pt x="3461" y="13203"/>
                    </a:lnTo>
                    <a:lnTo>
                      <a:pt x="3486" y="13193"/>
                    </a:lnTo>
                    <a:lnTo>
                      <a:pt x="3512" y="13184"/>
                    </a:lnTo>
                    <a:lnTo>
                      <a:pt x="3538" y="13176"/>
                    </a:lnTo>
                    <a:lnTo>
                      <a:pt x="3565" y="13171"/>
                    </a:lnTo>
                    <a:lnTo>
                      <a:pt x="3593" y="13165"/>
                    </a:lnTo>
                    <a:lnTo>
                      <a:pt x="3620" y="13162"/>
                    </a:lnTo>
                    <a:lnTo>
                      <a:pt x="3648" y="13159"/>
                    </a:lnTo>
                    <a:lnTo>
                      <a:pt x="3677" y="13159"/>
                    </a:lnTo>
                    <a:close/>
                    <a:moveTo>
                      <a:pt x="1748" y="14955"/>
                    </a:moveTo>
                    <a:lnTo>
                      <a:pt x="5585" y="14955"/>
                    </a:lnTo>
                    <a:lnTo>
                      <a:pt x="5600" y="14957"/>
                    </a:lnTo>
                    <a:lnTo>
                      <a:pt x="5613" y="14958"/>
                    </a:lnTo>
                    <a:lnTo>
                      <a:pt x="5626" y="14961"/>
                    </a:lnTo>
                    <a:lnTo>
                      <a:pt x="5640" y="14965"/>
                    </a:lnTo>
                    <a:lnTo>
                      <a:pt x="5652" y="14972"/>
                    </a:lnTo>
                    <a:lnTo>
                      <a:pt x="5663" y="14979"/>
                    </a:lnTo>
                    <a:lnTo>
                      <a:pt x="5674" y="14987"/>
                    </a:lnTo>
                    <a:lnTo>
                      <a:pt x="5684" y="14994"/>
                    </a:lnTo>
                    <a:lnTo>
                      <a:pt x="5693" y="15004"/>
                    </a:lnTo>
                    <a:lnTo>
                      <a:pt x="5701" y="15014"/>
                    </a:lnTo>
                    <a:lnTo>
                      <a:pt x="5708" y="15025"/>
                    </a:lnTo>
                    <a:lnTo>
                      <a:pt x="5714" y="15038"/>
                    </a:lnTo>
                    <a:lnTo>
                      <a:pt x="5718" y="15050"/>
                    </a:lnTo>
                    <a:lnTo>
                      <a:pt x="5722" y="15062"/>
                    </a:lnTo>
                    <a:lnTo>
                      <a:pt x="5724" y="15075"/>
                    </a:lnTo>
                    <a:lnTo>
                      <a:pt x="5725" y="15090"/>
                    </a:lnTo>
                    <a:lnTo>
                      <a:pt x="5725" y="15090"/>
                    </a:lnTo>
                    <a:lnTo>
                      <a:pt x="5724" y="15103"/>
                    </a:lnTo>
                    <a:lnTo>
                      <a:pt x="5722" y="15116"/>
                    </a:lnTo>
                    <a:lnTo>
                      <a:pt x="5718" y="15130"/>
                    </a:lnTo>
                    <a:lnTo>
                      <a:pt x="5714" y="15142"/>
                    </a:lnTo>
                    <a:lnTo>
                      <a:pt x="5708" y="15153"/>
                    </a:lnTo>
                    <a:lnTo>
                      <a:pt x="5701" y="15164"/>
                    </a:lnTo>
                    <a:lnTo>
                      <a:pt x="5693" y="15175"/>
                    </a:lnTo>
                    <a:lnTo>
                      <a:pt x="5684" y="15184"/>
                    </a:lnTo>
                    <a:lnTo>
                      <a:pt x="5674" y="15193"/>
                    </a:lnTo>
                    <a:lnTo>
                      <a:pt x="5663" y="15201"/>
                    </a:lnTo>
                    <a:lnTo>
                      <a:pt x="5652" y="15207"/>
                    </a:lnTo>
                    <a:lnTo>
                      <a:pt x="5640" y="15213"/>
                    </a:lnTo>
                    <a:lnTo>
                      <a:pt x="5626" y="15217"/>
                    </a:lnTo>
                    <a:lnTo>
                      <a:pt x="5613" y="15221"/>
                    </a:lnTo>
                    <a:lnTo>
                      <a:pt x="5600" y="15223"/>
                    </a:lnTo>
                    <a:lnTo>
                      <a:pt x="5585" y="15224"/>
                    </a:lnTo>
                    <a:lnTo>
                      <a:pt x="1748" y="15224"/>
                    </a:lnTo>
                    <a:lnTo>
                      <a:pt x="1733" y="15223"/>
                    </a:lnTo>
                    <a:lnTo>
                      <a:pt x="1720" y="15221"/>
                    </a:lnTo>
                    <a:lnTo>
                      <a:pt x="1705" y="15217"/>
                    </a:lnTo>
                    <a:lnTo>
                      <a:pt x="1693" y="15213"/>
                    </a:lnTo>
                    <a:lnTo>
                      <a:pt x="1681" y="15207"/>
                    </a:lnTo>
                    <a:lnTo>
                      <a:pt x="1669" y="15201"/>
                    </a:lnTo>
                    <a:lnTo>
                      <a:pt x="1659" y="15193"/>
                    </a:lnTo>
                    <a:lnTo>
                      <a:pt x="1649" y="15184"/>
                    </a:lnTo>
                    <a:lnTo>
                      <a:pt x="1640" y="15175"/>
                    </a:lnTo>
                    <a:lnTo>
                      <a:pt x="1631" y="15164"/>
                    </a:lnTo>
                    <a:lnTo>
                      <a:pt x="1624" y="15153"/>
                    </a:lnTo>
                    <a:lnTo>
                      <a:pt x="1619" y="15142"/>
                    </a:lnTo>
                    <a:lnTo>
                      <a:pt x="1613" y="15130"/>
                    </a:lnTo>
                    <a:lnTo>
                      <a:pt x="1610" y="15116"/>
                    </a:lnTo>
                    <a:lnTo>
                      <a:pt x="1608" y="15103"/>
                    </a:lnTo>
                    <a:lnTo>
                      <a:pt x="1608" y="15090"/>
                    </a:lnTo>
                    <a:lnTo>
                      <a:pt x="1608" y="15090"/>
                    </a:lnTo>
                    <a:lnTo>
                      <a:pt x="1608" y="15075"/>
                    </a:lnTo>
                    <a:lnTo>
                      <a:pt x="1610" y="15062"/>
                    </a:lnTo>
                    <a:lnTo>
                      <a:pt x="1613" y="15050"/>
                    </a:lnTo>
                    <a:lnTo>
                      <a:pt x="1619" y="15038"/>
                    </a:lnTo>
                    <a:lnTo>
                      <a:pt x="1624" y="15025"/>
                    </a:lnTo>
                    <a:lnTo>
                      <a:pt x="1631" y="15014"/>
                    </a:lnTo>
                    <a:lnTo>
                      <a:pt x="1640" y="15004"/>
                    </a:lnTo>
                    <a:lnTo>
                      <a:pt x="1649" y="14994"/>
                    </a:lnTo>
                    <a:lnTo>
                      <a:pt x="1659" y="14987"/>
                    </a:lnTo>
                    <a:lnTo>
                      <a:pt x="1669" y="14979"/>
                    </a:lnTo>
                    <a:lnTo>
                      <a:pt x="1681" y="14972"/>
                    </a:lnTo>
                    <a:lnTo>
                      <a:pt x="1693" y="14965"/>
                    </a:lnTo>
                    <a:lnTo>
                      <a:pt x="1705" y="14961"/>
                    </a:lnTo>
                    <a:lnTo>
                      <a:pt x="1720" y="14958"/>
                    </a:lnTo>
                    <a:lnTo>
                      <a:pt x="1733" y="14957"/>
                    </a:lnTo>
                    <a:lnTo>
                      <a:pt x="1748" y="14955"/>
                    </a:lnTo>
                    <a:close/>
                    <a:moveTo>
                      <a:pt x="1748" y="15438"/>
                    </a:moveTo>
                    <a:lnTo>
                      <a:pt x="5585" y="15438"/>
                    </a:lnTo>
                    <a:lnTo>
                      <a:pt x="5600" y="15439"/>
                    </a:lnTo>
                    <a:lnTo>
                      <a:pt x="5613" y="15440"/>
                    </a:lnTo>
                    <a:lnTo>
                      <a:pt x="5626" y="15444"/>
                    </a:lnTo>
                    <a:lnTo>
                      <a:pt x="5640" y="15449"/>
                    </a:lnTo>
                    <a:lnTo>
                      <a:pt x="5652" y="15455"/>
                    </a:lnTo>
                    <a:lnTo>
                      <a:pt x="5663" y="15461"/>
                    </a:lnTo>
                    <a:lnTo>
                      <a:pt x="5674" y="15469"/>
                    </a:lnTo>
                    <a:lnTo>
                      <a:pt x="5684" y="15478"/>
                    </a:lnTo>
                    <a:lnTo>
                      <a:pt x="5693" y="15487"/>
                    </a:lnTo>
                    <a:lnTo>
                      <a:pt x="5701" y="15497"/>
                    </a:lnTo>
                    <a:lnTo>
                      <a:pt x="5708" y="15508"/>
                    </a:lnTo>
                    <a:lnTo>
                      <a:pt x="5714" y="15520"/>
                    </a:lnTo>
                    <a:lnTo>
                      <a:pt x="5718" y="15532"/>
                    </a:lnTo>
                    <a:lnTo>
                      <a:pt x="5722" y="15546"/>
                    </a:lnTo>
                    <a:lnTo>
                      <a:pt x="5724" y="15559"/>
                    </a:lnTo>
                    <a:lnTo>
                      <a:pt x="5725" y="15572"/>
                    </a:lnTo>
                    <a:lnTo>
                      <a:pt x="5725" y="15572"/>
                    </a:lnTo>
                    <a:lnTo>
                      <a:pt x="5724" y="15586"/>
                    </a:lnTo>
                    <a:lnTo>
                      <a:pt x="5722" y="15599"/>
                    </a:lnTo>
                    <a:lnTo>
                      <a:pt x="5718" y="15612"/>
                    </a:lnTo>
                    <a:lnTo>
                      <a:pt x="5714" y="15624"/>
                    </a:lnTo>
                    <a:lnTo>
                      <a:pt x="5708" y="15636"/>
                    </a:lnTo>
                    <a:lnTo>
                      <a:pt x="5701" y="15647"/>
                    </a:lnTo>
                    <a:lnTo>
                      <a:pt x="5693" y="15658"/>
                    </a:lnTo>
                    <a:lnTo>
                      <a:pt x="5684" y="15667"/>
                    </a:lnTo>
                    <a:lnTo>
                      <a:pt x="5674" y="15675"/>
                    </a:lnTo>
                    <a:lnTo>
                      <a:pt x="5663" y="15683"/>
                    </a:lnTo>
                    <a:lnTo>
                      <a:pt x="5652" y="15690"/>
                    </a:lnTo>
                    <a:lnTo>
                      <a:pt x="5640" y="15695"/>
                    </a:lnTo>
                    <a:lnTo>
                      <a:pt x="5626" y="15700"/>
                    </a:lnTo>
                    <a:lnTo>
                      <a:pt x="5613" y="15703"/>
                    </a:lnTo>
                    <a:lnTo>
                      <a:pt x="5600" y="15705"/>
                    </a:lnTo>
                    <a:lnTo>
                      <a:pt x="5585" y="15707"/>
                    </a:lnTo>
                    <a:lnTo>
                      <a:pt x="1748" y="15707"/>
                    </a:lnTo>
                    <a:lnTo>
                      <a:pt x="1733" y="15705"/>
                    </a:lnTo>
                    <a:lnTo>
                      <a:pt x="1720" y="15703"/>
                    </a:lnTo>
                    <a:lnTo>
                      <a:pt x="1705" y="15700"/>
                    </a:lnTo>
                    <a:lnTo>
                      <a:pt x="1693" y="15695"/>
                    </a:lnTo>
                    <a:lnTo>
                      <a:pt x="1681" y="15690"/>
                    </a:lnTo>
                    <a:lnTo>
                      <a:pt x="1669" y="15683"/>
                    </a:lnTo>
                    <a:lnTo>
                      <a:pt x="1659" y="15675"/>
                    </a:lnTo>
                    <a:lnTo>
                      <a:pt x="1649" y="15667"/>
                    </a:lnTo>
                    <a:lnTo>
                      <a:pt x="1640" y="15658"/>
                    </a:lnTo>
                    <a:lnTo>
                      <a:pt x="1631" y="15647"/>
                    </a:lnTo>
                    <a:lnTo>
                      <a:pt x="1624" y="15636"/>
                    </a:lnTo>
                    <a:lnTo>
                      <a:pt x="1619" y="15624"/>
                    </a:lnTo>
                    <a:lnTo>
                      <a:pt x="1613" y="15612"/>
                    </a:lnTo>
                    <a:lnTo>
                      <a:pt x="1610" y="15599"/>
                    </a:lnTo>
                    <a:lnTo>
                      <a:pt x="1608" y="15586"/>
                    </a:lnTo>
                    <a:lnTo>
                      <a:pt x="1608" y="15572"/>
                    </a:lnTo>
                    <a:lnTo>
                      <a:pt x="1608" y="15572"/>
                    </a:lnTo>
                    <a:lnTo>
                      <a:pt x="1608" y="15559"/>
                    </a:lnTo>
                    <a:lnTo>
                      <a:pt x="1610" y="15546"/>
                    </a:lnTo>
                    <a:lnTo>
                      <a:pt x="1613" y="15532"/>
                    </a:lnTo>
                    <a:lnTo>
                      <a:pt x="1619" y="15520"/>
                    </a:lnTo>
                    <a:lnTo>
                      <a:pt x="1624" y="15508"/>
                    </a:lnTo>
                    <a:lnTo>
                      <a:pt x="1631" y="15497"/>
                    </a:lnTo>
                    <a:lnTo>
                      <a:pt x="1640" y="15487"/>
                    </a:lnTo>
                    <a:lnTo>
                      <a:pt x="1649" y="15478"/>
                    </a:lnTo>
                    <a:lnTo>
                      <a:pt x="1659" y="15469"/>
                    </a:lnTo>
                    <a:lnTo>
                      <a:pt x="1669" y="15461"/>
                    </a:lnTo>
                    <a:lnTo>
                      <a:pt x="1681" y="15455"/>
                    </a:lnTo>
                    <a:lnTo>
                      <a:pt x="1693" y="15449"/>
                    </a:lnTo>
                    <a:lnTo>
                      <a:pt x="1705" y="15444"/>
                    </a:lnTo>
                    <a:lnTo>
                      <a:pt x="1720" y="15440"/>
                    </a:lnTo>
                    <a:lnTo>
                      <a:pt x="1733" y="15439"/>
                    </a:lnTo>
                    <a:lnTo>
                      <a:pt x="1748" y="15438"/>
                    </a:lnTo>
                    <a:close/>
                    <a:moveTo>
                      <a:pt x="1748" y="15921"/>
                    </a:moveTo>
                    <a:lnTo>
                      <a:pt x="5585" y="15921"/>
                    </a:lnTo>
                    <a:lnTo>
                      <a:pt x="5600" y="15922"/>
                    </a:lnTo>
                    <a:lnTo>
                      <a:pt x="5613" y="15924"/>
                    </a:lnTo>
                    <a:lnTo>
                      <a:pt x="5626" y="15927"/>
                    </a:lnTo>
                    <a:lnTo>
                      <a:pt x="5640" y="15932"/>
                    </a:lnTo>
                    <a:lnTo>
                      <a:pt x="5652" y="15937"/>
                    </a:lnTo>
                    <a:lnTo>
                      <a:pt x="5663" y="15944"/>
                    </a:lnTo>
                    <a:lnTo>
                      <a:pt x="5674" y="15952"/>
                    </a:lnTo>
                    <a:lnTo>
                      <a:pt x="5684" y="15961"/>
                    </a:lnTo>
                    <a:lnTo>
                      <a:pt x="5693" y="15969"/>
                    </a:lnTo>
                    <a:lnTo>
                      <a:pt x="5701" y="15981"/>
                    </a:lnTo>
                    <a:lnTo>
                      <a:pt x="5708" y="15992"/>
                    </a:lnTo>
                    <a:lnTo>
                      <a:pt x="5714" y="16003"/>
                    </a:lnTo>
                    <a:lnTo>
                      <a:pt x="5718" y="16015"/>
                    </a:lnTo>
                    <a:lnTo>
                      <a:pt x="5722" y="16028"/>
                    </a:lnTo>
                    <a:lnTo>
                      <a:pt x="5724" y="16042"/>
                    </a:lnTo>
                    <a:lnTo>
                      <a:pt x="5725" y="16055"/>
                    </a:lnTo>
                    <a:lnTo>
                      <a:pt x="5725" y="16055"/>
                    </a:lnTo>
                    <a:lnTo>
                      <a:pt x="5724" y="16068"/>
                    </a:lnTo>
                    <a:lnTo>
                      <a:pt x="5722" y="16082"/>
                    </a:lnTo>
                    <a:lnTo>
                      <a:pt x="5718" y="16095"/>
                    </a:lnTo>
                    <a:lnTo>
                      <a:pt x="5714" y="16107"/>
                    </a:lnTo>
                    <a:lnTo>
                      <a:pt x="5708" y="16119"/>
                    </a:lnTo>
                    <a:lnTo>
                      <a:pt x="5701" y="16129"/>
                    </a:lnTo>
                    <a:lnTo>
                      <a:pt x="5693" y="16140"/>
                    </a:lnTo>
                    <a:lnTo>
                      <a:pt x="5684" y="16149"/>
                    </a:lnTo>
                    <a:lnTo>
                      <a:pt x="5674" y="16158"/>
                    </a:lnTo>
                    <a:lnTo>
                      <a:pt x="5663" y="16166"/>
                    </a:lnTo>
                    <a:lnTo>
                      <a:pt x="5652" y="16172"/>
                    </a:lnTo>
                    <a:lnTo>
                      <a:pt x="5640" y="16178"/>
                    </a:lnTo>
                    <a:lnTo>
                      <a:pt x="5626" y="16182"/>
                    </a:lnTo>
                    <a:lnTo>
                      <a:pt x="5613" y="16186"/>
                    </a:lnTo>
                    <a:lnTo>
                      <a:pt x="5600" y="16188"/>
                    </a:lnTo>
                    <a:lnTo>
                      <a:pt x="5585" y="16189"/>
                    </a:lnTo>
                    <a:lnTo>
                      <a:pt x="1748" y="16189"/>
                    </a:lnTo>
                    <a:lnTo>
                      <a:pt x="1733" y="16188"/>
                    </a:lnTo>
                    <a:lnTo>
                      <a:pt x="1720" y="16186"/>
                    </a:lnTo>
                    <a:lnTo>
                      <a:pt x="1705" y="16182"/>
                    </a:lnTo>
                    <a:lnTo>
                      <a:pt x="1693" y="16178"/>
                    </a:lnTo>
                    <a:lnTo>
                      <a:pt x="1681" y="16172"/>
                    </a:lnTo>
                    <a:lnTo>
                      <a:pt x="1669" y="16166"/>
                    </a:lnTo>
                    <a:lnTo>
                      <a:pt x="1659" y="16158"/>
                    </a:lnTo>
                    <a:lnTo>
                      <a:pt x="1649" y="16149"/>
                    </a:lnTo>
                    <a:lnTo>
                      <a:pt x="1640" y="16140"/>
                    </a:lnTo>
                    <a:lnTo>
                      <a:pt x="1631" y="16129"/>
                    </a:lnTo>
                    <a:lnTo>
                      <a:pt x="1624" y="16119"/>
                    </a:lnTo>
                    <a:lnTo>
                      <a:pt x="1619" y="16107"/>
                    </a:lnTo>
                    <a:lnTo>
                      <a:pt x="1613" y="16095"/>
                    </a:lnTo>
                    <a:lnTo>
                      <a:pt x="1610" y="16082"/>
                    </a:lnTo>
                    <a:lnTo>
                      <a:pt x="1608" y="16068"/>
                    </a:lnTo>
                    <a:lnTo>
                      <a:pt x="1608" y="16055"/>
                    </a:lnTo>
                    <a:lnTo>
                      <a:pt x="1608" y="16055"/>
                    </a:lnTo>
                    <a:lnTo>
                      <a:pt x="1608" y="16042"/>
                    </a:lnTo>
                    <a:lnTo>
                      <a:pt x="1610" y="16028"/>
                    </a:lnTo>
                    <a:lnTo>
                      <a:pt x="1613" y="16015"/>
                    </a:lnTo>
                    <a:lnTo>
                      <a:pt x="1619" y="16003"/>
                    </a:lnTo>
                    <a:lnTo>
                      <a:pt x="1624" y="15992"/>
                    </a:lnTo>
                    <a:lnTo>
                      <a:pt x="1631" y="15981"/>
                    </a:lnTo>
                    <a:lnTo>
                      <a:pt x="1640" y="15969"/>
                    </a:lnTo>
                    <a:lnTo>
                      <a:pt x="1649" y="15961"/>
                    </a:lnTo>
                    <a:lnTo>
                      <a:pt x="1659" y="15952"/>
                    </a:lnTo>
                    <a:lnTo>
                      <a:pt x="1669" y="15944"/>
                    </a:lnTo>
                    <a:lnTo>
                      <a:pt x="1681" y="15937"/>
                    </a:lnTo>
                    <a:lnTo>
                      <a:pt x="1693" y="15932"/>
                    </a:lnTo>
                    <a:lnTo>
                      <a:pt x="1705" y="15927"/>
                    </a:lnTo>
                    <a:lnTo>
                      <a:pt x="1720" y="15924"/>
                    </a:lnTo>
                    <a:lnTo>
                      <a:pt x="1733" y="15922"/>
                    </a:lnTo>
                    <a:lnTo>
                      <a:pt x="1748" y="15921"/>
                    </a:lnTo>
                    <a:close/>
                    <a:moveTo>
                      <a:pt x="704" y="2929"/>
                    </a:moveTo>
                    <a:lnTo>
                      <a:pt x="6628" y="2929"/>
                    </a:lnTo>
                    <a:lnTo>
                      <a:pt x="6642" y="2930"/>
                    </a:lnTo>
                    <a:lnTo>
                      <a:pt x="6655" y="2931"/>
                    </a:lnTo>
                    <a:lnTo>
                      <a:pt x="6669" y="2932"/>
                    </a:lnTo>
                    <a:lnTo>
                      <a:pt x="6682" y="2934"/>
                    </a:lnTo>
                    <a:lnTo>
                      <a:pt x="6694" y="2938"/>
                    </a:lnTo>
                    <a:lnTo>
                      <a:pt x="6707" y="2941"/>
                    </a:lnTo>
                    <a:lnTo>
                      <a:pt x="6720" y="2944"/>
                    </a:lnTo>
                    <a:lnTo>
                      <a:pt x="6732" y="2949"/>
                    </a:lnTo>
                    <a:lnTo>
                      <a:pt x="6744" y="2954"/>
                    </a:lnTo>
                    <a:lnTo>
                      <a:pt x="6755" y="2960"/>
                    </a:lnTo>
                    <a:lnTo>
                      <a:pt x="6766" y="2965"/>
                    </a:lnTo>
                    <a:lnTo>
                      <a:pt x="6777" y="2972"/>
                    </a:lnTo>
                    <a:lnTo>
                      <a:pt x="6787" y="2979"/>
                    </a:lnTo>
                    <a:lnTo>
                      <a:pt x="6797" y="2986"/>
                    </a:lnTo>
                    <a:lnTo>
                      <a:pt x="6807" y="2994"/>
                    </a:lnTo>
                    <a:lnTo>
                      <a:pt x="6817" y="3002"/>
                    </a:lnTo>
                    <a:lnTo>
                      <a:pt x="6826" y="3011"/>
                    </a:lnTo>
                    <a:lnTo>
                      <a:pt x="6834" y="3020"/>
                    </a:lnTo>
                    <a:lnTo>
                      <a:pt x="6842" y="3029"/>
                    </a:lnTo>
                    <a:lnTo>
                      <a:pt x="6849" y="3039"/>
                    </a:lnTo>
                    <a:lnTo>
                      <a:pt x="6856" y="3049"/>
                    </a:lnTo>
                    <a:lnTo>
                      <a:pt x="6863" y="3060"/>
                    </a:lnTo>
                    <a:lnTo>
                      <a:pt x="6868" y="3070"/>
                    </a:lnTo>
                    <a:lnTo>
                      <a:pt x="6874" y="3081"/>
                    </a:lnTo>
                    <a:lnTo>
                      <a:pt x="6879" y="3092"/>
                    </a:lnTo>
                    <a:lnTo>
                      <a:pt x="6883" y="3104"/>
                    </a:lnTo>
                    <a:lnTo>
                      <a:pt x="6887" y="3115"/>
                    </a:lnTo>
                    <a:lnTo>
                      <a:pt x="6889" y="3127"/>
                    </a:lnTo>
                    <a:lnTo>
                      <a:pt x="6893" y="3140"/>
                    </a:lnTo>
                    <a:lnTo>
                      <a:pt x="6894" y="3152"/>
                    </a:lnTo>
                    <a:lnTo>
                      <a:pt x="6895" y="3164"/>
                    </a:lnTo>
                    <a:lnTo>
                      <a:pt x="6895" y="3177"/>
                    </a:lnTo>
                    <a:lnTo>
                      <a:pt x="6895" y="3764"/>
                    </a:lnTo>
                    <a:lnTo>
                      <a:pt x="6895" y="3776"/>
                    </a:lnTo>
                    <a:lnTo>
                      <a:pt x="6894" y="3790"/>
                    </a:lnTo>
                    <a:lnTo>
                      <a:pt x="6893" y="3802"/>
                    </a:lnTo>
                    <a:lnTo>
                      <a:pt x="6889" y="3814"/>
                    </a:lnTo>
                    <a:lnTo>
                      <a:pt x="6887" y="3826"/>
                    </a:lnTo>
                    <a:lnTo>
                      <a:pt x="6883" y="3837"/>
                    </a:lnTo>
                    <a:lnTo>
                      <a:pt x="6879" y="3850"/>
                    </a:lnTo>
                    <a:lnTo>
                      <a:pt x="6874" y="3861"/>
                    </a:lnTo>
                    <a:lnTo>
                      <a:pt x="6868" y="3872"/>
                    </a:lnTo>
                    <a:lnTo>
                      <a:pt x="6863" y="3882"/>
                    </a:lnTo>
                    <a:lnTo>
                      <a:pt x="6856" y="3893"/>
                    </a:lnTo>
                    <a:lnTo>
                      <a:pt x="6849" y="3903"/>
                    </a:lnTo>
                    <a:lnTo>
                      <a:pt x="6842" y="3912"/>
                    </a:lnTo>
                    <a:lnTo>
                      <a:pt x="6834" y="3922"/>
                    </a:lnTo>
                    <a:lnTo>
                      <a:pt x="6826" y="3931"/>
                    </a:lnTo>
                    <a:lnTo>
                      <a:pt x="6817" y="3939"/>
                    </a:lnTo>
                    <a:lnTo>
                      <a:pt x="6807" y="3947"/>
                    </a:lnTo>
                    <a:lnTo>
                      <a:pt x="6797" y="3955"/>
                    </a:lnTo>
                    <a:lnTo>
                      <a:pt x="6787" y="3963"/>
                    </a:lnTo>
                    <a:lnTo>
                      <a:pt x="6777" y="3969"/>
                    </a:lnTo>
                    <a:lnTo>
                      <a:pt x="6766" y="3976"/>
                    </a:lnTo>
                    <a:lnTo>
                      <a:pt x="6755" y="3982"/>
                    </a:lnTo>
                    <a:lnTo>
                      <a:pt x="6744" y="3987"/>
                    </a:lnTo>
                    <a:lnTo>
                      <a:pt x="6732" y="3993"/>
                    </a:lnTo>
                    <a:lnTo>
                      <a:pt x="6720" y="3997"/>
                    </a:lnTo>
                    <a:lnTo>
                      <a:pt x="6707" y="4000"/>
                    </a:lnTo>
                    <a:lnTo>
                      <a:pt x="6694" y="4004"/>
                    </a:lnTo>
                    <a:lnTo>
                      <a:pt x="6682" y="4007"/>
                    </a:lnTo>
                    <a:lnTo>
                      <a:pt x="6669" y="4009"/>
                    </a:lnTo>
                    <a:lnTo>
                      <a:pt x="6655" y="4010"/>
                    </a:lnTo>
                    <a:lnTo>
                      <a:pt x="6642" y="4012"/>
                    </a:lnTo>
                    <a:lnTo>
                      <a:pt x="6628" y="4012"/>
                    </a:lnTo>
                    <a:lnTo>
                      <a:pt x="704" y="4012"/>
                    </a:lnTo>
                    <a:lnTo>
                      <a:pt x="691" y="4012"/>
                    </a:lnTo>
                    <a:lnTo>
                      <a:pt x="678" y="4010"/>
                    </a:lnTo>
                    <a:lnTo>
                      <a:pt x="664" y="4009"/>
                    </a:lnTo>
                    <a:lnTo>
                      <a:pt x="651" y="4007"/>
                    </a:lnTo>
                    <a:lnTo>
                      <a:pt x="638" y="4004"/>
                    </a:lnTo>
                    <a:lnTo>
                      <a:pt x="625" y="4000"/>
                    </a:lnTo>
                    <a:lnTo>
                      <a:pt x="613" y="3997"/>
                    </a:lnTo>
                    <a:lnTo>
                      <a:pt x="601" y="3993"/>
                    </a:lnTo>
                    <a:lnTo>
                      <a:pt x="589" y="3987"/>
                    </a:lnTo>
                    <a:lnTo>
                      <a:pt x="578" y="3982"/>
                    </a:lnTo>
                    <a:lnTo>
                      <a:pt x="566" y="3976"/>
                    </a:lnTo>
                    <a:lnTo>
                      <a:pt x="556" y="3969"/>
                    </a:lnTo>
                    <a:lnTo>
                      <a:pt x="544" y="3963"/>
                    </a:lnTo>
                    <a:lnTo>
                      <a:pt x="534" y="3955"/>
                    </a:lnTo>
                    <a:lnTo>
                      <a:pt x="524" y="3947"/>
                    </a:lnTo>
                    <a:lnTo>
                      <a:pt x="516" y="3939"/>
                    </a:lnTo>
                    <a:lnTo>
                      <a:pt x="507" y="3931"/>
                    </a:lnTo>
                    <a:lnTo>
                      <a:pt x="498" y="3922"/>
                    </a:lnTo>
                    <a:lnTo>
                      <a:pt x="490" y="3912"/>
                    </a:lnTo>
                    <a:lnTo>
                      <a:pt x="483" y="3903"/>
                    </a:lnTo>
                    <a:lnTo>
                      <a:pt x="476" y="3893"/>
                    </a:lnTo>
                    <a:lnTo>
                      <a:pt x="469" y="3882"/>
                    </a:lnTo>
                    <a:lnTo>
                      <a:pt x="463" y="3872"/>
                    </a:lnTo>
                    <a:lnTo>
                      <a:pt x="458" y="3861"/>
                    </a:lnTo>
                    <a:lnTo>
                      <a:pt x="454" y="3850"/>
                    </a:lnTo>
                    <a:lnTo>
                      <a:pt x="449" y="3837"/>
                    </a:lnTo>
                    <a:lnTo>
                      <a:pt x="446" y="3826"/>
                    </a:lnTo>
                    <a:lnTo>
                      <a:pt x="442" y="3814"/>
                    </a:lnTo>
                    <a:lnTo>
                      <a:pt x="440" y="3802"/>
                    </a:lnTo>
                    <a:lnTo>
                      <a:pt x="439" y="3790"/>
                    </a:lnTo>
                    <a:lnTo>
                      <a:pt x="438" y="3776"/>
                    </a:lnTo>
                    <a:lnTo>
                      <a:pt x="437" y="3764"/>
                    </a:lnTo>
                    <a:lnTo>
                      <a:pt x="437" y="3177"/>
                    </a:lnTo>
                    <a:lnTo>
                      <a:pt x="438" y="3164"/>
                    </a:lnTo>
                    <a:lnTo>
                      <a:pt x="439" y="3152"/>
                    </a:lnTo>
                    <a:lnTo>
                      <a:pt x="440" y="3140"/>
                    </a:lnTo>
                    <a:lnTo>
                      <a:pt x="442" y="3127"/>
                    </a:lnTo>
                    <a:lnTo>
                      <a:pt x="446" y="3115"/>
                    </a:lnTo>
                    <a:lnTo>
                      <a:pt x="449" y="3104"/>
                    </a:lnTo>
                    <a:lnTo>
                      <a:pt x="454" y="3092"/>
                    </a:lnTo>
                    <a:lnTo>
                      <a:pt x="458" y="3081"/>
                    </a:lnTo>
                    <a:lnTo>
                      <a:pt x="463" y="3070"/>
                    </a:lnTo>
                    <a:lnTo>
                      <a:pt x="469" y="3060"/>
                    </a:lnTo>
                    <a:lnTo>
                      <a:pt x="476" y="3049"/>
                    </a:lnTo>
                    <a:lnTo>
                      <a:pt x="483" y="3039"/>
                    </a:lnTo>
                    <a:lnTo>
                      <a:pt x="490" y="3029"/>
                    </a:lnTo>
                    <a:lnTo>
                      <a:pt x="498" y="3020"/>
                    </a:lnTo>
                    <a:lnTo>
                      <a:pt x="507" y="3011"/>
                    </a:lnTo>
                    <a:lnTo>
                      <a:pt x="516" y="3002"/>
                    </a:lnTo>
                    <a:lnTo>
                      <a:pt x="524" y="2994"/>
                    </a:lnTo>
                    <a:lnTo>
                      <a:pt x="534" y="2986"/>
                    </a:lnTo>
                    <a:lnTo>
                      <a:pt x="544" y="2979"/>
                    </a:lnTo>
                    <a:lnTo>
                      <a:pt x="556" y="2972"/>
                    </a:lnTo>
                    <a:lnTo>
                      <a:pt x="566" y="2965"/>
                    </a:lnTo>
                    <a:lnTo>
                      <a:pt x="578" y="2960"/>
                    </a:lnTo>
                    <a:lnTo>
                      <a:pt x="589" y="2954"/>
                    </a:lnTo>
                    <a:lnTo>
                      <a:pt x="601" y="2949"/>
                    </a:lnTo>
                    <a:lnTo>
                      <a:pt x="613" y="2944"/>
                    </a:lnTo>
                    <a:lnTo>
                      <a:pt x="625" y="2941"/>
                    </a:lnTo>
                    <a:lnTo>
                      <a:pt x="638" y="2938"/>
                    </a:lnTo>
                    <a:lnTo>
                      <a:pt x="651" y="2934"/>
                    </a:lnTo>
                    <a:lnTo>
                      <a:pt x="664" y="2932"/>
                    </a:lnTo>
                    <a:lnTo>
                      <a:pt x="678" y="2931"/>
                    </a:lnTo>
                    <a:lnTo>
                      <a:pt x="691" y="2930"/>
                    </a:lnTo>
                    <a:lnTo>
                      <a:pt x="704" y="2929"/>
                    </a:lnTo>
                    <a:close/>
                    <a:moveTo>
                      <a:pt x="704" y="1747"/>
                    </a:moveTo>
                    <a:lnTo>
                      <a:pt x="6628" y="1747"/>
                    </a:lnTo>
                    <a:lnTo>
                      <a:pt x="6642" y="1747"/>
                    </a:lnTo>
                    <a:lnTo>
                      <a:pt x="6655" y="1748"/>
                    </a:lnTo>
                    <a:lnTo>
                      <a:pt x="6669" y="1749"/>
                    </a:lnTo>
                    <a:lnTo>
                      <a:pt x="6682" y="1752"/>
                    </a:lnTo>
                    <a:lnTo>
                      <a:pt x="6694" y="1755"/>
                    </a:lnTo>
                    <a:lnTo>
                      <a:pt x="6707" y="1758"/>
                    </a:lnTo>
                    <a:lnTo>
                      <a:pt x="6720" y="1762"/>
                    </a:lnTo>
                    <a:lnTo>
                      <a:pt x="6732" y="1766"/>
                    </a:lnTo>
                    <a:lnTo>
                      <a:pt x="6744" y="1772"/>
                    </a:lnTo>
                    <a:lnTo>
                      <a:pt x="6755" y="1777"/>
                    </a:lnTo>
                    <a:lnTo>
                      <a:pt x="6766" y="1783"/>
                    </a:lnTo>
                    <a:lnTo>
                      <a:pt x="6777" y="1789"/>
                    </a:lnTo>
                    <a:lnTo>
                      <a:pt x="6787" y="1796"/>
                    </a:lnTo>
                    <a:lnTo>
                      <a:pt x="6797" y="1804"/>
                    </a:lnTo>
                    <a:lnTo>
                      <a:pt x="6807" y="1812"/>
                    </a:lnTo>
                    <a:lnTo>
                      <a:pt x="6817" y="1819"/>
                    </a:lnTo>
                    <a:lnTo>
                      <a:pt x="6826" y="1828"/>
                    </a:lnTo>
                    <a:lnTo>
                      <a:pt x="6834" y="1837"/>
                    </a:lnTo>
                    <a:lnTo>
                      <a:pt x="6842" y="1846"/>
                    </a:lnTo>
                    <a:lnTo>
                      <a:pt x="6849" y="1856"/>
                    </a:lnTo>
                    <a:lnTo>
                      <a:pt x="6856" y="1866"/>
                    </a:lnTo>
                    <a:lnTo>
                      <a:pt x="6863" y="1877"/>
                    </a:lnTo>
                    <a:lnTo>
                      <a:pt x="6868" y="1887"/>
                    </a:lnTo>
                    <a:lnTo>
                      <a:pt x="6874" y="1898"/>
                    </a:lnTo>
                    <a:lnTo>
                      <a:pt x="6879" y="1909"/>
                    </a:lnTo>
                    <a:lnTo>
                      <a:pt x="6883" y="1921"/>
                    </a:lnTo>
                    <a:lnTo>
                      <a:pt x="6887" y="1933"/>
                    </a:lnTo>
                    <a:lnTo>
                      <a:pt x="6889" y="1945"/>
                    </a:lnTo>
                    <a:lnTo>
                      <a:pt x="6893" y="1957"/>
                    </a:lnTo>
                    <a:lnTo>
                      <a:pt x="6894" y="1969"/>
                    </a:lnTo>
                    <a:lnTo>
                      <a:pt x="6895" y="1981"/>
                    </a:lnTo>
                    <a:lnTo>
                      <a:pt x="6895" y="1995"/>
                    </a:lnTo>
                    <a:lnTo>
                      <a:pt x="6895" y="2582"/>
                    </a:lnTo>
                    <a:lnTo>
                      <a:pt x="6895" y="2594"/>
                    </a:lnTo>
                    <a:lnTo>
                      <a:pt x="6894" y="2607"/>
                    </a:lnTo>
                    <a:lnTo>
                      <a:pt x="6893" y="2619"/>
                    </a:lnTo>
                    <a:lnTo>
                      <a:pt x="6889" y="2631"/>
                    </a:lnTo>
                    <a:lnTo>
                      <a:pt x="6887" y="2644"/>
                    </a:lnTo>
                    <a:lnTo>
                      <a:pt x="6883" y="2655"/>
                    </a:lnTo>
                    <a:lnTo>
                      <a:pt x="6879" y="2667"/>
                    </a:lnTo>
                    <a:lnTo>
                      <a:pt x="6874" y="2678"/>
                    </a:lnTo>
                    <a:lnTo>
                      <a:pt x="6868" y="2689"/>
                    </a:lnTo>
                    <a:lnTo>
                      <a:pt x="6863" y="2699"/>
                    </a:lnTo>
                    <a:lnTo>
                      <a:pt x="6856" y="2710"/>
                    </a:lnTo>
                    <a:lnTo>
                      <a:pt x="6849" y="2720"/>
                    </a:lnTo>
                    <a:lnTo>
                      <a:pt x="6842" y="2730"/>
                    </a:lnTo>
                    <a:lnTo>
                      <a:pt x="6834" y="2739"/>
                    </a:lnTo>
                    <a:lnTo>
                      <a:pt x="6826" y="2748"/>
                    </a:lnTo>
                    <a:lnTo>
                      <a:pt x="6817" y="2757"/>
                    </a:lnTo>
                    <a:lnTo>
                      <a:pt x="6807" y="2765"/>
                    </a:lnTo>
                    <a:lnTo>
                      <a:pt x="6797" y="2772"/>
                    </a:lnTo>
                    <a:lnTo>
                      <a:pt x="6787" y="2780"/>
                    </a:lnTo>
                    <a:lnTo>
                      <a:pt x="6777" y="2787"/>
                    </a:lnTo>
                    <a:lnTo>
                      <a:pt x="6766" y="2793"/>
                    </a:lnTo>
                    <a:lnTo>
                      <a:pt x="6755" y="2799"/>
                    </a:lnTo>
                    <a:lnTo>
                      <a:pt x="6744" y="2805"/>
                    </a:lnTo>
                    <a:lnTo>
                      <a:pt x="6732" y="2810"/>
                    </a:lnTo>
                    <a:lnTo>
                      <a:pt x="6720" y="2814"/>
                    </a:lnTo>
                    <a:lnTo>
                      <a:pt x="6707" y="2818"/>
                    </a:lnTo>
                    <a:lnTo>
                      <a:pt x="6694" y="2821"/>
                    </a:lnTo>
                    <a:lnTo>
                      <a:pt x="6682" y="2824"/>
                    </a:lnTo>
                    <a:lnTo>
                      <a:pt x="6669" y="2827"/>
                    </a:lnTo>
                    <a:lnTo>
                      <a:pt x="6655" y="2828"/>
                    </a:lnTo>
                    <a:lnTo>
                      <a:pt x="6642" y="2829"/>
                    </a:lnTo>
                    <a:lnTo>
                      <a:pt x="6628" y="2829"/>
                    </a:lnTo>
                    <a:lnTo>
                      <a:pt x="704" y="2829"/>
                    </a:lnTo>
                    <a:lnTo>
                      <a:pt x="691" y="2829"/>
                    </a:lnTo>
                    <a:lnTo>
                      <a:pt x="678" y="2828"/>
                    </a:lnTo>
                    <a:lnTo>
                      <a:pt x="664" y="2827"/>
                    </a:lnTo>
                    <a:lnTo>
                      <a:pt x="651" y="2824"/>
                    </a:lnTo>
                    <a:lnTo>
                      <a:pt x="638" y="2821"/>
                    </a:lnTo>
                    <a:lnTo>
                      <a:pt x="625" y="2818"/>
                    </a:lnTo>
                    <a:lnTo>
                      <a:pt x="613" y="2814"/>
                    </a:lnTo>
                    <a:lnTo>
                      <a:pt x="601" y="2810"/>
                    </a:lnTo>
                    <a:lnTo>
                      <a:pt x="589" y="2805"/>
                    </a:lnTo>
                    <a:lnTo>
                      <a:pt x="578" y="2799"/>
                    </a:lnTo>
                    <a:lnTo>
                      <a:pt x="566" y="2793"/>
                    </a:lnTo>
                    <a:lnTo>
                      <a:pt x="556" y="2787"/>
                    </a:lnTo>
                    <a:lnTo>
                      <a:pt x="544" y="2780"/>
                    </a:lnTo>
                    <a:lnTo>
                      <a:pt x="534" y="2772"/>
                    </a:lnTo>
                    <a:lnTo>
                      <a:pt x="524" y="2765"/>
                    </a:lnTo>
                    <a:lnTo>
                      <a:pt x="516" y="2757"/>
                    </a:lnTo>
                    <a:lnTo>
                      <a:pt x="507" y="2748"/>
                    </a:lnTo>
                    <a:lnTo>
                      <a:pt x="498" y="2739"/>
                    </a:lnTo>
                    <a:lnTo>
                      <a:pt x="490" y="2730"/>
                    </a:lnTo>
                    <a:lnTo>
                      <a:pt x="483" y="2720"/>
                    </a:lnTo>
                    <a:lnTo>
                      <a:pt x="476" y="2710"/>
                    </a:lnTo>
                    <a:lnTo>
                      <a:pt x="469" y="2699"/>
                    </a:lnTo>
                    <a:lnTo>
                      <a:pt x="463" y="2689"/>
                    </a:lnTo>
                    <a:lnTo>
                      <a:pt x="458" y="2678"/>
                    </a:lnTo>
                    <a:lnTo>
                      <a:pt x="454" y="2667"/>
                    </a:lnTo>
                    <a:lnTo>
                      <a:pt x="449" y="2655"/>
                    </a:lnTo>
                    <a:lnTo>
                      <a:pt x="446" y="2644"/>
                    </a:lnTo>
                    <a:lnTo>
                      <a:pt x="442" y="2631"/>
                    </a:lnTo>
                    <a:lnTo>
                      <a:pt x="440" y="2619"/>
                    </a:lnTo>
                    <a:lnTo>
                      <a:pt x="439" y="2607"/>
                    </a:lnTo>
                    <a:lnTo>
                      <a:pt x="438" y="2594"/>
                    </a:lnTo>
                    <a:lnTo>
                      <a:pt x="437" y="2582"/>
                    </a:lnTo>
                    <a:lnTo>
                      <a:pt x="437" y="1995"/>
                    </a:lnTo>
                    <a:lnTo>
                      <a:pt x="438" y="1981"/>
                    </a:lnTo>
                    <a:lnTo>
                      <a:pt x="439" y="1969"/>
                    </a:lnTo>
                    <a:lnTo>
                      <a:pt x="440" y="1957"/>
                    </a:lnTo>
                    <a:lnTo>
                      <a:pt x="442" y="1945"/>
                    </a:lnTo>
                    <a:lnTo>
                      <a:pt x="446" y="1933"/>
                    </a:lnTo>
                    <a:lnTo>
                      <a:pt x="449" y="1921"/>
                    </a:lnTo>
                    <a:lnTo>
                      <a:pt x="454" y="1909"/>
                    </a:lnTo>
                    <a:lnTo>
                      <a:pt x="458" y="1898"/>
                    </a:lnTo>
                    <a:lnTo>
                      <a:pt x="463" y="1887"/>
                    </a:lnTo>
                    <a:lnTo>
                      <a:pt x="469" y="1877"/>
                    </a:lnTo>
                    <a:lnTo>
                      <a:pt x="476" y="1866"/>
                    </a:lnTo>
                    <a:lnTo>
                      <a:pt x="483" y="1856"/>
                    </a:lnTo>
                    <a:lnTo>
                      <a:pt x="490" y="1846"/>
                    </a:lnTo>
                    <a:lnTo>
                      <a:pt x="498" y="1837"/>
                    </a:lnTo>
                    <a:lnTo>
                      <a:pt x="507" y="1828"/>
                    </a:lnTo>
                    <a:lnTo>
                      <a:pt x="516" y="1819"/>
                    </a:lnTo>
                    <a:lnTo>
                      <a:pt x="524" y="1812"/>
                    </a:lnTo>
                    <a:lnTo>
                      <a:pt x="534" y="1804"/>
                    </a:lnTo>
                    <a:lnTo>
                      <a:pt x="544" y="1796"/>
                    </a:lnTo>
                    <a:lnTo>
                      <a:pt x="556" y="1789"/>
                    </a:lnTo>
                    <a:lnTo>
                      <a:pt x="566" y="1783"/>
                    </a:lnTo>
                    <a:lnTo>
                      <a:pt x="578" y="1777"/>
                    </a:lnTo>
                    <a:lnTo>
                      <a:pt x="589" y="1772"/>
                    </a:lnTo>
                    <a:lnTo>
                      <a:pt x="601" y="1766"/>
                    </a:lnTo>
                    <a:lnTo>
                      <a:pt x="613" y="1762"/>
                    </a:lnTo>
                    <a:lnTo>
                      <a:pt x="625" y="1758"/>
                    </a:lnTo>
                    <a:lnTo>
                      <a:pt x="638" y="1755"/>
                    </a:lnTo>
                    <a:lnTo>
                      <a:pt x="651" y="1752"/>
                    </a:lnTo>
                    <a:lnTo>
                      <a:pt x="664" y="1749"/>
                    </a:lnTo>
                    <a:lnTo>
                      <a:pt x="678" y="1748"/>
                    </a:lnTo>
                    <a:lnTo>
                      <a:pt x="691" y="1747"/>
                    </a:lnTo>
                    <a:lnTo>
                      <a:pt x="704" y="1747"/>
                    </a:lnTo>
                    <a:close/>
                    <a:moveTo>
                      <a:pt x="704" y="565"/>
                    </a:moveTo>
                    <a:lnTo>
                      <a:pt x="6628" y="565"/>
                    </a:lnTo>
                    <a:lnTo>
                      <a:pt x="6642" y="565"/>
                    </a:lnTo>
                    <a:lnTo>
                      <a:pt x="6655" y="566"/>
                    </a:lnTo>
                    <a:lnTo>
                      <a:pt x="6669" y="567"/>
                    </a:lnTo>
                    <a:lnTo>
                      <a:pt x="6682" y="569"/>
                    </a:lnTo>
                    <a:lnTo>
                      <a:pt x="6694" y="572"/>
                    </a:lnTo>
                    <a:lnTo>
                      <a:pt x="6707" y="576"/>
                    </a:lnTo>
                    <a:lnTo>
                      <a:pt x="6720" y="579"/>
                    </a:lnTo>
                    <a:lnTo>
                      <a:pt x="6732" y="584"/>
                    </a:lnTo>
                    <a:lnTo>
                      <a:pt x="6744" y="589"/>
                    </a:lnTo>
                    <a:lnTo>
                      <a:pt x="6755" y="595"/>
                    </a:lnTo>
                    <a:lnTo>
                      <a:pt x="6766" y="600"/>
                    </a:lnTo>
                    <a:lnTo>
                      <a:pt x="6777" y="607"/>
                    </a:lnTo>
                    <a:lnTo>
                      <a:pt x="6787" y="613"/>
                    </a:lnTo>
                    <a:lnTo>
                      <a:pt x="6797" y="621"/>
                    </a:lnTo>
                    <a:lnTo>
                      <a:pt x="6807" y="629"/>
                    </a:lnTo>
                    <a:lnTo>
                      <a:pt x="6817" y="637"/>
                    </a:lnTo>
                    <a:lnTo>
                      <a:pt x="6826" y="646"/>
                    </a:lnTo>
                    <a:lnTo>
                      <a:pt x="6834" y="655"/>
                    </a:lnTo>
                    <a:lnTo>
                      <a:pt x="6842" y="665"/>
                    </a:lnTo>
                    <a:lnTo>
                      <a:pt x="6849" y="673"/>
                    </a:lnTo>
                    <a:lnTo>
                      <a:pt x="6856" y="683"/>
                    </a:lnTo>
                    <a:lnTo>
                      <a:pt x="6863" y="694"/>
                    </a:lnTo>
                    <a:lnTo>
                      <a:pt x="6868" y="704"/>
                    </a:lnTo>
                    <a:lnTo>
                      <a:pt x="6874" y="716"/>
                    </a:lnTo>
                    <a:lnTo>
                      <a:pt x="6879" y="727"/>
                    </a:lnTo>
                    <a:lnTo>
                      <a:pt x="6883" y="739"/>
                    </a:lnTo>
                    <a:lnTo>
                      <a:pt x="6887" y="750"/>
                    </a:lnTo>
                    <a:lnTo>
                      <a:pt x="6889" y="762"/>
                    </a:lnTo>
                    <a:lnTo>
                      <a:pt x="6893" y="774"/>
                    </a:lnTo>
                    <a:lnTo>
                      <a:pt x="6894" y="787"/>
                    </a:lnTo>
                    <a:lnTo>
                      <a:pt x="6895" y="800"/>
                    </a:lnTo>
                    <a:lnTo>
                      <a:pt x="6895" y="812"/>
                    </a:lnTo>
                    <a:lnTo>
                      <a:pt x="6895" y="1399"/>
                    </a:lnTo>
                    <a:lnTo>
                      <a:pt x="6895" y="1412"/>
                    </a:lnTo>
                    <a:lnTo>
                      <a:pt x="6894" y="1424"/>
                    </a:lnTo>
                    <a:lnTo>
                      <a:pt x="6893" y="1437"/>
                    </a:lnTo>
                    <a:lnTo>
                      <a:pt x="6889" y="1449"/>
                    </a:lnTo>
                    <a:lnTo>
                      <a:pt x="6887" y="1461"/>
                    </a:lnTo>
                    <a:lnTo>
                      <a:pt x="6883" y="1472"/>
                    </a:lnTo>
                    <a:lnTo>
                      <a:pt x="6879" y="1484"/>
                    </a:lnTo>
                    <a:lnTo>
                      <a:pt x="6874" y="1495"/>
                    </a:lnTo>
                    <a:lnTo>
                      <a:pt x="6868" y="1507"/>
                    </a:lnTo>
                    <a:lnTo>
                      <a:pt x="6863" y="1517"/>
                    </a:lnTo>
                    <a:lnTo>
                      <a:pt x="6856" y="1528"/>
                    </a:lnTo>
                    <a:lnTo>
                      <a:pt x="6849" y="1538"/>
                    </a:lnTo>
                    <a:lnTo>
                      <a:pt x="6842" y="1548"/>
                    </a:lnTo>
                    <a:lnTo>
                      <a:pt x="6834" y="1556"/>
                    </a:lnTo>
                    <a:lnTo>
                      <a:pt x="6826" y="1565"/>
                    </a:lnTo>
                    <a:lnTo>
                      <a:pt x="6817" y="1574"/>
                    </a:lnTo>
                    <a:lnTo>
                      <a:pt x="6807" y="1582"/>
                    </a:lnTo>
                    <a:lnTo>
                      <a:pt x="6797" y="1590"/>
                    </a:lnTo>
                    <a:lnTo>
                      <a:pt x="6787" y="1598"/>
                    </a:lnTo>
                    <a:lnTo>
                      <a:pt x="6777" y="1604"/>
                    </a:lnTo>
                    <a:lnTo>
                      <a:pt x="6766" y="1611"/>
                    </a:lnTo>
                    <a:lnTo>
                      <a:pt x="6755" y="1617"/>
                    </a:lnTo>
                    <a:lnTo>
                      <a:pt x="6744" y="1622"/>
                    </a:lnTo>
                    <a:lnTo>
                      <a:pt x="6732" y="1627"/>
                    </a:lnTo>
                    <a:lnTo>
                      <a:pt x="6720" y="1632"/>
                    </a:lnTo>
                    <a:lnTo>
                      <a:pt x="6707" y="1635"/>
                    </a:lnTo>
                    <a:lnTo>
                      <a:pt x="6694" y="1639"/>
                    </a:lnTo>
                    <a:lnTo>
                      <a:pt x="6682" y="1642"/>
                    </a:lnTo>
                    <a:lnTo>
                      <a:pt x="6669" y="1644"/>
                    </a:lnTo>
                    <a:lnTo>
                      <a:pt x="6655" y="1645"/>
                    </a:lnTo>
                    <a:lnTo>
                      <a:pt x="6642" y="1646"/>
                    </a:lnTo>
                    <a:lnTo>
                      <a:pt x="6628" y="1647"/>
                    </a:lnTo>
                    <a:lnTo>
                      <a:pt x="704" y="1647"/>
                    </a:lnTo>
                    <a:lnTo>
                      <a:pt x="691" y="1646"/>
                    </a:lnTo>
                    <a:lnTo>
                      <a:pt x="678" y="1645"/>
                    </a:lnTo>
                    <a:lnTo>
                      <a:pt x="664" y="1644"/>
                    </a:lnTo>
                    <a:lnTo>
                      <a:pt x="651" y="1642"/>
                    </a:lnTo>
                    <a:lnTo>
                      <a:pt x="638" y="1639"/>
                    </a:lnTo>
                    <a:lnTo>
                      <a:pt x="625" y="1635"/>
                    </a:lnTo>
                    <a:lnTo>
                      <a:pt x="613" y="1632"/>
                    </a:lnTo>
                    <a:lnTo>
                      <a:pt x="601" y="1627"/>
                    </a:lnTo>
                    <a:lnTo>
                      <a:pt x="589" y="1622"/>
                    </a:lnTo>
                    <a:lnTo>
                      <a:pt x="578" y="1617"/>
                    </a:lnTo>
                    <a:lnTo>
                      <a:pt x="566" y="1611"/>
                    </a:lnTo>
                    <a:lnTo>
                      <a:pt x="556" y="1604"/>
                    </a:lnTo>
                    <a:lnTo>
                      <a:pt x="544" y="1598"/>
                    </a:lnTo>
                    <a:lnTo>
                      <a:pt x="534" y="1590"/>
                    </a:lnTo>
                    <a:lnTo>
                      <a:pt x="524" y="1582"/>
                    </a:lnTo>
                    <a:lnTo>
                      <a:pt x="516" y="1574"/>
                    </a:lnTo>
                    <a:lnTo>
                      <a:pt x="507" y="1565"/>
                    </a:lnTo>
                    <a:lnTo>
                      <a:pt x="498" y="1556"/>
                    </a:lnTo>
                    <a:lnTo>
                      <a:pt x="490" y="1548"/>
                    </a:lnTo>
                    <a:lnTo>
                      <a:pt x="483" y="1538"/>
                    </a:lnTo>
                    <a:lnTo>
                      <a:pt x="476" y="1528"/>
                    </a:lnTo>
                    <a:lnTo>
                      <a:pt x="469" y="1517"/>
                    </a:lnTo>
                    <a:lnTo>
                      <a:pt x="463" y="1507"/>
                    </a:lnTo>
                    <a:lnTo>
                      <a:pt x="458" y="1495"/>
                    </a:lnTo>
                    <a:lnTo>
                      <a:pt x="454" y="1484"/>
                    </a:lnTo>
                    <a:lnTo>
                      <a:pt x="449" y="1472"/>
                    </a:lnTo>
                    <a:lnTo>
                      <a:pt x="446" y="1461"/>
                    </a:lnTo>
                    <a:lnTo>
                      <a:pt x="442" y="1449"/>
                    </a:lnTo>
                    <a:lnTo>
                      <a:pt x="440" y="1437"/>
                    </a:lnTo>
                    <a:lnTo>
                      <a:pt x="439" y="1424"/>
                    </a:lnTo>
                    <a:lnTo>
                      <a:pt x="438" y="1412"/>
                    </a:lnTo>
                    <a:lnTo>
                      <a:pt x="437" y="1399"/>
                    </a:lnTo>
                    <a:lnTo>
                      <a:pt x="437" y="812"/>
                    </a:lnTo>
                    <a:lnTo>
                      <a:pt x="438" y="800"/>
                    </a:lnTo>
                    <a:lnTo>
                      <a:pt x="439" y="787"/>
                    </a:lnTo>
                    <a:lnTo>
                      <a:pt x="440" y="774"/>
                    </a:lnTo>
                    <a:lnTo>
                      <a:pt x="442" y="762"/>
                    </a:lnTo>
                    <a:lnTo>
                      <a:pt x="446" y="750"/>
                    </a:lnTo>
                    <a:lnTo>
                      <a:pt x="449" y="739"/>
                    </a:lnTo>
                    <a:lnTo>
                      <a:pt x="454" y="727"/>
                    </a:lnTo>
                    <a:lnTo>
                      <a:pt x="458" y="716"/>
                    </a:lnTo>
                    <a:lnTo>
                      <a:pt x="463" y="704"/>
                    </a:lnTo>
                    <a:lnTo>
                      <a:pt x="469" y="694"/>
                    </a:lnTo>
                    <a:lnTo>
                      <a:pt x="476" y="683"/>
                    </a:lnTo>
                    <a:lnTo>
                      <a:pt x="483" y="673"/>
                    </a:lnTo>
                    <a:lnTo>
                      <a:pt x="490" y="665"/>
                    </a:lnTo>
                    <a:lnTo>
                      <a:pt x="498" y="655"/>
                    </a:lnTo>
                    <a:lnTo>
                      <a:pt x="507" y="646"/>
                    </a:lnTo>
                    <a:lnTo>
                      <a:pt x="516" y="637"/>
                    </a:lnTo>
                    <a:lnTo>
                      <a:pt x="524" y="629"/>
                    </a:lnTo>
                    <a:lnTo>
                      <a:pt x="534" y="621"/>
                    </a:lnTo>
                    <a:lnTo>
                      <a:pt x="544" y="613"/>
                    </a:lnTo>
                    <a:lnTo>
                      <a:pt x="556" y="607"/>
                    </a:lnTo>
                    <a:lnTo>
                      <a:pt x="566" y="600"/>
                    </a:lnTo>
                    <a:lnTo>
                      <a:pt x="578" y="595"/>
                    </a:lnTo>
                    <a:lnTo>
                      <a:pt x="589" y="589"/>
                    </a:lnTo>
                    <a:lnTo>
                      <a:pt x="601" y="584"/>
                    </a:lnTo>
                    <a:lnTo>
                      <a:pt x="613" y="579"/>
                    </a:lnTo>
                    <a:lnTo>
                      <a:pt x="625" y="576"/>
                    </a:lnTo>
                    <a:lnTo>
                      <a:pt x="638" y="572"/>
                    </a:lnTo>
                    <a:lnTo>
                      <a:pt x="651" y="569"/>
                    </a:lnTo>
                    <a:lnTo>
                      <a:pt x="664" y="567"/>
                    </a:lnTo>
                    <a:lnTo>
                      <a:pt x="678" y="566"/>
                    </a:lnTo>
                    <a:lnTo>
                      <a:pt x="691" y="565"/>
                    </a:lnTo>
                    <a:lnTo>
                      <a:pt x="704" y="565"/>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240" name="Freeform 82"/>
              <p:cNvSpPr>
                <a:spLocks/>
              </p:cNvSpPr>
              <p:nvPr/>
            </p:nvSpPr>
            <p:spPr bwMode="auto">
              <a:xfrm>
                <a:off x="12235265" y="2025012"/>
                <a:ext cx="203200" cy="33338"/>
              </a:xfrm>
              <a:custGeom>
                <a:avLst/>
                <a:gdLst/>
                <a:ahLst/>
                <a:cxnLst>
                  <a:cxn ang="0">
                    <a:pos x="1170" y="0"/>
                  </a:cxn>
                  <a:cxn ang="0">
                    <a:pos x="1192" y="2"/>
                  </a:cxn>
                  <a:cxn ang="0">
                    <a:pos x="1212" y="9"/>
                  </a:cxn>
                  <a:cxn ang="0">
                    <a:pos x="1231" y="19"/>
                  </a:cxn>
                  <a:cxn ang="0">
                    <a:pos x="1246" y="32"/>
                  </a:cxn>
                  <a:cxn ang="0">
                    <a:pos x="1259" y="49"/>
                  </a:cxn>
                  <a:cxn ang="0">
                    <a:pos x="1271" y="66"/>
                  </a:cxn>
                  <a:cxn ang="0">
                    <a:pos x="1276" y="87"/>
                  </a:cxn>
                  <a:cxn ang="0">
                    <a:pos x="1278" y="110"/>
                  </a:cxn>
                  <a:cxn ang="0">
                    <a:pos x="1276" y="131"/>
                  </a:cxn>
                  <a:cxn ang="0">
                    <a:pos x="1271" y="152"/>
                  </a:cxn>
                  <a:cxn ang="0">
                    <a:pos x="1259" y="170"/>
                  </a:cxn>
                  <a:cxn ang="0">
                    <a:pos x="1246" y="186"/>
                  </a:cxn>
                  <a:cxn ang="0">
                    <a:pos x="1231" y="200"/>
                  </a:cxn>
                  <a:cxn ang="0">
                    <a:pos x="1212" y="210"/>
                  </a:cxn>
                  <a:cxn ang="0">
                    <a:pos x="1192" y="216"/>
                  </a:cxn>
                  <a:cxn ang="0">
                    <a:pos x="1170" y="218"/>
                  </a:cxn>
                  <a:cxn ang="0">
                    <a:pos x="97" y="217"/>
                  </a:cxn>
                  <a:cxn ang="0">
                    <a:pos x="76" y="213"/>
                  </a:cxn>
                  <a:cxn ang="0">
                    <a:pos x="56" y="205"/>
                  </a:cxn>
                  <a:cxn ang="0">
                    <a:pos x="40" y="193"/>
                  </a:cxn>
                  <a:cxn ang="0">
                    <a:pos x="24" y="178"/>
                  </a:cxn>
                  <a:cxn ang="0">
                    <a:pos x="13" y="161"/>
                  </a:cxn>
                  <a:cxn ang="0">
                    <a:pos x="4" y="142"/>
                  </a:cxn>
                  <a:cxn ang="0">
                    <a:pos x="0" y="121"/>
                  </a:cxn>
                  <a:cxn ang="0">
                    <a:pos x="0" y="99"/>
                  </a:cxn>
                  <a:cxn ang="0">
                    <a:pos x="4" y="76"/>
                  </a:cxn>
                  <a:cxn ang="0">
                    <a:pos x="13" y="58"/>
                  </a:cxn>
                  <a:cxn ang="0">
                    <a:pos x="24" y="40"/>
                  </a:cxn>
                  <a:cxn ang="0">
                    <a:pos x="40" y="25"/>
                  </a:cxn>
                  <a:cxn ang="0">
                    <a:pos x="56" y="13"/>
                  </a:cxn>
                  <a:cxn ang="0">
                    <a:pos x="76" y="5"/>
                  </a:cxn>
                  <a:cxn ang="0">
                    <a:pos x="97" y="1"/>
                  </a:cxn>
                </a:cxnLst>
                <a:rect l="0" t="0" r="r" b="b"/>
                <a:pathLst>
                  <a:path w="1278" h="218">
                    <a:moveTo>
                      <a:pt x="108" y="0"/>
                    </a:moveTo>
                    <a:lnTo>
                      <a:pt x="1170" y="0"/>
                    </a:lnTo>
                    <a:lnTo>
                      <a:pt x="1181" y="1"/>
                    </a:lnTo>
                    <a:lnTo>
                      <a:pt x="1192" y="2"/>
                    </a:lnTo>
                    <a:lnTo>
                      <a:pt x="1202" y="5"/>
                    </a:lnTo>
                    <a:lnTo>
                      <a:pt x="1212" y="9"/>
                    </a:lnTo>
                    <a:lnTo>
                      <a:pt x="1222" y="13"/>
                    </a:lnTo>
                    <a:lnTo>
                      <a:pt x="1231" y="19"/>
                    </a:lnTo>
                    <a:lnTo>
                      <a:pt x="1238" y="25"/>
                    </a:lnTo>
                    <a:lnTo>
                      <a:pt x="1246" y="32"/>
                    </a:lnTo>
                    <a:lnTo>
                      <a:pt x="1254" y="40"/>
                    </a:lnTo>
                    <a:lnTo>
                      <a:pt x="1259" y="49"/>
                    </a:lnTo>
                    <a:lnTo>
                      <a:pt x="1265" y="58"/>
                    </a:lnTo>
                    <a:lnTo>
                      <a:pt x="1271" y="66"/>
                    </a:lnTo>
                    <a:lnTo>
                      <a:pt x="1274" y="76"/>
                    </a:lnTo>
                    <a:lnTo>
                      <a:pt x="1276" y="87"/>
                    </a:lnTo>
                    <a:lnTo>
                      <a:pt x="1278" y="99"/>
                    </a:lnTo>
                    <a:lnTo>
                      <a:pt x="1278" y="110"/>
                    </a:lnTo>
                    <a:lnTo>
                      <a:pt x="1278" y="121"/>
                    </a:lnTo>
                    <a:lnTo>
                      <a:pt x="1276" y="131"/>
                    </a:lnTo>
                    <a:lnTo>
                      <a:pt x="1274" y="142"/>
                    </a:lnTo>
                    <a:lnTo>
                      <a:pt x="1271" y="152"/>
                    </a:lnTo>
                    <a:lnTo>
                      <a:pt x="1265" y="161"/>
                    </a:lnTo>
                    <a:lnTo>
                      <a:pt x="1259" y="170"/>
                    </a:lnTo>
                    <a:lnTo>
                      <a:pt x="1254" y="178"/>
                    </a:lnTo>
                    <a:lnTo>
                      <a:pt x="1246" y="186"/>
                    </a:lnTo>
                    <a:lnTo>
                      <a:pt x="1238" y="193"/>
                    </a:lnTo>
                    <a:lnTo>
                      <a:pt x="1231" y="200"/>
                    </a:lnTo>
                    <a:lnTo>
                      <a:pt x="1222" y="205"/>
                    </a:lnTo>
                    <a:lnTo>
                      <a:pt x="1212" y="210"/>
                    </a:lnTo>
                    <a:lnTo>
                      <a:pt x="1202" y="213"/>
                    </a:lnTo>
                    <a:lnTo>
                      <a:pt x="1192" y="216"/>
                    </a:lnTo>
                    <a:lnTo>
                      <a:pt x="1181" y="217"/>
                    </a:lnTo>
                    <a:lnTo>
                      <a:pt x="1170" y="218"/>
                    </a:lnTo>
                    <a:lnTo>
                      <a:pt x="108" y="218"/>
                    </a:lnTo>
                    <a:lnTo>
                      <a:pt x="97" y="217"/>
                    </a:lnTo>
                    <a:lnTo>
                      <a:pt x="86" y="216"/>
                    </a:lnTo>
                    <a:lnTo>
                      <a:pt x="76" y="213"/>
                    </a:lnTo>
                    <a:lnTo>
                      <a:pt x="66" y="210"/>
                    </a:lnTo>
                    <a:lnTo>
                      <a:pt x="56" y="205"/>
                    </a:lnTo>
                    <a:lnTo>
                      <a:pt x="47" y="200"/>
                    </a:lnTo>
                    <a:lnTo>
                      <a:pt x="40" y="193"/>
                    </a:lnTo>
                    <a:lnTo>
                      <a:pt x="32" y="186"/>
                    </a:lnTo>
                    <a:lnTo>
                      <a:pt x="24" y="178"/>
                    </a:lnTo>
                    <a:lnTo>
                      <a:pt x="19" y="170"/>
                    </a:lnTo>
                    <a:lnTo>
                      <a:pt x="13" y="161"/>
                    </a:lnTo>
                    <a:lnTo>
                      <a:pt x="9" y="152"/>
                    </a:lnTo>
                    <a:lnTo>
                      <a:pt x="4" y="142"/>
                    </a:lnTo>
                    <a:lnTo>
                      <a:pt x="2" y="131"/>
                    </a:lnTo>
                    <a:lnTo>
                      <a:pt x="0" y="121"/>
                    </a:lnTo>
                    <a:lnTo>
                      <a:pt x="0" y="110"/>
                    </a:lnTo>
                    <a:lnTo>
                      <a:pt x="0" y="99"/>
                    </a:lnTo>
                    <a:lnTo>
                      <a:pt x="2" y="87"/>
                    </a:lnTo>
                    <a:lnTo>
                      <a:pt x="4" y="76"/>
                    </a:lnTo>
                    <a:lnTo>
                      <a:pt x="9" y="66"/>
                    </a:lnTo>
                    <a:lnTo>
                      <a:pt x="13" y="58"/>
                    </a:lnTo>
                    <a:lnTo>
                      <a:pt x="19" y="49"/>
                    </a:lnTo>
                    <a:lnTo>
                      <a:pt x="24" y="40"/>
                    </a:lnTo>
                    <a:lnTo>
                      <a:pt x="32" y="32"/>
                    </a:lnTo>
                    <a:lnTo>
                      <a:pt x="40" y="25"/>
                    </a:lnTo>
                    <a:lnTo>
                      <a:pt x="47" y="19"/>
                    </a:lnTo>
                    <a:lnTo>
                      <a:pt x="56" y="13"/>
                    </a:lnTo>
                    <a:lnTo>
                      <a:pt x="66" y="9"/>
                    </a:lnTo>
                    <a:lnTo>
                      <a:pt x="76" y="5"/>
                    </a:lnTo>
                    <a:lnTo>
                      <a:pt x="86" y="2"/>
                    </a:lnTo>
                    <a:lnTo>
                      <a:pt x="97" y="1"/>
                    </a:lnTo>
                    <a:lnTo>
                      <a:pt x="108" y="0"/>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241" name="Freeform 83"/>
              <p:cNvSpPr>
                <a:spLocks/>
              </p:cNvSpPr>
              <p:nvPr/>
            </p:nvSpPr>
            <p:spPr bwMode="auto">
              <a:xfrm>
                <a:off x="11619315" y="2025012"/>
                <a:ext cx="28575" cy="30163"/>
              </a:xfrm>
              <a:custGeom>
                <a:avLst/>
                <a:gdLst/>
                <a:ahLst/>
                <a:cxnLst>
                  <a:cxn ang="0">
                    <a:pos x="101" y="182"/>
                  </a:cxn>
                  <a:cxn ang="0">
                    <a:pos x="119" y="178"/>
                  </a:cxn>
                  <a:cxn ang="0">
                    <a:pos x="136" y="170"/>
                  </a:cxn>
                  <a:cxn ang="0">
                    <a:pos x="150" y="162"/>
                  </a:cxn>
                  <a:cxn ang="0">
                    <a:pos x="162" y="148"/>
                  </a:cxn>
                  <a:cxn ang="0">
                    <a:pos x="172" y="134"/>
                  </a:cxn>
                  <a:cxn ang="0">
                    <a:pos x="179" y="117"/>
                  </a:cxn>
                  <a:cxn ang="0">
                    <a:pos x="183" y="99"/>
                  </a:cxn>
                  <a:cxn ang="0">
                    <a:pos x="183" y="82"/>
                  </a:cxn>
                  <a:cxn ang="0">
                    <a:pos x="179" y="64"/>
                  </a:cxn>
                  <a:cxn ang="0">
                    <a:pos x="172" y="47"/>
                  </a:cxn>
                  <a:cxn ang="0">
                    <a:pos x="162" y="33"/>
                  </a:cxn>
                  <a:cxn ang="0">
                    <a:pos x="150" y="21"/>
                  </a:cxn>
                  <a:cxn ang="0">
                    <a:pos x="136" y="11"/>
                  </a:cxn>
                  <a:cxn ang="0">
                    <a:pos x="119" y="3"/>
                  </a:cxn>
                  <a:cxn ang="0">
                    <a:pos x="101" y="0"/>
                  </a:cxn>
                  <a:cxn ang="0">
                    <a:pos x="82" y="0"/>
                  </a:cxn>
                  <a:cxn ang="0">
                    <a:pos x="65" y="3"/>
                  </a:cxn>
                  <a:cxn ang="0">
                    <a:pos x="49" y="11"/>
                  </a:cxn>
                  <a:cxn ang="0">
                    <a:pos x="34" y="21"/>
                  </a:cxn>
                  <a:cxn ang="0">
                    <a:pos x="21" y="33"/>
                  </a:cxn>
                  <a:cxn ang="0">
                    <a:pos x="11" y="47"/>
                  </a:cxn>
                  <a:cxn ang="0">
                    <a:pos x="5" y="64"/>
                  </a:cxn>
                  <a:cxn ang="0">
                    <a:pos x="1" y="82"/>
                  </a:cxn>
                  <a:cxn ang="0">
                    <a:pos x="1" y="99"/>
                  </a:cxn>
                  <a:cxn ang="0">
                    <a:pos x="5" y="117"/>
                  </a:cxn>
                  <a:cxn ang="0">
                    <a:pos x="11" y="134"/>
                  </a:cxn>
                  <a:cxn ang="0">
                    <a:pos x="21" y="148"/>
                  </a:cxn>
                  <a:cxn ang="0">
                    <a:pos x="34" y="162"/>
                  </a:cxn>
                  <a:cxn ang="0">
                    <a:pos x="49" y="170"/>
                  </a:cxn>
                  <a:cxn ang="0">
                    <a:pos x="65" y="178"/>
                  </a:cxn>
                  <a:cxn ang="0">
                    <a:pos x="82" y="182"/>
                  </a:cxn>
                </a:cxnLst>
                <a:rect l="0" t="0" r="r" b="b"/>
                <a:pathLst>
                  <a:path w="183" h="182">
                    <a:moveTo>
                      <a:pt x="92" y="182"/>
                    </a:moveTo>
                    <a:lnTo>
                      <a:pt x="101" y="182"/>
                    </a:lnTo>
                    <a:lnTo>
                      <a:pt x="110" y="180"/>
                    </a:lnTo>
                    <a:lnTo>
                      <a:pt x="119" y="178"/>
                    </a:lnTo>
                    <a:lnTo>
                      <a:pt x="128" y="175"/>
                    </a:lnTo>
                    <a:lnTo>
                      <a:pt x="136" y="170"/>
                    </a:lnTo>
                    <a:lnTo>
                      <a:pt x="143" y="166"/>
                    </a:lnTo>
                    <a:lnTo>
                      <a:pt x="150" y="162"/>
                    </a:lnTo>
                    <a:lnTo>
                      <a:pt x="157" y="155"/>
                    </a:lnTo>
                    <a:lnTo>
                      <a:pt x="162" y="148"/>
                    </a:lnTo>
                    <a:lnTo>
                      <a:pt x="168" y="142"/>
                    </a:lnTo>
                    <a:lnTo>
                      <a:pt x="172" y="134"/>
                    </a:lnTo>
                    <a:lnTo>
                      <a:pt x="177" y="126"/>
                    </a:lnTo>
                    <a:lnTo>
                      <a:pt x="179" y="117"/>
                    </a:lnTo>
                    <a:lnTo>
                      <a:pt x="181" y="109"/>
                    </a:lnTo>
                    <a:lnTo>
                      <a:pt x="183" y="99"/>
                    </a:lnTo>
                    <a:lnTo>
                      <a:pt x="183" y="91"/>
                    </a:lnTo>
                    <a:lnTo>
                      <a:pt x="183" y="82"/>
                    </a:lnTo>
                    <a:lnTo>
                      <a:pt x="181" y="72"/>
                    </a:lnTo>
                    <a:lnTo>
                      <a:pt x="179" y="64"/>
                    </a:lnTo>
                    <a:lnTo>
                      <a:pt x="177" y="55"/>
                    </a:lnTo>
                    <a:lnTo>
                      <a:pt x="172" y="47"/>
                    </a:lnTo>
                    <a:lnTo>
                      <a:pt x="168" y="40"/>
                    </a:lnTo>
                    <a:lnTo>
                      <a:pt x="162" y="33"/>
                    </a:lnTo>
                    <a:lnTo>
                      <a:pt x="157" y="26"/>
                    </a:lnTo>
                    <a:lnTo>
                      <a:pt x="150" y="21"/>
                    </a:lnTo>
                    <a:lnTo>
                      <a:pt x="143" y="15"/>
                    </a:lnTo>
                    <a:lnTo>
                      <a:pt x="136" y="11"/>
                    </a:lnTo>
                    <a:lnTo>
                      <a:pt x="128" y="6"/>
                    </a:lnTo>
                    <a:lnTo>
                      <a:pt x="119" y="3"/>
                    </a:lnTo>
                    <a:lnTo>
                      <a:pt x="110" y="1"/>
                    </a:lnTo>
                    <a:lnTo>
                      <a:pt x="101" y="0"/>
                    </a:lnTo>
                    <a:lnTo>
                      <a:pt x="92" y="0"/>
                    </a:lnTo>
                    <a:lnTo>
                      <a:pt x="82" y="0"/>
                    </a:lnTo>
                    <a:lnTo>
                      <a:pt x="73" y="1"/>
                    </a:lnTo>
                    <a:lnTo>
                      <a:pt x="65" y="3"/>
                    </a:lnTo>
                    <a:lnTo>
                      <a:pt x="57" y="6"/>
                    </a:lnTo>
                    <a:lnTo>
                      <a:pt x="49" y="11"/>
                    </a:lnTo>
                    <a:lnTo>
                      <a:pt x="41" y="15"/>
                    </a:lnTo>
                    <a:lnTo>
                      <a:pt x="34" y="21"/>
                    </a:lnTo>
                    <a:lnTo>
                      <a:pt x="28" y="26"/>
                    </a:lnTo>
                    <a:lnTo>
                      <a:pt x="21" y="33"/>
                    </a:lnTo>
                    <a:lnTo>
                      <a:pt x="16" y="40"/>
                    </a:lnTo>
                    <a:lnTo>
                      <a:pt x="11" y="47"/>
                    </a:lnTo>
                    <a:lnTo>
                      <a:pt x="8" y="55"/>
                    </a:lnTo>
                    <a:lnTo>
                      <a:pt x="5" y="64"/>
                    </a:lnTo>
                    <a:lnTo>
                      <a:pt x="2" y="72"/>
                    </a:lnTo>
                    <a:lnTo>
                      <a:pt x="1" y="82"/>
                    </a:lnTo>
                    <a:lnTo>
                      <a:pt x="0" y="91"/>
                    </a:lnTo>
                    <a:lnTo>
                      <a:pt x="1" y="99"/>
                    </a:lnTo>
                    <a:lnTo>
                      <a:pt x="2" y="109"/>
                    </a:lnTo>
                    <a:lnTo>
                      <a:pt x="5" y="117"/>
                    </a:lnTo>
                    <a:lnTo>
                      <a:pt x="8" y="126"/>
                    </a:lnTo>
                    <a:lnTo>
                      <a:pt x="11" y="134"/>
                    </a:lnTo>
                    <a:lnTo>
                      <a:pt x="16" y="142"/>
                    </a:lnTo>
                    <a:lnTo>
                      <a:pt x="21" y="148"/>
                    </a:lnTo>
                    <a:lnTo>
                      <a:pt x="28" y="155"/>
                    </a:lnTo>
                    <a:lnTo>
                      <a:pt x="34" y="162"/>
                    </a:lnTo>
                    <a:lnTo>
                      <a:pt x="41" y="166"/>
                    </a:lnTo>
                    <a:lnTo>
                      <a:pt x="49" y="170"/>
                    </a:lnTo>
                    <a:lnTo>
                      <a:pt x="57" y="175"/>
                    </a:lnTo>
                    <a:lnTo>
                      <a:pt x="65" y="178"/>
                    </a:lnTo>
                    <a:lnTo>
                      <a:pt x="73" y="180"/>
                    </a:lnTo>
                    <a:lnTo>
                      <a:pt x="82" y="182"/>
                    </a:lnTo>
                    <a:lnTo>
                      <a:pt x="92" y="182"/>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242" name="Freeform 84"/>
              <p:cNvSpPr>
                <a:spLocks/>
              </p:cNvSpPr>
              <p:nvPr/>
            </p:nvSpPr>
            <p:spPr bwMode="auto">
              <a:xfrm>
                <a:off x="11659003" y="2025012"/>
                <a:ext cx="28575" cy="30163"/>
              </a:xfrm>
              <a:custGeom>
                <a:avLst/>
                <a:gdLst/>
                <a:ahLst/>
                <a:cxnLst>
                  <a:cxn ang="0">
                    <a:pos x="100" y="182"/>
                  </a:cxn>
                  <a:cxn ang="0">
                    <a:pos x="118" y="178"/>
                  </a:cxn>
                  <a:cxn ang="0">
                    <a:pos x="134" y="170"/>
                  </a:cxn>
                  <a:cxn ang="0">
                    <a:pos x="149" y="162"/>
                  </a:cxn>
                  <a:cxn ang="0">
                    <a:pos x="161" y="148"/>
                  </a:cxn>
                  <a:cxn ang="0">
                    <a:pos x="171" y="134"/>
                  </a:cxn>
                  <a:cxn ang="0">
                    <a:pos x="179" y="117"/>
                  </a:cxn>
                  <a:cxn ang="0">
                    <a:pos x="182" y="99"/>
                  </a:cxn>
                  <a:cxn ang="0">
                    <a:pos x="182" y="82"/>
                  </a:cxn>
                  <a:cxn ang="0">
                    <a:pos x="179" y="64"/>
                  </a:cxn>
                  <a:cxn ang="0">
                    <a:pos x="171" y="47"/>
                  </a:cxn>
                  <a:cxn ang="0">
                    <a:pos x="161" y="33"/>
                  </a:cxn>
                  <a:cxn ang="0">
                    <a:pos x="149" y="21"/>
                  </a:cxn>
                  <a:cxn ang="0">
                    <a:pos x="134" y="11"/>
                  </a:cxn>
                  <a:cxn ang="0">
                    <a:pos x="118" y="3"/>
                  </a:cxn>
                  <a:cxn ang="0">
                    <a:pos x="100" y="0"/>
                  </a:cxn>
                  <a:cxn ang="0">
                    <a:pos x="81" y="0"/>
                  </a:cxn>
                  <a:cxn ang="0">
                    <a:pos x="63" y="3"/>
                  </a:cxn>
                  <a:cxn ang="0">
                    <a:pos x="48" y="11"/>
                  </a:cxn>
                  <a:cxn ang="0">
                    <a:pos x="32" y="21"/>
                  </a:cxn>
                  <a:cxn ang="0">
                    <a:pos x="20" y="33"/>
                  </a:cxn>
                  <a:cxn ang="0">
                    <a:pos x="10" y="47"/>
                  </a:cxn>
                  <a:cxn ang="0">
                    <a:pos x="4" y="64"/>
                  </a:cxn>
                  <a:cxn ang="0">
                    <a:pos x="0" y="82"/>
                  </a:cxn>
                  <a:cxn ang="0">
                    <a:pos x="0" y="99"/>
                  </a:cxn>
                  <a:cxn ang="0">
                    <a:pos x="4" y="117"/>
                  </a:cxn>
                  <a:cxn ang="0">
                    <a:pos x="10" y="134"/>
                  </a:cxn>
                  <a:cxn ang="0">
                    <a:pos x="20" y="148"/>
                  </a:cxn>
                  <a:cxn ang="0">
                    <a:pos x="32" y="162"/>
                  </a:cxn>
                  <a:cxn ang="0">
                    <a:pos x="48" y="170"/>
                  </a:cxn>
                  <a:cxn ang="0">
                    <a:pos x="63" y="178"/>
                  </a:cxn>
                  <a:cxn ang="0">
                    <a:pos x="81" y="182"/>
                  </a:cxn>
                </a:cxnLst>
                <a:rect l="0" t="0" r="r" b="b"/>
                <a:pathLst>
                  <a:path w="182" h="182">
                    <a:moveTo>
                      <a:pt x="91" y="182"/>
                    </a:moveTo>
                    <a:lnTo>
                      <a:pt x="100" y="182"/>
                    </a:lnTo>
                    <a:lnTo>
                      <a:pt x="109" y="180"/>
                    </a:lnTo>
                    <a:lnTo>
                      <a:pt x="118" y="178"/>
                    </a:lnTo>
                    <a:lnTo>
                      <a:pt x="127" y="175"/>
                    </a:lnTo>
                    <a:lnTo>
                      <a:pt x="134" y="170"/>
                    </a:lnTo>
                    <a:lnTo>
                      <a:pt x="142" y="166"/>
                    </a:lnTo>
                    <a:lnTo>
                      <a:pt x="149" y="162"/>
                    </a:lnTo>
                    <a:lnTo>
                      <a:pt x="155" y="155"/>
                    </a:lnTo>
                    <a:lnTo>
                      <a:pt x="161" y="148"/>
                    </a:lnTo>
                    <a:lnTo>
                      <a:pt x="167" y="142"/>
                    </a:lnTo>
                    <a:lnTo>
                      <a:pt x="171" y="134"/>
                    </a:lnTo>
                    <a:lnTo>
                      <a:pt x="175" y="126"/>
                    </a:lnTo>
                    <a:lnTo>
                      <a:pt x="179" y="117"/>
                    </a:lnTo>
                    <a:lnTo>
                      <a:pt x="181" y="109"/>
                    </a:lnTo>
                    <a:lnTo>
                      <a:pt x="182" y="99"/>
                    </a:lnTo>
                    <a:lnTo>
                      <a:pt x="182" y="91"/>
                    </a:lnTo>
                    <a:lnTo>
                      <a:pt x="182" y="82"/>
                    </a:lnTo>
                    <a:lnTo>
                      <a:pt x="181" y="72"/>
                    </a:lnTo>
                    <a:lnTo>
                      <a:pt x="179" y="64"/>
                    </a:lnTo>
                    <a:lnTo>
                      <a:pt x="175" y="55"/>
                    </a:lnTo>
                    <a:lnTo>
                      <a:pt x="171" y="47"/>
                    </a:lnTo>
                    <a:lnTo>
                      <a:pt x="167" y="40"/>
                    </a:lnTo>
                    <a:lnTo>
                      <a:pt x="161" y="33"/>
                    </a:lnTo>
                    <a:lnTo>
                      <a:pt x="155" y="26"/>
                    </a:lnTo>
                    <a:lnTo>
                      <a:pt x="149" y="21"/>
                    </a:lnTo>
                    <a:lnTo>
                      <a:pt x="142" y="15"/>
                    </a:lnTo>
                    <a:lnTo>
                      <a:pt x="134" y="11"/>
                    </a:lnTo>
                    <a:lnTo>
                      <a:pt x="127" y="6"/>
                    </a:lnTo>
                    <a:lnTo>
                      <a:pt x="118" y="3"/>
                    </a:lnTo>
                    <a:lnTo>
                      <a:pt x="109" y="1"/>
                    </a:lnTo>
                    <a:lnTo>
                      <a:pt x="100" y="0"/>
                    </a:lnTo>
                    <a:lnTo>
                      <a:pt x="91" y="0"/>
                    </a:lnTo>
                    <a:lnTo>
                      <a:pt x="81" y="0"/>
                    </a:lnTo>
                    <a:lnTo>
                      <a:pt x="72" y="1"/>
                    </a:lnTo>
                    <a:lnTo>
                      <a:pt x="63" y="3"/>
                    </a:lnTo>
                    <a:lnTo>
                      <a:pt x="56" y="6"/>
                    </a:lnTo>
                    <a:lnTo>
                      <a:pt x="48" y="11"/>
                    </a:lnTo>
                    <a:lnTo>
                      <a:pt x="40" y="15"/>
                    </a:lnTo>
                    <a:lnTo>
                      <a:pt x="32" y="21"/>
                    </a:lnTo>
                    <a:lnTo>
                      <a:pt x="27" y="26"/>
                    </a:lnTo>
                    <a:lnTo>
                      <a:pt x="20" y="33"/>
                    </a:lnTo>
                    <a:lnTo>
                      <a:pt x="16" y="40"/>
                    </a:lnTo>
                    <a:lnTo>
                      <a:pt x="10" y="47"/>
                    </a:lnTo>
                    <a:lnTo>
                      <a:pt x="7" y="55"/>
                    </a:lnTo>
                    <a:lnTo>
                      <a:pt x="4" y="64"/>
                    </a:lnTo>
                    <a:lnTo>
                      <a:pt x="1" y="72"/>
                    </a:lnTo>
                    <a:lnTo>
                      <a:pt x="0" y="82"/>
                    </a:lnTo>
                    <a:lnTo>
                      <a:pt x="0" y="91"/>
                    </a:lnTo>
                    <a:lnTo>
                      <a:pt x="0" y="99"/>
                    </a:lnTo>
                    <a:lnTo>
                      <a:pt x="1" y="109"/>
                    </a:lnTo>
                    <a:lnTo>
                      <a:pt x="4" y="117"/>
                    </a:lnTo>
                    <a:lnTo>
                      <a:pt x="7" y="126"/>
                    </a:lnTo>
                    <a:lnTo>
                      <a:pt x="10" y="134"/>
                    </a:lnTo>
                    <a:lnTo>
                      <a:pt x="16" y="142"/>
                    </a:lnTo>
                    <a:lnTo>
                      <a:pt x="20" y="148"/>
                    </a:lnTo>
                    <a:lnTo>
                      <a:pt x="27" y="155"/>
                    </a:lnTo>
                    <a:lnTo>
                      <a:pt x="32" y="162"/>
                    </a:lnTo>
                    <a:lnTo>
                      <a:pt x="40" y="166"/>
                    </a:lnTo>
                    <a:lnTo>
                      <a:pt x="48" y="170"/>
                    </a:lnTo>
                    <a:lnTo>
                      <a:pt x="56" y="175"/>
                    </a:lnTo>
                    <a:lnTo>
                      <a:pt x="63" y="178"/>
                    </a:lnTo>
                    <a:lnTo>
                      <a:pt x="72" y="180"/>
                    </a:lnTo>
                    <a:lnTo>
                      <a:pt x="81" y="182"/>
                    </a:lnTo>
                    <a:lnTo>
                      <a:pt x="91" y="182"/>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243" name="Freeform 85"/>
              <p:cNvSpPr>
                <a:spLocks/>
              </p:cNvSpPr>
              <p:nvPr/>
            </p:nvSpPr>
            <p:spPr bwMode="auto">
              <a:xfrm>
                <a:off x="11698690" y="2025012"/>
                <a:ext cx="30163" cy="30163"/>
              </a:xfrm>
              <a:custGeom>
                <a:avLst/>
                <a:gdLst/>
                <a:ahLst/>
                <a:cxnLst>
                  <a:cxn ang="0">
                    <a:pos x="100" y="182"/>
                  </a:cxn>
                  <a:cxn ang="0">
                    <a:pos x="118" y="178"/>
                  </a:cxn>
                  <a:cxn ang="0">
                    <a:pos x="134" y="170"/>
                  </a:cxn>
                  <a:cxn ang="0">
                    <a:pos x="149" y="162"/>
                  </a:cxn>
                  <a:cxn ang="0">
                    <a:pos x="162" y="148"/>
                  </a:cxn>
                  <a:cxn ang="0">
                    <a:pos x="171" y="134"/>
                  </a:cxn>
                  <a:cxn ang="0">
                    <a:pos x="179" y="117"/>
                  </a:cxn>
                  <a:cxn ang="0">
                    <a:pos x="182" y="99"/>
                  </a:cxn>
                  <a:cxn ang="0">
                    <a:pos x="182" y="82"/>
                  </a:cxn>
                  <a:cxn ang="0">
                    <a:pos x="179" y="64"/>
                  </a:cxn>
                  <a:cxn ang="0">
                    <a:pos x="171" y="47"/>
                  </a:cxn>
                  <a:cxn ang="0">
                    <a:pos x="162" y="33"/>
                  </a:cxn>
                  <a:cxn ang="0">
                    <a:pos x="149" y="21"/>
                  </a:cxn>
                  <a:cxn ang="0">
                    <a:pos x="134" y="11"/>
                  </a:cxn>
                  <a:cxn ang="0">
                    <a:pos x="118" y="3"/>
                  </a:cxn>
                  <a:cxn ang="0">
                    <a:pos x="100" y="0"/>
                  </a:cxn>
                  <a:cxn ang="0">
                    <a:pos x="82" y="0"/>
                  </a:cxn>
                  <a:cxn ang="0">
                    <a:pos x="64" y="3"/>
                  </a:cxn>
                  <a:cxn ang="0">
                    <a:pos x="48" y="11"/>
                  </a:cxn>
                  <a:cxn ang="0">
                    <a:pos x="33" y="21"/>
                  </a:cxn>
                  <a:cxn ang="0">
                    <a:pos x="20" y="33"/>
                  </a:cxn>
                  <a:cxn ang="0">
                    <a:pos x="11" y="47"/>
                  </a:cxn>
                  <a:cxn ang="0">
                    <a:pos x="3" y="64"/>
                  </a:cxn>
                  <a:cxn ang="0">
                    <a:pos x="0" y="82"/>
                  </a:cxn>
                  <a:cxn ang="0">
                    <a:pos x="0" y="99"/>
                  </a:cxn>
                  <a:cxn ang="0">
                    <a:pos x="3" y="117"/>
                  </a:cxn>
                  <a:cxn ang="0">
                    <a:pos x="11" y="134"/>
                  </a:cxn>
                  <a:cxn ang="0">
                    <a:pos x="20" y="148"/>
                  </a:cxn>
                  <a:cxn ang="0">
                    <a:pos x="33" y="162"/>
                  </a:cxn>
                  <a:cxn ang="0">
                    <a:pos x="48" y="170"/>
                  </a:cxn>
                  <a:cxn ang="0">
                    <a:pos x="64" y="178"/>
                  </a:cxn>
                  <a:cxn ang="0">
                    <a:pos x="82" y="182"/>
                  </a:cxn>
                </a:cxnLst>
                <a:rect l="0" t="0" r="r" b="b"/>
                <a:pathLst>
                  <a:path w="182" h="182">
                    <a:moveTo>
                      <a:pt x="91" y="182"/>
                    </a:moveTo>
                    <a:lnTo>
                      <a:pt x="100" y="182"/>
                    </a:lnTo>
                    <a:lnTo>
                      <a:pt x="110" y="180"/>
                    </a:lnTo>
                    <a:lnTo>
                      <a:pt x="118" y="178"/>
                    </a:lnTo>
                    <a:lnTo>
                      <a:pt x="126" y="175"/>
                    </a:lnTo>
                    <a:lnTo>
                      <a:pt x="134" y="170"/>
                    </a:lnTo>
                    <a:lnTo>
                      <a:pt x="142" y="166"/>
                    </a:lnTo>
                    <a:lnTo>
                      <a:pt x="149" y="162"/>
                    </a:lnTo>
                    <a:lnTo>
                      <a:pt x="155" y="155"/>
                    </a:lnTo>
                    <a:lnTo>
                      <a:pt x="162" y="148"/>
                    </a:lnTo>
                    <a:lnTo>
                      <a:pt x="166" y="142"/>
                    </a:lnTo>
                    <a:lnTo>
                      <a:pt x="171" y="134"/>
                    </a:lnTo>
                    <a:lnTo>
                      <a:pt x="175" y="126"/>
                    </a:lnTo>
                    <a:lnTo>
                      <a:pt x="179" y="117"/>
                    </a:lnTo>
                    <a:lnTo>
                      <a:pt x="181" y="109"/>
                    </a:lnTo>
                    <a:lnTo>
                      <a:pt x="182" y="99"/>
                    </a:lnTo>
                    <a:lnTo>
                      <a:pt x="182" y="91"/>
                    </a:lnTo>
                    <a:lnTo>
                      <a:pt x="182" y="82"/>
                    </a:lnTo>
                    <a:lnTo>
                      <a:pt x="181" y="72"/>
                    </a:lnTo>
                    <a:lnTo>
                      <a:pt x="179" y="64"/>
                    </a:lnTo>
                    <a:lnTo>
                      <a:pt x="175" y="55"/>
                    </a:lnTo>
                    <a:lnTo>
                      <a:pt x="171" y="47"/>
                    </a:lnTo>
                    <a:lnTo>
                      <a:pt x="166" y="40"/>
                    </a:lnTo>
                    <a:lnTo>
                      <a:pt x="162" y="33"/>
                    </a:lnTo>
                    <a:lnTo>
                      <a:pt x="155" y="26"/>
                    </a:lnTo>
                    <a:lnTo>
                      <a:pt x="149" y="21"/>
                    </a:lnTo>
                    <a:lnTo>
                      <a:pt x="142" y="15"/>
                    </a:lnTo>
                    <a:lnTo>
                      <a:pt x="134" y="11"/>
                    </a:lnTo>
                    <a:lnTo>
                      <a:pt x="126" y="6"/>
                    </a:lnTo>
                    <a:lnTo>
                      <a:pt x="118" y="3"/>
                    </a:lnTo>
                    <a:lnTo>
                      <a:pt x="110" y="1"/>
                    </a:lnTo>
                    <a:lnTo>
                      <a:pt x="100" y="0"/>
                    </a:lnTo>
                    <a:lnTo>
                      <a:pt x="91" y="0"/>
                    </a:lnTo>
                    <a:lnTo>
                      <a:pt x="82" y="0"/>
                    </a:lnTo>
                    <a:lnTo>
                      <a:pt x="72" y="1"/>
                    </a:lnTo>
                    <a:lnTo>
                      <a:pt x="64" y="3"/>
                    </a:lnTo>
                    <a:lnTo>
                      <a:pt x="55" y="6"/>
                    </a:lnTo>
                    <a:lnTo>
                      <a:pt x="48" y="11"/>
                    </a:lnTo>
                    <a:lnTo>
                      <a:pt x="40" y="15"/>
                    </a:lnTo>
                    <a:lnTo>
                      <a:pt x="33" y="21"/>
                    </a:lnTo>
                    <a:lnTo>
                      <a:pt x="27" y="26"/>
                    </a:lnTo>
                    <a:lnTo>
                      <a:pt x="20" y="33"/>
                    </a:lnTo>
                    <a:lnTo>
                      <a:pt x="16" y="40"/>
                    </a:lnTo>
                    <a:lnTo>
                      <a:pt x="11" y="47"/>
                    </a:lnTo>
                    <a:lnTo>
                      <a:pt x="7" y="55"/>
                    </a:lnTo>
                    <a:lnTo>
                      <a:pt x="3" y="64"/>
                    </a:lnTo>
                    <a:lnTo>
                      <a:pt x="1" y="72"/>
                    </a:lnTo>
                    <a:lnTo>
                      <a:pt x="0" y="82"/>
                    </a:lnTo>
                    <a:lnTo>
                      <a:pt x="0" y="91"/>
                    </a:lnTo>
                    <a:lnTo>
                      <a:pt x="0" y="99"/>
                    </a:lnTo>
                    <a:lnTo>
                      <a:pt x="1" y="109"/>
                    </a:lnTo>
                    <a:lnTo>
                      <a:pt x="3" y="117"/>
                    </a:lnTo>
                    <a:lnTo>
                      <a:pt x="7" y="126"/>
                    </a:lnTo>
                    <a:lnTo>
                      <a:pt x="11" y="134"/>
                    </a:lnTo>
                    <a:lnTo>
                      <a:pt x="16" y="142"/>
                    </a:lnTo>
                    <a:lnTo>
                      <a:pt x="20" y="148"/>
                    </a:lnTo>
                    <a:lnTo>
                      <a:pt x="27" y="155"/>
                    </a:lnTo>
                    <a:lnTo>
                      <a:pt x="33" y="162"/>
                    </a:lnTo>
                    <a:lnTo>
                      <a:pt x="40" y="166"/>
                    </a:lnTo>
                    <a:lnTo>
                      <a:pt x="48" y="170"/>
                    </a:lnTo>
                    <a:lnTo>
                      <a:pt x="55" y="175"/>
                    </a:lnTo>
                    <a:lnTo>
                      <a:pt x="64" y="178"/>
                    </a:lnTo>
                    <a:lnTo>
                      <a:pt x="72" y="180"/>
                    </a:lnTo>
                    <a:lnTo>
                      <a:pt x="82" y="182"/>
                    </a:lnTo>
                    <a:lnTo>
                      <a:pt x="91" y="182"/>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244" name="Freeform 86"/>
              <p:cNvSpPr>
                <a:spLocks/>
              </p:cNvSpPr>
              <p:nvPr/>
            </p:nvSpPr>
            <p:spPr bwMode="auto">
              <a:xfrm>
                <a:off x="11739965" y="2025012"/>
                <a:ext cx="28575" cy="30163"/>
              </a:xfrm>
              <a:custGeom>
                <a:avLst/>
                <a:gdLst/>
                <a:ahLst/>
                <a:cxnLst>
                  <a:cxn ang="0">
                    <a:pos x="101" y="182"/>
                  </a:cxn>
                  <a:cxn ang="0">
                    <a:pos x="118" y="178"/>
                  </a:cxn>
                  <a:cxn ang="0">
                    <a:pos x="134" y="170"/>
                  </a:cxn>
                  <a:cxn ang="0">
                    <a:pos x="148" y="162"/>
                  </a:cxn>
                  <a:cxn ang="0">
                    <a:pos x="162" y="148"/>
                  </a:cxn>
                  <a:cxn ang="0">
                    <a:pos x="172" y="134"/>
                  </a:cxn>
                  <a:cxn ang="0">
                    <a:pos x="178" y="117"/>
                  </a:cxn>
                  <a:cxn ang="0">
                    <a:pos x="182" y="99"/>
                  </a:cxn>
                  <a:cxn ang="0">
                    <a:pos x="182" y="82"/>
                  </a:cxn>
                  <a:cxn ang="0">
                    <a:pos x="178" y="64"/>
                  </a:cxn>
                  <a:cxn ang="0">
                    <a:pos x="172" y="47"/>
                  </a:cxn>
                  <a:cxn ang="0">
                    <a:pos x="162" y="33"/>
                  </a:cxn>
                  <a:cxn ang="0">
                    <a:pos x="148" y="21"/>
                  </a:cxn>
                  <a:cxn ang="0">
                    <a:pos x="134" y="11"/>
                  </a:cxn>
                  <a:cxn ang="0">
                    <a:pos x="118" y="3"/>
                  </a:cxn>
                  <a:cxn ang="0">
                    <a:pos x="101" y="0"/>
                  </a:cxn>
                  <a:cxn ang="0">
                    <a:pos x="82" y="0"/>
                  </a:cxn>
                  <a:cxn ang="0">
                    <a:pos x="64" y="3"/>
                  </a:cxn>
                  <a:cxn ang="0">
                    <a:pos x="48" y="11"/>
                  </a:cxn>
                  <a:cxn ang="0">
                    <a:pos x="33" y="21"/>
                  </a:cxn>
                  <a:cxn ang="0">
                    <a:pos x="21" y="33"/>
                  </a:cxn>
                  <a:cxn ang="0">
                    <a:pos x="11" y="47"/>
                  </a:cxn>
                  <a:cxn ang="0">
                    <a:pos x="3" y="64"/>
                  </a:cxn>
                  <a:cxn ang="0">
                    <a:pos x="0" y="82"/>
                  </a:cxn>
                  <a:cxn ang="0">
                    <a:pos x="0" y="99"/>
                  </a:cxn>
                  <a:cxn ang="0">
                    <a:pos x="3" y="117"/>
                  </a:cxn>
                  <a:cxn ang="0">
                    <a:pos x="11" y="134"/>
                  </a:cxn>
                  <a:cxn ang="0">
                    <a:pos x="21" y="148"/>
                  </a:cxn>
                  <a:cxn ang="0">
                    <a:pos x="33" y="162"/>
                  </a:cxn>
                  <a:cxn ang="0">
                    <a:pos x="48" y="170"/>
                  </a:cxn>
                  <a:cxn ang="0">
                    <a:pos x="64" y="178"/>
                  </a:cxn>
                  <a:cxn ang="0">
                    <a:pos x="82" y="182"/>
                  </a:cxn>
                </a:cxnLst>
                <a:rect l="0" t="0" r="r" b="b"/>
                <a:pathLst>
                  <a:path w="183" h="182">
                    <a:moveTo>
                      <a:pt x="91" y="182"/>
                    </a:moveTo>
                    <a:lnTo>
                      <a:pt x="101" y="182"/>
                    </a:lnTo>
                    <a:lnTo>
                      <a:pt x="110" y="180"/>
                    </a:lnTo>
                    <a:lnTo>
                      <a:pt x="118" y="178"/>
                    </a:lnTo>
                    <a:lnTo>
                      <a:pt x="126" y="175"/>
                    </a:lnTo>
                    <a:lnTo>
                      <a:pt x="134" y="170"/>
                    </a:lnTo>
                    <a:lnTo>
                      <a:pt x="142" y="166"/>
                    </a:lnTo>
                    <a:lnTo>
                      <a:pt x="148" y="162"/>
                    </a:lnTo>
                    <a:lnTo>
                      <a:pt x="155" y="155"/>
                    </a:lnTo>
                    <a:lnTo>
                      <a:pt x="162" y="148"/>
                    </a:lnTo>
                    <a:lnTo>
                      <a:pt x="166" y="142"/>
                    </a:lnTo>
                    <a:lnTo>
                      <a:pt x="172" y="134"/>
                    </a:lnTo>
                    <a:lnTo>
                      <a:pt x="175" y="126"/>
                    </a:lnTo>
                    <a:lnTo>
                      <a:pt x="178" y="117"/>
                    </a:lnTo>
                    <a:lnTo>
                      <a:pt x="181" y="109"/>
                    </a:lnTo>
                    <a:lnTo>
                      <a:pt x="182" y="99"/>
                    </a:lnTo>
                    <a:lnTo>
                      <a:pt x="183" y="91"/>
                    </a:lnTo>
                    <a:lnTo>
                      <a:pt x="182" y="82"/>
                    </a:lnTo>
                    <a:lnTo>
                      <a:pt x="181" y="72"/>
                    </a:lnTo>
                    <a:lnTo>
                      <a:pt x="178" y="64"/>
                    </a:lnTo>
                    <a:lnTo>
                      <a:pt x="175" y="55"/>
                    </a:lnTo>
                    <a:lnTo>
                      <a:pt x="172" y="47"/>
                    </a:lnTo>
                    <a:lnTo>
                      <a:pt x="166" y="40"/>
                    </a:lnTo>
                    <a:lnTo>
                      <a:pt x="162" y="33"/>
                    </a:lnTo>
                    <a:lnTo>
                      <a:pt x="155" y="26"/>
                    </a:lnTo>
                    <a:lnTo>
                      <a:pt x="148" y="21"/>
                    </a:lnTo>
                    <a:lnTo>
                      <a:pt x="142" y="15"/>
                    </a:lnTo>
                    <a:lnTo>
                      <a:pt x="134" y="11"/>
                    </a:lnTo>
                    <a:lnTo>
                      <a:pt x="126" y="6"/>
                    </a:lnTo>
                    <a:lnTo>
                      <a:pt x="118" y="3"/>
                    </a:lnTo>
                    <a:lnTo>
                      <a:pt x="110" y="1"/>
                    </a:lnTo>
                    <a:lnTo>
                      <a:pt x="101" y="0"/>
                    </a:lnTo>
                    <a:lnTo>
                      <a:pt x="91" y="0"/>
                    </a:lnTo>
                    <a:lnTo>
                      <a:pt x="82" y="0"/>
                    </a:lnTo>
                    <a:lnTo>
                      <a:pt x="73" y="1"/>
                    </a:lnTo>
                    <a:lnTo>
                      <a:pt x="64" y="3"/>
                    </a:lnTo>
                    <a:lnTo>
                      <a:pt x="55" y="6"/>
                    </a:lnTo>
                    <a:lnTo>
                      <a:pt x="48" y="11"/>
                    </a:lnTo>
                    <a:lnTo>
                      <a:pt x="40" y="15"/>
                    </a:lnTo>
                    <a:lnTo>
                      <a:pt x="33" y="21"/>
                    </a:lnTo>
                    <a:lnTo>
                      <a:pt x="26" y="26"/>
                    </a:lnTo>
                    <a:lnTo>
                      <a:pt x="21" y="33"/>
                    </a:lnTo>
                    <a:lnTo>
                      <a:pt x="15" y="40"/>
                    </a:lnTo>
                    <a:lnTo>
                      <a:pt x="11" y="47"/>
                    </a:lnTo>
                    <a:lnTo>
                      <a:pt x="6" y="55"/>
                    </a:lnTo>
                    <a:lnTo>
                      <a:pt x="3" y="64"/>
                    </a:lnTo>
                    <a:lnTo>
                      <a:pt x="1" y="72"/>
                    </a:lnTo>
                    <a:lnTo>
                      <a:pt x="0" y="82"/>
                    </a:lnTo>
                    <a:lnTo>
                      <a:pt x="0" y="91"/>
                    </a:lnTo>
                    <a:lnTo>
                      <a:pt x="0" y="99"/>
                    </a:lnTo>
                    <a:lnTo>
                      <a:pt x="1" y="109"/>
                    </a:lnTo>
                    <a:lnTo>
                      <a:pt x="3" y="117"/>
                    </a:lnTo>
                    <a:lnTo>
                      <a:pt x="6" y="126"/>
                    </a:lnTo>
                    <a:lnTo>
                      <a:pt x="11" y="134"/>
                    </a:lnTo>
                    <a:lnTo>
                      <a:pt x="15" y="142"/>
                    </a:lnTo>
                    <a:lnTo>
                      <a:pt x="21" y="148"/>
                    </a:lnTo>
                    <a:lnTo>
                      <a:pt x="26" y="155"/>
                    </a:lnTo>
                    <a:lnTo>
                      <a:pt x="33" y="162"/>
                    </a:lnTo>
                    <a:lnTo>
                      <a:pt x="40" y="166"/>
                    </a:lnTo>
                    <a:lnTo>
                      <a:pt x="48" y="170"/>
                    </a:lnTo>
                    <a:lnTo>
                      <a:pt x="55" y="175"/>
                    </a:lnTo>
                    <a:lnTo>
                      <a:pt x="64" y="178"/>
                    </a:lnTo>
                    <a:lnTo>
                      <a:pt x="73" y="180"/>
                    </a:lnTo>
                    <a:lnTo>
                      <a:pt x="82" y="182"/>
                    </a:lnTo>
                    <a:lnTo>
                      <a:pt x="91" y="182"/>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245" name="Freeform 87"/>
              <p:cNvSpPr>
                <a:spLocks/>
              </p:cNvSpPr>
              <p:nvPr/>
            </p:nvSpPr>
            <p:spPr bwMode="auto">
              <a:xfrm>
                <a:off x="11779653" y="2025012"/>
                <a:ext cx="28575" cy="30163"/>
              </a:xfrm>
              <a:custGeom>
                <a:avLst/>
                <a:gdLst/>
                <a:ahLst/>
                <a:cxnLst>
                  <a:cxn ang="0">
                    <a:pos x="101" y="182"/>
                  </a:cxn>
                  <a:cxn ang="0">
                    <a:pos x="118" y="178"/>
                  </a:cxn>
                  <a:cxn ang="0">
                    <a:pos x="134" y="170"/>
                  </a:cxn>
                  <a:cxn ang="0">
                    <a:pos x="149" y="162"/>
                  </a:cxn>
                  <a:cxn ang="0">
                    <a:pos x="162" y="148"/>
                  </a:cxn>
                  <a:cxn ang="0">
                    <a:pos x="172" y="134"/>
                  </a:cxn>
                  <a:cxn ang="0">
                    <a:pos x="178" y="117"/>
                  </a:cxn>
                  <a:cxn ang="0">
                    <a:pos x="182" y="99"/>
                  </a:cxn>
                  <a:cxn ang="0">
                    <a:pos x="182" y="82"/>
                  </a:cxn>
                  <a:cxn ang="0">
                    <a:pos x="178" y="64"/>
                  </a:cxn>
                  <a:cxn ang="0">
                    <a:pos x="172" y="47"/>
                  </a:cxn>
                  <a:cxn ang="0">
                    <a:pos x="162" y="33"/>
                  </a:cxn>
                  <a:cxn ang="0">
                    <a:pos x="149" y="21"/>
                  </a:cxn>
                  <a:cxn ang="0">
                    <a:pos x="134" y="11"/>
                  </a:cxn>
                  <a:cxn ang="0">
                    <a:pos x="118" y="3"/>
                  </a:cxn>
                  <a:cxn ang="0">
                    <a:pos x="101" y="0"/>
                  </a:cxn>
                  <a:cxn ang="0">
                    <a:pos x="82" y="0"/>
                  </a:cxn>
                  <a:cxn ang="0">
                    <a:pos x="64" y="3"/>
                  </a:cxn>
                  <a:cxn ang="0">
                    <a:pos x="47" y="11"/>
                  </a:cxn>
                  <a:cxn ang="0">
                    <a:pos x="33" y="21"/>
                  </a:cxn>
                  <a:cxn ang="0">
                    <a:pos x="21" y="33"/>
                  </a:cxn>
                  <a:cxn ang="0">
                    <a:pos x="11" y="47"/>
                  </a:cxn>
                  <a:cxn ang="0">
                    <a:pos x="4" y="64"/>
                  </a:cxn>
                  <a:cxn ang="0">
                    <a:pos x="0" y="82"/>
                  </a:cxn>
                  <a:cxn ang="0">
                    <a:pos x="0" y="99"/>
                  </a:cxn>
                  <a:cxn ang="0">
                    <a:pos x="4" y="117"/>
                  </a:cxn>
                  <a:cxn ang="0">
                    <a:pos x="11" y="134"/>
                  </a:cxn>
                  <a:cxn ang="0">
                    <a:pos x="21" y="148"/>
                  </a:cxn>
                  <a:cxn ang="0">
                    <a:pos x="33" y="162"/>
                  </a:cxn>
                  <a:cxn ang="0">
                    <a:pos x="47" y="170"/>
                  </a:cxn>
                  <a:cxn ang="0">
                    <a:pos x="64" y="178"/>
                  </a:cxn>
                  <a:cxn ang="0">
                    <a:pos x="82" y="182"/>
                  </a:cxn>
                </a:cxnLst>
                <a:rect l="0" t="0" r="r" b="b"/>
                <a:pathLst>
                  <a:path w="183" h="182">
                    <a:moveTo>
                      <a:pt x="91" y="182"/>
                    </a:moveTo>
                    <a:lnTo>
                      <a:pt x="101" y="182"/>
                    </a:lnTo>
                    <a:lnTo>
                      <a:pt x="109" y="180"/>
                    </a:lnTo>
                    <a:lnTo>
                      <a:pt x="118" y="178"/>
                    </a:lnTo>
                    <a:lnTo>
                      <a:pt x="126" y="175"/>
                    </a:lnTo>
                    <a:lnTo>
                      <a:pt x="134" y="170"/>
                    </a:lnTo>
                    <a:lnTo>
                      <a:pt x="142" y="166"/>
                    </a:lnTo>
                    <a:lnTo>
                      <a:pt x="149" y="162"/>
                    </a:lnTo>
                    <a:lnTo>
                      <a:pt x="156" y="155"/>
                    </a:lnTo>
                    <a:lnTo>
                      <a:pt x="162" y="148"/>
                    </a:lnTo>
                    <a:lnTo>
                      <a:pt x="167" y="142"/>
                    </a:lnTo>
                    <a:lnTo>
                      <a:pt x="172" y="134"/>
                    </a:lnTo>
                    <a:lnTo>
                      <a:pt x="175" y="126"/>
                    </a:lnTo>
                    <a:lnTo>
                      <a:pt x="178" y="117"/>
                    </a:lnTo>
                    <a:lnTo>
                      <a:pt x="180" y="109"/>
                    </a:lnTo>
                    <a:lnTo>
                      <a:pt x="182" y="99"/>
                    </a:lnTo>
                    <a:lnTo>
                      <a:pt x="183" y="91"/>
                    </a:lnTo>
                    <a:lnTo>
                      <a:pt x="182" y="82"/>
                    </a:lnTo>
                    <a:lnTo>
                      <a:pt x="180" y="72"/>
                    </a:lnTo>
                    <a:lnTo>
                      <a:pt x="178" y="64"/>
                    </a:lnTo>
                    <a:lnTo>
                      <a:pt x="175" y="55"/>
                    </a:lnTo>
                    <a:lnTo>
                      <a:pt x="172" y="47"/>
                    </a:lnTo>
                    <a:lnTo>
                      <a:pt x="167" y="40"/>
                    </a:lnTo>
                    <a:lnTo>
                      <a:pt x="162" y="33"/>
                    </a:lnTo>
                    <a:lnTo>
                      <a:pt x="156" y="26"/>
                    </a:lnTo>
                    <a:lnTo>
                      <a:pt x="149" y="21"/>
                    </a:lnTo>
                    <a:lnTo>
                      <a:pt x="142" y="15"/>
                    </a:lnTo>
                    <a:lnTo>
                      <a:pt x="134" y="11"/>
                    </a:lnTo>
                    <a:lnTo>
                      <a:pt x="126" y="6"/>
                    </a:lnTo>
                    <a:lnTo>
                      <a:pt x="118" y="3"/>
                    </a:lnTo>
                    <a:lnTo>
                      <a:pt x="109" y="1"/>
                    </a:lnTo>
                    <a:lnTo>
                      <a:pt x="101" y="0"/>
                    </a:lnTo>
                    <a:lnTo>
                      <a:pt x="91" y="0"/>
                    </a:lnTo>
                    <a:lnTo>
                      <a:pt x="82" y="0"/>
                    </a:lnTo>
                    <a:lnTo>
                      <a:pt x="73" y="1"/>
                    </a:lnTo>
                    <a:lnTo>
                      <a:pt x="64" y="3"/>
                    </a:lnTo>
                    <a:lnTo>
                      <a:pt x="55" y="6"/>
                    </a:lnTo>
                    <a:lnTo>
                      <a:pt x="47" y="11"/>
                    </a:lnTo>
                    <a:lnTo>
                      <a:pt x="40" y="15"/>
                    </a:lnTo>
                    <a:lnTo>
                      <a:pt x="33" y="21"/>
                    </a:lnTo>
                    <a:lnTo>
                      <a:pt x="26" y="26"/>
                    </a:lnTo>
                    <a:lnTo>
                      <a:pt x="21" y="33"/>
                    </a:lnTo>
                    <a:lnTo>
                      <a:pt x="15" y="40"/>
                    </a:lnTo>
                    <a:lnTo>
                      <a:pt x="11" y="47"/>
                    </a:lnTo>
                    <a:lnTo>
                      <a:pt x="6" y="55"/>
                    </a:lnTo>
                    <a:lnTo>
                      <a:pt x="4" y="64"/>
                    </a:lnTo>
                    <a:lnTo>
                      <a:pt x="2" y="72"/>
                    </a:lnTo>
                    <a:lnTo>
                      <a:pt x="0" y="82"/>
                    </a:lnTo>
                    <a:lnTo>
                      <a:pt x="0" y="91"/>
                    </a:lnTo>
                    <a:lnTo>
                      <a:pt x="0" y="99"/>
                    </a:lnTo>
                    <a:lnTo>
                      <a:pt x="2" y="109"/>
                    </a:lnTo>
                    <a:lnTo>
                      <a:pt x="4" y="117"/>
                    </a:lnTo>
                    <a:lnTo>
                      <a:pt x="6" y="126"/>
                    </a:lnTo>
                    <a:lnTo>
                      <a:pt x="11" y="134"/>
                    </a:lnTo>
                    <a:lnTo>
                      <a:pt x="15" y="142"/>
                    </a:lnTo>
                    <a:lnTo>
                      <a:pt x="21" y="148"/>
                    </a:lnTo>
                    <a:lnTo>
                      <a:pt x="26" y="155"/>
                    </a:lnTo>
                    <a:lnTo>
                      <a:pt x="33" y="162"/>
                    </a:lnTo>
                    <a:lnTo>
                      <a:pt x="40" y="166"/>
                    </a:lnTo>
                    <a:lnTo>
                      <a:pt x="47" y="170"/>
                    </a:lnTo>
                    <a:lnTo>
                      <a:pt x="55" y="175"/>
                    </a:lnTo>
                    <a:lnTo>
                      <a:pt x="64" y="178"/>
                    </a:lnTo>
                    <a:lnTo>
                      <a:pt x="73" y="180"/>
                    </a:lnTo>
                    <a:lnTo>
                      <a:pt x="82" y="182"/>
                    </a:lnTo>
                    <a:lnTo>
                      <a:pt x="91" y="182"/>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246" name="Freeform 88"/>
              <p:cNvSpPr>
                <a:spLocks/>
              </p:cNvSpPr>
              <p:nvPr/>
            </p:nvSpPr>
            <p:spPr bwMode="auto">
              <a:xfrm>
                <a:off x="12235265" y="2212337"/>
                <a:ext cx="203200" cy="34925"/>
              </a:xfrm>
              <a:custGeom>
                <a:avLst/>
                <a:gdLst/>
                <a:ahLst/>
                <a:cxnLst>
                  <a:cxn ang="0">
                    <a:pos x="1170" y="0"/>
                  </a:cxn>
                  <a:cxn ang="0">
                    <a:pos x="1192" y="3"/>
                  </a:cxn>
                  <a:cxn ang="0">
                    <a:pos x="1212" y="9"/>
                  </a:cxn>
                  <a:cxn ang="0">
                    <a:pos x="1231" y="19"/>
                  </a:cxn>
                  <a:cxn ang="0">
                    <a:pos x="1246" y="33"/>
                  </a:cxn>
                  <a:cxn ang="0">
                    <a:pos x="1259" y="49"/>
                  </a:cxn>
                  <a:cxn ang="0">
                    <a:pos x="1271" y="67"/>
                  </a:cxn>
                  <a:cxn ang="0">
                    <a:pos x="1276" y="88"/>
                  </a:cxn>
                  <a:cxn ang="0">
                    <a:pos x="1278" y="109"/>
                  </a:cxn>
                  <a:cxn ang="0">
                    <a:pos x="1276" y="131"/>
                  </a:cxn>
                  <a:cxn ang="0">
                    <a:pos x="1271" y="152"/>
                  </a:cxn>
                  <a:cxn ang="0">
                    <a:pos x="1259" y="170"/>
                  </a:cxn>
                  <a:cxn ang="0">
                    <a:pos x="1246" y="187"/>
                  </a:cxn>
                  <a:cxn ang="0">
                    <a:pos x="1231" y="200"/>
                  </a:cxn>
                  <a:cxn ang="0">
                    <a:pos x="1212" y="210"/>
                  </a:cxn>
                  <a:cxn ang="0">
                    <a:pos x="1192" y="217"/>
                  </a:cxn>
                  <a:cxn ang="0">
                    <a:pos x="1170" y="219"/>
                  </a:cxn>
                  <a:cxn ang="0">
                    <a:pos x="97" y="218"/>
                  </a:cxn>
                  <a:cxn ang="0">
                    <a:pos x="76" y="213"/>
                  </a:cxn>
                  <a:cxn ang="0">
                    <a:pos x="56" y="206"/>
                  </a:cxn>
                  <a:cxn ang="0">
                    <a:pos x="40" y="193"/>
                  </a:cxn>
                  <a:cxn ang="0">
                    <a:pos x="24" y="179"/>
                  </a:cxn>
                  <a:cxn ang="0">
                    <a:pos x="13" y="161"/>
                  </a:cxn>
                  <a:cxn ang="0">
                    <a:pos x="4" y="142"/>
                  </a:cxn>
                  <a:cxn ang="0">
                    <a:pos x="0" y="120"/>
                  </a:cxn>
                  <a:cxn ang="0">
                    <a:pos x="0" y="98"/>
                  </a:cxn>
                  <a:cxn ang="0">
                    <a:pos x="4" y="77"/>
                  </a:cxn>
                  <a:cxn ang="0">
                    <a:pos x="13" y="58"/>
                  </a:cxn>
                  <a:cxn ang="0">
                    <a:pos x="24" y="40"/>
                  </a:cxn>
                  <a:cxn ang="0">
                    <a:pos x="40" y="26"/>
                  </a:cxn>
                  <a:cxn ang="0">
                    <a:pos x="56" y="14"/>
                  </a:cxn>
                  <a:cxn ang="0">
                    <a:pos x="76" y="6"/>
                  </a:cxn>
                  <a:cxn ang="0">
                    <a:pos x="97" y="2"/>
                  </a:cxn>
                </a:cxnLst>
                <a:rect l="0" t="0" r="r" b="b"/>
                <a:pathLst>
                  <a:path w="1278" h="219">
                    <a:moveTo>
                      <a:pt x="108" y="0"/>
                    </a:moveTo>
                    <a:lnTo>
                      <a:pt x="1170" y="0"/>
                    </a:lnTo>
                    <a:lnTo>
                      <a:pt x="1181" y="2"/>
                    </a:lnTo>
                    <a:lnTo>
                      <a:pt x="1192" y="3"/>
                    </a:lnTo>
                    <a:lnTo>
                      <a:pt x="1202" y="6"/>
                    </a:lnTo>
                    <a:lnTo>
                      <a:pt x="1212" y="9"/>
                    </a:lnTo>
                    <a:lnTo>
                      <a:pt x="1222" y="14"/>
                    </a:lnTo>
                    <a:lnTo>
                      <a:pt x="1231" y="19"/>
                    </a:lnTo>
                    <a:lnTo>
                      <a:pt x="1238" y="26"/>
                    </a:lnTo>
                    <a:lnTo>
                      <a:pt x="1246" y="33"/>
                    </a:lnTo>
                    <a:lnTo>
                      <a:pt x="1254" y="40"/>
                    </a:lnTo>
                    <a:lnTo>
                      <a:pt x="1259" y="49"/>
                    </a:lnTo>
                    <a:lnTo>
                      <a:pt x="1265" y="58"/>
                    </a:lnTo>
                    <a:lnTo>
                      <a:pt x="1271" y="67"/>
                    </a:lnTo>
                    <a:lnTo>
                      <a:pt x="1274" y="77"/>
                    </a:lnTo>
                    <a:lnTo>
                      <a:pt x="1276" y="88"/>
                    </a:lnTo>
                    <a:lnTo>
                      <a:pt x="1278" y="98"/>
                    </a:lnTo>
                    <a:lnTo>
                      <a:pt x="1278" y="109"/>
                    </a:lnTo>
                    <a:lnTo>
                      <a:pt x="1278" y="120"/>
                    </a:lnTo>
                    <a:lnTo>
                      <a:pt x="1276" y="131"/>
                    </a:lnTo>
                    <a:lnTo>
                      <a:pt x="1274" y="142"/>
                    </a:lnTo>
                    <a:lnTo>
                      <a:pt x="1271" y="152"/>
                    </a:lnTo>
                    <a:lnTo>
                      <a:pt x="1265" y="161"/>
                    </a:lnTo>
                    <a:lnTo>
                      <a:pt x="1259" y="170"/>
                    </a:lnTo>
                    <a:lnTo>
                      <a:pt x="1254" y="179"/>
                    </a:lnTo>
                    <a:lnTo>
                      <a:pt x="1246" y="187"/>
                    </a:lnTo>
                    <a:lnTo>
                      <a:pt x="1238" y="193"/>
                    </a:lnTo>
                    <a:lnTo>
                      <a:pt x="1231" y="200"/>
                    </a:lnTo>
                    <a:lnTo>
                      <a:pt x="1222" y="206"/>
                    </a:lnTo>
                    <a:lnTo>
                      <a:pt x="1212" y="210"/>
                    </a:lnTo>
                    <a:lnTo>
                      <a:pt x="1202" y="213"/>
                    </a:lnTo>
                    <a:lnTo>
                      <a:pt x="1192" y="217"/>
                    </a:lnTo>
                    <a:lnTo>
                      <a:pt x="1181" y="218"/>
                    </a:lnTo>
                    <a:lnTo>
                      <a:pt x="1170" y="219"/>
                    </a:lnTo>
                    <a:lnTo>
                      <a:pt x="108" y="219"/>
                    </a:lnTo>
                    <a:lnTo>
                      <a:pt x="97" y="218"/>
                    </a:lnTo>
                    <a:lnTo>
                      <a:pt x="86" y="217"/>
                    </a:lnTo>
                    <a:lnTo>
                      <a:pt x="76" y="213"/>
                    </a:lnTo>
                    <a:lnTo>
                      <a:pt x="66" y="210"/>
                    </a:lnTo>
                    <a:lnTo>
                      <a:pt x="56" y="206"/>
                    </a:lnTo>
                    <a:lnTo>
                      <a:pt x="47" y="200"/>
                    </a:lnTo>
                    <a:lnTo>
                      <a:pt x="40" y="193"/>
                    </a:lnTo>
                    <a:lnTo>
                      <a:pt x="32" y="187"/>
                    </a:lnTo>
                    <a:lnTo>
                      <a:pt x="24" y="179"/>
                    </a:lnTo>
                    <a:lnTo>
                      <a:pt x="19" y="170"/>
                    </a:lnTo>
                    <a:lnTo>
                      <a:pt x="13" y="161"/>
                    </a:lnTo>
                    <a:lnTo>
                      <a:pt x="9" y="152"/>
                    </a:lnTo>
                    <a:lnTo>
                      <a:pt x="4" y="142"/>
                    </a:lnTo>
                    <a:lnTo>
                      <a:pt x="2" y="131"/>
                    </a:lnTo>
                    <a:lnTo>
                      <a:pt x="0" y="120"/>
                    </a:lnTo>
                    <a:lnTo>
                      <a:pt x="0" y="109"/>
                    </a:lnTo>
                    <a:lnTo>
                      <a:pt x="0" y="98"/>
                    </a:lnTo>
                    <a:lnTo>
                      <a:pt x="2" y="88"/>
                    </a:lnTo>
                    <a:lnTo>
                      <a:pt x="4" y="77"/>
                    </a:lnTo>
                    <a:lnTo>
                      <a:pt x="9" y="67"/>
                    </a:lnTo>
                    <a:lnTo>
                      <a:pt x="13" y="58"/>
                    </a:lnTo>
                    <a:lnTo>
                      <a:pt x="19" y="49"/>
                    </a:lnTo>
                    <a:lnTo>
                      <a:pt x="24" y="40"/>
                    </a:lnTo>
                    <a:lnTo>
                      <a:pt x="32" y="33"/>
                    </a:lnTo>
                    <a:lnTo>
                      <a:pt x="40" y="26"/>
                    </a:lnTo>
                    <a:lnTo>
                      <a:pt x="47" y="19"/>
                    </a:lnTo>
                    <a:lnTo>
                      <a:pt x="56" y="14"/>
                    </a:lnTo>
                    <a:lnTo>
                      <a:pt x="66" y="9"/>
                    </a:lnTo>
                    <a:lnTo>
                      <a:pt x="76" y="6"/>
                    </a:lnTo>
                    <a:lnTo>
                      <a:pt x="86" y="3"/>
                    </a:lnTo>
                    <a:lnTo>
                      <a:pt x="97" y="2"/>
                    </a:lnTo>
                    <a:lnTo>
                      <a:pt x="108" y="0"/>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247" name="Freeform 89"/>
              <p:cNvSpPr>
                <a:spLocks/>
              </p:cNvSpPr>
              <p:nvPr/>
            </p:nvSpPr>
            <p:spPr bwMode="auto">
              <a:xfrm>
                <a:off x="11619315" y="2213924"/>
                <a:ext cx="28575" cy="28575"/>
              </a:xfrm>
              <a:custGeom>
                <a:avLst/>
                <a:gdLst/>
                <a:ahLst/>
                <a:cxnLst>
                  <a:cxn ang="0">
                    <a:pos x="101" y="182"/>
                  </a:cxn>
                  <a:cxn ang="0">
                    <a:pos x="119" y="179"/>
                  </a:cxn>
                  <a:cxn ang="0">
                    <a:pos x="136" y="171"/>
                  </a:cxn>
                  <a:cxn ang="0">
                    <a:pos x="150" y="161"/>
                  </a:cxn>
                  <a:cxn ang="0">
                    <a:pos x="162" y="149"/>
                  </a:cxn>
                  <a:cxn ang="0">
                    <a:pos x="172" y="134"/>
                  </a:cxn>
                  <a:cxn ang="0">
                    <a:pos x="179" y="118"/>
                  </a:cxn>
                  <a:cxn ang="0">
                    <a:pos x="183" y="100"/>
                  </a:cxn>
                  <a:cxn ang="0">
                    <a:pos x="183" y="82"/>
                  </a:cxn>
                  <a:cxn ang="0">
                    <a:pos x="179" y="63"/>
                  </a:cxn>
                  <a:cxn ang="0">
                    <a:pos x="172" y="48"/>
                  </a:cxn>
                  <a:cxn ang="0">
                    <a:pos x="162" y="33"/>
                  </a:cxn>
                  <a:cxn ang="0">
                    <a:pos x="150" y="20"/>
                  </a:cxn>
                  <a:cxn ang="0">
                    <a:pos x="136" y="11"/>
                  </a:cxn>
                  <a:cxn ang="0">
                    <a:pos x="119" y="4"/>
                  </a:cxn>
                  <a:cxn ang="0">
                    <a:pos x="101" y="0"/>
                  </a:cxn>
                  <a:cxn ang="0">
                    <a:pos x="82" y="0"/>
                  </a:cxn>
                  <a:cxn ang="0">
                    <a:pos x="65" y="4"/>
                  </a:cxn>
                  <a:cxn ang="0">
                    <a:pos x="49" y="11"/>
                  </a:cxn>
                  <a:cxn ang="0">
                    <a:pos x="34" y="20"/>
                  </a:cxn>
                  <a:cxn ang="0">
                    <a:pos x="21" y="33"/>
                  </a:cxn>
                  <a:cxn ang="0">
                    <a:pos x="11" y="48"/>
                  </a:cxn>
                  <a:cxn ang="0">
                    <a:pos x="5" y="63"/>
                  </a:cxn>
                  <a:cxn ang="0">
                    <a:pos x="1" y="82"/>
                  </a:cxn>
                  <a:cxn ang="0">
                    <a:pos x="1" y="100"/>
                  </a:cxn>
                  <a:cxn ang="0">
                    <a:pos x="5" y="118"/>
                  </a:cxn>
                  <a:cxn ang="0">
                    <a:pos x="11" y="134"/>
                  </a:cxn>
                  <a:cxn ang="0">
                    <a:pos x="21" y="149"/>
                  </a:cxn>
                  <a:cxn ang="0">
                    <a:pos x="34" y="161"/>
                  </a:cxn>
                  <a:cxn ang="0">
                    <a:pos x="49" y="171"/>
                  </a:cxn>
                  <a:cxn ang="0">
                    <a:pos x="65" y="179"/>
                  </a:cxn>
                  <a:cxn ang="0">
                    <a:pos x="82" y="182"/>
                  </a:cxn>
                </a:cxnLst>
                <a:rect l="0" t="0" r="r" b="b"/>
                <a:pathLst>
                  <a:path w="183" h="182">
                    <a:moveTo>
                      <a:pt x="92" y="182"/>
                    </a:moveTo>
                    <a:lnTo>
                      <a:pt x="101" y="182"/>
                    </a:lnTo>
                    <a:lnTo>
                      <a:pt x="110" y="181"/>
                    </a:lnTo>
                    <a:lnTo>
                      <a:pt x="119" y="179"/>
                    </a:lnTo>
                    <a:lnTo>
                      <a:pt x="128" y="175"/>
                    </a:lnTo>
                    <a:lnTo>
                      <a:pt x="136" y="171"/>
                    </a:lnTo>
                    <a:lnTo>
                      <a:pt x="143" y="167"/>
                    </a:lnTo>
                    <a:lnTo>
                      <a:pt x="150" y="161"/>
                    </a:lnTo>
                    <a:lnTo>
                      <a:pt x="157" y="156"/>
                    </a:lnTo>
                    <a:lnTo>
                      <a:pt x="162" y="149"/>
                    </a:lnTo>
                    <a:lnTo>
                      <a:pt x="168" y="142"/>
                    </a:lnTo>
                    <a:lnTo>
                      <a:pt x="172" y="134"/>
                    </a:lnTo>
                    <a:lnTo>
                      <a:pt x="177" y="127"/>
                    </a:lnTo>
                    <a:lnTo>
                      <a:pt x="179" y="118"/>
                    </a:lnTo>
                    <a:lnTo>
                      <a:pt x="181" y="109"/>
                    </a:lnTo>
                    <a:lnTo>
                      <a:pt x="183" y="100"/>
                    </a:lnTo>
                    <a:lnTo>
                      <a:pt x="183" y="91"/>
                    </a:lnTo>
                    <a:lnTo>
                      <a:pt x="183" y="82"/>
                    </a:lnTo>
                    <a:lnTo>
                      <a:pt x="181" y="72"/>
                    </a:lnTo>
                    <a:lnTo>
                      <a:pt x="179" y="63"/>
                    </a:lnTo>
                    <a:lnTo>
                      <a:pt x="177" y="56"/>
                    </a:lnTo>
                    <a:lnTo>
                      <a:pt x="172" y="48"/>
                    </a:lnTo>
                    <a:lnTo>
                      <a:pt x="168" y="40"/>
                    </a:lnTo>
                    <a:lnTo>
                      <a:pt x="162" y="33"/>
                    </a:lnTo>
                    <a:lnTo>
                      <a:pt x="157" y="27"/>
                    </a:lnTo>
                    <a:lnTo>
                      <a:pt x="150" y="20"/>
                    </a:lnTo>
                    <a:lnTo>
                      <a:pt x="143" y="16"/>
                    </a:lnTo>
                    <a:lnTo>
                      <a:pt x="136" y="11"/>
                    </a:lnTo>
                    <a:lnTo>
                      <a:pt x="128" y="7"/>
                    </a:lnTo>
                    <a:lnTo>
                      <a:pt x="119" y="4"/>
                    </a:lnTo>
                    <a:lnTo>
                      <a:pt x="110" y="1"/>
                    </a:lnTo>
                    <a:lnTo>
                      <a:pt x="101" y="0"/>
                    </a:lnTo>
                    <a:lnTo>
                      <a:pt x="92" y="0"/>
                    </a:lnTo>
                    <a:lnTo>
                      <a:pt x="82" y="0"/>
                    </a:lnTo>
                    <a:lnTo>
                      <a:pt x="73" y="1"/>
                    </a:lnTo>
                    <a:lnTo>
                      <a:pt x="65" y="4"/>
                    </a:lnTo>
                    <a:lnTo>
                      <a:pt x="57" y="7"/>
                    </a:lnTo>
                    <a:lnTo>
                      <a:pt x="49" y="11"/>
                    </a:lnTo>
                    <a:lnTo>
                      <a:pt x="41" y="16"/>
                    </a:lnTo>
                    <a:lnTo>
                      <a:pt x="34" y="20"/>
                    </a:lnTo>
                    <a:lnTo>
                      <a:pt x="28" y="27"/>
                    </a:lnTo>
                    <a:lnTo>
                      <a:pt x="21" y="33"/>
                    </a:lnTo>
                    <a:lnTo>
                      <a:pt x="16" y="40"/>
                    </a:lnTo>
                    <a:lnTo>
                      <a:pt x="11" y="48"/>
                    </a:lnTo>
                    <a:lnTo>
                      <a:pt x="8" y="56"/>
                    </a:lnTo>
                    <a:lnTo>
                      <a:pt x="5" y="63"/>
                    </a:lnTo>
                    <a:lnTo>
                      <a:pt x="2" y="72"/>
                    </a:lnTo>
                    <a:lnTo>
                      <a:pt x="1" y="82"/>
                    </a:lnTo>
                    <a:lnTo>
                      <a:pt x="0" y="91"/>
                    </a:lnTo>
                    <a:lnTo>
                      <a:pt x="1" y="100"/>
                    </a:lnTo>
                    <a:lnTo>
                      <a:pt x="2" y="109"/>
                    </a:lnTo>
                    <a:lnTo>
                      <a:pt x="5" y="118"/>
                    </a:lnTo>
                    <a:lnTo>
                      <a:pt x="8" y="127"/>
                    </a:lnTo>
                    <a:lnTo>
                      <a:pt x="11" y="134"/>
                    </a:lnTo>
                    <a:lnTo>
                      <a:pt x="16" y="142"/>
                    </a:lnTo>
                    <a:lnTo>
                      <a:pt x="21" y="149"/>
                    </a:lnTo>
                    <a:lnTo>
                      <a:pt x="28" y="156"/>
                    </a:lnTo>
                    <a:lnTo>
                      <a:pt x="34" y="161"/>
                    </a:lnTo>
                    <a:lnTo>
                      <a:pt x="41" y="167"/>
                    </a:lnTo>
                    <a:lnTo>
                      <a:pt x="49" y="171"/>
                    </a:lnTo>
                    <a:lnTo>
                      <a:pt x="57" y="175"/>
                    </a:lnTo>
                    <a:lnTo>
                      <a:pt x="65" y="179"/>
                    </a:lnTo>
                    <a:lnTo>
                      <a:pt x="73" y="181"/>
                    </a:lnTo>
                    <a:lnTo>
                      <a:pt x="82" y="182"/>
                    </a:lnTo>
                    <a:lnTo>
                      <a:pt x="92" y="182"/>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248" name="Freeform 90"/>
              <p:cNvSpPr>
                <a:spLocks/>
              </p:cNvSpPr>
              <p:nvPr/>
            </p:nvSpPr>
            <p:spPr bwMode="auto">
              <a:xfrm>
                <a:off x="11659003" y="2213924"/>
                <a:ext cx="28575" cy="28575"/>
              </a:xfrm>
              <a:custGeom>
                <a:avLst/>
                <a:gdLst/>
                <a:ahLst/>
                <a:cxnLst>
                  <a:cxn ang="0">
                    <a:pos x="100" y="182"/>
                  </a:cxn>
                  <a:cxn ang="0">
                    <a:pos x="118" y="179"/>
                  </a:cxn>
                  <a:cxn ang="0">
                    <a:pos x="134" y="171"/>
                  </a:cxn>
                  <a:cxn ang="0">
                    <a:pos x="149" y="161"/>
                  </a:cxn>
                  <a:cxn ang="0">
                    <a:pos x="161" y="149"/>
                  </a:cxn>
                  <a:cxn ang="0">
                    <a:pos x="171" y="134"/>
                  </a:cxn>
                  <a:cxn ang="0">
                    <a:pos x="179" y="118"/>
                  </a:cxn>
                  <a:cxn ang="0">
                    <a:pos x="182" y="100"/>
                  </a:cxn>
                  <a:cxn ang="0">
                    <a:pos x="182" y="82"/>
                  </a:cxn>
                  <a:cxn ang="0">
                    <a:pos x="179" y="63"/>
                  </a:cxn>
                  <a:cxn ang="0">
                    <a:pos x="171" y="48"/>
                  </a:cxn>
                  <a:cxn ang="0">
                    <a:pos x="161" y="33"/>
                  </a:cxn>
                  <a:cxn ang="0">
                    <a:pos x="149" y="20"/>
                  </a:cxn>
                  <a:cxn ang="0">
                    <a:pos x="134" y="11"/>
                  </a:cxn>
                  <a:cxn ang="0">
                    <a:pos x="118" y="4"/>
                  </a:cxn>
                  <a:cxn ang="0">
                    <a:pos x="100" y="0"/>
                  </a:cxn>
                  <a:cxn ang="0">
                    <a:pos x="81" y="0"/>
                  </a:cxn>
                  <a:cxn ang="0">
                    <a:pos x="63" y="4"/>
                  </a:cxn>
                  <a:cxn ang="0">
                    <a:pos x="48" y="11"/>
                  </a:cxn>
                  <a:cxn ang="0">
                    <a:pos x="32" y="20"/>
                  </a:cxn>
                  <a:cxn ang="0">
                    <a:pos x="20" y="33"/>
                  </a:cxn>
                  <a:cxn ang="0">
                    <a:pos x="10" y="48"/>
                  </a:cxn>
                  <a:cxn ang="0">
                    <a:pos x="4" y="63"/>
                  </a:cxn>
                  <a:cxn ang="0">
                    <a:pos x="0" y="82"/>
                  </a:cxn>
                  <a:cxn ang="0">
                    <a:pos x="0" y="100"/>
                  </a:cxn>
                  <a:cxn ang="0">
                    <a:pos x="4" y="118"/>
                  </a:cxn>
                  <a:cxn ang="0">
                    <a:pos x="10" y="134"/>
                  </a:cxn>
                  <a:cxn ang="0">
                    <a:pos x="20" y="149"/>
                  </a:cxn>
                  <a:cxn ang="0">
                    <a:pos x="32" y="161"/>
                  </a:cxn>
                  <a:cxn ang="0">
                    <a:pos x="48" y="171"/>
                  </a:cxn>
                  <a:cxn ang="0">
                    <a:pos x="63" y="179"/>
                  </a:cxn>
                  <a:cxn ang="0">
                    <a:pos x="81" y="182"/>
                  </a:cxn>
                </a:cxnLst>
                <a:rect l="0" t="0" r="r" b="b"/>
                <a:pathLst>
                  <a:path w="182" h="182">
                    <a:moveTo>
                      <a:pt x="91" y="182"/>
                    </a:moveTo>
                    <a:lnTo>
                      <a:pt x="100" y="182"/>
                    </a:lnTo>
                    <a:lnTo>
                      <a:pt x="109" y="181"/>
                    </a:lnTo>
                    <a:lnTo>
                      <a:pt x="118" y="179"/>
                    </a:lnTo>
                    <a:lnTo>
                      <a:pt x="127" y="175"/>
                    </a:lnTo>
                    <a:lnTo>
                      <a:pt x="134" y="171"/>
                    </a:lnTo>
                    <a:lnTo>
                      <a:pt x="142" y="167"/>
                    </a:lnTo>
                    <a:lnTo>
                      <a:pt x="149" y="161"/>
                    </a:lnTo>
                    <a:lnTo>
                      <a:pt x="155" y="156"/>
                    </a:lnTo>
                    <a:lnTo>
                      <a:pt x="161" y="149"/>
                    </a:lnTo>
                    <a:lnTo>
                      <a:pt x="167" y="142"/>
                    </a:lnTo>
                    <a:lnTo>
                      <a:pt x="171" y="134"/>
                    </a:lnTo>
                    <a:lnTo>
                      <a:pt x="175" y="127"/>
                    </a:lnTo>
                    <a:lnTo>
                      <a:pt x="179" y="118"/>
                    </a:lnTo>
                    <a:lnTo>
                      <a:pt x="181" y="109"/>
                    </a:lnTo>
                    <a:lnTo>
                      <a:pt x="182" y="100"/>
                    </a:lnTo>
                    <a:lnTo>
                      <a:pt x="182" y="91"/>
                    </a:lnTo>
                    <a:lnTo>
                      <a:pt x="182" y="82"/>
                    </a:lnTo>
                    <a:lnTo>
                      <a:pt x="181" y="72"/>
                    </a:lnTo>
                    <a:lnTo>
                      <a:pt x="179" y="63"/>
                    </a:lnTo>
                    <a:lnTo>
                      <a:pt x="175" y="56"/>
                    </a:lnTo>
                    <a:lnTo>
                      <a:pt x="171" y="48"/>
                    </a:lnTo>
                    <a:lnTo>
                      <a:pt x="167" y="40"/>
                    </a:lnTo>
                    <a:lnTo>
                      <a:pt x="161" y="33"/>
                    </a:lnTo>
                    <a:lnTo>
                      <a:pt x="155" y="27"/>
                    </a:lnTo>
                    <a:lnTo>
                      <a:pt x="149" y="20"/>
                    </a:lnTo>
                    <a:lnTo>
                      <a:pt x="142" y="16"/>
                    </a:lnTo>
                    <a:lnTo>
                      <a:pt x="134" y="11"/>
                    </a:lnTo>
                    <a:lnTo>
                      <a:pt x="127" y="7"/>
                    </a:lnTo>
                    <a:lnTo>
                      <a:pt x="118" y="4"/>
                    </a:lnTo>
                    <a:lnTo>
                      <a:pt x="109" y="1"/>
                    </a:lnTo>
                    <a:lnTo>
                      <a:pt x="100" y="0"/>
                    </a:lnTo>
                    <a:lnTo>
                      <a:pt x="91" y="0"/>
                    </a:lnTo>
                    <a:lnTo>
                      <a:pt x="81" y="0"/>
                    </a:lnTo>
                    <a:lnTo>
                      <a:pt x="72" y="1"/>
                    </a:lnTo>
                    <a:lnTo>
                      <a:pt x="63" y="4"/>
                    </a:lnTo>
                    <a:lnTo>
                      <a:pt x="56" y="7"/>
                    </a:lnTo>
                    <a:lnTo>
                      <a:pt x="48" y="11"/>
                    </a:lnTo>
                    <a:lnTo>
                      <a:pt x="40" y="16"/>
                    </a:lnTo>
                    <a:lnTo>
                      <a:pt x="32" y="20"/>
                    </a:lnTo>
                    <a:lnTo>
                      <a:pt x="27" y="27"/>
                    </a:lnTo>
                    <a:lnTo>
                      <a:pt x="20" y="33"/>
                    </a:lnTo>
                    <a:lnTo>
                      <a:pt x="16" y="40"/>
                    </a:lnTo>
                    <a:lnTo>
                      <a:pt x="10" y="48"/>
                    </a:lnTo>
                    <a:lnTo>
                      <a:pt x="7" y="56"/>
                    </a:lnTo>
                    <a:lnTo>
                      <a:pt x="4" y="63"/>
                    </a:lnTo>
                    <a:lnTo>
                      <a:pt x="1" y="72"/>
                    </a:lnTo>
                    <a:lnTo>
                      <a:pt x="0" y="82"/>
                    </a:lnTo>
                    <a:lnTo>
                      <a:pt x="0" y="91"/>
                    </a:lnTo>
                    <a:lnTo>
                      <a:pt x="0" y="100"/>
                    </a:lnTo>
                    <a:lnTo>
                      <a:pt x="1" y="109"/>
                    </a:lnTo>
                    <a:lnTo>
                      <a:pt x="4" y="118"/>
                    </a:lnTo>
                    <a:lnTo>
                      <a:pt x="7" y="127"/>
                    </a:lnTo>
                    <a:lnTo>
                      <a:pt x="10" y="134"/>
                    </a:lnTo>
                    <a:lnTo>
                      <a:pt x="16" y="142"/>
                    </a:lnTo>
                    <a:lnTo>
                      <a:pt x="20" y="149"/>
                    </a:lnTo>
                    <a:lnTo>
                      <a:pt x="27" y="156"/>
                    </a:lnTo>
                    <a:lnTo>
                      <a:pt x="32" y="161"/>
                    </a:lnTo>
                    <a:lnTo>
                      <a:pt x="40" y="167"/>
                    </a:lnTo>
                    <a:lnTo>
                      <a:pt x="48" y="171"/>
                    </a:lnTo>
                    <a:lnTo>
                      <a:pt x="56" y="175"/>
                    </a:lnTo>
                    <a:lnTo>
                      <a:pt x="63" y="179"/>
                    </a:lnTo>
                    <a:lnTo>
                      <a:pt x="72" y="181"/>
                    </a:lnTo>
                    <a:lnTo>
                      <a:pt x="81" y="182"/>
                    </a:lnTo>
                    <a:lnTo>
                      <a:pt x="91" y="182"/>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249" name="Freeform 91"/>
              <p:cNvSpPr>
                <a:spLocks/>
              </p:cNvSpPr>
              <p:nvPr/>
            </p:nvSpPr>
            <p:spPr bwMode="auto">
              <a:xfrm>
                <a:off x="11698690" y="2213924"/>
                <a:ext cx="30163" cy="28575"/>
              </a:xfrm>
              <a:custGeom>
                <a:avLst/>
                <a:gdLst/>
                <a:ahLst/>
                <a:cxnLst>
                  <a:cxn ang="0">
                    <a:pos x="100" y="182"/>
                  </a:cxn>
                  <a:cxn ang="0">
                    <a:pos x="118" y="179"/>
                  </a:cxn>
                  <a:cxn ang="0">
                    <a:pos x="134" y="171"/>
                  </a:cxn>
                  <a:cxn ang="0">
                    <a:pos x="149" y="161"/>
                  </a:cxn>
                  <a:cxn ang="0">
                    <a:pos x="162" y="149"/>
                  </a:cxn>
                  <a:cxn ang="0">
                    <a:pos x="171" y="134"/>
                  </a:cxn>
                  <a:cxn ang="0">
                    <a:pos x="179" y="118"/>
                  </a:cxn>
                  <a:cxn ang="0">
                    <a:pos x="182" y="100"/>
                  </a:cxn>
                  <a:cxn ang="0">
                    <a:pos x="182" y="82"/>
                  </a:cxn>
                  <a:cxn ang="0">
                    <a:pos x="179" y="63"/>
                  </a:cxn>
                  <a:cxn ang="0">
                    <a:pos x="171" y="48"/>
                  </a:cxn>
                  <a:cxn ang="0">
                    <a:pos x="162" y="33"/>
                  </a:cxn>
                  <a:cxn ang="0">
                    <a:pos x="149" y="20"/>
                  </a:cxn>
                  <a:cxn ang="0">
                    <a:pos x="134" y="11"/>
                  </a:cxn>
                  <a:cxn ang="0">
                    <a:pos x="118" y="4"/>
                  </a:cxn>
                  <a:cxn ang="0">
                    <a:pos x="100" y="0"/>
                  </a:cxn>
                  <a:cxn ang="0">
                    <a:pos x="82" y="0"/>
                  </a:cxn>
                  <a:cxn ang="0">
                    <a:pos x="64" y="4"/>
                  </a:cxn>
                  <a:cxn ang="0">
                    <a:pos x="48" y="11"/>
                  </a:cxn>
                  <a:cxn ang="0">
                    <a:pos x="33" y="20"/>
                  </a:cxn>
                  <a:cxn ang="0">
                    <a:pos x="20" y="33"/>
                  </a:cxn>
                  <a:cxn ang="0">
                    <a:pos x="11" y="48"/>
                  </a:cxn>
                  <a:cxn ang="0">
                    <a:pos x="3" y="63"/>
                  </a:cxn>
                  <a:cxn ang="0">
                    <a:pos x="0" y="82"/>
                  </a:cxn>
                  <a:cxn ang="0">
                    <a:pos x="0" y="100"/>
                  </a:cxn>
                  <a:cxn ang="0">
                    <a:pos x="3" y="118"/>
                  </a:cxn>
                  <a:cxn ang="0">
                    <a:pos x="11" y="134"/>
                  </a:cxn>
                  <a:cxn ang="0">
                    <a:pos x="20" y="149"/>
                  </a:cxn>
                  <a:cxn ang="0">
                    <a:pos x="33" y="161"/>
                  </a:cxn>
                  <a:cxn ang="0">
                    <a:pos x="48" y="171"/>
                  </a:cxn>
                  <a:cxn ang="0">
                    <a:pos x="64" y="179"/>
                  </a:cxn>
                  <a:cxn ang="0">
                    <a:pos x="82" y="182"/>
                  </a:cxn>
                </a:cxnLst>
                <a:rect l="0" t="0" r="r" b="b"/>
                <a:pathLst>
                  <a:path w="182" h="182">
                    <a:moveTo>
                      <a:pt x="91" y="182"/>
                    </a:moveTo>
                    <a:lnTo>
                      <a:pt x="100" y="182"/>
                    </a:lnTo>
                    <a:lnTo>
                      <a:pt x="110" y="181"/>
                    </a:lnTo>
                    <a:lnTo>
                      <a:pt x="118" y="179"/>
                    </a:lnTo>
                    <a:lnTo>
                      <a:pt x="126" y="175"/>
                    </a:lnTo>
                    <a:lnTo>
                      <a:pt x="134" y="171"/>
                    </a:lnTo>
                    <a:lnTo>
                      <a:pt x="142" y="167"/>
                    </a:lnTo>
                    <a:lnTo>
                      <a:pt x="149" y="161"/>
                    </a:lnTo>
                    <a:lnTo>
                      <a:pt x="155" y="156"/>
                    </a:lnTo>
                    <a:lnTo>
                      <a:pt x="162" y="149"/>
                    </a:lnTo>
                    <a:lnTo>
                      <a:pt x="166" y="142"/>
                    </a:lnTo>
                    <a:lnTo>
                      <a:pt x="171" y="134"/>
                    </a:lnTo>
                    <a:lnTo>
                      <a:pt x="175" y="127"/>
                    </a:lnTo>
                    <a:lnTo>
                      <a:pt x="179" y="118"/>
                    </a:lnTo>
                    <a:lnTo>
                      <a:pt x="181" y="109"/>
                    </a:lnTo>
                    <a:lnTo>
                      <a:pt x="182" y="100"/>
                    </a:lnTo>
                    <a:lnTo>
                      <a:pt x="182" y="91"/>
                    </a:lnTo>
                    <a:lnTo>
                      <a:pt x="182" y="82"/>
                    </a:lnTo>
                    <a:lnTo>
                      <a:pt x="181" y="72"/>
                    </a:lnTo>
                    <a:lnTo>
                      <a:pt x="179" y="63"/>
                    </a:lnTo>
                    <a:lnTo>
                      <a:pt x="175" y="56"/>
                    </a:lnTo>
                    <a:lnTo>
                      <a:pt x="171" y="48"/>
                    </a:lnTo>
                    <a:lnTo>
                      <a:pt x="166" y="40"/>
                    </a:lnTo>
                    <a:lnTo>
                      <a:pt x="162" y="33"/>
                    </a:lnTo>
                    <a:lnTo>
                      <a:pt x="155" y="27"/>
                    </a:lnTo>
                    <a:lnTo>
                      <a:pt x="149" y="20"/>
                    </a:lnTo>
                    <a:lnTo>
                      <a:pt x="142" y="16"/>
                    </a:lnTo>
                    <a:lnTo>
                      <a:pt x="134" y="11"/>
                    </a:lnTo>
                    <a:lnTo>
                      <a:pt x="126" y="7"/>
                    </a:lnTo>
                    <a:lnTo>
                      <a:pt x="118" y="4"/>
                    </a:lnTo>
                    <a:lnTo>
                      <a:pt x="110" y="1"/>
                    </a:lnTo>
                    <a:lnTo>
                      <a:pt x="100" y="0"/>
                    </a:lnTo>
                    <a:lnTo>
                      <a:pt x="91" y="0"/>
                    </a:lnTo>
                    <a:lnTo>
                      <a:pt x="82" y="0"/>
                    </a:lnTo>
                    <a:lnTo>
                      <a:pt x="72" y="1"/>
                    </a:lnTo>
                    <a:lnTo>
                      <a:pt x="64" y="4"/>
                    </a:lnTo>
                    <a:lnTo>
                      <a:pt x="55" y="7"/>
                    </a:lnTo>
                    <a:lnTo>
                      <a:pt x="48" y="11"/>
                    </a:lnTo>
                    <a:lnTo>
                      <a:pt x="40" y="16"/>
                    </a:lnTo>
                    <a:lnTo>
                      <a:pt x="33" y="20"/>
                    </a:lnTo>
                    <a:lnTo>
                      <a:pt x="27" y="27"/>
                    </a:lnTo>
                    <a:lnTo>
                      <a:pt x="20" y="33"/>
                    </a:lnTo>
                    <a:lnTo>
                      <a:pt x="16" y="40"/>
                    </a:lnTo>
                    <a:lnTo>
                      <a:pt x="11" y="48"/>
                    </a:lnTo>
                    <a:lnTo>
                      <a:pt x="7" y="56"/>
                    </a:lnTo>
                    <a:lnTo>
                      <a:pt x="3" y="63"/>
                    </a:lnTo>
                    <a:lnTo>
                      <a:pt x="1" y="72"/>
                    </a:lnTo>
                    <a:lnTo>
                      <a:pt x="0" y="82"/>
                    </a:lnTo>
                    <a:lnTo>
                      <a:pt x="0" y="91"/>
                    </a:lnTo>
                    <a:lnTo>
                      <a:pt x="0" y="100"/>
                    </a:lnTo>
                    <a:lnTo>
                      <a:pt x="1" y="109"/>
                    </a:lnTo>
                    <a:lnTo>
                      <a:pt x="3" y="118"/>
                    </a:lnTo>
                    <a:lnTo>
                      <a:pt x="7" y="127"/>
                    </a:lnTo>
                    <a:lnTo>
                      <a:pt x="11" y="134"/>
                    </a:lnTo>
                    <a:lnTo>
                      <a:pt x="16" y="142"/>
                    </a:lnTo>
                    <a:lnTo>
                      <a:pt x="20" y="149"/>
                    </a:lnTo>
                    <a:lnTo>
                      <a:pt x="27" y="156"/>
                    </a:lnTo>
                    <a:lnTo>
                      <a:pt x="33" y="161"/>
                    </a:lnTo>
                    <a:lnTo>
                      <a:pt x="40" y="167"/>
                    </a:lnTo>
                    <a:lnTo>
                      <a:pt x="48" y="171"/>
                    </a:lnTo>
                    <a:lnTo>
                      <a:pt x="55" y="175"/>
                    </a:lnTo>
                    <a:lnTo>
                      <a:pt x="64" y="179"/>
                    </a:lnTo>
                    <a:lnTo>
                      <a:pt x="72" y="181"/>
                    </a:lnTo>
                    <a:lnTo>
                      <a:pt x="82" y="182"/>
                    </a:lnTo>
                    <a:lnTo>
                      <a:pt x="91" y="182"/>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250" name="Freeform 92"/>
              <p:cNvSpPr>
                <a:spLocks/>
              </p:cNvSpPr>
              <p:nvPr/>
            </p:nvSpPr>
            <p:spPr bwMode="auto">
              <a:xfrm>
                <a:off x="11739965" y="2213924"/>
                <a:ext cx="28575" cy="28575"/>
              </a:xfrm>
              <a:custGeom>
                <a:avLst/>
                <a:gdLst/>
                <a:ahLst/>
                <a:cxnLst>
                  <a:cxn ang="0">
                    <a:pos x="101" y="182"/>
                  </a:cxn>
                  <a:cxn ang="0">
                    <a:pos x="118" y="179"/>
                  </a:cxn>
                  <a:cxn ang="0">
                    <a:pos x="134" y="171"/>
                  </a:cxn>
                  <a:cxn ang="0">
                    <a:pos x="148" y="161"/>
                  </a:cxn>
                  <a:cxn ang="0">
                    <a:pos x="162" y="149"/>
                  </a:cxn>
                  <a:cxn ang="0">
                    <a:pos x="172" y="134"/>
                  </a:cxn>
                  <a:cxn ang="0">
                    <a:pos x="178" y="118"/>
                  </a:cxn>
                  <a:cxn ang="0">
                    <a:pos x="182" y="100"/>
                  </a:cxn>
                  <a:cxn ang="0">
                    <a:pos x="182" y="82"/>
                  </a:cxn>
                  <a:cxn ang="0">
                    <a:pos x="178" y="63"/>
                  </a:cxn>
                  <a:cxn ang="0">
                    <a:pos x="172" y="48"/>
                  </a:cxn>
                  <a:cxn ang="0">
                    <a:pos x="162" y="33"/>
                  </a:cxn>
                  <a:cxn ang="0">
                    <a:pos x="148" y="20"/>
                  </a:cxn>
                  <a:cxn ang="0">
                    <a:pos x="134" y="11"/>
                  </a:cxn>
                  <a:cxn ang="0">
                    <a:pos x="118" y="4"/>
                  </a:cxn>
                  <a:cxn ang="0">
                    <a:pos x="101" y="0"/>
                  </a:cxn>
                  <a:cxn ang="0">
                    <a:pos x="82" y="0"/>
                  </a:cxn>
                  <a:cxn ang="0">
                    <a:pos x="64" y="4"/>
                  </a:cxn>
                  <a:cxn ang="0">
                    <a:pos x="48" y="11"/>
                  </a:cxn>
                  <a:cxn ang="0">
                    <a:pos x="33" y="20"/>
                  </a:cxn>
                  <a:cxn ang="0">
                    <a:pos x="21" y="33"/>
                  </a:cxn>
                  <a:cxn ang="0">
                    <a:pos x="11" y="48"/>
                  </a:cxn>
                  <a:cxn ang="0">
                    <a:pos x="3" y="63"/>
                  </a:cxn>
                  <a:cxn ang="0">
                    <a:pos x="0" y="82"/>
                  </a:cxn>
                  <a:cxn ang="0">
                    <a:pos x="0" y="100"/>
                  </a:cxn>
                  <a:cxn ang="0">
                    <a:pos x="3" y="118"/>
                  </a:cxn>
                  <a:cxn ang="0">
                    <a:pos x="11" y="134"/>
                  </a:cxn>
                  <a:cxn ang="0">
                    <a:pos x="21" y="149"/>
                  </a:cxn>
                  <a:cxn ang="0">
                    <a:pos x="33" y="161"/>
                  </a:cxn>
                  <a:cxn ang="0">
                    <a:pos x="48" y="171"/>
                  </a:cxn>
                  <a:cxn ang="0">
                    <a:pos x="64" y="179"/>
                  </a:cxn>
                  <a:cxn ang="0">
                    <a:pos x="82" y="182"/>
                  </a:cxn>
                </a:cxnLst>
                <a:rect l="0" t="0" r="r" b="b"/>
                <a:pathLst>
                  <a:path w="183" h="182">
                    <a:moveTo>
                      <a:pt x="91" y="182"/>
                    </a:moveTo>
                    <a:lnTo>
                      <a:pt x="101" y="182"/>
                    </a:lnTo>
                    <a:lnTo>
                      <a:pt x="110" y="181"/>
                    </a:lnTo>
                    <a:lnTo>
                      <a:pt x="118" y="179"/>
                    </a:lnTo>
                    <a:lnTo>
                      <a:pt x="126" y="175"/>
                    </a:lnTo>
                    <a:lnTo>
                      <a:pt x="134" y="171"/>
                    </a:lnTo>
                    <a:lnTo>
                      <a:pt x="142" y="167"/>
                    </a:lnTo>
                    <a:lnTo>
                      <a:pt x="148" y="161"/>
                    </a:lnTo>
                    <a:lnTo>
                      <a:pt x="155" y="156"/>
                    </a:lnTo>
                    <a:lnTo>
                      <a:pt x="162" y="149"/>
                    </a:lnTo>
                    <a:lnTo>
                      <a:pt x="166" y="142"/>
                    </a:lnTo>
                    <a:lnTo>
                      <a:pt x="172" y="134"/>
                    </a:lnTo>
                    <a:lnTo>
                      <a:pt x="175" y="127"/>
                    </a:lnTo>
                    <a:lnTo>
                      <a:pt x="178" y="118"/>
                    </a:lnTo>
                    <a:lnTo>
                      <a:pt x="181" y="109"/>
                    </a:lnTo>
                    <a:lnTo>
                      <a:pt x="182" y="100"/>
                    </a:lnTo>
                    <a:lnTo>
                      <a:pt x="183" y="91"/>
                    </a:lnTo>
                    <a:lnTo>
                      <a:pt x="182" y="82"/>
                    </a:lnTo>
                    <a:lnTo>
                      <a:pt x="181" y="72"/>
                    </a:lnTo>
                    <a:lnTo>
                      <a:pt x="178" y="63"/>
                    </a:lnTo>
                    <a:lnTo>
                      <a:pt x="175" y="56"/>
                    </a:lnTo>
                    <a:lnTo>
                      <a:pt x="172" y="48"/>
                    </a:lnTo>
                    <a:lnTo>
                      <a:pt x="166" y="40"/>
                    </a:lnTo>
                    <a:lnTo>
                      <a:pt x="162" y="33"/>
                    </a:lnTo>
                    <a:lnTo>
                      <a:pt x="155" y="27"/>
                    </a:lnTo>
                    <a:lnTo>
                      <a:pt x="148" y="20"/>
                    </a:lnTo>
                    <a:lnTo>
                      <a:pt x="142" y="16"/>
                    </a:lnTo>
                    <a:lnTo>
                      <a:pt x="134" y="11"/>
                    </a:lnTo>
                    <a:lnTo>
                      <a:pt x="126" y="7"/>
                    </a:lnTo>
                    <a:lnTo>
                      <a:pt x="118" y="4"/>
                    </a:lnTo>
                    <a:lnTo>
                      <a:pt x="110" y="1"/>
                    </a:lnTo>
                    <a:lnTo>
                      <a:pt x="101" y="0"/>
                    </a:lnTo>
                    <a:lnTo>
                      <a:pt x="91" y="0"/>
                    </a:lnTo>
                    <a:lnTo>
                      <a:pt x="82" y="0"/>
                    </a:lnTo>
                    <a:lnTo>
                      <a:pt x="73" y="1"/>
                    </a:lnTo>
                    <a:lnTo>
                      <a:pt x="64" y="4"/>
                    </a:lnTo>
                    <a:lnTo>
                      <a:pt x="55" y="7"/>
                    </a:lnTo>
                    <a:lnTo>
                      <a:pt x="48" y="11"/>
                    </a:lnTo>
                    <a:lnTo>
                      <a:pt x="40" y="16"/>
                    </a:lnTo>
                    <a:lnTo>
                      <a:pt x="33" y="20"/>
                    </a:lnTo>
                    <a:lnTo>
                      <a:pt x="26" y="27"/>
                    </a:lnTo>
                    <a:lnTo>
                      <a:pt x="21" y="33"/>
                    </a:lnTo>
                    <a:lnTo>
                      <a:pt x="15" y="40"/>
                    </a:lnTo>
                    <a:lnTo>
                      <a:pt x="11" y="48"/>
                    </a:lnTo>
                    <a:lnTo>
                      <a:pt x="6" y="56"/>
                    </a:lnTo>
                    <a:lnTo>
                      <a:pt x="3" y="63"/>
                    </a:lnTo>
                    <a:lnTo>
                      <a:pt x="1" y="72"/>
                    </a:lnTo>
                    <a:lnTo>
                      <a:pt x="0" y="82"/>
                    </a:lnTo>
                    <a:lnTo>
                      <a:pt x="0" y="91"/>
                    </a:lnTo>
                    <a:lnTo>
                      <a:pt x="0" y="100"/>
                    </a:lnTo>
                    <a:lnTo>
                      <a:pt x="1" y="109"/>
                    </a:lnTo>
                    <a:lnTo>
                      <a:pt x="3" y="118"/>
                    </a:lnTo>
                    <a:lnTo>
                      <a:pt x="6" y="127"/>
                    </a:lnTo>
                    <a:lnTo>
                      <a:pt x="11" y="134"/>
                    </a:lnTo>
                    <a:lnTo>
                      <a:pt x="15" y="142"/>
                    </a:lnTo>
                    <a:lnTo>
                      <a:pt x="21" y="149"/>
                    </a:lnTo>
                    <a:lnTo>
                      <a:pt x="26" y="156"/>
                    </a:lnTo>
                    <a:lnTo>
                      <a:pt x="33" y="161"/>
                    </a:lnTo>
                    <a:lnTo>
                      <a:pt x="40" y="167"/>
                    </a:lnTo>
                    <a:lnTo>
                      <a:pt x="48" y="171"/>
                    </a:lnTo>
                    <a:lnTo>
                      <a:pt x="55" y="175"/>
                    </a:lnTo>
                    <a:lnTo>
                      <a:pt x="64" y="179"/>
                    </a:lnTo>
                    <a:lnTo>
                      <a:pt x="73" y="181"/>
                    </a:lnTo>
                    <a:lnTo>
                      <a:pt x="82" y="182"/>
                    </a:lnTo>
                    <a:lnTo>
                      <a:pt x="91" y="182"/>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251" name="Freeform 93"/>
              <p:cNvSpPr>
                <a:spLocks/>
              </p:cNvSpPr>
              <p:nvPr/>
            </p:nvSpPr>
            <p:spPr bwMode="auto">
              <a:xfrm>
                <a:off x="11779653" y="2213924"/>
                <a:ext cx="28575" cy="28575"/>
              </a:xfrm>
              <a:custGeom>
                <a:avLst/>
                <a:gdLst/>
                <a:ahLst/>
                <a:cxnLst>
                  <a:cxn ang="0">
                    <a:pos x="101" y="182"/>
                  </a:cxn>
                  <a:cxn ang="0">
                    <a:pos x="118" y="179"/>
                  </a:cxn>
                  <a:cxn ang="0">
                    <a:pos x="134" y="171"/>
                  </a:cxn>
                  <a:cxn ang="0">
                    <a:pos x="149" y="161"/>
                  </a:cxn>
                  <a:cxn ang="0">
                    <a:pos x="162" y="149"/>
                  </a:cxn>
                  <a:cxn ang="0">
                    <a:pos x="172" y="134"/>
                  </a:cxn>
                  <a:cxn ang="0">
                    <a:pos x="178" y="118"/>
                  </a:cxn>
                  <a:cxn ang="0">
                    <a:pos x="182" y="100"/>
                  </a:cxn>
                  <a:cxn ang="0">
                    <a:pos x="182" y="82"/>
                  </a:cxn>
                  <a:cxn ang="0">
                    <a:pos x="178" y="63"/>
                  </a:cxn>
                  <a:cxn ang="0">
                    <a:pos x="172" y="48"/>
                  </a:cxn>
                  <a:cxn ang="0">
                    <a:pos x="162" y="33"/>
                  </a:cxn>
                  <a:cxn ang="0">
                    <a:pos x="149" y="20"/>
                  </a:cxn>
                  <a:cxn ang="0">
                    <a:pos x="134" y="11"/>
                  </a:cxn>
                  <a:cxn ang="0">
                    <a:pos x="118" y="4"/>
                  </a:cxn>
                  <a:cxn ang="0">
                    <a:pos x="101" y="0"/>
                  </a:cxn>
                  <a:cxn ang="0">
                    <a:pos x="82" y="0"/>
                  </a:cxn>
                  <a:cxn ang="0">
                    <a:pos x="64" y="4"/>
                  </a:cxn>
                  <a:cxn ang="0">
                    <a:pos x="47" y="11"/>
                  </a:cxn>
                  <a:cxn ang="0">
                    <a:pos x="33" y="20"/>
                  </a:cxn>
                  <a:cxn ang="0">
                    <a:pos x="21" y="33"/>
                  </a:cxn>
                  <a:cxn ang="0">
                    <a:pos x="11" y="48"/>
                  </a:cxn>
                  <a:cxn ang="0">
                    <a:pos x="4" y="63"/>
                  </a:cxn>
                  <a:cxn ang="0">
                    <a:pos x="0" y="82"/>
                  </a:cxn>
                  <a:cxn ang="0">
                    <a:pos x="0" y="100"/>
                  </a:cxn>
                  <a:cxn ang="0">
                    <a:pos x="4" y="118"/>
                  </a:cxn>
                  <a:cxn ang="0">
                    <a:pos x="11" y="134"/>
                  </a:cxn>
                  <a:cxn ang="0">
                    <a:pos x="21" y="149"/>
                  </a:cxn>
                  <a:cxn ang="0">
                    <a:pos x="33" y="161"/>
                  </a:cxn>
                  <a:cxn ang="0">
                    <a:pos x="47" y="171"/>
                  </a:cxn>
                  <a:cxn ang="0">
                    <a:pos x="64" y="179"/>
                  </a:cxn>
                  <a:cxn ang="0">
                    <a:pos x="82" y="182"/>
                  </a:cxn>
                </a:cxnLst>
                <a:rect l="0" t="0" r="r" b="b"/>
                <a:pathLst>
                  <a:path w="183" h="182">
                    <a:moveTo>
                      <a:pt x="91" y="182"/>
                    </a:moveTo>
                    <a:lnTo>
                      <a:pt x="101" y="182"/>
                    </a:lnTo>
                    <a:lnTo>
                      <a:pt x="109" y="181"/>
                    </a:lnTo>
                    <a:lnTo>
                      <a:pt x="118" y="179"/>
                    </a:lnTo>
                    <a:lnTo>
                      <a:pt x="126" y="175"/>
                    </a:lnTo>
                    <a:lnTo>
                      <a:pt x="134" y="171"/>
                    </a:lnTo>
                    <a:lnTo>
                      <a:pt x="142" y="167"/>
                    </a:lnTo>
                    <a:lnTo>
                      <a:pt x="149" y="161"/>
                    </a:lnTo>
                    <a:lnTo>
                      <a:pt x="156" y="156"/>
                    </a:lnTo>
                    <a:lnTo>
                      <a:pt x="162" y="149"/>
                    </a:lnTo>
                    <a:lnTo>
                      <a:pt x="167" y="142"/>
                    </a:lnTo>
                    <a:lnTo>
                      <a:pt x="172" y="134"/>
                    </a:lnTo>
                    <a:lnTo>
                      <a:pt x="175" y="127"/>
                    </a:lnTo>
                    <a:lnTo>
                      <a:pt x="178" y="118"/>
                    </a:lnTo>
                    <a:lnTo>
                      <a:pt x="180" y="109"/>
                    </a:lnTo>
                    <a:lnTo>
                      <a:pt x="182" y="100"/>
                    </a:lnTo>
                    <a:lnTo>
                      <a:pt x="183" y="91"/>
                    </a:lnTo>
                    <a:lnTo>
                      <a:pt x="182" y="82"/>
                    </a:lnTo>
                    <a:lnTo>
                      <a:pt x="180" y="72"/>
                    </a:lnTo>
                    <a:lnTo>
                      <a:pt x="178" y="63"/>
                    </a:lnTo>
                    <a:lnTo>
                      <a:pt x="175" y="56"/>
                    </a:lnTo>
                    <a:lnTo>
                      <a:pt x="172" y="48"/>
                    </a:lnTo>
                    <a:lnTo>
                      <a:pt x="167" y="40"/>
                    </a:lnTo>
                    <a:lnTo>
                      <a:pt x="162" y="33"/>
                    </a:lnTo>
                    <a:lnTo>
                      <a:pt x="156" y="27"/>
                    </a:lnTo>
                    <a:lnTo>
                      <a:pt x="149" y="20"/>
                    </a:lnTo>
                    <a:lnTo>
                      <a:pt x="142" y="16"/>
                    </a:lnTo>
                    <a:lnTo>
                      <a:pt x="134" y="11"/>
                    </a:lnTo>
                    <a:lnTo>
                      <a:pt x="126" y="7"/>
                    </a:lnTo>
                    <a:lnTo>
                      <a:pt x="118" y="4"/>
                    </a:lnTo>
                    <a:lnTo>
                      <a:pt x="109" y="1"/>
                    </a:lnTo>
                    <a:lnTo>
                      <a:pt x="101" y="0"/>
                    </a:lnTo>
                    <a:lnTo>
                      <a:pt x="91" y="0"/>
                    </a:lnTo>
                    <a:lnTo>
                      <a:pt x="82" y="0"/>
                    </a:lnTo>
                    <a:lnTo>
                      <a:pt x="73" y="1"/>
                    </a:lnTo>
                    <a:lnTo>
                      <a:pt x="64" y="4"/>
                    </a:lnTo>
                    <a:lnTo>
                      <a:pt x="55" y="7"/>
                    </a:lnTo>
                    <a:lnTo>
                      <a:pt x="47" y="11"/>
                    </a:lnTo>
                    <a:lnTo>
                      <a:pt x="40" y="16"/>
                    </a:lnTo>
                    <a:lnTo>
                      <a:pt x="33" y="20"/>
                    </a:lnTo>
                    <a:lnTo>
                      <a:pt x="26" y="27"/>
                    </a:lnTo>
                    <a:lnTo>
                      <a:pt x="21" y="33"/>
                    </a:lnTo>
                    <a:lnTo>
                      <a:pt x="15" y="40"/>
                    </a:lnTo>
                    <a:lnTo>
                      <a:pt x="11" y="48"/>
                    </a:lnTo>
                    <a:lnTo>
                      <a:pt x="6" y="56"/>
                    </a:lnTo>
                    <a:lnTo>
                      <a:pt x="4" y="63"/>
                    </a:lnTo>
                    <a:lnTo>
                      <a:pt x="2" y="72"/>
                    </a:lnTo>
                    <a:lnTo>
                      <a:pt x="0" y="82"/>
                    </a:lnTo>
                    <a:lnTo>
                      <a:pt x="0" y="91"/>
                    </a:lnTo>
                    <a:lnTo>
                      <a:pt x="0" y="100"/>
                    </a:lnTo>
                    <a:lnTo>
                      <a:pt x="2" y="109"/>
                    </a:lnTo>
                    <a:lnTo>
                      <a:pt x="4" y="118"/>
                    </a:lnTo>
                    <a:lnTo>
                      <a:pt x="6" y="127"/>
                    </a:lnTo>
                    <a:lnTo>
                      <a:pt x="11" y="134"/>
                    </a:lnTo>
                    <a:lnTo>
                      <a:pt x="15" y="142"/>
                    </a:lnTo>
                    <a:lnTo>
                      <a:pt x="21" y="149"/>
                    </a:lnTo>
                    <a:lnTo>
                      <a:pt x="26" y="156"/>
                    </a:lnTo>
                    <a:lnTo>
                      <a:pt x="33" y="161"/>
                    </a:lnTo>
                    <a:lnTo>
                      <a:pt x="40" y="167"/>
                    </a:lnTo>
                    <a:lnTo>
                      <a:pt x="47" y="171"/>
                    </a:lnTo>
                    <a:lnTo>
                      <a:pt x="55" y="175"/>
                    </a:lnTo>
                    <a:lnTo>
                      <a:pt x="64" y="179"/>
                    </a:lnTo>
                    <a:lnTo>
                      <a:pt x="73" y="181"/>
                    </a:lnTo>
                    <a:lnTo>
                      <a:pt x="82" y="182"/>
                    </a:lnTo>
                    <a:lnTo>
                      <a:pt x="91" y="182"/>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252" name="Freeform 94"/>
              <p:cNvSpPr>
                <a:spLocks/>
              </p:cNvSpPr>
              <p:nvPr/>
            </p:nvSpPr>
            <p:spPr bwMode="auto">
              <a:xfrm>
                <a:off x="12235265" y="2399662"/>
                <a:ext cx="203200" cy="34925"/>
              </a:xfrm>
              <a:custGeom>
                <a:avLst/>
                <a:gdLst/>
                <a:ahLst/>
                <a:cxnLst>
                  <a:cxn ang="0">
                    <a:pos x="1170" y="0"/>
                  </a:cxn>
                  <a:cxn ang="0">
                    <a:pos x="1192" y="2"/>
                  </a:cxn>
                  <a:cxn ang="0">
                    <a:pos x="1212" y="9"/>
                  </a:cxn>
                  <a:cxn ang="0">
                    <a:pos x="1231" y="19"/>
                  </a:cxn>
                  <a:cxn ang="0">
                    <a:pos x="1246" y="32"/>
                  </a:cxn>
                  <a:cxn ang="0">
                    <a:pos x="1259" y="49"/>
                  </a:cxn>
                  <a:cxn ang="0">
                    <a:pos x="1271" y="67"/>
                  </a:cxn>
                  <a:cxn ang="0">
                    <a:pos x="1276" y="88"/>
                  </a:cxn>
                  <a:cxn ang="0">
                    <a:pos x="1278" y="109"/>
                  </a:cxn>
                  <a:cxn ang="0">
                    <a:pos x="1276" y="131"/>
                  </a:cxn>
                  <a:cxn ang="0">
                    <a:pos x="1271" y="151"/>
                  </a:cxn>
                  <a:cxn ang="0">
                    <a:pos x="1259" y="170"/>
                  </a:cxn>
                  <a:cxn ang="0">
                    <a:pos x="1246" y="186"/>
                  </a:cxn>
                  <a:cxn ang="0">
                    <a:pos x="1231" y="200"/>
                  </a:cxn>
                  <a:cxn ang="0">
                    <a:pos x="1212" y="210"/>
                  </a:cxn>
                  <a:cxn ang="0">
                    <a:pos x="1192" y="216"/>
                  </a:cxn>
                  <a:cxn ang="0">
                    <a:pos x="1170" y="219"/>
                  </a:cxn>
                  <a:cxn ang="0">
                    <a:pos x="97" y="217"/>
                  </a:cxn>
                  <a:cxn ang="0">
                    <a:pos x="76" y="213"/>
                  </a:cxn>
                  <a:cxn ang="0">
                    <a:pos x="56" y="205"/>
                  </a:cxn>
                  <a:cxn ang="0">
                    <a:pos x="40" y="193"/>
                  </a:cxn>
                  <a:cxn ang="0">
                    <a:pos x="24" y="179"/>
                  </a:cxn>
                  <a:cxn ang="0">
                    <a:pos x="13" y="161"/>
                  </a:cxn>
                  <a:cxn ang="0">
                    <a:pos x="4" y="142"/>
                  </a:cxn>
                  <a:cxn ang="0">
                    <a:pos x="0" y="120"/>
                  </a:cxn>
                  <a:cxn ang="0">
                    <a:pos x="0" y="98"/>
                  </a:cxn>
                  <a:cxn ang="0">
                    <a:pos x="4" y="77"/>
                  </a:cxn>
                  <a:cxn ang="0">
                    <a:pos x="13" y="58"/>
                  </a:cxn>
                  <a:cxn ang="0">
                    <a:pos x="24" y="40"/>
                  </a:cxn>
                  <a:cxn ang="0">
                    <a:pos x="40" y="26"/>
                  </a:cxn>
                  <a:cxn ang="0">
                    <a:pos x="56" y="13"/>
                  </a:cxn>
                  <a:cxn ang="0">
                    <a:pos x="76" y="6"/>
                  </a:cxn>
                  <a:cxn ang="0">
                    <a:pos x="97" y="1"/>
                  </a:cxn>
                </a:cxnLst>
                <a:rect l="0" t="0" r="r" b="b"/>
                <a:pathLst>
                  <a:path w="1278" h="219">
                    <a:moveTo>
                      <a:pt x="108" y="0"/>
                    </a:moveTo>
                    <a:lnTo>
                      <a:pt x="1170" y="0"/>
                    </a:lnTo>
                    <a:lnTo>
                      <a:pt x="1181" y="1"/>
                    </a:lnTo>
                    <a:lnTo>
                      <a:pt x="1192" y="2"/>
                    </a:lnTo>
                    <a:lnTo>
                      <a:pt x="1202" y="6"/>
                    </a:lnTo>
                    <a:lnTo>
                      <a:pt x="1212" y="9"/>
                    </a:lnTo>
                    <a:lnTo>
                      <a:pt x="1222" y="13"/>
                    </a:lnTo>
                    <a:lnTo>
                      <a:pt x="1231" y="19"/>
                    </a:lnTo>
                    <a:lnTo>
                      <a:pt x="1238" y="26"/>
                    </a:lnTo>
                    <a:lnTo>
                      <a:pt x="1246" y="32"/>
                    </a:lnTo>
                    <a:lnTo>
                      <a:pt x="1254" y="40"/>
                    </a:lnTo>
                    <a:lnTo>
                      <a:pt x="1259" y="49"/>
                    </a:lnTo>
                    <a:lnTo>
                      <a:pt x="1265" y="58"/>
                    </a:lnTo>
                    <a:lnTo>
                      <a:pt x="1271" y="67"/>
                    </a:lnTo>
                    <a:lnTo>
                      <a:pt x="1274" y="77"/>
                    </a:lnTo>
                    <a:lnTo>
                      <a:pt x="1276" y="88"/>
                    </a:lnTo>
                    <a:lnTo>
                      <a:pt x="1278" y="98"/>
                    </a:lnTo>
                    <a:lnTo>
                      <a:pt x="1278" y="109"/>
                    </a:lnTo>
                    <a:lnTo>
                      <a:pt x="1278" y="120"/>
                    </a:lnTo>
                    <a:lnTo>
                      <a:pt x="1276" y="131"/>
                    </a:lnTo>
                    <a:lnTo>
                      <a:pt x="1274" y="142"/>
                    </a:lnTo>
                    <a:lnTo>
                      <a:pt x="1271" y="151"/>
                    </a:lnTo>
                    <a:lnTo>
                      <a:pt x="1265" y="161"/>
                    </a:lnTo>
                    <a:lnTo>
                      <a:pt x="1259" y="170"/>
                    </a:lnTo>
                    <a:lnTo>
                      <a:pt x="1254" y="179"/>
                    </a:lnTo>
                    <a:lnTo>
                      <a:pt x="1246" y="186"/>
                    </a:lnTo>
                    <a:lnTo>
                      <a:pt x="1238" y="193"/>
                    </a:lnTo>
                    <a:lnTo>
                      <a:pt x="1231" y="200"/>
                    </a:lnTo>
                    <a:lnTo>
                      <a:pt x="1222" y="205"/>
                    </a:lnTo>
                    <a:lnTo>
                      <a:pt x="1212" y="210"/>
                    </a:lnTo>
                    <a:lnTo>
                      <a:pt x="1202" y="213"/>
                    </a:lnTo>
                    <a:lnTo>
                      <a:pt x="1192" y="216"/>
                    </a:lnTo>
                    <a:lnTo>
                      <a:pt x="1181" y="217"/>
                    </a:lnTo>
                    <a:lnTo>
                      <a:pt x="1170" y="219"/>
                    </a:lnTo>
                    <a:lnTo>
                      <a:pt x="108" y="219"/>
                    </a:lnTo>
                    <a:lnTo>
                      <a:pt x="97" y="217"/>
                    </a:lnTo>
                    <a:lnTo>
                      <a:pt x="86" y="216"/>
                    </a:lnTo>
                    <a:lnTo>
                      <a:pt x="76" y="213"/>
                    </a:lnTo>
                    <a:lnTo>
                      <a:pt x="66" y="210"/>
                    </a:lnTo>
                    <a:lnTo>
                      <a:pt x="56" y="205"/>
                    </a:lnTo>
                    <a:lnTo>
                      <a:pt x="47" y="200"/>
                    </a:lnTo>
                    <a:lnTo>
                      <a:pt x="40" y="193"/>
                    </a:lnTo>
                    <a:lnTo>
                      <a:pt x="32" y="186"/>
                    </a:lnTo>
                    <a:lnTo>
                      <a:pt x="24" y="179"/>
                    </a:lnTo>
                    <a:lnTo>
                      <a:pt x="19" y="170"/>
                    </a:lnTo>
                    <a:lnTo>
                      <a:pt x="13" y="161"/>
                    </a:lnTo>
                    <a:lnTo>
                      <a:pt x="9" y="151"/>
                    </a:lnTo>
                    <a:lnTo>
                      <a:pt x="4" y="142"/>
                    </a:lnTo>
                    <a:lnTo>
                      <a:pt x="2" y="131"/>
                    </a:lnTo>
                    <a:lnTo>
                      <a:pt x="0" y="120"/>
                    </a:lnTo>
                    <a:lnTo>
                      <a:pt x="0" y="109"/>
                    </a:lnTo>
                    <a:lnTo>
                      <a:pt x="0" y="98"/>
                    </a:lnTo>
                    <a:lnTo>
                      <a:pt x="2" y="88"/>
                    </a:lnTo>
                    <a:lnTo>
                      <a:pt x="4" y="77"/>
                    </a:lnTo>
                    <a:lnTo>
                      <a:pt x="9" y="67"/>
                    </a:lnTo>
                    <a:lnTo>
                      <a:pt x="13" y="58"/>
                    </a:lnTo>
                    <a:lnTo>
                      <a:pt x="19" y="49"/>
                    </a:lnTo>
                    <a:lnTo>
                      <a:pt x="24" y="40"/>
                    </a:lnTo>
                    <a:lnTo>
                      <a:pt x="32" y="32"/>
                    </a:lnTo>
                    <a:lnTo>
                      <a:pt x="40" y="26"/>
                    </a:lnTo>
                    <a:lnTo>
                      <a:pt x="47" y="19"/>
                    </a:lnTo>
                    <a:lnTo>
                      <a:pt x="56" y="13"/>
                    </a:lnTo>
                    <a:lnTo>
                      <a:pt x="66" y="9"/>
                    </a:lnTo>
                    <a:lnTo>
                      <a:pt x="76" y="6"/>
                    </a:lnTo>
                    <a:lnTo>
                      <a:pt x="86" y="2"/>
                    </a:lnTo>
                    <a:lnTo>
                      <a:pt x="97" y="1"/>
                    </a:lnTo>
                    <a:lnTo>
                      <a:pt x="108" y="0"/>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253" name="Freeform 95"/>
              <p:cNvSpPr>
                <a:spLocks/>
              </p:cNvSpPr>
              <p:nvPr/>
            </p:nvSpPr>
            <p:spPr bwMode="auto">
              <a:xfrm>
                <a:off x="11619315" y="2401249"/>
                <a:ext cx="28575" cy="28575"/>
              </a:xfrm>
              <a:custGeom>
                <a:avLst/>
                <a:gdLst/>
                <a:ahLst/>
                <a:cxnLst>
                  <a:cxn ang="0">
                    <a:pos x="101" y="183"/>
                  </a:cxn>
                  <a:cxn ang="0">
                    <a:pos x="119" y="179"/>
                  </a:cxn>
                  <a:cxn ang="0">
                    <a:pos x="136" y="172"/>
                  </a:cxn>
                  <a:cxn ang="0">
                    <a:pos x="150" y="162"/>
                  </a:cxn>
                  <a:cxn ang="0">
                    <a:pos x="162" y="149"/>
                  </a:cxn>
                  <a:cxn ang="0">
                    <a:pos x="172" y="135"/>
                  </a:cxn>
                  <a:cxn ang="0">
                    <a:pos x="179" y="118"/>
                  </a:cxn>
                  <a:cxn ang="0">
                    <a:pos x="183" y="101"/>
                  </a:cxn>
                  <a:cxn ang="0">
                    <a:pos x="183" y="82"/>
                  </a:cxn>
                  <a:cxn ang="0">
                    <a:pos x="179" y="64"/>
                  </a:cxn>
                  <a:cxn ang="0">
                    <a:pos x="172" y="48"/>
                  </a:cxn>
                  <a:cxn ang="0">
                    <a:pos x="162" y="33"/>
                  </a:cxn>
                  <a:cxn ang="0">
                    <a:pos x="150" y="21"/>
                  </a:cxn>
                  <a:cxn ang="0">
                    <a:pos x="136" y="11"/>
                  </a:cxn>
                  <a:cxn ang="0">
                    <a:pos x="119" y="4"/>
                  </a:cxn>
                  <a:cxn ang="0">
                    <a:pos x="101" y="1"/>
                  </a:cxn>
                  <a:cxn ang="0">
                    <a:pos x="82" y="1"/>
                  </a:cxn>
                  <a:cxn ang="0">
                    <a:pos x="65" y="4"/>
                  </a:cxn>
                  <a:cxn ang="0">
                    <a:pos x="49" y="11"/>
                  </a:cxn>
                  <a:cxn ang="0">
                    <a:pos x="34" y="21"/>
                  </a:cxn>
                  <a:cxn ang="0">
                    <a:pos x="21" y="33"/>
                  </a:cxn>
                  <a:cxn ang="0">
                    <a:pos x="11" y="48"/>
                  </a:cxn>
                  <a:cxn ang="0">
                    <a:pos x="5" y="64"/>
                  </a:cxn>
                  <a:cxn ang="0">
                    <a:pos x="1" y="82"/>
                  </a:cxn>
                  <a:cxn ang="0">
                    <a:pos x="1" y="101"/>
                  </a:cxn>
                  <a:cxn ang="0">
                    <a:pos x="5" y="118"/>
                  </a:cxn>
                  <a:cxn ang="0">
                    <a:pos x="11" y="135"/>
                  </a:cxn>
                  <a:cxn ang="0">
                    <a:pos x="21" y="149"/>
                  </a:cxn>
                  <a:cxn ang="0">
                    <a:pos x="34" y="162"/>
                  </a:cxn>
                  <a:cxn ang="0">
                    <a:pos x="49" y="172"/>
                  </a:cxn>
                  <a:cxn ang="0">
                    <a:pos x="65" y="179"/>
                  </a:cxn>
                  <a:cxn ang="0">
                    <a:pos x="82" y="183"/>
                  </a:cxn>
                </a:cxnLst>
                <a:rect l="0" t="0" r="r" b="b"/>
                <a:pathLst>
                  <a:path w="183" h="183">
                    <a:moveTo>
                      <a:pt x="92" y="183"/>
                    </a:moveTo>
                    <a:lnTo>
                      <a:pt x="101" y="183"/>
                    </a:lnTo>
                    <a:lnTo>
                      <a:pt x="110" y="182"/>
                    </a:lnTo>
                    <a:lnTo>
                      <a:pt x="119" y="179"/>
                    </a:lnTo>
                    <a:lnTo>
                      <a:pt x="128" y="176"/>
                    </a:lnTo>
                    <a:lnTo>
                      <a:pt x="136" y="172"/>
                    </a:lnTo>
                    <a:lnTo>
                      <a:pt x="143" y="167"/>
                    </a:lnTo>
                    <a:lnTo>
                      <a:pt x="150" y="162"/>
                    </a:lnTo>
                    <a:lnTo>
                      <a:pt x="157" y="156"/>
                    </a:lnTo>
                    <a:lnTo>
                      <a:pt x="162" y="149"/>
                    </a:lnTo>
                    <a:lnTo>
                      <a:pt x="168" y="143"/>
                    </a:lnTo>
                    <a:lnTo>
                      <a:pt x="172" y="135"/>
                    </a:lnTo>
                    <a:lnTo>
                      <a:pt x="177" y="127"/>
                    </a:lnTo>
                    <a:lnTo>
                      <a:pt x="179" y="118"/>
                    </a:lnTo>
                    <a:lnTo>
                      <a:pt x="181" y="110"/>
                    </a:lnTo>
                    <a:lnTo>
                      <a:pt x="183" y="101"/>
                    </a:lnTo>
                    <a:lnTo>
                      <a:pt x="183" y="92"/>
                    </a:lnTo>
                    <a:lnTo>
                      <a:pt x="183" y="82"/>
                    </a:lnTo>
                    <a:lnTo>
                      <a:pt x="181" y="73"/>
                    </a:lnTo>
                    <a:lnTo>
                      <a:pt x="179" y="64"/>
                    </a:lnTo>
                    <a:lnTo>
                      <a:pt x="177" y="56"/>
                    </a:lnTo>
                    <a:lnTo>
                      <a:pt x="172" y="48"/>
                    </a:lnTo>
                    <a:lnTo>
                      <a:pt x="168" y="41"/>
                    </a:lnTo>
                    <a:lnTo>
                      <a:pt x="162" y="33"/>
                    </a:lnTo>
                    <a:lnTo>
                      <a:pt x="157" y="27"/>
                    </a:lnTo>
                    <a:lnTo>
                      <a:pt x="150" y="21"/>
                    </a:lnTo>
                    <a:lnTo>
                      <a:pt x="143" y="16"/>
                    </a:lnTo>
                    <a:lnTo>
                      <a:pt x="136" y="11"/>
                    </a:lnTo>
                    <a:lnTo>
                      <a:pt x="128" y="7"/>
                    </a:lnTo>
                    <a:lnTo>
                      <a:pt x="119" y="4"/>
                    </a:lnTo>
                    <a:lnTo>
                      <a:pt x="110" y="2"/>
                    </a:lnTo>
                    <a:lnTo>
                      <a:pt x="101" y="1"/>
                    </a:lnTo>
                    <a:lnTo>
                      <a:pt x="92" y="0"/>
                    </a:lnTo>
                    <a:lnTo>
                      <a:pt x="82" y="1"/>
                    </a:lnTo>
                    <a:lnTo>
                      <a:pt x="73" y="2"/>
                    </a:lnTo>
                    <a:lnTo>
                      <a:pt x="65" y="4"/>
                    </a:lnTo>
                    <a:lnTo>
                      <a:pt x="57" y="7"/>
                    </a:lnTo>
                    <a:lnTo>
                      <a:pt x="49" y="11"/>
                    </a:lnTo>
                    <a:lnTo>
                      <a:pt x="41" y="16"/>
                    </a:lnTo>
                    <a:lnTo>
                      <a:pt x="34" y="21"/>
                    </a:lnTo>
                    <a:lnTo>
                      <a:pt x="28" y="27"/>
                    </a:lnTo>
                    <a:lnTo>
                      <a:pt x="21" y="33"/>
                    </a:lnTo>
                    <a:lnTo>
                      <a:pt x="16" y="41"/>
                    </a:lnTo>
                    <a:lnTo>
                      <a:pt x="11" y="48"/>
                    </a:lnTo>
                    <a:lnTo>
                      <a:pt x="8" y="56"/>
                    </a:lnTo>
                    <a:lnTo>
                      <a:pt x="5" y="64"/>
                    </a:lnTo>
                    <a:lnTo>
                      <a:pt x="2" y="73"/>
                    </a:lnTo>
                    <a:lnTo>
                      <a:pt x="1" y="82"/>
                    </a:lnTo>
                    <a:lnTo>
                      <a:pt x="0" y="92"/>
                    </a:lnTo>
                    <a:lnTo>
                      <a:pt x="1" y="101"/>
                    </a:lnTo>
                    <a:lnTo>
                      <a:pt x="2" y="110"/>
                    </a:lnTo>
                    <a:lnTo>
                      <a:pt x="5" y="118"/>
                    </a:lnTo>
                    <a:lnTo>
                      <a:pt x="8" y="127"/>
                    </a:lnTo>
                    <a:lnTo>
                      <a:pt x="11" y="135"/>
                    </a:lnTo>
                    <a:lnTo>
                      <a:pt x="16" y="143"/>
                    </a:lnTo>
                    <a:lnTo>
                      <a:pt x="21" y="149"/>
                    </a:lnTo>
                    <a:lnTo>
                      <a:pt x="28" y="156"/>
                    </a:lnTo>
                    <a:lnTo>
                      <a:pt x="34" y="162"/>
                    </a:lnTo>
                    <a:lnTo>
                      <a:pt x="41" y="167"/>
                    </a:lnTo>
                    <a:lnTo>
                      <a:pt x="49" y="172"/>
                    </a:lnTo>
                    <a:lnTo>
                      <a:pt x="57" y="176"/>
                    </a:lnTo>
                    <a:lnTo>
                      <a:pt x="65" y="179"/>
                    </a:lnTo>
                    <a:lnTo>
                      <a:pt x="73" y="182"/>
                    </a:lnTo>
                    <a:lnTo>
                      <a:pt x="82" y="183"/>
                    </a:lnTo>
                    <a:lnTo>
                      <a:pt x="92" y="183"/>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254" name="Freeform 96"/>
              <p:cNvSpPr>
                <a:spLocks/>
              </p:cNvSpPr>
              <p:nvPr/>
            </p:nvSpPr>
            <p:spPr bwMode="auto">
              <a:xfrm>
                <a:off x="11659003" y="2401249"/>
                <a:ext cx="28575" cy="28575"/>
              </a:xfrm>
              <a:custGeom>
                <a:avLst/>
                <a:gdLst/>
                <a:ahLst/>
                <a:cxnLst>
                  <a:cxn ang="0">
                    <a:pos x="100" y="183"/>
                  </a:cxn>
                  <a:cxn ang="0">
                    <a:pos x="118" y="179"/>
                  </a:cxn>
                  <a:cxn ang="0">
                    <a:pos x="134" y="172"/>
                  </a:cxn>
                  <a:cxn ang="0">
                    <a:pos x="149" y="162"/>
                  </a:cxn>
                  <a:cxn ang="0">
                    <a:pos x="161" y="149"/>
                  </a:cxn>
                  <a:cxn ang="0">
                    <a:pos x="171" y="135"/>
                  </a:cxn>
                  <a:cxn ang="0">
                    <a:pos x="179" y="118"/>
                  </a:cxn>
                  <a:cxn ang="0">
                    <a:pos x="182" y="101"/>
                  </a:cxn>
                  <a:cxn ang="0">
                    <a:pos x="182" y="82"/>
                  </a:cxn>
                  <a:cxn ang="0">
                    <a:pos x="179" y="64"/>
                  </a:cxn>
                  <a:cxn ang="0">
                    <a:pos x="171" y="48"/>
                  </a:cxn>
                  <a:cxn ang="0">
                    <a:pos x="161" y="33"/>
                  </a:cxn>
                  <a:cxn ang="0">
                    <a:pos x="149" y="21"/>
                  </a:cxn>
                  <a:cxn ang="0">
                    <a:pos x="134" y="11"/>
                  </a:cxn>
                  <a:cxn ang="0">
                    <a:pos x="118" y="4"/>
                  </a:cxn>
                  <a:cxn ang="0">
                    <a:pos x="100" y="1"/>
                  </a:cxn>
                  <a:cxn ang="0">
                    <a:pos x="81" y="1"/>
                  </a:cxn>
                  <a:cxn ang="0">
                    <a:pos x="63" y="4"/>
                  </a:cxn>
                  <a:cxn ang="0">
                    <a:pos x="48" y="11"/>
                  </a:cxn>
                  <a:cxn ang="0">
                    <a:pos x="32" y="21"/>
                  </a:cxn>
                  <a:cxn ang="0">
                    <a:pos x="20" y="33"/>
                  </a:cxn>
                  <a:cxn ang="0">
                    <a:pos x="10" y="48"/>
                  </a:cxn>
                  <a:cxn ang="0">
                    <a:pos x="4" y="64"/>
                  </a:cxn>
                  <a:cxn ang="0">
                    <a:pos x="0" y="82"/>
                  </a:cxn>
                  <a:cxn ang="0">
                    <a:pos x="0" y="101"/>
                  </a:cxn>
                  <a:cxn ang="0">
                    <a:pos x="4" y="118"/>
                  </a:cxn>
                  <a:cxn ang="0">
                    <a:pos x="10" y="135"/>
                  </a:cxn>
                  <a:cxn ang="0">
                    <a:pos x="20" y="149"/>
                  </a:cxn>
                  <a:cxn ang="0">
                    <a:pos x="32" y="162"/>
                  </a:cxn>
                  <a:cxn ang="0">
                    <a:pos x="48" y="172"/>
                  </a:cxn>
                  <a:cxn ang="0">
                    <a:pos x="63" y="179"/>
                  </a:cxn>
                  <a:cxn ang="0">
                    <a:pos x="81" y="183"/>
                  </a:cxn>
                </a:cxnLst>
                <a:rect l="0" t="0" r="r" b="b"/>
                <a:pathLst>
                  <a:path w="182" h="183">
                    <a:moveTo>
                      <a:pt x="91" y="183"/>
                    </a:moveTo>
                    <a:lnTo>
                      <a:pt x="100" y="183"/>
                    </a:lnTo>
                    <a:lnTo>
                      <a:pt x="109" y="182"/>
                    </a:lnTo>
                    <a:lnTo>
                      <a:pt x="118" y="179"/>
                    </a:lnTo>
                    <a:lnTo>
                      <a:pt x="127" y="176"/>
                    </a:lnTo>
                    <a:lnTo>
                      <a:pt x="134" y="172"/>
                    </a:lnTo>
                    <a:lnTo>
                      <a:pt x="142" y="167"/>
                    </a:lnTo>
                    <a:lnTo>
                      <a:pt x="149" y="162"/>
                    </a:lnTo>
                    <a:lnTo>
                      <a:pt x="155" y="156"/>
                    </a:lnTo>
                    <a:lnTo>
                      <a:pt x="161" y="149"/>
                    </a:lnTo>
                    <a:lnTo>
                      <a:pt x="167" y="143"/>
                    </a:lnTo>
                    <a:lnTo>
                      <a:pt x="171" y="135"/>
                    </a:lnTo>
                    <a:lnTo>
                      <a:pt x="175" y="127"/>
                    </a:lnTo>
                    <a:lnTo>
                      <a:pt x="179" y="118"/>
                    </a:lnTo>
                    <a:lnTo>
                      <a:pt x="181" y="110"/>
                    </a:lnTo>
                    <a:lnTo>
                      <a:pt x="182" y="101"/>
                    </a:lnTo>
                    <a:lnTo>
                      <a:pt x="182" y="92"/>
                    </a:lnTo>
                    <a:lnTo>
                      <a:pt x="182" y="82"/>
                    </a:lnTo>
                    <a:lnTo>
                      <a:pt x="181" y="73"/>
                    </a:lnTo>
                    <a:lnTo>
                      <a:pt x="179" y="64"/>
                    </a:lnTo>
                    <a:lnTo>
                      <a:pt x="175" y="56"/>
                    </a:lnTo>
                    <a:lnTo>
                      <a:pt x="171" y="48"/>
                    </a:lnTo>
                    <a:lnTo>
                      <a:pt x="167" y="41"/>
                    </a:lnTo>
                    <a:lnTo>
                      <a:pt x="161" y="33"/>
                    </a:lnTo>
                    <a:lnTo>
                      <a:pt x="155" y="27"/>
                    </a:lnTo>
                    <a:lnTo>
                      <a:pt x="149" y="21"/>
                    </a:lnTo>
                    <a:lnTo>
                      <a:pt x="142" y="16"/>
                    </a:lnTo>
                    <a:lnTo>
                      <a:pt x="134" y="11"/>
                    </a:lnTo>
                    <a:lnTo>
                      <a:pt x="127" y="7"/>
                    </a:lnTo>
                    <a:lnTo>
                      <a:pt x="118" y="4"/>
                    </a:lnTo>
                    <a:lnTo>
                      <a:pt x="109" y="2"/>
                    </a:lnTo>
                    <a:lnTo>
                      <a:pt x="100" y="1"/>
                    </a:lnTo>
                    <a:lnTo>
                      <a:pt x="91" y="0"/>
                    </a:lnTo>
                    <a:lnTo>
                      <a:pt x="81" y="1"/>
                    </a:lnTo>
                    <a:lnTo>
                      <a:pt x="72" y="2"/>
                    </a:lnTo>
                    <a:lnTo>
                      <a:pt x="63" y="4"/>
                    </a:lnTo>
                    <a:lnTo>
                      <a:pt x="56" y="7"/>
                    </a:lnTo>
                    <a:lnTo>
                      <a:pt x="48" y="11"/>
                    </a:lnTo>
                    <a:lnTo>
                      <a:pt x="40" y="16"/>
                    </a:lnTo>
                    <a:lnTo>
                      <a:pt x="32" y="21"/>
                    </a:lnTo>
                    <a:lnTo>
                      <a:pt x="27" y="27"/>
                    </a:lnTo>
                    <a:lnTo>
                      <a:pt x="20" y="33"/>
                    </a:lnTo>
                    <a:lnTo>
                      <a:pt x="16" y="41"/>
                    </a:lnTo>
                    <a:lnTo>
                      <a:pt x="10" y="48"/>
                    </a:lnTo>
                    <a:lnTo>
                      <a:pt x="7" y="56"/>
                    </a:lnTo>
                    <a:lnTo>
                      <a:pt x="4" y="64"/>
                    </a:lnTo>
                    <a:lnTo>
                      <a:pt x="1" y="73"/>
                    </a:lnTo>
                    <a:lnTo>
                      <a:pt x="0" y="82"/>
                    </a:lnTo>
                    <a:lnTo>
                      <a:pt x="0" y="92"/>
                    </a:lnTo>
                    <a:lnTo>
                      <a:pt x="0" y="101"/>
                    </a:lnTo>
                    <a:lnTo>
                      <a:pt x="1" y="110"/>
                    </a:lnTo>
                    <a:lnTo>
                      <a:pt x="4" y="118"/>
                    </a:lnTo>
                    <a:lnTo>
                      <a:pt x="7" y="127"/>
                    </a:lnTo>
                    <a:lnTo>
                      <a:pt x="10" y="135"/>
                    </a:lnTo>
                    <a:lnTo>
                      <a:pt x="16" y="143"/>
                    </a:lnTo>
                    <a:lnTo>
                      <a:pt x="20" y="149"/>
                    </a:lnTo>
                    <a:lnTo>
                      <a:pt x="27" y="156"/>
                    </a:lnTo>
                    <a:lnTo>
                      <a:pt x="32" y="162"/>
                    </a:lnTo>
                    <a:lnTo>
                      <a:pt x="40" y="167"/>
                    </a:lnTo>
                    <a:lnTo>
                      <a:pt x="48" y="172"/>
                    </a:lnTo>
                    <a:lnTo>
                      <a:pt x="56" y="176"/>
                    </a:lnTo>
                    <a:lnTo>
                      <a:pt x="63" y="179"/>
                    </a:lnTo>
                    <a:lnTo>
                      <a:pt x="72" y="182"/>
                    </a:lnTo>
                    <a:lnTo>
                      <a:pt x="81" y="183"/>
                    </a:lnTo>
                    <a:lnTo>
                      <a:pt x="91" y="183"/>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255" name="Freeform 97"/>
              <p:cNvSpPr>
                <a:spLocks/>
              </p:cNvSpPr>
              <p:nvPr/>
            </p:nvSpPr>
            <p:spPr bwMode="auto">
              <a:xfrm>
                <a:off x="11698690" y="2401249"/>
                <a:ext cx="30163" cy="28575"/>
              </a:xfrm>
              <a:custGeom>
                <a:avLst/>
                <a:gdLst/>
                <a:ahLst/>
                <a:cxnLst>
                  <a:cxn ang="0">
                    <a:pos x="100" y="183"/>
                  </a:cxn>
                  <a:cxn ang="0">
                    <a:pos x="118" y="179"/>
                  </a:cxn>
                  <a:cxn ang="0">
                    <a:pos x="134" y="172"/>
                  </a:cxn>
                  <a:cxn ang="0">
                    <a:pos x="149" y="162"/>
                  </a:cxn>
                  <a:cxn ang="0">
                    <a:pos x="162" y="149"/>
                  </a:cxn>
                  <a:cxn ang="0">
                    <a:pos x="171" y="135"/>
                  </a:cxn>
                  <a:cxn ang="0">
                    <a:pos x="179" y="118"/>
                  </a:cxn>
                  <a:cxn ang="0">
                    <a:pos x="182" y="101"/>
                  </a:cxn>
                  <a:cxn ang="0">
                    <a:pos x="182" y="82"/>
                  </a:cxn>
                  <a:cxn ang="0">
                    <a:pos x="179" y="64"/>
                  </a:cxn>
                  <a:cxn ang="0">
                    <a:pos x="171" y="48"/>
                  </a:cxn>
                  <a:cxn ang="0">
                    <a:pos x="162" y="33"/>
                  </a:cxn>
                  <a:cxn ang="0">
                    <a:pos x="149" y="21"/>
                  </a:cxn>
                  <a:cxn ang="0">
                    <a:pos x="134" y="11"/>
                  </a:cxn>
                  <a:cxn ang="0">
                    <a:pos x="118" y="4"/>
                  </a:cxn>
                  <a:cxn ang="0">
                    <a:pos x="100" y="1"/>
                  </a:cxn>
                  <a:cxn ang="0">
                    <a:pos x="82" y="1"/>
                  </a:cxn>
                  <a:cxn ang="0">
                    <a:pos x="64" y="4"/>
                  </a:cxn>
                  <a:cxn ang="0">
                    <a:pos x="48" y="11"/>
                  </a:cxn>
                  <a:cxn ang="0">
                    <a:pos x="33" y="21"/>
                  </a:cxn>
                  <a:cxn ang="0">
                    <a:pos x="20" y="33"/>
                  </a:cxn>
                  <a:cxn ang="0">
                    <a:pos x="11" y="48"/>
                  </a:cxn>
                  <a:cxn ang="0">
                    <a:pos x="3" y="64"/>
                  </a:cxn>
                  <a:cxn ang="0">
                    <a:pos x="0" y="82"/>
                  </a:cxn>
                  <a:cxn ang="0">
                    <a:pos x="0" y="101"/>
                  </a:cxn>
                  <a:cxn ang="0">
                    <a:pos x="3" y="118"/>
                  </a:cxn>
                  <a:cxn ang="0">
                    <a:pos x="11" y="135"/>
                  </a:cxn>
                  <a:cxn ang="0">
                    <a:pos x="20" y="149"/>
                  </a:cxn>
                  <a:cxn ang="0">
                    <a:pos x="33" y="162"/>
                  </a:cxn>
                  <a:cxn ang="0">
                    <a:pos x="48" y="172"/>
                  </a:cxn>
                  <a:cxn ang="0">
                    <a:pos x="64" y="179"/>
                  </a:cxn>
                  <a:cxn ang="0">
                    <a:pos x="82" y="183"/>
                  </a:cxn>
                </a:cxnLst>
                <a:rect l="0" t="0" r="r" b="b"/>
                <a:pathLst>
                  <a:path w="182" h="183">
                    <a:moveTo>
                      <a:pt x="91" y="183"/>
                    </a:moveTo>
                    <a:lnTo>
                      <a:pt x="100" y="183"/>
                    </a:lnTo>
                    <a:lnTo>
                      <a:pt x="110" y="182"/>
                    </a:lnTo>
                    <a:lnTo>
                      <a:pt x="118" y="179"/>
                    </a:lnTo>
                    <a:lnTo>
                      <a:pt x="126" y="176"/>
                    </a:lnTo>
                    <a:lnTo>
                      <a:pt x="134" y="172"/>
                    </a:lnTo>
                    <a:lnTo>
                      <a:pt x="142" y="167"/>
                    </a:lnTo>
                    <a:lnTo>
                      <a:pt x="149" y="162"/>
                    </a:lnTo>
                    <a:lnTo>
                      <a:pt x="155" y="156"/>
                    </a:lnTo>
                    <a:lnTo>
                      <a:pt x="162" y="149"/>
                    </a:lnTo>
                    <a:lnTo>
                      <a:pt x="166" y="143"/>
                    </a:lnTo>
                    <a:lnTo>
                      <a:pt x="171" y="135"/>
                    </a:lnTo>
                    <a:lnTo>
                      <a:pt x="175" y="127"/>
                    </a:lnTo>
                    <a:lnTo>
                      <a:pt x="179" y="118"/>
                    </a:lnTo>
                    <a:lnTo>
                      <a:pt x="181" y="110"/>
                    </a:lnTo>
                    <a:lnTo>
                      <a:pt x="182" y="101"/>
                    </a:lnTo>
                    <a:lnTo>
                      <a:pt x="182" y="92"/>
                    </a:lnTo>
                    <a:lnTo>
                      <a:pt x="182" y="82"/>
                    </a:lnTo>
                    <a:lnTo>
                      <a:pt x="181" y="73"/>
                    </a:lnTo>
                    <a:lnTo>
                      <a:pt x="179" y="64"/>
                    </a:lnTo>
                    <a:lnTo>
                      <a:pt x="175" y="56"/>
                    </a:lnTo>
                    <a:lnTo>
                      <a:pt x="171" y="48"/>
                    </a:lnTo>
                    <a:lnTo>
                      <a:pt x="166" y="41"/>
                    </a:lnTo>
                    <a:lnTo>
                      <a:pt x="162" y="33"/>
                    </a:lnTo>
                    <a:lnTo>
                      <a:pt x="155" y="27"/>
                    </a:lnTo>
                    <a:lnTo>
                      <a:pt x="149" y="21"/>
                    </a:lnTo>
                    <a:lnTo>
                      <a:pt x="142" y="16"/>
                    </a:lnTo>
                    <a:lnTo>
                      <a:pt x="134" y="11"/>
                    </a:lnTo>
                    <a:lnTo>
                      <a:pt x="126" y="7"/>
                    </a:lnTo>
                    <a:lnTo>
                      <a:pt x="118" y="4"/>
                    </a:lnTo>
                    <a:lnTo>
                      <a:pt x="110" y="2"/>
                    </a:lnTo>
                    <a:lnTo>
                      <a:pt x="100" y="1"/>
                    </a:lnTo>
                    <a:lnTo>
                      <a:pt x="91" y="0"/>
                    </a:lnTo>
                    <a:lnTo>
                      <a:pt x="82" y="1"/>
                    </a:lnTo>
                    <a:lnTo>
                      <a:pt x="72" y="2"/>
                    </a:lnTo>
                    <a:lnTo>
                      <a:pt x="64" y="4"/>
                    </a:lnTo>
                    <a:lnTo>
                      <a:pt x="55" y="7"/>
                    </a:lnTo>
                    <a:lnTo>
                      <a:pt x="48" y="11"/>
                    </a:lnTo>
                    <a:lnTo>
                      <a:pt x="40" y="16"/>
                    </a:lnTo>
                    <a:lnTo>
                      <a:pt x="33" y="21"/>
                    </a:lnTo>
                    <a:lnTo>
                      <a:pt x="27" y="27"/>
                    </a:lnTo>
                    <a:lnTo>
                      <a:pt x="20" y="33"/>
                    </a:lnTo>
                    <a:lnTo>
                      <a:pt x="16" y="41"/>
                    </a:lnTo>
                    <a:lnTo>
                      <a:pt x="11" y="48"/>
                    </a:lnTo>
                    <a:lnTo>
                      <a:pt x="7" y="56"/>
                    </a:lnTo>
                    <a:lnTo>
                      <a:pt x="3" y="64"/>
                    </a:lnTo>
                    <a:lnTo>
                      <a:pt x="1" y="73"/>
                    </a:lnTo>
                    <a:lnTo>
                      <a:pt x="0" y="82"/>
                    </a:lnTo>
                    <a:lnTo>
                      <a:pt x="0" y="92"/>
                    </a:lnTo>
                    <a:lnTo>
                      <a:pt x="0" y="101"/>
                    </a:lnTo>
                    <a:lnTo>
                      <a:pt x="1" y="110"/>
                    </a:lnTo>
                    <a:lnTo>
                      <a:pt x="3" y="118"/>
                    </a:lnTo>
                    <a:lnTo>
                      <a:pt x="7" y="127"/>
                    </a:lnTo>
                    <a:lnTo>
                      <a:pt x="11" y="135"/>
                    </a:lnTo>
                    <a:lnTo>
                      <a:pt x="16" y="143"/>
                    </a:lnTo>
                    <a:lnTo>
                      <a:pt x="20" y="149"/>
                    </a:lnTo>
                    <a:lnTo>
                      <a:pt x="27" y="156"/>
                    </a:lnTo>
                    <a:lnTo>
                      <a:pt x="33" y="162"/>
                    </a:lnTo>
                    <a:lnTo>
                      <a:pt x="40" y="167"/>
                    </a:lnTo>
                    <a:lnTo>
                      <a:pt x="48" y="172"/>
                    </a:lnTo>
                    <a:lnTo>
                      <a:pt x="55" y="176"/>
                    </a:lnTo>
                    <a:lnTo>
                      <a:pt x="64" y="179"/>
                    </a:lnTo>
                    <a:lnTo>
                      <a:pt x="72" y="182"/>
                    </a:lnTo>
                    <a:lnTo>
                      <a:pt x="82" y="183"/>
                    </a:lnTo>
                    <a:lnTo>
                      <a:pt x="91" y="183"/>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256" name="Freeform 98"/>
              <p:cNvSpPr>
                <a:spLocks/>
              </p:cNvSpPr>
              <p:nvPr/>
            </p:nvSpPr>
            <p:spPr bwMode="auto">
              <a:xfrm>
                <a:off x="11739965" y="2401249"/>
                <a:ext cx="28575" cy="28575"/>
              </a:xfrm>
              <a:custGeom>
                <a:avLst/>
                <a:gdLst/>
                <a:ahLst/>
                <a:cxnLst>
                  <a:cxn ang="0">
                    <a:pos x="101" y="183"/>
                  </a:cxn>
                  <a:cxn ang="0">
                    <a:pos x="118" y="179"/>
                  </a:cxn>
                  <a:cxn ang="0">
                    <a:pos x="134" y="172"/>
                  </a:cxn>
                  <a:cxn ang="0">
                    <a:pos x="148" y="162"/>
                  </a:cxn>
                  <a:cxn ang="0">
                    <a:pos x="162" y="149"/>
                  </a:cxn>
                  <a:cxn ang="0">
                    <a:pos x="172" y="135"/>
                  </a:cxn>
                  <a:cxn ang="0">
                    <a:pos x="178" y="118"/>
                  </a:cxn>
                  <a:cxn ang="0">
                    <a:pos x="182" y="101"/>
                  </a:cxn>
                  <a:cxn ang="0">
                    <a:pos x="182" y="82"/>
                  </a:cxn>
                  <a:cxn ang="0">
                    <a:pos x="178" y="64"/>
                  </a:cxn>
                  <a:cxn ang="0">
                    <a:pos x="172" y="48"/>
                  </a:cxn>
                  <a:cxn ang="0">
                    <a:pos x="162" y="33"/>
                  </a:cxn>
                  <a:cxn ang="0">
                    <a:pos x="148" y="21"/>
                  </a:cxn>
                  <a:cxn ang="0">
                    <a:pos x="134" y="11"/>
                  </a:cxn>
                  <a:cxn ang="0">
                    <a:pos x="118" y="4"/>
                  </a:cxn>
                  <a:cxn ang="0">
                    <a:pos x="101" y="1"/>
                  </a:cxn>
                  <a:cxn ang="0">
                    <a:pos x="82" y="1"/>
                  </a:cxn>
                  <a:cxn ang="0">
                    <a:pos x="64" y="4"/>
                  </a:cxn>
                  <a:cxn ang="0">
                    <a:pos x="48" y="11"/>
                  </a:cxn>
                  <a:cxn ang="0">
                    <a:pos x="33" y="21"/>
                  </a:cxn>
                  <a:cxn ang="0">
                    <a:pos x="21" y="33"/>
                  </a:cxn>
                  <a:cxn ang="0">
                    <a:pos x="11" y="48"/>
                  </a:cxn>
                  <a:cxn ang="0">
                    <a:pos x="3" y="64"/>
                  </a:cxn>
                  <a:cxn ang="0">
                    <a:pos x="0" y="82"/>
                  </a:cxn>
                  <a:cxn ang="0">
                    <a:pos x="0" y="101"/>
                  </a:cxn>
                  <a:cxn ang="0">
                    <a:pos x="3" y="118"/>
                  </a:cxn>
                  <a:cxn ang="0">
                    <a:pos x="11" y="135"/>
                  </a:cxn>
                  <a:cxn ang="0">
                    <a:pos x="21" y="149"/>
                  </a:cxn>
                  <a:cxn ang="0">
                    <a:pos x="33" y="162"/>
                  </a:cxn>
                  <a:cxn ang="0">
                    <a:pos x="48" y="172"/>
                  </a:cxn>
                  <a:cxn ang="0">
                    <a:pos x="64" y="179"/>
                  </a:cxn>
                  <a:cxn ang="0">
                    <a:pos x="82" y="183"/>
                  </a:cxn>
                </a:cxnLst>
                <a:rect l="0" t="0" r="r" b="b"/>
                <a:pathLst>
                  <a:path w="183" h="183">
                    <a:moveTo>
                      <a:pt x="91" y="183"/>
                    </a:moveTo>
                    <a:lnTo>
                      <a:pt x="101" y="183"/>
                    </a:lnTo>
                    <a:lnTo>
                      <a:pt x="110" y="182"/>
                    </a:lnTo>
                    <a:lnTo>
                      <a:pt x="118" y="179"/>
                    </a:lnTo>
                    <a:lnTo>
                      <a:pt x="126" y="176"/>
                    </a:lnTo>
                    <a:lnTo>
                      <a:pt x="134" y="172"/>
                    </a:lnTo>
                    <a:lnTo>
                      <a:pt x="142" y="167"/>
                    </a:lnTo>
                    <a:lnTo>
                      <a:pt x="148" y="162"/>
                    </a:lnTo>
                    <a:lnTo>
                      <a:pt x="155" y="156"/>
                    </a:lnTo>
                    <a:lnTo>
                      <a:pt x="162" y="149"/>
                    </a:lnTo>
                    <a:lnTo>
                      <a:pt x="166" y="143"/>
                    </a:lnTo>
                    <a:lnTo>
                      <a:pt x="172" y="135"/>
                    </a:lnTo>
                    <a:lnTo>
                      <a:pt x="175" y="127"/>
                    </a:lnTo>
                    <a:lnTo>
                      <a:pt x="178" y="118"/>
                    </a:lnTo>
                    <a:lnTo>
                      <a:pt x="181" y="110"/>
                    </a:lnTo>
                    <a:lnTo>
                      <a:pt x="182" y="101"/>
                    </a:lnTo>
                    <a:lnTo>
                      <a:pt x="183" y="92"/>
                    </a:lnTo>
                    <a:lnTo>
                      <a:pt x="182" y="82"/>
                    </a:lnTo>
                    <a:lnTo>
                      <a:pt x="181" y="73"/>
                    </a:lnTo>
                    <a:lnTo>
                      <a:pt x="178" y="64"/>
                    </a:lnTo>
                    <a:lnTo>
                      <a:pt x="175" y="56"/>
                    </a:lnTo>
                    <a:lnTo>
                      <a:pt x="172" y="48"/>
                    </a:lnTo>
                    <a:lnTo>
                      <a:pt x="166" y="41"/>
                    </a:lnTo>
                    <a:lnTo>
                      <a:pt x="162" y="33"/>
                    </a:lnTo>
                    <a:lnTo>
                      <a:pt x="155" y="27"/>
                    </a:lnTo>
                    <a:lnTo>
                      <a:pt x="148" y="21"/>
                    </a:lnTo>
                    <a:lnTo>
                      <a:pt x="142" y="16"/>
                    </a:lnTo>
                    <a:lnTo>
                      <a:pt x="134" y="11"/>
                    </a:lnTo>
                    <a:lnTo>
                      <a:pt x="126" y="7"/>
                    </a:lnTo>
                    <a:lnTo>
                      <a:pt x="118" y="4"/>
                    </a:lnTo>
                    <a:lnTo>
                      <a:pt x="110" y="2"/>
                    </a:lnTo>
                    <a:lnTo>
                      <a:pt x="101" y="1"/>
                    </a:lnTo>
                    <a:lnTo>
                      <a:pt x="91" y="0"/>
                    </a:lnTo>
                    <a:lnTo>
                      <a:pt x="82" y="1"/>
                    </a:lnTo>
                    <a:lnTo>
                      <a:pt x="73" y="2"/>
                    </a:lnTo>
                    <a:lnTo>
                      <a:pt x="64" y="4"/>
                    </a:lnTo>
                    <a:lnTo>
                      <a:pt x="55" y="7"/>
                    </a:lnTo>
                    <a:lnTo>
                      <a:pt x="48" y="11"/>
                    </a:lnTo>
                    <a:lnTo>
                      <a:pt x="40" y="16"/>
                    </a:lnTo>
                    <a:lnTo>
                      <a:pt x="33" y="21"/>
                    </a:lnTo>
                    <a:lnTo>
                      <a:pt x="26" y="27"/>
                    </a:lnTo>
                    <a:lnTo>
                      <a:pt x="21" y="33"/>
                    </a:lnTo>
                    <a:lnTo>
                      <a:pt x="15" y="41"/>
                    </a:lnTo>
                    <a:lnTo>
                      <a:pt x="11" y="48"/>
                    </a:lnTo>
                    <a:lnTo>
                      <a:pt x="6" y="56"/>
                    </a:lnTo>
                    <a:lnTo>
                      <a:pt x="3" y="64"/>
                    </a:lnTo>
                    <a:lnTo>
                      <a:pt x="1" y="73"/>
                    </a:lnTo>
                    <a:lnTo>
                      <a:pt x="0" y="82"/>
                    </a:lnTo>
                    <a:lnTo>
                      <a:pt x="0" y="92"/>
                    </a:lnTo>
                    <a:lnTo>
                      <a:pt x="0" y="101"/>
                    </a:lnTo>
                    <a:lnTo>
                      <a:pt x="1" y="110"/>
                    </a:lnTo>
                    <a:lnTo>
                      <a:pt x="3" y="118"/>
                    </a:lnTo>
                    <a:lnTo>
                      <a:pt x="6" y="127"/>
                    </a:lnTo>
                    <a:lnTo>
                      <a:pt x="11" y="135"/>
                    </a:lnTo>
                    <a:lnTo>
                      <a:pt x="15" y="143"/>
                    </a:lnTo>
                    <a:lnTo>
                      <a:pt x="21" y="149"/>
                    </a:lnTo>
                    <a:lnTo>
                      <a:pt x="26" y="156"/>
                    </a:lnTo>
                    <a:lnTo>
                      <a:pt x="33" y="162"/>
                    </a:lnTo>
                    <a:lnTo>
                      <a:pt x="40" y="167"/>
                    </a:lnTo>
                    <a:lnTo>
                      <a:pt x="48" y="172"/>
                    </a:lnTo>
                    <a:lnTo>
                      <a:pt x="55" y="176"/>
                    </a:lnTo>
                    <a:lnTo>
                      <a:pt x="64" y="179"/>
                    </a:lnTo>
                    <a:lnTo>
                      <a:pt x="73" y="182"/>
                    </a:lnTo>
                    <a:lnTo>
                      <a:pt x="82" y="183"/>
                    </a:lnTo>
                    <a:lnTo>
                      <a:pt x="91" y="183"/>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257" name="Freeform 99"/>
              <p:cNvSpPr>
                <a:spLocks/>
              </p:cNvSpPr>
              <p:nvPr/>
            </p:nvSpPr>
            <p:spPr bwMode="auto">
              <a:xfrm>
                <a:off x="11779653" y="2401249"/>
                <a:ext cx="28575" cy="28575"/>
              </a:xfrm>
              <a:custGeom>
                <a:avLst/>
                <a:gdLst/>
                <a:ahLst/>
                <a:cxnLst>
                  <a:cxn ang="0">
                    <a:pos x="101" y="183"/>
                  </a:cxn>
                  <a:cxn ang="0">
                    <a:pos x="118" y="179"/>
                  </a:cxn>
                  <a:cxn ang="0">
                    <a:pos x="134" y="172"/>
                  </a:cxn>
                  <a:cxn ang="0">
                    <a:pos x="149" y="162"/>
                  </a:cxn>
                  <a:cxn ang="0">
                    <a:pos x="162" y="149"/>
                  </a:cxn>
                  <a:cxn ang="0">
                    <a:pos x="172" y="135"/>
                  </a:cxn>
                  <a:cxn ang="0">
                    <a:pos x="178" y="118"/>
                  </a:cxn>
                  <a:cxn ang="0">
                    <a:pos x="182" y="101"/>
                  </a:cxn>
                  <a:cxn ang="0">
                    <a:pos x="182" y="82"/>
                  </a:cxn>
                  <a:cxn ang="0">
                    <a:pos x="178" y="64"/>
                  </a:cxn>
                  <a:cxn ang="0">
                    <a:pos x="172" y="48"/>
                  </a:cxn>
                  <a:cxn ang="0">
                    <a:pos x="162" y="33"/>
                  </a:cxn>
                  <a:cxn ang="0">
                    <a:pos x="149" y="21"/>
                  </a:cxn>
                  <a:cxn ang="0">
                    <a:pos x="134" y="11"/>
                  </a:cxn>
                  <a:cxn ang="0">
                    <a:pos x="118" y="4"/>
                  </a:cxn>
                  <a:cxn ang="0">
                    <a:pos x="101" y="1"/>
                  </a:cxn>
                  <a:cxn ang="0">
                    <a:pos x="82" y="1"/>
                  </a:cxn>
                  <a:cxn ang="0">
                    <a:pos x="64" y="4"/>
                  </a:cxn>
                  <a:cxn ang="0">
                    <a:pos x="47" y="11"/>
                  </a:cxn>
                  <a:cxn ang="0">
                    <a:pos x="33" y="21"/>
                  </a:cxn>
                  <a:cxn ang="0">
                    <a:pos x="21" y="33"/>
                  </a:cxn>
                  <a:cxn ang="0">
                    <a:pos x="11" y="48"/>
                  </a:cxn>
                  <a:cxn ang="0">
                    <a:pos x="4" y="64"/>
                  </a:cxn>
                  <a:cxn ang="0">
                    <a:pos x="0" y="82"/>
                  </a:cxn>
                  <a:cxn ang="0">
                    <a:pos x="0" y="101"/>
                  </a:cxn>
                  <a:cxn ang="0">
                    <a:pos x="4" y="118"/>
                  </a:cxn>
                  <a:cxn ang="0">
                    <a:pos x="11" y="135"/>
                  </a:cxn>
                  <a:cxn ang="0">
                    <a:pos x="21" y="149"/>
                  </a:cxn>
                  <a:cxn ang="0">
                    <a:pos x="33" y="162"/>
                  </a:cxn>
                  <a:cxn ang="0">
                    <a:pos x="47" y="172"/>
                  </a:cxn>
                  <a:cxn ang="0">
                    <a:pos x="64" y="179"/>
                  </a:cxn>
                  <a:cxn ang="0">
                    <a:pos x="82" y="183"/>
                  </a:cxn>
                </a:cxnLst>
                <a:rect l="0" t="0" r="r" b="b"/>
                <a:pathLst>
                  <a:path w="183" h="183">
                    <a:moveTo>
                      <a:pt x="91" y="183"/>
                    </a:moveTo>
                    <a:lnTo>
                      <a:pt x="101" y="183"/>
                    </a:lnTo>
                    <a:lnTo>
                      <a:pt x="109" y="182"/>
                    </a:lnTo>
                    <a:lnTo>
                      <a:pt x="118" y="179"/>
                    </a:lnTo>
                    <a:lnTo>
                      <a:pt x="126" y="176"/>
                    </a:lnTo>
                    <a:lnTo>
                      <a:pt x="134" y="172"/>
                    </a:lnTo>
                    <a:lnTo>
                      <a:pt x="142" y="167"/>
                    </a:lnTo>
                    <a:lnTo>
                      <a:pt x="149" y="162"/>
                    </a:lnTo>
                    <a:lnTo>
                      <a:pt x="156" y="156"/>
                    </a:lnTo>
                    <a:lnTo>
                      <a:pt x="162" y="149"/>
                    </a:lnTo>
                    <a:lnTo>
                      <a:pt x="167" y="143"/>
                    </a:lnTo>
                    <a:lnTo>
                      <a:pt x="172" y="135"/>
                    </a:lnTo>
                    <a:lnTo>
                      <a:pt x="175" y="127"/>
                    </a:lnTo>
                    <a:lnTo>
                      <a:pt x="178" y="118"/>
                    </a:lnTo>
                    <a:lnTo>
                      <a:pt x="180" y="110"/>
                    </a:lnTo>
                    <a:lnTo>
                      <a:pt x="182" y="101"/>
                    </a:lnTo>
                    <a:lnTo>
                      <a:pt x="183" y="92"/>
                    </a:lnTo>
                    <a:lnTo>
                      <a:pt x="182" y="82"/>
                    </a:lnTo>
                    <a:lnTo>
                      <a:pt x="180" y="73"/>
                    </a:lnTo>
                    <a:lnTo>
                      <a:pt x="178" y="64"/>
                    </a:lnTo>
                    <a:lnTo>
                      <a:pt x="175" y="56"/>
                    </a:lnTo>
                    <a:lnTo>
                      <a:pt x="172" y="48"/>
                    </a:lnTo>
                    <a:lnTo>
                      <a:pt x="167" y="41"/>
                    </a:lnTo>
                    <a:lnTo>
                      <a:pt x="162" y="33"/>
                    </a:lnTo>
                    <a:lnTo>
                      <a:pt x="156" y="27"/>
                    </a:lnTo>
                    <a:lnTo>
                      <a:pt x="149" y="21"/>
                    </a:lnTo>
                    <a:lnTo>
                      <a:pt x="142" y="16"/>
                    </a:lnTo>
                    <a:lnTo>
                      <a:pt x="134" y="11"/>
                    </a:lnTo>
                    <a:lnTo>
                      <a:pt x="126" y="7"/>
                    </a:lnTo>
                    <a:lnTo>
                      <a:pt x="118" y="4"/>
                    </a:lnTo>
                    <a:lnTo>
                      <a:pt x="109" y="2"/>
                    </a:lnTo>
                    <a:lnTo>
                      <a:pt x="101" y="1"/>
                    </a:lnTo>
                    <a:lnTo>
                      <a:pt x="91" y="0"/>
                    </a:lnTo>
                    <a:lnTo>
                      <a:pt x="82" y="1"/>
                    </a:lnTo>
                    <a:lnTo>
                      <a:pt x="73" y="2"/>
                    </a:lnTo>
                    <a:lnTo>
                      <a:pt x="64" y="4"/>
                    </a:lnTo>
                    <a:lnTo>
                      <a:pt x="55" y="7"/>
                    </a:lnTo>
                    <a:lnTo>
                      <a:pt x="47" y="11"/>
                    </a:lnTo>
                    <a:lnTo>
                      <a:pt x="40" y="16"/>
                    </a:lnTo>
                    <a:lnTo>
                      <a:pt x="33" y="21"/>
                    </a:lnTo>
                    <a:lnTo>
                      <a:pt x="26" y="27"/>
                    </a:lnTo>
                    <a:lnTo>
                      <a:pt x="21" y="33"/>
                    </a:lnTo>
                    <a:lnTo>
                      <a:pt x="15" y="41"/>
                    </a:lnTo>
                    <a:lnTo>
                      <a:pt x="11" y="48"/>
                    </a:lnTo>
                    <a:lnTo>
                      <a:pt x="6" y="56"/>
                    </a:lnTo>
                    <a:lnTo>
                      <a:pt x="4" y="64"/>
                    </a:lnTo>
                    <a:lnTo>
                      <a:pt x="2" y="73"/>
                    </a:lnTo>
                    <a:lnTo>
                      <a:pt x="0" y="82"/>
                    </a:lnTo>
                    <a:lnTo>
                      <a:pt x="0" y="92"/>
                    </a:lnTo>
                    <a:lnTo>
                      <a:pt x="0" y="101"/>
                    </a:lnTo>
                    <a:lnTo>
                      <a:pt x="2" y="110"/>
                    </a:lnTo>
                    <a:lnTo>
                      <a:pt x="4" y="118"/>
                    </a:lnTo>
                    <a:lnTo>
                      <a:pt x="6" y="127"/>
                    </a:lnTo>
                    <a:lnTo>
                      <a:pt x="11" y="135"/>
                    </a:lnTo>
                    <a:lnTo>
                      <a:pt x="15" y="143"/>
                    </a:lnTo>
                    <a:lnTo>
                      <a:pt x="21" y="149"/>
                    </a:lnTo>
                    <a:lnTo>
                      <a:pt x="26" y="156"/>
                    </a:lnTo>
                    <a:lnTo>
                      <a:pt x="33" y="162"/>
                    </a:lnTo>
                    <a:lnTo>
                      <a:pt x="40" y="167"/>
                    </a:lnTo>
                    <a:lnTo>
                      <a:pt x="47" y="172"/>
                    </a:lnTo>
                    <a:lnTo>
                      <a:pt x="55" y="176"/>
                    </a:lnTo>
                    <a:lnTo>
                      <a:pt x="64" y="179"/>
                    </a:lnTo>
                    <a:lnTo>
                      <a:pt x="73" y="182"/>
                    </a:lnTo>
                    <a:lnTo>
                      <a:pt x="82" y="183"/>
                    </a:lnTo>
                    <a:lnTo>
                      <a:pt x="91" y="183"/>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258" name="Freeform 100"/>
              <p:cNvSpPr>
                <a:spLocks/>
              </p:cNvSpPr>
              <p:nvPr/>
            </p:nvSpPr>
            <p:spPr bwMode="auto">
              <a:xfrm>
                <a:off x="12235265" y="3714112"/>
                <a:ext cx="203200" cy="34925"/>
              </a:xfrm>
              <a:custGeom>
                <a:avLst/>
                <a:gdLst/>
                <a:ahLst/>
                <a:cxnLst>
                  <a:cxn ang="0">
                    <a:pos x="1170" y="0"/>
                  </a:cxn>
                  <a:cxn ang="0">
                    <a:pos x="1192" y="2"/>
                  </a:cxn>
                  <a:cxn ang="0">
                    <a:pos x="1212" y="9"/>
                  </a:cxn>
                  <a:cxn ang="0">
                    <a:pos x="1231" y="19"/>
                  </a:cxn>
                  <a:cxn ang="0">
                    <a:pos x="1246" y="32"/>
                  </a:cxn>
                  <a:cxn ang="0">
                    <a:pos x="1259" y="49"/>
                  </a:cxn>
                  <a:cxn ang="0">
                    <a:pos x="1271" y="68"/>
                  </a:cxn>
                  <a:cxn ang="0">
                    <a:pos x="1276" y="88"/>
                  </a:cxn>
                  <a:cxn ang="0">
                    <a:pos x="1278" y="110"/>
                  </a:cxn>
                  <a:cxn ang="0">
                    <a:pos x="1276" y="131"/>
                  </a:cxn>
                  <a:cxn ang="0">
                    <a:pos x="1271" y="152"/>
                  </a:cxn>
                  <a:cxn ang="0">
                    <a:pos x="1259" y="170"/>
                  </a:cxn>
                  <a:cxn ang="0">
                    <a:pos x="1246" y="186"/>
                  </a:cxn>
                  <a:cxn ang="0">
                    <a:pos x="1231" y="200"/>
                  </a:cxn>
                  <a:cxn ang="0">
                    <a:pos x="1212" y="210"/>
                  </a:cxn>
                  <a:cxn ang="0">
                    <a:pos x="1192" y="216"/>
                  </a:cxn>
                  <a:cxn ang="0">
                    <a:pos x="1170" y="219"/>
                  </a:cxn>
                  <a:cxn ang="0">
                    <a:pos x="97" y="218"/>
                  </a:cxn>
                  <a:cxn ang="0">
                    <a:pos x="76" y="213"/>
                  </a:cxn>
                  <a:cxn ang="0">
                    <a:pos x="56" y="205"/>
                  </a:cxn>
                  <a:cxn ang="0">
                    <a:pos x="40" y="193"/>
                  </a:cxn>
                  <a:cxn ang="0">
                    <a:pos x="24" y="179"/>
                  </a:cxn>
                  <a:cxn ang="0">
                    <a:pos x="13" y="161"/>
                  </a:cxn>
                  <a:cxn ang="0">
                    <a:pos x="4" y="142"/>
                  </a:cxn>
                  <a:cxn ang="0">
                    <a:pos x="0" y="121"/>
                  </a:cxn>
                  <a:cxn ang="0">
                    <a:pos x="0" y="99"/>
                  </a:cxn>
                  <a:cxn ang="0">
                    <a:pos x="4" y="78"/>
                  </a:cxn>
                  <a:cxn ang="0">
                    <a:pos x="13" y="58"/>
                  </a:cxn>
                  <a:cxn ang="0">
                    <a:pos x="24" y="40"/>
                  </a:cxn>
                  <a:cxn ang="0">
                    <a:pos x="40" y="26"/>
                  </a:cxn>
                  <a:cxn ang="0">
                    <a:pos x="56" y="13"/>
                  </a:cxn>
                  <a:cxn ang="0">
                    <a:pos x="76" y="6"/>
                  </a:cxn>
                  <a:cxn ang="0">
                    <a:pos x="97" y="1"/>
                  </a:cxn>
                </a:cxnLst>
                <a:rect l="0" t="0" r="r" b="b"/>
                <a:pathLst>
                  <a:path w="1278" h="219">
                    <a:moveTo>
                      <a:pt x="108" y="0"/>
                    </a:moveTo>
                    <a:lnTo>
                      <a:pt x="1170" y="0"/>
                    </a:lnTo>
                    <a:lnTo>
                      <a:pt x="1181" y="1"/>
                    </a:lnTo>
                    <a:lnTo>
                      <a:pt x="1192" y="2"/>
                    </a:lnTo>
                    <a:lnTo>
                      <a:pt x="1202" y="6"/>
                    </a:lnTo>
                    <a:lnTo>
                      <a:pt x="1212" y="9"/>
                    </a:lnTo>
                    <a:lnTo>
                      <a:pt x="1222" y="13"/>
                    </a:lnTo>
                    <a:lnTo>
                      <a:pt x="1231" y="19"/>
                    </a:lnTo>
                    <a:lnTo>
                      <a:pt x="1238" y="26"/>
                    </a:lnTo>
                    <a:lnTo>
                      <a:pt x="1246" y="32"/>
                    </a:lnTo>
                    <a:lnTo>
                      <a:pt x="1254" y="40"/>
                    </a:lnTo>
                    <a:lnTo>
                      <a:pt x="1259" y="49"/>
                    </a:lnTo>
                    <a:lnTo>
                      <a:pt x="1265" y="58"/>
                    </a:lnTo>
                    <a:lnTo>
                      <a:pt x="1271" y="68"/>
                    </a:lnTo>
                    <a:lnTo>
                      <a:pt x="1274" y="78"/>
                    </a:lnTo>
                    <a:lnTo>
                      <a:pt x="1276" y="88"/>
                    </a:lnTo>
                    <a:lnTo>
                      <a:pt x="1278" y="99"/>
                    </a:lnTo>
                    <a:lnTo>
                      <a:pt x="1278" y="110"/>
                    </a:lnTo>
                    <a:lnTo>
                      <a:pt x="1278" y="121"/>
                    </a:lnTo>
                    <a:lnTo>
                      <a:pt x="1276" y="131"/>
                    </a:lnTo>
                    <a:lnTo>
                      <a:pt x="1274" y="142"/>
                    </a:lnTo>
                    <a:lnTo>
                      <a:pt x="1271" y="152"/>
                    </a:lnTo>
                    <a:lnTo>
                      <a:pt x="1265" y="161"/>
                    </a:lnTo>
                    <a:lnTo>
                      <a:pt x="1259" y="170"/>
                    </a:lnTo>
                    <a:lnTo>
                      <a:pt x="1254" y="179"/>
                    </a:lnTo>
                    <a:lnTo>
                      <a:pt x="1246" y="186"/>
                    </a:lnTo>
                    <a:lnTo>
                      <a:pt x="1238" y="193"/>
                    </a:lnTo>
                    <a:lnTo>
                      <a:pt x="1231" y="200"/>
                    </a:lnTo>
                    <a:lnTo>
                      <a:pt x="1222" y="205"/>
                    </a:lnTo>
                    <a:lnTo>
                      <a:pt x="1212" y="210"/>
                    </a:lnTo>
                    <a:lnTo>
                      <a:pt x="1202" y="213"/>
                    </a:lnTo>
                    <a:lnTo>
                      <a:pt x="1192" y="216"/>
                    </a:lnTo>
                    <a:lnTo>
                      <a:pt x="1181" y="218"/>
                    </a:lnTo>
                    <a:lnTo>
                      <a:pt x="1170" y="219"/>
                    </a:lnTo>
                    <a:lnTo>
                      <a:pt x="108" y="219"/>
                    </a:lnTo>
                    <a:lnTo>
                      <a:pt x="97" y="218"/>
                    </a:lnTo>
                    <a:lnTo>
                      <a:pt x="86" y="216"/>
                    </a:lnTo>
                    <a:lnTo>
                      <a:pt x="76" y="213"/>
                    </a:lnTo>
                    <a:lnTo>
                      <a:pt x="66" y="210"/>
                    </a:lnTo>
                    <a:lnTo>
                      <a:pt x="56" y="205"/>
                    </a:lnTo>
                    <a:lnTo>
                      <a:pt x="47" y="200"/>
                    </a:lnTo>
                    <a:lnTo>
                      <a:pt x="40" y="193"/>
                    </a:lnTo>
                    <a:lnTo>
                      <a:pt x="32" y="186"/>
                    </a:lnTo>
                    <a:lnTo>
                      <a:pt x="24" y="179"/>
                    </a:lnTo>
                    <a:lnTo>
                      <a:pt x="19" y="170"/>
                    </a:lnTo>
                    <a:lnTo>
                      <a:pt x="13" y="161"/>
                    </a:lnTo>
                    <a:lnTo>
                      <a:pt x="9" y="152"/>
                    </a:lnTo>
                    <a:lnTo>
                      <a:pt x="4" y="142"/>
                    </a:lnTo>
                    <a:lnTo>
                      <a:pt x="2" y="131"/>
                    </a:lnTo>
                    <a:lnTo>
                      <a:pt x="0" y="121"/>
                    </a:lnTo>
                    <a:lnTo>
                      <a:pt x="0" y="110"/>
                    </a:lnTo>
                    <a:lnTo>
                      <a:pt x="0" y="99"/>
                    </a:lnTo>
                    <a:lnTo>
                      <a:pt x="2" y="88"/>
                    </a:lnTo>
                    <a:lnTo>
                      <a:pt x="4" y="78"/>
                    </a:lnTo>
                    <a:lnTo>
                      <a:pt x="9" y="68"/>
                    </a:lnTo>
                    <a:lnTo>
                      <a:pt x="13" y="58"/>
                    </a:lnTo>
                    <a:lnTo>
                      <a:pt x="19" y="49"/>
                    </a:lnTo>
                    <a:lnTo>
                      <a:pt x="24" y="40"/>
                    </a:lnTo>
                    <a:lnTo>
                      <a:pt x="32" y="32"/>
                    </a:lnTo>
                    <a:lnTo>
                      <a:pt x="40" y="26"/>
                    </a:lnTo>
                    <a:lnTo>
                      <a:pt x="47" y="19"/>
                    </a:lnTo>
                    <a:lnTo>
                      <a:pt x="56" y="13"/>
                    </a:lnTo>
                    <a:lnTo>
                      <a:pt x="66" y="9"/>
                    </a:lnTo>
                    <a:lnTo>
                      <a:pt x="76" y="6"/>
                    </a:lnTo>
                    <a:lnTo>
                      <a:pt x="86" y="2"/>
                    </a:lnTo>
                    <a:lnTo>
                      <a:pt x="97" y="1"/>
                    </a:lnTo>
                    <a:lnTo>
                      <a:pt x="108" y="0"/>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259" name="Freeform 101"/>
              <p:cNvSpPr>
                <a:spLocks/>
              </p:cNvSpPr>
              <p:nvPr/>
            </p:nvSpPr>
            <p:spPr bwMode="auto">
              <a:xfrm>
                <a:off x="11619315" y="3715699"/>
                <a:ext cx="28575" cy="28575"/>
              </a:xfrm>
              <a:custGeom>
                <a:avLst/>
                <a:gdLst/>
                <a:ahLst/>
                <a:cxnLst>
                  <a:cxn ang="0">
                    <a:pos x="101" y="182"/>
                  </a:cxn>
                  <a:cxn ang="0">
                    <a:pos x="119" y="178"/>
                  </a:cxn>
                  <a:cxn ang="0">
                    <a:pos x="136" y="172"/>
                  </a:cxn>
                  <a:cxn ang="0">
                    <a:pos x="150" y="162"/>
                  </a:cxn>
                  <a:cxn ang="0">
                    <a:pos x="162" y="150"/>
                  </a:cxn>
                  <a:cxn ang="0">
                    <a:pos x="172" y="134"/>
                  </a:cxn>
                  <a:cxn ang="0">
                    <a:pos x="179" y="119"/>
                  </a:cxn>
                  <a:cxn ang="0">
                    <a:pos x="183" y="101"/>
                  </a:cxn>
                  <a:cxn ang="0">
                    <a:pos x="183" y="82"/>
                  </a:cxn>
                  <a:cxn ang="0">
                    <a:pos x="179" y="64"/>
                  </a:cxn>
                  <a:cxn ang="0">
                    <a:pos x="172" y="48"/>
                  </a:cxn>
                  <a:cxn ang="0">
                    <a:pos x="162" y="33"/>
                  </a:cxn>
                  <a:cxn ang="0">
                    <a:pos x="150" y="21"/>
                  </a:cxn>
                  <a:cxn ang="0">
                    <a:pos x="136" y="11"/>
                  </a:cxn>
                  <a:cxn ang="0">
                    <a:pos x="119" y="3"/>
                  </a:cxn>
                  <a:cxn ang="0">
                    <a:pos x="101" y="0"/>
                  </a:cxn>
                  <a:cxn ang="0">
                    <a:pos x="82" y="0"/>
                  </a:cxn>
                  <a:cxn ang="0">
                    <a:pos x="65" y="3"/>
                  </a:cxn>
                  <a:cxn ang="0">
                    <a:pos x="49" y="11"/>
                  </a:cxn>
                  <a:cxn ang="0">
                    <a:pos x="34" y="21"/>
                  </a:cxn>
                  <a:cxn ang="0">
                    <a:pos x="21" y="33"/>
                  </a:cxn>
                  <a:cxn ang="0">
                    <a:pos x="11" y="48"/>
                  </a:cxn>
                  <a:cxn ang="0">
                    <a:pos x="5" y="64"/>
                  </a:cxn>
                  <a:cxn ang="0">
                    <a:pos x="1" y="82"/>
                  </a:cxn>
                  <a:cxn ang="0">
                    <a:pos x="1" y="101"/>
                  </a:cxn>
                  <a:cxn ang="0">
                    <a:pos x="5" y="119"/>
                  </a:cxn>
                  <a:cxn ang="0">
                    <a:pos x="11" y="134"/>
                  </a:cxn>
                  <a:cxn ang="0">
                    <a:pos x="21" y="150"/>
                  </a:cxn>
                  <a:cxn ang="0">
                    <a:pos x="34" y="162"/>
                  </a:cxn>
                  <a:cxn ang="0">
                    <a:pos x="49" y="172"/>
                  </a:cxn>
                  <a:cxn ang="0">
                    <a:pos x="65" y="178"/>
                  </a:cxn>
                  <a:cxn ang="0">
                    <a:pos x="82" y="182"/>
                  </a:cxn>
                </a:cxnLst>
                <a:rect l="0" t="0" r="r" b="b"/>
                <a:pathLst>
                  <a:path w="183" h="182">
                    <a:moveTo>
                      <a:pt x="92" y="182"/>
                    </a:moveTo>
                    <a:lnTo>
                      <a:pt x="101" y="182"/>
                    </a:lnTo>
                    <a:lnTo>
                      <a:pt x="110" y="181"/>
                    </a:lnTo>
                    <a:lnTo>
                      <a:pt x="119" y="178"/>
                    </a:lnTo>
                    <a:lnTo>
                      <a:pt x="128" y="175"/>
                    </a:lnTo>
                    <a:lnTo>
                      <a:pt x="136" y="172"/>
                    </a:lnTo>
                    <a:lnTo>
                      <a:pt x="143" y="166"/>
                    </a:lnTo>
                    <a:lnTo>
                      <a:pt x="150" y="162"/>
                    </a:lnTo>
                    <a:lnTo>
                      <a:pt x="157" y="155"/>
                    </a:lnTo>
                    <a:lnTo>
                      <a:pt x="162" y="150"/>
                    </a:lnTo>
                    <a:lnTo>
                      <a:pt x="168" y="142"/>
                    </a:lnTo>
                    <a:lnTo>
                      <a:pt x="172" y="134"/>
                    </a:lnTo>
                    <a:lnTo>
                      <a:pt x="177" y="126"/>
                    </a:lnTo>
                    <a:lnTo>
                      <a:pt x="179" y="119"/>
                    </a:lnTo>
                    <a:lnTo>
                      <a:pt x="181" y="110"/>
                    </a:lnTo>
                    <a:lnTo>
                      <a:pt x="183" y="101"/>
                    </a:lnTo>
                    <a:lnTo>
                      <a:pt x="183" y="91"/>
                    </a:lnTo>
                    <a:lnTo>
                      <a:pt x="183" y="82"/>
                    </a:lnTo>
                    <a:lnTo>
                      <a:pt x="181" y="73"/>
                    </a:lnTo>
                    <a:lnTo>
                      <a:pt x="179" y="64"/>
                    </a:lnTo>
                    <a:lnTo>
                      <a:pt x="177" y="55"/>
                    </a:lnTo>
                    <a:lnTo>
                      <a:pt x="172" y="48"/>
                    </a:lnTo>
                    <a:lnTo>
                      <a:pt x="168" y="40"/>
                    </a:lnTo>
                    <a:lnTo>
                      <a:pt x="162" y="33"/>
                    </a:lnTo>
                    <a:lnTo>
                      <a:pt x="157" y="26"/>
                    </a:lnTo>
                    <a:lnTo>
                      <a:pt x="150" y="21"/>
                    </a:lnTo>
                    <a:lnTo>
                      <a:pt x="143" y="15"/>
                    </a:lnTo>
                    <a:lnTo>
                      <a:pt x="136" y="11"/>
                    </a:lnTo>
                    <a:lnTo>
                      <a:pt x="128" y="6"/>
                    </a:lnTo>
                    <a:lnTo>
                      <a:pt x="119" y="3"/>
                    </a:lnTo>
                    <a:lnTo>
                      <a:pt x="110" y="1"/>
                    </a:lnTo>
                    <a:lnTo>
                      <a:pt x="101" y="0"/>
                    </a:lnTo>
                    <a:lnTo>
                      <a:pt x="92" y="0"/>
                    </a:lnTo>
                    <a:lnTo>
                      <a:pt x="82" y="0"/>
                    </a:lnTo>
                    <a:lnTo>
                      <a:pt x="73" y="1"/>
                    </a:lnTo>
                    <a:lnTo>
                      <a:pt x="65" y="3"/>
                    </a:lnTo>
                    <a:lnTo>
                      <a:pt x="57" y="6"/>
                    </a:lnTo>
                    <a:lnTo>
                      <a:pt x="49" y="11"/>
                    </a:lnTo>
                    <a:lnTo>
                      <a:pt x="41" y="15"/>
                    </a:lnTo>
                    <a:lnTo>
                      <a:pt x="34" y="21"/>
                    </a:lnTo>
                    <a:lnTo>
                      <a:pt x="28" y="26"/>
                    </a:lnTo>
                    <a:lnTo>
                      <a:pt x="21" y="33"/>
                    </a:lnTo>
                    <a:lnTo>
                      <a:pt x="16" y="40"/>
                    </a:lnTo>
                    <a:lnTo>
                      <a:pt x="11" y="48"/>
                    </a:lnTo>
                    <a:lnTo>
                      <a:pt x="8" y="55"/>
                    </a:lnTo>
                    <a:lnTo>
                      <a:pt x="5" y="64"/>
                    </a:lnTo>
                    <a:lnTo>
                      <a:pt x="2" y="73"/>
                    </a:lnTo>
                    <a:lnTo>
                      <a:pt x="1" y="82"/>
                    </a:lnTo>
                    <a:lnTo>
                      <a:pt x="0" y="91"/>
                    </a:lnTo>
                    <a:lnTo>
                      <a:pt x="1" y="101"/>
                    </a:lnTo>
                    <a:lnTo>
                      <a:pt x="2" y="110"/>
                    </a:lnTo>
                    <a:lnTo>
                      <a:pt x="5" y="119"/>
                    </a:lnTo>
                    <a:lnTo>
                      <a:pt x="8" y="126"/>
                    </a:lnTo>
                    <a:lnTo>
                      <a:pt x="11" y="134"/>
                    </a:lnTo>
                    <a:lnTo>
                      <a:pt x="16" y="142"/>
                    </a:lnTo>
                    <a:lnTo>
                      <a:pt x="21" y="150"/>
                    </a:lnTo>
                    <a:lnTo>
                      <a:pt x="28" y="155"/>
                    </a:lnTo>
                    <a:lnTo>
                      <a:pt x="34" y="162"/>
                    </a:lnTo>
                    <a:lnTo>
                      <a:pt x="41" y="166"/>
                    </a:lnTo>
                    <a:lnTo>
                      <a:pt x="49" y="172"/>
                    </a:lnTo>
                    <a:lnTo>
                      <a:pt x="57" y="175"/>
                    </a:lnTo>
                    <a:lnTo>
                      <a:pt x="65" y="178"/>
                    </a:lnTo>
                    <a:lnTo>
                      <a:pt x="73" y="181"/>
                    </a:lnTo>
                    <a:lnTo>
                      <a:pt x="82" y="182"/>
                    </a:lnTo>
                    <a:lnTo>
                      <a:pt x="92" y="182"/>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260" name="Freeform 102"/>
              <p:cNvSpPr>
                <a:spLocks/>
              </p:cNvSpPr>
              <p:nvPr/>
            </p:nvSpPr>
            <p:spPr bwMode="auto">
              <a:xfrm>
                <a:off x="11659003" y="3715699"/>
                <a:ext cx="28575" cy="28575"/>
              </a:xfrm>
              <a:custGeom>
                <a:avLst/>
                <a:gdLst/>
                <a:ahLst/>
                <a:cxnLst>
                  <a:cxn ang="0">
                    <a:pos x="100" y="182"/>
                  </a:cxn>
                  <a:cxn ang="0">
                    <a:pos x="118" y="178"/>
                  </a:cxn>
                  <a:cxn ang="0">
                    <a:pos x="134" y="172"/>
                  </a:cxn>
                  <a:cxn ang="0">
                    <a:pos x="149" y="162"/>
                  </a:cxn>
                  <a:cxn ang="0">
                    <a:pos x="161" y="150"/>
                  </a:cxn>
                  <a:cxn ang="0">
                    <a:pos x="171" y="134"/>
                  </a:cxn>
                  <a:cxn ang="0">
                    <a:pos x="179" y="119"/>
                  </a:cxn>
                  <a:cxn ang="0">
                    <a:pos x="182" y="101"/>
                  </a:cxn>
                  <a:cxn ang="0">
                    <a:pos x="182" y="82"/>
                  </a:cxn>
                  <a:cxn ang="0">
                    <a:pos x="179" y="64"/>
                  </a:cxn>
                  <a:cxn ang="0">
                    <a:pos x="171" y="48"/>
                  </a:cxn>
                  <a:cxn ang="0">
                    <a:pos x="161" y="33"/>
                  </a:cxn>
                  <a:cxn ang="0">
                    <a:pos x="149" y="21"/>
                  </a:cxn>
                  <a:cxn ang="0">
                    <a:pos x="134" y="11"/>
                  </a:cxn>
                  <a:cxn ang="0">
                    <a:pos x="118" y="3"/>
                  </a:cxn>
                  <a:cxn ang="0">
                    <a:pos x="100" y="0"/>
                  </a:cxn>
                  <a:cxn ang="0">
                    <a:pos x="81" y="0"/>
                  </a:cxn>
                  <a:cxn ang="0">
                    <a:pos x="63" y="3"/>
                  </a:cxn>
                  <a:cxn ang="0">
                    <a:pos x="48" y="11"/>
                  </a:cxn>
                  <a:cxn ang="0">
                    <a:pos x="32" y="21"/>
                  </a:cxn>
                  <a:cxn ang="0">
                    <a:pos x="20" y="33"/>
                  </a:cxn>
                  <a:cxn ang="0">
                    <a:pos x="10" y="48"/>
                  </a:cxn>
                  <a:cxn ang="0">
                    <a:pos x="4" y="64"/>
                  </a:cxn>
                  <a:cxn ang="0">
                    <a:pos x="0" y="82"/>
                  </a:cxn>
                  <a:cxn ang="0">
                    <a:pos x="0" y="101"/>
                  </a:cxn>
                  <a:cxn ang="0">
                    <a:pos x="4" y="119"/>
                  </a:cxn>
                  <a:cxn ang="0">
                    <a:pos x="10" y="134"/>
                  </a:cxn>
                  <a:cxn ang="0">
                    <a:pos x="20" y="150"/>
                  </a:cxn>
                  <a:cxn ang="0">
                    <a:pos x="32" y="162"/>
                  </a:cxn>
                  <a:cxn ang="0">
                    <a:pos x="48" y="172"/>
                  </a:cxn>
                  <a:cxn ang="0">
                    <a:pos x="63" y="178"/>
                  </a:cxn>
                  <a:cxn ang="0">
                    <a:pos x="81" y="182"/>
                  </a:cxn>
                </a:cxnLst>
                <a:rect l="0" t="0" r="r" b="b"/>
                <a:pathLst>
                  <a:path w="182" h="182">
                    <a:moveTo>
                      <a:pt x="91" y="182"/>
                    </a:moveTo>
                    <a:lnTo>
                      <a:pt x="100" y="182"/>
                    </a:lnTo>
                    <a:lnTo>
                      <a:pt x="109" y="181"/>
                    </a:lnTo>
                    <a:lnTo>
                      <a:pt x="118" y="178"/>
                    </a:lnTo>
                    <a:lnTo>
                      <a:pt x="127" y="175"/>
                    </a:lnTo>
                    <a:lnTo>
                      <a:pt x="134" y="172"/>
                    </a:lnTo>
                    <a:lnTo>
                      <a:pt x="142" y="166"/>
                    </a:lnTo>
                    <a:lnTo>
                      <a:pt x="149" y="162"/>
                    </a:lnTo>
                    <a:lnTo>
                      <a:pt x="155" y="155"/>
                    </a:lnTo>
                    <a:lnTo>
                      <a:pt x="161" y="150"/>
                    </a:lnTo>
                    <a:lnTo>
                      <a:pt x="167" y="142"/>
                    </a:lnTo>
                    <a:lnTo>
                      <a:pt x="171" y="134"/>
                    </a:lnTo>
                    <a:lnTo>
                      <a:pt x="175" y="126"/>
                    </a:lnTo>
                    <a:lnTo>
                      <a:pt x="179" y="119"/>
                    </a:lnTo>
                    <a:lnTo>
                      <a:pt x="181" y="110"/>
                    </a:lnTo>
                    <a:lnTo>
                      <a:pt x="182" y="101"/>
                    </a:lnTo>
                    <a:lnTo>
                      <a:pt x="182" y="91"/>
                    </a:lnTo>
                    <a:lnTo>
                      <a:pt x="182" y="82"/>
                    </a:lnTo>
                    <a:lnTo>
                      <a:pt x="181" y="73"/>
                    </a:lnTo>
                    <a:lnTo>
                      <a:pt x="179" y="64"/>
                    </a:lnTo>
                    <a:lnTo>
                      <a:pt x="175" y="55"/>
                    </a:lnTo>
                    <a:lnTo>
                      <a:pt x="171" y="48"/>
                    </a:lnTo>
                    <a:lnTo>
                      <a:pt x="167" y="40"/>
                    </a:lnTo>
                    <a:lnTo>
                      <a:pt x="161" y="33"/>
                    </a:lnTo>
                    <a:lnTo>
                      <a:pt x="155" y="26"/>
                    </a:lnTo>
                    <a:lnTo>
                      <a:pt x="149" y="21"/>
                    </a:lnTo>
                    <a:lnTo>
                      <a:pt x="142" y="15"/>
                    </a:lnTo>
                    <a:lnTo>
                      <a:pt x="134" y="11"/>
                    </a:lnTo>
                    <a:lnTo>
                      <a:pt x="127" y="6"/>
                    </a:lnTo>
                    <a:lnTo>
                      <a:pt x="118" y="3"/>
                    </a:lnTo>
                    <a:lnTo>
                      <a:pt x="109" y="1"/>
                    </a:lnTo>
                    <a:lnTo>
                      <a:pt x="100" y="0"/>
                    </a:lnTo>
                    <a:lnTo>
                      <a:pt x="91" y="0"/>
                    </a:lnTo>
                    <a:lnTo>
                      <a:pt x="81" y="0"/>
                    </a:lnTo>
                    <a:lnTo>
                      <a:pt x="72" y="1"/>
                    </a:lnTo>
                    <a:lnTo>
                      <a:pt x="63" y="3"/>
                    </a:lnTo>
                    <a:lnTo>
                      <a:pt x="56" y="6"/>
                    </a:lnTo>
                    <a:lnTo>
                      <a:pt x="48" y="11"/>
                    </a:lnTo>
                    <a:lnTo>
                      <a:pt x="40" y="15"/>
                    </a:lnTo>
                    <a:lnTo>
                      <a:pt x="32" y="21"/>
                    </a:lnTo>
                    <a:lnTo>
                      <a:pt x="27" y="26"/>
                    </a:lnTo>
                    <a:lnTo>
                      <a:pt x="20" y="33"/>
                    </a:lnTo>
                    <a:lnTo>
                      <a:pt x="16" y="40"/>
                    </a:lnTo>
                    <a:lnTo>
                      <a:pt x="10" y="48"/>
                    </a:lnTo>
                    <a:lnTo>
                      <a:pt x="7" y="55"/>
                    </a:lnTo>
                    <a:lnTo>
                      <a:pt x="4" y="64"/>
                    </a:lnTo>
                    <a:lnTo>
                      <a:pt x="1" y="73"/>
                    </a:lnTo>
                    <a:lnTo>
                      <a:pt x="0" y="82"/>
                    </a:lnTo>
                    <a:lnTo>
                      <a:pt x="0" y="91"/>
                    </a:lnTo>
                    <a:lnTo>
                      <a:pt x="0" y="101"/>
                    </a:lnTo>
                    <a:lnTo>
                      <a:pt x="1" y="110"/>
                    </a:lnTo>
                    <a:lnTo>
                      <a:pt x="4" y="119"/>
                    </a:lnTo>
                    <a:lnTo>
                      <a:pt x="7" y="126"/>
                    </a:lnTo>
                    <a:lnTo>
                      <a:pt x="10" y="134"/>
                    </a:lnTo>
                    <a:lnTo>
                      <a:pt x="16" y="142"/>
                    </a:lnTo>
                    <a:lnTo>
                      <a:pt x="20" y="150"/>
                    </a:lnTo>
                    <a:lnTo>
                      <a:pt x="27" y="155"/>
                    </a:lnTo>
                    <a:lnTo>
                      <a:pt x="32" y="162"/>
                    </a:lnTo>
                    <a:lnTo>
                      <a:pt x="40" y="166"/>
                    </a:lnTo>
                    <a:lnTo>
                      <a:pt x="48" y="172"/>
                    </a:lnTo>
                    <a:lnTo>
                      <a:pt x="56" y="175"/>
                    </a:lnTo>
                    <a:lnTo>
                      <a:pt x="63" y="178"/>
                    </a:lnTo>
                    <a:lnTo>
                      <a:pt x="72" y="181"/>
                    </a:lnTo>
                    <a:lnTo>
                      <a:pt x="81" y="182"/>
                    </a:lnTo>
                    <a:lnTo>
                      <a:pt x="91" y="182"/>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261" name="Freeform 103"/>
              <p:cNvSpPr>
                <a:spLocks/>
              </p:cNvSpPr>
              <p:nvPr/>
            </p:nvSpPr>
            <p:spPr bwMode="auto">
              <a:xfrm>
                <a:off x="11698690" y="3715699"/>
                <a:ext cx="30163" cy="28575"/>
              </a:xfrm>
              <a:custGeom>
                <a:avLst/>
                <a:gdLst/>
                <a:ahLst/>
                <a:cxnLst>
                  <a:cxn ang="0">
                    <a:pos x="100" y="182"/>
                  </a:cxn>
                  <a:cxn ang="0">
                    <a:pos x="118" y="178"/>
                  </a:cxn>
                  <a:cxn ang="0">
                    <a:pos x="134" y="172"/>
                  </a:cxn>
                  <a:cxn ang="0">
                    <a:pos x="149" y="162"/>
                  </a:cxn>
                  <a:cxn ang="0">
                    <a:pos x="162" y="150"/>
                  </a:cxn>
                  <a:cxn ang="0">
                    <a:pos x="171" y="134"/>
                  </a:cxn>
                  <a:cxn ang="0">
                    <a:pos x="179" y="119"/>
                  </a:cxn>
                  <a:cxn ang="0">
                    <a:pos x="182" y="101"/>
                  </a:cxn>
                  <a:cxn ang="0">
                    <a:pos x="182" y="82"/>
                  </a:cxn>
                  <a:cxn ang="0">
                    <a:pos x="179" y="64"/>
                  </a:cxn>
                  <a:cxn ang="0">
                    <a:pos x="171" y="48"/>
                  </a:cxn>
                  <a:cxn ang="0">
                    <a:pos x="162" y="33"/>
                  </a:cxn>
                  <a:cxn ang="0">
                    <a:pos x="149" y="21"/>
                  </a:cxn>
                  <a:cxn ang="0">
                    <a:pos x="134" y="11"/>
                  </a:cxn>
                  <a:cxn ang="0">
                    <a:pos x="118" y="3"/>
                  </a:cxn>
                  <a:cxn ang="0">
                    <a:pos x="100" y="0"/>
                  </a:cxn>
                  <a:cxn ang="0">
                    <a:pos x="82" y="0"/>
                  </a:cxn>
                  <a:cxn ang="0">
                    <a:pos x="64" y="3"/>
                  </a:cxn>
                  <a:cxn ang="0">
                    <a:pos x="48" y="11"/>
                  </a:cxn>
                  <a:cxn ang="0">
                    <a:pos x="33" y="21"/>
                  </a:cxn>
                  <a:cxn ang="0">
                    <a:pos x="20" y="33"/>
                  </a:cxn>
                  <a:cxn ang="0">
                    <a:pos x="11" y="48"/>
                  </a:cxn>
                  <a:cxn ang="0">
                    <a:pos x="3" y="64"/>
                  </a:cxn>
                  <a:cxn ang="0">
                    <a:pos x="0" y="82"/>
                  </a:cxn>
                  <a:cxn ang="0">
                    <a:pos x="0" y="101"/>
                  </a:cxn>
                  <a:cxn ang="0">
                    <a:pos x="3" y="119"/>
                  </a:cxn>
                  <a:cxn ang="0">
                    <a:pos x="11" y="134"/>
                  </a:cxn>
                  <a:cxn ang="0">
                    <a:pos x="20" y="150"/>
                  </a:cxn>
                  <a:cxn ang="0">
                    <a:pos x="33" y="162"/>
                  </a:cxn>
                  <a:cxn ang="0">
                    <a:pos x="48" y="172"/>
                  </a:cxn>
                  <a:cxn ang="0">
                    <a:pos x="64" y="178"/>
                  </a:cxn>
                  <a:cxn ang="0">
                    <a:pos x="82" y="182"/>
                  </a:cxn>
                </a:cxnLst>
                <a:rect l="0" t="0" r="r" b="b"/>
                <a:pathLst>
                  <a:path w="182" h="182">
                    <a:moveTo>
                      <a:pt x="91" y="182"/>
                    </a:moveTo>
                    <a:lnTo>
                      <a:pt x="100" y="182"/>
                    </a:lnTo>
                    <a:lnTo>
                      <a:pt x="110" y="181"/>
                    </a:lnTo>
                    <a:lnTo>
                      <a:pt x="118" y="178"/>
                    </a:lnTo>
                    <a:lnTo>
                      <a:pt x="126" y="175"/>
                    </a:lnTo>
                    <a:lnTo>
                      <a:pt x="134" y="172"/>
                    </a:lnTo>
                    <a:lnTo>
                      <a:pt x="142" y="166"/>
                    </a:lnTo>
                    <a:lnTo>
                      <a:pt x="149" y="162"/>
                    </a:lnTo>
                    <a:lnTo>
                      <a:pt x="155" y="155"/>
                    </a:lnTo>
                    <a:lnTo>
                      <a:pt x="162" y="150"/>
                    </a:lnTo>
                    <a:lnTo>
                      <a:pt x="166" y="142"/>
                    </a:lnTo>
                    <a:lnTo>
                      <a:pt x="171" y="134"/>
                    </a:lnTo>
                    <a:lnTo>
                      <a:pt x="175" y="126"/>
                    </a:lnTo>
                    <a:lnTo>
                      <a:pt x="179" y="119"/>
                    </a:lnTo>
                    <a:lnTo>
                      <a:pt x="181" y="110"/>
                    </a:lnTo>
                    <a:lnTo>
                      <a:pt x="182" y="101"/>
                    </a:lnTo>
                    <a:lnTo>
                      <a:pt x="182" y="91"/>
                    </a:lnTo>
                    <a:lnTo>
                      <a:pt x="182" y="82"/>
                    </a:lnTo>
                    <a:lnTo>
                      <a:pt x="181" y="73"/>
                    </a:lnTo>
                    <a:lnTo>
                      <a:pt x="179" y="64"/>
                    </a:lnTo>
                    <a:lnTo>
                      <a:pt x="175" y="55"/>
                    </a:lnTo>
                    <a:lnTo>
                      <a:pt x="171" y="48"/>
                    </a:lnTo>
                    <a:lnTo>
                      <a:pt x="166" y="40"/>
                    </a:lnTo>
                    <a:lnTo>
                      <a:pt x="162" y="33"/>
                    </a:lnTo>
                    <a:lnTo>
                      <a:pt x="155" y="26"/>
                    </a:lnTo>
                    <a:lnTo>
                      <a:pt x="149" y="21"/>
                    </a:lnTo>
                    <a:lnTo>
                      <a:pt x="142" y="15"/>
                    </a:lnTo>
                    <a:lnTo>
                      <a:pt x="134" y="11"/>
                    </a:lnTo>
                    <a:lnTo>
                      <a:pt x="126" y="6"/>
                    </a:lnTo>
                    <a:lnTo>
                      <a:pt x="118" y="3"/>
                    </a:lnTo>
                    <a:lnTo>
                      <a:pt x="110" y="1"/>
                    </a:lnTo>
                    <a:lnTo>
                      <a:pt x="100" y="0"/>
                    </a:lnTo>
                    <a:lnTo>
                      <a:pt x="91" y="0"/>
                    </a:lnTo>
                    <a:lnTo>
                      <a:pt x="82" y="0"/>
                    </a:lnTo>
                    <a:lnTo>
                      <a:pt x="72" y="1"/>
                    </a:lnTo>
                    <a:lnTo>
                      <a:pt x="64" y="3"/>
                    </a:lnTo>
                    <a:lnTo>
                      <a:pt x="55" y="6"/>
                    </a:lnTo>
                    <a:lnTo>
                      <a:pt x="48" y="11"/>
                    </a:lnTo>
                    <a:lnTo>
                      <a:pt x="40" y="15"/>
                    </a:lnTo>
                    <a:lnTo>
                      <a:pt x="33" y="21"/>
                    </a:lnTo>
                    <a:lnTo>
                      <a:pt x="27" y="26"/>
                    </a:lnTo>
                    <a:lnTo>
                      <a:pt x="20" y="33"/>
                    </a:lnTo>
                    <a:lnTo>
                      <a:pt x="16" y="40"/>
                    </a:lnTo>
                    <a:lnTo>
                      <a:pt x="11" y="48"/>
                    </a:lnTo>
                    <a:lnTo>
                      <a:pt x="7" y="55"/>
                    </a:lnTo>
                    <a:lnTo>
                      <a:pt x="3" y="64"/>
                    </a:lnTo>
                    <a:lnTo>
                      <a:pt x="1" y="73"/>
                    </a:lnTo>
                    <a:lnTo>
                      <a:pt x="0" y="82"/>
                    </a:lnTo>
                    <a:lnTo>
                      <a:pt x="0" y="91"/>
                    </a:lnTo>
                    <a:lnTo>
                      <a:pt x="0" y="101"/>
                    </a:lnTo>
                    <a:lnTo>
                      <a:pt x="1" y="110"/>
                    </a:lnTo>
                    <a:lnTo>
                      <a:pt x="3" y="119"/>
                    </a:lnTo>
                    <a:lnTo>
                      <a:pt x="7" y="126"/>
                    </a:lnTo>
                    <a:lnTo>
                      <a:pt x="11" y="134"/>
                    </a:lnTo>
                    <a:lnTo>
                      <a:pt x="16" y="142"/>
                    </a:lnTo>
                    <a:lnTo>
                      <a:pt x="20" y="150"/>
                    </a:lnTo>
                    <a:lnTo>
                      <a:pt x="27" y="155"/>
                    </a:lnTo>
                    <a:lnTo>
                      <a:pt x="33" y="162"/>
                    </a:lnTo>
                    <a:lnTo>
                      <a:pt x="40" y="166"/>
                    </a:lnTo>
                    <a:lnTo>
                      <a:pt x="48" y="172"/>
                    </a:lnTo>
                    <a:lnTo>
                      <a:pt x="55" y="175"/>
                    </a:lnTo>
                    <a:lnTo>
                      <a:pt x="64" y="178"/>
                    </a:lnTo>
                    <a:lnTo>
                      <a:pt x="72" y="181"/>
                    </a:lnTo>
                    <a:lnTo>
                      <a:pt x="82" y="182"/>
                    </a:lnTo>
                    <a:lnTo>
                      <a:pt x="91" y="182"/>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262" name="Freeform 104"/>
              <p:cNvSpPr>
                <a:spLocks/>
              </p:cNvSpPr>
              <p:nvPr/>
            </p:nvSpPr>
            <p:spPr bwMode="auto">
              <a:xfrm>
                <a:off x="11739965" y="3715699"/>
                <a:ext cx="28575" cy="28575"/>
              </a:xfrm>
              <a:custGeom>
                <a:avLst/>
                <a:gdLst/>
                <a:ahLst/>
                <a:cxnLst>
                  <a:cxn ang="0">
                    <a:pos x="101" y="182"/>
                  </a:cxn>
                  <a:cxn ang="0">
                    <a:pos x="118" y="178"/>
                  </a:cxn>
                  <a:cxn ang="0">
                    <a:pos x="134" y="172"/>
                  </a:cxn>
                  <a:cxn ang="0">
                    <a:pos x="148" y="162"/>
                  </a:cxn>
                  <a:cxn ang="0">
                    <a:pos x="162" y="150"/>
                  </a:cxn>
                  <a:cxn ang="0">
                    <a:pos x="172" y="134"/>
                  </a:cxn>
                  <a:cxn ang="0">
                    <a:pos x="178" y="119"/>
                  </a:cxn>
                  <a:cxn ang="0">
                    <a:pos x="182" y="101"/>
                  </a:cxn>
                  <a:cxn ang="0">
                    <a:pos x="182" y="82"/>
                  </a:cxn>
                  <a:cxn ang="0">
                    <a:pos x="178" y="64"/>
                  </a:cxn>
                  <a:cxn ang="0">
                    <a:pos x="172" y="48"/>
                  </a:cxn>
                  <a:cxn ang="0">
                    <a:pos x="162" y="33"/>
                  </a:cxn>
                  <a:cxn ang="0">
                    <a:pos x="148" y="21"/>
                  </a:cxn>
                  <a:cxn ang="0">
                    <a:pos x="134" y="11"/>
                  </a:cxn>
                  <a:cxn ang="0">
                    <a:pos x="118" y="3"/>
                  </a:cxn>
                  <a:cxn ang="0">
                    <a:pos x="101" y="0"/>
                  </a:cxn>
                  <a:cxn ang="0">
                    <a:pos x="82" y="0"/>
                  </a:cxn>
                  <a:cxn ang="0">
                    <a:pos x="64" y="3"/>
                  </a:cxn>
                  <a:cxn ang="0">
                    <a:pos x="48" y="11"/>
                  </a:cxn>
                  <a:cxn ang="0">
                    <a:pos x="33" y="21"/>
                  </a:cxn>
                  <a:cxn ang="0">
                    <a:pos x="21" y="33"/>
                  </a:cxn>
                  <a:cxn ang="0">
                    <a:pos x="11" y="48"/>
                  </a:cxn>
                  <a:cxn ang="0">
                    <a:pos x="3" y="64"/>
                  </a:cxn>
                  <a:cxn ang="0">
                    <a:pos x="0" y="82"/>
                  </a:cxn>
                  <a:cxn ang="0">
                    <a:pos x="0" y="101"/>
                  </a:cxn>
                  <a:cxn ang="0">
                    <a:pos x="3" y="119"/>
                  </a:cxn>
                  <a:cxn ang="0">
                    <a:pos x="11" y="134"/>
                  </a:cxn>
                  <a:cxn ang="0">
                    <a:pos x="21" y="150"/>
                  </a:cxn>
                  <a:cxn ang="0">
                    <a:pos x="33" y="162"/>
                  </a:cxn>
                  <a:cxn ang="0">
                    <a:pos x="48" y="172"/>
                  </a:cxn>
                  <a:cxn ang="0">
                    <a:pos x="64" y="178"/>
                  </a:cxn>
                  <a:cxn ang="0">
                    <a:pos x="82" y="182"/>
                  </a:cxn>
                </a:cxnLst>
                <a:rect l="0" t="0" r="r" b="b"/>
                <a:pathLst>
                  <a:path w="183" h="182">
                    <a:moveTo>
                      <a:pt x="91" y="182"/>
                    </a:moveTo>
                    <a:lnTo>
                      <a:pt x="101" y="182"/>
                    </a:lnTo>
                    <a:lnTo>
                      <a:pt x="110" y="181"/>
                    </a:lnTo>
                    <a:lnTo>
                      <a:pt x="118" y="178"/>
                    </a:lnTo>
                    <a:lnTo>
                      <a:pt x="126" y="175"/>
                    </a:lnTo>
                    <a:lnTo>
                      <a:pt x="134" y="172"/>
                    </a:lnTo>
                    <a:lnTo>
                      <a:pt x="142" y="166"/>
                    </a:lnTo>
                    <a:lnTo>
                      <a:pt x="148" y="162"/>
                    </a:lnTo>
                    <a:lnTo>
                      <a:pt x="155" y="155"/>
                    </a:lnTo>
                    <a:lnTo>
                      <a:pt x="162" y="150"/>
                    </a:lnTo>
                    <a:lnTo>
                      <a:pt x="166" y="142"/>
                    </a:lnTo>
                    <a:lnTo>
                      <a:pt x="172" y="134"/>
                    </a:lnTo>
                    <a:lnTo>
                      <a:pt x="175" y="126"/>
                    </a:lnTo>
                    <a:lnTo>
                      <a:pt x="178" y="119"/>
                    </a:lnTo>
                    <a:lnTo>
                      <a:pt x="181" y="110"/>
                    </a:lnTo>
                    <a:lnTo>
                      <a:pt x="182" y="101"/>
                    </a:lnTo>
                    <a:lnTo>
                      <a:pt x="183" y="91"/>
                    </a:lnTo>
                    <a:lnTo>
                      <a:pt x="182" y="82"/>
                    </a:lnTo>
                    <a:lnTo>
                      <a:pt x="181" y="73"/>
                    </a:lnTo>
                    <a:lnTo>
                      <a:pt x="178" y="64"/>
                    </a:lnTo>
                    <a:lnTo>
                      <a:pt x="175" y="55"/>
                    </a:lnTo>
                    <a:lnTo>
                      <a:pt x="172" y="48"/>
                    </a:lnTo>
                    <a:lnTo>
                      <a:pt x="166" y="40"/>
                    </a:lnTo>
                    <a:lnTo>
                      <a:pt x="162" y="33"/>
                    </a:lnTo>
                    <a:lnTo>
                      <a:pt x="155" y="26"/>
                    </a:lnTo>
                    <a:lnTo>
                      <a:pt x="148" y="21"/>
                    </a:lnTo>
                    <a:lnTo>
                      <a:pt x="142" y="15"/>
                    </a:lnTo>
                    <a:lnTo>
                      <a:pt x="134" y="11"/>
                    </a:lnTo>
                    <a:lnTo>
                      <a:pt x="126" y="6"/>
                    </a:lnTo>
                    <a:lnTo>
                      <a:pt x="118" y="3"/>
                    </a:lnTo>
                    <a:lnTo>
                      <a:pt x="110" y="1"/>
                    </a:lnTo>
                    <a:lnTo>
                      <a:pt x="101" y="0"/>
                    </a:lnTo>
                    <a:lnTo>
                      <a:pt x="91" y="0"/>
                    </a:lnTo>
                    <a:lnTo>
                      <a:pt x="82" y="0"/>
                    </a:lnTo>
                    <a:lnTo>
                      <a:pt x="73" y="1"/>
                    </a:lnTo>
                    <a:lnTo>
                      <a:pt x="64" y="3"/>
                    </a:lnTo>
                    <a:lnTo>
                      <a:pt x="55" y="6"/>
                    </a:lnTo>
                    <a:lnTo>
                      <a:pt x="48" y="11"/>
                    </a:lnTo>
                    <a:lnTo>
                      <a:pt x="40" y="15"/>
                    </a:lnTo>
                    <a:lnTo>
                      <a:pt x="33" y="21"/>
                    </a:lnTo>
                    <a:lnTo>
                      <a:pt x="26" y="26"/>
                    </a:lnTo>
                    <a:lnTo>
                      <a:pt x="21" y="33"/>
                    </a:lnTo>
                    <a:lnTo>
                      <a:pt x="15" y="40"/>
                    </a:lnTo>
                    <a:lnTo>
                      <a:pt x="11" y="48"/>
                    </a:lnTo>
                    <a:lnTo>
                      <a:pt x="6" y="55"/>
                    </a:lnTo>
                    <a:lnTo>
                      <a:pt x="3" y="64"/>
                    </a:lnTo>
                    <a:lnTo>
                      <a:pt x="1" y="73"/>
                    </a:lnTo>
                    <a:lnTo>
                      <a:pt x="0" y="82"/>
                    </a:lnTo>
                    <a:lnTo>
                      <a:pt x="0" y="91"/>
                    </a:lnTo>
                    <a:lnTo>
                      <a:pt x="0" y="101"/>
                    </a:lnTo>
                    <a:lnTo>
                      <a:pt x="1" y="110"/>
                    </a:lnTo>
                    <a:lnTo>
                      <a:pt x="3" y="119"/>
                    </a:lnTo>
                    <a:lnTo>
                      <a:pt x="6" y="126"/>
                    </a:lnTo>
                    <a:lnTo>
                      <a:pt x="11" y="134"/>
                    </a:lnTo>
                    <a:lnTo>
                      <a:pt x="15" y="142"/>
                    </a:lnTo>
                    <a:lnTo>
                      <a:pt x="21" y="150"/>
                    </a:lnTo>
                    <a:lnTo>
                      <a:pt x="26" y="155"/>
                    </a:lnTo>
                    <a:lnTo>
                      <a:pt x="33" y="162"/>
                    </a:lnTo>
                    <a:lnTo>
                      <a:pt x="40" y="166"/>
                    </a:lnTo>
                    <a:lnTo>
                      <a:pt x="48" y="172"/>
                    </a:lnTo>
                    <a:lnTo>
                      <a:pt x="55" y="175"/>
                    </a:lnTo>
                    <a:lnTo>
                      <a:pt x="64" y="178"/>
                    </a:lnTo>
                    <a:lnTo>
                      <a:pt x="73" y="181"/>
                    </a:lnTo>
                    <a:lnTo>
                      <a:pt x="82" y="182"/>
                    </a:lnTo>
                    <a:lnTo>
                      <a:pt x="91" y="182"/>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263" name="Freeform 105"/>
              <p:cNvSpPr>
                <a:spLocks/>
              </p:cNvSpPr>
              <p:nvPr/>
            </p:nvSpPr>
            <p:spPr bwMode="auto">
              <a:xfrm>
                <a:off x="11779653" y="3715699"/>
                <a:ext cx="28575" cy="28575"/>
              </a:xfrm>
              <a:custGeom>
                <a:avLst/>
                <a:gdLst/>
                <a:ahLst/>
                <a:cxnLst>
                  <a:cxn ang="0">
                    <a:pos x="101" y="182"/>
                  </a:cxn>
                  <a:cxn ang="0">
                    <a:pos x="118" y="178"/>
                  </a:cxn>
                  <a:cxn ang="0">
                    <a:pos x="134" y="172"/>
                  </a:cxn>
                  <a:cxn ang="0">
                    <a:pos x="149" y="162"/>
                  </a:cxn>
                  <a:cxn ang="0">
                    <a:pos x="162" y="150"/>
                  </a:cxn>
                  <a:cxn ang="0">
                    <a:pos x="172" y="134"/>
                  </a:cxn>
                  <a:cxn ang="0">
                    <a:pos x="178" y="119"/>
                  </a:cxn>
                  <a:cxn ang="0">
                    <a:pos x="182" y="101"/>
                  </a:cxn>
                  <a:cxn ang="0">
                    <a:pos x="182" y="82"/>
                  </a:cxn>
                  <a:cxn ang="0">
                    <a:pos x="178" y="64"/>
                  </a:cxn>
                  <a:cxn ang="0">
                    <a:pos x="172" y="48"/>
                  </a:cxn>
                  <a:cxn ang="0">
                    <a:pos x="162" y="33"/>
                  </a:cxn>
                  <a:cxn ang="0">
                    <a:pos x="149" y="21"/>
                  </a:cxn>
                  <a:cxn ang="0">
                    <a:pos x="134" y="11"/>
                  </a:cxn>
                  <a:cxn ang="0">
                    <a:pos x="118" y="3"/>
                  </a:cxn>
                  <a:cxn ang="0">
                    <a:pos x="101" y="0"/>
                  </a:cxn>
                  <a:cxn ang="0">
                    <a:pos x="82" y="0"/>
                  </a:cxn>
                  <a:cxn ang="0">
                    <a:pos x="64" y="3"/>
                  </a:cxn>
                  <a:cxn ang="0">
                    <a:pos x="47" y="11"/>
                  </a:cxn>
                  <a:cxn ang="0">
                    <a:pos x="33" y="21"/>
                  </a:cxn>
                  <a:cxn ang="0">
                    <a:pos x="21" y="33"/>
                  </a:cxn>
                  <a:cxn ang="0">
                    <a:pos x="11" y="48"/>
                  </a:cxn>
                  <a:cxn ang="0">
                    <a:pos x="4" y="64"/>
                  </a:cxn>
                  <a:cxn ang="0">
                    <a:pos x="0" y="82"/>
                  </a:cxn>
                  <a:cxn ang="0">
                    <a:pos x="0" y="101"/>
                  </a:cxn>
                  <a:cxn ang="0">
                    <a:pos x="4" y="119"/>
                  </a:cxn>
                  <a:cxn ang="0">
                    <a:pos x="11" y="134"/>
                  </a:cxn>
                  <a:cxn ang="0">
                    <a:pos x="21" y="150"/>
                  </a:cxn>
                  <a:cxn ang="0">
                    <a:pos x="33" y="162"/>
                  </a:cxn>
                  <a:cxn ang="0">
                    <a:pos x="47" y="172"/>
                  </a:cxn>
                  <a:cxn ang="0">
                    <a:pos x="64" y="178"/>
                  </a:cxn>
                  <a:cxn ang="0">
                    <a:pos x="82" y="182"/>
                  </a:cxn>
                </a:cxnLst>
                <a:rect l="0" t="0" r="r" b="b"/>
                <a:pathLst>
                  <a:path w="183" h="182">
                    <a:moveTo>
                      <a:pt x="91" y="182"/>
                    </a:moveTo>
                    <a:lnTo>
                      <a:pt x="101" y="182"/>
                    </a:lnTo>
                    <a:lnTo>
                      <a:pt x="109" y="181"/>
                    </a:lnTo>
                    <a:lnTo>
                      <a:pt x="118" y="178"/>
                    </a:lnTo>
                    <a:lnTo>
                      <a:pt x="126" y="175"/>
                    </a:lnTo>
                    <a:lnTo>
                      <a:pt x="134" y="172"/>
                    </a:lnTo>
                    <a:lnTo>
                      <a:pt x="142" y="166"/>
                    </a:lnTo>
                    <a:lnTo>
                      <a:pt x="149" y="162"/>
                    </a:lnTo>
                    <a:lnTo>
                      <a:pt x="156" y="155"/>
                    </a:lnTo>
                    <a:lnTo>
                      <a:pt x="162" y="150"/>
                    </a:lnTo>
                    <a:lnTo>
                      <a:pt x="167" y="142"/>
                    </a:lnTo>
                    <a:lnTo>
                      <a:pt x="172" y="134"/>
                    </a:lnTo>
                    <a:lnTo>
                      <a:pt x="175" y="126"/>
                    </a:lnTo>
                    <a:lnTo>
                      <a:pt x="178" y="119"/>
                    </a:lnTo>
                    <a:lnTo>
                      <a:pt x="180" y="110"/>
                    </a:lnTo>
                    <a:lnTo>
                      <a:pt x="182" y="101"/>
                    </a:lnTo>
                    <a:lnTo>
                      <a:pt x="183" y="91"/>
                    </a:lnTo>
                    <a:lnTo>
                      <a:pt x="182" y="82"/>
                    </a:lnTo>
                    <a:lnTo>
                      <a:pt x="180" y="73"/>
                    </a:lnTo>
                    <a:lnTo>
                      <a:pt x="178" y="64"/>
                    </a:lnTo>
                    <a:lnTo>
                      <a:pt x="175" y="55"/>
                    </a:lnTo>
                    <a:lnTo>
                      <a:pt x="172" y="48"/>
                    </a:lnTo>
                    <a:lnTo>
                      <a:pt x="167" y="40"/>
                    </a:lnTo>
                    <a:lnTo>
                      <a:pt x="162" y="33"/>
                    </a:lnTo>
                    <a:lnTo>
                      <a:pt x="156" y="26"/>
                    </a:lnTo>
                    <a:lnTo>
                      <a:pt x="149" y="21"/>
                    </a:lnTo>
                    <a:lnTo>
                      <a:pt x="142" y="15"/>
                    </a:lnTo>
                    <a:lnTo>
                      <a:pt x="134" y="11"/>
                    </a:lnTo>
                    <a:lnTo>
                      <a:pt x="126" y="6"/>
                    </a:lnTo>
                    <a:lnTo>
                      <a:pt x="118" y="3"/>
                    </a:lnTo>
                    <a:lnTo>
                      <a:pt x="109" y="1"/>
                    </a:lnTo>
                    <a:lnTo>
                      <a:pt x="101" y="0"/>
                    </a:lnTo>
                    <a:lnTo>
                      <a:pt x="91" y="0"/>
                    </a:lnTo>
                    <a:lnTo>
                      <a:pt x="82" y="0"/>
                    </a:lnTo>
                    <a:lnTo>
                      <a:pt x="73" y="1"/>
                    </a:lnTo>
                    <a:lnTo>
                      <a:pt x="64" y="3"/>
                    </a:lnTo>
                    <a:lnTo>
                      <a:pt x="55" y="6"/>
                    </a:lnTo>
                    <a:lnTo>
                      <a:pt x="47" y="11"/>
                    </a:lnTo>
                    <a:lnTo>
                      <a:pt x="40" y="15"/>
                    </a:lnTo>
                    <a:lnTo>
                      <a:pt x="33" y="21"/>
                    </a:lnTo>
                    <a:lnTo>
                      <a:pt x="26" y="26"/>
                    </a:lnTo>
                    <a:lnTo>
                      <a:pt x="21" y="33"/>
                    </a:lnTo>
                    <a:lnTo>
                      <a:pt x="15" y="40"/>
                    </a:lnTo>
                    <a:lnTo>
                      <a:pt x="11" y="48"/>
                    </a:lnTo>
                    <a:lnTo>
                      <a:pt x="6" y="55"/>
                    </a:lnTo>
                    <a:lnTo>
                      <a:pt x="4" y="64"/>
                    </a:lnTo>
                    <a:lnTo>
                      <a:pt x="2" y="73"/>
                    </a:lnTo>
                    <a:lnTo>
                      <a:pt x="0" y="82"/>
                    </a:lnTo>
                    <a:lnTo>
                      <a:pt x="0" y="91"/>
                    </a:lnTo>
                    <a:lnTo>
                      <a:pt x="0" y="101"/>
                    </a:lnTo>
                    <a:lnTo>
                      <a:pt x="2" y="110"/>
                    </a:lnTo>
                    <a:lnTo>
                      <a:pt x="4" y="119"/>
                    </a:lnTo>
                    <a:lnTo>
                      <a:pt x="6" y="126"/>
                    </a:lnTo>
                    <a:lnTo>
                      <a:pt x="11" y="134"/>
                    </a:lnTo>
                    <a:lnTo>
                      <a:pt x="15" y="142"/>
                    </a:lnTo>
                    <a:lnTo>
                      <a:pt x="21" y="150"/>
                    </a:lnTo>
                    <a:lnTo>
                      <a:pt x="26" y="155"/>
                    </a:lnTo>
                    <a:lnTo>
                      <a:pt x="33" y="162"/>
                    </a:lnTo>
                    <a:lnTo>
                      <a:pt x="40" y="166"/>
                    </a:lnTo>
                    <a:lnTo>
                      <a:pt x="47" y="172"/>
                    </a:lnTo>
                    <a:lnTo>
                      <a:pt x="55" y="175"/>
                    </a:lnTo>
                    <a:lnTo>
                      <a:pt x="64" y="178"/>
                    </a:lnTo>
                    <a:lnTo>
                      <a:pt x="73" y="181"/>
                    </a:lnTo>
                    <a:lnTo>
                      <a:pt x="82" y="182"/>
                    </a:lnTo>
                    <a:lnTo>
                      <a:pt x="91" y="182"/>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264" name="Freeform 106"/>
              <p:cNvSpPr>
                <a:spLocks/>
              </p:cNvSpPr>
              <p:nvPr/>
            </p:nvSpPr>
            <p:spPr bwMode="auto">
              <a:xfrm>
                <a:off x="12235265" y="2775899"/>
                <a:ext cx="203200" cy="33338"/>
              </a:xfrm>
              <a:custGeom>
                <a:avLst/>
                <a:gdLst/>
                <a:ahLst/>
                <a:cxnLst>
                  <a:cxn ang="0">
                    <a:pos x="1170" y="0"/>
                  </a:cxn>
                  <a:cxn ang="0">
                    <a:pos x="1192" y="2"/>
                  </a:cxn>
                  <a:cxn ang="0">
                    <a:pos x="1212" y="9"/>
                  </a:cxn>
                  <a:cxn ang="0">
                    <a:pos x="1231" y="19"/>
                  </a:cxn>
                  <a:cxn ang="0">
                    <a:pos x="1246" y="32"/>
                  </a:cxn>
                  <a:cxn ang="0">
                    <a:pos x="1259" y="48"/>
                  </a:cxn>
                  <a:cxn ang="0">
                    <a:pos x="1271" y="67"/>
                  </a:cxn>
                  <a:cxn ang="0">
                    <a:pos x="1276" y="87"/>
                  </a:cxn>
                  <a:cxn ang="0">
                    <a:pos x="1278" y="109"/>
                  </a:cxn>
                  <a:cxn ang="0">
                    <a:pos x="1276" y="131"/>
                  </a:cxn>
                  <a:cxn ang="0">
                    <a:pos x="1271" y="151"/>
                  </a:cxn>
                  <a:cxn ang="0">
                    <a:pos x="1259" y="170"/>
                  </a:cxn>
                  <a:cxn ang="0">
                    <a:pos x="1246" y="187"/>
                  </a:cxn>
                  <a:cxn ang="0">
                    <a:pos x="1231" y="200"/>
                  </a:cxn>
                  <a:cxn ang="0">
                    <a:pos x="1212" y="210"/>
                  </a:cxn>
                  <a:cxn ang="0">
                    <a:pos x="1192" y="215"/>
                  </a:cxn>
                  <a:cxn ang="0">
                    <a:pos x="1170" y="218"/>
                  </a:cxn>
                  <a:cxn ang="0">
                    <a:pos x="97" y="218"/>
                  </a:cxn>
                  <a:cxn ang="0">
                    <a:pos x="76" y="213"/>
                  </a:cxn>
                  <a:cxn ang="0">
                    <a:pos x="56" y="204"/>
                  </a:cxn>
                  <a:cxn ang="0">
                    <a:pos x="40" y="193"/>
                  </a:cxn>
                  <a:cxn ang="0">
                    <a:pos x="24" y="179"/>
                  </a:cxn>
                  <a:cxn ang="0">
                    <a:pos x="13" y="161"/>
                  </a:cxn>
                  <a:cxn ang="0">
                    <a:pos x="4" y="141"/>
                  </a:cxn>
                  <a:cxn ang="0">
                    <a:pos x="0" y="120"/>
                  </a:cxn>
                  <a:cxn ang="0">
                    <a:pos x="0" y="98"/>
                  </a:cxn>
                  <a:cxn ang="0">
                    <a:pos x="4" y="77"/>
                  </a:cxn>
                  <a:cxn ang="0">
                    <a:pos x="13" y="57"/>
                  </a:cxn>
                  <a:cxn ang="0">
                    <a:pos x="24" y="40"/>
                  </a:cxn>
                  <a:cxn ang="0">
                    <a:pos x="40" y="25"/>
                  </a:cxn>
                  <a:cxn ang="0">
                    <a:pos x="56" y="14"/>
                  </a:cxn>
                  <a:cxn ang="0">
                    <a:pos x="76" y="5"/>
                  </a:cxn>
                  <a:cxn ang="0">
                    <a:pos x="97" y="0"/>
                  </a:cxn>
                </a:cxnLst>
                <a:rect l="0" t="0" r="r" b="b"/>
                <a:pathLst>
                  <a:path w="1278" h="218">
                    <a:moveTo>
                      <a:pt x="108" y="0"/>
                    </a:moveTo>
                    <a:lnTo>
                      <a:pt x="1170" y="0"/>
                    </a:lnTo>
                    <a:lnTo>
                      <a:pt x="1181" y="0"/>
                    </a:lnTo>
                    <a:lnTo>
                      <a:pt x="1192" y="2"/>
                    </a:lnTo>
                    <a:lnTo>
                      <a:pt x="1202" y="5"/>
                    </a:lnTo>
                    <a:lnTo>
                      <a:pt x="1212" y="9"/>
                    </a:lnTo>
                    <a:lnTo>
                      <a:pt x="1222" y="14"/>
                    </a:lnTo>
                    <a:lnTo>
                      <a:pt x="1231" y="19"/>
                    </a:lnTo>
                    <a:lnTo>
                      <a:pt x="1238" y="25"/>
                    </a:lnTo>
                    <a:lnTo>
                      <a:pt x="1246" y="32"/>
                    </a:lnTo>
                    <a:lnTo>
                      <a:pt x="1254" y="40"/>
                    </a:lnTo>
                    <a:lnTo>
                      <a:pt x="1259" y="48"/>
                    </a:lnTo>
                    <a:lnTo>
                      <a:pt x="1265" y="57"/>
                    </a:lnTo>
                    <a:lnTo>
                      <a:pt x="1271" y="67"/>
                    </a:lnTo>
                    <a:lnTo>
                      <a:pt x="1274" y="77"/>
                    </a:lnTo>
                    <a:lnTo>
                      <a:pt x="1276" y="87"/>
                    </a:lnTo>
                    <a:lnTo>
                      <a:pt x="1278" y="98"/>
                    </a:lnTo>
                    <a:lnTo>
                      <a:pt x="1278" y="109"/>
                    </a:lnTo>
                    <a:lnTo>
                      <a:pt x="1278" y="120"/>
                    </a:lnTo>
                    <a:lnTo>
                      <a:pt x="1276" y="131"/>
                    </a:lnTo>
                    <a:lnTo>
                      <a:pt x="1274" y="141"/>
                    </a:lnTo>
                    <a:lnTo>
                      <a:pt x="1271" y="151"/>
                    </a:lnTo>
                    <a:lnTo>
                      <a:pt x="1265" y="161"/>
                    </a:lnTo>
                    <a:lnTo>
                      <a:pt x="1259" y="170"/>
                    </a:lnTo>
                    <a:lnTo>
                      <a:pt x="1254" y="179"/>
                    </a:lnTo>
                    <a:lnTo>
                      <a:pt x="1246" y="187"/>
                    </a:lnTo>
                    <a:lnTo>
                      <a:pt x="1238" y="193"/>
                    </a:lnTo>
                    <a:lnTo>
                      <a:pt x="1231" y="200"/>
                    </a:lnTo>
                    <a:lnTo>
                      <a:pt x="1222" y="204"/>
                    </a:lnTo>
                    <a:lnTo>
                      <a:pt x="1212" y="210"/>
                    </a:lnTo>
                    <a:lnTo>
                      <a:pt x="1202" y="213"/>
                    </a:lnTo>
                    <a:lnTo>
                      <a:pt x="1192" y="215"/>
                    </a:lnTo>
                    <a:lnTo>
                      <a:pt x="1181" y="218"/>
                    </a:lnTo>
                    <a:lnTo>
                      <a:pt x="1170" y="218"/>
                    </a:lnTo>
                    <a:lnTo>
                      <a:pt x="108" y="218"/>
                    </a:lnTo>
                    <a:lnTo>
                      <a:pt x="97" y="218"/>
                    </a:lnTo>
                    <a:lnTo>
                      <a:pt x="86" y="215"/>
                    </a:lnTo>
                    <a:lnTo>
                      <a:pt x="76" y="213"/>
                    </a:lnTo>
                    <a:lnTo>
                      <a:pt x="66" y="210"/>
                    </a:lnTo>
                    <a:lnTo>
                      <a:pt x="56" y="204"/>
                    </a:lnTo>
                    <a:lnTo>
                      <a:pt x="47" y="200"/>
                    </a:lnTo>
                    <a:lnTo>
                      <a:pt x="40" y="193"/>
                    </a:lnTo>
                    <a:lnTo>
                      <a:pt x="32" y="187"/>
                    </a:lnTo>
                    <a:lnTo>
                      <a:pt x="24" y="179"/>
                    </a:lnTo>
                    <a:lnTo>
                      <a:pt x="19" y="170"/>
                    </a:lnTo>
                    <a:lnTo>
                      <a:pt x="13" y="161"/>
                    </a:lnTo>
                    <a:lnTo>
                      <a:pt x="9" y="151"/>
                    </a:lnTo>
                    <a:lnTo>
                      <a:pt x="4" y="141"/>
                    </a:lnTo>
                    <a:lnTo>
                      <a:pt x="2" y="131"/>
                    </a:lnTo>
                    <a:lnTo>
                      <a:pt x="0" y="120"/>
                    </a:lnTo>
                    <a:lnTo>
                      <a:pt x="0" y="109"/>
                    </a:lnTo>
                    <a:lnTo>
                      <a:pt x="0" y="98"/>
                    </a:lnTo>
                    <a:lnTo>
                      <a:pt x="2" y="87"/>
                    </a:lnTo>
                    <a:lnTo>
                      <a:pt x="4" y="77"/>
                    </a:lnTo>
                    <a:lnTo>
                      <a:pt x="9" y="67"/>
                    </a:lnTo>
                    <a:lnTo>
                      <a:pt x="13" y="57"/>
                    </a:lnTo>
                    <a:lnTo>
                      <a:pt x="19" y="48"/>
                    </a:lnTo>
                    <a:lnTo>
                      <a:pt x="24" y="40"/>
                    </a:lnTo>
                    <a:lnTo>
                      <a:pt x="32" y="32"/>
                    </a:lnTo>
                    <a:lnTo>
                      <a:pt x="40" y="25"/>
                    </a:lnTo>
                    <a:lnTo>
                      <a:pt x="47" y="19"/>
                    </a:lnTo>
                    <a:lnTo>
                      <a:pt x="56" y="14"/>
                    </a:lnTo>
                    <a:lnTo>
                      <a:pt x="66" y="9"/>
                    </a:lnTo>
                    <a:lnTo>
                      <a:pt x="76" y="5"/>
                    </a:lnTo>
                    <a:lnTo>
                      <a:pt x="86" y="2"/>
                    </a:lnTo>
                    <a:lnTo>
                      <a:pt x="97" y="0"/>
                    </a:lnTo>
                    <a:lnTo>
                      <a:pt x="108" y="0"/>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265" name="Freeform 107"/>
              <p:cNvSpPr>
                <a:spLocks/>
              </p:cNvSpPr>
              <p:nvPr/>
            </p:nvSpPr>
            <p:spPr bwMode="auto">
              <a:xfrm>
                <a:off x="11619315" y="2775899"/>
                <a:ext cx="28575" cy="30163"/>
              </a:xfrm>
              <a:custGeom>
                <a:avLst/>
                <a:gdLst/>
                <a:ahLst/>
                <a:cxnLst>
                  <a:cxn ang="0">
                    <a:pos x="101" y="183"/>
                  </a:cxn>
                  <a:cxn ang="0">
                    <a:pos x="119" y="178"/>
                  </a:cxn>
                  <a:cxn ang="0">
                    <a:pos x="136" y="172"/>
                  </a:cxn>
                  <a:cxn ang="0">
                    <a:pos x="150" y="162"/>
                  </a:cxn>
                  <a:cxn ang="0">
                    <a:pos x="162" y="150"/>
                  </a:cxn>
                  <a:cxn ang="0">
                    <a:pos x="172" y="135"/>
                  </a:cxn>
                  <a:cxn ang="0">
                    <a:pos x="179" y="119"/>
                  </a:cxn>
                  <a:cxn ang="0">
                    <a:pos x="183" y="101"/>
                  </a:cxn>
                  <a:cxn ang="0">
                    <a:pos x="183" y="82"/>
                  </a:cxn>
                  <a:cxn ang="0">
                    <a:pos x="179" y="64"/>
                  </a:cxn>
                  <a:cxn ang="0">
                    <a:pos x="172" y="48"/>
                  </a:cxn>
                  <a:cxn ang="0">
                    <a:pos x="162" y="33"/>
                  </a:cxn>
                  <a:cxn ang="0">
                    <a:pos x="150" y="21"/>
                  </a:cxn>
                  <a:cxn ang="0">
                    <a:pos x="136" y="11"/>
                  </a:cxn>
                  <a:cxn ang="0">
                    <a:pos x="119" y="4"/>
                  </a:cxn>
                  <a:cxn ang="0">
                    <a:pos x="101" y="1"/>
                  </a:cxn>
                  <a:cxn ang="0">
                    <a:pos x="82" y="1"/>
                  </a:cxn>
                  <a:cxn ang="0">
                    <a:pos x="65" y="4"/>
                  </a:cxn>
                  <a:cxn ang="0">
                    <a:pos x="49" y="11"/>
                  </a:cxn>
                  <a:cxn ang="0">
                    <a:pos x="34" y="21"/>
                  </a:cxn>
                  <a:cxn ang="0">
                    <a:pos x="21" y="33"/>
                  </a:cxn>
                  <a:cxn ang="0">
                    <a:pos x="11" y="48"/>
                  </a:cxn>
                  <a:cxn ang="0">
                    <a:pos x="5" y="64"/>
                  </a:cxn>
                  <a:cxn ang="0">
                    <a:pos x="1" y="82"/>
                  </a:cxn>
                  <a:cxn ang="0">
                    <a:pos x="1" y="101"/>
                  </a:cxn>
                  <a:cxn ang="0">
                    <a:pos x="5" y="119"/>
                  </a:cxn>
                  <a:cxn ang="0">
                    <a:pos x="11" y="135"/>
                  </a:cxn>
                  <a:cxn ang="0">
                    <a:pos x="21" y="150"/>
                  </a:cxn>
                  <a:cxn ang="0">
                    <a:pos x="34" y="162"/>
                  </a:cxn>
                  <a:cxn ang="0">
                    <a:pos x="49" y="172"/>
                  </a:cxn>
                  <a:cxn ang="0">
                    <a:pos x="65" y="178"/>
                  </a:cxn>
                  <a:cxn ang="0">
                    <a:pos x="82" y="183"/>
                  </a:cxn>
                </a:cxnLst>
                <a:rect l="0" t="0" r="r" b="b"/>
                <a:pathLst>
                  <a:path w="183" h="183">
                    <a:moveTo>
                      <a:pt x="92" y="183"/>
                    </a:moveTo>
                    <a:lnTo>
                      <a:pt x="101" y="183"/>
                    </a:lnTo>
                    <a:lnTo>
                      <a:pt x="110" y="181"/>
                    </a:lnTo>
                    <a:lnTo>
                      <a:pt x="119" y="178"/>
                    </a:lnTo>
                    <a:lnTo>
                      <a:pt x="128" y="176"/>
                    </a:lnTo>
                    <a:lnTo>
                      <a:pt x="136" y="172"/>
                    </a:lnTo>
                    <a:lnTo>
                      <a:pt x="143" y="167"/>
                    </a:lnTo>
                    <a:lnTo>
                      <a:pt x="150" y="162"/>
                    </a:lnTo>
                    <a:lnTo>
                      <a:pt x="157" y="156"/>
                    </a:lnTo>
                    <a:lnTo>
                      <a:pt x="162" y="150"/>
                    </a:lnTo>
                    <a:lnTo>
                      <a:pt x="168" y="143"/>
                    </a:lnTo>
                    <a:lnTo>
                      <a:pt x="172" y="135"/>
                    </a:lnTo>
                    <a:lnTo>
                      <a:pt x="177" y="127"/>
                    </a:lnTo>
                    <a:lnTo>
                      <a:pt x="179" y="119"/>
                    </a:lnTo>
                    <a:lnTo>
                      <a:pt x="181" y="110"/>
                    </a:lnTo>
                    <a:lnTo>
                      <a:pt x="183" y="101"/>
                    </a:lnTo>
                    <a:lnTo>
                      <a:pt x="183" y="92"/>
                    </a:lnTo>
                    <a:lnTo>
                      <a:pt x="183" y="82"/>
                    </a:lnTo>
                    <a:lnTo>
                      <a:pt x="181" y="73"/>
                    </a:lnTo>
                    <a:lnTo>
                      <a:pt x="179" y="64"/>
                    </a:lnTo>
                    <a:lnTo>
                      <a:pt x="177" y="56"/>
                    </a:lnTo>
                    <a:lnTo>
                      <a:pt x="172" y="48"/>
                    </a:lnTo>
                    <a:lnTo>
                      <a:pt x="168" y="41"/>
                    </a:lnTo>
                    <a:lnTo>
                      <a:pt x="162" y="33"/>
                    </a:lnTo>
                    <a:lnTo>
                      <a:pt x="157" y="26"/>
                    </a:lnTo>
                    <a:lnTo>
                      <a:pt x="150" y="21"/>
                    </a:lnTo>
                    <a:lnTo>
                      <a:pt x="143" y="15"/>
                    </a:lnTo>
                    <a:lnTo>
                      <a:pt x="136" y="11"/>
                    </a:lnTo>
                    <a:lnTo>
                      <a:pt x="128" y="8"/>
                    </a:lnTo>
                    <a:lnTo>
                      <a:pt x="119" y="4"/>
                    </a:lnTo>
                    <a:lnTo>
                      <a:pt x="110" y="2"/>
                    </a:lnTo>
                    <a:lnTo>
                      <a:pt x="101" y="1"/>
                    </a:lnTo>
                    <a:lnTo>
                      <a:pt x="92" y="0"/>
                    </a:lnTo>
                    <a:lnTo>
                      <a:pt x="82" y="1"/>
                    </a:lnTo>
                    <a:lnTo>
                      <a:pt x="73" y="2"/>
                    </a:lnTo>
                    <a:lnTo>
                      <a:pt x="65" y="4"/>
                    </a:lnTo>
                    <a:lnTo>
                      <a:pt x="57" y="8"/>
                    </a:lnTo>
                    <a:lnTo>
                      <a:pt x="49" y="11"/>
                    </a:lnTo>
                    <a:lnTo>
                      <a:pt x="41" y="15"/>
                    </a:lnTo>
                    <a:lnTo>
                      <a:pt x="34" y="21"/>
                    </a:lnTo>
                    <a:lnTo>
                      <a:pt x="28" y="26"/>
                    </a:lnTo>
                    <a:lnTo>
                      <a:pt x="21" y="33"/>
                    </a:lnTo>
                    <a:lnTo>
                      <a:pt x="16" y="41"/>
                    </a:lnTo>
                    <a:lnTo>
                      <a:pt x="11" y="48"/>
                    </a:lnTo>
                    <a:lnTo>
                      <a:pt x="8" y="56"/>
                    </a:lnTo>
                    <a:lnTo>
                      <a:pt x="5" y="64"/>
                    </a:lnTo>
                    <a:lnTo>
                      <a:pt x="2" y="73"/>
                    </a:lnTo>
                    <a:lnTo>
                      <a:pt x="1" y="82"/>
                    </a:lnTo>
                    <a:lnTo>
                      <a:pt x="0" y="92"/>
                    </a:lnTo>
                    <a:lnTo>
                      <a:pt x="1" y="101"/>
                    </a:lnTo>
                    <a:lnTo>
                      <a:pt x="2" y="110"/>
                    </a:lnTo>
                    <a:lnTo>
                      <a:pt x="5" y="119"/>
                    </a:lnTo>
                    <a:lnTo>
                      <a:pt x="8" y="127"/>
                    </a:lnTo>
                    <a:lnTo>
                      <a:pt x="11" y="135"/>
                    </a:lnTo>
                    <a:lnTo>
                      <a:pt x="16" y="143"/>
                    </a:lnTo>
                    <a:lnTo>
                      <a:pt x="21" y="150"/>
                    </a:lnTo>
                    <a:lnTo>
                      <a:pt x="28" y="156"/>
                    </a:lnTo>
                    <a:lnTo>
                      <a:pt x="34" y="162"/>
                    </a:lnTo>
                    <a:lnTo>
                      <a:pt x="41" y="167"/>
                    </a:lnTo>
                    <a:lnTo>
                      <a:pt x="49" y="172"/>
                    </a:lnTo>
                    <a:lnTo>
                      <a:pt x="57" y="176"/>
                    </a:lnTo>
                    <a:lnTo>
                      <a:pt x="65" y="178"/>
                    </a:lnTo>
                    <a:lnTo>
                      <a:pt x="73" y="181"/>
                    </a:lnTo>
                    <a:lnTo>
                      <a:pt x="82" y="183"/>
                    </a:lnTo>
                    <a:lnTo>
                      <a:pt x="92" y="183"/>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266" name="Freeform 108"/>
              <p:cNvSpPr>
                <a:spLocks/>
              </p:cNvSpPr>
              <p:nvPr/>
            </p:nvSpPr>
            <p:spPr bwMode="auto">
              <a:xfrm>
                <a:off x="11659003" y="2775899"/>
                <a:ext cx="28575" cy="30163"/>
              </a:xfrm>
              <a:custGeom>
                <a:avLst/>
                <a:gdLst/>
                <a:ahLst/>
                <a:cxnLst>
                  <a:cxn ang="0">
                    <a:pos x="100" y="183"/>
                  </a:cxn>
                  <a:cxn ang="0">
                    <a:pos x="118" y="178"/>
                  </a:cxn>
                  <a:cxn ang="0">
                    <a:pos x="134" y="172"/>
                  </a:cxn>
                  <a:cxn ang="0">
                    <a:pos x="149" y="162"/>
                  </a:cxn>
                  <a:cxn ang="0">
                    <a:pos x="161" y="150"/>
                  </a:cxn>
                  <a:cxn ang="0">
                    <a:pos x="171" y="135"/>
                  </a:cxn>
                  <a:cxn ang="0">
                    <a:pos x="179" y="119"/>
                  </a:cxn>
                  <a:cxn ang="0">
                    <a:pos x="182" y="101"/>
                  </a:cxn>
                  <a:cxn ang="0">
                    <a:pos x="182" y="82"/>
                  </a:cxn>
                  <a:cxn ang="0">
                    <a:pos x="179" y="64"/>
                  </a:cxn>
                  <a:cxn ang="0">
                    <a:pos x="171" y="48"/>
                  </a:cxn>
                  <a:cxn ang="0">
                    <a:pos x="161" y="33"/>
                  </a:cxn>
                  <a:cxn ang="0">
                    <a:pos x="149" y="21"/>
                  </a:cxn>
                  <a:cxn ang="0">
                    <a:pos x="134" y="11"/>
                  </a:cxn>
                  <a:cxn ang="0">
                    <a:pos x="118" y="4"/>
                  </a:cxn>
                  <a:cxn ang="0">
                    <a:pos x="100" y="1"/>
                  </a:cxn>
                  <a:cxn ang="0">
                    <a:pos x="81" y="1"/>
                  </a:cxn>
                  <a:cxn ang="0">
                    <a:pos x="63" y="4"/>
                  </a:cxn>
                  <a:cxn ang="0">
                    <a:pos x="48" y="11"/>
                  </a:cxn>
                  <a:cxn ang="0">
                    <a:pos x="32" y="21"/>
                  </a:cxn>
                  <a:cxn ang="0">
                    <a:pos x="20" y="33"/>
                  </a:cxn>
                  <a:cxn ang="0">
                    <a:pos x="10" y="48"/>
                  </a:cxn>
                  <a:cxn ang="0">
                    <a:pos x="4" y="64"/>
                  </a:cxn>
                  <a:cxn ang="0">
                    <a:pos x="0" y="82"/>
                  </a:cxn>
                  <a:cxn ang="0">
                    <a:pos x="0" y="101"/>
                  </a:cxn>
                  <a:cxn ang="0">
                    <a:pos x="4" y="119"/>
                  </a:cxn>
                  <a:cxn ang="0">
                    <a:pos x="10" y="135"/>
                  </a:cxn>
                  <a:cxn ang="0">
                    <a:pos x="20" y="150"/>
                  </a:cxn>
                  <a:cxn ang="0">
                    <a:pos x="32" y="162"/>
                  </a:cxn>
                  <a:cxn ang="0">
                    <a:pos x="48" y="172"/>
                  </a:cxn>
                  <a:cxn ang="0">
                    <a:pos x="63" y="178"/>
                  </a:cxn>
                  <a:cxn ang="0">
                    <a:pos x="81" y="183"/>
                  </a:cxn>
                </a:cxnLst>
                <a:rect l="0" t="0" r="r" b="b"/>
                <a:pathLst>
                  <a:path w="182" h="183">
                    <a:moveTo>
                      <a:pt x="91" y="183"/>
                    </a:moveTo>
                    <a:lnTo>
                      <a:pt x="100" y="183"/>
                    </a:lnTo>
                    <a:lnTo>
                      <a:pt x="109" y="181"/>
                    </a:lnTo>
                    <a:lnTo>
                      <a:pt x="118" y="178"/>
                    </a:lnTo>
                    <a:lnTo>
                      <a:pt x="127" y="176"/>
                    </a:lnTo>
                    <a:lnTo>
                      <a:pt x="134" y="172"/>
                    </a:lnTo>
                    <a:lnTo>
                      <a:pt x="142" y="167"/>
                    </a:lnTo>
                    <a:lnTo>
                      <a:pt x="149" y="162"/>
                    </a:lnTo>
                    <a:lnTo>
                      <a:pt x="155" y="156"/>
                    </a:lnTo>
                    <a:lnTo>
                      <a:pt x="161" y="150"/>
                    </a:lnTo>
                    <a:lnTo>
                      <a:pt x="167" y="143"/>
                    </a:lnTo>
                    <a:lnTo>
                      <a:pt x="171" y="135"/>
                    </a:lnTo>
                    <a:lnTo>
                      <a:pt x="175" y="127"/>
                    </a:lnTo>
                    <a:lnTo>
                      <a:pt x="179" y="119"/>
                    </a:lnTo>
                    <a:lnTo>
                      <a:pt x="181" y="110"/>
                    </a:lnTo>
                    <a:lnTo>
                      <a:pt x="182" y="101"/>
                    </a:lnTo>
                    <a:lnTo>
                      <a:pt x="182" y="92"/>
                    </a:lnTo>
                    <a:lnTo>
                      <a:pt x="182" y="82"/>
                    </a:lnTo>
                    <a:lnTo>
                      <a:pt x="181" y="73"/>
                    </a:lnTo>
                    <a:lnTo>
                      <a:pt x="179" y="64"/>
                    </a:lnTo>
                    <a:lnTo>
                      <a:pt x="175" y="56"/>
                    </a:lnTo>
                    <a:lnTo>
                      <a:pt x="171" y="48"/>
                    </a:lnTo>
                    <a:lnTo>
                      <a:pt x="167" y="41"/>
                    </a:lnTo>
                    <a:lnTo>
                      <a:pt x="161" y="33"/>
                    </a:lnTo>
                    <a:lnTo>
                      <a:pt x="155" y="26"/>
                    </a:lnTo>
                    <a:lnTo>
                      <a:pt x="149" y="21"/>
                    </a:lnTo>
                    <a:lnTo>
                      <a:pt x="142" y="15"/>
                    </a:lnTo>
                    <a:lnTo>
                      <a:pt x="134" y="11"/>
                    </a:lnTo>
                    <a:lnTo>
                      <a:pt x="127" y="8"/>
                    </a:lnTo>
                    <a:lnTo>
                      <a:pt x="118" y="4"/>
                    </a:lnTo>
                    <a:lnTo>
                      <a:pt x="109" y="2"/>
                    </a:lnTo>
                    <a:lnTo>
                      <a:pt x="100" y="1"/>
                    </a:lnTo>
                    <a:lnTo>
                      <a:pt x="91" y="0"/>
                    </a:lnTo>
                    <a:lnTo>
                      <a:pt x="81" y="1"/>
                    </a:lnTo>
                    <a:lnTo>
                      <a:pt x="72" y="2"/>
                    </a:lnTo>
                    <a:lnTo>
                      <a:pt x="63" y="4"/>
                    </a:lnTo>
                    <a:lnTo>
                      <a:pt x="56" y="8"/>
                    </a:lnTo>
                    <a:lnTo>
                      <a:pt x="48" y="11"/>
                    </a:lnTo>
                    <a:lnTo>
                      <a:pt x="40" y="15"/>
                    </a:lnTo>
                    <a:lnTo>
                      <a:pt x="32" y="21"/>
                    </a:lnTo>
                    <a:lnTo>
                      <a:pt x="27" y="26"/>
                    </a:lnTo>
                    <a:lnTo>
                      <a:pt x="20" y="33"/>
                    </a:lnTo>
                    <a:lnTo>
                      <a:pt x="16" y="41"/>
                    </a:lnTo>
                    <a:lnTo>
                      <a:pt x="10" y="48"/>
                    </a:lnTo>
                    <a:lnTo>
                      <a:pt x="7" y="56"/>
                    </a:lnTo>
                    <a:lnTo>
                      <a:pt x="4" y="64"/>
                    </a:lnTo>
                    <a:lnTo>
                      <a:pt x="1" y="73"/>
                    </a:lnTo>
                    <a:lnTo>
                      <a:pt x="0" y="82"/>
                    </a:lnTo>
                    <a:lnTo>
                      <a:pt x="0" y="92"/>
                    </a:lnTo>
                    <a:lnTo>
                      <a:pt x="0" y="101"/>
                    </a:lnTo>
                    <a:lnTo>
                      <a:pt x="1" y="110"/>
                    </a:lnTo>
                    <a:lnTo>
                      <a:pt x="4" y="119"/>
                    </a:lnTo>
                    <a:lnTo>
                      <a:pt x="7" y="127"/>
                    </a:lnTo>
                    <a:lnTo>
                      <a:pt x="10" y="135"/>
                    </a:lnTo>
                    <a:lnTo>
                      <a:pt x="16" y="143"/>
                    </a:lnTo>
                    <a:lnTo>
                      <a:pt x="20" y="150"/>
                    </a:lnTo>
                    <a:lnTo>
                      <a:pt x="27" y="156"/>
                    </a:lnTo>
                    <a:lnTo>
                      <a:pt x="32" y="162"/>
                    </a:lnTo>
                    <a:lnTo>
                      <a:pt x="40" y="167"/>
                    </a:lnTo>
                    <a:lnTo>
                      <a:pt x="48" y="172"/>
                    </a:lnTo>
                    <a:lnTo>
                      <a:pt x="56" y="176"/>
                    </a:lnTo>
                    <a:lnTo>
                      <a:pt x="63" y="178"/>
                    </a:lnTo>
                    <a:lnTo>
                      <a:pt x="72" y="181"/>
                    </a:lnTo>
                    <a:lnTo>
                      <a:pt x="81" y="183"/>
                    </a:lnTo>
                    <a:lnTo>
                      <a:pt x="91" y="183"/>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267" name="Freeform 109"/>
              <p:cNvSpPr>
                <a:spLocks/>
              </p:cNvSpPr>
              <p:nvPr/>
            </p:nvSpPr>
            <p:spPr bwMode="auto">
              <a:xfrm>
                <a:off x="11698690" y="2775899"/>
                <a:ext cx="30163" cy="30163"/>
              </a:xfrm>
              <a:custGeom>
                <a:avLst/>
                <a:gdLst/>
                <a:ahLst/>
                <a:cxnLst>
                  <a:cxn ang="0">
                    <a:pos x="100" y="183"/>
                  </a:cxn>
                  <a:cxn ang="0">
                    <a:pos x="118" y="178"/>
                  </a:cxn>
                  <a:cxn ang="0">
                    <a:pos x="134" y="172"/>
                  </a:cxn>
                  <a:cxn ang="0">
                    <a:pos x="149" y="162"/>
                  </a:cxn>
                  <a:cxn ang="0">
                    <a:pos x="162" y="150"/>
                  </a:cxn>
                  <a:cxn ang="0">
                    <a:pos x="171" y="135"/>
                  </a:cxn>
                  <a:cxn ang="0">
                    <a:pos x="179" y="119"/>
                  </a:cxn>
                  <a:cxn ang="0">
                    <a:pos x="182" y="101"/>
                  </a:cxn>
                  <a:cxn ang="0">
                    <a:pos x="182" y="82"/>
                  </a:cxn>
                  <a:cxn ang="0">
                    <a:pos x="179" y="64"/>
                  </a:cxn>
                  <a:cxn ang="0">
                    <a:pos x="171" y="48"/>
                  </a:cxn>
                  <a:cxn ang="0">
                    <a:pos x="162" y="33"/>
                  </a:cxn>
                  <a:cxn ang="0">
                    <a:pos x="149" y="21"/>
                  </a:cxn>
                  <a:cxn ang="0">
                    <a:pos x="134" y="11"/>
                  </a:cxn>
                  <a:cxn ang="0">
                    <a:pos x="118" y="4"/>
                  </a:cxn>
                  <a:cxn ang="0">
                    <a:pos x="100" y="1"/>
                  </a:cxn>
                  <a:cxn ang="0">
                    <a:pos x="82" y="1"/>
                  </a:cxn>
                  <a:cxn ang="0">
                    <a:pos x="64" y="4"/>
                  </a:cxn>
                  <a:cxn ang="0">
                    <a:pos x="48" y="11"/>
                  </a:cxn>
                  <a:cxn ang="0">
                    <a:pos x="33" y="21"/>
                  </a:cxn>
                  <a:cxn ang="0">
                    <a:pos x="20" y="33"/>
                  </a:cxn>
                  <a:cxn ang="0">
                    <a:pos x="11" y="48"/>
                  </a:cxn>
                  <a:cxn ang="0">
                    <a:pos x="3" y="64"/>
                  </a:cxn>
                  <a:cxn ang="0">
                    <a:pos x="0" y="82"/>
                  </a:cxn>
                  <a:cxn ang="0">
                    <a:pos x="0" y="101"/>
                  </a:cxn>
                  <a:cxn ang="0">
                    <a:pos x="3" y="119"/>
                  </a:cxn>
                  <a:cxn ang="0">
                    <a:pos x="11" y="135"/>
                  </a:cxn>
                  <a:cxn ang="0">
                    <a:pos x="20" y="150"/>
                  </a:cxn>
                  <a:cxn ang="0">
                    <a:pos x="33" y="162"/>
                  </a:cxn>
                  <a:cxn ang="0">
                    <a:pos x="48" y="172"/>
                  </a:cxn>
                  <a:cxn ang="0">
                    <a:pos x="64" y="178"/>
                  </a:cxn>
                  <a:cxn ang="0">
                    <a:pos x="82" y="183"/>
                  </a:cxn>
                </a:cxnLst>
                <a:rect l="0" t="0" r="r" b="b"/>
                <a:pathLst>
                  <a:path w="182" h="183">
                    <a:moveTo>
                      <a:pt x="91" y="183"/>
                    </a:moveTo>
                    <a:lnTo>
                      <a:pt x="100" y="183"/>
                    </a:lnTo>
                    <a:lnTo>
                      <a:pt x="110" y="181"/>
                    </a:lnTo>
                    <a:lnTo>
                      <a:pt x="118" y="178"/>
                    </a:lnTo>
                    <a:lnTo>
                      <a:pt x="126" y="176"/>
                    </a:lnTo>
                    <a:lnTo>
                      <a:pt x="134" y="172"/>
                    </a:lnTo>
                    <a:lnTo>
                      <a:pt x="142" y="167"/>
                    </a:lnTo>
                    <a:lnTo>
                      <a:pt x="149" y="162"/>
                    </a:lnTo>
                    <a:lnTo>
                      <a:pt x="155" y="156"/>
                    </a:lnTo>
                    <a:lnTo>
                      <a:pt x="162" y="150"/>
                    </a:lnTo>
                    <a:lnTo>
                      <a:pt x="166" y="143"/>
                    </a:lnTo>
                    <a:lnTo>
                      <a:pt x="171" y="135"/>
                    </a:lnTo>
                    <a:lnTo>
                      <a:pt x="175" y="127"/>
                    </a:lnTo>
                    <a:lnTo>
                      <a:pt x="179" y="119"/>
                    </a:lnTo>
                    <a:lnTo>
                      <a:pt x="181" y="110"/>
                    </a:lnTo>
                    <a:lnTo>
                      <a:pt x="182" y="101"/>
                    </a:lnTo>
                    <a:lnTo>
                      <a:pt x="182" y="92"/>
                    </a:lnTo>
                    <a:lnTo>
                      <a:pt x="182" y="82"/>
                    </a:lnTo>
                    <a:lnTo>
                      <a:pt x="181" y="73"/>
                    </a:lnTo>
                    <a:lnTo>
                      <a:pt x="179" y="64"/>
                    </a:lnTo>
                    <a:lnTo>
                      <a:pt x="175" y="56"/>
                    </a:lnTo>
                    <a:lnTo>
                      <a:pt x="171" y="48"/>
                    </a:lnTo>
                    <a:lnTo>
                      <a:pt x="166" y="41"/>
                    </a:lnTo>
                    <a:lnTo>
                      <a:pt x="162" y="33"/>
                    </a:lnTo>
                    <a:lnTo>
                      <a:pt x="155" y="26"/>
                    </a:lnTo>
                    <a:lnTo>
                      <a:pt x="149" y="21"/>
                    </a:lnTo>
                    <a:lnTo>
                      <a:pt x="142" y="15"/>
                    </a:lnTo>
                    <a:lnTo>
                      <a:pt x="134" y="11"/>
                    </a:lnTo>
                    <a:lnTo>
                      <a:pt x="126" y="8"/>
                    </a:lnTo>
                    <a:lnTo>
                      <a:pt x="118" y="4"/>
                    </a:lnTo>
                    <a:lnTo>
                      <a:pt x="110" y="2"/>
                    </a:lnTo>
                    <a:lnTo>
                      <a:pt x="100" y="1"/>
                    </a:lnTo>
                    <a:lnTo>
                      <a:pt x="91" y="0"/>
                    </a:lnTo>
                    <a:lnTo>
                      <a:pt x="82" y="1"/>
                    </a:lnTo>
                    <a:lnTo>
                      <a:pt x="72" y="2"/>
                    </a:lnTo>
                    <a:lnTo>
                      <a:pt x="64" y="4"/>
                    </a:lnTo>
                    <a:lnTo>
                      <a:pt x="55" y="8"/>
                    </a:lnTo>
                    <a:lnTo>
                      <a:pt x="48" y="11"/>
                    </a:lnTo>
                    <a:lnTo>
                      <a:pt x="40" y="15"/>
                    </a:lnTo>
                    <a:lnTo>
                      <a:pt x="33" y="21"/>
                    </a:lnTo>
                    <a:lnTo>
                      <a:pt x="27" y="26"/>
                    </a:lnTo>
                    <a:lnTo>
                      <a:pt x="20" y="33"/>
                    </a:lnTo>
                    <a:lnTo>
                      <a:pt x="16" y="41"/>
                    </a:lnTo>
                    <a:lnTo>
                      <a:pt x="11" y="48"/>
                    </a:lnTo>
                    <a:lnTo>
                      <a:pt x="7" y="56"/>
                    </a:lnTo>
                    <a:lnTo>
                      <a:pt x="3" y="64"/>
                    </a:lnTo>
                    <a:lnTo>
                      <a:pt x="1" y="73"/>
                    </a:lnTo>
                    <a:lnTo>
                      <a:pt x="0" y="82"/>
                    </a:lnTo>
                    <a:lnTo>
                      <a:pt x="0" y="92"/>
                    </a:lnTo>
                    <a:lnTo>
                      <a:pt x="0" y="101"/>
                    </a:lnTo>
                    <a:lnTo>
                      <a:pt x="1" y="110"/>
                    </a:lnTo>
                    <a:lnTo>
                      <a:pt x="3" y="119"/>
                    </a:lnTo>
                    <a:lnTo>
                      <a:pt x="7" y="127"/>
                    </a:lnTo>
                    <a:lnTo>
                      <a:pt x="11" y="135"/>
                    </a:lnTo>
                    <a:lnTo>
                      <a:pt x="16" y="143"/>
                    </a:lnTo>
                    <a:lnTo>
                      <a:pt x="20" y="150"/>
                    </a:lnTo>
                    <a:lnTo>
                      <a:pt x="27" y="156"/>
                    </a:lnTo>
                    <a:lnTo>
                      <a:pt x="33" y="162"/>
                    </a:lnTo>
                    <a:lnTo>
                      <a:pt x="40" y="167"/>
                    </a:lnTo>
                    <a:lnTo>
                      <a:pt x="48" y="172"/>
                    </a:lnTo>
                    <a:lnTo>
                      <a:pt x="55" y="176"/>
                    </a:lnTo>
                    <a:lnTo>
                      <a:pt x="64" y="178"/>
                    </a:lnTo>
                    <a:lnTo>
                      <a:pt x="72" y="181"/>
                    </a:lnTo>
                    <a:lnTo>
                      <a:pt x="82" y="183"/>
                    </a:lnTo>
                    <a:lnTo>
                      <a:pt x="91" y="183"/>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268" name="Freeform 110"/>
              <p:cNvSpPr>
                <a:spLocks/>
              </p:cNvSpPr>
              <p:nvPr/>
            </p:nvSpPr>
            <p:spPr bwMode="auto">
              <a:xfrm>
                <a:off x="11739965" y="2775899"/>
                <a:ext cx="28575" cy="30163"/>
              </a:xfrm>
              <a:custGeom>
                <a:avLst/>
                <a:gdLst/>
                <a:ahLst/>
                <a:cxnLst>
                  <a:cxn ang="0">
                    <a:pos x="101" y="183"/>
                  </a:cxn>
                  <a:cxn ang="0">
                    <a:pos x="118" y="178"/>
                  </a:cxn>
                  <a:cxn ang="0">
                    <a:pos x="134" y="172"/>
                  </a:cxn>
                  <a:cxn ang="0">
                    <a:pos x="148" y="162"/>
                  </a:cxn>
                  <a:cxn ang="0">
                    <a:pos x="162" y="150"/>
                  </a:cxn>
                  <a:cxn ang="0">
                    <a:pos x="172" y="135"/>
                  </a:cxn>
                  <a:cxn ang="0">
                    <a:pos x="178" y="119"/>
                  </a:cxn>
                  <a:cxn ang="0">
                    <a:pos x="182" y="101"/>
                  </a:cxn>
                  <a:cxn ang="0">
                    <a:pos x="182" y="82"/>
                  </a:cxn>
                  <a:cxn ang="0">
                    <a:pos x="178" y="64"/>
                  </a:cxn>
                  <a:cxn ang="0">
                    <a:pos x="172" y="48"/>
                  </a:cxn>
                  <a:cxn ang="0">
                    <a:pos x="162" y="33"/>
                  </a:cxn>
                  <a:cxn ang="0">
                    <a:pos x="148" y="21"/>
                  </a:cxn>
                  <a:cxn ang="0">
                    <a:pos x="134" y="11"/>
                  </a:cxn>
                  <a:cxn ang="0">
                    <a:pos x="118" y="4"/>
                  </a:cxn>
                  <a:cxn ang="0">
                    <a:pos x="101" y="1"/>
                  </a:cxn>
                  <a:cxn ang="0">
                    <a:pos x="82" y="1"/>
                  </a:cxn>
                  <a:cxn ang="0">
                    <a:pos x="64" y="4"/>
                  </a:cxn>
                  <a:cxn ang="0">
                    <a:pos x="48" y="11"/>
                  </a:cxn>
                  <a:cxn ang="0">
                    <a:pos x="33" y="21"/>
                  </a:cxn>
                  <a:cxn ang="0">
                    <a:pos x="21" y="33"/>
                  </a:cxn>
                  <a:cxn ang="0">
                    <a:pos x="11" y="48"/>
                  </a:cxn>
                  <a:cxn ang="0">
                    <a:pos x="3" y="64"/>
                  </a:cxn>
                  <a:cxn ang="0">
                    <a:pos x="0" y="82"/>
                  </a:cxn>
                  <a:cxn ang="0">
                    <a:pos x="0" y="101"/>
                  </a:cxn>
                  <a:cxn ang="0">
                    <a:pos x="3" y="119"/>
                  </a:cxn>
                  <a:cxn ang="0">
                    <a:pos x="11" y="135"/>
                  </a:cxn>
                  <a:cxn ang="0">
                    <a:pos x="21" y="150"/>
                  </a:cxn>
                  <a:cxn ang="0">
                    <a:pos x="33" y="162"/>
                  </a:cxn>
                  <a:cxn ang="0">
                    <a:pos x="48" y="172"/>
                  </a:cxn>
                  <a:cxn ang="0">
                    <a:pos x="64" y="178"/>
                  </a:cxn>
                  <a:cxn ang="0">
                    <a:pos x="82" y="183"/>
                  </a:cxn>
                </a:cxnLst>
                <a:rect l="0" t="0" r="r" b="b"/>
                <a:pathLst>
                  <a:path w="183" h="183">
                    <a:moveTo>
                      <a:pt x="91" y="183"/>
                    </a:moveTo>
                    <a:lnTo>
                      <a:pt x="101" y="183"/>
                    </a:lnTo>
                    <a:lnTo>
                      <a:pt x="110" y="181"/>
                    </a:lnTo>
                    <a:lnTo>
                      <a:pt x="118" y="178"/>
                    </a:lnTo>
                    <a:lnTo>
                      <a:pt x="126" y="176"/>
                    </a:lnTo>
                    <a:lnTo>
                      <a:pt x="134" y="172"/>
                    </a:lnTo>
                    <a:lnTo>
                      <a:pt x="142" y="167"/>
                    </a:lnTo>
                    <a:lnTo>
                      <a:pt x="148" y="162"/>
                    </a:lnTo>
                    <a:lnTo>
                      <a:pt x="155" y="156"/>
                    </a:lnTo>
                    <a:lnTo>
                      <a:pt x="162" y="150"/>
                    </a:lnTo>
                    <a:lnTo>
                      <a:pt x="166" y="143"/>
                    </a:lnTo>
                    <a:lnTo>
                      <a:pt x="172" y="135"/>
                    </a:lnTo>
                    <a:lnTo>
                      <a:pt x="175" y="127"/>
                    </a:lnTo>
                    <a:lnTo>
                      <a:pt x="178" y="119"/>
                    </a:lnTo>
                    <a:lnTo>
                      <a:pt x="181" y="110"/>
                    </a:lnTo>
                    <a:lnTo>
                      <a:pt x="182" y="101"/>
                    </a:lnTo>
                    <a:lnTo>
                      <a:pt x="183" y="92"/>
                    </a:lnTo>
                    <a:lnTo>
                      <a:pt x="182" y="82"/>
                    </a:lnTo>
                    <a:lnTo>
                      <a:pt x="181" y="73"/>
                    </a:lnTo>
                    <a:lnTo>
                      <a:pt x="178" y="64"/>
                    </a:lnTo>
                    <a:lnTo>
                      <a:pt x="175" y="56"/>
                    </a:lnTo>
                    <a:lnTo>
                      <a:pt x="172" y="48"/>
                    </a:lnTo>
                    <a:lnTo>
                      <a:pt x="166" y="41"/>
                    </a:lnTo>
                    <a:lnTo>
                      <a:pt x="162" y="33"/>
                    </a:lnTo>
                    <a:lnTo>
                      <a:pt x="155" y="26"/>
                    </a:lnTo>
                    <a:lnTo>
                      <a:pt x="148" y="21"/>
                    </a:lnTo>
                    <a:lnTo>
                      <a:pt x="142" y="15"/>
                    </a:lnTo>
                    <a:lnTo>
                      <a:pt x="134" y="11"/>
                    </a:lnTo>
                    <a:lnTo>
                      <a:pt x="126" y="8"/>
                    </a:lnTo>
                    <a:lnTo>
                      <a:pt x="118" y="4"/>
                    </a:lnTo>
                    <a:lnTo>
                      <a:pt x="110" y="2"/>
                    </a:lnTo>
                    <a:lnTo>
                      <a:pt x="101" y="1"/>
                    </a:lnTo>
                    <a:lnTo>
                      <a:pt x="91" y="0"/>
                    </a:lnTo>
                    <a:lnTo>
                      <a:pt x="82" y="1"/>
                    </a:lnTo>
                    <a:lnTo>
                      <a:pt x="73" y="2"/>
                    </a:lnTo>
                    <a:lnTo>
                      <a:pt x="64" y="4"/>
                    </a:lnTo>
                    <a:lnTo>
                      <a:pt x="55" y="8"/>
                    </a:lnTo>
                    <a:lnTo>
                      <a:pt x="48" y="11"/>
                    </a:lnTo>
                    <a:lnTo>
                      <a:pt x="40" y="15"/>
                    </a:lnTo>
                    <a:lnTo>
                      <a:pt x="33" y="21"/>
                    </a:lnTo>
                    <a:lnTo>
                      <a:pt x="26" y="26"/>
                    </a:lnTo>
                    <a:lnTo>
                      <a:pt x="21" y="33"/>
                    </a:lnTo>
                    <a:lnTo>
                      <a:pt x="15" y="41"/>
                    </a:lnTo>
                    <a:lnTo>
                      <a:pt x="11" y="48"/>
                    </a:lnTo>
                    <a:lnTo>
                      <a:pt x="6" y="56"/>
                    </a:lnTo>
                    <a:lnTo>
                      <a:pt x="3" y="64"/>
                    </a:lnTo>
                    <a:lnTo>
                      <a:pt x="1" y="73"/>
                    </a:lnTo>
                    <a:lnTo>
                      <a:pt x="0" y="82"/>
                    </a:lnTo>
                    <a:lnTo>
                      <a:pt x="0" y="92"/>
                    </a:lnTo>
                    <a:lnTo>
                      <a:pt x="0" y="101"/>
                    </a:lnTo>
                    <a:lnTo>
                      <a:pt x="1" y="110"/>
                    </a:lnTo>
                    <a:lnTo>
                      <a:pt x="3" y="119"/>
                    </a:lnTo>
                    <a:lnTo>
                      <a:pt x="6" y="127"/>
                    </a:lnTo>
                    <a:lnTo>
                      <a:pt x="11" y="135"/>
                    </a:lnTo>
                    <a:lnTo>
                      <a:pt x="15" y="143"/>
                    </a:lnTo>
                    <a:lnTo>
                      <a:pt x="21" y="150"/>
                    </a:lnTo>
                    <a:lnTo>
                      <a:pt x="26" y="156"/>
                    </a:lnTo>
                    <a:lnTo>
                      <a:pt x="33" y="162"/>
                    </a:lnTo>
                    <a:lnTo>
                      <a:pt x="40" y="167"/>
                    </a:lnTo>
                    <a:lnTo>
                      <a:pt x="48" y="172"/>
                    </a:lnTo>
                    <a:lnTo>
                      <a:pt x="55" y="176"/>
                    </a:lnTo>
                    <a:lnTo>
                      <a:pt x="64" y="178"/>
                    </a:lnTo>
                    <a:lnTo>
                      <a:pt x="73" y="181"/>
                    </a:lnTo>
                    <a:lnTo>
                      <a:pt x="82" y="183"/>
                    </a:lnTo>
                    <a:lnTo>
                      <a:pt x="91" y="183"/>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269" name="Freeform 111"/>
              <p:cNvSpPr>
                <a:spLocks/>
              </p:cNvSpPr>
              <p:nvPr/>
            </p:nvSpPr>
            <p:spPr bwMode="auto">
              <a:xfrm>
                <a:off x="11779653" y="2775899"/>
                <a:ext cx="28575" cy="30163"/>
              </a:xfrm>
              <a:custGeom>
                <a:avLst/>
                <a:gdLst/>
                <a:ahLst/>
                <a:cxnLst>
                  <a:cxn ang="0">
                    <a:pos x="101" y="183"/>
                  </a:cxn>
                  <a:cxn ang="0">
                    <a:pos x="118" y="178"/>
                  </a:cxn>
                  <a:cxn ang="0">
                    <a:pos x="134" y="172"/>
                  </a:cxn>
                  <a:cxn ang="0">
                    <a:pos x="149" y="162"/>
                  </a:cxn>
                  <a:cxn ang="0">
                    <a:pos x="162" y="150"/>
                  </a:cxn>
                  <a:cxn ang="0">
                    <a:pos x="172" y="135"/>
                  </a:cxn>
                  <a:cxn ang="0">
                    <a:pos x="178" y="119"/>
                  </a:cxn>
                  <a:cxn ang="0">
                    <a:pos x="182" y="101"/>
                  </a:cxn>
                  <a:cxn ang="0">
                    <a:pos x="182" y="82"/>
                  </a:cxn>
                  <a:cxn ang="0">
                    <a:pos x="178" y="64"/>
                  </a:cxn>
                  <a:cxn ang="0">
                    <a:pos x="172" y="48"/>
                  </a:cxn>
                  <a:cxn ang="0">
                    <a:pos x="162" y="33"/>
                  </a:cxn>
                  <a:cxn ang="0">
                    <a:pos x="149" y="21"/>
                  </a:cxn>
                  <a:cxn ang="0">
                    <a:pos x="134" y="11"/>
                  </a:cxn>
                  <a:cxn ang="0">
                    <a:pos x="118" y="4"/>
                  </a:cxn>
                  <a:cxn ang="0">
                    <a:pos x="101" y="1"/>
                  </a:cxn>
                  <a:cxn ang="0">
                    <a:pos x="82" y="1"/>
                  </a:cxn>
                  <a:cxn ang="0">
                    <a:pos x="64" y="4"/>
                  </a:cxn>
                  <a:cxn ang="0">
                    <a:pos x="47" y="11"/>
                  </a:cxn>
                  <a:cxn ang="0">
                    <a:pos x="33" y="21"/>
                  </a:cxn>
                  <a:cxn ang="0">
                    <a:pos x="21" y="33"/>
                  </a:cxn>
                  <a:cxn ang="0">
                    <a:pos x="11" y="48"/>
                  </a:cxn>
                  <a:cxn ang="0">
                    <a:pos x="4" y="64"/>
                  </a:cxn>
                  <a:cxn ang="0">
                    <a:pos x="0" y="82"/>
                  </a:cxn>
                  <a:cxn ang="0">
                    <a:pos x="0" y="101"/>
                  </a:cxn>
                  <a:cxn ang="0">
                    <a:pos x="4" y="119"/>
                  </a:cxn>
                  <a:cxn ang="0">
                    <a:pos x="11" y="135"/>
                  </a:cxn>
                  <a:cxn ang="0">
                    <a:pos x="21" y="150"/>
                  </a:cxn>
                  <a:cxn ang="0">
                    <a:pos x="33" y="162"/>
                  </a:cxn>
                  <a:cxn ang="0">
                    <a:pos x="47" y="172"/>
                  </a:cxn>
                  <a:cxn ang="0">
                    <a:pos x="64" y="178"/>
                  </a:cxn>
                  <a:cxn ang="0">
                    <a:pos x="82" y="183"/>
                  </a:cxn>
                </a:cxnLst>
                <a:rect l="0" t="0" r="r" b="b"/>
                <a:pathLst>
                  <a:path w="183" h="183">
                    <a:moveTo>
                      <a:pt x="91" y="183"/>
                    </a:moveTo>
                    <a:lnTo>
                      <a:pt x="101" y="183"/>
                    </a:lnTo>
                    <a:lnTo>
                      <a:pt x="109" y="181"/>
                    </a:lnTo>
                    <a:lnTo>
                      <a:pt x="118" y="178"/>
                    </a:lnTo>
                    <a:lnTo>
                      <a:pt x="126" y="176"/>
                    </a:lnTo>
                    <a:lnTo>
                      <a:pt x="134" y="172"/>
                    </a:lnTo>
                    <a:lnTo>
                      <a:pt x="142" y="167"/>
                    </a:lnTo>
                    <a:lnTo>
                      <a:pt x="149" y="162"/>
                    </a:lnTo>
                    <a:lnTo>
                      <a:pt x="156" y="156"/>
                    </a:lnTo>
                    <a:lnTo>
                      <a:pt x="162" y="150"/>
                    </a:lnTo>
                    <a:lnTo>
                      <a:pt x="167" y="143"/>
                    </a:lnTo>
                    <a:lnTo>
                      <a:pt x="172" y="135"/>
                    </a:lnTo>
                    <a:lnTo>
                      <a:pt x="175" y="127"/>
                    </a:lnTo>
                    <a:lnTo>
                      <a:pt x="178" y="119"/>
                    </a:lnTo>
                    <a:lnTo>
                      <a:pt x="180" y="110"/>
                    </a:lnTo>
                    <a:lnTo>
                      <a:pt x="182" y="101"/>
                    </a:lnTo>
                    <a:lnTo>
                      <a:pt x="183" y="92"/>
                    </a:lnTo>
                    <a:lnTo>
                      <a:pt x="182" y="82"/>
                    </a:lnTo>
                    <a:lnTo>
                      <a:pt x="180" y="73"/>
                    </a:lnTo>
                    <a:lnTo>
                      <a:pt x="178" y="64"/>
                    </a:lnTo>
                    <a:lnTo>
                      <a:pt x="175" y="56"/>
                    </a:lnTo>
                    <a:lnTo>
                      <a:pt x="172" y="48"/>
                    </a:lnTo>
                    <a:lnTo>
                      <a:pt x="167" y="41"/>
                    </a:lnTo>
                    <a:lnTo>
                      <a:pt x="162" y="33"/>
                    </a:lnTo>
                    <a:lnTo>
                      <a:pt x="156" y="26"/>
                    </a:lnTo>
                    <a:lnTo>
                      <a:pt x="149" y="21"/>
                    </a:lnTo>
                    <a:lnTo>
                      <a:pt x="142" y="15"/>
                    </a:lnTo>
                    <a:lnTo>
                      <a:pt x="134" y="11"/>
                    </a:lnTo>
                    <a:lnTo>
                      <a:pt x="126" y="8"/>
                    </a:lnTo>
                    <a:lnTo>
                      <a:pt x="118" y="4"/>
                    </a:lnTo>
                    <a:lnTo>
                      <a:pt x="109" y="2"/>
                    </a:lnTo>
                    <a:lnTo>
                      <a:pt x="101" y="1"/>
                    </a:lnTo>
                    <a:lnTo>
                      <a:pt x="91" y="0"/>
                    </a:lnTo>
                    <a:lnTo>
                      <a:pt x="82" y="1"/>
                    </a:lnTo>
                    <a:lnTo>
                      <a:pt x="73" y="2"/>
                    </a:lnTo>
                    <a:lnTo>
                      <a:pt x="64" y="4"/>
                    </a:lnTo>
                    <a:lnTo>
                      <a:pt x="55" y="8"/>
                    </a:lnTo>
                    <a:lnTo>
                      <a:pt x="47" y="11"/>
                    </a:lnTo>
                    <a:lnTo>
                      <a:pt x="40" y="15"/>
                    </a:lnTo>
                    <a:lnTo>
                      <a:pt x="33" y="21"/>
                    </a:lnTo>
                    <a:lnTo>
                      <a:pt x="26" y="26"/>
                    </a:lnTo>
                    <a:lnTo>
                      <a:pt x="21" y="33"/>
                    </a:lnTo>
                    <a:lnTo>
                      <a:pt x="15" y="41"/>
                    </a:lnTo>
                    <a:lnTo>
                      <a:pt x="11" y="48"/>
                    </a:lnTo>
                    <a:lnTo>
                      <a:pt x="6" y="56"/>
                    </a:lnTo>
                    <a:lnTo>
                      <a:pt x="4" y="64"/>
                    </a:lnTo>
                    <a:lnTo>
                      <a:pt x="2" y="73"/>
                    </a:lnTo>
                    <a:lnTo>
                      <a:pt x="0" y="82"/>
                    </a:lnTo>
                    <a:lnTo>
                      <a:pt x="0" y="92"/>
                    </a:lnTo>
                    <a:lnTo>
                      <a:pt x="0" y="101"/>
                    </a:lnTo>
                    <a:lnTo>
                      <a:pt x="2" y="110"/>
                    </a:lnTo>
                    <a:lnTo>
                      <a:pt x="4" y="119"/>
                    </a:lnTo>
                    <a:lnTo>
                      <a:pt x="6" y="127"/>
                    </a:lnTo>
                    <a:lnTo>
                      <a:pt x="11" y="135"/>
                    </a:lnTo>
                    <a:lnTo>
                      <a:pt x="15" y="143"/>
                    </a:lnTo>
                    <a:lnTo>
                      <a:pt x="21" y="150"/>
                    </a:lnTo>
                    <a:lnTo>
                      <a:pt x="26" y="156"/>
                    </a:lnTo>
                    <a:lnTo>
                      <a:pt x="33" y="162"/>
                    </a:lnTo>
                    <a:lnTo>
                      <a:pt x="40" y="167"/>
                    </a:lnTo>
                    <a:lnTo>
                      <a:pt x="47" y="172"/>
                    </a:lnTo>
                    <a:lnTo>
                      <a:pt x="55" y="176"/>
                    </a:lnTo>
                    <a:lnTo>
                      <a:pt x="64" y="178"/>
                    </a:lnTo>
                    <a:lnTo>
                      <a:pt x="73" y="181"/>
                    </a:lnTo>
                    <a:lnTo>
                      <a:pt x="82" y="183"/>
                    </a:lnTo>
                    <a:lnTo>
                      <a:pt x="91" y="183"/>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270" name="Freeform 112"/>
              <p:cNvSpPr>
                <a:spLocks/>
              </p:cNvSpPr>
              <p:nvPr/>
            </p:nvSpPr>
            <p:spPr bwMode="auto">
              <a:xfrm>
                <a:off x="12235265" y="2963224"/>
                <a:ext cx="203200" cy="34925"/>
              </a:xfrm>
              <a:custGeom>
                <a:avLst/>
                <a:gdLst/>
                <a:ahLst/>
                <a:cxnLst>
                  <a:cxn ang="0">
                    <a:pos x="1170" y="0"/>
                  </a:cxn>
                  <a:cxn ang="0">
                    <a:pos x="1192" y="2"/>
                  </a:cxn>
                  <a:cxn ang="0">
                    <a:pos x="1212" y="9"/>
                  </a:cxn>
                  <a:cxn ang="0">
                    <a:pos x="1231" y="19"/>
                  </a:cxn>
                  <a:cxn ang="0">
                    <a:pos x="1246" y="32"/>
                  </a:cxn>
                  <a:cxn ang="0">
                    <a:pos x="1259" y="48"/>
                  </a:cxn>
                  <a:cxn ang="0">
                    <a:pos x="1271" y="66"/>
                  </a:cxn>
                  <a:cxn ang="0">
                    <a:pos x="1276" y="86"/>
                  </a:cxn>
                  <a:cxn ang="0">
                    <a:pos x="1278" y="109"/>
                  </a:cxn>
                  <a:cxn ang="0">
                    <a:pos x="1276" y="131"/>
                  </a:cxn>
                  <a:cxn ang="0">
                    <a:pos x="1271" y="151"/>
                  </a:cxn>
                  <a:cxn ang="0">
                    <a:pos x="1259" y="170"/>
                  </a:cxn>
                  <a:cxn ang="0">
                    <a:pos x="1246" y="185"/>
                  </a:cxn>
                  <a:cxn ang="0">
                    <a:pos x="1231" y="198"/>
                  </a:cxn>
                  <a:cxn ang="0">
                    <a:pos x="1212" y="209"/>
                  </a:cxn>
                  <a:cxn ang="0">
                    <a:pos x="1192" y="215"/>
                  </a:cxn>
                  <a:cxn ang="0">
                    <a:pos x="1170" y="217"/>
                  </a:cxn>
                  <a:cxn ang="0">
                    <a:pos x="97" y="217"/>
                  </a:cxn>
                  <a:cxn ang="0">
                    <a:pos x="76" y="213"/>
                  </a:cxn>
                  <a:cxn ang="0">
                    <a:pos x="56" y="204"/>
                  </a:cxn>
                  <a:cxn ang="0">
                    <a:pos x="40" y="193"/>
                  </a:cxn>
                  <a:cxn ang="0">
                    <a:pos x="24" y="177"/>
                  </a:cxn>
                  <a:cxn ang="0">
                    <a:pos x="13" y="161"/>
                  </a:cxn>
                  <a:cxn ang="0">
                    <a:pos x="4" y="141"/>
                  </a:cxn>
                  <a:cxn ang="0">
                    <a:pos x="0" y="120"/>
                  </a:cxn>
                  <a:cxn ang="0">
                    <a:pos x="0" y="97"/>
                  </a:cxn>
                  <a:cxn ang="0">
                    <a:pos x="4" y="76"/>
                  </a:cxn>
                  <a:cxn ang="0">
                    <a:pos x="13" y="56"/>
                  </a:cxn>
                  <a:cxn ang="0">
                    <a:pos x="24" y="40"/>
                  </a:cxn>
                  <a:cxn ang="0">
                    <a:pos x="40" y="24"/>
                  </a:cxn>
                  <a:cxn ang="0">
                    <a:pos x="56" y="13"/>
                  </a:cxn>
                  <a:cxn ang="0">
                    <a:pos x="76" y="4"/>
                  </a:cxn>
                  <a:cxn ang="0">
                    <a:pos x="97" y="0"/>
                  </a:cxn>
                </a:cxnLst>
                <a:rect l="0" t="0" r="r" b="b"/>
                <a:pathLst>
                  <a:path w="1278" h="217">
                    <a:moveTo>
                      <a:pt x="108" y="0"/>
                    </a:moveTo>
                    <a:lnTo>
                      <a:pt x="1170" y="0"/>
                    </a:lnTo>
                    <a:lnTo>
                      <a:pt x="1181" y="0"/>
                    </a:lnTo>
                    <a:lnTo>
                      <a:pt x="1192" y="2"/>
                    </a:lnTo>
                    <a:lnTo>
                      <a:pt x="1202" y="4"/>
                    </a:lnTo>
                    <a:lnTo>
                      <a:pt x="1212" y="9"/>
                    </a:lnTo>
                    <a:lnTo>
                      <a:pt x="1222" y="13"/>
                    </a:lnTo>
                    <a:lnTo>
                      <a:pt x="1231" y="19"/>
                    </a:lnTo>
                    <a:lnTo>
                      <a:pt x="1238" y="24"/>
                    </a:lnTo>
                    <a:lnTo>
                      <a:pt x="1246" y="32"/>
                    </a:lnTo>
                    <a:lnTo>
                      <a:pt x="1254" y="40"/>
                    </a:lnTo>
                    <a:lnTo>
                      <a:pt x="1259" y="48"/>
                    </a:lnTo>
                    <a:lnTo>
                      <a:pt x="1265" y="56"/>
                    </a:lnTo>
                    <a:lnTo>
                      <a:pt x="1271" y="66"/>
                    </a:lnTo>
                    <a:lnTo>
                      <a:pt x="1274" y="76"/>
                    </a:lnTo>
                    <a:lnTo>
                      <a:pt x="1276" y="86"/>
                    </a:lnTo>
                    <a:lnTo>
                      <a:pt x="1278" y="97"/>
                    </a:lnTo>
                    <a:lnTo>
                      <a:pt x="1278" y="109"/>
                    </a:lnTo>
                    <a:lnTo>
                      <a:pt x="1278" y="120"/>
                    </a:lnTo>
                    <a:lnTo>
                      <a:pt x="1276" y="131"/>
                    </a:lnTo>
                    <a:lnTo>
                      <a:pt x="1274" y="141"/>
                    </a:lnTo>
                    <a:lnTo>
                      <a:pt x="1271" y="151"/>
                    </a:lnTo>
                    <a:lnTo>
                      <a:pt x="1265" y="161"/>
                    </a:lnTo>
                    <a:lnTo>
                      <a:pt x="1259" y="170"/>
                    </a:lnTo>
                    <a:lnTo>
                      <a:pt x="1254" y="177"/>
                    </a:lnTo>
                    <a:lnTo>
                      <a:pt x="1246" y="185"/>
                    </a:lnTo>
                    <a:lnTo>
                      <a:pt x="1238" y="193"/>
                    </a:lnTo>
                    <a:lnTo>
                      <a:pt x="1231" y="198"/>
                    </a:lnTo>
                    <a:lnTo>
                      <a:pt x="1222" y="204"/>
                    </a:lnTo>
                    <a:lnTo>
                      <a:pt x="1212" y="209"/>
                    </a:lnTo>
                    <a:lnTo>
                      <a:pt x="1202" y="213"/>
                    </a:lnTo>
                    <a:lnTo>
                      <a:pt x="1192" y="215"/>
                    </a:lnTo>
                    <a:lnTo>
                      <a:pt x="1181" y="217"/>
                    </a:lnTo>
                    <a:lnTo>
                      <a:pt x="1170" y="217"/>
                    </a:lnTo>
                    <a:lnTo>
                      <a:pt x="108" y="217"/>
                    </a:lnTo>
                    <a:lnTo>
                      <a:pt x="97" y="217"/>
                    </a:lnTo>
                    <a:lnTo>
                      <a:pt x="86" y="215"/>
                    </a:lnTo>
                    <a:lnTo>
                      <a:pt x="76" y="213"/>
                    </a:lnTo>
                    <a:lnTo>
                      <a:pt x="66" y="209"/>
                    </a:lnTo>
                    <a:lnTo>
                      <a:pt x="56" y="204"/>
                    </a:lnTo>
                    <a:lnTo>
                      <a:pt x="47" y="198"/>
                    </a:lnTo>
                    <a:lnTo>
                      <a:pt x="40" y="193"/>
                    </a:lnTo>
                    <a:lnTo>
                      <a:pt x="32" y="185"/>
                    </a:lnTo>
                    <a:lnTo>
                      <a:pt x="24" y="177"/>
                    </a:lnTo>
                    <a:lnTo>
                      <a:pt x="19" y="170"/>
                    </a:lnTo>
                    <a:lnTo>
                      <a:pt x="13" y="161"/>
                    </a:lnTo>
                    <a:lnTo>
                      <a:pt x="9" y="151"/>
                    </a:lnTo>
                    <a:lnTo>
                      <a:pt x="4" y="141"/>
                    </a:lnTo>
                    <a:lnTo>
                      <a:pt x="2" y="131"/>
                    </a:lnTo>
                    <a:lnTo>
                      <a:pt x="0" y="120"/>
                    </a:lnTo>
                    <a:lnTo>
                      <a:pt x="0" y="109"/>
                    </a:lnTo>
                    <a:lnTo>
                      <a:pt x="0" y="97"/>
                    </a:lnTo>
                    <a:lnTo>
                      <a:pt x="2" y="86"/>
                    </a:lnTo>
                    <a:lnTo>
                      <a:pt x="4" y="76"/>
                    </a:lnTo>
                    <a:lnTo>
                      <a:pt x="9" y="66"/>
                    </a:lnTo>
                    <a:lnTo>
                      <a:pt x="13" y="56"/>
                    </a:lnTo>
                    <a:lnTo>
                      <a:pt x="19" y="48"/>
                    </a:lnTo>
                    <a:lnTo>
                      <a:pt x="24" y="40"/>
                    </a:lnTo>
                    <a:lnTo>
                      <a:pt x="32" y="32"/>
                    </a:lnTo>
                    <a:lnTo>
                      <a:pt x="40" y="24"/>
                    </a:lnTo>
                    <a:lnTo>
                      <a:pt x="47" y="19"/>
                    </a:lnTo>
                    <a:lnTo>
                      <a:pt x="56" y="13"/>
                    </a:lnTo>
                    <a:lnTo>
                      <a:pt x="66" y="9"/>
                    </a:lnTo>
                    <a:lnTo>
                      <a:pt x="76" y="4"/>
                    </a:lnTo>
                    <a:lnTo>
                      <a:pt x="86" y="2"/>
                    </a:lnTo>
                    <a:lnTo>
                      <a:pt x="97" y="0"/>
                    </a:lnTo>
                    <a:lnTo>
                      <a:pt x="108" y="0"/>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271" name="Freeform 113"/>
              <p:cNvSpPr>
                <a:spLocks/>
              </p:cNvSpPr>
              <p:nvPr/>
            </p:nvSpPr>
            <p:spPr bwMode="auto">
              <a:xfrm>
                <a:off x="11619315" y="2964812"/>
                <a:ext cx="28575" cy="28575"/>
              </a:xfrm>
              <a:custGeom>
                <a:avLst/>
                <a:gdLst/>
                <a:ahLst/>
                <a:cxnLst>
                  <a:cxn ang="0">
                    <a:pos x="101" y="182"/>
                  </a:cxn>
                  <a:cxn ang="0">
                    <a:pos x="119" y="179"/>
                  </a:cxn>
                  <a:cxn ang="0">
                    <a:pos x="136" y="172"/>
                  </a:cxn>
                  <a:cxn ang="0">
                    <a:pos x="150" y="162"/>
                  </a:cxn>
                  <a:cxn ang="0">
                    <a:pos x="162" y="150"/>
                  </a:cxn>
                  <a:cxn ang="0">
                    <a:pos x="172" y="136"/>
                  </a:cxn>
                  <a:cxn ang="0">
                    <a:pos x="179" y="119"/>
                  </a:cxn>
                  <a:cxn ang="0">
                    <a:pos x="183" y="101"/>
                  </a:cxn>
                  <a:cxn ang="0">
                    <a:pos x="183" y="83"/>
                  </a:cxn>
                  <a:cxn ang="0">
                    <a:pos x="179" y="65"/>
                  </a:cxn>
                  <a:cxn ang="0">
                    <a:pos x="172" y="48"/>
                  </a:cxn>
                  <a:cxn ang="0">
                    <a:pos x="162" y="34"/>
                  </a:cxn>
                  <a:cxn ang="0">
                    <a:pos x="150" y="22"/>
                  </a:cxn>
                  <a:cxn ang="0">
                    <a:pos x="136" y="12"/>
                  </a:cxn>
                  <a:cxn ang="0">
                    <a:pos x="119" y="5"/>
                  </a:cxn>
                  <a:cxn ang="0">
                    <a:pos x="101" y="2"/>
                  </a:cxn>
                  <a:cxn ang="0">
                    <a:pos x="82" y="2"/>
                  </a:cxn>
                  <a:cxn ang="0">
                    <a:pos x="65" y="5"/>
                  </a:cxn>
                  <a:cxn ang="0">
                    <a:pos x="49" y="12"/>
                  </a:cxn>
                  <a:cxn ang="0">
                    <a:pos x="34" y="22"/>
                  </a:cxn>
                  <a:cxn ang="0">
                    <a:pos x="21" y="34"/>
                  </a:cxn>
                  <a:cxn ang="0">
                    <a:pos x="11" y="48"/>
                  </a:cxn>
                  <a:cxn ang="0">
                    <a:pos x="5" y="65"/>
                  </a:cxn>
                  <a:cxn ang="0">
                    <a:pos x="1" y="83"/>
                  </a:cxn>
                  <a:cxn ang="0">
                    <a:pos x="1" y="101"/>
                  </a:cxn>
                  <a:cxn ang="0">
                    <a:pos x="5" y="119"/>
                  </a:cxn>
                  <a:cxn ang="0">
                    <a:pos x="11" y="136"/>
                  </a:cxn>
                  <a:cxn ang="0">
                    <a:pos x="21" y="150"/>
                  </a:cxn>
                  <a:cxn ang="0">
                    <a:pos x="34" y="162"/>
                  </a:cxn>
                  <a:cxn ang="0">
                    <a:pos x="49" y="172"/>
                  </a:cxn>
                  <a:cxn ang="0">
                    <a:pos x="65" y="179"/>
                  </a:cxn>
                  <a:cxn ang="0">
                    <a:pos x="82" y="182"/>
                  </a:cxn>
                </a:cxnLst>
                <a:rect l="0" t="0" r="r" b="b"/>
                <a:pathLst>
                  <a:path w="183" h="184">
                    <a:moveTo>
                      <a:pt x="92" y="184"/>
                    </a:moveTo>
                    <a:lnTo>
                      <a:pt x="101" y="182"/>
                    </a:lnTo>
                    <a:lnTo>
                      <a:pt x="110" y="181"/>
                    </a:lnTo>
                    <a:lnTo>
                      <a:pt x="119" y="179"/>
                    </a:lnTo>
                    <a:lnTo>
                      <a:pt x="128" y="176"/>
                    </a:lnTo>
                    <a:lnTo>
                      <a:pt x="136" y="172"/>
                    </a:lnTo>
                    <a:lnTo>
                      <a:pt x="143" y="168"/>
                    </a:lnTo>
                    <a:lnTo>
                      <a:pt x="150" y="162"/>
                    </a:lnTo>
                    <a:lnTo>
                      <a:pt x="157" y="157"/>
                    </a:lnTo>
                    <a:lnTo>
                      <a:pt x="162" y="150"/>
                    </a:lnTo>
                    <a:lnTo>
                      <a:pt x="168" y="144"/>
                    </a:lnTo>
                    <a:lnTo>
                      <a:pt x="172" y="136"/>
                    </a:lnTo>
                    <a:lnTo>
                      <a:pt x="177" y="128"/>
                    </a:lnTo>
                    <a:lnTo>
                      <a:pt x="179" y="119"/>
                    </a:lnTo>
                    <a:lnTo>
                      <a:pt x="181" y="110"/>
                    </a:lnTo>
                    <a:lnTo>
                      <a:pt x="183" y="101"/>
                    </a:lnTo>
                    <a:lnTo>
                      <a:pt x="183" y="93"/>
                    </a:lnTo>
                    <a:lnTo>
                      <a:pt x="183" y="83"/>
                    </a:lnTo>
                    <a:lnTo>
                      <a:pt x="181" y="74"/>
                    </a:lnTo>
                    <a:lnTo>
                      <a:pt x="179" y="65"/>
                    </a:lnTo>
                    <a:lnTo>
                      <a:pt x="177" y="57"/>
                    </a:lnTo>
                    <a:lnTo>
                      <a:pt x="172" y="48"/>
                    </a:lnTo>
                    <a:lnTo>
                      <a:pt x="168" y="42"/>
                    </a:lnTo>
                    <a:lnTo>
                      <a:pt x="162" y="34"/>
                    </a:lnTo>
                    <a:lnTo>
                      <a:pt x="157" y="27"/>
                    </a:lnTo>
                    <a:lnTo>
                      <a:pt x="150" y="22"/>
                    </a:lnTo>
                    <a:lnTo>
                      <a:pt x="143" y="16"/>
                    </a:lnTo>
                    <a:lnTo>
                      <a:pt x="136" y="12"/>
                    </a:lnTo>
                    <a:lnTo>
                      <a:pt x="128" y="8"/>
                    </a:lnTo>
                    <a:lnTo>
                      <a:pt x="119" y="5"/>
                    </a:lnTo>
                    <a:lnTo>
                      <a:pt x="110" y="3"/>
                    </a:lnTo>
                    <a:lnTo>
                      <a:pt x="101" y="2"/>
                    </a:lnTo>
                    <a:lnTo>
                      <a:pt x="92" y="0"/>
                    </a:lnTo>
                    <a:lnTo>
                      <a:pt x="82" y="2"/>
                    </a:lnTo>
                    <a:lnTo>
                      <a:pt x="73" y="3"/>
                    </a:lnTo>
                    <a:lnTo>
                      <a:pt x="65" y="5"/>
                    </a:lnTo>
                    <a:lnTo>
                      <a:pt x="57" y="8"/>
                    </a:lnTo>
                    <a:lnTo>
                      <a:pt x="49" y="12"/>
                    </a:lnTo>
                    <a:lnTo>
                      <a:pt x="41" y="16"/>
                    </a:lnTo>
                    <a:lnTo>
                      <a:pt x="34" y="22"/>
                    </a:lnTo>
                    <a:lnTo>
                      <a:pt x="28" y="27"/>
                    </a:lnTo>
                    <a:lnTo>
                      <a:pt x="21" y="34"/>
                    </a:lnTo>
                    <a:lnTo>
                      <a:pt x="16" y="42"/>
                    </a:lnTo>
                    <a:lnTo>
                      <a:pt x="11" y="48"/>
                    </a:lnTo>
                    <a:lnTo>
                      <a:pt x="8" y="57"/>
                    </a:lnTo>
                    <a:lnTo>
                      <a:pt x="5" y="65"/>
                    </a:lnTo>
                    <a:lnTo>
                      <a:pt x="2" y="74"/>
                    </a:lnTo>
                    <a:lnTo>
                      <a:pt x="1" y="83"/>
                    </a:lnTo>
                    <a:lnTo>
                      <a:pt x="0" y="93"/>
                    </a:lnTo>
                    <a:lnTo>
                      <a:pt x="1" y="101"/>
                    </a:lnTo>
                    <a:lnTo>
                      <a:pt x="2" y="110"/>
                    </a:lnTo>
                    <a:lnTo>
                      <a:pt x="5" y="119"/>
                    </a:lnTo>
                    <a:lnTo>
                      <a:pt x="8" y="128"/>
                    </a:lnTo>
                    <a:lnTo>
                      <a:pt x="11" y="136"/>
                    </a:lnTo>
                    <a:lnTo>
                      <a:pt x="16" y="144"/>
                    </a:lnTo>
                    <a:lnTo>
                      <a:pt x="21" y="150"/>
                    </a:lnTo>
                    <a:lnTo>
                      <a:pt x="28" y="157"/>
                    </a:lnTo>
                    <a:lnTo>
                      <a:pt x="34" y="162"/>
                    </a:lnTo>
                    <a:lnTo>
                      <a:pt x="41" y="168"/>
                    </a:lnTo>
                    <a:lnTo>
                      <a:pt x="49" y="172"/>
                    </a:lnTo>
                    <a:lnTo>
                      <a:pt x="57" y="176"/>
                    </a:lnTo>
                    <a:lnTo>
                      <a:pt x="65" y="179"/>
                    </a:lnTo>
                    <a:lnTo>
                      <a:pt x="73" y="181"/>
                    </a:lnTo>
                    <a:lnTo>
                      <a:pt x="82" y="182"/>
                    </a:lnTo>
                    <a:lnTo>
                      <a:pt x="92" y="184"/>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272" name="Freeform 114"/>
              <p:cNvSpPr>
                <a:spLocks/>
              </p:cNvSpPr>
              <p:nvPr/>
            </p:nvSpPr>
            <p:spPr bwMode="auto">
              <a:xfrm>
                <a:off x="11659003" y="2964812"/>
                <a:ext cx="28575" cy="28575"/>
              </a:xfrm>
              <a:custGeom>
                <a:avLst/>
                <a:gdLst/>
                <a:ahLst/>
                <a:cxnLst>
                  <a:cxn ang="0">
                    <a:pos x="100" y="182"/>
                  </a:cxn>
                  <a:cxn ang="0">
                    <a:pos x="118" y="179"/>
                  </a:cxn>
                  <a:cxn ang="0">
                    <a:pos x="134" y="172"/>
                  </a:cxn>
                  <a:cxn ang="0">
                    <a:pos x="149" y="162"/>
                  </a:cxn>
                  <a:cxn ang="0">
                    <a:pos x="161" y="150"/>
                  </a:cxn>
                  <a:cxn ang="0">
                    <a:pos x="171" y="136"/>
                  </a:cxn>
                  <a:cxn ang="0">
                    <a:pos x="179" y="119"/>
                  </a:cxn>
                  <a:cxn ang="0">
                    <a:pos x="182" y="101"/>
                  </a:cxn>
                  <a:cxn ang="0">
                    <a:pos x="182" y="83"/>
                  </a:cxn>
                  <a:cxn ang="0">
                    <a:pos x="179" y="65"/>
                  </a:cxn>
                  <a:cxn ang="0">
                    <a:pos x="171" y="48"/>
                  </a:cxn>
                  <a:cxn ang="0">
                    <a:pos x="161" y="34"/>
                  </a:cxn>
                  <a:cxn ang="0">
                    <a:pos x="149" y="22"/>
                  </a:cxn>
                  <a:cxn ang="0">
                    <a:pos x="134" y="12"/>
                  </a:cxn>
                  <a:cxn ang="0">
                    <a:pos x="118" y="5"/>
                  </a:cxn>
                  <a:cxn ang="0">
                    <a:pos x="100" y="2"/>
                  </a:cxn>
                  <a:cxn ang="0">
                    <a:pos x="81" y="2"/>
                  </a:cxn>
                  <a:cxn ang="0">
                    <a:pos x="63" y="5"/>
                  </a:cxn>
                  <a:cxn ang="0">
                    <a:pos x="48" y="12"/>
                  </a:cxn>
                  <a:cxn ang="0">
                    <a:pos x="32" y="22"/>
                  </a:cxn>
                  <a:cxn ang="0">
                    <a:pos x="20" y="34"/>
                  </a:cxn>
                  <a:cxn ang="0">
                    <a:pos x="10" y="48"/>
                  </a:cxn>
                  <a:cxn ang="0">
                    <a:pos x="4" y="65"/>
                  </a:cxn>
                  <a:cxn ang="0">
                    <a:pos x="0" y="83"/>
                  </a:cxn>
                  <a:cxn ang="0">
                    <a:pos x="0" y="101"/>
                  </a:cxn>
                  <a:cxn ang="0">
                    <a:pos x="4" y="119"/>
                  </a:cxn>
                  <a:cxn ang="0">
                    <a:pos x="10" y="136"/>
                  </a:cxn>
                  <a:cxn ang="0">
                    <a:pos x="20" y="150"/>
                  </a:cxn>
                  <a:cxn ang="0">
                    <a:pos x="32" y="162"/>
                  </a:cxn>
                  <a:cxn ang="0">
                    <a:pos x="48" y="172"/>
                  </a:cxn>
                  <a:cxn ang="0">
                    <a:pos x="63" y="179"/>
                  </a:cxn>
                  <a:cxn ang="0">
                    <a:pos x="81" y="182"/>
                  </a:cxn>
                </a:cxnLst>
                <a:rect l="0" t="0" r="r" b="b"/>
                <a:pathLst>
                  <a:path w="182" h="184">
                    <a:moveTo>
                      <a:pt x="91" y="184"/>
                    </a:moveTo>
                    <a:lnTo>
                      <a:pt x="100" y="182"/>
                    </a:lnTo>
                    <a:lnTo>
                      <a:pt x="109" y="181"/>
                    </a:lnTo>
                    <a:lnTo>
                      <a:pt x="118" y="179"/>
                    </a:lnTo>
                    <a:lnTo>
                      <a:pt x="127" y="176"/>
                    </a:lnTo>
                    <a:lnTo>
                      <a:pt x="134" y="172"/>
                    </a:lnTo>
                    <a:lnTo>
                      <a:pt x="142" y="168"/>
                    </a:lnTo>
                    <a:lnTo>
                      <a:pt x="149" y="162"/>
                    </a:lnTo>
                    <a:lnTo>
                      <a:pt x="155" y="157"/>
                    </a:lnTo>
                    <a:lnTo>
                      <a:pt x="161" y="150"/>
                    </a:lnTo>
                    <a:lnTo>
                      <a:pt x="167" y="144"/>
                    </a:lnTo>
                    <a:lnTo>
                      <a:pt x="171" y="136"/>
                    </a:lnTo>
                    <a:lnTo>
                      <a:pt x="175" y="128"/>
                    </a:lnTo>
                    <a:lnTo>
                      <a:pt x="179" y="119"/>
                    </a:lnTo>
                    <a:lnTo>
                      <a:pt x="181" y="110"/>
                    </a:lnTo>
                    <a:lnTo>
                      <a:pt x="182" y="101"/>
                    </a:lnTo>
                    <a:lnTo>
                      <a:pt x="182" y="93"/>
                    </a:lnTo>
                    <a:lnTo>
                      <a:pt x="182" y="83"/>
                    </a:lnTo>
                    <a:lnTo>
                      <a:pt x="181" y="74"/>
                    </a:lnTo>
                    <a:lnTo>
                      <a:pt x="179" y="65"/>
                    </a:lnTo>
                    <a:lnTo>
                      <a:pt x="175" y="57"/>
                    </a:lnTo>
                    <a:lnTo>
                      <a:pt x="171" y="48"/>
                    </a:lnTo>
                    <a:lnTo>
                      <a:pt x="167" y="42"/>
                    </a:lnTo>
                    <a:lnTo>
                      <a:pt x="161" y="34"/>
                    </a:lnTo>
                    <a:lnTo>
                      <a:pt x="155" y="27"/>
                    </a:lnTo>
                    <a:lnTo>
                      <a:pt x="149" y="22"/>
                    </a:lnTo>
                    <a:lnTo>
                      <a:pt x="142" y="16"/>
                    </a:lnTo>
                    <a:lnTo>
                      <a:pt x="134" y="12"/>
                    </a:lnTo>
                    <a:lnTo>
                      <a:pt x="127" y="8"/>
                    </a:lnTo>
                    <a:lnTo>
                      <a:pt x="118" y="5"/>
                    </a:lnTo>
                    <a:lnTo>
                      <a:pt x="109" y="3"/>
                    </a:lnTo>
                    <a:lnTo>
                      <a:pt x="100" y="2"/>
                    </a:lnTo>
                    <a:lnTo>
                      <a:pt x="91" y="0"/>
                    </a:lnTo>
                    <a:lnTo>
                      <a:pt x="81" y="2"/>
                    </a:lnTo>
                    <a:lnTo>
                      <a:pt x="72" y="3"/>
                    </a:lnTo>
                    <a:lnTo>
                      <a:pt x="63" y="5"/>
                    </a:lnTo>
                    <a:lnTo>
                      <a:pt x="56" y="8"/>
                    </a:lnTo>
                    <a:lnTo>
                      <a:pt x="48" y="12"/>
                    </a:lnTo>
                    <a:lnTo>
                      <a:pt x="40" y="16"/>
                    </a:lnTo>
                    <a:lnTo>
                      <a:pt x="32" y="22"/>
                    </a:lnTo>
                    <a:lnTo>
                      <a:pt x="27" y="27"/>
                    </a:lnTo>
                    <a:lnTo>
                      <a:pt x="20" y="34"/>
                    </a:lnTo>
                    <a:lnTo>
                      <a:pt x="16" y="42"/>
                    </a:lnTo>
                    <a:lnTo>
                      <a:pt x="10" y="48"/>
                    </a:lnTo>
                    <a:lnTo>
                      <a:pt x="7" y="57"/>
                    </a:lnTo>
                    <a:lnTo>
                      <a:pt x="4" y="65"/>
                    </a:lnTo>
                    <a:lnTo>
                      <a:pt x="1" y="74"/>
                    </a:lnTo>
                    <a:lnTo>
                      <a:pt x="0" y="83"/>
                    </a:lnTo>
                    <a:lnTo>
                      <a:pt x="0" y="93"/>
                    </a:lnTo>
                    <a:lnTo>
                      <a:pt x="0" y="101"/>
                    </a:lnTo>
                    <a:lnTo>
                      <a:pt x="1" y="110"/>
                    </a:lnTo>
                    <a:lnTo>
                      <a:pt x="4" y="119"/>
                    </a:lnTo>
                    <a:lnTo>
                      <a:pt x="7" y="128"/>
                    </a:lnTo>
                    <a:lnTo>
                      <a:pt x="10" y="136"/>
                    </a:lnTo>
                    <a:lnTo>
                      <a:pt x="16" y="144"/>
                    </a:lnTo>
                    <a:lnTo>
                      <a:pt x="20" y="150"/>
                    </a:lnTo>
                    <a:lnTo>
                      <a:pt x="27" y="157"/>
                    </a:lnTo>
                    <a:lnTo>
                      <a:pt x="32" y="162"/>
                    </a:lnTo>
                    <a:lnTo>
                      <a:pt x="40" y="168"/>
                    </a:lnTo>
                    <a:lnTo>
                      <a:pt x="48" y="172"/>
                    </a:lnTo>
                    <a:lnTo>
                      <a:pt x="56" y="176"/>
                    </a:lnTo>
                    <a:lnTo>
                      <a:pt x="63" y="179"/>
                    </a:lnTo>
                    <a:lnTo>
                      <a:pt x="72" y="181"/>
                    </a:lnTo>
                    <a:lnTo>
                      <a:pt x="81" y="182"/>
                    </a:lnTo>
                    <a:lnTo>
                      <a:pt x="91" y="184"/>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273" name="Freeform 115"/>
              <p:cNvSpPr>
                <a:spLocks/>
              </p:cNvSpPr>
              <p:nvPr/>
            </p:nvSpPr>
            <p:spPr bwMode="auto">
              <a:xfrm>
                <a:off x="11698690" y="2964812"/>
                <a:ext cx="30163" cy="28575"/>
              </a:xfrm>
              <a:custGeom>
                <a:avLst/>
                <a:gdLst/>
                <a:ahLst/>
                <a:cxnLst>
                  <a:cxn ang="0">
                    <a:pos x="100" y="182"/>
                  </a:cxn>
                  <a:cxn ang="0">
                    <a:pos x="118" y="179"/>
                  </a:cxn>
                  <a:cxn ang="0">
                    <a:pos x="134" y="172"/>
                  </a:cxn>
                  <a:cxn ang="0">
                    <a:pos x="149" y="162"/>
                  </a:cxn>
                  <a:cxn ang="0">
                    <a:pos x="162" y="150"/>
                  </a:cxn>
                  <a:cxn ang="0">
                    <a:pos x="171" y="136"/>
                  </a:cxn>
                  <a:cxn ang="0">
                    <a:pos x="179" y="119"/>
                  </a:cxn>
                  <a:cxn ang="0">
                    <a:pos x="182" y="101"/>
                  </a:cxn>
                  <a:cxn ang="0">
                    <a:pos x="182" y="83"/>
                  </a:cxn>
                  <a:cxn ang="0">
                    <a:pos x="179" y="65"/>
                  </a:cxn>
                  <a:cxn ang="0">
                    <a:pos x="171" y="48"/>
                  </a:cxn>
                  <a:cxn ang="0">
                    <a:pos x="162" y="34"/>
                  </a:cxn>
                  <a:cxn ang="0">
                    <a:pos x="149" y="22"/>
                  </a:cxn>
                  <a:cxn ang="0">
                    <a:pos x="134" y="12"/>
                  </a:cxn>
                  <a:cxn ang="0">
                    <a:pos x="118" y="5"/>
                  </a:cxn>
                  <a:cxn ang="0">
                    <a:pos x="100" y="2"/>
                  </a:cxn>
                  <a:cxn ang="0">
                    <a:pos x="82" y="2"/>
                  </a:cxn>
                  <a:cxn ang="0">
                    <a:pos x="64" y="5"/>
                  </a:cxn>
                  <a:cxn ang="0">
                    <a:pos x="48" y="12"/>
                  </a:cxn>
                  <a:cxn ang="0">
                    <a:pos x="33" y="22"/>
                  </a:cxn>
                  <a:cxn ang="0">
                    <a:pos x="20" y="34"/>
                  </a:cxn>
                  <a:cxn ang="0">
                    <a:pos x="11" y="48"/>
                  </a:cxn>
                  <a:cxn ang="0">
                    <a:pos x="3" y="65"/>
                  </a:cxn>
                  <a:cxn ang="0">
                    <a:pos x="0" y="83"/>
                  </a:cxn>
                  <a:cxn ang="0">
                    <a:pos x="0" y="101"/>
                  </a:cxn>
                  <a:cxn ang="0">
                    <a:pos x="3" y="119"/>
                  </a:cxn>
                  <a:cxn ang="0">
                    <a:pos x="11" y="136"/>
                  </a:cxn>
                  <a:cxn ang="0">
                    <a:pos x="20" y="150"/>
                  </a:cxn>
                  <a:cxn ang="0">
                    <a:pos x="33" y="162"/>
                  </a:cxn>
                  <a:cxn ang="0">
                    <a:pos x="48" y="172"/>
                  </a:cxn>
                  <a:cxn ang="0">
                    <a:pos x="64" y="179"/>
                  </a:cxn>
                  <a:cxn ang="0">
                    <a:pos x="82" y="182"/>
                  </a:cxn>
                </a:cxnLst>
                <a:rect l="0" t="0" r="r" b="b"/>
                <a:pathLst>
                  <a:path w="182" h="184">
                    <a:moveTo>
                      <a:pt x="91" y="184"/>
                    </a:moveTo>
                    <a:lnTo>
                      <a:pt x="100" y="182"/>
                    </a:lnTo>
                    <a:lnTo>
                      <a:pt x="110" y="181"/>
                    </a:lnTo>
                    <a:lnTo>
                      <a:pt x="118" y="179"/>
                    </a:lnTo>
                    <a:lnTo>
                      <a:pt x="126" y="176"/>
                    </a:lnTo>
                    <a:lnTo>
                      <a:pt x="134" y="172"/>
                    </a:lnTo>
                    <a:lnTo>
                      <a:pt x="142" y="168"/>
                    </a:lnTo>
                    <a:lnTo>
                      <a:pt x="149" y="162"/>
                    </a:lnTo>
                    <a:lnTo>
                      <a:pt x="155" y="157"/>
                    </a:lnTo>
                    <a:lnTo>
                      <a:pt x="162" y="150"/>
                    </a:lnTo>
                    <a:lnTo>
                      <a:pt x="166" y="144"/>
                    </a:lnTo>
                    <a:lnTo>
                      <a:pt x="171" y="136"/>
                    </a:lnTo>
                    <a:lnTo>
                      <a:pt x="175" y="128"/>
                    </a:lnTo>
                    <a:lnTo>
                      <a:pt x="179" y="119"/>
                    </a:lnTo>
                    <a:lnTo>
                      <a:pt x="181" y="110"/>
                    </a:lnTo>
                    <a:lnTo>
                      <a:pt x="182" y="101"/>
                    </a:lnTo>
                    <a:lnTo>
                      <a:pt x="182" y="93"/>
                    </a:lnTo>
                    <a:lnTo>
                      <a:pt x="182" y="83"/>
                    </a:lnTo>
                    <a:lnTo>
                      <a:pt x="181" y="74"/>
                    </a:lnTo>
                    <a:lnTo>
                      <a:pt x="179" y="65"/>
                    </a:lnTo>
                    <a:lnTo>
                      <a:pt x="175" y="57"/>
                    </a:lnTo>
                    <a:lnTo>
                      <a:pt x="171" y="48"/>
                    </a:lnTo>
                    <a:lnTo>
                      <a:pt x="166" y="42"/>
                    </a:lnTo>
                    <a:lnTo>
                      <a:pt x="162" y="34"/>
                    </a:lnTo>
                    <a:lnTo>
                      <a:pt x="155" y="27"/>
                    </a:lnTo>
                    <a:lnTo>
                      <a:pt x="149" y="22"/>
                    </a:lnTo>
                    <a:lnTo>
                      <a:pt x="142" y="16"/>
                    </a:lnTo>
                    <a:lnTo>
                      <a:pt x="134" y="12"/>
                    </a:lnTo>
                    <a:lnTo>
                      <a:pt x="126" y="8"/>
                    </a:lnTo>
                    <a:lnTo>
                      <a:pt x="118" y="5"/>
                    </a:lnTo>
                    <a:lnTo>
                      <a:pt x="110" y="3"/>
                    </a:lnTo>
                    <a:lnTo>
                      <a:pt x="100" y="2"/>
                    </a:lnTo>
                    <a:lnTo>
                      <a:pt x="91" y="0"/>
                    </a:lnTo>
                    <a:lnTo>
                      <a:pt x="82" y="2"/>
                    </a:lnTo>
                    <a:lnTo>
                      <a:pt x="72" y="3"/>
                    </a:lnTo>
                    <a:lnTo>
                      <a:pt x="64" y="5"/>
                    </a:lnTo>
                    <a:lnTo>
                      <a:pt x="55" y="8"/>
                    </a:lnTo>
                    <a:lnTo>
                      <a:pt x="48" y="12"/>
                    </a:lnTo>
                    <a:lnTo>
                      <a:pt x="40" y="16"/>
                    </a:lnTo>
                    <a:lnTo>
                      <a:pt x="33" y="22"/>
                    </a:lnTo>
                    <a:lnTo>
                      <a:pt x="27" y="27"/>
                    </a:lnTo>
                    <a:lnTo>
                      <a:pt x="20" y="34"/>
                    </a:lnTo>
                    <a:lnTo>
                      <a:pt x="16" y="42"/>
                    </a:lnTo>
                    <a:lnTo>
                      <a:pt x="11" y="48"/>
                    </a:lnTo>
                    <a:lnTo>
                      <a:pt x="7" y="57"/>
                    </a:lnTo>
                    <a:lnTo>
                      <a:pt x="3" y="65"/>
                    </a:lnTo>
                    <a:lnTo>
                      <a:pt x="1" y="74"/>
                    </a:lnTo>
                    <a:lnTo>
                      <a:pt x="0" y="83"/>
                    </a:lnTo>
                    <a:lnTo>
                      <a:pt x="0" y="93"/>
                    </a:lnTo>
                    <a:lnTo>
                      <a:pt x="0" y="101"/>
                    </a:lnTo>
                    <a:lnTo>
                      <a:pt x="1" y="110"/>
                    </a:lnTo>
                    <a:lnTo>
                      <a:pt x="3" y="119"/>
                    </a:lnTo>
                    <a:lnTo>
                      <a:pt x="7" y="128"/>
                    </a:lnTo>
                    <a:lnTo>
                      <a:pt x="11" y="136"/>
                    </a:lnTo>
                    <a:lnTo>
                      <a:pt x="16" y="144"/>
                    </a:lnTo>
                    <a:lnTo>
                      <a:pt x="20" y="150"/>
                    </a:lnTo>
                    <a:lnTo>
                      <a:pt x="27" y="157"/>
                    </a:lnTo>
                    <a:lnTo>
                      <a:pt x="33" y="162"/>
                    </a:lnTo>
                    <a:lnTo>
                      <a:pt x="40" y="168"/>
                    </a:lnTo>
                    <a:lnTo>
                      <a:pt x="48" y="172"/>
                    </a:lnTo>
                    <a:lnTo>
                      <a:pt x="55" y="176"/>
                    </a:lnTo>
                    <a:lnTo>
                      <a:pt x="64" y="179"/>
                    </a:lnTo>
                    <a:lnTo>
                      <a:pt x="72" y="181"/>
                    </a:lnTo>
                    <a:lnTo>
                      <a:pt x="82" y="182"/>
                    </a:lnTo>
                    <a:lnTo>
                      <a:pt x="91" y="184"/>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274" name="Freeform 116"/>
              <p:cNvSpPr>
                <a:spLocks/>
              </p:cNvSpPr>
              <p:nvPr/>
            </p:nvSpPr>
            <p:spPr bwMode="auto">
              <a:xfrm>
                <a:off x="11739965" y="2964812"/>
                <a:ext cx="28575" cy="28575"/>
              </a:xfrm>
              <a:custGeom>
                <a:avLst/>
                <a:gdLst/>
                <a:ahLst/>
                <a:cxnLst>
                  <a:cxn ang="0">
                    <a:pos x="101" y="182"/>
                  </a:cxn>
                  <a:cxn ang="0">
                    <a:pos x="118" y="179"/>
                  </a:cxn>
                  <a:cxn ang="0">
                    <a:pos x="134" y="172"/>
                  </a:cxn>
                  <a:cxn ang="0">
                    <a:pos x="148" y="162"/>
                  </a:cxn>
                  <a:cxn ang="0">
                    <a:pos x="162" y="150"/>
                  </a:cxn>
                  <a:cxn ang="0">
                    <a:pos x="172" y="136"/>
                  </a:cxn>
                  <a:cxn ang="0">
                    <a:pos x="178" y="119"/>
                  </a:cxn>
                  <a:cxn ang="0">
                    <a:pos x="182" y="101"/>
                  </a:cxn>
                  <a:cxn ang="0">
                    <a:pos x="182" y="83"/>
                  </a:cxn>
                  <a:cxn ang="0">
                    <a:pos x="178" y="65"/>
                  </a:cxn>
                  <a:cxn ang="0">
                    <a:pos x="172" y="48"/>
                  </a:cxn>
                  <a:cxn ang="0">
                    <a:pos x="162" y="34"/>
                  </a:cxn>
                  <a:cxn ang="0">
                    <a:pos x="148" y="22"/>
                  </a:cxn>
                  <a:cxn ang="0">
                    <a:pos x="134" y="12"/>
                  </a:cxn>
                  <a:cxn ang="0">
                    <a:pos x="118" y="5"/>
                  </a:cxn>
                  <a:cxn ang="0">
                    <a:pos x="101" y="2"/>
                  </a:cxn>
                  <a:cxn ang="0">
                    <a:pos x="82" y="2"/>
                  </a:cxn>
                  <a:cxn ang="0">
                    <a:pos x="64" y="5"/>
                  </a:cxn>
                  <a:cxn ang="0">
                    <a:pos x="48" y="12"/>
                  </a:cxn>
                  <a:cxn ang="0">
                    <a:pos x="33" y="22"/>
                  </a:cxn>
                  <a:cxn ang="0">
                    <a:pos x="21" y="34"/>
                  </a:cxn>
                  <a:cxn ang="0">
                    <a:pos x="11" y="48"/>
                  </a:cxn>
                  <a:cxn ang="0">
                    <a:pos x="3" y="65"/>
                  </a:cxn>
                  <a:cxn ang="0">
                    <a:pos x="0" y="83"/>
                  </a:cxn>
                  <a:cxn ang="0">
                    <a:pos x="0" y="101"/>
                  </a:cxn>
                  <a:cxn ang="0">
                    <a:pos x="3" y="119"/>
                  </a:cxn>
                  <a:cxn ang="0">
                    <a:pos x="11" y="136"/>
                  </a:cxn>
                  <a:cxn ang="0">
                    <a:pos x="21" y="150"/>
                  </a:cxn>
                  <a:cxn ang="0">
                    <a:pos x="33" y="162"/>
                  </a:cxn>
                  <a:cxn ang="0">
                    <a:pos x="48" y="172"/>
                  </a:cxn>
                  <a:cxn ang="0">
                    <a:pos x="64" y="179"/>
                  </a:cxn>
                  <a:cxn ang="0">
                    <a:pos x="82" y="182"/>
                  </a:cxn>
                </a:cxnLst>
                <a:rect l="0" t="0" r="r" b="b"/>
                <a:pathLst>
                  <a:path w="183" h="184">
                    <a:moveTo>
                      <a:pt x="91" y="184"/>
                    </a:moveTo>
                    <a:lnTo>
                      <a:pt x="101" y="182"/>
                    </a:lnTo>
                    <a:lnTo>
                      <a:pt x="110" y="181"/>
                    </a:lnTo>
                    <a:lnTo>
                      <a:pt x="118" y="179"/>
                    </a:lnTo>
                    <a:lnTo>
                      <a:pt x="126" y="176"/>
                    </a:lnTo>
                    <a:lnTo>
                      <a:pt x="134" y="172"/>
                    </a:lnTo>
                    <a:lnTo>
                      <a:pt x="142" y="168"/>
                    </a:lnTo>
                    <a:lnTo>
                      <a:pt x="148" y="162"/>
                    </a:lnTo>
                    <a:lnTo>
                      <a:pt x="155" y="157"/>
                    </a:lnTo>
                    <a:lnTo>
                      <a:pt x="162" y="150"/>
                    </a:lnTo>
                    <a:lnTo>
                      <a:pt x="166" y="144"/>
                    </a:lnTo>
                    <a:lnTo>
                      <a:pt x="172" y="136"/>
                    </a:lnTo>
                    <a:lnTo>
                      <a:pt x="175" y="128"/>
                    </a:lnTo>
                    <a:lnTo>
                      <a:pt x="178" y="119"/>
                    </a:lnTo>
                    <a:lnTo>
                      <a:pt x="181" y="110"/>
                    </a:lnTo>
                    <a:lnTo>
                      <a:pt x="182" y="101"/>
                    </a:lnTo>
                    <a:lnTo>
                      <a:pt x="183" y="93"/>
                    </a:lnTo>
                    <a:lnTo>
                      <a:pt x="182" y="83"/>
                    </a:lnTo>
                    <a:lnTo>
                      <a:pt x="181" y="74"/>
                    </a:lnTo>
                    <a:lnTo>
                      <a:pt x="178" y="65"/>
                    </a:lnTo>
                    <a:lnTo>
                      <a:pt x="175" y="57"/>
                    </a:lnTo>
                    <a:lnTo>
                      <a:pt x="172" y="48"/>
                    </a:lnTo>
                    <a:lnTo>
                      <a:pt x="166" y="42"/>
                    </a:lnTo>
                    <a:lnTo>
                      <a:pt x="162" y="34"/>
                    </a:lnTo>
                    <a:lnTo>
                      <a:pt x="155" y="27"/>
                    </a:lnTo>
                    <a:lnTo>
                      <a:pt x="148" y="22"/>
                    </a:lnTo>
                    <a:lnTo>
                      <a:pt x="142" y="16"/>
                    </a:lnTo>
                    <a:lnTo>
                      <a:pt x="134" y="12"/>
                    </a:lnTo>
                    <a:lnTo>
                      <a:pt x="126" y="8"/>
                    </a:lnTo>
                    <a:lnTo>
                      <a:pt x="118" y="5"/>
                    </a:lnTo>
                    <a:lnTo>
                      <a:pt x="110" y="3"/>
                    </a:lnTo>
                    <a:lnTo>
                      <a:pt x="101" y="2"/>
                    </a:lnTo>
                    <a:lnTo>
                      <a:pt x="91" y="0"/>
                    </a:lnTo>
                    <a:lnTo>
                      <a:pt x="82" y="2"/>
                    </a:lnTo>
                    <a:lnTo>
                      <a:pt x="73" y="3"/>
                    </a:lnTo>
                    <a:lnTo>
                      <a:pt x="64" y="5"/>
                    </a:lnTo>
                    <a:lnTo>
                      <a:pt x="55" y="8"/>
                    </a:lnTo>
                    <a:lnTo>
                      <a:pt x="48" y="12"/>
                    </a:lnTo>
                    <a:lnTo>
                      <a:pt x="40" y="16"/>
                    </a:lnTo>
                    <a:lnTo>
                      <a:pt x="33" y="22"/>
                    </a:lnTo>
                    <a:lnTo>
                      <a:pt x="26" y="27"/>
                    </a:lnTo>
                    <a:lnTo>
                      <a:pt x="21" y="34"/>
                    </a:lnTo>
                    <a:lnTo>
                      <a:pt x="15" y="42"/>
                    </a:lnTo>
                    <a:lnTo>
                      <a:pt x="11" y="48"/>
                    </a:lnTo>
                    <a:lnTo>
                      <a:pt x="6" y="57"/>
                    </a:lnTo>
                    <a:lnTo>
                      <a:pt x="3" y="65"/>
                    </a:lnTo>
                    <a:lnTo>
                      <a:pt x="1" y="74"/>
                    </a:lnTo>
                    <a:lnTo>
                      <a:pt x="0" y="83"/>
                    </a:lnTo>
                    <a:lnTo>
                      <a:pt x="0" y="93"/>
                    </a:lnTo>
                    <a:lnTo>
                      <a:pt x="0" y="101"/>
                    </a:lnTo>
                    <a:lnTo>
                      <a:pt x="1" y="110"/>
                    </a:lnTo>
                    <a:lnTo>
                      <a:pt x="3" y="119"/>
                    </a:lnTo>
                    <a:lnTo>
                      <a:pt x="6" y="128"/>
                    </a:lnTo>
                    <a:lnTo>
                      <a:pt x="11" y="136"/>
                    </a:lnTo>
                    <a:lnTo>
                      <a:pt x="15" y="144"/>
                    </a:lnTo>
                    <a:lnTo>
                      <a:pt x="21" y="150"/>
                    </a:lnTo>
                    <a:lnTo>
                      <a:pt x="26" y="157"/>
                    </a:lnTo>
                    <a:lnTo>
                      <a:pt x="33" y="162"/>
                    </a:lnTo>
                    <a:lnTo>
                      <a:pt x="40" y="168"/>
                    </a:lnTo>
                    <a:lnTo>
                      <a:pt x="48" y="172"/>
                    </a:lnTo>
                    <a:lnTo>
                      <a:pt x="55" y="176"/>
                    </a:lnTo>
                    <a:lnTo>
                      <a:pt x="64" y="179"/>
                    </a:lnTo>
                    <a:lnTo>
                      <a:pt x="73" y="181"/>
                    </a:lnTo>
                    <a:lnTo>
                      <a:pt x="82" y="182"/>
                    </a:lnTo>
                    <a:lnTo>
                      <a:pt x="91" y="184"/>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275" name="Freeform 117"/>
              <p:cNvSpPr>
                <a:spLocks/>
              </p:cNvSpPr>
              <p:nvPr/>
            </p:nvSpPr>
            <p:spPr bwMode="auto">
              <a:xfrm>
                <a:off x="11779653" y="2964812"/>
                <a:ext cx="28575" cy="28575"/>
              </a:xfrm>
              <a:custGeom>
                <a:avLst/>
                <a:gdLst/>
                <a:ahLst/>
                <a:cxnLst>
                  <a:cxn ang="0">
                    <a:pos x="101" y="182"/>
                  </a:cxn>
                  <a:cxn ang="0">
                    <a:pos x="118" y="179"/>
                  </a:cxn>
                  <a:cxn ang="0">
                    <a:pos x="134" y="172"/>
                  </a:cxn>
                  <a:cxn ang="0">
                    <a:pos x="149" y="162"/>
                  </a:cxn>
                  <a:cxn ang="0">
                    <a:pos x="162" y="150"/>
                  </a:cxn>
                  <a:cxn ang="0">
                    <a:pos x="172" y="136"/>
                  </a:cxn>
                  <a:cxn ang="0">
                    <a:pos x="178" y="119"/>
                  </a:cxn>
                  <a:cxn ang="0">
                    <a:pos x="182" y="101"/>
                  </a:cxn>
                  <a:cxn ang="0">
                    <a:pos x="182" y="83"/>
                  </a:cxn>
                  <a:cxn ang="0">
                    <a:pos x="178" y="65"/>
                  </a:cxn>
                  <a:cxn ang="0">
                    <a:pos x="172" y="48"/>
                  </a:cxn>
                  <a:cxn ang="0">
                    <a:pos x="162" y="34"/>
                  </a:cxn>
                  <a:cxn ang="0">
                    <a:pos x="149" y="22"/>
                  </a:cxn>
                  <a:cxn ang="0">
                    <a:pos x="134" y="12"/>
                  </a:cxn>
                  <a:cxn ang="0">
                    <a:pos x="118" y="5"/>
                  </a:cxn>
                  <a:cxn ang="0">
                    <a:pos x="101" y="2"/>
                  </a:cxn>
                  <a:cxn ang="0">
                    <a:pos x="82" y="2"/>
                  </a:cxn>
                  <a:cxn ang="0">
                    <a:pos x="64" y="5"/>
                  </a:cxn>
                  <a:cxn ang="0">
                    <a:pos x="47" y="12"/>
                  </a:cxn>
                  <a:cxn ang="0">
                    <a:pos x="33" y="22"/>
                  </a:cxn>
                  <a:cxn ang="0">
                    <a:pos x="21" y="34"/>
                  </a:cxn>
                  <a:cxn ang="0">
                    <a:pos x="11" y="48"/>
                  </a:cxn>
                  <a:cxn ang="0">
                    <a:pos x="4" y="65"/>
                  </a:cxn>
                  <a:cxn ang="0">
                    <a:pos x="0" y="83"/>
                  </a:cxn>
                  <a:cxn ang="0">
                    <a:pos x="0" y="101"/>
                  </a:cxn>
                  <a:cxn ang="0">
                    <a:pos x="4" y="119"/>
                  </a:cxn>
                  <a:cxn ang="0">
                    <a:pos x="11" y="136"/>
                  </a:cxn>
                  <a:cxn ang="0">
                    <a:pos x="21" y="150"/>
                  </a:cxn>
                  <a:cxn ang="0">
                    <a:pos x="33" y="162"/>
                  </a:cxn>
                  <a:cxn ang="0">
                    <a:pos x="47" y="172"/>
                  </a:cxn>
                  <a:cxn ang="0">
                    <a:pos x="64" y="179"/>
                  </a:cxn>
                  <a:cxn ang="0">
                    <a:pos x="82" y="182"/>
                  </a:cxn>
                </a:cxnLst>
                <a:rect l="0" t="0" r="r" b="b"/>
                <a:pathLst>
                  <a:path w="183" h="184">
                    <a:moveTo>
                      <a:pt x="91" y="184"/>
                    </a:moveTo>
                    <a:lnTo>
                      <a:pt x="101" y="182"/>
                    </a:lnTo>
                    <a:lnTo>
                      <a:pt x="109" y="181"/>
                    </a:lnTo>
                    <a:lnTo>
                      <a:pt x="118" y="179"/>
                    </a:lnTo>
                    <a:lnTo>
                      <a:pt x="126" y="176"/>
                    </a:lnTo>
                    <a:lnTo>
                      <a:pt x="134" y="172"/>
                    </a:lnTo>
                    <a:lnTo>
                      <a:pt x="142" y="168"/>
                    </a:lnTo>
                    <a:lnTo>
                      <a:pt x="149" y="162"/>
                    </a:lnTo>
                    <a:lnTo>
                      <a:pt x="156" y="157"/>
                    </a:lnTo>
                    <a:lnTo>
                      <a:pt x="162" y="150"/>
                    </a:lnTo>
                    <a:lnTo>
                      <a:pt x="167" y="144"/>
                    </a:lnTo>
                    <a:lnTo>
                      <a:pt x="172" y="136"/>
                    </a:lnTo>
                    <a:lnTo>
                      <a:pt x="175" y="128"/>
                    </a:lnTo>
                    <a:lnTo>
                      <a:pt x="178" y="119"/>
                    </a:lnTo>
                    <a:lnTo>
                      <a:pt x="180" y="110"/>
                    </a:lnTo>
                    <a:lnTo>
                      <a:pt x="182" y="101"/>
                    </a:lnTo>
                    <a:lnTo>
                      <a:pt x="183" y="93"/>
                    </a:lnTo>
                    <a:lnTo>
                      <a:pt x="182" y="83"/>
                    </a:lnTo>
                    <a:lnTo>
                      <a:pt x="180" y="74"/>
                    </a:lnTo>
                    <a:lnTo>
                      <a:pt x="178" y="65"/>
                    </a:lnTo>
                    <a:lnTo>
                      <a:pt x="175" y="57"/>
                    </a:lnTo>
                    <a:lnTo>
                      <a:pt x="172" y="48"/>
                    </a:lnTo>
                    <a:lnTo>
                      <a:pt x="167" y="42"/>
                    </a:lnTo>
                    <a:lnTo>
                      <a:pt x="162" y="34"/>
                    </a:lnTo>
                    <a:lnTo>
                      <a:pt x="156" y="27"/>
                    </a:lnTo>
                    <a:lnTo>
                      <a:pt x="149" y="22"/>
                    </a:lnTo>
                    <a:lnTo>
                      <a:pt x="142" y="16"/>
                    </a:lnTo>
                    <a:lnTo>
                      <a:pt x="134" y="12"/>
                    </a:lnTo>
                    <a:lnTo>
                      <a:pt x="126" y="8"/>
                    </a:lnTo>
                    <a:lnTo>
                      <a:pt x="118" y="5"/>
                    </a:lnTo>
                    <a:lnTo>
                      <a:pt x="109" y="3"/>
                    </a:lnTo>
                    <a:lnTo>
                      <a:pt x="101" y="2"/>
                    </a:lnTo>
                    <a:lnTo>
                      <a:pt x="91" y="0"/>
                    </a:lnTo>
                    <a:lnTo>
                      <a:pt x="82" y="2"/>
                    </a:lnTo>
                    <a:lnTo>
                      <a:pt x="73" y="3"/>
                    </a:lnTo>
                    <a:lnTo>
                      <a:pt x="64" y="5"/>
                    </a:lnTo>
                    <a:lnTo>
                      <a:pt x="55" y="8"/>
                    </a:lnTo>
                    <a:lnTo>
                      <a:pt x="47" y="12"/>
                    </a:lnTo>
                    <a:lnTo>
                      <a:pt x="40" y="16"/>
                    </a:lnTo>
                    <a:lnTo>
                      <a:pt x="33" y="22"/>
                    </a:lnTo>
                    <a:lnTo>
                      <a:pt x="26" y="27"/>
                    </a:lnTo>
                    <a:lnTo>
                      <a:pt x="21" y="34"/>
                    </a:lnTo>
                    <a:lnTo>
                      <a:pt x="15" y="42"/>
                    </a:lnTo>
                    <a:lnTo>
                      <a:pt x="11" y="48"/>
                    </a:lnTo>
                    <a:lnTo>
                      <a:pt x="6" y="57"/>
                    </a:lnTo>
                    <a:lnTo>
                      <a:pt x="4" y="65"/>
                    </a:lnTo>
                    <a:lnTo>
                      <a:pt x="2" y="74"/>
                    </a:lnTo>
                    <a:lnTo>
                      <a:pt x="0" y="83"/>
                    </a:lnTo>
                    <a:lnTo>
                      <a:pt x="0" y="93"/>
                    </a:lnTo>
                    <a:lnTo>
                      <a:pt x="0" y="101"/>
                    </a:lnTo>
                    <a:lnTo>
                      <a:pt x="2" y="110"/>
                    </a:lnTo>
                    <a:lnTo>
                      <a:pt x="4" y="119"/>
                    </a:lnTo>
                    <a:lnTo>
                      <a:pt x="6" y="128"/>
                    </a:lnTo>
                    <a:lnTo>
                      <a:pt x="11" y="136"/>
                    </a:lnTo>
                    <a:lnTo>
                      <a:pt x="15" y="144"/>
                    </a:lnTo>
                    <a:lnTo>
                      <a:pt x="21" y="150"/>
                    </a:lnTo>
                    <a:lnTo>
                      <a:pt x="26" y="157"/>
                    </a:lnTo>
                    <a:lnTo>
                      <a:pt x="33" y="162"/>
                    </a:lnTo>
                    <a:lnTo>
                      <a:pt x="40" y="168"/>
                    </a:lnTo>
                    <a:lnTo>
                      <a:pt x="47" y="172"/>
                    </a:lnTo>
                    <a:lnTo>
                      <a:pt x="55" y="176"/>
                    </a:lnTo>
                    <a:lnTo>
                      <a:pt x="64" y="179"/>
                    </a:lnTo>
                    <a:lnTo>
                      <a:pt x="73" y="181"/>
                    </a:lnTo>
                    <a:lnTo>
                      <a:pt x="82" y="182"/>
                    </a:lnTo>
                    <a:lnTo>
                      <a:pt x="91" y="184"/>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276" name="Freeform 118"/>
              <p:cNvSpPr>
                <a:spLocks/>
              </p:cNvSpPr>
              <p:nvPr/>
            </p:nvSpPr>
            <p:spPr bwMode="auto">
              <a:xfrm>
                <a:off x="12235265" y="3150549"/>
                <a:ext cx="203200" cy="34925"/>
              </a:xfrm>
              <a:custGeom>
                <a:avLst/>
                <a:gdLst/>
                <a:ahLst/>
                <a:cxnLst>
                  <a:cxn ang="0">
                    <a:pos x="1170" y="0"/>
                  </a:cxn>
                  <a:cxn ang="0">
                    <a:pos x="1192" y="3"/>
                  </a:cxn>
                  <a:cxn ang="0">
                    <a:pos x="1212" y="8"/>
                  </a:cxn>
                  <a:cxn ang="0">
                    <a:pos x="1231" y="19"/>
                  </a:cxn>
                  <a:cxn ang="0">
                    <a:pos x="1246" y="33"/>
                  </a:cxn>
                  <a:cxn ang="0">
                    <a:pos x="1259" y="48"/>
                  </a:cxn>
                  <a:cxn ang="0">
                    <a:pos x="1271" y="67"/>
                  </a:cxn>
                  <a:cxn ang="0">
                    <a:pos x="1276" y="87"/>
                  </a:cxn>
                  <a:cxn ang="0">
                    <a:pos x="1278" y="109"/>
                  </a:cxn>
                  <a:cxn ang="0">
                    <a:pos x="1276" y="131"/>
                  </a:cxn>
                  <a:cxn ang="0">
                    <a:pos x="1271" y="151"/>
                  </a:cxn>
                  <a:cxn ang="0">
                    <a:pos x="1259" y="170"/>
                  </a:cxn>
                  <a:cxn ang="0">
                    <a:pos x="1246" y="186"/>
                  </a:cxn>
                  <a:cxn ang="0">
                    <a:pos x="1231" y="199"/>
                  </a:cxn>
                  <a:cxn ang="0">
                    <a:pos x="1212" y="209"/>
                  </a:cxn>
                  <a:cxn ang="0">
                    <a:pos x="1192" y="216"/>
                  </a:cxn>
                  <a:cxn ang="0">
                    <a:pos x="1170" y="218"/>
                  </a:cxn>
                  <a:cxn ang="0">
                    <a:pos x="97" y="218"/>
                  </a:cxn>
                  <a:cxn ang="0">
                    <a:pos x="76" y="213"/>
                  </a:cxn>
                  <a:cxn ang="0">
                    <a:pos x="56" y="205"/>
                  </a:cxn>
                  <a:cxn ang="0">
                    <a:pos x="40" y="193"/>
                  </a:cxn>
                  <a:cxn ang="0">
                    <a:pos x="24" y="178"/>
                  </a:cxn>
                  <a:cxn ang="0">
                    <a:pos x="13" y="161"/>
                  </a:cxn>
                  <a:cxn ang="0">
                    <a:pos x="4" y="141"/>
                  </a:cxn>
                  <a:cxn ang="0">
                    <a:pos x="0" y="120"/>
                  </a:cxn>
                  <a:cxn ang="0">
                    <a:pos x="0" y="98"/>
                  </a:cxn>
                  <a:cxn ang="0">
                    <a:pos x="4" y="77"/>
                  </a:cxn>
                  <a:cxn ang="0">
                    <a:pos x="13" y="57"/>
                  </a:cxn>
                  <a:cxn ang="0">
                    <a:pos x="24" y="40"/>
                  </a:cxn>
                  <a:cxn ang="0">
                    <a:pos x="40" y="25"/>
                  </a:cxn>
                  <a:cxn ang="0">
                    <a:pos x="56" y="14"/>
                  </a:cxn>
                  <a:cxn ang="0">
                    <a:pos x="76" y="5"/>
                  </a:cxn>
                  <a:cxn ang="0">
                    <a:pos x="97" y="0"/>
                  </a:cxn>
                </a:cxnLst>
                <a:rect l="0" t="0" r="r" b="b"/>
                <a:pathLst>
                  <a:path w="1278" h="218">
                    <a:moveTo>
                      <a:pt x="108" y="0"/>
                    </a:moveTo>
                    <a:lnTo>
                      <a:pt x="1170" y="0"/>
                    </a:lnTo>
                    <a:lnTo>
                      <a:pt x="1181" y="0"/>
                    </a:lnTo>
                    <a:lnTo>
                      <a:pt x="1192" y="3"/>
                    </a:lnTo>
                    <a:lnTo>
                      <a:pt x="1202" y="5"/>
                    </a:lnTo>
                    <a:lnTo>
                      <a:pt x="1212" y="8"/>
                    </a:lnTo>
                    <a:lnTo>
                      <a:pt x="1222" y="14"/>
                    </a:lnTo>
                    <a:lnTo>
                      <a:pt x="1231" y="19"/>
                    </a:lnTo>
                    <a:lnTo>
                      <a:pt x="1238" y="25"/>
                    </a:lnTo>
                    <a:lnTo>
                      <a:pt x="1246" y="33"/>
                    </a:lnTo>
                    <a:lnTo>
                      <a:pt x="1254" y="40"/>
                    </a:lnTo>
                    <a:lnTo>
                      <a:pt x="1259" y="48"/>
                    </a:lnTo>
                    <a:lnTo>
                      <a:pt x="1265" y="57"/>
                    </a:lnTo>
                    <a:lnTo>
                      <a:pt x="1271" y="67"/>
                    </a:lnTo>
                    <a:lnTo>
                      <a:pt x="1274" y="77"/>
                    </a:lnTo>
                    <a:lnTo>
                      <a:pt x="1276" y="87"/>
                    </a:lnTo>
                    <a:lnTo>
                      <a:pt x="1278" y="98"/>
                    </a:lnTo>
                    <a:lnTo>
                      <a:pt x="1278" y="109"/>
                    </a:lnTo>
                    <a:lnTo>
                      <a:pt x="1278" y="120"/>
                    </a:lnTo>
                    <a:lnTo>
                      <a:pt x="1276" y="131"/>
                    </a:lnTo>
                    <a:lnTo>
                      <a:pt x="1274" y="141"/>
                    </a:lnTo>
                    <a:lnTo>
                      <a:pt x="1271" y="151"/>
                    </a:lnTo>
                    <a:lnTo>
                      <a:pt x="1265" y="161"/>
                    </a:lnTo>
                    <a:lnTo>
                      <a:pt x="1259" y="170"/>
                    </a:lnTo>
                    <a:lnTo>
                      <a:pt x="1254" y="178"/>
                    </a:lnTo>
                    <a:lnTo>
                      <a:pt x="1246" y="186"/>
                    </a:lnTo>
                    <a:lnTo>
                      <a:pt x="1238" y="193"/>
                    </a:lnTo>
                    <a:lnTo>
                      <a:pt x="1231" y="199"/>
                    </a:lnTo>
                    <a:lnTo>
                      <a:pt x="1222" y="205"/>
                    </a:lnTo>
                    <a:lnTo>
                      <a:pt x="1212" y="209"/>
                    </a:lnTo>
                    <a:lnTo>
                      <a:pt x="1202" y="213"/>
                    </a:lnTo>
                    <a:lnTo>
                      <a:pt x="1192" y="216"/>
                    </a:lnTo>
                    <a:lnTo>
                      <a:pt x="1181" y="218"/>
                    </a:lnTo>
                    <a:lnTo>
                      <a:pt x="1170" y="218"/>
                    </a:lnTo>
                    <a:lnTo>
                      <a:pt x="108" y="218"/>
                    </a:lnTo>
                    <a:lnTo>
                      <a:pt x="97" y="218"/>
                    </a:lnTo>
                    <a:lnTo>
                      <a:pt x="86" y="216"/>
                    </a:lnTo>
                    <a:lnTo>
                      <a:pt x="76" y="213"/>
                    </a:lnTo>
                    <a:lnTo>
                      <a:pt x="66" y="209"/>
                    </a:lnTo>
                    <a:lnTo>
                      <a:pt x="56" y="205"/>
                    </a:lnTo>
                    <a:lnTo>
                      <a:pt x="47" y="199"/>
                    </a:lnTo>
                    <a:lnTo>
                      <a:pt x="40" y="193"/>
                    </a:lnTo>
                    <a:lnTo>
                      <a:pt x="32" y="186"/>
                    </a:lnTo>
                    <a:lnTo>
                      <a:pt x="24" y="178"/>
                    </a:lnTo>
                    <a:lnTo>
                      <a:pt x="19" y="170"/>
                    </a:lnTo>
                    <a:lnTo>
                      <a:pt x="13" y="161"/>
                    </a:lnTo>
                    <a:lnTo>
                      <a:pt x="9" y="151"/>
                    </a:lnTo>
                    <a:lnTo>
                      <a:pt x="4" y="141"/>
                    </a:lnTo>
                    <a:lnTo>
                      <a:pt x="2" y="131"/>
                    </a:lnTo>
                    <a:lnTo>
                      <a:pt x="0" y="120"/>
                    </a:lnTo>
                    <a:lnTo>
                      <a:pt x="0" y="109"/>
                    </a:lnTo>
                    <a:lnTo>
                      <a:pt x="0" y="98"/>
                    </a:lnTo>
                    <a:lnTo>
                      <a:pt x="2" y="87"/>
                    </a:lnTo>
                    <a:lnTo>
                      <a:pt x="4" y="77"/>
                    </a:lnTo>
                    <a:lnTo>
                      <a:pt x="9" y="67"/>
                    </a:lnTo>
                    <a:lnTo>
                      <a:pt x="13" y="57"/>
                    </a:lnTo>
                    <a:lnTo>
                      <a:pt x="19" y="48"/>
                    </a:lnTo>
                    <a:lnTo>
                      <a:pt x="24" y="40"/>
                    </a:lnTo>
                    <a:lnTo>
                      <a:pt x="32" y="33"/>
                    </a:lnTo>
                    <a:lnTo>
                      <a:pt x="40" y="25"/>
                    </a:lnTo>
                    <a:lnTo>
                      <a:pt x="47" y="19"/>
                    </a:lnTo>
                    <a:lnTo>
                      <a:pt x="56" y="14"/>
                    </a:lnTo>
                    <a:lnTo>
                      <a:pt x="66" y="8"/>
                    </a:lnTo>
                    <a:lnTo>
                      <a:pt x="76" y="5"/>
                    </a:lnTo>
                    <a:lnTo>
                      <a:pt x="86" y="3"/>
                    </a:lnTo>
                    <a:lnTo>
                      <a:pt x="97" y="0"/>
                    </a:lnTo>
                    <a:lnTo>
                      <a:pt x="108" y="0"/>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277" name="Freeform 119"/>
              <p:cNvSpPr>
                <a:spLocks/>
              </p:cNvSpPr>
              <p:nvPr/>
            </p:nvSpPr>
            <p:spPr bwMode="auto">
              <a:xfrm>
                <a:off x="11619315" y="3152137"/>
                <a:ext cx="28575" cy="28575"/>
              </a:xfrm>
              <a:custGeom>
                <a:avLst/>
                <a:gdLst/>
                <a:ahLst/>
                <a:cxnLst>
                  <a:cxn ang="0">
                    <a:pos x="101" y="182"/>
                  </a:cxn>
                  <a:cxn ang="0">
                    <a:pos x="119" y="179"/>
                  </a:cxn>
                  <a:cxn ang="0">
                    <a:pos x="136" y="172"/>
                  </a:cxn>
                  <a:cxn ang="0">
                    <a:pos x="150" y="162"/>
                  </a:cxn>
                  <a:cxn ang="0">
                    <a:pos x="162" y="150"/>
                  </a:cxn>
                  <a:cxn ang="0">
                    <a:pos x="172" y="135"/>
                  </a:cxn>
                  <a:cxn ang="0">
                    <a:pos x="179" y="119"/>
                  </a:cxn>
                  <a:cxn ang="0">
                    <a:pos x="183" y="101"/>
                  </a:cxn>
                  <a:cxn ang="0">
                    <a:pos x="183" y="82"/>
                  </a:cxn>
                  <a:cxn ang="0">
                    <a:pos x="179" y="64"/>
                  </a:cxn>
                  <a:cxn ang="0">
                    <a:pos x="172" y="48"/>
                  </a:cxn>
                  <a:cxn ang="0">
                    <a:pos x="162" y="33"/>
                  </a:cxn>
                  <a:cxn ang="0">
                    <a:pos x="150" y="21"/>
                  </a:cxn>
                  <a:cxn ang="0">
                    <a:pos x="136" y="11"/>
                  </a:cxn>
                  <a:cxn ang="0">
                    <a:pos x="119" y="4"/>
                  </a:cxn>
                  <a:cxn ang="0">
                    <a:pos x="101" y="0"/>
                  </a:cxn>
                  <a:cxn ang="0">
                    <a:pos x="82" y="0"/>
                  </a:cxn>
                  <a:cxn ang="0">
                    <a:pos x="65" y="4"/>
                  </a:cxn>
                  <a:cxn ang="0">
                    <a:pos x="49" y="11"/>
                  </a:cxn>
                  <a:cxn ang="0">
                    <a:pos x="34" y="21"/>
                  </a:cxn>
                  <a:cxn ang="0">
                    <a:pos x="21" y="33"/>
                  </a:cxn>
                  <a:cxn ang="0">
                    <a:pos x="11" y="48"/>
                  </a:cxn>
                  <a:cxn ang="0">
                    <a:pos x="5" y="64"/>
                  </a:cxn>
                  <a:cxn ang="0">
                    <a:pos x="1" y="82"/>
                  </a:cxn>
                  <a:cxn ang="0">
                    <a:pos x="1" y="101"/>
                  </a:cxn>
                  <a:cxn ang="0">
                    <a:pos x="5" y="119"/>
                  </a:cxn>
                  <a:cxn ang="0">
                    <a:pos x="11" y="135"/>
                  </a:cxn>
                  <a:cxn ang="0">
                    <a:pos x="21" y="150"/>
                  </a:cxn>
                  <a:cxn ang="0">
                    <a:pos x="34" y="162"/>
                  </a:cxn>
                  <a:cxn ang="0">
                    <a:pos x="49" y="172"/>
                  </a:cxn>
                  <a:cxn ang="0">
                    <a:pos x="65" y="179"/>
                  </a:cxn>
                  <a:cxn ang="0">
                    <a:pos x="82" y="182"/>
                  </a:cxn>
                </a:cxnLst>
                <a:rect l="0" t="0" r="r" b="b"/>
                <a:pathLst>
                  <a:path w="183" h="183">
                    <a:moveTo>
                      <a:pt x="92" y="183"/>
                    </a:moveTo>
                    <a:lnTo>
                      <a:pt x="101" y="182"/>
                    </a:lnTo>
                    <a:lnTo>
                      <a:pt x="110" y="181"/>
                    </a:lnTo>
                    <a:lnTo>
                      <a:pt x="119" y="179"/>
                    </a:lnTo>
                    <a:lnTo>
                      <a:pt x="128" y="175"/>
                    </a:lnTo>
                    <a:lnTo>
                      <a:pt x="136" y="172"/>
                    </a:lnTo>
                    <a:lnTo>
                      <a:pt x="143" y="168"/>
                    </a:lnTo>
                    <a:lnTo>
                      <a:pt x="150" y="162"/>
                    </a:lnTo>
                    <a:lnTo>
                      <a:pt x="157" y="156"/>
                    </a:lnTo>
                    <a:lnTo>
                      <a:pt x="162" y="150"/>
                    </a:lnTo>
                    <a:lnTo>
                      <a:pt x="168" y="142"/>
                    </a:lnTo>
                    <a:lnTo>
                      <a:pt x="172" y="135"/>
                    </a:lnTo>
                    <a:lnTo>
                      <a:pt x="177" y="127"/>
                    </a:lnTo>
                    <a:lnTo>
                      <a:pt x="179" y="119"/>
                    </a:lnTo>
                    <a:lnTo>
                      <a:pt x="181" y="110"/>
                    </a:lnTo>
                    <a:lnTo>
                      <a:pt x="183" y="101"/>
                    </a:lnTo>
                    <a:lnTo>
                      <a:pt x="183" y="91"/>
                    </a:lnTo>
                    <a:lnTo>
                      <a:pt x="183" y="82"/>
                    </a:lnTo>
                    <a:lnTo>
                      <a:pt x="181" y="73"/>
                    </a:lnTo>
                    <a:lnTo>
                      <a:pt x="179" y="64"/>
                    </a:lnTo>
                    <a:lnTo>
                      <a:pt x="177" y="56"/>
                    </a:lnTo>
                    <a:lnTo>
                      <a:pt x="172" y="48"/>
                    </a:lnTo>
                    <a:lnTo>
                      <a:pt x="168" y="40"/>
                    </a:lnTo>
                    <a:lnTo>
                      <a:pt x="162" y="33"/>
                    </a:lnTo>
                    <a:lnTo>
                      <a:pt x="157" y="27"/>
                    </a:lnTo>
                    <a:lnTo>
                      <a:pt x="150" y="21"/>
                    </a:lnTo>
                    <a:lnTo>
                      <a:pt x="143" y="16"/>
                    </a:lnTo>
                    <a:lnTo>
                      <a:pt x="136" y="11"/>
                    </a:lnTo>
                    <a:lnTo>
                      <a:pt x="128" y="8"/>
                    </a:lnTo>
                    <a:lnTo>
                      <a:pt x="119" y="4"/>
                    </a:lnTo>
                    <a:lnTo>
                      <a:pt x="110" y="2"/>
                    </a:lnTo>
                    <a:lnTo>
                      <a:pt x="101" y="0"/>
                    </a:lnTo>
                    <a:lnTo>
                      <a:pt x="92" y="0"/>
                    </a:lnTo>
                    <a:lnTo>
                      <a:pt x="82" y="0"/>
                    </a:lnTo>
                    <a:lnTo>
                      <a:pt x="73" y="2"/>
                    </a:lnTo>
                    <a:lnTo>
                      <a:pt x="65" y="4"/>
                    </a:lnTo>
                    <a:lnTo>
                      <a:pt x="57" y="8"/>
                    </a:lnTo>
                    <a:lnTo>
                      <a:pt x="49" y="11"/>
                    </a:lnTo>
                    <a:lnTo>
                      <a:pt x="41" y="16"/>
                    </a:lnTo>
                    <a:lnTo>
                      <a:pt x="34" y="21"/>
                    </a:lnTo>
                    <a:lnTo>
                      <a:pt x="28" y="27"/>
                    </a:lnTo>
                    <a:lnTo>
                      <a:pt x="21" y="33"/>
                    </a:lnTo>
                    <a:lnTo>
                      <a:pt x="16" y="40"/>
                    </a:lnTo>
                    <a:lnTo>
                      <a:pt x="11" y="48"/>
                    </a:lnTo>
                    <a:lnTo>
                      <a:pt x="8" y="56"/>
                    </a:lnTo>
                    <a:lnTo>
                      <a:pt x="5" y="64"/>
                    </a:lnTo>
                    <a:lnTo>
                      <a:pt x="2" y="73"/>
                    </a:lnTo>
                    <a:lnTo>
                      <a:pt x="1" y="82"/>
                    </a:lnTo>
                    <a:lnTo>
                      <a:pt x="0" y="91"/>
                    </a:lnTo>
                    <a:lnTo>
                      <a:pt x="1" y="101"/>
                    </a:lnTo>
                    <a:lnTo>
                      <a:pt x="2" y="110"/>
                    </a:lnTo>
                    <a:lnTo>
                      <a:pt x="5" y="119"/>
                    </a:lnTo>
                    <a:lnTo>
                      <a:pt x="8" y="127"/>
                    </a:lnTo>
                    <a:lnTo>
                      <a:pt x="11" y="135"/>
                    </a:lnTo>
                    <a:lnTo>
                      <a:pt x="16" y="142"/>
                    </a:lnTo>
                    <a:lnTo>
                      <a:pt x="21" y="150"/>
                    </a:lnTo>
                    <a:lnTo>
                      <a:pt x="28" y="156"/>
                    </a:lnTo>
                    <a:lnTo>
                      <a:pt x="34" y="162"/>
                    </a:lnTo>
                    <a:lnTo>
                      <a:pt x="41" y="168"/>
                    </a:lnTo>
                    <a:lnTo>
                      <a:pt x="49" y="172"/>
                    </a:lnTo>
                    <a:lnTo>
                      <a:pt x="57" y="175"/>
                    </a:lnTo>
                    <a:lnTo>
                      <a:pt x="65" y="179"/>
                    </a:lnTo>
                    <a:lnTo>
                      <a:pt x="73" y="181"/>
                    </a:lnTo>
                    <a:lnTo>
                      <a:pt x="82" y="182"/>
                    </a:lnTo>
                    <a:lnTo>
                      <a:pt x="92" y="183"/>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278" name="Freeform 120"/>
              <p:cNvSpPr>
                <a:spLocks/>
              </p:cNvSpPr>
              <p:nvPr/>
            </p:nvSpPr>
            <p:spPr bwMode="auto">
              <a:xfrm>
                <a:off x="11659003" y="3152137"/>
                <a:ext cx="28575" cy="28575"/>
              </a:xfrm>
              <a:custGeom>
                <a:avLst/>
                <a:gdLst/>
                <a:ahLst/>
                <a:cxnLst>
                  <a:cxn ang="0">
                    <a:pos x="100" y="182"/>
                  </a:cxn>
                  <a:cxn ang="0">
                    <a:pos x="118" y="179"/>
                  </a:cxn>
                  <a:cxn ang="0">
                    <a:pos x="134" y="172"/>
                  </a:cxn>
                  <a:cxn ang="0">
                    <a:pos x="149" y="162"/>
                  </a:cxn>
                  <a:cxn ang="0">
                    <a:pos x="161" y="150"/>
                  </a:cxn>
                  <a:cxn ang="0">
                    <a:pos x="171" y="135"/>
                  </a:cxn>
                  <a:cxn ang="0">
                    <a:pos x="179" y="119"/>
                  </a:cxn>
                  <a:cxn ang="0">
                    <a:pos x="182" y="101"/>
                  </a:cxn>
                  <a:cxn ang="0">
                    <a:pos x="182" y="82"/>
                  </a:cxn>
                  <a:cxn ang="0">
                    <a:pos x="179" y="64"/>
                  </a:cxn>
                  <a:cxn ang="0">
                    <a:pos x="171" y="48"/>
                  </a:cxn>
                  <a:cxn ang="0">
                    <a:pos x="161" y="33"/>
                  </a:cxn>
                  <a:cxn ang="0">
                    <a:pos x="149" y="21"/>
                  </a:cxn>
                  <a:cxn ang="0">
                    <a:pos x="134" y="11"/>
                  </a:cxn>
                  <a:cxn ang="0">
                    <a:pos x="118" y="4"/>
                  </a:cxn>
                  <a:cxn ang="0">
                    <a:pos x="100" y="0"/>
                  </a:cxn>
                  <a:cxn ang="0">
                    <a:pos x="81" y="0"/>
                  </a:cxn>
                  <a:cxn ang="0">
                    <a:pos x="63" y="4"/>
                  </a:cxn>
                  <a:cxn ang="0">
                    <a:pos x="48" y="11"/>
                  </a:cxn>
                  <a:cxn ang="0">
                    <a:pos x="32" y="21"/>
                  </a:cxn>
                  <a:cxn ang="0">
                    <a:pos x="20" y="33"/>
                  </a:cxn>
                  <a:cxn ang="0">
                    <a:pos x="10" y="48"/>
                  </a:cxn>
                  <a:cxn ang="0">
                    <a:pos x="4" y="64"/>
                  </a:cxn>
                  <a:cxn ang="0">
                    <a:pos x="0" y="82"/>
                  </a:cxn>
                  <a:cxn ang="0">
                    <a:pos x="0" y="101"/>
                  </a:cxn>
                  <a:cxn ang="0">
                    <a:pos x="4" y="119"/>
                  </a:cxn>
                  <a:cxn ang="0">
                    <a:pos x="10" y="135"/>
                  </a:cxn>
                  <a:cxn ang="0">
                    <a:pos x="20" y="150"/>
                  </a:cxn>
                  <a:cxn ang="0">
                    <a:pos x="32" y="162"/>
                  </a:cxn>
                  <a:cxn ang="0">
                    <a:pos x="48" y="172"/>
                  </a:cxn>
                  <a:cxn ang="0">
                    <a:pos x="63" y="179"/>
                  </a:cxn>
                  <a:cxn ang="0">
                    <a:pos x="81" y="182"/>
                  </a:cxn>
                </a:cxnLst>
                <a:rect l="0" t="0" r="r" b="b"/>
                <a:pathLst>
                  <a:path w="182" h="183">
                    <a:moveTo>
                      <a:pt x="91" y="183"/>
                    </a:moveTo>
                    <a:lnTo>
                      <a:pt x="100" y="182"/>
                    </a:lnTo>
                    <a:lnTo>
                      <a:pt x="109" y="181"/>
                    </a:lnTo>
                    <a:lnTo>
                      <a:pt x="118" y="179"/>
                    </a:lnTo>
                    <a:lnTo>
                      <a:pt x="127" y="175"/>
                    </a:lnTo>
                    <a:lnTo>
                      <a:pt x="134" y="172"/>
                    </a:lnTo>
                    <a:lnTo>
                      <a:pt x="142" y="168"/>
                    </a:lnTo>
                    <a:lnTo>
                      <a:pt x="149" y="162"/>
                    </a:lnTo>
                    <a:lnTo>
                      <a:pt x="155" y="156"/>
                    </a:lnTo>
                    <a:lnTo>
                      <a:pt x="161" y="150"/>
                    </a:lnTo>
                    <a:lnTo>
                      <a:pt x="167" y="142"/>
                    </a:lnTo>
                    <a:lnTo>
                      <a:pt x="171" y="135"/>
                    </a:lnTo>
                    <a:lnTo>
                      <a:pt x="175" y="127"/>
                    </a:lnTo>
                    <a:lnTo>
                      <a:pt x="179" y="119"/>
                    </a:lnTo>
                    <a:lnTo>
                      <a:pt x="181" y="110"/>
                    </a:lnTo>
                    <a:lnTo>
                      <a:pt x="182" y="101"/>
                    </a:lnTo>
                    <a:lnTo>
                      <a:pt x="182" y="91"/>
                    </a:lnTo>
                    <a:lnTo>
                      <a:pt x="182" y="82"/>
                    </a:lnTo>
                    <a:lnTo>
                      <a:pt x="181" y="73"/>
                    </a:lnTo>
                    <a:lnTo>
                      <a:pt x="179" y="64"/>
                    </a:lnTo>
                    <a:lnTo>
                      <a:pt x="175" y="56"/>
                    </a:lnTo>
                    <a:lnTo>
                      <a:pt x="171" y="48"/>
                    </a:lnTo>
                    <a:lnTo>
                      <a:pt x="167" y="40"/>
                    </a:lnTo>
                    <a:lnTo>
                      <a:pt x="161" y="33"/>
                    </a:lnTo>
                    <a:lnTo>
                      <a:pt x="155" y="27"/>
                    </a:lnTo>
                    <a:lnTo>
                      <a:pt x="149" y="21"/>
                    </a:lnTo>
                    <a:lnTo>
                      <a:pt x="142" y="16"/>
                    </a:lnTo>
                    <a:lnTo>
                      <a:pt x="134" y="11"/>
                    </a:lnTo>
                    <a:lnTo>
                      <a:pt x="127" y="8"/>
                    </a:lnTo>
                    <a:lnTo>
                      <a:pt x="118" y="4"/>
                    </a:lnTo>
                    <a:lnTo>
                      <a:pt x="109" y="2"/>
                    </a:lnTo>
                    <a:lnTo>
                      <a:pt x="100" y="0"/>
                    </a:lnTo>
                    <a:lnTo>
                      <a:pt x="91" y="0"/>
                    </a:lnTo>
                    <a:lnTo>
                      <a:pt x="81" y="0"/>
                    </a:lnTo>
                    <a:lnTo>
                      <a:pt x="72" y="2"/>
                    </a:lnTo>
                    <a:lnTo>
                      <a:pt x="63" y="4"/>
                    </a:lnTo>
                    <a:lnTo>
                      <a:pt x="56" y="8"/>
                    </a:lnTo>
                    <a:lnTo>
                      <a:pt x="48" y="11"/>
                    </a:lnTo>
                    <a:lnTo>
                      <a:pt x="40" y="16"/>
                    </a:lnTo>
                    <a:lnTo>
                      <a:pt x="32" y="21"/>
                    </a:lnTo>
                    <a:lnTo>
                      <a:pt x="27" y="27"/>
                    </a:lnTo>
                    <a:lnTo>
                      <a:pt x="20" y="33"/>
                    </a:lnTo>
                    <a:lnTo>
                      <a:pt x="16" y="40"/>
                    </a:lnTo>
                    <a:lnTo>
                      <a:pt x="10" y="48"/>
                    </a:lnTo>
                    <a:lnTo>
                      <a:pt x="7" y="56"/>
                    </a:lnTo>
                    <a:lnTo>
                      <a:pt x="4" y="64"/>
                    </a:lnTo>
                    <a:lnTo>
                      <a:pt x="1" y="73"/>
                    </a:lnTo>
                    <a:lnTo>
                      <a:pt x="0" y="82"/>
                    </a:lnTo>
                    <a:lnTo>
                      <a:pt x="0" y="91"/>
                    </a:lnTo>
                    <a:lnTo>
                      <a:pt x="0" y="101"/>
                    </a:lnTo>
                    <a:lnTo>
                      <a:pt x="1" y="110"/>
                    </a:lnTo>
                    <a:lnTo>
                      <a:pt x="4" y="119"/>
                    </a:lnTo>
                    <a:lnTo>
                      <a:pt x="7" y="127"/>
                    </a:lnTo>
                    <a:lnTo>
                      <a:pt x="10" y="135"/>
                    </a:lnTo>
                    <a:lnTo>
                      <a:pt x="16" y="142"/>
                    </a:lnTo>
                    <a:lnTo>
                      <a:pt x="20" y="150"/>
                    </a:lnTo>
                    <a:lnTo>
                      <a:pt x="27" y="156"/>
                    </a:lnTo>
                    <a:lnTo>
                      <a:pt x="32" y="162"/>
                    </a:lnTo>
                    <a:lnTo>
                      <a:pt x="40" y="168"/>
                    </a:lnTo>
                    <a:lnTo>
                      <a:pt x="48" y="172"/>
                    </a:lnTo>
                    <a:lnTo>
                      <a:pt x="56" y="175"/>
                    </a:lnTo>
                    <a:lnTo>
                      <a:pt x="63" y="179"/>
                    </a:lnTo>
                    <a:lnTo>
                      <a:pt x="72" y="181"/>
                    </a:lnTo>
                    <a:lnTo>
                      <a:pt x="81" y="182"/>
                    </a:lnTo>
                    <a:lnTo>
                      <a:pt x="91" y="183"/>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279" name="Freeform 121"/>
              <p:cNvSpPr>
                <a:spLocks/>
              </p:cNvSpPr>
              <p:nvPr/>
            </p:nvSpPr>
            <p:spPr bwMode="auto">
              <a:xfrm>
                <a:off x="11698690" y="3152137"/>
                <a:ext cx="30163" cy="28575"/>
              </a:xfrm>
              <a:custGeom>
                <a:avLst/>
                <a:gdLst/>
                <a:ahLst/>
                <a:cxnLst>
                  <a:cxn ang="0">
                    <a:pos x="100" y="182"/>
                  </a:cxn>
                  <a:cxn ang="0">
                    <a:pos x="118" y="179"/>
                  </a:cxn>
                  <a:cxn ang="0">
                    <a:pos x="134" y="172"/>
                  </a:cxn>
                  <a:cxn ang="0">
                    <a:pos x="149" y="162"/>
                  </a:cxn>
                  <a:cxn ang="0">
                    <a:pos x="162" y="150"/>
                  </a:cxn>
                  <a:cxn ang="0">
                    <a:pos x="171" y="135"/>
                  </a:cxn>
                  <a:cxn ang="0">
                    <a:pos x="179" y="119"/>
                  </a:cxn>
                  <a:cxn ang="0">
                    <a:pos x="182" y="101"/>
                  </a:cxn>
                  <a:cxn ang="0">
                    <a:pos x="182" y="82"/>
                  </a:cxn>
                  <a:cxn ang="0">
                    <a:pos x="179" y="64"/>
                  </a:cxn>
                  <a:cxn ang="0">
                    <a:pos x="171" y="48"/>
                  </a:cxn>
                  <a:cxn ang="0">
                    <a:pos x="162" y="33"/>
                  </a:cxn>
                  <a:cxn ang="0">
                    <a:pos x="149" y="21"/>
                  </a:cxn>
                  <a:cxn ang="0">
                    <a:pos x="134" y="11"/>
                  </a:cxn>
                  <a:cxn ang="0">
                    <a:pos x="118" y="4"/>
                  </a:cxn>
                  <a:cxn ang="0">
                    <a:pos x="100" y="0"/>
                  </a:cxn>
                  <a:cxn ang="0">
                    <a:pos x="82" y="0"/>
                  </a:cxn>
                  <a:cxn ang="0">
                    <a:pos x="64" y="4"/>
                  </a:cxn>
                  <a:cxn ang="0">
                    <a:pos x="48" y="11"/>
                  </a:cxn>
                  <a:cxn ang="0">
                    <a:pos x="33" y="21"/>
                  </a:cxn>
                  <a:cxn ang="0">
                    <a:pos x="20" y="33"/>
                  </a:cxn>
                  <a:cxn ang="0">
                    <a:pos x="11" y="48"/>
                  </a:cxn>
                  <a:cxn ang="0">
                    <a:pos x="3" y="64"/>
                  </a:cxn>
                  <a:cxn ang="0">
                    <a:pos x="0" y="82"/>
                  </a:cxn>
                  <a:cxn ang="0">
                    <a:pos x="0" y="101"/>
                  </a:cxn>
                  <a:cxn ang="0">
                    <a:pos x="3" y="119"/>
                  </a:cxn>
                  <a:cxn ang="0">
                    <a:pos x="11" y="135"/>
                  </a:cxn>
                  <a:cxn ang="0">
                    <a:pos x="20" y="150"/>
                  </a:cxn>
                  <a:cxn ang="0">
                    <a:pos x="33" y="162"/>
                  </a:cxn>
                  <a:cxn ang="0">
                    <a:pos x="48" y="172"/>
                  </a:cxn>
                  <a:cxn ang="0">
                    <a:pos x="64" y="179"/>
                  </a:cxn>
                  <a:cxn ang="0">
                    <a:pos x="82" y="182"/>
                  </a:cxn>
                </a:cxnLst>
                <a:rect l="0" t="0" r="r" b="b"/>
                <a:pathLst>
                  <a:path w="182" h="183">
                    <a:moveTo>
                      <a:pt x="91" y="183"/>
                    </a:moveTo>
                    <a:lnTo>
                      <a:pt x="100" y="182"/>
                    </a:lnTo>
                    <a:lnTo>
                      <a:pt x="110" y="181"/>
                    </a:lnTo>
                    <a:lnTo>
                      <a:pt x="118" y="179"/>
                    </a:lnTo>
                    <a:lnTo>
                      <a:pt x="126" y="175"/>
                    </a:lnTo>
                    <a:lnTo>
                      <a:pt x="134" y="172"/>
                    </a:lnTo>
                    <a:lnTo>
                      <a:pt x="142" y="168"/>
                    </a:lnTo>
                    <a:lnTo>
                      <a:pt x="149" y="162"/>
                    </a:lnTo>
                    <a:lnTo>
                      <a:pt x="155" y="156"/>
                    </a:lnTo>
                    <a:lnTo>
                      <a:pt x="162" y="150"/>
                    </a:lnTo>
                    <a:lnTo>
                      <a:pt x="166" y="142"/>
                    </a:lnTo>
                    <a:lnTo>
                      <a:pt x="171" y="135"/>
                    </a:lnTo>
                    <a:lnTo>
                      <a:pt x="175" y="127"/>
                    </a:lnTo>
                    <a:lnTo>
                      <a:pt x="179" y="119"/>
                    </a:lnTo>
                    <a:lnTo>
                      <a:pt x="181" y="110"/>
                    </a:lnTo>
                    <a:lnTo>
                      <a:pt x="182" y="101"/>
                    </a:lnTo>
                    <a:lnTo>
                      <a:pt x="182" y="91"/>
                    </a:lnTo>
                    <a:lnTo>
                      <a:pt x="182" y="82"/>
                    </a:lnTo>
                    <a:lnTo>
                      <a:pt x="181" y="73"/>
                    </a:lnTo>
                    <a:lnTo>
                      <a:pt x="179" y="64"/>
                    </a:lnTo>
                    <a:lnTo>
                      <a:pt x="175" y="56"/>
                    </a:lnTo>
                    <a:lnTo>
                      <a:pt x="171" y="48"/>
                    </a:lnTo>
                    <a:lnTo>
                      <a:pt x="166" y="40"/>
                    </a:lnTo>
                    <a:lnTo>
                      <a:pt x="162" y="33"/>
                    </a:lnTo>
                    <a:lnTo>
                      <a:pt x="155" y="27"/>
                    </a:lnTo>
                    <a:lnTo>
                      <a:pt x="149" y="21"/>
                    </a:lnTo>
                    <a:lnTo>
                      <a:pt x="142" y="16"/>
                    </a:lnTo>
                    <a:lnTo>
                      <a:pt x="134" y="11"/>
                    </a:lnTo>
                    <a:lnTo>
                      <a:pt x="126" y="8"/>
                    </a:lnTo>
                    <a:lnTo>
                      <a:pt x="118" y="4"/>
                    </a:lnTo>
                    <a:lnTo>
                      <a:pt x="110" y="2"/>
                    </a:lnTo>
                    <a:lnTo>
                      <a:pt x="100" y="0"/>
                    </a:lnTo>
                    <a:lnTo>
                      <a:pt x="91" y="0"/>
                    </a:lnTo>
                    <a:lnTo>
                      <a:pt x="82" y="0"/>
                    </a:lnTo>
                    <a:lnTo>
                      <a:pt x="72" y="2"/>
                    </a:lnTo>
                    <a:lnTo>
                      <a:pt x="64" y="4"/>
                    </a:lnTo>
                    <a:lnTo>
                      <a:pt x="55" y="8"/>
                    </a:lnTo>
                    <a:lnTo>
                      <a:pt x="48" y="11"/>
                    </a:lnTo>
                    <a:lnTo>
                      <a:pt x="40" y="16"/>
                    </a:lnTo>
                    <a:lnTo>
                      <a:pt x="33" y="21"/>
                    </a:lnTo>
                    <a:lnTo>
                      <a:pt x="27" y="27"/>
                    </a:lnTo>
                    <a:lnTo>
                      <a:pt x="20" y="33"/>
                    </a:lnTo>
                    <a:lnTo>
                      <a:pt x="16" y="40"/>
                    </a:lnTo>
                    <a:lnTo>
                      <a:pt x="11" y="48"/>
                    </a:lnTo>
                    <a:lnTo>
                      <a:pt x="7" y="56"/>
                    </a:lnTo>
                    <a:lnTo>
                      <a:pt x="3" y="64"/>
                    </a:lnTo>
                    <a:lnTo>
                      <a:pt x="1" y="73"/>
                    </a:lnTo>
                    <a:lnTo>
                      <a:pt x="0" y="82"/>
                    </a:lnTo>
                    <a:lnTo>
                      <a:pt x="0" y="91"/>
                    </a:lnTo>
                    <a:lnTo>
                      <a:pt x="0" y="101"/>
                    </a:lnTo>
                    <a:lnTo>
                      <a:pt x="1" y="110"/>
                    </a:lnTo>
                    <a:lnTo>
                      <a:pt x="3" y="119"/>
                    </a:lnTo>
                    <a:lnTo>
                      <a:pt x="7" y="127"/>
                    </a:lnTo>
                    <a:lnTo>
                      <a:pt x="11" y="135"/>
                    </a:lnTo>
                    <a:lnTo>
                      <a:pt x="16" y="142"/>
                    </a:lnTo>
                    <a:lnTo>
                      <a:pt x="20" y="150"/>
                    </a:lnTo>
                    <a:lnTo>
                      <a:pt x="27" y="156"/>
                    </a:lnTo>
                    <a:lnTo>
                      <a:pt x="33" y="162"/>
                    </a:lnTo>
                    <a:lnTo>
                      <a:pt x="40" y="168"/>
                    </a:lnTo>
                    <a:lnTo>
                      <a:pt x="48" y="172"/>
                    </a:lnTo>
                    <a:lnTo>
                      <a:pt x="55" y="175"/>
                    </a:lnTo>
                    <a:lnTo>
                      <a:pt x="64" y="179"/>
                    </a:lnTo>
                    <a:lnTo>
                      <a:pt x="72" y="181"/>
                    </a:lnTo>
                    <a:lnTo>
                      <a:pt x="82" y="182"/>
                    </a:lnTo>
                    <a:lnTo>
                      <a:pt x="91" y="183"/>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280" name="Freeform 122"/>
              <p:cNvSpPr>
                <a:spLocks/>
              </p:cNvSpPr>
              <p:nvPr/>
            </p:nvSpPr>
            <p:spPr bwMode="auto">
              <a:xfrm>
                <a:off x="11739965" y="3152137"/>
                <a:ext cx="28575" cy="28575"/>
              </a:xfrm>
              <a:custGeom>
                <a:avLst/>
                <a:gdLst/>
                <a:ahLst/>
                <a:cxnLst>
                  <a:cxn ang="0">
                    <a:pos x="101" y="182"/>
                  </a:cxn>
                  <a:cxn ang="0">
                    <a:pos x="118" y="179"/>
                  </a:cxn>
                  <a:cxn ang="0">
                    <a:pos x="134" y="172"/>
                  </a:cxn>
                  <a:cxn ang="0">
                    <a:pos x="148" y="162"/>
                  </a:cxn>
                  <a:cxn ang="0">
                    <a:pos x="162" y="150"/>
                  </a:cxn>
                  <a:cxn ang="0">
                    <a:pos x="172" y="135"/>
                  </a:cxn>
                  <a:cxn ang="0">
                    <a:pos x="178" y="119"/>
                  </a:cxn>
                  <a:cxn ang="0">
                    <a:pos x="182" y="101"/>
                  </a:cxn>
                  <a:cxn ang="0">
                    <a:pos x="182" y="82"/>
                  </a:cxn>
                  <a:cxn ang="0">
                    <a:pos x="178" y="64"/>
                  </a:cxn>
                  <a:cxn ang="0">
                    <a:pos x="172" y="48"/>
                  </a:cxn>
                  <a:cxn ang="0">
                    <a:pos x="162" y="33"/>
                  </a:cxn>
                  <a:cxn ang="0">
                    <a:pos x="148" y="21"/>
                  </a:cxn>
                  <a:cxn ang="0">
                    <a:pos x="134" y="11"/>
                  </a:cxn>
                  <a:cxn ang="0">
                    <a:pos x="118" y="4"/>
                  </a:cxn>
                  <a:cxn ang="0">
                    <a:pos x="101" y="0"/>
                  </a:cxn>
                  <a:cxn ang="0">
                    <a:pos x="82" y="0"/>
                  </a:cxn>
                  <a:cxn ang="0">
                    <a:pos x="64" y="4"/>
                  </a:cxn>
                  <a:cxn ang="0">
                    <a:pos x="48" y="11"/>
                  </a:cxn>
                  <a:cxn ang="0">
                    <a:pos x="33" y="21"/>
                  </a:cxn>
                  <a:cxn ang="0">
                    <a:pos x="21" y="33"/>
                  </a:cxn>
                  <a:cxn ang="0">
                    <a:pos x="11" y="48"/>
                  </a:cxn>
                  <a:cxn ang="0">
                    <a:pos x="3" y="64"/>
                  </a:cxn>
                  <a:cxn ang="0">
                    <a:pos x="0" y="82"/>
                  </a:cxn>
                  <a:cxn ang="0">
                    <a:pos x="0" y="101"/>
                  </a:cxn>
                  <a:cxn ang="0">
                    <a:pos x="3" y="119"/>
                  </a:cxn>
                  <a:cxn ang="0">
                    <a:pos x="11" y="135"/>
                  </a:cxn>
                  <a:cxn ang="0">
                    <a:pos x="21" y="150"/>
                  </a:cxn>
                  <a:cxn ang="0">
                    <a:pos x="33" y="162"/>
                  </a:cxn>
                  <a:cxn ang="0">
                    <a:pos x="48" y="172"/>
                  </a:cxn>
                  <a:cxn ang="0">
                    <a:pos x="64" y="179"/>
                  </a:cxn>
                  <a:cxn ang="0">
                    <a:pos x="82" y="182"/>
                  </a:cxn>
                </a:cxnLst>
                <a:rect l="0" t="0" r="r" b="b"/>
                <a:pathLst>
                  <a:path w="183" h="183">
                    <a:moveTo>
                      <a:pt x="91" y="183"/>
                    </a:moveTo>
                    <a:lnTo>
                      <a:pt x="101" y="182"/>
                    </a:lnTo>
                    <a:lnTo>
                      <a:pt x="110" y="181"/>
                    </a:lnTo>
                    <a:lnTo>
                      <a:pt x="118" y="179"/>
                    </a:lnTo>
                    <a:lnTo>
                      <a:pt x="126" y="175"/>
                    </a:lnTo>
                    <a:lnTo>
                      <a:pt x="134" y="172"/>
                    </a:lnTo>
                    <a:lnTo>
                      <a:pt x="142" y="168"/>
                    </a:lnTo>
                    <a:lnTo>
                      <a:pt x="148" y="162"/>
                    </a:lnTo>
                    <a:lnTo>
                      <a:pt x="155" y="156"/>
                    </a:lnTo>
                    <a:lnTo>
                      <a:pt x="162" y="150"/>
                    </a:lnTo>
                    <a:lnTo>
                      <a:pt x="166" y="142"/>
                    </a:lnTo>
                    <a:lnTo>
                      <a:pt x="172" y="135"/>
                    </a:lnTo>
                    <a:lnTo>
                      <a:pt x="175" y="127"/>
                    </a:lnTo>
                    <a:lnTo>
                      <a:pt x="178" y="119"/>
                    </a:lnTo>
                    <a:lnTo>
                      <a:pt x="181" y="110"/>
                    </a:lnTo>
                    <a:lnTo>
                      <a:pt x="182" y="101"/>
                    </a:lnTo>
                    <a:lnTo>
                      <a:pt x="183" y="91"/>
                    </a:lnTo>
                    <a:lnTo>
                      <a:pt x="182" y="82"/>
                    </a:lnTo>
                    <a:lnTo>
                      <a:pt x="181" y="73"/>
                    </a:lnTo>
                    <a:lnTo>
                      <a:pt x="178" y="64"/>
                    </a:lnTo>
                    <a:lnTo>
                      <a:pt x="175" y="56"/>
                    </a:lnTo>
                    <a:lnTo>
                      <a:pt x="172" y="48"/>
                    </a:lnTo>
                    <a:lnTo>
                      <a:pt x="166" y="40"/>
                    </a:lnTo>
                    <a:lnTo>
                      <a:pt x="162" y="33"/>
                    </a:lnTo>
                    <a:lnTo>
                      <a:pt x="155" y="27"/>
                    </a:lnTo>
                    <a:lnTo>
                      <a:pt x="148" y="21"/>
                    </a:lnTo>
                    <a:lnTo>
                      <a:pt x="142" y="16"/>
                    </a:lnTo>
                    <a:lnTo>
                      <a:pt x="134" y="11"/>
                    </a:lnTo>
                    <a:lnTo>
                      <a:pt x="126" y="8"/>
                    </a:lnTo>
                    <a:lnTo>
                      <a:pt x="118" y="4"/>
                    </a:lnTo>
                    <a:lnTo>
                      <a:pt x="110" y="2"/>
                    </a:lnTo>
                    <a:lnTo>
                      <a:pt x="101" y="0"/>
                    </a:lnTo>
                    <a:lnTo>
                      <a:pt x="91" y="0"/>
                    </a:lnTo>
                    <a:lnTo>
                      <a:pt x="82" y="0"/>
                    </a:lnTo>
                    <a:lnTo>
                      <a:pt x="73" y="2"/>
                    </a:lnTo>
                    <a:lnTo>
                      <a:pt x="64" y="4"/>
                    </a:lnTo>
                    <a:lnTo>
                      <a:pt x="55" y="8"/>
                    </a:lnTo>
                    <a:lnTo>
                      <a:pt x="48" y="11"/>
                    </a:lnTo>
                    <a:lnTo>
                      <a:pt x="40" y="16"/>
                    </a:lnTo>
                    <a:lnTo>
                      <a:pt x="33" y="21"/>
                    </a:lnTo>
                    <a:lnTo>
                      <a:pt x="26" y="27"/>
                    </a:lnTo>
                    <a:lnTo>
                      <a:pt x="21" y="33"/>
                    </a:lnTo>
                    <a:lnTo>
                      <a:pt x="15" y="40"/>
                    </a:lnTo>
                    <a:lnTo>
                      <a:pt x="11" y="48"/>
                    </a:lnTo>
                    <a:lnTo>
                      <a:pt x="6" y="56"/>
                    </a:lnTo>
                    <a:lnTo>
                      <a:pt x="3" y="64"/>
                    </a:lnTo>
                    <a:lnTo>
                      <a:pt x="1" y="73"/>
                    </a:lnTo>
                    <a:lnTo>
                      <a:pt x="0" y="82"/>
                    </a:lnTo>
                    <a:lnTo>
                      <a:pt x="0" y="91"/>
                    </a:lnTo>
                    <a:lnTo>
                      <a:pt x="0" y="101"/>
                    </a:lnTo>
                    <a:lnTo>
                      <a:pt x="1" y="110"/>
                    </a:lnTo>
                    <a:lnTo>
                      <a:pt x="3" y="119"/>
                    </a:lnTo>
                    <a:lnTo>
                      <a:pt x="6" y="127"/>
                    </a:lnTo>
                    <a:lnTo>
                      <a:pt x="11" y="135"/>
                    </a:lnTo>
                    <a:lnTo>
                      <a:pt x="15" y="142"/>
                    </a:lnTo>
                    <a:lnTo>
                      <a:pt x="21" y="150"/>
                    </a:lnTo>
                    <a:lnTo>
                      <a:pt x="26" y="156"/>
                    </a:lnTo>
                    <a:lnTo>
                      <a:pt x="33" y="162"/>
                    </a:lnTo>
                    <a:lnTo>
                      <a:pt x="40" y="168"/>
                    </a:lnTo>
                    <a:lnTo>
                      <a:pt x="48" y="172"/>
                    </a:lnTo>
                    <a:lnTo>
                      <a:pt x="55" y="175"/>
                    </a:lnTo>
                    <a:lnTo>
                      <a:pt x="64" y="179"/>
                    </a:lnTo>
                    <a:lnTo>
                      <a:pt x="73" y="181"/>
                    </a:lnTo>
                    <a:lnTo>
                      <a:pt x="82" y="182"/>
                    </a:lnTo>
                    <a:lnTo>
                      <a:pt x="91" y="183"/>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281" name="Freeform 123"/>
              <p:cNvSpPr>
                <a:spLocks/>
              </p:cNvSpPr>
              <p:nvPr/>
            </p:nvSpPr>
            <p:spPr bwMode="auto">
              <a:xfrm>
                <a:off x="11779653" y="3152137"/>
                <a:ext cx="28575" cy="28575"/>
              </a:xfrm>
              <a:custGeom>
                <a:avLst/>
                <a:gdLst/>
                <a:ahLst/>
                <a:cxnLst>
                  <a:cxn ang="0">
                    <a:pos x="101" y="182"/>
                  </a:cxn>
                  <a:cxn ang="0">
                    <a:pos x="118" y="179"/>
                  </a:cxn>
                  <a:cxn ang="0">
                    <a:pos x="134" y="172"/>
                  </a:cxn>
                  <a:cxn ang="0">
                    <a:pos x="149" y="162"/>
                  </a:cxn>
                  <a:cxn ang="0">
                    <a:pos x="162" y="150"/>
                  </a:cxn>
                  <a:cxn ang="0">
                    <a:pos x="172" y="135"/>
                  </a:cxn>
                  <a:cxn ang="0">
                    <a:pos x="178" y="119"/>
                  </a:cxn>
                  <a:cxn ang="0">
                    <a:pos x="182" y="101"/>
                  </a:cxn>
                  <a:cxn ang="0">
                    <a:pos x="182" y="82"/>
                  </a:cxn>
                  <a:cxn ang="0">
                    <a:pos x="178" y="64"/>
                  </a:cxn>
                  <a:cxn ang="0">
                    <a:pos x="172" y="48"/>
                  </a:cxn>
                  <a:cxn ang="0">
                    <a:pos x="162" y="33"/>
                  </a:cxn>
                  <a:cxn ang="0">
                    <a:pos x="149" y="21"/>
                  </a:cxn>
                  <a:cxn ang="0">
                    <a:pos x="134" y="11"/>
                  </a:cxn>
                  <a:cxn ang="0">
                    <a:pos x="118" y="4"/>
                  </a:cxn>
                  <a:cxn ang="0">
                    <a:pos x="101" y="0"/>
                  </a:cxn>
                  <a:cxn ang="0">
                    <a:pos x="82" y="0"/>
                  </a:cxn>
                  <a:cxn ang="0">
                    <a:pos x="64" y="4"/>
                  </a:cxn>
                  <a:cxn ang="0">
                    <a:pos x="47" y="11"/>
                  </a:cxn>
                  <a:cxn ang="0">
                    <a:pos x="33" y="21"/>
                  </a:cxn>
                  <a:cxn ang="0">
                    <a:pos x="21" y="33"/>
                  </a:cxn>
                  <a:cxn ang="0">
                    <a:pos x="11" y="48"/>
                  </a:cxn>
                  <a:cxn ang="0">
                    <a:pos x="4" y="64"/>
                  </a:cxn>
                  <a:cxn ang="0">
                    <a:pos x="0" y="82"/>
                  </a:cxn>
                  <a:cxn ang="0">
                    <a:pos x="0" y="101"/>
                  </a:cxn>
                  <a:cxn ang="0">
                    <a:pos x="4" y="119"/>
                  </a:cxn>
                  <a:cxn ang="0">
                    <a:pos x="11" y="135"/>
                  </a:cxn>
                  <a:cxn ang="0">
                    <a:pos x="21" y="150"/>
                  </a:cxn>
                  <a:cxn ang="0">
                    <a:pos x="33" y="162"/>
                  </a:cxn>
                  <a:cxn ang="0">
                    <a:pos x="47" y="172"/>
                  </a:cxn>
                  <a:cxn ang="0">
                    <a:pos x="64" y="179"/>
                  </a:cxn>
                  <a:cxn ang="0">
                    <a:pos x="82" y="182"/>
                  </a:cxn>
                </a:cxnLst>
                <a:rect l="0" t="0" r="r" b="b"/>
                <a:pathLst>
                  <a:path w="183" h="183">
                    <a:moveTo>
                      <a:pt x="91" y="183"/>
                    </a:moveTo>
                    <a:lnTo>
                      <a:pt x="101" y="182"/>
                    </a:lnTo>
                    <a:lnTo>
                      <a:pt x="109" y="181"/>
                    </a:lnTo>
                    <a:lnTo>
                      <a:pt x="118" y="179"/>
                    </a:lnTo>
                    <a:lnTo>
                      <a:pt x="126" y="175"/>
                    </a:lnTo>
                    <a:lnTo>
                      <a:pt x="134" y="172"/>
                    </a:lnTo>
                    <a:lnTo>
                      <a:pt x="142" y="168"/>
                    </a:lnTo>
                    <a:lnTo>
                      <a:pt x="149" y="162"/>
                    </a:lnTo>
                    <a:lnTo>
                      <a:pt x="156" y="156"/>
                    </a:lnTo>
                    <a:lnTo>
                      <a:pt x="162" y="150"/>
                    </a:lnTo>
                    <a:lnTo>
                      <a:pt x="167" y="142"/>
                    </a:lnTo>
                    <a:lnTo>
                      <a:pt x="172" y="135"/>
                    </a:lnTo>
                    <a:lnTo>
                      <a:pt x="175" y="127"/>
                    </a:lnTo>
                    <a:lnTo>
                      <a:pt x="178" y="119"/>
                    </a:lnTo>
                    <a:lnTo>
                      <a:pt x="180" y="110"/>
                    </a:lnTo>
                    <a:lnTo>
                      <a:pt x="182" y="101"/>
                    </a:lnTo>
                    <a:lnTo>
                      <a:pt x="183" y="91"/>
                    </a:lnTo>
                    <a:lnTo>
                      <a:pt x="182" y="82"/>
                    </a:lnTo>
                    <a:lnTo>
                      <a:pt x="180" y="73"/>
                    </a:lnTo>
                    <a:lnTo>
                      <a:pt x="178" y="64"/>
                    </a:lnTo>
                    <a:lnTo>
                      <a:pt x="175" y="56"/>
                    </a:lnTo>
                    <a:lnTo>
                      <a:pt x="172" y="48"/>
                    </a:lnTo>
                    <a:lnTo>
                      <a:pt x="167" y="40"/>
                    </a:lnTo>
                    <a:lnTo>
                      <a:pt x="162" y="33"/>
                    </a:lnTo>
                    <a:lnTo>
                      <a:pt x="156" y="27"/>
                    </a:lnTo>
                    <a:lnTo>
                      <a:pt x="149" y="21"/>
                    </a:lnTo>
                    <a:lnTo>
                      <a:pt x="142" y="16"/>
                    </a:lnTo>
                    <a:lnTo>
                      <a:pt x="134" y="11"/>
                    </a:lnTo>
                    <a:lnTo>
                      <a:pt x="126" y="8"/>
                    </a:lnTo>
                    <a:lnTo>
                      <a:pt x="118" y="4"/>
                    </a:lnTo>
                    <a:lnTo>
                      <a:pt x="109" y="2"/>
                    </a:lnTo>
                    <a:lnTo>
                      <a:pt x="101" y="0"/>
                    </a:lnTo>
                    <a:lnTo>
                      <a:pt x="91" y="0"/>
                    </a:lnTo>
                    <a:lnTo>
                      <a:pt x="82" y="0"/>
                    </a:lnTo>
                    <a:lnTo>
                      <a:pt x="73" y="2"/>
                    </a:lnTo>
                    <a:lnTo>
                      <a:pt x="64" y="4"/>
                    </a:lnTo>
                    <a:lnTo>
                      <a:pt x="55" y="8"/>
                    </a:lnTo>
                    <a:lnTo>
                      <a:pt x="47" y="11"/>
                    </a:lnTo>
                    <a:lnTo>
                      <a:pt x="40" y="16"/>
                    </a:lnTo>
                    <a:lnTo>
                      <a:pt x="33" y="21"/>
                    </a:lnTo>
                    <a:lnTo>
                      <a:pt x="26" y="27"/>
                    </a:lnTo>
                    <a:lnTo>
                      <a:pt x="21" y="33"/>
                    </a:lnTo>
                    <a:lnTo>
                      <a:pt x="15" y="40"/>
                    </a:lnTo>
                    <a:lnTo>
                      <a:pt x="11" y="48"/>
                    </a:lnTo>
                    <a:lnTo>
                      <a:pt x="6" y="56"/>
                    </a:lnTo>
                    <a:lnTo>
                      <a:pt x="4" y="64"/>
                    </a:lnTo>
                    <a:lnTo>
                      <a:pt x="2" y="73"/>
                    </a:lnTo>
                    <a:lnTo>
                      <a:pt x="0" y="82"/>
                    </a:lnTo>
                    <a:lnTo>
                      <a:pt x="0" y="91"/>
                    </a:lnTo>
                    <a:lnTo>
                      <a:pt x="0" y="101"/>
                    </a:lnTo>
                    <a:lnTo>
                      <a:pt x="2" y="110"/>
                    </a:lnTo>
                    <a:lnTo>
                      <a:pt x="4" y="119"/>
                    </a:lnTo>
                    <a:lnTo>
                      <a:pt x="6" y="127"/>
                    </a:lnTo>
                    <a:lnTo>
                      <a:pt x="11" y="135"/>
                    </a:lnTo>
                    <a:lnTo>
                      <a:pt x="15" y="142"/>
                    </a:lnTo>
                    <a:lnTo>
                      <a:pt x="21" y="150"/>
                    </a:lnTo>
                    <a:lnTo>
                      <a:pt x="26" y="156"/>
                    </a:lnTo>
                    <a:lnTo>
                      <a:pt x="33" y="162"/>
                    </a:lnTo>
                    <a:lnTo>
                      <a:pt x="40" y="168"/>
                    </a:lnTo>
                    <a:lnTo>
                      <a:pt x="47" y="172"/>
                    </a:lnTo>
                    <a:lnTo>
                      <a:pt x="55" y="175"/>
                    </a:lnTo>
                    <a:lnTo>
                      <a:pt x="64" y="179"/>
                    </a:lnTo>
                    <a:lnTo>
                      <a:pt x="73" y="181"/>
                    </a:lnTo>
                    <a:lnTo>
                      <a:pt x="82" y="182"/>
                    </a:lnTo>
                    <a:lnTo>
                      <a:pt x="91" y="183"/>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282" name="Freeform 124"/>
              <p:cNvSpPr>
                <a:spLocks/>
              </p:cNvSpPr>
              <p:nvPr/>
            </p:nvSpPr>
            <p:spPr bwMode="auto">
              <a:xfrm>
                <a:off x="12235265" y="3337874"/>
                <a:ext cx="203200" cy="34925"/>
              </a:xfrm>
              <a:custGeom>
                <a:avLst/>
                <a:gdLst/>
                <a:ahLst/>
                <a:cxnLst>
                  <a:cxn ang="0">
                    <a:pos x="1170" y="0"/>
                  </a:cxn>
                  <a:cxn ang="0">
                    <a:pos x="1192" y="2"/>
                  </a:cxn>
                  <a:cxn ang="0">
                    <a:pos x="1212" y="8"/>
                  </a:cxn>
                  <a:cxn ang="0">
                    <a:pos x="1231" y="18"/>
                  </a:cxn>
                  <a:cxn ang="0">
                    <a:pos x="1246" y="31"/>
                  </a:cxn>
                  <a:cxn ang="0">
                    <a:pos x="1259" y="48"/>
                  </a:cxn>
                  <a:cxn ang="0">
                    <a:pos x="1271" y="67"/>
                  </a:cxn>
                  <a:cxn ang="0">
                    <a:pos x="1276" y="87"/>
                  </a:cxn>
                  <a:cxn ang="0">
                    <a:pos x="1278" y="109"/>
                  </a:cxn>
                  <a:cxn ang="0">
                    <a:pos x="1276" y="131"/>
                  </a:cxn>
                  <a:cxn ang="0">
                    <a:pos x="1271" y="151"/>
                  </a:cxn>
                  <a:cxn ang="0">
                    <a:pos x="1259" y="170"/>
                  </a:cxn>
                  <a:cxn ang="0">
                    <a:pos x="1246" y="185"/>
                  </a:cxn>
                  <a:cxn ang="0">
                    <a:pos x="1231" y="199"/>
                  </a:cxn>
                  <a:cxn ang="0">
                    <a:pos x="1212" y="209"/>
                  </a:cxn>
                  <a:cxn ang="0">
                    <a:pos x="1192" y="215"/>
                  </a:cxn>
                  <a:cxn ang="0">
                    <a:pos x="1170" y="217"/>
                  </a:cxn>
                  <a:cxn ang="0">
                    <a:pos x="97" y="217"/>
                  </a:cxn>
                  <a:cxn ang="0">
                    <a:pos x="76" y="213"/>
                  </a:cxn>
                  <a:cxn ang="0">
                    <a:pos x="56" y="204"/>
                  </a:cxn>
                  <a:cxn ang="0">
                    <a:pos x="40" y="193"/>
                  </a:cxn>
                  <a:cxn ang="0">
                    <a:pos x="24" y="177"/>
                  </a:cxn>
                  <a:cxn ang="0">
                    <a:pos x="13" y="161"/>
                  </a:cxn>
                  <a:cxn ang="0">
                    <a:pos x="4" y="141"/>
                  </a:cxn>
                  <a:cxn ang="0">
                    <a:pos x="0" y="120"/>
                  </a:cxn>
                  <a:cxn ang="0">
                    <a:pos x="0" y="98"/>
                  </a:cxn>
                  <a:cxn ang="0">
                    <a:pos x="4" y="77"/>
                  </a:cxn>
                  <a:cxn ang="0">
                    <a:pos x="13" y="57"/>
                  </a:cxn>
                  <a:cxn ang="0">
                    <a:pos x="24" y="39"/>
                  </a:cxn>
                  <a:cxn ang="0">
                    <a:pos x="40" y="24"/>
                  </a:cxn>
                  <a:cxn ang="0">
                    <a:pos x="56" y="13"/>
                  </a:cxn>
                  <a:cxn ang="0">
                    <a:pos x="76" y="4"/>
                  </a:cxn>
                  <a:cxn ang="0">
                    <a:pos x="97" y="0"/>
                  </a:cxn>
                </a:cxnLst>
                <a:rect l="0" t="0" r="r" b="b"/>
                <a:pathLst>
                  <a:path w="1278" h="217">
                    <a:moveTo>
                      <a:pt x="108" y="0"/>
                    </a:moveTo>
                    <a:lnTo>
                      <a:pt x="1170" y="0"/>
                    </a:lnTo>
                    <a:lnTo>
                      <a:pt x="1181" y="0"/>
                    </a:lnTo>
                    <a:lnTo>
                      <a:pt x="1192" y="2"/>
                    </a:lnTo>
                    <a:lnTo>
                      <a:pt x="1202" y="4"/>
                    </a:lnTo>
                    <a:lnTo>
                      <a:pt x="1212" y="8"/>
                    </a:lnTo>
                    <a:lnTo>
                      <a:pt x="1222" y="13"/>
                    </a:lnTo>
                    <a:lnTo>
                      <a:pt x="1231" y="18"/>
                    </a:lnTo>
                    <a:lnTo>
                      <a:pt x="1238" y="24"/>
                    </a:lnTo>
                    <a:lnTo>
                      <a:pt x="1246" y="31"/>
                    </a:lnTo>
                    <a:lnTo>
                      <a:pt x="1254" y="39"/>
                    </a:lnTo>
                    <a:lnTo>
                      <a:pt x="1259" y="48"/>
                    </a:lnTo>
                    <a:lnTo>
                      <a:pt x="1265" y="57"/>
                    </a:lnTo>
                    <a:lnTo>
                      <a:pt x="1271" y="67"/>
                    </a:lnTo>
                    <a:lnTo>
                      <a:pt x="1274" y="77"/>
                    </a:lnTo>
                    <a:lnTo>
                      <a:pt x="1276" y="87"/>
                    </a:lnTo>
                    <a:lnTo>
                      <a:pt x="1278" y="98"/>
                    </a:lnTo>
                    <a:lnTo>
                      <a:pt x="1278" y="109"/>
                    </a:lnTo>
                    <a:lnTo>
                      <a:pt x="1278" y="120"/>
                    </a:lnTo>
                    <a:lnTo>
                      <a:pt x="1276" y="131"/>
                    </a:lnTo>
                    <a:lnTo>
                      <a:pt x="1274" y="141"/>
                    </a:lnTo>
                    <a:lnTo>
                      <a:pt x="1271" y="151"/>
                    </a:lnTo>
                    <a:lnTo>
                      <a:pt x="1265" y="161"/>
                    </a:lnTo>
                    <a:lnTo>
                      <a:pt x="1259" y="170"/>
                    </a:lnTo>
                    <a:lnTo>
                      <a:pt x="1254" y="177"/>
                    </a:lnTo>
                    <a:lnTo>
                      <a:pt x="1246" y="185"/>
                    </a:lnTo>
                    <a:lnTo>
                      <a:pt x="1238" y="193"/>
                    </a:lnTo>
                    <a:lnTo>
                      <a:pt x="1231" y="199"/>
                    </a:lnTo>
                    <a:lnTo>
                      <a:pt x="1222" y="204"/>
                    </a:lnTo>
                    <a:lnTo>
                      <a:pt x="1212" y="209"/>
                    </a:lnTo>
                    <a:lnTo>
                      <a:pt x="1202" y="213"/>
                    </a:lnTo>
                    <a:lnTo>
                      <a:pt x="1192" y="215"/>
                    </a:lnTo>
                    <a:lnTo>
                      <a:pt x="1181" y="217"/>
                    </a:lnTo>
                    <a:lnTo>
                      <a:pt x="1170" y="217"/>
                    </a:lnTo>
                    <a:lnTo>
                      <a:pt x="108" y="217"/>
                    </a:lnTo>
                    <a:lnTo>
                      <a:pt x="97" y="217"/>
                    </a:lnTo>
                    <a:lnTo>
                      <a:pt x="86" y="215"/>
                    </a:lnTo>
                    <a:lnTo>
                      <a:pt x="76" y="213"/>
                    </a:lnTo>
                    <a:lnTo>
                      <a:pt x="66" y="209"/>
                    </a:lnTo>
                    <a:lnTo>
                      <a:pt x="56" y="204"/>
                    </a:lnTo>
                    <a:lnTo>
                      <a:pt x="47" y="199"/>
                    </a:lnTo>
                    <a:lnTo>
                      <a:pt x="40" y="193"/>
                    </a:lnTo>
                    <a:lnTo>
                      <a:pt x="32" y="185"/>
                    </a:lnTo>
                    <a:lnTo>
                      <a:pt x="24" y="177"/>
                    </a:lnTo>
                    <a:lnTo>
                      <a:pt x="19" y="170"/>
                    </a:lnTo>
                    <a:lnTo>
                      <a:pt x="13" y="161"/>
                    </a:lnTo>
                    <a:lnTo>
                      <a:pt x="9" y="151"/>
                    </a:lnTo>
                    <a:lnTo>
                      <a:pt x="4" y="141"/>
                    </a:lnTo>
                    <a:lnTo>
                      <a:pt x="2" y="131"/>
                    </a:lnTo>
                    <a:lnTo>
                      <a:pt x="0" y="120"/>
                    </a:lnTo>
                    <a:lnTo>
                      <a:pt x="0" y="109"/>
                    </a:lnTo>
                    <a:lnTo>
                      <a:pt x="0" y="98"/>
                    </a:lnTo>
                    <a:lnTo>
                      <a:pt x="2" y="87"/>
                    </a:lnTo>
                    <a:lnTo>
                      <a:pt x="4" y="77"/>
                    </a:lnTo>
                    <a:lnTo>
                      <a:pt x="9" y="67"/>
                    </a:lnTo>
                    <a:lnTo>
                      <a:pt x="13" y="57"/>
                    </a:lnTo>
                    <a:lnTo>
                      <a:pt x="19" y="48"/>
                    </a:lnTo>
                    <a:lnTo>
                      <a:pt x="24" y="39"/>
                    </a:lnTo>
                    <a:lnTo>
                      <a:pt x="32" y="31"/>
                    </a:lnTo>
                    <a:lnTo>
                      <a:pt x="40" y="24"/>
                    </a:lnTo>
                    <a:lnTo>
                      <a:pt x="47" y="18"/>
                    </a:lnTo>
                    <a:lnTo>
                      <a:pt x="56" y="13"/>
                    </a:lnTo>
                    <a:lnTo>
                      <a:pt x="66" y="8"/>
                    </a:lnTo>
                    <a:lnTo>
                      <a:pt x="76" y="4"/>
                    </a:lnTo>
                    <a:lnTo>
                      <a:pt x="86" y="2"/>
                    </a:lnTo>
                    <a:lnTo>
                      <a:pt x="97" y="0"/>
                    </a:lnTo>
                    <a:lnTo>
                      <a:pt x="108" y="0"/>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283" name="Freeform 125"/>
              <p:cNvSpPr>
                <a:spLocks/>
              </p:cNvSpPr>
              <p:nvPr/>
            </p:nvSpPr>
            <p:spPr bwMode="auto">
              <a:xfrm>
                <a:off x="11619315" y="3339462"/>
                <a:ext cx="28575" cy="28575"/>
              </a:xfrm>
              <a:custGeom>
                <a:avLst/>
                <a:gdLst/>
                <a:ahLst/>
                <a:cxnLst>
                  <a:cxn ang="0">
                    <a:pos x="101" y="182"/>
                  </a:cxn>
                  <a:cxn ang="0">
                    <a:pos x="119" y="178"/>
                  </a:cxn>
                  <a:cxn ang="0">
                    <a:pos x="136" y="172"/>
                  </a:cxn>
                  <a:cxn ang="0">
                    <a:pos x="150" y="162"/>
                  </a:cxn>
                  <a:cxn ang="0">
                    <a:pos x="162" y="149"/>
                  </a:cxn>
                  <a:cxn ang="0">
                    <a:pos x="172" y="135"/>
                  </a:cxn>
                  <a:cxn ang="0">
                    <a:pos x="179" y="118"/>
                  </a:cxn>
                  <a:cxn ang="0">
                    <a:pos x="183" y="101"/>
                  </a:cxn>
                  <a:cxn ang="0">
                    <a:pos x="183" y="82"/>
                  </a:cxn>
                  <a:cxn ang="0">
                    <a:pos x="179" y="64"/>
                  </a:cxn>
                  <a:cxn ang="0">
                    <a:pos x="172" y="47"/>
                  </a:cxn>
                  <a:cxn ang="0">
                    <a:pos x="162" y="33"/>
                  </a:cxn>
                  <a:cxn ang="0">
                    <a:pos x="150" y="21"/>
                  </a:cxn>
                  <a:cxn ang="0">
                    <a:pos x="136" y="11"/>
                  </a:cxn>
                  <a:cxn ang="0">
                    <a:pos x="119" y="4"/>
                  </a:cxn>
                  <a:cxn ang="0">
                    <a:pos x="101" y="0"/>
                  </a:cxn>
                  <a:cxn ang="0">
                    <a:pos x="82" y="0"/>
                  </a:cxn>
                  <a:cxn ang="0">
                    <a:pos x="65" y="4"/>
                  </a:cxn>
                  <a:cxn ang="0">
                    <a:pos x="49" y="11"/>
                  </a:cxn>
                  <a:cxn ang="0">
                    <a:pos x="34" y="21"/>
                  </a:cxn>
                  <a:cxn ang="0">
                    <a:pos x="21" y="33"/>
                  </a:cxn>
                  <a:cxn ang="0">
                    <a:pos x="11" y="47"/>
                  </a:cxn>
                  <a:cxn ang="0">
                    <a:pos x="5" y="64"/>
                  </a:cxn>
                  <a:cxn ang="0">
                    <a:pos x="1" y="82"/>
                  </a:cxn>
                  <a:cxn ang="0">
                    <a:pos x="1" y="101"/>
                  </a:cxn>
                  <a:cxn ang="0">
                    <a:pos x="5" y="118"/>
                  </a:cxn>
                  <a:cxn ang="0">
                    <a:pos x="11" y="135"/>
                  </a:cxn>
                  <a:cxn ang="0">
                    <a:pos x="21" y="149"/>
                  </a:cxn>
                  <a:cxn ang="0">
                    <a:pos x="34" y="162"/>
                  </a:cxn>
                  <a:cxn ang="0">
                    <a:pos x="49" y="172"/>
                  </a:cxn>
                  <a:cxn ang="0">
                    <a:pos x="65" y="178"/>
                  </a:cxn>
                  <a:cxn ang="0">
                    <a:pos x="82" y="182"/>
                  </a:cxn>
                </a:cxnLst>
                <a:rect l="0" t="0" r="r" b="b"/>
                <a:pathLst>
                  <a:path w="183" h="183">
                    <a:moveTo>
                      <a:pt x="92" y="183"/>
                    </a:moveTo>
                    <a:lnTo>
                      <a:pt x="101" y="182"/>
                    </a:lnTo>
                    <a:lnTo>
                      <a:pt x="110" y="180"/>
                    </a:lnTo>
                    <a:lnTo>
                      <a:pt x="119" y="178"/>
                    </a:lnTo>
                    <a:lnTo>
                      <a:pt x="128" y="175"/>
                    </a:lnTo>
                    <a:lnTo>
                      <a:pt x="136" y="172"/>
                    </a:lnTo>
                    <a:lnTo>
                      <a:pt x="143" y="167"/>
                    </a:lnTo>
                    <a:lnTo>
                      <a:pt x="150" y="162"/>
                    </a:lnTo>
                    <a:lnTo>
                      <a:pt x="157" y="156"/>
                    </a:lnTo>
                    <a:lnTo>
                      <a:pt x="162" y="149"/>
                    </a:lnTo>
                    <a:lnTo>
                      <a:pt x="168" y="142"/>
                    </a:lnTo>
                    <a:lnTo>
                      <a:pt x="172" y="135"/>
                    </a:lnTo>
                    <a:lnTo>
                      <a:pt x="177" y="126"/>
                    </a:lnTo>
                    <a:lnTo>
                      <a:pt x="179" y="118"/>
                    </a:lnTo>
                    <a:lnTo>
                      <a:pt x="181" y="109"/>
                    </a:lnTo>
                    <a:lnTo>
                      <a:pt x="183" y="101"/>
                    </a:lnTo>
                    <a:lnTo>
                      <a:pt x="183" y="91"/>
                    </a:lnTo>
                    <a:lnTo>
                      <a:pt x="183" y="82"/>
                    </a:lnTo>
                    <a:lnTo>
                      <a:pt x="181" y="73"/>
                    </a:lnTo>
                    <a:lnTo>
                      <a:pt x="179" y="64"/>
                    </a:lnTo>
                    <a:lnTo>
                      <a:pt x="177" y="55"/>
                    </a:lnTo>
                    <a:lnTo>
                      <a:pt x="172" y="47"/>
                    </a:lnTo>
                    <a:lnTo>
                      <a:pt x="168" y="40"/>
                    </a:lnTo>
                    <a:lnTo>
                      <a:pt x="162" y="33"/>
                    </a:lnTo>
                    <a:lnTo>
                      <a:pt x="157" y="26"/>
                    </a:lnTo>
                    <a:lnTo>
                      <a:pt x="150" y="21"/>
                    </a:lnTo>
                    <a:lnTo>
                      <a:pt x="143" y="15"/>
                    </a:lnTo>
                    <a:lnTo>
                      <a:pt x="136" y="11"/>
                    </a:lnTo>
                    <a:lnTo>
                      <a:pt x="128" y="6"/>
                    </a:lnTo>
                    <a:lnTo>
                      <a:pt x="119" y="4"/>
                    </a:lnTo>
                    <a:lnTo>
                      <a:pt x="110" y="2"/>
                    </a:lnTo>
                    <a:lnTo>
                      <a:pt x="101" y="0"/>
                    </a:lnTo>
                    <a:lnTo>
                      <a:pt x="92" y="0"/>
                    </a:lnTo>
                    <a:lnTo>
                      <a:pt x="82" y="0"/>
                    </a:lnTo>
                    <a:lnTo>
                      <a:pt x="73" y="2"/>
                    </a:lnTo>
                    <a:lnTo>
                      <a:pt x="65" y="4"/>
                    </a:lnTo>
                    <a:lnTo>
                      <a:pt x="57" y="6"/>
                    </a:lnTo>
                    <a:lnTo>
                      <a:pt x="49" y="11"/>
                    </a:lnTo>
                    <a:lnTo>
                      <a:pt x="41" y="15"/>
                    </a:lnTo>
                    <a:lnTo>
                      <a:pt x="34" y="21"/>
                    </a:lnTo>
                    <a:lnTo>
                      <a:pt x="28" y="26"/>
                    </a:lnTo>
                    <a:lnTo>
                      <a:pt x="21" y="33"/>
                    </a:lnTo>
                    <a:lnTo>
                      <a:pt x="16" y="40"/>
                    </a:lnTo>
                    <a:lnTo>
                      <a:pt x="11" y="47"/>
                    </a:lnTo>
                    <a:lnTo>
                      <a:pt x="8" y="55"/>
                    </a:lnTo>
                    <a:lnTo>
                      <a:pt x="5" y="64"/>
                    </a:lnTo>
                    <a:lnTo>
                      <a:pt x="2" y="73"/>
                    </a:lnTo>
                    <a:lnTo>
                      <a:pt x="1" y="82"/>
                    </a:lnTo>
                    <a:lnTo>
                      <a:pt x="0" y="91"/>
                    </a:lnTo>
                    <a:lnTo>
                      <a:pt x="1" y="101"/>
                    </a:lnTo>
                    <a:lnTo>
                      <a:pt x="2" y="109"/>
                    </a:lnTo>
                    <a:lnTo>
                      <a:pt x="5" y="118"/>
                    </a:lnTo>
                    <a:lnTo>
                      <a:pt x="8" y="126"/>
                    </a:lnTo>
                    <a:lnTo>
                      <a:pt x="11" y="135"/>
                    </a:lnTo>
                    <a:lnTo>
                      <a:pt x="16" y="142"/>
                    </a:lnTo>
                    <a:lnTo>
                      <a:pt x="21" y="149"/>
                    </a:lnTo>
                    <a:lnTo>
                      <a:pt x="28" y="156"/>
                    </a:lnTo>
                    <a:lnTo>
                      <a:pt x="34" y="162"/>
                    </a:lnTo>
                    <a:lnTo>
                      <a:pt x="41" y="167"/>
                    </a:lnTo>
                    <a:lnTo>
                      <a:pt x="49" y="172"/>
                    </a:lnTo>
                    <a:lnTo>
                      <a:pt x="57" y="175"/>
                    </a:lnTo>
                    <a:lnTo>
                      <a:pt x="65" y="178"/>
                    </a:lnTo>
                    <a:lnTo>
                      <a:pt x="73" y="180"/>
                    </a:lnTo>
                    <a:lnTo>
                      <a:pt x="82" y="182"/>
                    </a:lnTo>
                    <a:lnTo>
                      <a:pt x="92" y="183"/>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284" name="Freeform 126"/>
              <p:cNvSpPr>
                <a:spLocks/>
              </p:cNvSpPr>
              <p:nvPr/>
            </p:nvSpPr>
            <p:spPr bwMode="auto">
              <a:xfrm>
                <a:off x="11659003" y="3339462"/>
                <a:ext cx="28575" cy="28575"/>
              </a:xfrm>
              <a:custGeom>
                <a:avLst/>
                <a:gdLst/>
                <a:ahLst/>
                <a:cxnLst>
                  <a:cxn ang="0">
                    <a:pos x="100" y="182"/>
                  </a:cxn>
                  <a:cxn ang="0">
                    <a:pos x="118" y="178"/>
                  </a:cxn>
                  <a:cxn ang="0">
                    <a:pos x="134" y="172"/>
                  </a:cxn>
                  <a:cxn ang="0">
                    <a:pos x="149" y="162"/>
                  </a:cxn>
                  <a:cxn ang="0">
                    <a:pos x="161" y="149"/>
                  </a:cxn>
                  <a:cxn ang="0">
                    <a:pos x="171" y="135"/>
                  </a:cxn>
                  <a:cxn ang="0">
                    <a:pos x="179" y="118"/>
                  </a:cxn>
                  <a:cxn ang="0">
                    <a:pos x="182" y="101"/>
                  </a:cxn>
                  <a:cxn ang="0">
                    <a:pos x="182" y="82"/>
                  </a:cxn>
                  <a:cxn ang="0">
                    <a:pos x="179" y="64"/>
                  </a:cxn>
                  <a:cxn ang="0">
                    <a:pos x="171" y="47"/>
                  </a:cxn>
                  <a:cxn ang="0">
                    <a:pos x="161" y="33"/>
                  </a:cxn>
                  <a:cxn ang="0">
                    <a:pos x="149" y="21"/>
                  </a:cxn>
                  <a:cxn ang="0">
                    <a:pos x="134" y="11"/>
                  </a:cxn>
                  <a:cxn ang="0">
                    <a:pos x="118" y="4"/>
                  </a:cxn>
                  <a:cxn ang="0">
                    <a:pos x="100" y="0"/>
                  </a:cxn>
                  <a:cxn ang="0">
                    <a:pos x="81" y="0"/>
                  </a:cxn>
                  <a:cxn ang="0">
                    <a:pos x="63" y="4"/>
                  </a:cxn>
                  <a:cxn ang="0">
                    <a:pos x="48" y="11"/>
                  </a:cxn>
                  <a:cxn ang="0">
                    <a:pos x="32" y="21"/>
                  </a:cxn>
                  <a:cxn ang="0">
                    <a:pos x="20" y="33"/>
                  </a:cxn>
                  <a:cxn ang="0">
                    <a:pos x="10" y="47"/>
                  </a:cxn>
                  <a:cxn ang="0">
                    <a:pos x="4" y="64"/>
                  </a:cxn>
                  <a:cxn ang="0">
                    <a:pos x="0" y="82"/>
                  </a:cxn>
                  <a:cxn ang="0">
                    <a:pos x="0" y="101"/>
                  </a:cxn>
                  <a:cxn ang="0">
                    <a:pos x="4" y="118"/>
                  </a:cxn>
                  <a:cxn ang="0">
                    <a:pos x="10" y="135"/>
                  </a:cxn>
                  <a:cxn ang="0">
                    <a:pos x="20" y="149"/>
                  </a:cxn>
                  <a:cxn ang="0">
                    <a:pos x="32" y="162"/>
                  </a:cxn>
                  <a:cxn ang="0">
                    <a:pos x="48" y="172"/>
                  </a:cxn>
                  <a:cxn ang="0">
                    <a:pos x="63" y="178"/>
                  </a:cxn>
                  <a:cxn ang="0">
                    <a:pos x="81" y="182"/>
                  </a:cxn>
                </a:cxnLst>
                <a:rect l="0" t="0" r="r" b="b"/>
                <a:pathLst>
                  <a:path w="182" h="183">
                    <a:moveTo>
                      <a:pt x="91" y="183"/>
                    </a:moveTo>
                    <a:lnTo>
                      <a:pt x="100" y="182"/>
                    </a:lnTo>
                    <a:lnTo>
                      <a:pt x="109" y="180"/>
                    </a:lnTo>
                    <a:lnTo>
                      <a:pt x="118" y="178"/>
                    </a:lnTo>
                    <a:lnTo>
                      <a:pt x="127" y="175"/>
                    </a:lnTo>
                    <a:lnTo>
                      <a:pt x="134" y="172"/>
                    </a:lnTo>
                    <a:lnTo>
                      <a:pt x="142" y="167"/>
                    </a:lnTo>
                    <a:lnTo>
                      <a:pt x="149" y="162"/>
                    </a:lnTo>
                    <a:lnTo>
                      <a:pt x="155" y="156"/>
                    </a:lnTo>
                    <a:lnTo>
                      <a:pt x="161" y="149"/>
                    </a:lnTo>
                    <a:lnTo>
                      <a:pt x="167" y="142"/>
                    </a:lnTo>
                    <a:lnTo>
                      <a:pt x="171" y="135"/>
                    </a:lnTo>
                    <a:lnTo>
                      <a:pt x="175" y="126"/>
                    </a:lnTo>
                    <a:lnTo>
                      <a:pt x="179" y="118"/>
                    </a:lnTo>
                    <a:lnTo>
                      <a:pt x="181" y="109"/>
                    </a:lnTo>
                    <a:lnTo>
                      <a:pt x="182" y="101"/>
                    </a:lnTo>
                    <a:lnTo>
                      <a:pt x="182" y="91"/>
                    </a:lnTo>
                    <a:lnTo>
                      <a:pt x="182" y="82"/>
                    </a:lnTo>
                    <a:lnTo>
                      <a:pt x="181" y="73"/>
                    </a:lnTo>
                    <a:lnTo>
                      <a:pt x="179" y="64"/>
                    </a:lnTo>
                    <a:lnTo>
                      <a:pt x="175" y="55"/>
                    </a:lnTo>
                    <a:lnTo>
                      <a:pt x="171" y="47"/>
                    </a:lnTo>
                    <a:lnTo>
                      <a:pt x="167" y="40"/>
                    </a:lnTo>
                    <a:lnTo>
                      <a:pt x="161" y="33"/>
                    </a:lnTo>
                    <a:lnTo>
                      <a:pt x="155" y="26"/>
                    </a:lnTo>
                    <a:lnTo>
                      <a:pt x="149" y="21"/>
                    </a:lnTo>
                    <a:lnTo>
                      <a:pt x="142" y="15"/>
                    </a:lnTo>
                    <a:lnTo>
                      <a:pt x="134" y="11"/>
                    </a:lnTo>
                    <a:lnTo>
                      <a:pt x="127" y="6"/>
                    </a:lnTo>
                    <a:lnTo>
                      <a:pt x="118" y="4"/>
                    </a:lnTo>
                    <a:lnTo>
                      <a:pt x="109" y="2"/>
                    </a:lnTo>
                    <a:lnTo>
                      <a:pt x="100" y="0"/>
                    </a:lnTo>
                    <a:lnTo>
                      <a:pt x="91" y="0"/>
                    </a:lnTo>
                    <a:lnTo>
                      <a:pt x="81" y="0"/>
                    </a:lnTo>
                    <a:lnTo>
                      <a:pt x="72" y="2"/>
                    </a:lnTo>
                    <a:lnTo>
                      <a:pt x="63" y="4"/>
                    </a:lnTo>
                    <a:lnTo>
                      <a:pt x="56" y="6"/>
                    </a:lnTo>
                    <a:lnTo>
                      <a:pt x="48" y="11"/>
                    </a:lnTo>
                    <a:lnTo>
                      <a:pt x="40" y="15"/>
                    </a:lnTo>
                    <a:lnTo>
                      <a:pt x="32" y="21"/>
                    </a:lnTo>
                    <a:lnTo>
                      <a:pt x="27" y="26"/>
                    </a:lnTo>
                    <a:lnTo>
                      <a:pt x="20" y="33"/>
                    </a:lnTo>
                    <a:lnTo>
                      <a:pt x="16" y="40"/>
                    </a:lnTo>
                    <a:lnTo>
                      <a:pt x="10" y="47"/>
                    </a:lnTo>
                    <a:lnTo>
                      <a:pt x="7" y="55"/>
                    </a:lnTo>
                    <a:lnTo>
                      <a:pt x="4" y="64"/>
                    </a:lnTo>
                    <a:lnTo>
                      <a:pt x="1" y="73"/>
                    </a:lnTo>
                    <a:lnTo>
                      <a:pt x="0" y="82"/>
                    </a:lnTo>
                    <a:lnTo>
                      <a:pt x="0" y="91"/>
                    </a:lnTo>
                    <a:lnTo>
                      <a:pt x="0" y="101"/>
                    </a:lnTo>
                    <a:lnTo>
                      <a:pt x="1" y="109"/>
                    </a:lnTo>
                    <a:lnTo>
                      <a:pt x="4" y="118"/>
                    </a:lnTo>
                    <a:lnTo>
                      <a:pt x="7" y="126"/>
                    </a:lnTo>
                    <a:lnTo>
                      <a:pt x="10" y="135"/>
                    </a:lnTo>
                    <a:lnTo>
                      <a:pt x="16" y="142"/>
                    </a:lnTo>
                    <a:lnTo>
                      <a:pt x="20" y="149"/>
                    </a:lnTo>
                    <a:lnTo>
                      <a:pt x="27" y="156"/>
                    </a:lnTo>
                    <a:lnTo>
                      <a:pt x="32" y="162"/>
                    </a:lnTo>
                    <a:lnTo>
                      <a:pt x="40" y="167"/>
                    </a:lnTo>
                    <a:lnTo>
                      <a:pt x="48" y="172"/>
                    </a:lnTo>
                    <a:lnTo>
                      <a:pt x="56" y="175"/>
                    </a:lnTo>
                    <a:lnTo>
                      <a:pt x="63" y="178"/>
                    </a:lnTo>
                    <a:lnTo>
                      <a:pt x="72" y="180"/>
                    </a:lnTo>
                    <a:lnTo>
                      <a:pt x="81" y="182"/>
                    </a:lnTo>
                    <a:lnTo>
                      <a:pt x="91" y="183"/>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285" name="Freeform 127"/>
              <p:cNvSpPr>
                <a:spLocks/>
              </p:cNvSpPr>
              <p:nvPr/>
            </p:nvSpPr>
            <p:spPr bwMode="auto">
              <a:xfrm>
                <a:off x="11698690" y="3339462"/>
                <a:ext cx="30163" cy="28575"/>
              </a:xfrm>
              <a:custGeom>
                <a:avLst/>
                <a:gdLst/>
                <a:ahLst/>
                <a:cxnLst>
                  <a:cxn ang="0">
                    <a:pos x="100" y="182"/>
                  </a:cxn>
                  <a:cxn ang="0">
                    <a:pos x="118" y="178"/>
                  </a:cxn>
                  <a:cxn ang="0">
                    <a:pos x="134" y="172"/>
                  </a:cxn>
                  <a:cxn ang="0">
                    <a:pos x="149" y="162"/>
                  </a:cxn>
                  <a:cxn ang="0">
                    <a:pos x="162" y="149"/>
                  </a:cxn>
                  <a:cxn ang="0">
                    <a:pos x="171" y="135"/>
                  </a:cxn>
                  <a:cxn ang="0">
                    <a:pos x="179" y="118"/>
                  </a:cxn>
                  <a:cxn ang="0">
                    <a:pos x="182" y="101"/>
                  </a:cxn>
                  <a:cxn ang="0">
                    <a:pos x="182" y="82"/>
                  </a:cxn>
                  <a:cxn ang="0">
                    <a:pos x="179" y="64"/>
                  </a:cxn>
                  <a:cxn ang="0">
                    <a:pos x="171" y="47"/>
                  </a:cxn>
                  <a:cxn ang="0">
                    <a:pos x="162" y="33"/>
                  </a:cxn>
                  <a:cxn ang="0">
                    <a:pos x="149" y="21"/>
                  </a:cxn>
                  <a:cxn ang="0">
                    <a:pos x="134" y="11"/>
                  </a:cxn>
                  <a:cxn ang="0">
                    <a:pos x="118" y="4"/>
                  </a:cxn>
                  <a:cxn ang="0">
                    <a:pos x="100" y="0"/>
                  </a:cxn>
                  <a:cxn ang="0">
                    <a:pos x="82" y="0"/>
                  </a:cxn>
                  <a:cxn ang="0">
                    <a:pos x="64" y="4"/>
                  </a:cxn>
                  <a:cxn ang="0">
                    <a:pos x="48" y="11"/>
                  </a:cxn>
                  <a:cxn ang="0">
                    <a:pos x="33" y="21"/>
                  </a:cxn>
                  <a:cxn ang="0">
                    <a:pos x="20" y="33"/>
                  </a:cxn>
                  <a:cxn ang="0">
                    <a:pos x="11" y="47"/>
                  </a:cxn>
                  <a:cxn ang="0">
                    <a:pos x="3" y="64"/>
                  </a:cxn>
                  <a:cxn ang="0">
                    <a:pos x="0" y="82"/>
                  </a:cxn>
                  <a:cxn ang="0">
                    <a:pos x="0" y="101"/>
                  </a:cxn>
                  <a:cxn ang="0">
                    <a:pos x="3" y="118"/>
                  </a:cxn>
                  <a:cxn ang="0">
                    <a:pos x="11" y="135"/>
                  </a:cxn>
                  <a:cxn ang="0">
                    <a:pos x="20" y="149"/>
                  </a:cxn>
                  <a:cxn ang="0">
                    <a:pos x="33" y="162"/>
                  </a:cxn>
                  <a:cxn ang="0">
                    <a:pos x="48" y="172"/>
                  </a:cxn>
                  <a:cxn ang="0">
                    <a:pos x="64" y="178"/>
                  </a:cxn>
                  <a:cxn ang="0">
                    <a:pos x="82" y="182"/>
                  </a:cxn>
                </a:cxnLst>
                <a:rect l="0" t="0" r="r" b="b"/>
                <a:pathLst>
                  <a:path w="182" h="183">
                    <a:moveTo>
                      <a:pt x="91" y="183"/>
                    </a:moveTo>
                    <a:lnTo>
                      <a:pt x="100" y="182"/>
                    </a:lnTo>
                    <a:lnTo>
                      <a:pt x="110" y="180"/>
                    </a:lnTo>
                    <a:lnTo>
                      <a:pt x="118" y="178"/>
                    </a:lnTo>
                    <a:lnTo>
                      <a:pt x="126" y="175"/>
                    </a:lnTo>
                    <a:lnTo>
                      <a:pt x="134" y="172"/>
                    </a:lnTo>
                    <a:lnTo>
                      <a:pt x="142" y="167"/>
                    </a:lnTo>
                    <a:lnTo>
                      <a:pt x="149" y="162"/>
                    </a:lnTo>
                    <a:lnTo>
                      <a:pt x="155" y="156"/>
                    </a:lnTo>
                    <a:lnTo>
                      <a:pt x="162" y="149"/>
                    </a:lnTo>
                    <a:lnTo>
                      <a:pt x="166" y="142"/>
                    </a:lnTo>
                    <a:lnTo>
                      <a:pt x="171" y="135"/>
                    </a:lnTo>
                    <a:lnTo>
                      <a:pt x="175" y="126"/>
                    </a:lnTo>
                    <a:lnTo>
                      <a:pt x="179" y="118"/>
                    </a:lnTo>
                    <a:lnTo>
                      <a:pt x="181" y="109"/>
                    </a:lnTo>
                    <a:lnTo>
                      <a:pt x="182" y="101"/>
                    </a:lnTo>
                    <a:lnTo>
                      <a:pt x="182" y="91"/>
                    </a:lnTo>
                    <a:lnTo>
                      <a:pt x="182" y="82"/>
                    </a:lnTo>
                    <a:lnTo>
                      <a:pt x="181" y="73"/>
                    </a:lnTo>
                    <a:lnTo>
                      <a:pt x="179" y="64"/>
                    </a:lnTo>
                    <a:lnTo>
                      <a:pt x="175" y="55"/>
                    </a:lnTo>
                    <a:lnTo>
                      <a:pt x="171" y="47"/>
                    </a:lnTo>
                    <a:lnTo>
                      <a:pt x="166" y="40"/>
                    </a:lnTo>
                    <a:lnTo>
                      <a:pt x="162" y="33"/>
                    </a:lnTo>
                    <a:lnTo>
                      <a:pt x="155" y="26"/>
                    </a:lnTo>
                    <a:lnTo>
                      <a:pt x="149" y="21"/>
                    </a:lnTo>
                    <a:lnTo>
                      <a:pt x="142" y="15"/>
                    </a:lnTo>
                    <a:lnTo>
                      <a:pt x="134" y="11"/>
                    </a:lnTo>
                    <a:lnTo>
                      <a:pt x="126" y="6"/>
                    </a:lnTo>
                    <a:lnTo>
                      <a:pt x="118" y="4"/>
                    </a:lnTo>
                    <a:lnTo>
                      <a:pt x="110" y="2"/>
                    </a:lnTo>
                    <a:lnTo>
                      <a:pt x="100" y="0"/>
                    </a:lnTo>
                    <a:lnTo>
                      <a:pt x="91" y="0"/>
                    </a:lnTo>
                    <a:lnTo>
                      <a:pt x="82" y="0"/>
                    </a:lnTo>
                    <a:lnTo>
                      <a:pt x="72" y="2"/>
                    </a:lnTo>
                    <a:lnTo>
                      <a:pt x="64" y="4"/>
                    </a:lnTo>
                    <a:lnTo>
                      <a:pt x="55" y="6"/>
                    </a:lnTo>
                    <a:lnTo>
                      <a:pt x="48" y="11"/>
                    </a:lnTo>
                    <a:lnTo>
                      <a:pt x="40" y="15"/>
                    </a:lnTo>
                    <a:lnTo>
                      <a:pt x="33" y="21"/>
                    </a:lnTo>
                    <a:lnTo>
                      <a:pt x="27" y="26"/>
                    </a:lnTo>
                    <a:lnTo>
                      <a:pt x="20" y="33"/>
                    </a:lnTo>
                    <a:lnTo>
                      <a:pt x="16" y="40"/>
                    </a:lnTo>
                    <a:lnTo>
                      <a:pt x="11" y="47"/>
                    </a:lnTo>
                    <a:lnTo>
                      <a:pt x="7" y="55"/>
                    </a:lnTo>
                    <a:lnTo>
                      <a:pt x="3" y="64"/>
                    </a:lnTo>
                    <a:lnTo>
                      <a:pt x="1" y="73"/>
                    </a:lnTo>
                    <a:lnTo>
                      <a:pt x="0" y="82"/>
                    </a:lnTo>
                    <a:lnTo>
                      <a:pt x="0" y="91"/>
                    </a:lnTo>
                    <a:lnTo>
                      <a:pt x="0" y="101"/>
                    </a:lnTo>
                    <a:lnTo>
                      <a:pt x="1" y="109"/>
                    </a:lnTo>
                    <a:lnTo>
                      <a:pt x="3" y="118"/>
                    </a:lnTo>
                    <a:lnTo>
                      <a:pt x="7" y="126"/>
                    </a:lnTo>
                    <a:lnTo>
                      <a:pt x="11" y="135"/>
                    </a:lnTo>
                    <a:lnTo>
                      <a:pt x="16" y="142"/>
                    </a:lnTo>
                    <a:lnTo>
                      <a:pt x="20" y="149"/>
                    </a:lnTo>
                    <a:lnTo>
                      <a:pt x="27" y="156"/>
                    </a:lnTo>
                    <a:lnTo>
                      <a:pt x="33" y="162"/>
                    </a:lnTo>
                    <a:lnTo>
                      <a:pt x="40" y="167"/>
                    </a:lnTo>
                    <a:lnTo>
                      <a:pt x="48" y="172"/>
                    </a:lnTo>
                    <a:lnTo>
                      <a:pt x="55" y="175"/>
                    </a:lnTo>
                    <a:lnTo>
                      <a:pt x="64" y="178"/>
                    </a:lnTo>
                    <a:lnTo>
                      <a:pt x="72" y="180"/>
                    </a:lnTo>
                    <a:lnTo>
                      <a:pt x="82" y="182"/>
                    </a:lnTo>
                    <a:lnTo>
                      <a:pt x="91" y="183"/>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286" name="Freeform 128"/>
              <p:cNvSpPr>
                <a:spLocks/>
              </p:cNvSpPr>
              <p:nvPr/>
            </p:nvSpPr>
            <p:spPr bwMode="auto">
              <a:xfrm>
                <a:off x="11739965" y="3339462"/>
                <a:ext cx="28575" cy="28575"/>
              </a:xfrm>
              <a:custGeom>
                <a:avLst/>
                <a:gdLst/>
                <a:ahLst/>
                <a:cxnLst>
                  <a:cxn ang="0">
                    <a:pos x="101" y="182"/>
                  </a:cxn>
                  <a:cxn ang="0">
                    <a:pos x="118" y="178"/>
                  </a:cxn>
                  <a:cxn ang="0">
                    <a:pos x="134" y="172"/>
                  </a:cxn>
                  <a:cxn ang="0">
                    <a:pos x="148" y="162"/>
                  </a:cxn>
                  <a:cxn ang="0">
                    <a:pos x="162" y="149"/>
                  </a:cxn>
                  <a:cxn ang="0">
                    <a:pos x="172" y="135"/>
                  </a:cxn>
                  <a:cxn ang="0">
                    <a:pos x="178" y="118"/>
                  </a:cxn>
                  <a:cxn ang="0">
                    <a:pos x="182" y="101"/>
                  </a:cxn>
                  <a:cxn ang="0">
                    <a:pos x="182" y="82"/>
                  </a:cxn>
                  <a:cxn ang="0">
                    <a:pos x="178" y="64"/>
                  </a:cxn>
                  <a:cxn ang="0">
                    <a:pos x="172" y="47"/>
                  </a:cxn>
                  <a:cxn ang="0">
                    <a:pos x="162" y="33"/>
                  </a:cxn>
                  <a:cxn ang="0">
                    <a:pos x="148" y="21"/>
                  </a:cxn>
                  <a:cxn ang="0">
                    <a:pos x="134" y="11"/>
                  </a:cxn>
                  <a:cxn ang="0">
                    <a:pos x="118" y="4"/>
                  </a:cxn>
                  <a:cxn ang="0">
                    <a:pos x="101" y="0"/>
                  </a:cxn>
                  <a:cxn ang="0">
                    <a:pos x="82" y="0"/>
                  </a:cxn>
                  <a:cxn ang="0">
                    <a:pos x="64" y="4"/>
                  </a:cxn>
                  <a:cxn ang="0">
                    <a:pos x="48" y="11"/>
                  </a:cxn>
                  <a:cxn ang="0">
                    <a:pos x="33" y="21"/>
                  </a:cxn>
                  <a:cxn ang="0">
                    <a:pos x="21" y="33"/>
                  </a:cxn>
                  <a:cxn ang="0">
                    <a:pos x="11" y="47"/>
                  </a:cxn>
                  <a:cxn ang="0">
                    <a:pos x="3" y="64"/>
                  </a:cxn>
                  <a:cxn ang="0">
                    <a:pos x="0" y="82"/>
                  </a:cxn>
                  <a:cxn ang="0">
                    <a:pos x="0" y="101"/>
                  </a:cxn>
                  <a:cxn ang="0">
                    <a:pos x="3" y="118"/>
                  </a:cxn>
                  <a:cxn ang="0">
                    <a:pos x="11" y="135"/>
                  </a:cxn>
                  <a:cxn ang="0">
                    <a:pos x="21" y="149"/>
                  </a:cxn>
                  <a:cxn ang="0">
                    <a:pos x="33" y="162"/>
                  </a:cxn>
                  <a:cxn ang="0">
                    <a:pos x="48" y="172"/>
                  </a:cxn>
                  <a:cxn ang="0">
                    <a:pos x="64" y="178"/>
                  </a:cxn>
                  <a:cxn ang="0">
                    <a:pos x="82" y="182"/>
                  </a:cxn>
                </a:cxnLst>
                <a:rect l="0" t="0" r="r" b="b"/>
                <a:pathLst>
                  <a:path w="183" h="183">
                    <a:moveTo>
                      <a:pt x="91" y="183"/>
                    </a:moveTo>
                    <a:lnTo>
                      <a:pt x="101" y="182"/>
                    </a:lnTo>
                    <a:lnTo>
                      <a:pt x="110" y="180"/>
                    </a:lnTo>
                    <a:lnTo>
                      <a:pt x="118" y="178"/>
                    </a:lnTo>
                    <a:lnTo>
                      <a:pt x="126" y="175"/>
                    </a:lnTo>
                    <a:lnTo>
                      <a:pt x="134" y="172"/>
                    </a:lnTo>
                    <a:lnTo>
                      <a:pt x="142" y="167"/>
                    </a:lnTo>
                    <a:lnTo>
                      <a:pt x="148" y="162"/>
                    </a:lnTo>
                    <a:lnTo>
                      <a:pt x="155" y="156"/>
                    </a:lnTo>
                    <a:lnTo>
                      <a:pt x="162" y="149"/>
                    </a:lnTo>
                    <a:lnTo>
                      <a:pt x="166" y="142"/>
                    </a:lnTo>
                    <a:lnTo>
                      <a:pt x="172" y="135"/>
                    </a:lnTo>
                    <a:lnTo>
                      <a:pt x="175" y="126"/>
                    </a:lnTo>
                    <a:lnTo>
                      <a:pt x="178" y="118"/>
                    </a:lnTo>
                    <a:lnTo>
                      <a:pt x="181" y="109"/>
                    </a:lnTo>
                    <a:lnTo>
                      <a:pt x="182" y="101"/>
                    </a:lnTo>
                    <a:lnTo>
                      <a:pt x="183" y="91"/>
                    </a:lnTo>
                    <a:lnTo>
                      <a:pt x="182" y="82"/>
                    </a:lnTo>
                    <a:lnTo>
                      <a:pt x="181" y="73"/>
                    </a:lnTo>
                    <a:lnTo>
                      <a:pt x="178" y="64"/>
                    </a:lnTo>
                    <a:lnTo>
                      <a:pt x="175" y="55"/>
                    </a:lnTo>
                    <a:lnTo>
                      <a:pt x="172" y="47"/>
                    </a:lnTo>
                    <a:lnTo>
                      <a:pt x="166" y="40"/>
                    </a:lnTo>
                    <a:lnTo>
                      <a:pt x="162" y="33"/>
                    </a:lnTo>
                    <a:lnTo>
                      <a:pt x="155" y="26"/>
                    </a:lnTo>
                    <a:lnTo>
                      <a:pt x="148" y="21"/>
                    </a:lnTo>
                    <a:lnTo>
                      <a:pt x="142" y="15"/>
                    </a:lnTo>
                    <a:lnTo>
                      <a:pt x="134" y="11"/>
                    </a:lnTo>
                    <a:lnTo>
                      <a:pt x="126" y="6"/>
                    </a:lnTo>
                    <a:lnTo>
                      <a:pt x="118" y="4"/>
                    </a:lnTo>
                    <a:lnTo>
                      <a:pt x="110" y="2"/>
                    </a:lnTo>
                    <a:lnTo>
                      <a:pt x="101" y="0"/>
                    </a:lnTo>
                    <a:lnTo>
                      <a:pt x="91" y="0"/>
                    </a:lnTo>
                    <a:lnTo>
                      <a:pt x="82" y="0"/>
                    </a:lnTo>
                    <a:lnTo>
                      <a:pt x="73" y="2"/>
                    </a:lnTo>
                    <a:lnTo>
                      <a:pt x="64" y="4"/>
                    </a:lnTo>
                    <a:lnTo>
                      <a:pt x="55" y="6"/>
                    </a:lnTo>
                    <a:lnTo>
                      <a:pt x="48" y="11"/>
                    </a:lnTo>
                    <a:lnTo>
                      <a:pt x="40" y="15"/>
                    </a:lnTo>
                    <a:lnTo>
                      <a:pt x="33" y="21"/>
                    </a:lnTo>
                    <a:lnTo>
                      <a:pt x="26" y="26"/>
                    </a:lnTo>
                    <a:lnTo>
                      <a:pt x="21" y="33"/>
                    </a:lnTo>
                    <a:lnTo>
                      <a:pt x="15" y="40"/>
                    </a:lnTo>
                    <a:lnTo>
                      <a:pt x="11" y="47"/>
                    </a:lnTo>
                    <a:lnTo>
                      <a:pt x="6" y="55"/>
                    </a:lnTo>
                    <a:lnTo>
                      <a:pt x="3" y="64"/>
                    </a:lnTo>
                    <a:lnTo>
                      <a:pt x="1" y="73"/>
                    </a:lnTo>
                    <a:lnTo>
                      <a:pt x="0" y="82"/>
                    </a:lnTo>
                    <a:lnTo>
                      <a:pt x="0" y="91"/>
                    </a:lnTo>
                    <a:lnTo>
                      <a:pt x="0" y="101"/>
                    </a:lnTo>
                    <a:lnTo>
                      <a:pt x="1" y="109"/>
                    </a:lnTo>
                    <a:lnTo>
                      <a:pt x="3" y="118"/>
                    </a:lnTo>
                    <a:lnTo>
                      <a:pt x="6" y="126"/>
                    </a:lnTo>
                    <a:lnTo>
                      <a:pt x="11" y="135"/>
                    </a:lnTo>
                    <a:lnTo>
                      <a:pt x="15" y="142"/>
                    </a:lnTo>
                    <a:lnTo>
                      <a:pt x="21" y="149"/>
                    </a:lnTo>
                    <a:lnTo>
                      <a:pt x="26" y="156"/>
                    </a:lnTo>
                    <a:lnTo>
                      <a:pt x="33" y="162"/>
                    </a:lnTo>
                    <a:lnTo>
                      <a:pt x="40" y="167"/>
                    </a:lnTo>
                    <a:lnTo>
                      <a:pt x="48" y="172"/>
                    </a:lnTo>
                    <a:lnTo>
                      <a:pt x="55" y="175"/>
                    </a:lnTo>
                    <a:lnTo>
                      <a:pt x="64" y="178"/>
                    </a:lnTo>
                    <a:lnTo>
                      <a:pt x="73" y="180"/>
                    </a:lnTo>
                    <a:lnTo>
                      <a:pt x="82" y="182"/>
                    </a:lnTo>
                    <a:lnTo>
                      <a:pt x="91" y="183"/>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287" name="Freeform 129"/>
              <p:cNvSpPr>
                <a:spLocks/>
              </p:cNvSpPr>
              <p:nvPr/>
            </p:nvSpPr>
            <p:spPr bwMode="auto">
              <a:xfrm>
                <a:off x="11779653" y="3339462"/>
                <a:ext cx="28575" cy="28575"/>
              </a:xfrm>
              <a:custGeom>
                <a:avLst/>
                <a:gdLst/>
                <a:ahLst/>
                <a:cxnLst>
                  <a:cxn ang="0">
                    <a:pos x="101" y="182"/>
                  </a:cxn>
                  <a:cxn ang="0">
                    <a:pos x="118" y="178"/>
                  </a:cxn>
                  <a:cxn ang="0">
                    <a:pos x="134" y="172"/>
                  </a:cxn>
                  <a:cxn ang="0">
                    <a:pos x="149" y="162"/>
                  </a:cxn>
                  <a:cxn ang="0">
                    <a:pos x="162" y="149"/>
                  </a:cxn>
                  <a:cxn ang="0">
                    <a:pos x="172" y="135"/>
                  </a:cxn>
                  <a:cxn ang="0">
                    <a:pos x="178" y="118"/>
                  </a:cxn>
                  <a:cxn ang="0">
                    <a:pos x="182" y="101"/>
                  </a:cxn>
                  <a:cxn ang="0">
                    <a:pos x="182" y="82"/>
                  </a:cxn>
                  <a:cxn ang="0">
                    <a:pos x="178" y="64"/>
                  </a:cxn>
                  <a:cxn ang="0">
                    <a:pos x="172" y="47"/>
                  </a:cxn>
                  <a:cxn ang="0">
                    <a:pos x="162" y="33"/>
                  </a:cxn>
                  <a:cxn ang="0">
                    <a:pos x="149" y="21"/>
                  </a:cxn>
                  <a:cxn ang="0">
                    <a:pos x="134" y="11"/>
                  </a:cxn>
                  <a:cxn ang="0">
                    <a:pos x="118" y="4"/>
                  </a:cxn>
                  <a:cxn ang="0">
                    <a:pos x="101" y="0"/>
                  </a:cxn>
                  <a:cxn ang="0">
                    <a:pos x="82" y="0"/>
                  </a:cxn>
                  <a:cxn ang="0">
                    <a:pos x="64" y="4"/>
                  </a:cxn>
                  <a:cxn ang="0">
                    <a:pos x="47" y="11"/>
                  </a:cxn>
                  <a:cxn ang="0">
                    <a:pos x="33" y="21"/>
                  </a:cxn>
                  <a:cxn ang="0">
                    <a:pos x="21" y="33"/>
                  </a:cxn>
                  <a:cxn ang="0">
                    <a:pos x="11" y="47"/>
                  </a:cxn>
                  <a:cxn ang="0">
                    <a:pos x="4" y="64"/>
                  </a:cxn>
                  <a:cxn ang="0">
                    <a:pos x="0" y="82"/>
                  </a:cxn>
                  <a:cxn ang="0">
                    <a:pos x="0" y="101"/>
                  </a:cxn>
                  <a:cxn ang="0">
                    <a:pos x="4" y="118"/>
                  </a:cxn>
                  <a:cxn ang="0">
                    <a:pos x="11" y="135"/>
                  </a:cxn>
                  <a:cxn ang="0">
                    <a:pos x="21" y="149"/>
                  </a:cxn>
                  <a:cxn ang="0">
                    <a:pos x="33" y="162"/>
                  </a:cxn>
                  <a:cxn ang="0">
                    <a:pos x="47" y="172"/>
                  </a:cxn>
                  <a:cxn ang="0">
                    <a:pos x="64" y="178"/>
                  </a:cxn>
                  <a:cxn ang="0">
                    <a:pos x="82" y="182"/>
                  </a:cxn>
                </a:cxnLst>
                <a:rect l="0" t="0" r="r" b="b"/>
                <a:pathLst>
                  <a:path w="183" h="183">
                    <a:moveTo>
                      <a:pt x="91" y="183"/>
                    </a:moveTo>
                    <a:lnTo>
                      <a:pt x="101" y="182"/>
                    </a:lnTo>
                    <a:lnTo>
                      <a:pt x="109" y="180"/>
                    </a:lnTo>
                    <a:lnTo>
                      <a:pt x="118" y="178"/>
                    </a:lnTo>
                    <a:lnTo>
                      <a:pt x="126" y="175"/>
                    </a:lnTo>
                    <a:lnTo>
                      <a:pt x="134" y="172"/>
                    </a:lnTo>
                    <a:lnTo>
                      <a:pt x="142" y="167"/>
                    </a:lnTo>
                    <a:lnTo>
                      <a:pt x="149" y="162"/>
                    </a:lnTo>
                    <a:lnTo>
                      <a:pt x="156" y="156"/>
                    </a:lnTo>
                    <a:lnTo>
                      <a:pt x="162" y="149"/>
                    </a:lnTo>
                    <a:lnTo>
                      <a:pt x="167" y="142"/>
                    </a:lnTo>
                    <a:lnTo>
                      <a:pt x="172" y="135"/>
                    </a:lnTo>
                    <a:lnTo>
                      <a:pt x="175" y="126"/>
                    </a:lnTo>
                    <a:lnTo>
                      <a:pt x="178" y="118"/>
                    </a:lnTo>
                    <a:lnTo>
                      <a:pt x="180" y="109"/>
                    </a:lnTo>
                    <a:lnTo>
                      <a:pt x="182" y="101"/>
                    </a:lnTo>
                    <a:lnTo>
                      <a:pt x="183" y="91"/>
                    </a:lnTo>
                    <a:lnTo>
                      <a:pt x="182" y="82"/>
                    </a:lnTo>
                    <a:lnTo>
                      <a:pt x="180" y="73"/>
                    </a:lnTo>
                    <a:lnTo>
                      <a:pt x="178" y="64"/>
                    </a:lnTo>
                    <a:lnTo>
                      <a:pt x="175" y="55"/>
                    </a:lnTo>
                    <a:lnTo>
                      <a:pt x="172" y="47"/>
                    </a:lnTo>
                    <a:lnTo>
                      <a:pt x="167" y="40"/>
                    </a:lnTo>
                    <a:lnTo>
                      <a:pt x="162" y="33"/>
                    </a:lnTo>
                    <a:lnTo>
                      <a:pt x="156" y="26"/>
                    </a:lnTo>
                    <a:lnTo>
                      <a:pt x="149" y="21"/>
                    </a:lnTo>
                    <a:lnTo>
                      <a:pt x="142" y="15"/>
                    </a:lnTo>
                    <a:lnTo>
                      <a:pt x="134" y="11"/>
                    </a:lnTo>
                    <a:lnTo>
                      <a:pt x="126" y="6"/>
                    </a:lnTo>
                    <a:lnTo>
                      <a:pt x="118" y="4"/>
                    </a:lnTo>
                    <a:lnTo>
                      <a:pt x="109" y="2"/>
                    </a:lnTo>
                    <a:lnTo>
                      <a:pt x="101" y="0"/>
                    </a:lnTo>
                    <a:lnTo>
                      <a:pt x="91" y="0"/>
                    </a:lnTo>
                    <a:lnTo>
                      <a:pt x="82" y="0"/>
                    </a:lnTo>
                    <a:lnTo>
                      <a:pt x="73" y="2"/>
                    </a:lnTo>
                    <a:lnTo>
                      <a:pt x="64" y="4"/>
                    </a:lnTo>
                    <a:lnTo>
                      <a:pt x="55" y="6"/>
                    </a:lnTo>
                    <a:lnTo>
                      <a:pt x="47" y="11"/>
                    </a:lnTo>
                    <a:lnTo>
                      <a:pt x="40" y="15"/>
                    </a:lnTo>
                    <a:lnTo>
                      <a:pt x="33" y="21"/>
                    </a:lnTo>
                    <a:lnTo>
                      <a:pt x="26" y="26"/>
                    </a:lnTo>
                    <a:lnTo>
                      <a:pt x="21" y="33"/>
                    </a:lnTo>
                    <a:lnTo>
                      <a:pt x="15" y="40"/>
                    </a:lnTo>
                    <a:lnTo>
                      <a:pt x="11" y="47"/>
                    </a:lnTo>
                    <a:lnTo>
                      <a:pt x="6" y="55"/>
                    </a:lnTo>
                    <a:lnTo>
                      <a:pt x="4" y="64"/>
                    </a:lnTo>
                    <a:lnTo>
                      <a:pt x="2" y="73"/>
                    </a:lnTo>
                    <a:lnTo>
                      <a:pt x="0" y="82"/>
                    </a:lnTo>
                    <a:lnTo>
                      <a:pt x="0" y="91"/>
                    </a:lnTo>
                    <a:lnTo>
                      <a:pt x="0" y="101"/>
                    </a:lnTo>
                    <a:lnTo>
                      <a:pt x="2" y="109"/>
                    </a:lnTo>
                    <a:lnTo>
                      <a:pt x="4" y="118"/>
                    </a:lnTo>
                    <a:lnTo>
                      <a:pt x="6" y="126"/>
                    </a:lnTo>
                    <a:lnTo>
                      <a:pt x="11" y="135"/>
                    </a:lnTo>
                    <a:lnTo>
                      <a:pt x="15" y="142"/>
                    </a:lnTo>
                    <a:lnTo>
                      <a:pt x="21" y="149"/>
                    </a:lnTo>
                    <a:lnTo>
                      <a:pt x="26" y="156"/>
                    </a:lnTo>
                    <a:lnTo>
                      <a:pt x="33" y="162"/>
                    </a:lnTo>
                    <a:lnTo>
                      <a:pt x="40" y="167"/>
                    </a:lnTo>
                    <a:lnTo>
                      <a:pt x="47" y="172"/>
                    </a:lnTo>
                    <a:lnTo>
                      <a:pt x="55" y="175"/>
                    </a:lnTo>
                    <a:lnTo>
                      <a:pt x="64" y="178"/>
                    </a:lnTo>
                    <a:lnTo>
                      <a:pt x="73" y="180"/>
                    </a:lnTo>
                    <a:lnTo>
                      <a:pt x="82" y="182"/>
                    </a:lnTo>
                    <a:lnTo>
                      <a:pt x="91" y="183"/>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288" name="Freeform 130"/>
              <p:cNvSpPr>
                <a:spLocks/>
              </p:cNvSpPr>
              <p:nvPr/>
            </p:nvSpPr>
            <p:spPr bwMode="auto">
              <a:xfrm>
                <a:off x="12235265" y="3526787"/>
                <a:ext cx="203200" cy="33338"/>
              </a:xfrm>
              <a:custGeom>
                <a:avLst/>
                <a:gdLst/>
                <a:ahLst/>
                <a:cxnLst>
                  <a:cxn ang="0">
                    <a:pos x="1170" y="0"/>
                  </a:cxn>
                  <a:cxn ang="0">
                    <a:pos x="1192" y="2"/>
                  </a:cxn>
                  <a:cxn ang="0">
                    <a:pos x="1212" y="7"/>
                  </a:cxn>
                  <a:cxn ang="0">
                    <a:pos x="1231" y="17"/>
                  </a:cxn>
                  <a:cxn ang="0">
                    <a:pos x="1246" y="31"/>
                  </a:cxn>
                  <a:cxn ang="0">
                    <a:pos x="1259" y="47"/>
                  </a:cxn>
                  <a:cxn ang="0">
                    <a:pos x="1271" y="66"/>
                  </a:cxn>
                  <a:cxn ang="0">
                    <a:pos x="1276" y="86"/>
                  </a:cxn>
                  <a:cxn ang="0">
                    <a:pos x="1278" y="108"/>
                  </a:cxn>
                  <a:cxn ang="0">
                    <a:pos x="1276" y="130"/>
                  </a:cxn>
                  <a:cxn ang="0">
                    <a:pos x="1271" y="150"/>
                  </a:cxn>
                  <a:cxn ang="0">
                    <a:pos x="1259" y="169"/>
                  </a:cxn>
                  <a:cxn ang="0">
                    <a:pos x="1246" y="185"/>
                  </a:cxn>
                  <a:cxn ang="0">
                    <a:pos x="1231" y="198"/>
                  </a:cxn>
                  <a:cxn ang="0">
                    <a:pos x="1212" y="208"/>
                  </a:cxn>
                  <a:cxn ang="0">
                    <a:pos x="1192" y="215"/>
                  </a:cxn>
                  <a:cxn ang="0">
                    <a:pos x="1170" y="217"/>
                  </a:cxn>
                  <a:cxn ang="0">
                    <a:pos x="97" y="216"/>
                  </a:cxn>
                  <a:cxn ang="0">
                    <a:pos x="76" y="213"/>
                  </a:cxn>
                  <a:cxn ang="0">
                    <a:pos x="56" y="204"/>
                  </a:cxn>
                  <a:cxn ang="0">
                    <a:pos x="40" y="192"/>
                  </a:cxn>
                  <a:cxn ang="0">
                    <a:pos x="24" y="177"/>
                  </a:cxn>
                  <a:cxn ang="0">
                    <a:pos x="13" y="159"/>
                  </a:cxn>
                  <a:cxn ang="0">
                    <a:pos x="4" y="140"/>
                  </a:cxn>
                  <a:cxn ang="0">
                    <a:pos x="0" y="119"/>
                  </a:cxn>
                  <a:cxn ang="0">
                    <a:pos x="0" y="97"/>
                  </a:cxn>
                  <a:cxn ang="0">
                    <a:pos x="4" y="76"/>
                  </a:cxn>
                  <a:cxn ang="0">
                    <a:pos x="13" y="56"/>
                  </a:cxn>
                  <a:cxn ang="0">
                    <a:pos x="24" y="38"/>
                  </a:cxn>
                  <a:cxn ang="0">
                    <a:pos x="40" y="24"/>
                  </a:cxn>
                  <a:cxn ang="0">
                    <a:pos x="56" y="12"/>
                  </a:cxn>
                  <a:cxn ang="0">
                    <a:pos x="76" y="4"/>
                  </a:cxn>
                  <a:cxn ang="0">
                    <a:pos x="97" y="0"/>
                  </a:cxn>
                </a:cxnLst>
                <a:rect l="0" t="0" r="r" b="b"/>
                <a:pathLst>
                  <a:path w="1278" h="217">
                    <a:moveTo>
                      <a:pt x="108" y="0"/>
                    </a:moveTo>
                    <a:lnTo>
                      <a:pt x="1170" y="0"/>
                    </a:lnTo>
                    <a:lnTo>
                      <a:pt x="1181" y="0"/>
                    </a:lnTo>
                    <a:lnTo>
                      <a:pt x="1192" y="2"/>
                    </a:lnTo>
                    <a:lnTo>
                      <a:pt x="1202" y="4"/>
                    </a:lnTo>
                    <a:lnTo>
                      <a:pt x="1212" y="7"/>
                    </a:lnTo>
                    <a:lnTo>
                      <a:pt x="1222" y="12"/>
                    </a:lnTo>
                    <a:lnTo>
                      <a:pt x="1231" y="17"/>
                    </a:lnTo>
                    <a:lnTo>
                      <a:pt x="1238" y="24"/>
                    </a:lnTo>
                    <a:lnTo>
                      <a:pt x="1246" y="31"/>
                    </a:lnTo>
                    <a:lnTo>
                      <a:pt x="1254" y="38"/>
                    </a:lnTo>
                    <a:lnTo>
                      <a:pt x="1259" y="47"/>
                    </a:lnTo>
                    <a:lnTo>
                      <a:pt x="1265" y="56"/>
                    </a:lnTo>
                    <a:lnTo>
                      <a:pt x="1271" y="66"/>
                    </a:lnTo>
                    <a:lnTo>
                      <a:pt x="1274" y="76"/>
                    </a:lnTo>
                    <a:lnTo>
                      <a:pt x="1276" y="86"/>
                    </a:lnTo>
                    <a:lnTo>
                      <a:pt x="1278" y="97"/>
                    </a:lnTo>
                    <a:lnTo>
                      <a:pt x="1278" y="108"/>
                    </a:lnTo>
                    <a:lnTo>
                      <a:pt x="1278" y="119"/>
                    </a:lnTo>
                    <a:lnTo>
                      <a:pt x="1276" y="130"/>
                    </a:lnTo>
                    <a:lnTo>
                      <a:pt x="1274" y="140"/>
                    </a:lnTo>
                    <a:lnTo>
                      <a:pt x="1271" y="150"/>
                    </a:lnTo>
                    <a:lnTo>
                      <a:pt x="1265" y="159"/>
                    </a:lnTo>
                    <a:lnTo>
                      <a:pt x="1259" y="169"/>
                    </a:lnTo>
                    <a:lnTo>
                      <a:pt x="1254" y="177"/>
                    </a:lnTo>
                    <a:lnTo>
                      <a:pt x="1246" y="185"/>
                    </a:lnTo>
                    <a:lnTo>
                      <a:pt x="1238" y="192"/>
                    </a:lnTo>
                    <a:lnTo>
                      <a:pt x="1231" y="198"/>
                    </a:lnTo>
                    <a:lnTo>
                      <a:pt x="1222" y="204"/>
                    </a:lnTo>
                    <a:lnTo>
                      <a:pt x="1212" y="208"/>
                    </a:lnTo>
                    <a:lnTo>
                      <a:pt x="1202" y="213"/>
                    </a:lnTo>
                    <a:lnTo>
                      <a:pt x="1192" y="215"/>
                    </a:lnTo>
                    <a:lnTo>
                      <a:pt x="1181" y="216"/>
                    </a:lnTo>
                    <a:lnTo>
                      <a:pt x="1170" y="217"/>
                    </a:lnTo>
                    <a:lnTo>
                      <a:pt x="108" y="217"/>
                    </a:lnTo>
                    <a:lnTo>
                      <a:pt x="97" y="216"/>
                    </a:lnTo>
                    <a:lnTo>
                      <a:pt x="86" y="215"/>
                    </a:lnTo>
                    <a:lnTo>
                      <a:pt x="76" y="213"/>
                    </a:lnTo>
                    <a:lnTo>
                      <a:pt x="66" y="208"/>
                    </a:lnTo>
                    <a:lnTo>
                      <a:pt x="56" y="204"/>
                    </a:lnTo>
                    <a:lnTo>
                      <a:pt x="47" y="198"/>
                    </a:lnTo>
                    <a:lnTo>
                      <a:pt x="40" y="192"/>
                    </a:lnTo>
                    <a:lnTo>
                      <a:pt x="32" y="185"/>
                    </a:lnTo>
                    <a:lnTo>
                      <a:pt x="24" y="177"/>
                    </a:lnTo>
                    <a:lnTo>
                      <a:pt x="19" y="169"/>
                    </a:lnTo>
                    <a:lnTo>
                      <a:pt x="13" y="159"/>
                    </a:lnTo>
                    <a:lnTo>
                      <a:pt x="9" y="150"/>
                    </a:lnTo>
                    <a:lnTo>
                      <a:pt x="4" y="140"/>
                    </a:lnTo>
                    <a:lnTo>
                      <a:pt x="2" y="130"/>
                    </a:lnTo>
                    <a:lnTo>
                      <a:pt x="0" y="119"/>
                    </a:lnTo>
                    <a:lnTo>
                      <a:pt x="0" y="108"/>
                    </a:lnTo>
                    <a:lnTo>
                      <a:pt x="0" y="97"/>
                    </a:lnTo>
                    <a:lnTo>
                      <a:pt x="2" y="86"/>
                    </a:lnTo>
                    <a:lnTo>
                      <a:pt x="4" y="76"/>
                    </a:lnTo>
                    <a:lnTo>
                      <a:pt x="9" y="66"/>
                    </a:lnTo>
                    <a:lnTo>
                      <a:pt x="13" y="56"/>
                    </a:lnTo>
                    <a:lnTo>
                      <a:pt x="19" y="47"/>
                    </a:lnTo>
                    <a:lnTo>
                      <a:pt x="24" y="38"/>
                    </a:lnTo>
                    <a:lnTo>
                      <a:pt x="32" y="31"/>
                    </a:lnTo>
                    <a:lnTo>
                      <a:pt x="40" y="24"/>
                    </a:lnTo>
                    <a:lnTo>
                      <a:pt x="47" y="17"/>
                    </a:lnTo>
                    <a:lnTo>
                      <a:pt x="56" y="12"/>
                    </a:lnTo>
                    <a:lnTo>
                      <a:pt x="66" y="7"/>
                    </a:lnTo>
                    <a:lnTo>
                      <a:pt x="76" y="4"/>
                    </a:lnTo>
                    <a:lnTo>
                      <a:pt x="86" y="2"/>
                    </a:lnTo>
                    <a:lnTo>
                      <a:pt x="97" y="0"/>
                    </a:lnTo>
                    <a:lnTo>
                      <a:pt x="108" y="0"/>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289" name="Freeform 131"/>
              <p:cNvSpPr>
                <a:spLocks/>
              </p:cNvSpPr>
              <p:nvPr/>
            </p:nvSpPr>
            <p:spPr bwMode="auto">
              <a:xfrm>
                <a:off x="11619315" y="3526787"/>
                <a:ext cx="28575" cy="30163"/>
              </a:xfrm>
              <a:custGeom>
                <a:avLst/>
                <a:gdLst/>
                <a:ahLst/>
                <a:cxnLst>
                  <a:cxn ang="0">
                    <a:pos x="101" y="182"/>
                  </a:cxn>
                  <a:cxn ang="0">
                    <a:pos x="119" y="179"/>
                  </a:cxn>
                  <a:cxn ang="0">
                    <a:pos x="136" y="172"/>
                  </a:cxn>
                  <a:cxn ang="0">
                    <a:pos x="150" y="162"/>
                  </a:cxn>
                  <a:cxn ang="0">
                    <a:pos x="162" y="150"/>
                  </a:cxn>
                  <a:cxn ang="0">
                    <a:pos x="172" y="134"/>
                  </a:cxn>
                  <a:cxn ang="0">
                    <a:pos x="179" y="119"/>
                  </a:cxn>
                  <a:cxn ang="0">
                    <a:pos x="183" y="101"/>
                  </a:cxn>
                  <a:cxn ang="0">
                    <a:pos x="183" y="82"/>
                  </a:cxn>
                  <a:cxn ang="0">
                    <a:pos x="179" y="65"/>
                  </a:cxn>
                  <a:cxn ang="0">
                    <a:pos x="172" y="48"/>
                  </a:cxn>
                  <a:cxn ang="0">
                    <a:pos x="162" y="34"/>
                  </a:cxn>
                  <a:cxn ang="0">
                    <a:pos x="150" y="21"/>
                  </a:cxn>
                  <a:cxn ang="0">
                    <a:pos x="136" y="11"/>
                  </a:cxn>
                  <a:cxn ang="0">
                    <a:pos x="119" y="5"/>
                  </a:cxn>
                  <a:cxn ang="0">
                    <a:pos x="101" y="0"/>
                  </a:cxn>
                  <a:cxn ang="0">
                    <a:pos x="82" y="0"/>
                  </a:cxn>
                  <a:cxn ang="0">
                    <a:pos x="65" y="5"/>
                  </a:cxn>
                  <a:cxn ang="0">
                    <a:pos x="49" y="11"/>
                  </a:cxn>
                  <a:cxn ang="0">
                    <a:pos x="34" y="21"/>
                  </a:cxn>
                  <a:cxn ang="0">
                    <a:pos x="21" y="34"/>
                  </a:cxn>
                  <a:cxn ang="0">
                    <a:pos x="11" y="48"/>
                  </a:cxn>
                  <a:cxn ang="0">
                    <a:pos x="5" y="65"/>
                  </a:cxn>
                  <a:cxn ang="0">
                    <a:pos x="1" y="82"/>
                  </a:cxn>
                  <a:cxn ang="0">
                    <a:pos x="1" y="101"/>
                  </a:cxn>
                  <a:cxn ang="0">
                    <a:pos x="5" y="119"/>
                  </a:cxn>
                  <a:cxn ang="0">
                    <a:pos x="11" y="134"/>
                  </a:cxn>
                  <a:cxn ang="0">
                    <a:pos x="21" y="150"/>
                  </a:cxn>
                  <a:cxn ang="0">
                    <a:pos x="34" y="162"/>
                  </a:cxn>
                  <a:cxn ang="0">
                    <a:pos x="49" y="172"/>
                  </a:cxn>
                  <a:cxn ang="0">
                    <a:pos x="65" y="179"/>
                  </a:cxn>
                  <a:cxn ang="0">
                    <a:pos x="82" y="182"/>
                  </a:cxn>
                </a:cxnLst>
                <a:rect l="0" t="0" r="r" b="b"/>
                <a:pathLst>
                  <a:path w="183" h="183">
                    <a:moveTo>
                      <a:pt x="92" y="183"/>
                    </a:moveTo>
                    <a:lnTo>
                      <a:pt x="101" y="182"/>
                    </a:lnTo>
                    <a:lnTo>
                      <a:pt x="110" y="181"/>
                    </a:lnTo>
                    <a:lnTo>
                      <a:pt x="119" y="179"/>
                    </a:lnTo>
                    <a:lnTo>
                      <a:pt x="128" y="176"/>
                    </a:lnTo>
                    <a:lnTo>
                      <a:pt x="136" y="172"/>
                    </a:lnTo>
                    <a:lnTo>
                      <a:pt x="143" y="168"/>
                    </a:lnTo>
                    <a:lnTo>
                      <a:pt x="150" y="162"/>
                    </a:lnTo>
                    <a:lnTo>
                      <a:pt x="157" y="156"/>
                    </a:lnTo>
                    <a:lnTo>
                      <a:pt x="162" y="150"/>
                    </a:lnTo>
                    <a:lnTo>
                      <a:pt x="168" y="142"/>
                    </a:lnTo>
                    <a:lnTo>
                      <a:pt x="172" y="134"/>
                    </a:lnTo>
                    <a:lnTo>
                      <a:pt x="177" y="127"/>
                    </a:lnTo>
                    <a:lnTo>
                      <a:pt x="179" y="119"/>
                    </a:lnTo>
                    <a:lnTo>
                      <a:pt x="181" y="110"/>
                    </a:lnTo>
                    <a:lnTo>
                      <a:pt x="183" y="101"/>
                    </a:lnTo>
                    <a:lnTo>
                      <a:pt x="183" y="91"/>
                    </a:lnTo>
                    <a:lnTo>
                      <a:pt x="183" y="82"/>
                    </a:lnTo>
                    <a:lnTo>
                      <a:pt x="181" y="73"/>
                    </a:lnTo>
                    <a:lnTo>
                      <a:pt x="179" y="65"/>
                    </a:lnTo>
                    <a:lnTo>
                      <a:pt x="177" y="56"/>
                    </a:lnTo>
                    <a:lnTo>
                      <a:pt x="172" y="48"/>
                    </a:lnTo>
                    <a:lnTo>
                      <a:pt x="168" y="40"/>
                    </a:lnTo>
                    <a:lnTo>
                      <a:pt x="162" y="34"/>
                    </a:lnTo>
                    <a:lnTo>
                      <a:pt x="157" y="27"/>
                    </a:lnTo>
                    <a:lnTo>
                      <a:pt x="150" y="21"/>
                    </a:lnTo>
                    <a:lnTo>
                      <a:pt x="143" y="16"/>
                    </a:lnTo>
                    <a:lnTo>
                      <a:pt x="136" y="11"/>
                    </a:lnTo>
                    <a:lnTo>
                      <a:pt x="128" y="7"/>
                    </a:lnTo>
                    <a:lnTo>
                      <a:pt x="119" y="5"/>
                    </a:lnTo>
                    <a:lnTo>
                      <a:pt x="110" y="2"/>
                    </a:lnTo>
                    <a:lnTo>
                      <a:pt x="101" y="0"/>
                    </a:lnTo>
                    <a:lnTo>
                      <a:pt x="92" y="0"/>
                    </a:lnTo>
                    <a:lnTo>
                      <a:pt x="82" y="0"/>
                    </a:lnTo>
                    <a:lnTo>
                      <a:pt x="73" y="2"/>
                    </a:lnTo>
                    <a:lnTo>
                      <a:pt x="65" y="5"/>
                    </a:lnTo>
                    <a:lnTo>
                      <a:pt x="57" y="7"/>
                    </a:lnTo>
                    <a:lnTo>
                      <a:pt x="49" y="11"/>
                    </a:lnTo>
                    <a:lnTo>
                      <a:pt x="41" y="16"/>
                    </a:lnTo>
                    <a:lnTo>
                      <a:pt x="34" y="21"/>
                    </a:lnTo>
                    <a:lnTo>
                      <a:pt x="28" y="27"/>
                    </a:lnTo>
                    <a:lnTo>
                      <a:pt x="21" y="34"/>
                    </a:lnTo>
                    <a:lnTo>
                      <a:pt x="16" y="40"/>
                    </a:lnTo>
                    <a:lnTo>
                      <a:pt x="11" y="48"/>
                    </a:lnTo>
                    <a:lnTo>
                      <a:pt x="8" y="56"/>
                    </a:lnTo>
                    <a:lnTo>
                      <a:pt x="5" y="65"/>
                    </a:lnTo>
                    <a:lnTo>
                      <a:pt x="2" y="73"/>
                    </a:lnTo>
                    <a:lnTo>
                      <a:pt x="1" y="82"/>
                    </a:lnTo>
                    <a:lnTo>
                      <a:pt x="0" y="91"/>
                    </a:lnTo>
                    <a:lnTo>
                      <a:pt x="1" y="101"/>
                    </a:lnTo>
                    <a:lnTo>
                      <a:pt x="2" y="110"/>
                    </a:lnTo>
                    <a:lnTo>
                      <a:pt x="5" y="119"/>
                    </a:lnTo>
                    <a:lnTo>
                      <a:pt x="8" y="127"/>
                    </a:lnTo>
                    <a:lnTo>
                      <a:pt x="11" y="134"/>
                    </a:lnTo>
                    <a:lnTo>
                      <a:pt x="16" y="142"/>
                    </a:lnTo>
                    <a:lnTo>
                      <a:pt x="21" y="150"/>
                    </a:lnTo>
                    <a:lnTo>
                      <a:pt x="28" y="156"/>
                    </a:lnTo>
                    <a:lnTo>
                      <a:pt x="34" y="162"/>
                    </a:lnTo>
                    <a:lnTo>
                      <a:pt x="41" y="168"/>
                    </a:lnTo>
                    <a:lnTo>
                      <a:pt x="49" y="172"/>
                    </a:lnTo>
                    <a:lnTo>
                      <a:pt x="57" y="176"/>
                    </a:lnTo>
                    <a:lnTo>
                      <a:pt x="65" y="179"/>
                    </a:lnTo>
                    <a:lnTo>
                      <a:pt x="73" y="181"/>
                    </a:lnTo>
                    <a:lnTo>
                      <a:pt x="82" y="182"/>
                    </a:lnTo>
                    <a:lnTo>
                      <a:pt x="92" y="183"/>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290" name="Freeform 132"/>
              <p:cNvSpPr>
                <a:spLocks/>
              </p:cNvSpPr>
              <p:nvPr/>
            </p:nvSpPr>
            <p:spPr bwMode="auto">
              <a:xfrm>
                <a:off x="11659003" y="3526787"/>
                <a:ext cx="28575" cy="30163"/>
              </a:xfrm>
              <a:custGeom>
                <a:avLst/>
                <a:gdLst/>
                <a:ahLst/>
                <a:cxnLst>
                  <a:cxn ang="0">
                    <a:pos x="100" y="182"/>
                  </a:cxn>
                  <a:cxn ang="0">
                    <a:pos x="118" y="179"/>
                  </a:cxn>
                  <a:cxn ang="0">
                    <a:pos x="134" y="172"/>
                  </a:cxn>
                  <a:cxn ang="0">
                    <a:pos x="149" y="162"/>
                  </a:cxn>
                  <a:cxn ang="0">
                    <a:pos x="161" y="150"/>
                  </a:cxn>
                  <a:cxn ang="0">
                    <a:pos x="171" y="134"/>
                  </a:cxn>
                  <a:cxn ang="0">
                    <a:pos x="179" y="119"/>
                  </a:cxn>
                  <a:cxn ang="0">
                    <a:pos x="182" y="101"/>
                  </a:cxn>
                  <a:cxn ang="0">
                    <a:pos x="182" y="82"/>
                  </a:cxn>
                  <a:cxn ang="0">
                    <a:pos x="179" y="65"/>
                  </a:cxn>
                  <a:cxn ang="0">
                    <a:pos x="171" y="48"/>
                  </a:cxn>
                  <a:cxn ang="0">
                    <a:pos x="161" y="34"/>
                  </a:cxn>
                  <a:cxn ang="0">
                    <a:pos x="149" y="21"/>
                  </a:cxn>
                  <a:cxn ang="0">
                    <a:pos x="134" y="11"/>
                  </a:cxn>
                  <a:cxn ang="0">
                    <a:pos x="118" y="5"/>
                  </a:cxn>
                  <a:cxn ang="0">
                    <a:pos x="100" y="0"/>
                  </a:cxn>
                  <a:cxn ang="0">
                    <a:pos x="81" y="0"/>
                  </a:cxn>
                  <a:cxn ang="0">
                    <a:pos x="63" y="5"/>
                  </a:cxn>
                  <a:cxn ang="0">
                    <a:pos x="48" y="11"/>
                  </a:cxn>
                  <a:cxn ang="0">
                    <a:pos x="32" y="21"/>
                  </a:cxn>
                  <a:cxn ang="0">
                    <a:pos x="20" y="34"/>
                  </a:cxn>
                  <a:cxn ang="0">
                    <a:pos x="10" y="48"/>
                  </a:cxn>
                  <a:cxn ang="0">
                    <a:pos x="4" y="65"/>
                  </a:cxn>
                  <a:cxn ang="0">
                    <a:pos x="0" y="82"/>
                  </a:cxn>
                  <a:cxn ang="0">
                    <a:pos x="0" y="101"/>
                  </a:cxn>
                  <a:cxn ang="0">
                    <a:pos x="4" y="119"/>
                  </a:cxn>
                  <a:cxn ang="0">
                    <a:pos x="10" y="134"/>
                  </a:cxn>
                  <a:cxn ang="0">
                    <a:pos x="20" y="150"/>
                  </a:cxn>
                  <a:cxn ang="0">
                    <a:pos x="32" y="162"/>
                  </a:cxn>
                  <a:cxn ang="0">
                    <a:pos x="48" y="172"/>
                  </a:cxn>
                  <a:cxn ang="0">
                    <a:pos x="63" y="179"/>
                  </a:cxn>
                  <a:cxn ang="0">
                    <a:pos x="81" y="182"/>
                  </a:cxn>
                </a:cxnLst>
                <a:rect l="0" t="0" r="r" b="b"/>
                <a:pathLst>
                  <a:path w="182" h="183">
                    <a:moveTo>
                      <a:pt x="91" y="183"/>
                    </a:moveTo>
                    <a:lnTo>
                      <a:pt x="100" y="182"/>
                    </a:lnTo>
                    <a:lnTo>
                      <a:pt x="109" y="181"/>
                    </a:lnTo>
                    <a:lnTo>
                      <a:pt x="118" y="179"/>
                    </a:lnTo>
                    <a:lnTo>
                      <a:pt x="127" y="176"/>
                    </a:lnTo>
                    <a:lnTo>
                      <a:pt x="134" y="172"/>
                    </a:lnTo>
                    <a:lnTo>
                      <a:pt x="142" y="168"/>
                    </a:lnTo>
                    <a:lnTo>
                      <a:pt x="149" y="162"/>
                    </a:lnTo>
                    <a:lnTo>
                      <a:pt x="155" y="156"/>
                    </a:lnTo>
                    <a:lnTo>
                      <a:pt x="161" y="150"/>
                    </a:lnTo>
                    <a:lnTo>
                      <a:pt x="167" y="142"/>
                    </a:lnTo>
                    <a:lnTo>
                      <a:pt x="171" y="134"/>
                    </a:lnTo>
                    <a:lnTo>
                      <a:pt x="175" y="127"/>
                    </a:lnTo>
                    <a:lnTo>
                      <a:pt x="179" y="119"/>
                    </a:lnTo>
                    <a:lnTo>
                      <a:pt x="181" y="110"/>
                    </a:lnTo>
                    <a:lnTo>
                      <a:pt x="182" y="101"/>
                    </a:lnTo>
                    <a:lnTo>
                      <a:pt x="182" y="91"/>
                    </a:lnTo>
                    <a:lnTo>
                      <a:pt x="182" y="82"/>
                    </a:lnTo>
                    <a:lnTo>
                      <a:pt x="181" y="73"/>
                    </a:lnTo>
                    <a:lnTo>
                      <a:pt x="179" y="65"/>
                    </a:lnTo>
                    <a:lnTo>
                      <a:pt x="175" y="56"/>
                    </a:lnTo>
                    <a:lnTo>
                      <a:pt x="171" y="48"/>
                    </a:lnTo>
                    <a:lnTo>
                      <a:pt x="167" y="40"/>
                    </a:lnTo>
                    <a:lnTo>
                      <a:pt x="161" y="34"/>
                    </a:lnTo>
                    <a:lnTo>
                      <a:pt x="155" y="27"/>
                    </a:lnTo>
                    <a:lnTo>
                      <a:pt x="149" y="21"/>
                    </a:lnTo>
                    <a:lnTo>
                      <a:pt x="142" y="16"/>
                    </a:lnTo>
                    <a:lnTo>
                      <a:pt x="134" y="11"/>
                    </a:lnTo>
                    <a:lnTo>
                      <a:pt x="127" y="7"/>
                    </a:lnTo>
                    <a:lnTo>
                      <a:pt x="118" y="5"/>
                    </a:lnTo>
                    <a:lnTo>
                      <a:pt x="109" y="2"/>
                    </a:lnTo>
                    <a:lnTo>
                      <a:pt x="100" y="0"/>
                    </a:lnTo>
                    <a:lnTo>
                      <a:pt x="91" y="0"/>
                    </a:lnTo>
                    <a:lnTo>
                      <a:pt x="81" y="0"/>
                    </a:lnTo>
                    <a:lnTo>
                      <a:pt x="72" y="2"/>
                    </a:lnTo>
                    <a:lnTo>
                      <a:pt x="63" y="5"/>
                    </a:lnTo>
                    <a:lnTo>
                      <a:pt x="56" y="7"/>
                    </a:lnTo>
                    <a:lnTo>
                      <a:pt x="48" y="11"/>
                    </a:lnTo>
                    <a:lnTo>
                      <a:pt x="40" y="16"/>
                    </a:lnTo>
                    <a:lnTo>
                      <a:pt x="32" y="21"/>
                    </a:lnTo>
                    <a:lnTo>
                      <a:pt x="27" y="27"/>
                    </a:lnTo>
                    <a:lnTo>
                      <a:pt x="20" y="34"/>
                    </a:lnTo>
                    <a:lnTo>
                      <a:pt x="16" y="40"/>
                    </a:lnTo>
                    <a:lnTo>
                      <a:pt x="10" y="48"/>
                    </a:lnTo>
                    <a:lnTo>
                      <a:pt x="7" y="56"/>
                    </a:lnTo>
                    <a:lnTo>
                      <a:pt x="4" y="65"/>
                    </a:lnTo>
                    <a:lnTo>
                      <a:pt x="1" y="73"/>
                    </a:lnTo>
                    <a:lnTo>
                      <a:pt x="0" y="82"/>
                    </a:lnTo>
                    <a:lnTo>
                      <a:pt x="0" y="91"/>
                    </a:lnTo>
                    <a:lnTo>
                      <a:pt x="0" y="101"/>
                    </a:lnTo>
                    <a:lnTo>
                      <a:pt x="1" y="110"/>
                    </a:lnTo>
                    <a:lnTo>
                      <a:pt x="4" y="119"/>
                    </a:lnTo>
                    <a:lnTo>
                      <a:pt x="7" y="127"/>
                    </a:lnTo>
                    <a:lnTo>
                      <a:pt x="10" y="134"/>
                    </a:lnTo>
                    <a:lnTo>
                      <a:pt x="16" y="142"/>
                    </a:lnTo>
                    <a:lnTo>
                      <a:pt x="20" y="150"/>
                    </a:lnTo>
                    <a:lnTo>
                      <a:pt x="27" y="156"/>
                    </a:lnTo>
                    <a:lnTo>
                      <a:pt x="32" y="162"/>
                    </a:lnTo>
                    <a:lnTo>
                      <a:pt x="40" y="168"/>
                    </a:lnTo>
                    <a:lnTo>
                      <a:pt x="48" y="172"/>
                    </a:lnTo>
                    <a:lnTo>
                      <a:pt x="56" y="176"/>
                    </a:lnTo>
                    <a:lnTo>
                      <a:pt x="63" y="179"/>
                    </a:lnTo>
                    <a:lnTo>
                      <a:pt x="72" y="181"/>
                    </a:lnTo>
                    <a:lnTo>
                      <a:pt x="81" y="182"/>
                    </a:lnTo>
                    <a:lnTo>
                      <a:pt x="91" y="183"/>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291" name="Freeform 133"/>
              <p:cNvSpPr>
                <a:spLocks/>
              </p:cNvSpPr>
              <p:nvPr/>
            </p:nvSpPr>
            <p:spPr bwMode="auto">
              <a:xfrm>
                <a:off x="11698690" y="3526787"/>
                <a:ext cx="30163" cy="30163"/>
              </a:xfrm>
              <a:custGeom>
                <a:avLst/>
                <a:gdLst/>
                <a:ahLst/>
                <a:cxnLst>
                  <a:cxn ang="0">
                    <a:pos x="100" y="182"/>
                  </a:cxn>
                  <a:cxn ang="0">
                    <a:pos x="118" y="179"/>
                  </a:cxn>
                  <a:cxn ang="0">
                    <a:pos x="134" y="172"/>
                  </a:cxn>
                  <a:cxn ang="0">
                    <a:pos x="149" y="162"/>
                  </a:cxn>
                  <a:cxn ang="0">
                    <a:pos x="162" y="150"/>
                  </a:cxn>
                  <a:cxn ang="0">
                    <a:pos x="171" y="134"/>
                  </a:cxn>
                  <a:cxn ang="0">
                    <a:pos x="179" y="119"/>
                  </a:cxn>
                  <a:cxn ang="0">
                    <a:pos x="182" y="101"/>
                  </a:cxn>
                  <a:cxn ang="0">
                    <a:pos x="182" y="82"/>
                  </a:cxn>
                  <a:cxn ang="0">
                    <a:pos x="179" y="65"/>
                  </a:cxn>
                  <a:cxn ang="0">
                    <a:pos x="171" y="48"/>
                  </a:cxn>
                  <a:cxn ang="0">
                    <a:pos x="162" y="34"/>
                  </a:cxn>
                  <a:cxn ang="0">
                    <a:pos x="149" y="21"/>
                  </a:cxn>
                  <a:cxn ang="0">
                    <a:pos x="134" y="11"/>
                  </a:cxn>
                  <a:cxn ang="0">
                    <a:pos x="118" y="5"/>
                  </a:cxn>
                  <a:cxn ang="0">
                    <a:pos x="100" y="0"/>
                  </a:cxn>
                  <a:cxn ang="0">
                    <a:pos x="82" y="0"/>
                  </a:cxn>
                  <a:cxn ang="0">
                    <a:pos x="64" y="5"/>
                  </a:cxn>
                  <a:cxn ang="0">
                    <a:pos x="48" y="11"/>
                  </a:cxn>
                  <a:cxn ang="0">
                    <a:pos x="33" y="21"/>
                  </a:cxn>
                  <a:cxn ang="0">
                    <a:pos x="20" y="34"/>
                  </a:cxn>
                  <a:cxn ang="0">
                    <a:pos x="11" y="48"/>
                  </a:cxn>
                  <a:cxn ang="0">
                    <a:pos x="3" y="65"/>
                  </a:cxn>
                  <a:cxn ang="0">
                    <a:pos x="0" y="82"/>
                  </a:cxn>
                  <a:cxn ang="0">
                    <a:pos x="0" y="101"/>
                  </a:cxn>
                  <a:cxn ang="0">
                    <a:pos x="3" y="119"/>
                  </a:cxn>
                  <a:cxn ang="0">
                    <a:pos x="11" y="134"/>
                  </a:cxn>
                  <a:cxn ang="0">
                    <a:pos x="20" y="150"/>
                  </a:cxn>
                  <a:cxn ang="0">
                    <a:pos x="33" y="162"/>
                  </a:cxn>
                  <a:cxn ang="0">
                    <a:pos x="48" y="172"/>
                  </a:cxn>
                  <a:cxn ang="0">
                    <a:pos x="64" y="179"/>
                  </a:cxn>
                  <a:cxn ang="0">
                    <a:pos x="82" y="182"/>
                  </a:cxn>
                </a:cxnLst>
                <a:rect l="0" t="0" r="r" b="b"/>
                <a:pathLst>
                  <a:path w="182" h="183">
                    <a:moveTo>
                      <a:pt x="91" y="183"/>
                    </a:moveTo>
                    <a:lnTo>
                      <a:pt x="100" y="182"/>
                    </a:lnTo>
                    <a:lnTo>
                      <a:pt x="110" y="181"/>
                    </a:lnTo>
                    <a:lnTo>
                      <a:pt x="118" y="179"/>
                    </a:lnTo>
                    <a:lnTo>
                      <a:pt x="126" y="176"/>
                    </a:lnTo>
                    <a:lnTo>
                      <a:pt x="134" y="172"/>
                    </a:lnTo>
                    <a:lnTo>
                      <a:pt x="142" y="168"/>
                    </a:lnTo>
                    <a:lnTo>
                      <a:pt x="149" y="162"/>
                    </a:lnTo>
                    <a:lnTo>
                      <a:pt x="155" y="156"/>
                    </a:lnTo>
                    <a:lnTo>
                      <a:pt x="162" y="150"/>
                    </a:lnTo>
                    <a:lnTo>
                      <a:pt x="166" y="142"/>
                    </a:lnTo>
                    <a:lnTo>
                      <a:pt x="171" y="134"/>
                    </a:lnTo>
                    <a:lnTo>
                      <a:pt x="175" y="127"/>
                    </a:lnTo>
                    <a:lnTo>
                      <a:pt x="179" y="119"/>
                    </a:lnTo>
                    <a:lnTo>
                      <a:pt x="181" y="110"/>
                    </a:lnTo>
                    <a:lnTo>
                      <a:pt x="182" y="101"/>
                    </a:lnTo>
                    <a:lnTo>
                      <a:pt x="182" y="91"/>
                    </a:lnTo>
                    <a:lnTo>
                      <a:pt x="182" y="82"/>
                    </a:lnTo>
                    <a:lnTo>
                      <a:pt x="181" y="73"/>
                    </a:lnTo>
                    <a:lnTo>
                      <a:pt x="179" y="65"/>
                    </a:lnTo>
                    <a:lnTo>
                      <a:pt x="175" y="56"/>
                    </a:lnTo>
                    <a:lnTo>
                      <a:pt x="171" y="48"/>
                    </a:lnTo>
                    <a:lnTo>
                      <a:pt x="166" y="40"/>
                    </a:lnTo>
                    <a:lnTo>
                      <a:pt x="162" y="34"/>
                    </a:lnTo>
                    <a:lnTo>
                      <a:pt x="155" y="27"/>
                    </a:lnTo>
                    <a:lnTo>
                      <a:pt x="149" y="21"/>
                    </a:lnTo>
                    <a:lnTo>
                      <a:pt x="142" y="16"/>
                    </a:lnTo>
                    <a:lnTo>
                      <a:pt x="134" y="11"/>
                    </a:lnTo>
                    <a:lnTo>
                      <a:pt x="126" y="7"/>
                    </a:lnTo>
                    <a:lnTo>
                      <a:pt x="118" y="5"/>
                    </a:lnTo>
                    <a:lnTo>
                      <a:pt x="110" y="2"/>
                    </a:lnTo>
                    <a:lnTo>
                      <a:pt x="100" y="0"/>
                    </a:lnTo>
                    <a:lnTo>
                      <a:pt x="91" y="0"/>
                    </a:lnTo>
                    <a:lnTo>
                      <a:pt x="82" y="0"/>
                    </a:lnTo>
                    <a:lnTo>
                      <a:pt x="72" y="2"/>
                    </a:lnTo>
                    <a:lnTo>
                      <a:pt x="64" y="5"/>
                    </a:lnTo>
                    <a:lnTo>
                      <a:pt x="55" y="7"/>
                    </a:lnTo>
                    <a:lnTo>
                      <a:pt x="48" y="11"/>
                    </a:lnTo>
                    <a:lnTo>
                      <a:pt x="40" y="16"/>
                    </a:lnTo>
                    <a:lnTo>
                      <a:pt x="33" y="21"/>
                    </a:lnTo>
                    <a:lnTo>
                      <a:pt x="27" y="27"/>
                    </a:lnTo>
                    <a:lnTo>
                      <a:pt x="20" y="34"/>
                    </a:lnTo>
                    <a:lnTo>
                      <a:pt x="16" y="40"/>
                    </a:lnTo>
                    <a:lnTo>
                      <a:pt x="11" y="48"/>
                    </a:lnTo>
                    <a:lnTo>
                      <a:pt x="7" y="56"/>
                    </a:lnTo>
                    <a:lnTo>
                      <a:pt x="3" y="65"/>
                    </a:lnTo>
                    <a:lnTo>
                      <a:pt x="1" y="73"/>
                    </a:lnTo>
                    <a:lnTo>
                      <a:pt x="0" y="82"/>
                    </a:lnTo>
                    <a:lnTo>
                      <a:pt x="0" y="91"/>
                    </a:lnTo>
                    <a:lnTo>
                      <a:pt x="0" y="101"/>
                    </a:lnTo>
                    <a:lnTo>
                      <a:pt x="1" y="110"/>
                    </a:lnTo>
                    <a:lnTo>
                      <a:pt x="3" y="119"/>
                    </a:lnTo>
                    <a:lnTo>
                      <a:pt x="7" y="127"/>
                    </a:lnTo>
                    <a:lnTo>
                      <a:pt x="11" y="134"/>
                    </a:lnTo>
                    <a:lnTo>
                      <a:pt x="16" y="142"/>
                    </a:lnTo>
                    <a:lnTo>
                      <a:pt x="20" y="150"/>
                    </a:lnTo>
                    <a:lnTo>
                      <a:pt x="27" y="156"/>
                    </a:lnTo>
                    <a:lnTo>
                      <a:pt x="33" y="162"/>
                    </a:lnTo>
                    <a:lnTo>
                      <a:pt x="40" y="168"/>
                    </a:lnTo>
                    <a:lnTo>
                      <a:pt x="48" y="172"/>
                    </a:lnTo>
                    <a:lnTo>
                      <a:pt x="55" y="176"/>
                    </a:lnTo>
                    <a:lnTo>
                      <a:pt x="64" y="179"/>
                    </a:lnTo>
                    <a:lnTo>
                      <a:pt x="72" y="181"/>
                    </a:lnTo>
                    <a:lnTo>
                      <a:pt x="82" y="182"/>
                    </a:lnTo>
                    <a:lnTo>
                      <a:pt x="91" y="183"/>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292" name="Freeform 134"/>
              <p:cNvSpPr>
                <a:spLocks/>
              </p:cNvSpPr>
              <p:nvPr/>
            </p:nvSpPr>
            <p:spPr bwMode="auto">
              <a:xfrm>
                <a:off x="11739965" y="3526787"/>
                <a:ext cx="28575" cy="30163"/>
              </a:xfrm>
              <a:custGeom>
                <a:avLst/>
                <a:gdLst/>
                <a:ahLst/>
                <a:cxnLst>
                  <a:cxn ang="0">
                    <a:pos x="101" y="182"/>
                  </a:cxn>
                  <a:cxn ang="0">
                    <a:pos x="118" y="179"/>
                  </a:cxn>
                  <a:cxn ang="0">
                    <a:pos x="134" y="172"/>
                  </a:cxn>
                  <a:cxn ang="0">
                    <a:pos x="148" y="162"/>
                  </a:cxn>
                  <a:cxn ang="0">
                    <a:pos x="162" y="150"/>
                  </a:cxn>
                  <a:cxn ang="0">
                    <a:pos x="172" y="134"/>
                  </a:cxn>
                  <a:cxn ang="0">
                    <a:pos x="178" y="119"/>
                  </a:cxn>
                  <a:cxn ang="0">
                    <a:pos x="182" y="101"/>
                  </a:cxn>
                  <a:cxn ang="0">
                    <a:pos x="182" y="82"/>
                  </a:cxn>
                  <a:cxn ang="0">
                    <a:pos x="178" y="65"/>
                  </a:cxn>
                  <a:cxn ang="0">
                    <a:pos x="172" y="48"/>
                  </a:cxn>
                  <a:cxn ang="0">
                    <a:pos x="162" y="34"/>
                  </a:cxn>
                  <a:cxn ang="0">
                    <a:pos x="148" y="21"/>
                  </a:cxn>
                  <a:cxn ang="0">
                    <a:pos x="134" y="11"/>
                  </a:cxn>
                  <a:cxn ang="0">
                    <a:pos x="118" y="5"/>
                  </a:cxn>
                  <a:cxn ang="0">
                    <a:pos x="101" y="0"/>
                  </a:cxn>
                  <a:cxn ang="0">
                    <a:pos x="82" y="0"/>
                  </a:cxn>
                  <a:cxn ang="0">
                    <a:pos x="64" y="5"/>
                  </a:cxn>
                  <a:cxn ang="0">
                    <a:pos x="48" y="11"/>
                  </a:cxn>
                  <a:cxn ang="0">
                    <a:pos x="33" y="21"/>
                  </a:cxn>
                  <a:cxn ang="0">
                    <a:pos x="21" y="34"/>
                  </a:cxn>
                  <a:cxn ang="0">
                    <a:pos x="11" y="48"/>
                  </a:cxn>
                  <a:cxn ang="0">
                    <a:pos x="3" y="65"/>
                  </a:cxn>
                  <a:cxn ang="0">
                    <a:pos x="0" y="82"/>
                  </a:cxn>
                  <a:cxn ang="0">
                    <a:pos x="0" y="101"/>
                  </a:cxn>
                  <a:cxn ang="0">
                    <a:pos x="3" y="119"/>
                  </a:cxn>
                  <a:cxn ang="0">
                    <a:pos x="11" y="134"/>
                  </a:cxn>
                  <a:cxn ang="0">
                    <a:pos x="21" y="150"/>
                  </a:cxn>
                  <a:cxn ang="0">
                    <a:pos x="33" y="162"/>
                  </a:cxn>
                  <a:cxn ang="0">
                    <a:pos x="48" y="172"/>
                  </a:cxn>
                  <a:cxn ang="0">
                    <a:pos x="64" y="179"/>
                  </a:cxn>
                  <a:cxn ang="0">
                    <a:pos x="82" y="182"/>
                  </a:cxn>
                </a:cxnLst>
                <a:rect l="0" t="0" r="r" b="b"/>
                <a:pathLst>
                  <a:path w="183" h="183">
                    <a:moveTo>
                      <a:pt x="91" y="183"/>
                    </a:moveTo>
                    <a:lnTo>
                      <a:pt x="101" y="182"/>
                    </a:lnTo>
                    <a:lnTo>
                      <a:pt x="110" y="181"/>
                    </a:lnTo>
                    <a:lnTo>
                      <a:pt x="118" y="179"/>
                    </a:lnTo>
                    <a:lnTo>
                      <a:pt x="126" y="176"/>
                    </a:lnTo>
                    <a:lnTo>
                      <a:pt x="134" y="172"/>
                    </a:lnTo>
                    <a:lnTo>
                      <a:pt x="142" y="168"/>
                    </a:lnTo>
                    <a:lnTo>
                      <a:pt x="148" y="162"/>
                    </a:lnTo>
                    <a:lnTo>
                      <a:pt x="155" y="156"/>
                    </a:lnTo>
                    <a:lnTo>
                      <a:pt x="162" y="150"/>
                    </a:lnTo>
                    <a:lnTo>
                      <a:pt x="166" y="142"/>
                    </a:lnTo>
                    <a:lnTo>
                      <a:pt x="172" y="134"/>
                    </a:lnTo>
                    <a:lnTo>
                      <a:pt x="175" y="127"/>
                    </a:lnTo>
                    <a:lnTo>
                      <a:pt x="178" y="119"/>
                    </a:lnTo>
                    <a:lnTo>
                      <a:pt x="181" y="110"/>
                    </a:lnTo>
                    <a:lnTo>
                      <a:pt x="182" y="101"/>
                    </a:lnTo>
                    <a:lnTo>
                      <a:pt x="183" y="91"/>
                    </a:lnTo>
                    <a:lnTo>
                      <a:pt x="182" y="82"/>
                    </a:lnTo>
                    <a:lnTo>
                      <a:pt x="181" y="73"/>
                    </a:lnTo>
                    <a:lnTo>
                      <a:pt x="178" y="65"/>
                    </a:lnTo>
                    <a:lnTo>
                      <a:pt x="175" y="56"/>
                    </a:lnTo>
                    <a:lnTo>
                      <a:pt x="172" y="48"/>
                    </a:lnTo>
                    <a:lnTo>
                      <a:pt x="166" y="40"/>
                    </a:lnTo>
                    <a:lnTo>
                      <a:pt x="162" y="34"/>
                    </a:lnTo>
                    <a:lnTo>
                      <a:pt x="155" y="27"/>
                    </a:lnTo>
                    <a:lnTo>
                      <a:pt x="148" y="21"/>
                    </a:lnTo>
                    <a:lnTo>
                      <a:pt x="142" y="16"/>
                    </a:lnTo>
                    <a:lnTo>
                      <a:pt x="134" y="11"/>
                    </a:lnTo>
                    <a:lnTo>
                      <a:pt x="126" y="7"/>
                    </a:lnTo>
                    <a:lnTo>
                      <a:pt x="118" y="5"/>
                    </a:lnTo>
                    <a:lnTo>
                      <a:pt x="110" y="2"/>
                    </a:lnTo>
                    <a:lnTo>
                      <a:pt x="101" y="0"/>
                    </a:lnTo>
                    <a:lnTo>
                      <a:pt x="91" y="0"/>
                    </a:lnTo>
                    <a:lnTo>
                      <a:pt x="82" y="0"/>
                    </a:lnTo>
                    <a:lnTo>
                      <a:pt x="73" y="2"/>
                    </a:lnTo>
                    <a:lnTo>
                      <a:pt x="64" y="5"/>
                    </a:lnTo>
                    <a:lnTo>
                      <a:pt x="55" y="7"/>
                    </a:lnTo>
                    <a:lnTo>
                      <a:pt x="48" y="11"/>
                    </a:lnTo>
                    <a:lnTo>
                      <a:pt x="40" y="16"/>
                    </a:lnTo>
                    <a:lnTo>
                      <a:pt x="33" y="21"/>
                    </a:lnTo>
                    <a:lnTo>
                      <a:pt x="26" y="27"/>
                    </a:lnTo>
                    <a:lnTo>
                      <a:pt x="21" y="34"/>
                    </a:lnTo>
                    <a:lnTo>
                      <a:pt x="15" y="40"/>
                    </a:lnTo>
                    <a:lnTo>
                      <a:pt x="11" y="48"/>
                    </a:lnTo>
                    <a:lnTo>
                      <a:pt x="6" y="56"/>
                    </a:lnTo>
                    <a:lnTo>
                      <a:pt x="3" y="65"/>
                    </a:lnTo>
                    <a:lnTo>
                      <a:pt x="1" y="73"/>
                    </a:lnTo>
                    <a:lnTo>
                      <a:pt x="0" y="82"/>
                    </a:lnTo>
                    <a:lnTo>
                      <a:pt x="0" y="91"/>
                    </a:lnTo>
                    <a:lnTo>
                      <a:pt x="0" y="101"/>
                    </a:lnTo>
                    <a:lnTo>
                      <a:pt x="1" y="110"/>
                    </a:lnTo>
                    <a:lnTo>
                      <a:pt x="3" y="119"/>
                    </a:lnTo>
                    <a:lnTo>
                      <a:pt x="6" y="127"/>
                    </a:lnTo>
                    <a:lnTo>
                      <a:pt x="11" y="134"/>
                    </a:lnTo>
                    <a:lnTo>
                      <a:pt x="15" y="142"/>
                    </a:lnTo>
                    <a:lnTo>
                      <a:pt x="21" y="150"/>
                    </a:lnTo>
                    <a:lnTo>
                      <a:pt x="26" y="156"/>
                    </a:lnTo>
                    <a:lnTo>
                      <a:pt x="33" y="162"/>
                    </a:lnTo>
                    <a:lnTo>
                      <a:pt x="40" y="168"/>
                    </a:lnTo>
                    <a:lnTo>
                      <a:pt x="48" y="172"/>
                    </a:lnTo>
                    <a:lnTo>
                      <a:pt x="55" y="176"/>
                    </a:lnTo>
                    <a:lnTo>
                      <a:pt x="64" y="179"/>
                    </a:lnTo>
                    <a:lnTo>
                      <a:pt x="73" y="181"/>
                    </a:lnTo>
                    <a:lnTo>
                      <a:pt x="82" y="182"/>
                    </a:lnTo>
                    <a:lnTo>
                      <a:pt x="91" y="183"/>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293" name="Freeform 135"/>
              <p:cNvSpPr>
                <a:spLocks/>
              </p:cNvSpPr>
              <p:nvPr/>
            </p:nvSpPr>
            <p:spPr bwMode="auto">
              <a:xfrm>
                <a:off x="11779653" y="3526787"/>
                <a:ext cx="28575" cy="30163"/>
              </a:xfrm>
              <a:custGeom>
                <a:avLst/>
                <a:gdLst/>
                <a:ahLst/>
                <a:cxnLst>
                  <a:cxn ang="0">
                    <a:pos x="101" y="182"/>
                  </a:cxn>
                  <a:cxn ang="0">
                    <a:pos x="118" y="179"/>
                  </a:cxn>
                  <a:cxn ang="0">
                    <a:pos x="134" y="172"/>
                  </a:cxn>
                  <a:cxn ang="0">
                    <a:pos x="149" y="162"/>
                  </a:cxn>
                  <a:cxn ang="0">
                    <a:pos x="162" y="150"/>
                  </a:cxn>
                  <a:cxn ang="0">
                    <a:pos x="172" y="134"/>
                  </a:cxn>
                  <a:cxn ang="0">
                    <a:pos x="178" y="119"/>
                  </a:cxn>
                  <a:cxn ang="0">
                    <a:pos x="182" y="101"/>
                  </a:cxn>
                  <a:cxn ang="0">
                    <a:pos x="182" y="82"/>
                  </a:cxn>
                  <a:cxn ang="0">
                    <a:pos x="178" y="65"/>
                  </a:cxn>
                  <a:cxn ang="0">
                    <a:pos x="172" y="48"/>
                  </a:cxn>
                  <a:cxn ang="0">
                    <a:pos x="162" y="34"/>
                  </a:cxn>
                  <a:cxn ang="0">
                    <a:pos x="149" y="21"/>
                  </a:cxn>
                  <a:cxn ang="0">
                    <a:pos x="134" y="11"/>
                  </a:cxn>
                  <a:cxn ang="0">
                    <a:pos x="118" y="5"/>
                  </a:cxn>
                  <a:cxn ang="0">
                    <a:pos x="101" y="0"/>
                  </a:cxn>
                  <a:cxn ang="0">
                    <a:pos x="82" y="0"/>
                  </a:cxn>
                  <a:cxn ang="0">
                    <a:pos x="64" y="5"/>
                  </a:cxn>
                  <a:cxn ang="0">
                    <a:pos x="47" y="11"/>
                  </a:cxn>
                  <a:cxn ang="0">
                    <a:pos x="33" y="21"/>
                  </a:cxn>
                  <a:cxn ang="0">
                    <a:pos x="21" y="34"/>
                  </a:cxn>
                  <a:cxn ang="0">
                    <a:pos x="11" y="48"/>
                  </a:cxn>
                  <a:cxn ang="0">
                    <a:pos x="4" y="65"/>
                  </a:cxn>
                  <a:cxn ang="0">
                    <a:pos x="0" y="82"/>
                  </a:cxn>
                  <a:cxn ang="0">
                    <a:pos x="0" y="101"/>
                  </a:cxn>
                  <a:cxn ang="0">
                    <a:pos x="4" y="119"/>
                  </a:cxn>
                  <a:cxn ang="0">
                    <a:pos x="11" y="134"/>
                  </a:cxn>
                  <a:cxn ang="0">
                    <a:pos x="21" y="150"/>
                  </a:cxn>
                  <a:cxn ang="0">
                    <a:pos x="33" y="162"/>
                  </a:cxn>
                  <a:cxn ang="0">
                    <a:pos x="47" y="172"/>
                  </a:cxn>
                  <a:cxn ang="0">
                    <a:pos x="64" y="179"/>
                  </a:cxn>
                  <a:cxn ang="0">
                    <a:pos x="82" y="182"/>
                  </a:cxn>
                </a:cxnLst>
                <a:rect l="0" t="0" r="r" b="b"/>
                <a:pathLst>
                  <a:path w="183" h="183">
                    <a:moveTo>
                      <a:pt x="91" y="183"/>
                    </a:moveTo>
                    <a:lnTo>
                      <a:pt x="101" y="182"/>
                    </a:lnTo>
                    <a:lnTo>
                      <a:pt x="109" y="181"/>
                    </a:lnTo>
                    <a:lnTo>
                      <a:pt x="118" y="179"/>
                    </a:lnTo>
                    <a:lnTo>
                      <a:pt x="126" y="176"/>
                    </a:lnTo>
                    <a:lnTo>
                      <a:pt x="134" y="172"/>
                    </a:lnTo>
                    <a:lnTo>
                      <a:pt x="142" y="168"/>
                    </a:lnTo>
                    <a:lnTo>
                      <a:pt x="149" y="162"/>
                    </a:lnTo>
                    <a:lnTo>
                      <a:pt x="156" y="156"/>
                    </a:lnTo>
                    <a:lnTo>
                      <a:pt x="162" y="150"/>
                    </a:lnTo>
                    <a:lnTo>
                      <a:pt x="167" y="142"/>
                    </a:lnTo>
                    <a:lnTo>
                      <a:pt x="172" y="134"/>
                    </a:lnTo>
                    <a:lnTo>
                      <a:pt x="175" y="127"/>
                    </a:lnTo>
                    <a:lnTo>
                      <a:pt x="178" y="119"/>
                    </a:lnTo>
                    <a:lnTo>
                      <a:pt x="180" y="110"/>
                    </a:lnTo>
                    <a:lnTo>
                      <a:pt x="182" y="101"/>
                    </a:lnTo>
                    <a:lnTo>
                      <a:pt x="183" y="91"/>
                    </a:lnTo>
                    <a:lnTo>
                      <a:pt x="182" y="82"/>
                    </a:lnTo>
                    <a:lnTo>
                      <a:pt x="180" y="73"/>
                    </a:lnTo>
                    <a:lnTo>
                      <a:pt x="178" y="65"/>
                    </a:lnTo>
                    <a:lnTo>
                      <a:pt x="175" y="56"/>
                    </a:lnTo>
                    <a:lnTo>
                      <a:pt x="172" y="48"/>
                    </a:lnTo>
                    <a:lnTo>
                      <a:pt x="167" y="40"/>
                    </a:lnTo>
                    <a:lnTo>
                      <a:pt x="162" y="34"/>
                    </a:lnTo>
                    <a:lnTo>
                      <a:pt x="156" y="27"/>
                    </a:lnTo>
                    <a:lnTo>
                      <a:pt x="149" y="21"/>
                    </a:lnTo>
                    <a:lnTo>
                      <a:pt x="142" y="16"/>
                    </a:lnTo>
                    <a:lnTo>
                      <a:pt x="134" y="11"/>
                    </a:lnTo>
                    <a:lnTo>
                      <a:pt x="126" y="7"/>
                    </a:lnTo>
                    <a:lnTo>
                      <a:pt x="118" y="5"/>
                    </a:lnTo>
                    <a:lnTo>
                      <a:pt x="109" y="2"/>
                    </a:lnTo>
                    <a:lnTo>
                      <a:pt x="101" y="0"/>
                    </a:lnTo>
                    <a:lnTo>
                      <a:pt x="91" y="0"/>
                    </a:lnTo>
                    <a:lnTo>
                      <a:pt x="82" y="0"/>
                    </a:lnTo>
                    <a:lnTo>
                      <a:pt x="73" y="2"/>
                    </a:lnTo>
                    <a:lnTo>
                      <a:pt x="64" y="5"/>
                    </a:lnTo>
                    <a:lnTo>
                      <a:pt x="55" y="7"/>
                    </a:lnTo>
                    <a:lnTo>
                      <a:pt x="47" y="11"/>
                    </a:lnTo>
                    <a:lnTo>
                      <a:pt x="40" y="16"/>
                    </a:lnTo>
                    <a:lnTo>
                      <a:pt x="33" y="21"/>
                    </a:lnTo>
                    <a:lnTo>
                      <a:pt x="26" y="27"/>
                    </a:lnTo>
                    <a:lnTo>
                      <a:pt x="21" y="34"/>
                    </a:lnTo>
                    <a:lnTo>
                      <a:pt x="15" y="40"/>
                    </a:lnTo>
                    <a:lnTo>
                      <a:pt x="11" y="48"/>
                    </a:lnTo>
                    <a:lnTo>
                      <a:pt x="6" y="56"/>
                    </a:lnTo>
                    <a:lnTo>
                      <a:pt x="4" y="65"/>
                    </a:lnTo>
                    <a:lnTo>
                      <a:pt x="2" y="73"/>
                    </a:lnTo>
                    <a:lnTo>
                      <a:pt x="0" y="82"/>
                    </a:lnTo>
                    <a:lnTo>
                      <a:pt x="0" y="91"/>
                    </a:lnTo>
                    <a:lnTo>
                      <a:pt x="0" y="101"/>
                    </a:lnTo>
                    <a:lnTo>
                      <a:pt x="2" y="110"/>
                    </a:lnTo>
                    <a:lnTo>
                      <a:pt x="4" y="119"/>
                    </a:lnTo>
                    <a:lnTo>
                      <a:pt x="6" y="127"/>
                    </a:lnTo>
                    <a:lnTo>
                      <a:pt x="11" y="134"/>
                    </a:lnTo>
                    <a:lnTo>
                      <a:pt x="15" y="142"/>
                    </a:lnTo>
                    <a:lnTo>
                      <a:pt x="21" y="150"/>
                    </a:lnTo>
                    <a:lnTo>
                      <a:pt x="26" y="156"/>
                    </a:lnTo>
                    <a:lnTo>
                      <a:pt x="33" y="162"/>
                    </a:lnTo>
                    <a:lnTo>
                      <a:pt x="40" y="168"/>
                    </a:lnTo>
                    <a:lnTo>
                      <a:pt x="47" y="172"/>
                    </a:lnTo>
                    <a:lnTo>
                      <a:pt x="55" y="176"/>
                    </a:lnTo>
                    <a:lnTo>
                      <a:pt x="64" y="179"/>
                    </a:lnTo>
                    <a:lnTo>
                      <a:pt x="73" y="181"/>
                    </a:lnTo>
                    <a:lnTo>
                      <a:pt x="82" y="182"/>
                    </a:lnTo>
                    <a:lnTo>
                      <a:pt x="91" y="183"/>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294" name="Freeform 136"/>
              <p:cNvSpPr>
                <a:spLocks/>
              </p:cNvSpPr>
              <p:nvPr/>
            </p:nvSpPr>
            <p:spPr bwMode="auto">
              <a:xfrm>
                <a:off x="12235265" y="2586987"/>
                <a:ext cx="203200" cy="34925"/>
              </a:xfrm>
              <a:custGeom>
                <a:avLst/>
                <a:gdLst/>
                <a:ahLst/>
                <a:cxnLst>
                  <a:cxn ang="0">
                    <a:pos x="1170" y="0"/>
                  </a:cxn>
                  <a:cxn ang="0">
                    <a:pos x="1192" y="2"/>
                  </a:cxn>
                  <a:cxn ang="0">
                    <a:pos x="1212" y="8"/>
                  </a:cxn>
                  <a:cxn ang="0">
                    <a:pos x="1231" y="18"/>
                  </a:cxn>
                  <a:cxn ang="0">
                    <a:pos x="1246" y="32"/>
                  </a:cxn>
                  <a:cxn ang="0">
                    <a:pos x="1259" y="47"/>
                  </a:cxn>
                  <a:cxn ang="0">
                    <a:pos x="1271" y="66"/>
                  </a:cxn>
                  <a:cxn ang="0">
                    <a:pos x="1276" y="87"/>
                  </a:cxn>
                  <a:cxn ang="0">
                    <a:pos x="1278" y="108"/>
                  </a:cxn>
                  <a:cxn ang="0">
                    <a:pos x="1276" y="131"/>
                  </a:cxn>
                  <a:cxn ang="0">
                    <a:pos x="1271" y="150"/>
                  </a:cxn>
                  <a:cxn ang="0">
                    <a:pos x="1259" y="169"/>
                  </a:cxn>
                  <a:cxn ang="0">
                    <a:pos x="1246" y="186"/>
                  </a:cxn>
                  <a:cxn ang="0">
                    <a:pos x="1231" y="199"/>
                  </a:cxn>
                  <a:cxn ang="0">
                    <a:pos x="1212" y="209"/>
                  </a:cxn>
                  <a:cxn ang="0">
                    <a:pos x="1192" y="215"/>
                  </a:cxn>
                  <a:cxn ang="0">
                    <a:pos x="1170" y="217"/>
                  </a:cxn>
                  <a:cxn ang="0">
                    <a:pos x="97" y="217"/>
                  </a:cxn>
                  <a:cxn ang="0">
                    <a:pos x="76" y="213"/>
                  </a:cxn>
                  <a:cxn ang="0">
                    <a:pos x="56" y="205"/>
                  </a:cxn>
                  <a:cxn ang="0">
                    <a:pos x="40" y="193"/>
                  </a:cxn>
                  <a:cxn ang="0">
                    <a:pos x="24" y="178"/>
                  </a:cxn>
                  <a:cxn ang="0">
                    <a:pos x="13" y="160"/>
                  </a:cxn>
                  <a:cxn ang="0">
                    <a:pos x="4" y="141"/>
                  </a:cxn>
                  <a:cxn ang="0">
                    <a:pos x="0" y="119"/>
                  </a:cxn>
                  <a:cxn ang="0">
                    <a:pos x="0" y="97"/>
                  </a:cxn>
                  <a:cxn ang="0">
                    <a:pos x="4" y="76"/>
                  </a:cxn>
                  <a:cxn ang="0">
                    <a:pos x="13" y="57"/>
                  </a:cxn>
                  <a:cxn ang="0">
                    <a:pos x="24" y="40"/>
                  </a:cxn>
                  <a:cxn ang="0">
                    <a:pos x="40" y="25"/>
                  </a:cxn>
                  <a:cxn ang="0">
                    <a:pos x="56" y="13"/>
                  </a:cxn>
                  <a:cxn ang="0">
                    <a:pos x="76" y="4"/>
                  </a:cxn>
                  <a:cxn ang="0">
                    <a:pos x="97" y="1"/>
                  </a:cxn>
                </a:cxnLst>
                <a:rect l="0" t="0" r="r" b="b"/>
                <a:pathLst>
                  <a:path w="1278" h="217">
                    <a:moveTo>
                      <a:pt x="108" y="0"/>
                    </a:moveTo>
                    <a:lnTo>
                      <a:pt x="1170" y="0"/>
                    </a:lnTo>
                    <a:lnTo>
                      <a:pt x="1181" y="1"/>
                    </a:lnTo>
                    <a:lnTo>
                      <a:pt x="1192" y="2"/>
                    </a:lnTo>
                    <a:lnTo>
                      <a:pt x="1202" y="4"/>
                    </a:lnTo>
                    <a:lnTo>
                      <a:pt x="1212" y="8"/>
                    </a:lnTo>
                    <a:lnTo>
                      <a:pt x="1222" y="13"/>
                    </a:lnTo>
                    <a:lnTo>
                      <a:pt x="1231" y="18"/>
                    </a:lnTo>
                    <a:lnTo>
                      <a:pt x="1238" y="25"/>
                    </a:lnTo>
                    <a:lnTo>
                      <a:pt x="1246" y="32"/>
                    </a:lnTo>
                    <a:lnTo>
                      <a:pt x="1254" y="40"/>
                    </a:lnTo>
                    <a:lnTo>
                      <a:pt x="1259" y="47"/>
                    </a:lnTo>
                    <a:lnTo>
                      <a:pt x="1265" y="57"/>
                    </a:lnTo>
                    <a:lnTo>
                      <a:pt x="1271" y="66"/>
                    </a:lnTo>
                    <a:lnTo>
                      <a:pt x="1274" y="76"/>
                    </a:lnTo>
                    <a:lnTo>
                      <a:pt x="1276" y="87"/>
                    </a:lnTo>
                    <a:lnTo>
                      <a:pt x="1278" y="97"/>
                    </a:lnTo>
                    <a:lnTo>
                      <a:pt x="1278" y="108"/>
                    </a:lnTo>
                    <a:lnTo>
                      <a:pt x="1278" y="119"/>
                    </a:lnTo>
                    <a:lnTo>
                      <a:pt x="1276" y="131"/>
                    </a:lnTo>
                    <a:lnTo>
                      <a:pt x="1274" y="141"/>
                    </a:lnTo>
                    <a:lnTo>
                      <a:pt x="1271" y="150"/>
                    </a:lnTo>
                    <a:lnTo>
                      <a:pt x="1265" y="160"/>
                    </a:lnTo>
                    <a:lnTo>
                      <a:pt x="1259" y="169"/>
                    </a:lnTo>
                    <a:lnTo>
                      <a:pt x="1254" y="178"/>
                    </a:lnTo>
                    <a:lnTo>
                      <a:pt x="1246" y="186"/>
                    </a:lnTo>
                    <a:lnTo>
                      <a:pt x="1238" y="193"/>
                    </a:lnTo>
                    <a:lnTo>
                      <a:pt x="1231" y="199"/>
                    </a:lnTo>
                    <a:lnTo>
                      <a:pt x="1222" y="205"/>
                    </a:lnTo>
                    <a:lnTo>
                      <a:pt x="1212" y="209"/>
                    </a:lnTo>
                    <a:lnTo>
                      <a:pt x="1202" y="213"/>
                    </a:lnTo>
                    <a:lnTo>
                      <a:pt x="1192" y="215"/>
                    </a:lnTo>
                    <a:lnTo>
                      <a:pt x="1181" y="217"/>
                    </a:lnTo>
                    <a:lnTo>
                      <a:pt x="1170" y="217"/>
                    </a:lnTo>
                    <a:lnTo>
                      <a:pt x="108" y="217"/>
                    </a:lnTo>
                    <a:lnTo>
                      <a:pt x="97" y="217"/>
                    </a:lnTo>
                    <a:lnTo>
                      <a:pt x="86" y="215"/>
                    </a:lnTo>
                    <a:lnTo>
                      <a:pt x="76" y="213"/>
                    </a:lnTo>
                    <a:lnTo>
                      <a:pt x="66" y="209"/>
                    </a:lnTo>
                    <a:lnTo>
                      <a:pt x="56" y="205"/>
                    </a:lnTo>
                    <a:lnTo>
                      <a:pt x="47" y="199"/>
                    </a:lnTo>
                    <a:lnTo>
                      <a:pt x="40" y="193"/>
                    </a:lnTo>
                    <a:lnTo>
                      <a:pt x="32" y="186"/>
                    </a:lnTo>
                    <a:lnTo>
                      <a:pt x="24" y="178"/>
                    </a:lnTo>
                    <a:lnTo>
                      <a:pt x="19" y="169"/>
                    </a:lnTo>
                    <a:lnTo>
                      <a:pt x="13" y="160"/>
                    </a:lnTo>
                    <a:lnTo>
                      <a:pt x="9" y="150"/>
                    </a:lnTo>
                    <a:lnTo>
                      <a:pt x="4" y="141"/>
                    </a:lnTo>
                    <a:lnTo>
                      <a:pt x="2" y="131"/>
                    </a:lnTo>
                    <a:lnTo>
                      <a:pt x="0" y="119"/>
                    </a:lnTo>
                    <a:lnTo>
                      <a:pt x="0" y="108"/>
                    </a:lnTo>
                    <a:lnTo>
                      <a:pt x="0" y="97"/>
                    </a:lnTo>
                    <a:lnTo>
                      <a:pt x="2" y="87"/>
                    </a:lnTo>
                    <a:lnTo>
                      <a:pt x="4" y="76"/>
                    </a:lnTo>
                    <a:lnTo>
                      <a:pt x="9" y="66"/>
                    </a:lnTo>
                    <a:lnTo>
                      <a:pt x="13" y="57"/>
                    </a:lnTo>
                    <a:lnTo>
                      <a:pt x="19" y="47"/>
                    </a:lnTo>
                    <a:lnTo>
                      <a:pt x="24" y="40"/>
                    </a:lnTo>
                    <a:lnTo>
                      <a:pt x="32" y="32"/>
                    </a:lnTo>
                    <a:lnTo>
                      <a:pt x="40" y="25"/>
                    </a:lnTo>
                    <a:lnTo>
                      <a:pt x="47" y="18"/>
                    </a:lnTo>
                    <a:lnTo>
                      <a:pt x="56" y="13"/>
                    </a:lnTo>
                    <a:lnTo>
                      <a:pt x="66" y="8"/>
                    </a:lnTo>
                    <a:lnTo>
                      <a:pt x="76" y="4"/>
                    </a:lnTo>
                    <a:lnTo>
                      <a:pt x="86" y="2"/>
                    </a:lnTo>
                    <a:lnTo>
                      <a:pt x="97" y="1"/>
                    </a:lnTo>
                    <a:lnTo>
                      <a:pt x="108" y="0"/>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295" name="Freeform 137"/>
              <p:cNvSpPr>
                <a:spLocks/>
              </p:cNvSpPr>
              <p:nvPr/>
            </p:nvSpPr>
            <p:spPr bwMode="auto">
              <a:xfrm>
                <a:off x="11619315" y="2588574"/>
                <a:ext cx="28575" cy="28575"/>
              </a:xfrm>
              <a:custGeom>
                <a:avLst/>
                <a:gdLst/>
                <a:ahLst/>
                <a:cxnLst>
                  <a:cxn ang="0">
                    <a:pos x="101" y="183"/>
                  </a:cxn>
                  <a:cxn ang="0">
                    <a:pos x="119" y="179"/>
                  </a:cxn>
                  <a:cxn ang="0">
                    <a:pos x="136" y="172"/>
                  </a:cxn>
                  <a:cxn ang="0">
                    <a:pos x="150" y="162"/>
                  </a:cxn>
                  <a:cxn ang="0">
                    <a:pos x="162" y="150"/>
                  </a:cxn>
                  <a:cxn ang="0">
                    <a:pos x="172" y="136"/>
                  </a:cxn>
                  <a:cxn ang="0">
                    <a:pos x="179" y="119"/>
                  </a:cxn>
                  <a:cxn ang="0">
                    <a:pos x="183" y="101"/>
                  </a:cxn>
                  <a:cxn ang="0">
                    <a:pos x="183" y="82"/>
                  </a:cxn>
                  <a:cxn ang="0">
                    <a:pos x="179" y="65"/>
                  </a:cxn>
                  <a:cxn ang="0">
                    <a:pos x="172" y="49"/>
                  </a:cxn>
                  <a:cxn ang="0">
                    <a:pos x="162" y="34"/>
                  </a:cxn>
                  <a:cxn ang="0">
                    <a:pos x="150" y="21"/>
                  </a:cxn>
                  <a:cxn ang="0">
                    <a:pos x="136" y="11"/>
                  </a:cxn>
                  <a:cxn ang="0">
                    <a:pos x="119" y="5"/>
                  </a:cxn>
                  <a:cxn ang="0">
                    <a:pos x="101" y="1"/>
                  </a:cxn>
                  <a:cxn ang="0">
                    <a:pos x="82" y="1"/>
                  </a:cxn>
                  <a:cxn ang="0">
                    <a:pos x="65" y="5"/>
                  </a:cxn>
                  <a:cxn ang="0">
                    <a:pos x="49" y="11"/>
                  </a:cxn>
                  <a:cxn ang="0">
                    <a:pos x="34" y="21"/>
                  </a:cxn>
                  <a:cxn ang="0">
                    <a:pos x="21" y="34"/>
                  </a:cxn>
                  <a:cxn ang="0">
                    <a:pos x="11" y="49"/>
                  </a:cxn>
                  <a:cxn ang="0">
                    <a:pos x="5" y="65"/>
                  </a:cxn>
                  <a:cxn ang="0">
                    <a:pos x="1" y="82"/>
                  </a:cxn>
                  <a:cxn ang="0">
                    <a:pos x="1" y="101"/>
                  </a:cxn>
                  <a:cxn ang="0">
                    <a:pos x="5" y="119"/>
                  </a:cxn>
                  <a:cxn ang="0">
                    <a:pos x="11" y="136"/>
                  </a:cxn>
                  <a:cxn ang="0">
                    <a:pos x="21" y="150"/>
                  </a:cxn>
                  <a:cxn ang="0">
                    <a:pos x="34" y="162"/>
                  </a:cxn>
                  <a:cxn ang="0">
                    <a:pos x="49" y="172"/>
                  </a:cxn>
                  <a:cxn ang="0">
                    <a:pos x="65" y="179"/>
                  </a:cxn>
                  <a:cxn ang="0">
                    <a:pos x="82" y="183"/>
                  </a:cxn>
                </a:cxnLst>
                <a:rect l="0" t="0" r="r" b="b"/>
                <a:pathLst>
                  <a:path w="183" h="183">
                    <a:moveTo>
                      <a:pt x="92" y="183"/>
                    </a:moveTo>
                    <a:lnTo>
                      <a:pt x="101" y="183"/>
                    </a:lnTo>
                    <a:lnTo>
                      <a:pt x="110" y="181"/>
                    </a:lnTo>
                    <a:lnTo>
                      <a:pt x="119" y="179"/>
                    </a:lnTo>
                    <a:lnTo>
                      <a:pt x="128" y="177"/>
                    </a:lnTo>
                    <a:lnTo>
                      <a:pt x="136" y="172"/>
                    </a:lnTo>
                    <a:lnTo>
                      <a:pt x="143" y="168"/>
                    </a:lnTo>
                    <a:lnTo>
                      <a:pt x="150" y="162"/>
                    </a:lnTo>
                    <a:lnTo>
                      <a:pt x="157" y="157"/>
                    </a:lnTo>
                    <a:lnTo>
                      <a:pt x="162" y="150"/>
                    </a:lnTo>
                    <a:lnTo>
                      <a:pt x="168" y="143"/>
                    </a:lnTo>
                    <a:lnTo>
                      <a:pt x="172" y="136"/>
                    </a:lnTo>
                    <a:lnTo>
                      <a:pt x="177" y="128"/>
                    </a:lnTo>
                    <a:lnTo>
                      <a:pt x="179" y="119"/>
                    </a:lnTo>
                    <a:lnTo>
                      <a:pt x="181" y="110"/>
                    </a:lnTo>
                    <a:lnTo>
                      <a:pt x="183" y="101"/>
                    </a:lnTo>
                    <a:lnTo>
                      <a:pt x="183" y="92"/>
                    </a:lnTo>
                    <a:lnTo>
                      <a:pt x="183" y="82"/>
                    </a:lnTo>
                    <a:lnTo>
                      <a:pt x="181" y="73"/>
                    </a:lnTo>
                    <a:lnTo>
                      <a:pt x="179" y="65"/>
                    </a:lnTo>
                    <a:lnTo>
                      <a:pt x="177" y="57"/>
                    </a:lnTo>
                    <a:lnTo>
                      <a:pt x="172" y="49"/>
                    </a:lnTo>
                    <a:lnTo>
                      <a:pt x="168" y="41"/>
                    </a:lnTo>
                    <a:lnTo>
                      <a:pt x="162" y="34"/>
                    </a:lnTo>
                    <a:lnTo>
                      <a:pt x="157" y="28"/>
                    </a:lnTo>
                    <a:lnTo>
                      <a:pt x="150" y="21"/>
                    </a:lnTo>
                    <a:lnTo>
                      <a:pt x="143" y="16"/>
                    </a:lnTo>
                    <a:lnTo>
                      <a:pt x="136" y="11"/>
                    </a:lnTo>
                    <a:lnTo>
                      <a:pt x="128" y="8"/>
                    </a:lnTo>
                    <a:lnTo>
                      <a:pt x="119" y="5"/>
                    </a:lnTo>
                    <a:lnTo>
                      <a:pt x="110" y="2"/>
                    </a:lnTo>
                    <a:lnTo>
                      <a:pt x="101" y="1"/>
                    </a:lnTo>
                    <a:lnTo>
                      <a:pt x="92" y="0"/>
                    </a:lnTo>
                    <a:lnTo>
                      <a:pt x="82" y="1"/>
                    </a:lnTo>
                    <a:lnTo>
                      <a:pt x="73" y="2"/>
                    </a:lnTo>
                    <a:lnTo>
                      <a:pt x="65" y="5"/>
                    </a:lnTo>
                    <a:lnTo>
                      <a:pt x="57" y="8"/>
                    </a:lnTo>
                    <a:lnTo>
                      <a:pt x="49" y="11"/>
                    </a:lnTo>
                    <a:lnTo>
                      <a:pt x="41" y="16"/>
                    </a:lnTo>
                    <a:lnTo>
                      <a:pt x="34" y="21"/>
                    </a:lnTo>
                    <a:lnTo>
                      <a:pt x="28" y="28"/>
                    </a:lnTo>
                    <a:lnTo>
                      <a:pt x="21" y="34"/>
                    </a:lnTo>
                    <a:lnTo>
                      <a:pt x="16" y="41"/>
                    </a:lnTo>
                    <a:lnTo>
                      <a:pt x="11" y="49"/>
                    </a:lnTo>
                    <a:lnTo>
                      <a:pt x="8" y="57"/>
                    </a:lnTo>
                    <a:lnTo>
                      <a:pt x="5" y="65"/>
                    </a:lnTo>
                    <a:lnTo>
                      <a:pt x="2" y="73"/>
                    </a:lnTo>
                    <a:lnTo>
                      <a:pt x="1" y="82"/>
                    </a:lnTo>
                    <a:lnTo>
                      <a:pt x="0" y="92"/>
                    </a:lnTo>
                    <a:lnTo>
                      <a:pt x="1" y="101"/>
                    </a:lnTo>
                    <a:lnTo>
                      <a:pt x="2" y="110"/>
                    </a:lnTo>
                    <a:lnTo>
                      <a:pt x="5" y="119"/>
                    </a:lnTo>
                    <a:lnTo>
                      <a:pt x="8" y="128"/>
                    </a:lnTo>
                    <a:lnTo>
                      <a:pt x="11" y="136"/>
                    </a:lnTo>
                    <a:lnTo>
                      <a:pt x="16" y="143"/>
                    </a:lnTo>
                    <a:lnTo>
                      <a:pt x="21" y="150"/>
                    </a:lnTo>
                    <a:lnTo>
                      <a:pt x="28" y="157"/>
                    </a:lnTo>
                    <a:lnTo>
                      <a:pt x="34" y="162"/>
                    </a:lnTo>
                    <a:lnTo>
                      <a:pt x="41" y="168"/>
                    </a:lnTo>
                    <a:lnTo>
                      <a:pt x="49" y="172"/>
                    </a:lnTo>
                    <a:lnTo>
                      <a:pt x="57" y="177"/>
                    </a:lnTo>
                    <a:lnTo>
                      <a:pt x="65" y="179"/>
                    </a:lnTo>
                    <a:lnTo>
                      <a:pt x="73" y="181"/>
                    </a:lnTo>
                    <a:lnTo>
                      <a:pt x="82" y="183"/>
                    </a:lnTo>
                    <a:lnTo>
                      <a:pt x="92" y="183"/>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296" name="Freeform 138"/>
              <p:cNvSpPr>
                <a:spLocks/>
              </p:cNvSpPr>
              <p:nvPr/>
            </p:nvSpPr>
            <p:spPr bwMode="auto">
              <a:xfrm>
                <a:off x="11659003" y="2588574"/>
                <a:ext cx="28575" cy="28575"/>
              </a:xfrm>
              <a:custGeom>
                <a:avLst/>
                <a:gdLst/>
                <a:ahLst/>
                <a:cxnLst>
                  <a:cxn ang="0">
                    <a:pos x="100" y="183"/>
                  </a:cxn>
                  <a:cxn ang="0">
                    <a:pos x="118" y="179"/>
                  </a:cxn>
                  <a:cxn ang="0">
                    <a:pos x="134" y="172"/>
                  </a:cxn>
                  <a:cxn ang="0">
                    <a:pos x="149" y="162"/>
                  </a:cxn>
                  <a:cxn ang="0">
                    <a:pos x="161" y="150"/>
                  </a:cxn>
                  <a:cxn ang="0">
                    <a:pos x="171" y="136"/>
                  </a:cxn>
                  <a:cxn ang="0">
                    <a:pos x="179" y="119"/>
                  </a:cxn>
                  <a:cxn ang="0">
                    <a:pos x="182" y="101"/>
                  </a:cxn>
                  <a:cxn ang="0">
                    <a:pos x="182" y="82"/>
                  </a:cxn>
                  <a:cxn ang="0">
                    <a:pos x="179" y="65"/>
                  </a:cxn>
                  <a:cxn ang="0">
                    <a:pos x="171" y="49"/>
                  </a:cxn>
                  <a:cxn ang="0">
                    <a:pos x="161" y="34"/>
                  </a:cxn>
                  <a:cxn ang="0">
                    <a:pos x="149" y="21"/>
                  </a:cxn>
                  <a:cxn ang="0">
                    <a:pos x="134" y="11"/>
                  </a:cxn>
                  <a:cxn ang="0">
                    <a:pos x="118" y="5"/>
                  </a:cxn>
                  <a:cxn ang="0">
                    <a:pos x="100" y="1"/>
                  </a:cxn>
                  <a:cxn ang="0">
                    <a:pos x="81" y="1"/>
                  </a:cxn>
                  <a:cxn ang="0">
                    <a:pos x="63" y="5"/>
                  </a:cxn>
                  <a:cxn ang="0">
                    <a:pos x="48" y="11"/>
                  </a:cxn>
                  <a:cxn ang="0">
                    <a:pos x="32" y="21"/>
                  </a:cxn>
                  <a:cxn ang="0">
                    <a:pos x="20" y="34"/>
                  </a:cxn>
                  <a:cxn ang="0">
                    <a:pos x="10" y="49"/>
                  </a:cxn>
                  <a:cxn ang="0">
                    <a:pos x="4" y="65"/>
                  </a:cxn>
                  <a:cxn ang="0">
                    <a:pos x="0" y="82"/>
                  </a:cxn>
                  <a:cxn ang="0">
                    <a:pos x="0" y="101"/>
                  </a:cxn>
                  <a:cxn ang="0">
                    <a:pos x="4" y="119"/>
                  </a:cxn>
                  <a:cxn ang="0">
                    <a:pos x="10" y="136"/>
                  </a:cxn>
                  <a:cxn ang="0">
                    <a:pos x="20" y="150"/>
                  </a:cxn>
                  <a:cxn ang="0">
                    <a:pos x="32" y="162"/>
                  </a:cxn>
                  <a:cxn ang="0">
                    <a:pos x="48" y="172"/>
                  </a:cxn>
                  <a:cxn ang="0">
                    <a:pos x="63" y="179"/>
                  </a:cxn>
                  <a:cxn ang="0">
                    <a:pos x="81" y="183"/>
                  </a:cxn>
                </a:cxnLst>
                <a:rect l="0" t="0" r="r" b="b"/>
                <a:pathLst>
                  <a:path w="182" h="183">
                    <a:moveTo>
                      <a:pt x="91" y="183"/>
                    </a:moveTo>
                    <a:lnTo>
                      <a:pt x="100" y="183"/>
                    </a:lnTo>
                    <a:lnTo>
                      <a:pt x="109" y="181"/>
                    </a:lnTo>
                    <a:lnTo>
                      <a:pt x="118" y="179"/>
                    </a:lnTo>
                    <a:lnTo>
                      <a:pt x="127" y="177"/>
                    </a:lnTo>
                    <a:lnTo>
                      <a:pt x="134" y="172"/>
                    </a:lnTo>
                    <a:lnTo>
                      <a:pt x="142" y="168"/>
                    </a:lnTo>
                    <a:lnTo>
                      <a:pt x="149" y="162"/>
                    </a:lnTo>
                    <a:lnTo>
                      <a:pt x="155" y="157"/>
                    </a:lnTo>
                    <a:lnTo>
                      <a:pt x="161" y="150"/>
                    </a:lnTo>
                    <a:lnTo>
                      <a:pt x="167" y="143"/>
                    </a:lnTo>
                    <a:lnTo>
                      <a:pt x="171" y="136"/>
                    </a:lnTo>
                    <a:lnTo>
                      <a:pt x="175" y="128"/>
                    </a:lnTo>
                    <a:lnTo>
                      <a:pt x="179" y="119"/>
                    </a:lnTo>
                    <a:lnTo>
                      <a:pt x="181" y="110"/>
                    </a:lnTo>
                    <a:lnTo>
                      <a:pt x="182" y="101"/>
                    </a:lnTo>
                    <a:lnTo>
                      <a:pt x="182" y="92"/>
                    </a:lnTo>
                    <a:lnTo>
                      <a:pt x="182" y="82"/>
                    </a:lnTo>
                    <a:lnTo>
                      <a:pt x="181" y="73"/>
                    </a:lnTo>
                    <a:lnTo>
                      <a:pt x="179" y="65"/>
                    </a:lnTo>
                    <a:lnTo>
                      <a:pt x="175" y="57"/>
                    </a:lnTo>
                    <a:lnTo>
                      <a:pt x="171" y="49"/>
                    </a:lnTo>
                    <a:lnTo>
                      <a:pt x="167" y="41"/>
                    </a:lnTo>
                    <a:lnTo>
                      <a:pt x="161" y="34"/>
                    </a:lnTo>
                    <a:lnTo>
                      <a:pt x="155" y="28"/>
                    </a:lnTo>
                    <a:lnTo>
                      <a:pt x="149" y="21"/>
                    </a:lnTo>
                    <a:lnTo>
                      <a:pt x="142" y="16"/>
                    </a:lnTo>
                    <a:lnTo>
                      <a:pt x="134" y="11"/>
                    </a:lnTo>
                    <a:lnTo>
                      <a:pt x="127" y="8"/>
                    </a:lnTo>
                    <a:lnTo>
                      <a:pt x="118" y="5"/>
                    </a:lnTo>
                    <a:lnTo>
                      <a:pt x="109" y="2"/>
                    </a:lnTo>
                    <a:lnTo>
                      <a:pt x="100" y="1"/>
                    </a:lnTo>
                    <a:lnTo>
                      <a:pt x="91" y="0"/>
                    </a:lnTo>
                    <a:lnTo>
                      <a:pt x="81" y="1"/>
                    </a:lnTo>
                    <a:lnTo>
                      <a:pt x="72" y="2"/>
                    </a:lnTo>
                    <a:lnTo>
                      <a:pt x="63" y="5"/>
                    </a:lnTo>
                    <a:lnTo>
                      <a:pt x="56" y="8"/>
                    </a:lnTo>
                    <a:lnTo>
                      <a:pt x="48" y="11"/>
                    </a:lnTo>
                    <a:lnTo>
                      <a:pt x="40" y="16"/>
                    </a:lnTo>
                    <a:lnTo>
                      <a:pt x="32" y="21"/>
                    </a:lnTo>
                    <a:lnTo>
                      <a:pt x="27" y="28"/>
                    </a:lnTo>
                    <a:lnTo>
                      <a:pt x="20" y="34"/>
                    </a:lnTo>
                    <a:lnTo>
                      <a:pt x="16" y="41"/>
                    </a:lnTo>
                    <a:lnTo>
                      <a:pt x="10" y="49"/>
                    </a:lnTo>
                    <a:lnTo>
                      <a:pt x="7" y="57"/>
                    </a:lnTo>
                    <a:lnTo>
                      <a:pt x="4" y="65"/>
                    </a:lnTo>
                    <a:lnTo>
                      <a:pt x="1" y="73"/>
                    </a:lnTo>
                    <a:lnTo>
                      <a:pt x="0" y="82"/>
                    </a:lnTo>
                    <a:lnTo>
                      <a:pt x="0" y="92"/>
                    </a:lnTo>
                    <a:lnTo>
                      <a:pt x="0" y="101"/>
                    </a:lnTo>
                    <a:lnTo>
                      <a:pt x="1" y="110"/>
                    </a:lnTo>
                    <a:lnTo>
                      <a:pt x="4" y="119"/>
                    </a:lnTo>
                    <a:lnTo>
                      <a:pt x="7" y="128"/>
                    </a:lnTo>
                    <a:lnTo>
                      <a:pt x="10" y="136"/>
                    </a:lnTo>
                    <a:lnTo>
                      <a:pt x="16" y="143"/>
                    </a:lnTo>
                    <a:lnTo>
                      <a:pt x="20" y="150"/>
                    </a:lnTo>
                    <a:lnTo>
                      <a:pt x="27" y="157"/>
                    </a:lnTo>
                    <a:lnTo>
                      <a:pt x="32" y="162"/>
                    </a:lnTo>
                    <a:lnTo>
                      <a:pt x="40" y="168"/>
                    </a:lnTo>
                    <a:lnTo>
                      <a:pt x="48" y="172"/>
                    </a:lnTo>
                    <a:lnTo>
                      <a:pt x="56" y="177"/>
                    </a:lnTo>
                    <a:lnTo>
                      <a:pt x="63" y="179"/>
                    </a:lnTo>
                    <a:lnTo>
                      <a:pt x="72" y="181"/>
                    </a:lnTo>
                    <a:lnTo>
                      <a:pt x="81" y="183"/>
                    </a:lnTo>
                    <a:lnTo>
                      <a:pt x="91" y="183"/>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297" name="Freeform 139"/>
              <p:cNvSpPr>
                <a:spLocks/>
              </p:cNvSpPr>
              <p:nvPr/>
            </p:nvSpPr>
            <p:spPr bwMode="auto">
              <a:xfrm>
                <a:off x="11698690" y="2588574"/>
                <a:ext cx="30163" cy="28575"/>
              </a:xfrm>
              <a:custGeom>
                <a:avLst/>
                <a:gdLst/>
                <a:ahLst/>
                <a:cxnLst>
                  <a:cxn ang="0">
                    <a:pos x="100" y="183"/>
                  </a:cxn>
                  <a:cxn ang="0">
                    <a:pos x="118" y="179"/>
                  </a:cxn>
                  <a:cxn ang="0">
                    <a:pos x="134" y="172"/>
                  </a:cxn>
                  <a:cxn ang="0">
                    <a:pos x="149" y="162"/>
                  </a:cxn>
                  <a:cxn ang="0">
                    <a:pos x="162" y="150"/>
                  </a:cxn>
                  <a:cxn ang="0">
                    <a:pos x="171" y="136"/>
                  </a:cxn>
                  <a:cxn ang="0">
                    <a:pos x="179" y="119"/>
                  </a:cxn>
                  <a:cxn ang="0">
                    <a:pos x="182" y="101"/>
                  </a:cxn>
                  <a:cxn ang="0">
                    <a:pos x="182" y="82"/>
                  </a:cxn>
                  <a:cxn ang="0">
                    <a:pos x="179" y="65"/>
                  </a:cxn>
                  <a:cxn ang="0">
                    <a:pos x="171" y="49"/>
                  </a:cxn>
                  <a:cxn ang="0">
                    <a:pos x="162" y="34"/>
                  </a:cxn>
                  <a:cxn ang="0">
                    <a:pos x="149" y="21"/>
                  </a:cxn>
                  <a:cxn ang="0">
                    <a:pos x="134" y="11"/>
                  </a:cxn>
                  <a:cxn ang="0">
                    <a:pos x="118" y="5"/>
                  </a:cxn>
                  <a:cxn ang="0">
                    <a:pos x="100" y="1"/>
                  </a:cxn>
                  <a:cxn ang="0">
                    <a:pos x="82" y="1"/>
                  </a:cxn>
                  <a:cxn ang="0">
                    <a:pos x="64" y="5"/>
                  </a:cxn>
                  <a:cxn ang="0">
                    <a:pos x="48" y="11"/>
                  </a:cxn>
                  <a:cxn ang="0">
                    <a:pos x="33" y="21"/>
                  </a:cxn>
                  <a:cxn ang="0">
                    <a:pos x="20" y="34"/>
                  </a:cxn>
                  <a:cxn ang="0">
                    <a:pos x="11" y="49"/>
                  </a:cxn>
                  <a:cxn ang="0">
                    <a:pos x="3" y="65"/>
                  </a:cxn>
                  <a:cxn ang="0">
                    <a:pos x="0" y="82"/>
                  </a:cxn>
                  <a:cxn ang="0">
                    <a:pos x="0" y="101"/>
                  </a:cxn>
                  <a:cxn ang="0">
                    <a:pos x="3" y="119"/>
                  </a:cxn>
                  <a:cxn ang="0">
                    <a:pos x="11" y="136"/>
                  </a:cxn>
                  <a:cxn ang="0">
                    <a:pos x="20" y="150"/>
                  </a:cxn>
                  <a:cxn ang="0">
                    <a:pos x="33" y="162"/>
                  </a:cxn>
                  <a:cxn ang="0">
                    <a:pos x="48" y="172"/>
                  </a:cxn>
                  <a:cxn ang="0">
                    <a:pos x="64" y="179"/>
                  </a:cxn>
                  <a:cxn ang="0">
                    <a:pos x="82" y="183"/>
                  </a:cxn>
                </a:cxnLst>
                <a:rect l="0" t="0" r="r" b="b"/>
                <a:pathLst>
                  <a:path w="182" h="183">
                    <a:moveTo>
                      <a:pt x="91" y="183"/>
                    </a:moveTo>
                    <a:lnTo>
                      <a:pt x="100" y="183"/>
                    </a:lnTo>
                    <a:lnTo>
                      <a:pt x="110" y="181"/>
                    </a:lnTo>
                    <a:lnTo>
                      <a:pt x="118" y="179"/>
                    </a:lnTo>
                    <a:lnTo>
                      <a:pt x="126" y="177"/>
                    </a:lnTo>
                    <a:lnTo>
                      <a:pt x="134" y="172"/>
                    </a:lnTo>
                    <a:lnTo>
                      <a:pt x="142" y="168"/>
                    </a:lnTo>
                    <a:lnTo>
                      <a:pt x="149" y="162"/>
                    </a:lnTo>
                    <a:lnTo>
                      <a:pt x="155" y="157"/>
                    </a:lnTo>
                    <a:lnTo>
                      <a:pt x="162" y="150"/>
                    </a:lnTo>
                    <a:lnTo>
                      <a:pt x="166" y="143"/>
                    </a:lnTo>
                    <a:lnTo>
                      <a:pt x="171" y="136"/>
                    </a:lnTo>
                    <a:lnTo>
                      <a:pt x="175" y="128"/>
                    </a:lnTo>
                    <a:lnTo>
                      <a:pt x="179" y="119"/>
                    </a:lnTo>
                    <a:lnTo>
                      <a:pt x="181" y="110"/>
                    </a:lnTo>
                    <a:lnTo>
                      <a:pt x="182" y="101"/>
                    </a:lnTo>
                    <a:lnTo>
                      <a:pt x="182" y="92"/>
                    </a:lnTo>
                    <a:lnTo>
                      <a:pt x="182" y="82"/>
                    </a:lnTo>
                    <a:lnTo>
                      <a:pt x="181" y="73"/>
                    </a:lnTo>
                    <a:lnTo>
                      <a:pt x="179" y="65"/>
                    </a:lnTo>
                    <a:lnTo>
                      <a:pt x="175" y="57"/>
                    </a:lnTo>
                    <a:lnTo>
                      <a:pt x="171" y="49"/>
                    </a:lnTo>
                    <a:lnTo>
                      <a:pt x="166" y="41"/>
                    </a:lnTo>
                    <a:lnTo>
                      <a:pt x="162" y="34"/>
                    </a:lnTo>
                    <a:lnTo>
                      <a:pt x="155" y="28"/>
                    </a:lnTo>
                    <a:lnTo>
                      <a:pt x="149" y="21"/>
                    </a:lnTo>
                    <a:lnTo>
                      <a:pt x="142" y="16"/>
                    </a:lnTo>
                    <a:lnTo>
                      <a:pt x="134" y="11"/>
                    </a:lnTo>
                    <a:lnTo>
                      <a:pt x="126" y="8"/>
                    </a:lnTo>
                    <a:lnTo>
                      <a:pt x="118" y="5"/>
                    </a:lnTo>
                    <a:lnTo>
                      <a:pt x="110" y="2"/>
                    </a:lnTo>
                    <a:lnTo>
                      <a:pt x="100" y="1"/>
                    </a:lnTo>
                    <a:lnTo>
                      <a:pt x="91" y="0"/>
                    </a:lnTo>
                    <a:lnTo>
                      <a:pt x="82" y="1"/>
                    </a:lnTo>
                    <a:lnTo>
                      <a:pt x="72" y="2"/>
                    </a:lnTo>
                    <a:lnTo>
                      <a:pt x="64" y="5"/>
                    </a:lnTo>
                    <a:lnTo>
                      <a:pt x="55" y="8"/>
                    </a:lnTo>
                    <a:lnTo>
                      <a:pt x="48" y="11"/>
                    </a:lnTo>
                    <a:lnTo>
                      <a:pt x="40" y="16"/>
                    </a:lnTo>
                    <a:lnTo>
                      <a:pt x="33" y="21"/>
                    </a:lnTo>
                    <a:lnTo>
                      <a:pt x="27" y="28"/>
                    </a:lnTo>
                    <a:lnTo>
                      <a:pt x="20" y="34"/>
                    </a:lnTo>
                    <a:lnTo>
                      <a:pt x="16" y="41"/>
                    </a:lnTo>
                    <a:lnTo>
                      <a:pt x="11" y="49"/>
                    </a:lnTo>
                    <a:lnTo>
                      <a:pt x="7" y="57"/>
                    </a:lnTo>
                    <a:lnTo>
                      <a:pt x="3" y="65"/>
                    </a:lnTo>
                    <a:lnTo>
                      <a:pt x="1" y="73"/>
                    </a:lnTo>
                    <a:lnTo>
                      <a:pt x="0" y="82"/>
                    </a:lnTo>
                    <a:lnTo>
                      <a:pt x="0" y="92"/>
                    </a:lnTo>
                    <a:lnTo>
                      <a:pt x="0" y="101"/>
                    </a:lnTo>
                    <a:lnTo>
                      <a:pt x="1" y="110"/>
                    </a:lnTo>
                    <a:lnTo>
                      <a:pt x="3" y="119"/>
                    </a:lnTo>
                    <a:lnTo>
                      <a:pt x="7" y="128"/>
                    </a:lnTo>
                    <a:lnTo>
                      <a:pt x="11" y="136"/>
                    </a:lnTo>
                    <a:lnTo>
                      <a:pt x="16" y="143"/>
                    </a:lnTo>
                    <a:lnTo>
                      <a:pt x="20" y="150"/>
                    </a:lnTo>
                    <a:lnTo>
                      <a:pt x="27" y="157"/>
                    </a:lnTo>
                    <a:lnTo>
                      <a:pt x="33" y="162"/>
                    </a:lnTo>
                    <a:lnTo>
                      <a:pt x="40" y="168"/>
                    </a:lnTo>
                    <a:lnTo>
                      <a:pt x="48" y="172"/>
                    </a:lnTo>
                    <a:lnTo>
                      <a:pt x="55" y="177"/>
                    </a:lnTo>
                    <a:lnTo>
                      <a:pt x="64" y="179"/>
                    </a:lnTo>
                    <a:lnTo>
                      <a:pt x="72" y="181"/>
                    </a:lnTo>
                    <a:lnTo>
                      <a:pt x="82" y="183"/>
                    </a:lnTo>
                    <a:lnTo>
                      <a:pt x="91" y="183"/>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298" name="Freeform 140"/>
              <p:cNvSpPr>
                <a:spLocks/>
              </p:cNvSpPr>
              <p:nvPr/>
            </p:nvSpPr>
            <p:spPr bwMode="auto">
              <a:xfrm>
                <a:off x="11739965" y="2588574"/>
                <a:ext cx="28575" cy="28575"/>
              </a:xfrm>
              <a:custGeom>
                <a:avLst/>
                <a:gdLst/>
                <a:ahLst/>
                <a:cxnLst>
                  <a:cxn ang="0">
                    <a:pos x="101" y="183"/>
                  </a:cxn>
                  <a:cxn ang="0">
                    <a:pos x="118" y="179"/>
                  </a:cxn>
                  <a:cxn ang="0">
                    <a:pos x="134" y="172"/>
                  </a:cxn>
                  <a:cxn ang="0">
                    <a:pos x="148" y="162"/>
                  </a:cxn>
                  <a:cxn ang="0">
                    <a:pos x="162" y="150"/>
                  </a:cxn>
                  <a:cxn ang="0">
                    <a:pos x="172" y="136"/>
                  </a:cxn>
                  <a:cxn ang="0">
                    <a:pos x="178" y="119"/>
                  </a:cxn>
                  <a:cxn ang="0">
                    <a:pos x="182" y="101"/>
                  </a:cxn>
                  <a:cxn ang="0">
                    <a:pos x="182" y="82"/>
                  </a:cxn>
                  <a:cxn ang="0">
                    <a:pos x="178" y="65"/>
                  </a:cxn>
                  <a:cxn ang="0">
                    <a:pos x="172" y="49"/>
                  </a:cxn>
                  <a:cxn ang="0">
                    <a:pos x="162" y="34"/>
                  </a:cxn>
                  <a:cxn ang="0">
                    <a:pos x="148" y="21"/>
                  </a:cxn>
                  <a:cxn ang="0">
                    <a:pos x="134" y="11"/>
                  </a:cxn>
                  <a:cxn ang="0">
                    <a:pos x="118" y="5"/>
                  </a:cxn>
                  <a:cxn ang="0">
                    <a:pos x="101" y="1"/>
                  </a:cxn>
                  <a:cxn ang="0">
                    <a:pos x="82" y="1"/>
                  </a:cxn>
                  <a:cxn ang="0">
                    <a:pos x="64" y="5"/>
                  </a:cxn>
                  <a:cxn ang="0">
                    <a:pos x="48" y="11"/>
                  </a:cxn>
                  <a:cxn ang="0">
                    <a:pos x="33" y="21"/>
                  </a:cxn>
                  <a:cxn ang="0">
                    <a:pos x="21" y="34"/>
                  </a:cxn>
                  <a:cxn ang="0">
                    <a:pos x="11" y="49"/>
                  </a:cxn>
                  <a:cxn ang="0">
                    <a:pos x="3" y="65"/>
                  </a:cxn>
                  <a:cxn ang="0">
                    <a:pos x="0" y="82"/>
                  </a:cxn>
                  <a:cxn ang="0">
                    <a:pos x="0" y="101"/>
                  </a:cxn>
                  <a:cxn ang="0">
                    <a:pos x="3" y="119"/>
                  </a:cxn>
                  <a:cxn ang="0">
                    <a:pos x="11" y="136"/>
                  </a:cxn>
                  <a:cxn ang="0">
                    <a:pos x="21" y="150"/>
                  </a:cxn>
                  <a:cxn ang="0">
                    <a:pos x="33" y="162"/>
                  </a:cxn>
                  <a:cxn ang="0">
                    <a:pos x="48" y="172"/>
                  </a:cxn>
                  <a:cxn ang="0">
                    <a:pos x="64" y="179"/>
                  </a:cxn>
                  <a:cxn ang="0">
                    <a:pos x="82" y="183"/>
                  </a:cxn>
                </a:cxnLst>
                <a:rect l="0" t="0" r="r" b="b"/>
                <a:pathLst>
                  <a:path w="183" h="183">
                    <a:moveTo>
                      <a:pt x="91" y="183"/>
                    </a:moveTo>
                    <a:lnTo>
                      <a:pt x="101" y="183"/>
                    </a:lnTo>
                    <a:lnTo>
                      <a:pt x="110" y="181"/>
                    </a:lnTo>
                    <a:lnTo>
                      <a:pt x="118" y="179"/>
                    </a:lnTo>
                    <a:lnTo>
                      <a:pt x="126" y="177"/>
                    </a:lnTo>
                    <a:lnTo>
                      <a:pt x="134" y="172"/>
                    </a:lnTo>
                    <a:lnTo>
                      <a:pt x="142" y="168"/>
                    </a:lnTo>
                    <a:lnTo>
                      <a:pt x="148" y="162"/>
                    </a:lnTo>
                    <a:lnTo>
                      <a:pt x="155" y="157"/>
                    </a:lnTo>
                    <a:lnTo>
                      <a:pt x="162" y="150"/>
                    </a:lnTo>
                    <a:lnTo>
                      <a:pt x="166" y="143"/>
                    </a:lnTo>
                    <a:lnTo>
                      <a:pt x="172" y="136"/>
                    </a:lnTo>
                    <a:lnTo>
                      <a:pt x="175" y="128"/>
                    </a:lnTo>
                    <a:lnTo>
                      <a:pt x="178" y="119"/>
                    </a:lnTo>
                    <a:lnTo>
                      <a:pt x="181" y="110"/>
                    </a:lnTo>
                    <a:lnTo>
                      <a:pt x="182" y="101"/>
                    </a:lnTo>
                    <a:lnTo>
                      <a:pt x="183" y="92"/>
                    </a:lnTo>
                    <a:lnTo>
                      <a:pt x="182" y="82"/>
                    </a:lnTo>
                    <a:lnTo>
                      <a:pt x="181" y="73"/>
                    </a:lnTo>
                    <a:lnTo>
                      <a:pt x="178" y="65"/>
                    </a:lnTo>
                    <a:lnTo>
                      <a:pt x="175" y="57"/>
                    </a:lnTo>
                    <a:lnTo>
                      <a:pt x="172" y="49"/>
                    </a:lnTo>
                    <a:lnTo>
                      <a:pt x="166" y="41"/>
                    </a:lnTo>
                    <a:lnTo>
                      <a:pt x="162" y="34"/>
                    </a:lnTo>
                    <a:lnTo>
                      <a:pt x="155" y="28"/>
                    </a:lnTo>
                    <a:lnTo>
                      <a:pt x="148" y="21"/>
                    </a:lnTo>
                    <a:lnTo>
                      <a:pt x="142" y="16"/>
                    </a:lnTo>
                    <a:lnTo>
                      <a:pt x="134" y="11"/>
                    </a:lnTo>
                    <a:lnTo>
                      <a:pt x="126" y="8"/>
                    </a:lnTo>
                    <a:lnTo>
                      <a:pt x="118" y="5"/>
                    </a:lnTo>
                    <a:lnTo>
                      <a:pt x="110" y="2"/>
                    </a:lnTo>
                    <a:lnTo>
                      <a:pt x="101" y="1"/>
                    </a:lnTo>
                    <a:lnTo>
                      <a:pt x="91" y="0"/>
                    </a:lnTo>
                    <a:lnTo>
                      <a:pt x="82" y="1"/>
                    </a:lnTo>
                    <a:lnTo>
                      <a:pt x="73" y="2"/>
                    </a:lnTo>
                    <a:lnTo>
                      <a:pt x="64" y="5"/>
                    </a:lnTo>
                    <a:lnTo>
                      <a:pt x="55" y="8"/>
                    </a:lnTo>
                    <a:lnTo>
                      <a:pt x="48" y="11"/>
                    </a:lnTo>
                    <a:lnTo>
                      <a:pt x="40" y="16"/>
                    </a:lnTo>
                    <a:lnTo>
                      <a:pt x="33" y="21"/>
                    </a:lnTo>
                    <a:lnTo>
                      <a:pt x="26" y="28"/>
                    </a:lnTo>
                    <a:lnTo>
                      <a:pt x="21" y="34"/>
                    </a:lnTo>
                    <a:lnTo>
                      <a:pt x="15" y="41"/>
                    </a:lnTo>
                    <a:lnTo>
                      <a:pt x="11" y="49"/>
                    </a:lnTo>
                    <a:lnTo>
                      <a:pt x="6" y="57"/>
                    </a:lnTo>
                    <a:lnTo>
                      <a:pt x="3" y="65"/>
                    </a:lnTo>
                    <a:lnTo>
                      <a:pt x="1" y="73"/>
                    </a:lnTo>
                    <a:lnTo>
                      <a:pt x="0" y="82"/>
                    </a:lnTo>
                    <a:lnTo>
                      <a:pt x="0" y="92"/>
                    </a:lnTo>
                    <a:lnTo>
                      <a:pt x="0" y="101"/>
                    </a:lnTo>
                    <a:lnTo>
                      <a:pt x="1" y="110"/>
                    </a:lnTo>
                    <a:lnTo>
                      <a:pt x="3" y="119"/>
                    </a:lnTo>
                    <a:lnTo>
                      <a:pt x="6" y="128"/>
                    </a:lnTo>
                    <a:lnTo>
                      <a:pt x="11" y="136"/>
                    </a:lnTo>
                    <a:lnTo>
                      <a:pt x="15" y="143"/>
                    </a:lnTo>
                    <a:lnTo>
                      <a:pt x="21" y="150"/>
                    </a:lnTo>
                    <a:lnTo>
                      <a:pt x="26" y="157"/>
                    </a:lnTo>
                    <a:lnTo>
                      <a:pt x="33" y="162"/>
                    </a:lnTo>
                    <a:lnTo>
                      <a:pt x="40" y="168"/>
                    </a:lnTo>
                    <a:lnTo>
                      <a:pt x="48" y="172"/>
                    </a:lnTo>
                    <a:lnTo>
                      <a:pt x="55" y="177"/>
                    </a:lnTo>
                    <a:lnTo>
                      <a:pt x="64" y="179"/>
                    </a:lnTo>
                    <a:lnTo>
                      <a:pt x="73" y="181"/>
                    </a:lnTo>
                    <a:lnTo>
                      <a:pt x="82" y="183"/>
                    </a:lnTo>
                    <a:lnTo>
                      <a:pt x="91" y="183"/>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299" name="Freeform 141"/>
              <p:cNvSpPr>
                <a:spLocks/>
              </p:cNvSpPr>
              <p:nvPr/>
            </p:nvSpPr>
            <p:spPr bwMode="auto">
              <a:xfrm>
                <a:off x="11779653" y="2588574"/>
                <a:ext cx="28575" cy="28575"/>
              </a:xfrm>
              <a:custGeom>
                <a:avLst/>
                <a:gdLst/>
                <a:ahLst/>
                <a:cxnLst>
                  <a:cxn ang="0">
                    <a:pos x="101" y="183"/>
                  </a:cxn>
                  <a:cxn ang="0">
                    <a:pos x="118" y="179"/>
                  </a:cxn>
                  <a:cxn ang="0">
                    <a:pos x="134" y="172"/>
                  </a:cxn>
                  <a:cxn ang="0">
                    <a:pos x="149" y="162"/>
                  </a:cxn>
                  <a:cxn ang="0">
                    <a:pos x="162" y="150"/>
                  </a:cxn>
                  <a:cxn ang="0">
                    <a:pos x="172" y="136"/>
                  </a:cxn>
                  <a:cxn ang="0">
                    <a:pos x="178" y="119"/>
                  </a:cxn>
                  <a:cxn ang="0">
                    <a:pos x="182" y="101"/>
                  </a:cxn>
                  <a:cxn ang="0">
                    <a:pos x="182" y="82"/>
                  </a:cxn>
                  <a:cxn ang="0">
                    <a:pos x="178" y="65"/>
                  </a:cxn>
                  <a:cxn ang="0">
                    <a:pos x="172" y="49"/>
                  </a:cxn>
                  <a:cxn ang="0">
                    <a:pos x="162" y="34"/>
                  </a:cxn>
                  <a:cxn ang="0">
                    <a:pos x="149" y="21"/>
                  </a:cxn>
                  <a:cxn ang="0">
                    <a:pos x="134" y="11"/>
                  </a:cxn>
                  <a:cxn ang="0">
                    <a:pos x="118" y="5"/>
                  </a:cxn>
                  <a:cxn ang="0">
                    <a:pos x="101" y="1"/>
                  </a:cxn>
                  <a:cxn ang="0">
                    <a:pos x="82" y="1"/>
                  </a:cxn>
                  <a:cxn ang="0">
                    <a:pos x="64" y="5"/>
                  </a:cxn>
                  <a:cxn ang="0">
                    <a:pos x="47" y="11"/>
                  </a:cxn>
                  <a:cxn ang="0">
                    <a:pos x="33" y="21"/>
                  </a:cxn>
                  <a:cxn ang="0">
                    <a:pos x="21" y="34"/>
                  </a:cxn>
                  <a:cxn ang="0">
                    <a:pos x="11" y="49"/>
                  </a:cxn>
                  <a:cxn ang="0">
                    <a:pos x="4" y="65"/>
                  </a:cxn>
                  <a:cxn ang="0">
                    <a:pos x="0" y="82"/>
                  </a:cxn>
                  <a:cxn ang="0">
                    <a:pos x="0" y="101"/>
                  </a:cxn>
                  <a:cxn ang="0">
                    <a:pos x="4" y="119"/>
                  </a:cxn>
                  <a:cxn ang="0">
                    <a:pos x="11" y="136"/>
                  </a:cxn>
                  <a:cxn ang="0">
                    <a:pos x="21" y="150"/>
                  </a:cxn>
                  <a:cxn ang="0">
                    <a:pos x="33" y="162"/>
                  </a:cxn>
                  <a:cxn ang="0">
                    <a:pos x="47" y="172"/>
                  </a:cxn>
                  <a:cxn ang="0">
                    <a:pos x="64" y="179"/>
                  </a:cxn>
                  <a:cxn ang="0">
                    <a:pos x="82" y="183"/>
                  </a:cxn>
                </a:cxnLst>
                <a:rect l="0" t="0" r="r" b="b"/>
                <a:pathLst>
                  <a:path w="183" h="183">
                    <a:moveTo>
                      <a:pt x="91" y="183"/>
                    </a:moveTo>
                    <a:lnTo>
                      <a:pt x="101" y="183"/>
                    </a:lnTo>
                    <a:lnTo>
                      <a:pt x="109" y="181"/>
                    </a:lnTo>
                    <a:lnTo>
                      <a:pt x="118" y="179"/>
                    </a:lnTo>
                    <a:lnTo>
                      <a:pt x="126" y="177"/>
                    </a:lnTo>
                    <a:lnTo>
                      <a:pt x="134" y="172"/>
                    </a:lnTo>
                    <a:lnTo>
                      <a:pt x="142" y="168"/>
                    </a:lnTo>
                    <a:lnTo>
                      <a:pt x="149" y="162"/>
                    </a:lnTo>
                    <a:lnTo>
                      <a:pt x="156" y="157"/>
                    </a:lnTo>
                    <a:lnTo>
                      <a:pt x="162" y="150"/>
                    </a:lnTo>
                    <a:lnTo>
                      <a:pt x="167" y="143"/>
                    </a:lnTo>
                    <a:lnTo>
                      <a:pt x="172" y="136"/>
                    </a:lnTo>
                    <a:lnTo>
                      <a:pt x="175" y="128"/>
                    </a:lnTo>
                    <a:lnTo>
                      <a:pt x="178" y="119"/>
                    </a:lnTo>
                    <a:lnTo>
                      <a:pt x="180" y="110"/>
                    </a:lnTo>
                    <a:lnTo>
                      <a:pt x="182" y="101"/>
                    </a:lnTo>
                    <a:lnTo>
                      <a:pt x="183" y="92"/>
                    </a:lnTo>
                    <a:lnTo>
                      <a:pt x="182" y="82"/>
                    </a:lnTo>
                    <a:lnTo>
                      <a:pt x="180" y="73"/>
                    </a:lnTo>
                    <a:lnTo>
                      <a:pt x="178" y="65"/>
                    </a:lnTo>
                    <a:lnTo>
                      <a:pt x="175" y="57"/>
                    </a:lnTo>
                    <a:lnTo>
                      <a:pt x="172" y="49"/>
                    </a:lnTo>
                    <a:lnTo>
                      <a:pt x="167" y="41"/>
                    </a:lnTo>
                    <a:lnTo>
                      <a:pt x="162" y="34"/>
                    </a:lnTo>
                    <a:lnTo>
                      <a:pt x="156" y="28"/>
                    </a:lnTo>
                    <a:lnTo>
                      <a:pt x="149" y="21"/>
                    </a:lnTo>
                    <a:lnTo>
                      <a:pt x="142" y="16"/>
                    </a:lnTo>
                    <a:lnTo>
                      <a:pt x="134" y="11"/>
                    </a:lnTo>
                    <a:lnTo>
                      <a:pt x="126" y="8"/>
                    </a:lnTo>
                    <a:lnTo>
                      <a:pt x="118" y="5"/>
                    </a:lnTo>
                    <a:lnTo>
                      <a:pt x="109" y="2"/>
                    </a:lnTo>
                    <a:lnTo>
                      <a:pt x="101" y="1"/>
                    </a:lnTo>
                    <a:lnTo>
                      <a:pt x="91" y="0"/>
                    </a:lnTo>
                    <a:lnTo>
                      <a:pt x="82" y="1"/>
                    </a:lnTo>
                    <a:lnTo>
                      <a:pt x="73" y="2"/>
                    </a:lnTo>
                    <a:lnTo>
                      <a:pt x="64" y="5"/>
                    </a:lnTo>
                    <a:lnTo>
                      <a:pt x="55" y="8"/>
                    </a:lnTo>
                    <a:lnTo>
                      <a:pt x="47" y="11"/>
                    </a:lnTo>
                    <a:lnTo>
                      <a:pt x="40" y="16"/>
                    </a:lnTo>
                    <a:lnTo>
                      <a:pt x="33" y="21"/>
                    </a:lnTo>
                    <a:lnTo>
                      <a:pt x="26" y="28"/>
                    </a:lnTo>
                    <a:lnTo>
                      <a:pt x="21" y="34"/>
                    </a:lnTo>
                    <a:lnTo>
                      <a:pt x="15" y="41"/>
                    </a:lnTo>
                    <a:lnTo>
                      <a:pt x="11" y="49"/>
                    </a:lnTo>
                    <a:lnTo>
                      <a:pt x="6" y="57"/>
                    </a:lnTo>
                    <a:lnTo>
                      <a:pt x="4" y="65"/>
                    </a:lnTo>
                    <a:lnTo>
                      <a:pt x="2" y="73"/>
                    </a:lnTo>
                    <a:lnTo>
                      <a:pt x="0" y="82"/>
                    </a:lnTo>
                    <a:lnTo>
                      <a:pt x="0" y="92"/>
                    </a:lnTo>
                    <a:lnTo>
                      <a:pt x="0" y="101"/>
                    </a:lnTo>
                    <a:lnTo>
                      <a:pt x="2" y="110"/>
                    </a:lnTo>
                    <a:lnTo>
                      <a:pt x="4" y="119"/>
                    </a:lnTo>
                    <a:lnTo>
                      <a:pt x="6" y="128"/>
                    </a:lnTo>
                    <a:lnTo>
                      <a:pt x="11" y="136"/>
                    </a:lnTo>
                    <a:lnTo>
                      <a:pt x="15" y="143"/>
                    </a:lnTo>
                    <a:lnTo>
                      <a:pt x="21" y="150"/>
                    </a:lnTo>
                    <a:lnTo>
                      <a:pt x="26" y="157"/>
                    </a:lnTo>
                    <a:lnTo>
                      <a:pt x="33" y="162"/>
                    </a:lnTo>
                    <a:lnTo>
                      <a:pt x="40" y="168"/>
                    </a:lnTo>
                    <a:lnTo>
                      <a:pt x="47" y="172"/>
                    </a:lnTo>
                    <a:lnTo>
                      <a:pt x="55" y="177"/>
                    </a:lnTo>
                    <a:lnTo>
                      <a:pt x="64" y="179"/>
                    </a:lnTo>
                    <a:lnTo>
                      <a:pt x="73" y="181"/>
                    </a:lnTo>
                    <a:lnTo>
                      <a:pt x="82" y="183"/>
                    </a:lnTo>
                    <a:lnTo>
                      <a:pt x="91" y="183"/>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300" name="Freeform 142"/>
              <p:cNvSpPr>
                <a:spLocks noEditPoints="1"/>
              </p:cNvSpPr>
              <p:nvPr/>
            </p:nvSpPr>
            <p:spPr bwMode="auto">
              <a:xfrm>
                <a:off x="11451040" y="1826574"/>
                <a:ext cx="1163638" cy="2817813"/>
              </a:xfrm>
              <a:custGeom>
                <a:avLst/>
                <a:gdLst/>
                <a:ahLst/>
                <a:cxnLst>
                  <a:cxn ang="0">
                    <a:pos x="7278" y="17716"/>
                  </a:cxn>
                  <a:cxn ang="0">
                    <a:pos x="8" y="108"/>
                  </a:cxn>
                  <a:cxn ang="0">
                    <a:pos x="6789" y="11256"/>
                  </a:cxn>
                  <a:cxn ang="0">
                    <a:pos x="6875" y="12138"/>
                  </a:cxn>
                  <a:cxn ang="0">
                    <a:pos x="664" y="12286"/>
                  </a:cxn>
                  <a:cxn ang="0">
                    <a:pos x="438" y="12054"/>
                  </a:cxn>
                  <a:cxn ang="0">
                    <a:pos x="626" y="11218"/>
                  </a:cxn>
                  <a:cxn ang="0">
                    <a:pos x="6850" y="10134"/>
                  </a:cxn>
                  <a:cxn ang="0">
                    <a:pos x="6826" y="11025"/>
                  </a:cxn>
                  <a:cxn ang="0">
                    <a:pos x="578" y="11077"/>
                  </a:cxn>
                  <a:cxn ang="0">
                    <a:pos x="446" y="10211"/>
                  </a:cxn>
                  <a:cxn ang="0">
                    <a:pos x="705" y="8842"/>
                  </a:cxn>
                  <a:cxn ang="0">
                    <a:pos x="6887" y="9028"/>
                  </a:cxn>
                  <a:cxn ang="0">
                    <a:pos x="6755" y="9895"/>
                  </a:cxn>
                  <a:cxn ang="0">
                    <a:pos x="507" y="9842"/>
                  </a:cxn>
                  <a:cxn ang="0">
                    <a:pos x="484" y="8952"/>
                  </a:cxn>
                  <a:cxn ang="0">
                    <a:pos x="6708" y="7670"/>
                  </a:cxn>
                  <a:cxn ang="0">
                    <a:pos x="6895" y="8507"/>
                  </a:cxn>
                  <a:cxn ang="0">
                    <a:pos x="6669" y="8739"/>
                  </a:cxn>
                  <a:cxn ang="0">
                    <a:pos x="459" y="8590"/>
                  </a:cxn>
                  <a:cxn ang="0">
                    <a:pos x="546" y="7709"/>
                  </a:cxn>
                  <a:cxn ang="0">
                    <a:pos x="6789" y="6526"/>
                  </a:cxn>
                  <a:cxn ang="0">
                    <a:pos x="6875" y="7407"/>
                  </a:cxn>
                  <a:cxn ang="0">
                    <a:pos x="664" y="7556"/>
                  </a:cxn>
                  <a:cxn ang="0">
                    <a:pos x="438" y="7324"/>
                  </a:cxn>
                  <a:cxn ang="0">
                    <a:pos x="626" y="6488"/>
                  </a:cxn>
                  <a:cxn ang="0">
                    <a:pos x="6850" y="5404"/>
                  </a:cxn>
                  <a:cxn ang="0">
                    <a:pos x="6826" y="6296"/>
                  </a:cxn>
                  <a:cxn ang="0">
                    <a:pos x="578" y="6347"/>
                  </a:cxn>
                  <a:cxn ang="0">
                    <a:pos x="446" y="5480"/>
                  </a:cxn>
                  <a:cxn ang="0">
                    <a:pos x="705" y="4111"/>
                  </a:cxn>
                  <a:cxn ang="0">
                    <a:pos x="6887" y="4298"/>
                  </a:cxn>
                  <a:cxn ang="0">
                    <a:pos x="6755" y="5164"/>
                  </a:cxn>
                  <a:cxn ang="0">
                    <a:pos x="507" y="5113"/>
                  </a:cxn>
                  <a:cxn ang="0">
                    <a:pos x="484" y="4221"/>
                  </a:cxn>
                  <a:cxn ang="0">
                    <a:pos x="3868" y="13193"/>
                  </a:cxn>
                  <a:cxn ang="0">
                    <a:pos x="4227" y="13800"/>
                  </a:cxn>
                  <a:cxn ang="0">
                    <a:pos x="3706" y="14270"/>
                  </a:cxn>
                  <a:cxn ang="0">
                    <a:pos x="3139" y="13854"/>
                  </a:cxn>
                  <a:cxn ang="0">
                    <a:pos x="3438" y="13214"/>
                  </a:cxn>
                  <a:cxn ang="0">
                    <a:pos x="5725" y="15090"/>
                  </a:cxn>
                  <a:cxn ang="0">
                    <a:pos x="1625" y="15153"/>
                  </a:cxn>
                  <a:cxn ang="0">
                    <a:pos x="5640" y="15449"/>
                  </a:cxn>
                  <a:cxn ang="0">
                    <a:pos x="5600" y="15705"/>
                  </a:cxn>
                  <a:cxn ang="0">
                    <a:pos x="1659" y="15469"/>
                  </a:cxn>
                  <a:cxn ang="0">
                    <a:pos x="5723" y="16082"/>
                  </a:cxn>
                  <a:cxn ang="0">
                    <a:pos x="1615" y="16095"/>
                  </a:cxn>
                  <a:cxn ang="0">
                    <a:pos x="6708" y="2941"/>
                  </a:cxn>
                  <a:cxn ang="0">
                    <a:pos x="6895" y="3776"/>
                  </a:cxn>
                  <a:cxn ang="0">
                    <a:pos x="6669" y="4009"/>
                  </a:cxn>
                  <a:cxn ang="0">
                    <a:pos x="459" y="3861"/>
                  </a:cxn>
                  <a:cxn ang="0">
                    <a:pos x="546" y="2979"/>
                  </a:cxn>
                  <a:cxn ang="0">
                    <a:pos x="6789" y="1796"/>
                  </a:cxn>
                  <a:cxn ang="0">
                    <a:pos x="6875" y="2678"/>
                  </a:cxn>
                  <a:cxn ang="0">
                    <a:pos x="664" y="2827"/>
                  </a:cxn>
                  <a:cxn ang="0">
                    <a:pos x="438" y="2594"/>
                  </a:cxn>
                  <a:cxn ang="0">
                    <a:pos x="626" y="1758"/>
                  </a:cxn>
                  <a:cxn ang="0">
                    <a:pos x="6850" y="673"/>
                  </a:cxn>
                  <a:cxn ang="0">
                    <a:pos x="6826" y="1565"/>
                  </a:cxn>
                  <a:cxn ang="0">
                    <a:pos x="578" y="1617"/>
                  </a:cxn>
                  <a:cxn ang="0">
                    <a:pos x="446" y="750"/>
                  </a:cxn>
                </a:cxnLst>
                <a:rect l="0" t="0" r="r" b="b"/>
                <a:pathLst>
                  <a:path w="7333" h="17750">
                    <a:moveTo>
                      <a:pt x="152" y="0"/>
                    </a:moveTo>
                    <a:lnTo>
                      <a:pt x="7181" y="0"/>
                    </a:lnTo>
                    <a:lnTo>
                      <a:pt x="7197" y="1"/>
                    </a:lnTo>
                    <a:lnTo>
                      <a:pt x="7211" y="3"/>
                    </a:lnTo>
                    <a:lnTo>
                      <a:pt x="7227" y="7"/>
                    </a:lnTo>
                    <a:lnTo>
                      <a:pt x="7240" y="12"/>
                    </a:lnTo>
                    <a:lnTo>
                      <a:pt x="7253" y="19"/>
                    </a:lnTo>
                    <a:lnTo>
                      <a:pt x="7265" y="27"/>
                    </a:lnTo>
                    <a:lnTo>
                      <a:pt x="7278" y="36"/>
                    </a:lnTo>
                    <a:lnTo>
                      <a:pt x="7289" y="44"/>
                    </a:lnTo>
                    <a:lnTo>
                      <a:pt x="7299" y="55"/>
                    </a:lnTo>
                    <a:lnTo>
                      <a:pt x="7306" y="68"/>
                    </a:lnTo>
                    <a:lnTo>
                      <a:pt x="7314" y="80"/>
                    </a:lnTo>
                    <a:lnTo>
                      <a:pt x="7321" y="93"/>
                    </a:lnTo>
                    <a:lnTo>
                      <a:pt x="7326" y="108"/>
                    </a:lnTo>
                    <a:lnTo>
                      <a:pt x="7330" y="122"/>
                    </a:lnTo>
                    <a:lnTo>
                      <a:pt x="7332" y="138"/>
                    </a:lnTo>
                    <a:lnTo>
                      <a:pt x="7333" y="153"/>
                    </a:lnTo>
                    <a:lnTo>
                      <a:pt x="7333" y="17597"/>
                    </a:lnTo>
                    <a:lnTo>
                      <a:pt x="7332" y="17612"/>
                    </a:lnTo>
                    <a:lnTo>
                      <a:pt x="7330" y="17628"/>
                    </a:lnTo>
                    <a:lnTo>
                      <a:pt x="7326" y="17642"/>
                    </a:lnTo>
                    <a:lnTo>
                      <a:pt x="7321" y="17657"/>
                    </a:lnTo>
                    <a:lnTo>
                      <a:pt x="7314" y="17670"/>
                    </a:lnTo>
                    <a:lnTo>
                      <a:pt x="7306" y="17682"/>
                    </a:lnTo>
                    <a:lnTo>
                      <a:pt x="7299" y="17695"/>
                    </a:lnTo>
                    <a:lnTo>
                      <a:pt x="7289" y="17706"/>
                    </a:lnTo>
                    <a:lnTo>
                      <a:pt x="7278" y="17716"/>
                    </a:lnTo>
                    <a:lnTo>
                      <a:pt x="7265" y="17723"/>
                    </a:lnTo>
                    <a:lnTo>
                      <a:pt x="7253" y="17731"/>
                    </a:lnTo>
                    <a:lnTo>
                      <a:pt x="7240" y="17738"/>
                    </a:lnTo>
                    <a:lnTo>
                      <a:pt x="7227" y="17743"/>
                    </a:lnTo>
                    <a:lnTo>
                      <a:pt x="7211" y="17747"/>
                    </a:lnTo>
                    <a:lnTo>
                      <a:pt x="7197" y="17749"/>
                    </a:lnTo>
                    <a:lnTo>
                      <a:pt x="7181" y="17750"/>
                    </a:lnTo>
                    <a:lnTo>
                      <a:pt x="152" y="17750"/>
                    </a:lnTo>
                    <a:lnTo>
                      <a:pt x="137" y="17749"/>
                    </a:lnTo>
                    <a:lnTo>
                      <a:pt x="122" y="17747"/>
                    </a:lnTo>
                    <a:lnTo>
                      <a:pt x="108" y="17743"/>
                    </a:lnTo>
                    <a:lnTo>
                      <a:pt x="93" y="17738"/>
                    </a:lnTo>
                    <a:lnTo>
                      <a:pt x="80" y="17731"/>
                    </a:lnTo>
                    <a:lnTo>
                      <a:pt x="68" y="17723"/>
                    </a:lnTo>
                    <a:lnTo>
                      <a:pt x="56" y="17716"/>
                    </a:lnTo>
                    <a:lnTo>
                      <a:pt x="46" y="17706"/>
                    </a:lnTo>
                    <a:lnTo>
                      <a:pt x="36" y="17695"/>
                    </a:lnTo>
                    <a:lnTo>
                      <a:pt x="27" y="17682"/>
                    </a:lnTo>
                    <a:lnTo>
                      <a:pt x="19" y="17670"/>
                    </a:lnTo>
                    <a:lnTo>
                      <a:pt x="12" y="17657"/>
                    </a:lnTo>
                    <a:lnTo>
                      <a:pt x="8" y="17642"/>
                    </a:lnTo>
                    <a:lnTo>
                      <a:pt x="4" y="17628"/>
                    </a:lnTo>
                    <a:lnTo>
                      <a:pt x="1" y="17612"/>
                    </a:lnTo>
                    <a:lnTo>
                      <a:pt x="0" y="17597"/>
                    </a:lnTo>
                    <a:lnTo>
                      <a:pt x="0" y="153"/>
                    </a:lnTo>
                    <a:lnTo>
                      <a:pt x="1" y="138"/>
                    </a:lnTo>
                    <a:lnTo>
                      <a:pt x="4" y="122"/>
                    </a:lnTo>
                    <a:lnTo>
                      <a:pt x="8" y="108"/>
                    </a:lnTo>
                    <a:lnTo>
                      <a:pt x="12" y="93"/>
                    </a:lnTo>
                    <a:lnTo>
                      <a:pt x="19" y="80"/>
                    </a:lnTo>
                    <a:lnTo>
                      <a:pt x="27" y="68"/>
                    </a:lnTo>
                    <a:lnTo>
                      <a:pt x="36" y="55"/>
                    </a:lnTo>
                    <a:lnTo>
                      <a:pt x="46" y="44"/>
                    </a:lnTo>
                    <a:lnTo>
                      <a:pt x="56" y="36"/>
                    </a:lnTo>
                    <a:lnTo>
                      <a:pt x="68" y="27"/>
                    </a:lnTo>
                    <a:lnTo>
                      <a:pt x="80" y="19"/>
                    </a:lnTo>
                    <a:lnTo>
                      <a:pt x="93" y="12"/>
                    </a:lnTo>
                    <a:lnTo>
                      <a:pt x="108" y="7"/>
                    </a:lnTo>
                    <a:lnTo>
                      <a:pt x="122" y="3"/>
                    </a:lnTo>
                    <a:lnTo>
                      <a:pt x="137" y="1"/>
                    </a:lnTo>
                    <a:lnTo>
                      <a:pt x="152" y="0"/>
                    </a:lnTo>
                    <a:close/>
                    <a:moveTo>
                      <a:pt x="705" y="11207"/>
                    </a:moveTo>
                    <a:lnTo>
                      <a:pt x="6629" y="11207"/>
                    </a:lnTo>
                    <a:lnTo>
                      <a:pt x="6642" y="11207"/>
                    </a:lnTo>
                    <a:lnTo>
                      <a:pt x="6655" y="11208"/>
                    </a:lnTo>
                    <a:lnTo>
                      <a:pt x="6669" y="11209"/>
                    </a:lnTo>
                    <a:lnTo>
                      <a:pt x="6682" y="11211"/>
                    </a:lnTo>
                    <a:lnTo>
                      <a:pt x="6695" y="11215"/>
                    </a:lnTo>
                    <a:lnTo>
                      <a:pt x="6708" y="11218"/>
                    </a:lnTo>
                    <a:lnTo>
                      <a:pt x="6720" y="11221"/>
                    </a:lnTo>
                    <a:lnTo>
                      <a:pt x="6732" y="11226"/>
                    </a:lnTo>
                    <a:lnTo>
                      <a:pt x="6744" y="11231"/>
                    </a:lnTo>
                    <a:lnTo>
                      <a:pt x="6755" y="11237"/>
                    </a:lnTo>
                    <a:lnTo>
                      <a:pt x="6766" y="11242"/>
                    </a:lnTo>
                    <a:lnTo>
                      <a:pt x="6777" y="11249"/>
                    </a:lnTo>
                    <a:lnTo>
                      <a:pt x="6789" y="11256"/>
                    </a:lnTo>
                    <a:lnTo>
                      <a:pt x="6799" y="11263"/>
                    </a:lnTo>
                    <a:lnTo>
                      <a:pt x="6809" y="11271"/>
                    </a:lnTo>
                    <a:lnTo>
                      <a:pt x="6817" y="11279"/>
                    </a:lnTo>
                    <a:lnTo>
                      <a:pt x="6826" y="11288"/>
                    </a:lnTo>
                    <a:lnTo>
                      <a:pt x="6834" y="11297"/>
                    </a:lnTo>
                    <a:lnTo>
                      <a:pt x="6843" y="11307"/>
                    </a:lnTo>
                    <a:lnTo>
                      <a:pt x="6850" y="11316"/>
                    </a:lnTo>
                    <a:lnTo>
                      <a:pt x="6857" y="11327"/>
                    </a:lnTo>
                    <a:lnTo>
                      <a:pt x="6863" y="11337"/>
                    </a:lnTo>
                    <a:lnTo>
                      <a:pt x="6870" y="11348"/>
                    </a:lnTo>
                    <a:lnTo>
                      <a:pt x="6875" y="11358"/>
                    </a:lnTo>
                    <a:lnTo>
                      <a:pt x="6879" y="11370"/>
                    </a:lnTo>
                    <a:lnTo>
                      <a:pt x="6884" y="11381"/>
                    </a:lnTo>
                    <a:lnTo>
                      <a:pt x="6887" y="11392"/>
                    </a:lnTo>
                    <a:lnTo>
                      <a:pt x="6891" y="11404"/>
                    </a:lnTo>
                    <a:lnTo>
                      <a:pt x="6893" y="11417"/>
                    </a:lnTo>
                    <a:lnTo>
                      <a:pt x="6894" y="11429"/>
                    </a:lnTo>
                    <a:lnTo>
                      <a:pt x="6895" y="11442"/>
                    </a:lnTo>
                    <a:lnTo>
                      <a:pt x="6896" y="11454"/>
                    </a:lnTo>
                    <a:lnTo>
                      <a:pt x="6896" y="12041"/>
                    </a:lnTo>
                    <a:lnTo>
                      <a:pt x="6895" y="12054"/>
                    </a:lnTo>
                    <a:lnTo>
                      <a:pt x="6894" y="12067"/>
                    </a:lnTo>
                    <a:lnTo>
                      <a:pt x="6893" y="12079"/>
                    </a:lnTo>
                    <a:lnTo>
                      <a:pt x="6891" y="12091"/>
                    </a:lnTo>
                    <a:lnTo>
                      <a:pt x="6887" y="12103"/>
                    </a:lnTo>
                    <a:lnTo>
                      <a:pt x="6884" y="12115"/>
                    </a:lnTo>
                    <a:lnTo>
                      <a:pt x="6879" y="12127"/>
                    </a:lnTo>
                    <a:lnTo>
                      <a:pt x="6875" y="12138"/>
                    </a:lnTo>
                    <a:lnTo>
                      <a:pt x="6870" y="12149"/>
                    </a:lnTo>
                    <a:lnTo>
                      <a:pt x="6863" y="12160"/>
                    </a:lnTo>
                    <a:lnTo>
                      <a:pt x="6857" y="12170"/>
                    </a:lnTo>
                    <a:lnTo>
                      <a:pt x="6850" y="12180"/>
                    </a:lnTo>
                    <a:lnTo>
                      <a:pt x="6843" y="12190"/>
                    </a:lnTo>
                    <a:lnTo>
                      <a:pt x="6834" y="12199"/>
                    </a:lnTo>
                    <a:lnTo>
                      <a:pt x="6826" y="12208"/>
                    </a:lnTo>
                    <a:lnTo>
                      <a:pt x="6817" y="12216"/>
                    </a:lnTo>
                    <a:lnTo>
                      <a:pt x="6809" y="12224"/>
                    </a:lnTo>
                    <a:lnTo>
                      <a:pt x="6799" y="12232"/>
                    </a:lnTo>
                    <a:lnTo>
                      <a:pt x="6789" y="12240"/>
                    </a:lnTo>
                    <a:lnTo>
                      <a:pt x="6777" y="12246"/>
                    </a:lnTo>
                    <a:lnTo>
                      <a:pt x="6766" y="12253"/>
                    </a:lnTo>
                    <a:lnTo>
                      <a:pt x="6755" y="12260"/>
                    </a:lnTo>
                    <a:lnTo>
                      <a:pt x="6744" y="12265"/>
                    </a:lnTo>
                    <a:lnTo>
                      <a:pt x="6732" y="12270"/>
                    </a:lnTo>
                    <a:lnTo>
                      <a:pt x="6720" y="12274"/>
                    </a:lnTo>
                    <a:lnTo>
                      <a:pt x="6708" y="12279"/>
                    </a:lnTo>
                    <a:lnTo>
                      <a:pt x="6695" y="12282"/>
                    </a:lnTo>
                    <a:lnTo>
                      <a:pt x="6682" y="12284"/>
                    </a:lnTo>
                    <a:lnTo>
                      <a:pt x="6669" y="12286"/>
                    </a:lnTo>
                    <a:lnTo>
                      <a:pt x="6655" y="12287"/>
                    </a:lnTo>
                    <a:lnTo>
                      <a:pt x="6642" y="12289"/>
                    </a:lnTo>
                    <a:lnTo>
                      <a:pt x="6629" y="12290"/>
                    </a:lnTo>
                    <a:lnTo>
                      <a:pt x="705" y="12290"/>
                    </a:lnTo>
                    <a:lnTo>
                      <a:pt x="691" y="12289"/>
                    </a:lnTo>
                    <a:lnTo>
                      <a:pt x="678" y="12287"/>
                    </a:lnTo>
                    <a:lnTo>
                      <a:pt x="664" y="12286"/>
                    </a:lnTo>
                    <a:lnTo>
                      <a:pt x="651" y="12284"/>
                    </a:lnTo>
                    <a:lnTo>
                      <a:pt x="638" y="12282"/>
                    </a:lnTo>
                    <a:lnTo>
                      <a:pt x="626" y="12279"/>
                    </a:lnTo>
                    <a:lnTo>
                      <a:pt x="613" y="12274"/>
                    </a:lnTo>
                    <a:lnTo>
                      <a:pt x="601" y="12270"/>
                    </a:lnTo>
                    <a:lnTo>
                      <a:pt x="589" y="12265"/>
                    </a:lnTo>
                    <a:lnTo>
                      <a:pt x="578" y="12260"/>
                    </a:lnTo>
                    <a:lnTo>
                      <a:pt x="567" y="12253"/>
                    </a:lnTo>
                    <a:lnTo>
                      <a:pt x="556" y="12246"/>
                    </a:lnTo>
                    <a:lnTo>
                      <a:pt x="546" y="12240"/>
                    </a:lnTo>
                    <a:lnTo>
                      <a:pt x="536" y="12232"/>
                    </a:lnTo>
                    <a:lnTo>
                      <a:pt x="526" y="12224"/>
                    </a:lnTo>
                    <a:lnTo>
                      <a:pt x="516" y="12216"/>
                    </a:lnTo>
                    <a:lnTo>
                      <a:pt x="507" y="12208"/>
                    </a:lnTo>
                    <a:lnTo>
                      <a:pt x="499" y="12199"/>
                    </a:lnTo>
                    <a:lnTo>
                      <a:pt x="491" y="12190"/>
                    </a:lnTo>
                    <a:lnTo>
                      <a:pt x="484" y="12180"/>
                    </a:lnTo>
                    <a:lnTo>
                      <a:pt x="477" y="12170"/>
                    </a:lnTo>
                    <a:lnTo>
                      <a:pt x="470" y="12160"/>
                    </a:lnTo>
                    <a:lnTo>
                      <a:pt x="464" y="12149"/>
                    </a:lnTo>
                    <a:lnTo>
                      <a:pt x="459" y="12138"/>
                    </a:lnTo>
                    <a:lnTo>
                      <a:pt x="454" y="12127"/>
                    </a:lnTo>
                    <a:lnTo>
                      <a:pt x="450" y="12115"/>
                    </a:lnTo>
                    <a:lnTo>
                      <a:pt x="446" y="12103"/>
                    </a:lnTo>
                    <a:lnTo>
                      <a:pt x="444" y="12091"/>
                    </a:lnTo>
                    <a:lnTo>
                      <a:pt x="440" y="12079"/>
                    </a:lnTo>
                    <a:lnTo>
                      <a:pt x="439" y="12067"/>
                    </a:lnTo>
                    <a:lnTo>
                      <a:pt x="438" y="12054"/>
                    </a:lnTo>
                    <a:lnTo>
                      <a:pt x="438" y="12041"/>
                    </a:lnTo>
                    <a:lnTo>
                      <a:pt x="438" y="11454"/>
                    </a:lnTo>
                    <a:lnTo>
                      <a:pt x="438" y="11442"/>
                    </a:lnTo>
                    <a:lnTo>
                      <a:pt x="439" y="11429"/>
                    </a:lnTo>
                    <a:lnTo>
                      <a:pt x="440" y="11417"/>
                    </a:lnTo>
                    <a:lnTo>
                      <a:pt x="444" y="11404"/>
                    </a:lnTo>
                    <a:lnTo>
                      <a:pt x="446" y="11392"/>
                    </a:lnTo>
                    <a:lnTo>
                      <a:pt x="450" y="11381"/>
                    </a:lnTo>
                    <a:lnTo>
                      <a:pt x="454" y="11370"/>
                    </a:lnTo>
                    <a:lnTo>
                      <a:pt x="459" y="11358"/>
                    </a:lnTo>
                    <a:lnTo>
                      <a:pt x="464" y="11348"/>
                    </a:lnTo>
                    <a:lnTo>
                      <a:pt x="470" y="11337"/>
                    </a:lnTo>
                    <a:lnTo>
                      <a:pt x="477" y="11327"/>
                    </a:lnTo>
                    <a:lnTo>
                      <a:pt x="484" y="11316"/>
                    </a:lnTo>
                    <a:lnTo>
                      <a:pt x="491" y="11307"/>
                    </a:lnTo>
                    <a:lnTo>
                      <a:pt x="499" y="11297"/>
                    </a:lnTo>
                    <a:lnTo>
                      <a:pt x="507" y="11288"/>
                    </a:lnTo>
                    <a:lnTo>
                      <a:pt x="516" y="11279"/>
                    </a:lnTo>
                    <a:lnTo>
                      <a:pt x="526" y="11271"/>
                    </a:lnTo>
                    <a:lnTo>
                      <a:pt x="536" y="11263"/>
                    </a:lnTo>
                    <a:lnTo>
                      <a:pt x="546" y="11256"/>
                    </a:lnTo>
                    <a:lnTo>
                      <a:pt x="556" y="11249"/>
                    </a:lnTo>
                    <a:lnTo>
                      <a:pt x="567" y="11242"/>
                    </a:lnTo>
                    <a:lnTo>
                      <a:pt x="578" y="11237"/>
                    </a:lnTo>
                    <a:lnTo>
                      <a:pt x="589" y="11231"/>
                    </a:lnTo>
                    <a:lnTo>
                      <a:pt x="601" y="11226"/>
                    </a:lnTo>
                    <a:lnTo>
                      <a:pt x="613" y="11221"/>
                    </a:lnTo>
                    <a:lnTo>
                      <a:pt x="626" y="11218"/>
                    </a:lnTo>
                    <a:lnTo>
                      <a:pt x="638" y="11215"/>
                    </a:lnTo>
                    <a:lnTo>
                      <a:pt x="651" y="11211"/>
                    </a:lnTo>
                    <a:lnTo>
                      <a:pt x="664" y="11209"/>
                    </a:lnTo>
                    <a:lnTo>
                      <a:pt x="678" y="11208"/>
                    </a:lnTo>
                    <a:lnTo>
                      <a:pt x="691" y="11207"/>
                    </a:lnTo>
                    <a:lnTo>
                      <a:pt x="705" y="11207"/>
                    </a:lnTo>
                    <a:close/>
                    <a:moveTo>
                      <a:pt x="705" y="10024"/>
                    </a:moveTo>
                    <a:lnTo>
                      <a:pt x="6629" y="10024"/>
                    </a:lnTo>
                    <a:lnTo>
                      <a:pt x="6642" y="10024"/>
                    </a:lnTo>
                    <a:lnTo>
                      <a:pt x="6655" y="10025"/>
                    </a:lnTo>
                    <a:lnTo>
                      <a:pt x="6669" y="10027"/>
                    </a:lnTo>
                    <a:lnTo>
                      <a:pt x="6682" y="10029"/>
                    </a:lnTo>
                    <a:lnTo>
                      <a:pt x="6695" y="10032"/>
                    </a:lnTo>
                    <a:lnTo>
                      <a:pt x="6708" y="10035"/>
                    </a:lnTo>
                    <a:lnTo>
                      <a:pt x="6720" y="10039"/>
                    </a:lnTo>
                    <a:lnTo>
                      <a:pt x="6732" y="10043"/>
                    </a:lnTo>
                    <a:lnTo>
                      <a:pt x="6744" y="10049"/>
                    </a:lnTo>
                    <a:lnTo>
                      <a:pt x="6755" y="10054"/>
                    </a:lnTo>
                    <a:lnTo>
                      <a:pt x="6766" y="10060"/>
                    </a:lnTo>
                    <a:lnTo>
                      <a:pt x="6777" y="10066"/>
                    </a:lnTo>
                    <a:lnTo>
                      <a:pt x="6789" y="10073"/>
                    </a:lnTo>
                    <a:lnTo>
                      <a:pt x="6799" y="10081"/>
                    </a:lnTo>
                    <a:lnTo>
                      <a:pt x="6809" y="10089"/>
                    </a:lnTo>
                    <a:lnTo>
                      <a:pt x="6817" y="10096"/>
                    </a:lnTo>
                    <a:lnTo>
                      <a:pt x="6826" y="10105"/>
                    </a:lnTo>
                    <a:lnTo>
                      <a:pt x="6834" y="10114"/>
                    </a:lnTo>
                    <a:lnTo>
                      <a:pt x="6843" y="10124"/>
                    </a:lnTo>
                    <a:lnTo>
                      <a:pt x="6850" y="10134"/>
                    </a:lnTo>
                    <a:lnTo>
                      <a:pt x="6857" y="10144"/>
                    </a:lnTo>
                    <a:lnTo>
                      <a:pt x="6863" y="10154"/>
                    </a:lnTo>
                    <a:lnTo>
                      <a:pt x="6870" y="10165"/>
                    </a:lnTo>
                    <a:lnTo>
                      <a:pt x="6875" y="10175"/>
                    </a:lnTo>
                    <a:lnTo>
                      <a:pt x="6879" y="10187"/>
                    </a:lnTo>
                    <a:lnTo>
                      <a:pt x="6884" y="10198"/>
                    </a:lnTo>
                    <a:lnTo>
                      <a:pt x="6887" y="10211"/>
                    </a:lnTo>
                    <a:lnTo>
                      <a:pt x="6891" y="10222"/>
                    </a:lnTo>
                    <a:lnTo>
                      <a:pt x="6893" y="10234"/>
                    </a:lnTo>
                    <a:lnTo>
                      <a:pt x="6894" y="10246"/>
                    </a:lnTo>
                    <a:lnTo>
                      <a:pt x="6895" y="10260"/>
                    </a:lnTo>
                    <a:lnTo>
                      <a:pt x="6896" y="10272"/>
                    </a:lnTo>
                    <a:lnTo>
                      <a:pt x="6896" y="10859"/>
                    </a:lnTo>
                    <a:lnTo>
                      <a:pt x="6895" y="10872"/>
                    </a:lnTo>
                    <a:lnTo>
                      <a:pt x="6894" y="10884"/>
                    </a:lnTo>
                    <a:lnTo>
                      <a:pt x="6893" y="10896"/>
                    </a:lnTo>
                    <a:lnTo>
                      <a:pt x="6891" y="10908"/>
                    </a:lnTo>
                    <a:lnTo>
                      <a:pt x="6887" y="10921"/>
                    </a:lnTo>
                    <a:lnTo>
                      <a:pt x="6884" y="10933"/>
                    </a:lnTo>
                    <a:lnTo>
                      <a:pt x="6879" y="10944"/>
                    </a:lnTo>
                    <a:lnTo>
                      <a:pt x="6875" y="10955"/>
                    </a:lnTo>
                    <a:lnTo>
                      <a:pt x="6870" y="10966"/>
                    </a:lnTo>
                    <a:lnTo>
                      <a:pt x="6863" y="10977"/>
                    </a:lnTo>
                    <a:lnTo>
                      <a:pt x="6857" y="10987"/>
                    </a:lnTo>
                    <a:lnTo>
                      <a:pt x="6850" y="10997"/>
                    </a:lnTo>
                    <a:lnTo>
                      <a:pt x="6843" y="11007"/>
                    </a:lnTo>
                    <a:lnTo>
                      <a:pt x="6834" y="11016"/>
                    </a:lnTo>
                    <a:lnTo>
                      <a:pt x="6826" y="11025"/>
                    </a:lnTo>
                    <a:lnTo>
                      <a:pt x="6817" y="11034"/>
                    </a:lnTo>
                    <a:lnTo>
                      <a:pt x="6809" y="11043"/>
                    </a:lnTo>
                    <a:lnTo>
                      <a:pt x="6799" y="11050"/>
                    </a:lnTo>
                    <a:lnTo>
                      <a:pt x="6789" y="11057"/>
                    </a:lnTo>
                    <a:lnTo>
                      <a:pt x="6777" y="11064"/>
                    </a:lnTo>
                    <a:lnTo>
                      <a:pt x="6766" y="11070"/>
                    </a:lnTo>
                    <a:lnTo>
                      <a:pt x="6755" y="11077"/>
                    </a:lnTo>
                    <a:lnTo>
                      <a:pt x="6744" y="11083"/>
                    </a:lnTo>
                    <a:lnTo>
                      <a:pt x="6732" y="11087"/>
                    </a:lnTo>
                    <a:lnTo>
                      <a:pt x="6720" y="11092"/>
                    </a:lnTo>
                    <a:lnTo>
                      <a:pt x="6708" y="11096"/>
                    </a:lnTo>
                    <a:lnTo>
                      <a:pt x="6695" y="11099"/>
                    </a:lnTo>
                    <a:lnTo>
                      <a:pt x="6682" y="11102"/>
                    </a:lnTo>
                    <a:lnTo>
                      <a:pt x="6669" y="11104"/>
                    </a:lnTo>
                    <a:lnTo>
                      <a:pt x="6655" y="11106"/>
                    </a:lnTo>
                    <a:lnTo>
                      <a:pt x="6642" y="11106"/>
                    </a:lnTo>
                    <a:lnTo>
                      <a:pt x="6629" y="11107"/>
                    </a:lnTo>
                    <a:lnTo>
                      <a:pt x="705" y="11107"/>
                    </a:lnTo>
                    <a:lnTo>
                      <a:pt x="691" y="11106"/>
                    </a:lnTo>
                    <a:lnTo>
                      <a:pt x="678" y="11106"/>
                    </a:lnTo>
                    <a:lnTo>
                      <a:pt x="664" y="11104"/>
                    </a:lnTo>
                    <a:lnTo>
                      <a:pt x="651" y="11102"/>
                    </a:lnTo>
                    <a:lnTo>
                      <a:pt x="638" y="11099"/>
                    </a:lnTo>
                    <a:lnTo>
                      <a:pt x="626" y="11096"/>
                    </a:lnTo>
                    <a:lnTo>
                      <a:pt x="613" y="11092"/>
                    </a:lnTo>
                    <a:lnTo>
                      <a:pt x="601" y="11087"/>
                    </a:lnTo>
                    <a:lnTo>
                      <a:pt x="589" y="11083"/>
                    </a:lnTo>
                    <a:lnTo>
                      <a:pt x="578" y="11077"/>
                    </a:lnTo>
                    <a:lnTo>
                      <a:pt x="567" y="11070"/>
                    </a:lnTo>
                    <a:lnTo>
                      <a:pt x="556" y="11064"/>
                    </a:lnTo>
                    <a:lnTo>
                      <a:pt x="546" y="11057"/>
                    </a:lnTo>
                    <a:lnTo>
                      <a:pt x="536" y="11050"/>
                    </a:lnTo>
                    <a:lnTo>
                      <a:pt x="526" y="11043"/>
                    </a:lnTo>
                    <a:lnTo>
                      <a:pt x="516" y="11034"/>
                    </a:lnTo>
                    <a:lnTo>
                      <a:pt x="507" y="11025"/>
                    </a:lnTo>
                    <a:lnTo>
                      <a:pt x="499" y="11016"/>
                    </a:lnTo>
                    <a:lnTo>
                      <a:pt x="491" y="11007"/>
                    </a:lnTo>
                    <a:lnTo>
                      <a:pt x="484" y="10997"/>
                    </a:lnTo>
                    <a:lnTo>
                      <a:pt x="477" y="10987"/>
                    </a:lnTo>
                    <a:lnTo>
                      <a:pt x="470" y="10977"/>
                    </a:lnTo>
                    <a:lnTo>
                      <a:pt x="464" y="10966"/>
                    </a:lnTo>
                    <a:lnTo>
                      <a:pt x="459" y="10955"/>
                    </a:lnTo>
                    <a:lnTo>
                      <a:pt x="454" y="10944"/>
                    </a:lnTo>
                    <a:lnTo>
                      <a:pt x="450" y="10933"/>
                    </a:lnTo>
                    <a:lnTo>
                      <a:pt x="446" y="10921"/>
                    </a:lnTo>
                    <a:lnTo>
                      <a:pt x="444" y="10908"/>
                    </a:lnTo>
                    <a:lnTo>
                      <a:pt x="440" y="10896"/>
                    </a:lnTo>
                    <a:lnTo>
                      <a:pt x="439" y="10884"/>
                    </a:lnTo>
                    <a:lnTo>
                      <a:pt x="438" y="10872"/>
                    </a:lnTo>
                    <a:lnTo>
                      <a:pt x="438" y="10859"/>
                    </a:lnTo>
                    <a:lnTo>
                      <a:pt x="438" y="10272"/>
                    </a:lnTo>
                    <a:lnTo>
                      <a:pt x="438" y="10260"/>
                    </a:lnTo>
                    <a:lnTo>
                      <a:pt x="439" y="10246"/>
                    </a:lnTo>
                    <a:lnTo>
                      <a:pt x="440" y="10234"/>
                    </a:lnTo>
                    <a:lnTo>
                      <a:pt x="444" y="10222"/>
                    </a:lnTo>
                    <a:lnTo>
                      <a:pt x="446" y="10211"/>
                    </a:lnTo>
                    <a:lnTo>
                      <a:pt x="450" y="10198"/>
                    </a:lnTo>
                    <a:lnTo>
                      <a:pt x="454" y="10187"/>
                    </a:lnTo>
                    <a:lnTo>
                      <a:pt x="459" y="10175"/>
                    </a:lnTo>
                    <a:lnTo>
                      <a:pt x="464" y="10165"/>
                    </a:lnTo>
                    <a:lnTo>
                      <a:pt x="470" y="10154"/>
                    </a:lnTo>
                    <a:lnTo>
                      <a:pt x="477" y="10144"/>
                    </a:lnTo>
                    <a:lnTo>
                      <a:pt x="484" y="10134"/>
                    </a:lnTo>
                    <a:lnTo>
                      <a:pt x="491" y="10124"/>
                    </a:lnTo>
                    <a:lnTo>
                      <a:pt x="499" y="10114"/>
                    </a:lnTo>
                    <a:lnTo>
                      <a:pt x="507" y="10105"/>
                    </a:lnTo>
                    <a:lnTo>
                      <a:pt x="516" y="10096"/>
                    </a:lnTo>
                    <a:lnTo>
                      <a:pt x="526" y="10089"/>
                    </a:lnTo>
                    <a:lnTo>
                      <a:pt x="536" y="10081"/>
                    </a:lnTo>
                    <a:lnTo>
                      <a:pt x="546" y="10073"/>
                    </a:lnTo>
                    <a:lnTo>
                      <a:pt x="556" y="10066"/>
                    </a:lnTo>
                    <a:lnTo>
                      <a:pt x="567" y="10060"/>
                    </a:lnTo>
                    <a:lnTo>
                      <a:pt x="578" y="10054"/>
                    </a:lnTo>
                    <a:lnTo>
                      <a:pt x="589" y="10049"/>
                    </a:lnTo>
                    <a:lnTo>
                      <a:pt x="601" y="10043"/>
                    </a:lnTo>
                    <a:lnTo>
                      <a:pt x="613" y="10039"/>
                    </a:lnTo>
                    <a:lnTo>
                      <a:pt x="626" y="10035"/>
                    </a:lnTo>
                    <a:lnTo>
                      <a:pt x="638" y="10032"/>
                    </a:lnTo>
                    <a:lnTo>
                      <a:pt x="651" y="10029"/>
                    </a:lnTo>
                    <a:lnTo>
                      <a:pt x="664" y="10027"/>
                    </a:lnTo>
                    <a:lnTo>
                      <a:pt x="678" y="10025"/>
                    </a:lnTo>
                    <a:lnTo>
                      <a:pt x="691" y="10024"/>
                    </a:lnTo>
                    <a:lnTo>
                      <a:pt x="705" y="10024"/>
                    </a:lnTo>
                    <a:close/>
                    <a:moveTo>
                      <a:pt x="705" y="8842"/>
                    </a:moveTo>
                    <a:lnTo>
                      <a:pt x="6629" y="8842"/>
                    </a:lnTo>
                    <a:lnTo>
                      <a:pt x="6642" y="8842"/>
                    </a:lnTo>
                    <a:lnTo>
                      <a:pt x="6655" y="8843"/>
                    </a:lnTo>
                    <a:lnTo>
                      <a:pt x="6669" y="8845"/>
                    </a:lnTo>
                    <a:lnTo>
                      <a:pt x="6682" y="8846"/>
                    </a:lnTo>
                    <a:lnTo>
                      <a:pt x="6695" y="8849"/>
                    </a:lnTo>
                    <a:lnTo>
                      <a:pt x="6708" y="8853"/>
                    </a:lnTo>
                    <a:lnTo>
                      <a:pt x="6720" y="8857"/>
                    </a:lnTo>
                    <a:lnTo>
                      <a:pt x="6732" y="8862"/>
                    </a:lnTo>
                    <a:lnTo>
                      <a:pt x="6744" y="8866"/>
                    </a:lnTo>
                    <a:lnTo>
                      <a:pt x="6755" y="8872"/>
                    </a:lnTo>
                    <a:lnTo>
                      <a:pt x="6766" y="8877"/>
                    </a:lnTo>
                    <a:lnTo>
                      <a:pt x="6777" y="8884"/>
                    </a:lnTo>
                    <a:lnTo>
                      <a:pt x="6789" y="8891"/>
                    </a:lnTo>
                    <a:lnTo>
                      <a:pt x="6799" y="8898"/>
                    </a:lnTo>
                    <a:lnTo>
                      <a:pt x="6809" y="8906"/>
                    </a:lnTo>
                    <a:lnTo>
                      <a:pt x="6817" y="8915"/>
                    </a:lnTo>
                    <a:lnTo>
                      <a:pt x="6826" y="8923"/>
                    </a:lnTo>
                    <a:lnTo>
                      <a:pt x="6834" y="8932"/>
                    </a:lnTo>
                    <a:lnTo>
                      <a:pt x="6843" y="8942"/>
                    </a:lnTo>
                    <a:lnTo>
                      <a:pt x="6850" y="8952"/>
                    </a:lnTo>
                    <a:lnTo>
                      <a:pt x="6857" y="8962"/>
                    </a:lnTo>
                    <a:lnTo>
                      <a:pt x="6863" y="8972"/>
                    </a:lnTo>
                    <a:lnTo>
                      <a:pt x="6870" y="8983"/>
                    </a:lnTo>
                    <a:lnTo>
                      <a:pt x="6875" y="8994"/>
                    </a:lnTo>
                    <a:lnTo>
                      <a:pt x="6879" y="9005"/>
                    </a:lnTo>
                    <a:lnTo>
                      <a:pt x="6884" y="9016"/>
                    </a:lnTo>
                    <a:lnTo>
                      <a:pt x="6887" y="9028"/>
                    </a:lnTo>
                    <a:lnTo>
                      <a:pt x="6891" y="9039"/>
                    </a:lnTo>
                    <a:lnTo>
                      <a:pt x="6893" y="9051"/>
                    </a:lnTo>
                    <a:lnTo>
                      <a:pt x="6894" y="9065"/>
                    </a:lnTo>
                    <a:lnTo>
                      <a:pt x="6895" y="9077"/>
                    </a:lnTo>
                    <a:lnTo>
                      <a:pt x="6896" y="9089"/>
                    </a:lnTo>
                    <a:lnTo>
                      <a:pt x="6896" y="9676"/>
                    </a:lnTo>
                    <a:lnTo>
                      <a:pt x="6895" y="9689"/>
                    </a:lnTo>
                    <a:lnTo>
                      <a:pt x="6894" y="9701"/>
                    </a:lnTo>
                    <a:lnTo>
                      <a:pt x="6893" y="9714"/>
                    </a:lnTo>
                    <a:lnTo>
                      <a:pt x="6891" y="9726"/>
                    </a:lnTo>
                    <a:lnTo>
                      <a:pt x="6887" y="9738"/>
                    </a:lnTo>
                    <a:lnTo>
                      <a:pt x="6884" y="9750"/>
                    </a:lnTo>
                    <a:lnTo>
                      <a:pt x="6879" y="9761"/>
                    </a:lnTo>
                    <a:lnTo>
                      <a:pt x="6875" y="9772"/>
                    </a:lnTo>
                    <a:lnTo>
                      <a:pt x="6870" y="9784"/>
                    </a:lnTo>
                    <a:lnTo>
                      <a:pt x="6863" y="9795"/>
                    </a:lnTo>
                    <a:lnTo>
                      <a:pt x="6857" y="9805"/>
                    </a:lnTo>
                    <a:lnTo>
                      <a:pt x="6850" y="9815"/>
                    </a:lnTo>
                    <a:lnTo>
                      <a:pt x="6843" y="9825"/>
                    </a:lnTo>
                    <a:lnTo>
                      <a:pt x="6834" y="9834"/>
                    </a:lnTo>
                    <a:lnTo>
                      <a:pt x="6826" y="9842"/>
                    </a:lnTo>
                    <a:lnTo>
                      <a:pt x="6817" y="9851"/>
                    </a:lnTo>
                    <a:lnTo>
                      <a:pt x="6809" y="9860"/>
                    </a:lnTo>
                    <a:lnTo>
                      <a:pt x="6799" y="9868"/>
                    </a:lnTo>
                    <a:lnTo>
                      <a:pt x="6789" y="9875"/>
                    </a:lnTo>
                    <a:lnTo>
                      <a:pt x="6777" y="9882"/>
                    </a:lnTo>
                    <a:lnTo>
                      <a:pt x="6766" y="9888"/>
                    </a:lnTo>
                    <a:lnTo>
                      <a:pt x="6755" y="9895"/>
                    </a:lnTo>
                    <a:lnTo>
                      <a:pt x="6744" y="9900"/>
                    </a:lnTo>
                    <a:lnTo>
                      <a:pt x="6732" y="9905"/>
                    </a:lnTo>
                    <a:lnTo>
                      <a:pt x="6720" y="9909"/>
                    </a:lnTo>
                    <a:lnTo>
                      <a:pt x="6708" y="9913"/>
                    </a:lnTo>
                    <a:lnTo>
                      <a:pt x="6695" y="9917"/>
                    </a:lnTo>
                    <a:lnTo>
                      <a:pt x="6682" y="9919"/>
                    </a:lnTo>
                    <a:lnTo>
                      <a:pt x="6669" y="9921"/>
                    </a:lnTo>
                    <a:lnTo>
                      <a:pt x="6655" y="9923"/>
                    </a:lnTo>
                    <a:lnTo>
                      <a:pt x="6642" y="9924"/>
                    </a:lnTo>
                    <a:lnTo>
                      <a:pt x="6629" y="9924"/>
                    </a:lnTo>
                    <a:lnTo>
                      <a:pt x="705" y="9924"/>
                    </a:lnTo>
                    <a:lnTo>
                      <a:pt x="691" y="9924"/>
                    </a:lnTo>
                    <a:lnTo>
                      <a:pt x="678" y="9923"/>
                    </a:lnTo>
                    <a:lnTo>
                      <a:pt x="664" y="9921"/>
                    </a:lnTo>
                    <a:lnTo>
                      <a:pt x="651" y="9919"/>
                    </a:lnTo>
                    <a:lnTo>
                      <a:pt x="638" y="9917"/>
                    </a:lnTo>
                    <a:lnTo>
                      <a:pt x="626" y="9913"/>
                    </a:lnTo>
                    <a:lnTo>
                      <a:pt x="613" y="9909"/>
                    </a:lnTo>
                    <a:lnTo>
                      <a:pt x="601" y="9905"/>
                    </a:lnTo>
                    <a:lnTo>
                      <a:pt x="589" y="9900"/>
                    </a:lnTo>
                    <a:lnTo>
                      <a:pt x="578" y="9895"/>
                    </a:lnTo>
                    <a:lnTo>
                      <a:pt x="567" y="9888"/>
                    </a:lnTo>
                    <a:lnTo>
                      <a:pt x="556" y="9882"/>
                    </a:lnTo>
                    <a:lnTo>
                      <a:pt x="546" y="9875"/>
                    </a:lnTo>
                    <a:lnTo>
                      <a:pt x="536" y="9868"/>
                    </a:lnTo>
                    <a:lnTo>
                      <a:pt x="526" y="9860"/>
                    </a:lnTo>
                    <a:lnTo>
                      <a:pt x="516" y="9851"/>
                    </a:lnTo>
                    <a:lnTo>
                      <a:pt x="507" y="9842"/>
                    </a:lnTo>
                    <a:lnTo>
                      <a:pt x="499" y="9834"/>
                    </a:lnTo>
                    <a:lnTo>
                      <a:pt x="491" y="9825"/>
                    </a:lnTo>
                    <a:lnTo>
                      <a:pt x="484" y="9815"/>
                    </a:lnTo>
                    <a:lnTo>
                      <a:pt x="477" y="9805"/>
                    </a:lnTo>
                    <a:lnTo>
                      <a:pt x="470" y="9795"/>
                    </a:lnTo>
                    <a:lnTo>
                      <a:pt x="464" y="9784"/>
                    </a:lnTo>
                    <a:lnTo>
                      <a:pt x="459" y="9772"/>
                    </a:lnTo>
                    <a:lnTo>
                      <a:pt x="454" y="9761"/>
                    </a:lnTo>
                    <a:lnTo>
                      <a:pt x="450" y="9750"/>
                    </a:lnTo>
                    <a:lnTo>
                      <a:pt x="446" y="9738"/>
                    </a:lnTo>
                    <a:lnTo>
                      <a:pt x="444" y="9726"/>
                    </a:lnTo>
                    <a:lnTo>
                      <a:pt x="440" y="9714"/>
                    </a:lnTo>
                    <a:lnTo>
                      <a:pt x="439" y="9701"/>
                    </a:lnTo>
                    <a:lnTo>
                      <a:pt x="438" y="9689"/>
                    </a:lnTo>
                    <a:lnTo>
                      <a:pt x="438" y="9676"/>
                    </a:lnTo>
                    <a:lnTo>
                      <a:pt x="438" y="9089"/>
                    </a:lnTo>
                    <a:lnTo>
                      <a:pt x="438" y="9077"/>
                    </a:lnTo>
                    <a:lnTo>
                      <a:pt x="439" y="9065"/>
                    </a:lnTo>
                    <a:lnTo>
                      <a:pt x="440" y="9051"/>
                    </a:lnTo>
                    <a:lnTo>
                      <a:pt x="444" y="9039"/>
                    </a:lnTo>
                    <a:lnTo>
                      <a:pt x="446" y="9028"/>
                    </a:lnTo>
                    <a:lnTo>
                      <a:pt x="450" y="9016"/>
                    </a:lnTo>
                    <a:lnTo>
                      <a:pt x="454" y="9005"/>
                    </a:lnTo>
                    <a:lnTo>
                      <a:pt x="459" y="8994"/>
                    </a:lnTo>
                    <a:lnTo>
                      <a:pt x="464" y="8983"/>
                    </a:lnTo>
                    <a:lnTo>
                      <a:pt x="470" y="8972"/>
                    </a:lnTo>
                    <a:lnTo>
                      <a:pt x="477" y="8962"/>
                    </a:lnTo>
                    <a:lnTo>
                      <a:pt x="484" y="8952"/>
                    </a:lnTo>
                    <a:lnTo>
                      <a:pt x="491" y="8942"/>
                    </a:lnTo>
                    <a:lnTo>
                      <a:pt x="499" y="8932"/>
                    </a:lnTo>
                    <a:lnTo>
                      <a:pt x="507" y="8923"/>
                    </a:lnTo>
                    <a:lnTo>
                      <a:pt x="516" y="8915"/>
                    </a:lnTo>
                    <a:lnTo>
                      <a:pt x="526" y="8906"/>
                    </a:lnTo>
                    <a:lnTo>
                      <a:pt x="536" y="8898"/>
                    </a:lnTo>
                    <a:lnTo>
                      <a:pt x="546" y="8891"/>
                    </a:lnTo>
                    <a:lnTo>
                      <a:pt x="556" y="8884"/>
                    </a:lnTo>
                    <a:lnTo>
                      <a:pt x="567" y="8877"/>
                    </a:lnTo>
                    <a:lnTo>
                      <a:pt x="578" y="8872"/>
                    </a:lnTo>
                    <a:lnTo>
                      <a:pt x="589" y="8866"/>
                    </a:lnTo>
                    <a:lnTo>
                      <a:pt x="601" y="8862"/>
                    </a:lnTo>
                    <a:lnTo>
                      <a:pt x="613" y="8857"/>
                    </a:lnTo>
                    <a:lnTo>
                      <a:pt x="626" y="8853"/>
                    </a:lnTo>
                    <a:lnTo>
                      <a:pt x="638" y="8849"/>
                    </a:lnTo>
                    <a:lnTo>
                      <a:pt x="651" y="8846"/>
                    </a:lnTo>
                    <a:lnTo>
                      <a:pt x="664" y="8845"/>
                    </a:lnTo>
                    <a:lnTo>
                      <a:pt x="678" y="8843"/>
                    </a:lnTo>
                    <a:lnTo>
                      <a:pt x="691" y="8842"/>
                    </a:lnTo>
                    <a:lnTo>
                      <a:pt x="705" y="8842"/>
                    </a:lnTo>
                    <a:close/>
                    <a:moveTo>
                      <a:pt x="705" y="7659"/>
                    </a:moveTo>
                    <a:lnTo>
                      <a:pt x="6629" y="7659"/>
                    </a:lnTo>
                    <a:lnTo>
                      <a:pt x="6642" y="7659"/>
                    </a:lnTo>
                    <a:lnTo>
                      <a:pt x="6655" y="7660"/>
                    </a:lnTo>
                    <a:lnTo>
                      <a:pt x="6669" y="7662"/>
                    </a:lnTo>
                    <a:lnTo>
                      <a:pt x="6682" y="7665"/>
                    </a:lnTo>
                    <a:lnTo>
                      <a:pt x="6695" y="7667"/>
                    </a:lnTo>
                    <a:lnTo>
                      <a:pt x="6708" y="7670"/>
                    </a:lnTo>
                    <a:lnTo>
                      <a:pt x="6720" y="7675"/>
                    </a:lnTo>
                    <a:lnTo>
                      <a:pt x="6732" y="7679"/>
                    </a:lnTo>
                    <a:lnTo>
                      <a:pt x="6744" y="7684"/>
                    </a:lnTo>
                    <a:lnTo>
                      <a:pt x="6755" y="7689"/>
                    </a:lnTo>
                    <a:lnTo>
                      <a:pt x="6766" y="7696"/>
                    </a:lnTo>
                    <a:lnTo>
                      <a:pt x="6777" y="7701"/>
                    </a:lnTo>
                    <a:lnTo>
                      <a:pt x="6789" y="7709"/>
                    </a:lnTo>
                    <a:lnTo>
                      <a:pt x="6799" y="7716"/>
                    </a:lnTo>
                    <a:lnTo>
                      <a:pt x="6809" y="7723"/>
                    </a:lnTo>
                    <a:lnTo>
                      <a:pt x="6817" y="7732"/>
                    </a:lnTo>
                    <a:lnTo>
                      <a:pt x="6826" y="7740"/>
                    </a:lnTo>
                    <a:lnTo>
                      <a:pt x="6834" y="7750"/>
                    </a:lnTo>
                    <a:lnTo>
                      <a:pt x="6843" y="7759"/>
                    </a:lnTo>
                    <a:lnTo>
                      <a:pt x="6850" y="7769"/>
                    </a:lnTo>
                    <a:lnTo>
                      <a:pt x="6857" y="7779"/>
                    </a:lnTo>
                    <a:lnTo>
                      <a:pt x="6863" y="7789"/>
                    </a:lnTo>
                    <a:lnTo>
                      <a:pt x="6870" y="7800"/>
                    </a:lnTo>
                    <a:lnTo>
                      <a:pt x="6875" y="7811"/>
                    </a:lnTo>
                    <a:lnTo>
                      <a:pt x="6879" y="7822"/>
                    </a:lnTo>
                    <a:lnTo>
                      <a:pt x="6884" y="7833"/>
                    </a:lnTo>
                    <a:lnTo>
                      <a:pt x="6887" y="7846"/>
                    </a:lnTo>
                    <a:lnTo>
                      <a:pt x="6891" y="7858"/>
                    </a:lnTo>
                    <a:lnTo>
                      <a:pt x="6893" y="7870"/>
                    </a:lnTo>
                    <a:lnTo>
                      <a:pt x="6894" y="7882"/>
                    </a:lnTo>
                    <a:lnTo>
                      <a:pt x="6895" y="7894"/>
                    </a:lnTo>
                    <a:lnTo>
                      <a:pt x="6896" y="7907"/>
                    </a:lnTo>
                    <a:lnTo>
                      <a:pt x="6896" y="8494"/>
                    </a:lnTo>
                    <a:lnTo>
                      <a:pt x="6895" y="8507"/>
                    </a:lnTo>
                    <a:lnTo>
                      <a:pt x="6894" y="8519"/>
                    </a:lnTo>
                    <a:lnTo>
                      <a:pt x="6893" y="8531"/>
                    </a:lnTo>
                    <a:lnTo>
                      <a:pt x="6891" y="8543"/>
                    </a:lnTo>
                    <a:lnTo>
                      <a:pt x="6887" y="8556"/>
                    </a:lnTo>
                    <a:lnTo>
                      <a:pt x="6884" y="8568"/>
                    </a:lnTo>
                    <a:lnTo>
                      <a:pt x="6879" y="8579"/>
                    </a:lnTo>
                    <a:lnTo>
                      <a:pt x="6875" y="8590"/>
                    </a:lnTo>
                    <a:lnTo>
                      <a:pt x="6870" y="8601"/>
                    </a:lnTo>
                    <a:lnTo>
                      <a:pt x="6863" y="8612"/>
                    </a:lnTo>
                    <a:lnTo>
                      <a:pt x="6857" y="8622"/>
                    </a:lnTo>
                    <a:lnTo>
                      <a:pt x="6850" y="8632"/>
                    </a:lnTo>
                    <a:lnTo>
                      <a:pt x="6843" y="8642"/>
                    </a:lnTo>
                    <a:lnTo>
                      <a:pt x="6834" y="8651"/>
                    </a:lnTo>
                    <a:lnTo>
                      <a:pt x="6826" y="8661"/>
                    </a:lnTo>
                    <a:lnTo>
                      <a:pt x="6817" y="8669"/>
                    </a:lnTo>
                    <a:lnTo>
                      <a:pt x="6809" y="8678"/>
                    </a:lnTo>
                    <a:lnTo>
                      <a:pt x="6799" y="8685"/>
                    </a:lnTo>
                    <a:lnTo>
                      <a:pt x="6789" y="8692"/>
                    </a:lnTo>
                    <a:lnTo>
                      <a:pt x="6777" y="8700"/>
                    </a:lnTo>
                    <a:lnTo>
                      <a:pt x="6766" y="8706"/>
                    </a:lnTo>
                    <a:lnTo>
                      <a:pt x="6755" y="8712"/>
                    </a:lnTo>
                    <a:lnTo>
                      <a:pt x="6744" y="8717"/>
                    </a:lnTo>
                    <a:lnTo>
                      <a:pt x="6732" y="8722"/>
                    </a:lnTo>
                    <a:lnTo>
                      <a:pt x="6720" y="8726"/>
                    </a:lnTo>
                    <a:lnTo>
                      <a:pt x="6708" y="8731"/>
                    </a:lnTo>
                    <a:lnTo>
                      <a:pt x="6695" y="8734"/>
                    </a:lnTo>
                    <a:lnTo>
                      <a:pt x="6682" y="8736"/>
                    </a:lnTo>
                    <a:lnTo>
                      <a:pt x="6669" y="8739"/>
                    </a:lnTo>
                    <a:lnTo>
                      <a:pt x="6655" y="8741"/>
                    </a:lnTo>
                    <a:lnTo>
                      <a:pt x="6642" y="8742"/>
                    </a:lnTo>
                    <a:lnTo>
                      <a:pt x="6629" y="8742"/>
                    </a:lnTo>
                    <a:lnTo>
                      <a:pt x="705" y="8742"/>
                    </a:lnTo>
                    <a:lnTo>
                      <a:pt x="691" y="8742"/>
                    </a:lnTo>
                    <a:lnTo>
                      <a:pt x="678" y="8741"/>
                    </a:lnTo>
                    <a:lnTo>
                      <a:pt x="664" y="8739"/>
                    </a:lnTo>
                    <a:lnTo>
                      <a:pt x="651" y="8736"/>
                    </a:lnTo>
                    <a:lnTo>
                      <a:pt x="638" y="8734"/>
                    </a:lnTo>
                    <a:lnTo>
                      <a:pt x="626" y="8731"/>
                    </a:lnTo>
                    <a:lnTo>
                      <a:pt x="613" y="8726"/>
                    </a:lnTo>
                    <a:lnTo>
                      <a:pt x="601" y="8722"/>
                    </a:lnTo>
                    <a:lnTo>
                      <a:pt x="589" y="8717"/>
                    </a:lnTo>
                    <a:lnTo>
                      <a:pt x="578" y="8712"/>
                    </a:lnTo>
                    <a:lnTo>
                      <a:pt x="567" y="8706"/>
                    </a:lnTo>
                    <a:lnTo>
                      <a:pt x="556" y="8700"/>
                    </a:lnTo>
                    <a:lnTo>
                      <a:pt x="546" y="8692"/>
                    </a:lnTo>
                    <a:lnTo>
                      <a:pt x="536" y="8685"/>
                    </a:lnTo>
                    <a:lnTo>
                      <a:pt x="526" y="8678"/>
                    </a:lnTo>
                    <a:lnTo>
                      <a:pt x="516" y="8669"/>
                    </a:lnTo>
                    <a:lnTo>
                      <a:pt x="507" y="8661"/>
                    </a:lnTo>
                    <a:lnTo>
                      <a:pt x="499" y="8651"/>
                    </a:lnTo>
                    <a:lnTo>
                      <a:pt x="491" y="8642"/>
                    </a:lnTo>
                    <a:lnTo>
                      <a:pt x="484" y="8632"/>
                    </a:lnTo>
                    <a:lnTo>
                      <a:pt x="477" y="8622"/>
                    </a:lnTo>
                    <a:lnTo>
                      <a:pt x="470" y="8612"/>
                    </a:lnTo>
                    <a:lnTo>
                      <a:pt x="464" y="8601"/>
                    </a:lnTo>
                    <a:lnTo>
                      <a:pt x="459" y="8590"/>
                    </a:lnTo>
                    <a:lnTo>
                      <a:pt x="454" y="8579"/>
                    </a:lnTo>
                    <a:lnTo>
                      <a:pt x="450" y="8568"/>
                    </a:lnTo>
                    <a:lnTo>
                      <a:pt x="446" y="8556"/>
                    </a:lnTo>
                    <a:lnTo>
                      <a:pt x="444" y="8543"/>
                    </a:lnTo>
                    <a:lnTo>
                      <a:pt x="440" y="8531"/>
                    </a:lnTo>
                    <a:lnTo>
                      <a:pt x="439" y="8519"/>
                    </a:lnTo>
                    <a:lnTo>
                      <a:pt x="438" y="8507"/>
                    </a:lnTo>
                    <a:lnTo>
                      <a:pt x="438" y="8494"/>
                    </a:lnTo>
                    <a:lnTo>
                      <a:pt x="438" y="7907"/>
                    </a:lnTo>
                    <a:lnTo>
                      <a:pt x="438" y="7894"/>
                    </a:lnTo>
                    <a:lnTo>
                      <a:pt x="439" y="7882"/>
                    </a:lnTo>
                    <a:lnTo>
                      <a:pt x="440" y="7870"/>
                    </a:lnTo>
                    <a:lnTo>
                      <a:pt x="444" y="7858"/>
                    </a:lnTo>
                    <a:lnTo>
                      <a:pt x="446" y="7846"/>
                    </a:lnTo>
                    <a:lnTo>
                      <a:pt x="450" y="7833"/>
                    </a:lnTo>
                    <a:lnTo>
                      <a:pt x="454" y="7822"/>
                    </a:lnTo>
                    <a:lnTo>
                      <a:pt x="459" y="7811"/>
                    </a:lnTo>
                    <a:lnTo>
                      <a:pt x="464" y="7800"/>
                    </a:lnTo>
                    <a:lnTo>
                      <a:pt x="470" y="7789"/>
                    </a:lnTo>
                    <a:lnTo>
                      <a:pt x="477" y="7779"/>
                    </a:lnTo>
                    <a:lnTo>
                      <a:pt x="484" y="7769"/>
                    </a:lnTo>
                    <a:lnTo>
                      <a:pt x="491" y="7759"/>
                    </a:lnTo>
                    <a:lnTo>
                      <a:pt x="499" y="7750"/>
                    </a:lnTo>
                    <a:lnTo>
                      <a:pt x="507" y="7740"/>
                    </a:lnTo>
                    <a:lnTo>
                      <a:pt x="516" y="7732"/>
                    </a:lnTo>
                    <a:lnTo>
                      <a:pt x="526" y="7723"/>
                    </a:lnTo>
                    <a:lnTo>
                      <a:pt x="536" y="7716"/>
                    </a:lnTo>
                    <a:lnTo>
                      <a:pt x="546" y="7709"/>
                    </a:lnTo>
                    <a:lnTo>
                      <a:pt x="556" y="7701"/>
                    </a:lnTo>
                    <a:lnTo>
                      <a:pt x="567" y="7696"/>
                    </a:lnTo>
                    <a:lnTo>
                      <a:pt x="578" y="7689"/>
                    </a:lnTo>
                    <a:lnTo>
                      <a:pt x="589" y="7684"/>
                    </a:lnTo>
                    <a:lnTo>
                      <a:pt x="601" y="7679"/>
                    </a:lnTo>
                    <a:lnTo>
                      <a:pt x="613" y="7675"/>
                    </a:lnTo>
                    <a:lnTo>
                      <a:pt x="626" y="7670"/>
                    </a:lnTo>
                    <a:lnTo>
                      <a:pt x="638" y="7667"/>
                    </a:lnTo>
                    <a:lnTo>
                      <a:pt x="651" y="7665"/>
                    </a:lnTo>
                    <a:lnTo>
                      <a:pt x="664" y="7662"/>
                    </a:lnTo>
                    <a:lnTo>
                      <a:pt x="678" y="7660"/>
                    </a:lnTo>
                    <a:lnTo>
                      <a:pt x="691" y="7659"/>
                    </a:lnTo>
                    <a:lnTo>
                      <a:pt x="705" y="7659"/>
                    </a:lnTo>
                    <a:close/>
                    <a:moveTo>
                      <a:pt x="705" y="6477"/>
                    </a:moveTo>
                    <a:lnTo>
                      <a:pt x="6629" y="6477"/>
                    </a:lnTo>
                    <a:lnTo>
                      <a:pt x="6642" y="6477"/>
                    </a:lnTo>
                    <a:lnTo>
                      <a:pt x="6655" y="6478"/>
                    </a:lnTo>
                    <a:lnTo>
                      <a:pt x="6669" y="6480"/>
                    </a:lnTo>
                    <a:lnTo>
                      <a:pt x="6682" y="6482"/>
                    </a:lnTo>
                    <a:lnTo>
                      <a:pt x="6695" y="6484"/>
                    </a:lnTo>
                    <a:lnTo>
                      <a:pt x="6708" y="6488"/>
                    </a:lnTo>
                    <a:lnTo>
                      <a:pt x="6720" y="6492"/>
                    </a:lnTo>
                    <a:lnTo>
                      <a:pt x="6732" y="6497"/>
                    </a:lnTo>
                    <a:lnTo>
                      <a:pt x="6744" y="6501"/>
                    </a:lnTo>
                    <a:lnTo>
                      <a:pt x="6755" y="6506"/>
                    </a:lnTo>
                    <a:lnTo>
                      <a:pt x="6766" y="6513"/>
                    </a:lnTo>
                    <a:lnTo>
                      <a:pt x="6777" y="6519"/>
                    </a:lnTo>
                    <a:lnTo>
                      <a:pt x="6789" y="6526"/>
                    </a:lnTo>
                    <a:lnTo>
                      <a:pt x="6799" y="6533"/>
                    </a:lnTo>
                    <a:lnTo>
                      <a:pt x="6809" y="6541"/>
                    </a:lnTo>
                    <a:lnTo>
                      <a:pt x="6817" y="6550"/>
                    </a:lnTo>
                    <a:lnTo>
                      <a:pt x="6826" y="6559"/>
                    </a:lnTo>
                    <a:lnTo>
                      <a:pt x="6834" y="6568"/>
                    </a:lnTo>
                    <a:lnTo>
                      <a:pt x="6843" y="6576"/>
                    </a:lnTo>
                    <a:lnTo>
                      <a:pt x="6850" y="6586"/>
                    </a:lnTo>
                    <a:lnTo>
                      <a:pt x="6857" y="6596"/>
                    </a:lnTo>
                    <a:lnTo>
                      <a:pt x="6863" y="6606"/>
                    </a:lnTo>
                    <a:lnTo>
                      <a:pt x="6870" y="6617"/>
                    </a:lnTo>
                    <a:lnTo>
                      <a:pt x="6875" y="6629"/>
                    </a:lnTo>
                    <a:lnTo>
                      <a:pt x="6879" y="6640"/>
                    </a:lnTo>
                    <a:lnTo>
                      <a:pt x="6884" y="6651"/>
                    </a:lnTo>
                    <a:lnTo>
                      <a:pt x="6887" y="6663"/>
                    </a:lnTo>
                    <a:lnTo>
                      <a:pt x="6891" y="6675"/>
                    </a:lnTo>
                    <a:lnTo>
                      <a:pt x="6893" y="6687"/>
                    </a:lnTo>
                    <a:lnTo>
                      <a:pt x="6894" y="6700"/>
                    </a:lnTo>
                    <a:lnTo>
                      <a:pt x="6895" y="6712"/>
                    </a:lnTo>
                    <a:lnTo>
                      <a:pt x="6896" y="6725"/>
                    </a:lnTo>
                    <a:lnTo>
                      <a:pt x="6896" y="7312"/>
                    </a:lnTo>
                    <a:lnTo>
                      <a:pt x="6895" y="7324"/>
                    </a:lnTo>
                    <a:lnTo>
                      <a:pt x="6894" y="7336"/>
                    </a:lnTo>
                    <a:lnTo>
                      <a:pt x="6893" y="7350"/>
                    </a:lnTo>
                    <a:lnTo>
                      <a:pt x="6891" y="7362"/>
                    </a:lnTo>
                    <a:lnTo>
                      <a:pt x="6887" y="7373"/>
                    </a:lnTo>
                    <a:lnTo>
                      <a:pt x="6884" y="7385"/>
                    </a:lnTo>
                    <a:lnTo>
                      <a:pt x="6879" y="7396"/>
                    </a:lnTo>
                    <a:lnTo>
                      <a:pt x="6875" y="7407"/>
                    </a:lnTo>
                    <a:lnTo>
                      <a:pt x="6870" y="7418"/>
                    </a:lnTo>
                    <a:lnTo>
                      <a:pt x="6863" y="7429"/>
                    </a:lnTo>
                    <a:lnTo>
                      <a:pt x="6857" y="7439"/>
                    </a:lnTo>
                    <a:lnTo>
                      <a:pt x="6850" y="7449"/>
                    </a:lnTo>
                    <a:lnTo>
                      <a:pt x="6843" y="7459"/>
                    </a:lnTo>
                    <a:lnTo>
                      <a:pt x="6834" y="7469"/>
                    </a:lnTo>
                    <a:lnTo>
                      <a:pt x="6826" y="7478"/>
                    </a:lnTo>
                    <a:lnTo>
                      <a:pt x="6817" y="7486"/>
                    </a:lnTo>
                    <a:lnTo>
                      <a:pt x="6809" y="7495"/>
                    </a:lnTo>
                    <a:lnTo>
                      <a:pt x="6799" y="7503"/>
                    </a:lnTo>
                    <a:lnTo>
                      <a:pt x="6789" y="7510"/>
                    </a:lnTo>
                    <a:lnTo>
                      <a:pt x="6777" y="7517"/>
                    </a:lnTo>
                    <a:lnTo>
                      <a:pt x="6766" y="7524"/>
                    </a:lnTo>
                    <a:lnTo>
                      <a:pt x="6755" y="7529"/>
                    </a:lnTo>
                    <a:lnTo>
                      <a:pt x="6744" y="7535"/>
                    </a:lnTo>
                    <a:lnTo>
                      <a:pt x="6732" y="7539"/>
                    </a:lnTo>
                    <a:lnTo>
                      <a:pt x="6720" y="7544"/>
                    </a:lnTo>
                    <a:lnTo>
                      <a:pt x="6708" y="7548"/>
                    </a:lnTo>
                    <a:lnTo>
                      <a:pt x="6695" y="7552"/>
                    </a:lnTo>
                    <a:lnTo>
                      <a:pt x="6682" y="7554"/>
                    </a:lnTo>
                    <a:lnTo>
                      <a:pt x="6669" y="7556"/>
                    </a:lnTo>
                    <a:lnTo>
                      <a:pt x="6655" y="7558"/>
                    </a:lnTo>
                    <a:lnTo>
                      <a:pt x="6642" y="7559"/>
                    </a:lnTo>
                    <a:lnTo>
                      <a:pt x="6629" y="7559"/>
                    </a:lnTo>
                    <a:lnTo>
                      <a:pt x="705" y="7559"/>
                    </a:lnTo>
                    <a:lnTo>
                      <a:pt x="691" y="7559"/>
                    </a:lnTo>
                    <a:lnTo>
                      <a:pt x="678" y="7558"/>
                    </a:lnTo>
                    <a:lnTo>
                      <a:pt x="664" y="7556"/>
                    </a:lnTo>
                    <a:lnTo>
                      <a:pt x="651" y="7554"/>
                    </a:lnTo>
                    <a:lnTo>
                      <a:pt x="638" y="7552"/>
                    </a:lnTo>
                    <a:lnTo>
                      <a:pt x="626" y="7548"/>
                    </a:lnTo>
                    <a:lnTo>
                      <a:pt x="613" y="7544"/>
                    </a:lnTo>
                    <a:lnTo>
                      <a:pt x="601" y="7539"/>
                    </a:lnTo>
                    <a:lnTo>
                      <a:pt x="589" y="7535"/>
                    </a:lnTo>
                    <a:lnTo>
                      <a:pt x="578" y="7529"/>
                    </a:lnTo>
                    <a:lnTo>
                      <a:pt x="567" y="7524"/>
                    </a:lnTo>
                    <a:lnTo>
                      <a:pt x="556" y="7517"/>
                    </a:lnTo>
                    <a:lnTo>
                      <a:pt x="546" y="7510"/>
                    </a:lnTo>
                    <a:lnTo>
                      <a:pt x="536" y="7503"/>
                    </a:lnTo>
                    <a:lnTo>
                      <a:pt x="526" y="7495"/>
                    </a:lnTo>
                    <a:lnTo>
                      <a:pt x="516" y="7486"/>
                    </a:lnTo>
                    <a:lnTo>
                      <a:pt x="507" y="7478"/>
                    </a:lnTo>
                    <a:lnTo>
                      <a:pt x="499" y="7469"/>
                    </a:lnTo>
                    <a:lnTo>
                      <a:pt x="491" y="7459"/>
                    </a:lnTo>
                    <a:lnTo>
                      <a:pt x="484" y="7449"/>
                    </a:lnTo>
                    <a:lnTo>
                      <a:pt x="477" y="7439"/>
                    </a:lnTo>
                    <a:lnTo>
                      <a:pt x="470" y="7429"/>
                    </a:lnTo>
                    <a:lnTo>
                      <a:pt x="464" y="7418"/>
                    </a:lnTo>
                    <a:lnTo>
                      <a:pt x="459" y="7407"/>
                    </a:lnTo>
                    <a:lnTo>
                      <a:pt x="454" y="7396"/>
                    </a:lnTo>
                    <a:lnTo>
                      <a:pt x="450" y="7385"/>
                    </a:lnTo>
                    <a:lnTo>
                      <a:pt x="446" y="7373"/>
                    </a:lnTo>
                    <a:lnTo>
                      <a:pt x="444" y="7362"/>
                    </a:lnTo>
                    <a:lnTo>
                      <a:pt x="440" y="7350"/>
                    </a:lnTo>
                    <a:lnTo>
                      <a:pt x="439" y="7336"/>
                    </a:lnTo>
                    <a:lnTo>
                      <a:pt x="438" y="7324"/>
                    </a:lnTo>
                    <a:lnTo>
                      <a:pt x="438" y="7312"/>
                    </a:lnTo>
                    <a:lnTo>
                      <a:pt x="438" y="6725"/>
                    </a:lnTo>
                    <a:lnTo>
                      <a:pt x="438" y="6712"/>
                    </a:lnTo>
                    <a:lnTo>
                      <a:pt x="439" y="6700"/>
                    </a:lnTo>
                    <a:lnTo>
                      <a:pt x="440" y="6687"/>
                    </a:lnTo>
                    <a:lnTo>
                      <a:pt x="444" y="6675"/>
                    </a:lnTo>
                    <a:lnTo>
                      <a:pt x="446" y="6663"/>
                    </a:lnTo>
                    <a:lnTo>
                      <a:pt x="450" y="6651"/>
                    </a:lnTo>
                    <a:lnTo>
                      <a:pt x="454" y="6640"/>
                    </a:lnTo>
                    <a:lnTo>
                      <a:pt x="459" y="6629"/>
                    </a:lnTo>
                    <a:lnTo>
                      <a:pt x="464" y="6617"/>
                    </a:lnTo>
                    <a:lnTo>
                      <a:pt x="470" y="6606"/>
                    </a:lnTo>
                    <a:lnTo>
                      <a:pt x="477" y="6596"/>
                    </a:lnTo>
                    <a:lnTo>
                      <a:pt x="484" y="6586"/>
                    </a:lnTo>
                    <a:lnTo>
                      <a:pt x="491" y="6576"/>
                    </a:lnTo>
                    <a:lnTo>
                      <a:pt x="499" y="6568"/>
                    </a:lnTo>
                    <a:lnTo>
                      <a:pt x="507" y="6559"/>
                    </a:lnTo>
                    <a:lnTo>
                      <a:pt x="516" y="6550"/>
                    </a:lnTo>
                    <a:lnTo>
                      <a:pt x="526" y="6541"/>
                    </a:lnTo>
                    <a:lnTo>
                      <a:pt x="536" y="6533"/>
                    </a:lnTo>
                    <a:lnTo>
                      <a:pt x="546" y="6526"/>
                    </a:lnTo>
                    <a:lnTo>
                      <a:pt x="556" y="6519"/>
                    </a:lnTo>
                    <a:lnTo>
                      <a:pt x="567" y="6513"/>
                    </a:lnTo>
                    <a:lnTo>
                      <a:pt x="578" y="6506"/>
                    </a:lnTo>
                    <a:lnTo>
                      <a:pt x="589" y="6501"/>
                    </a:lnTo>
                    <a:lnTo>
                      <a:pt x="601" y="6497"/>
                    </a:lnTo>
                    <a:lnTo>
                      <a:pt x="613" y="6492"/>
                    </a:lnTo>
                    <a:lnTo>
                      <a:pt x="626" y="6488"/>
                    </a:lnTo>
                    <a:lnTo>
                      <a:pt x="638" y="6484"/>
                    </a:lnTo>
                    <a:lnTo>
                      <a:pt x="651" y="6482"/>
                    </a:lnTo>
                    <a:lnTo>
                      <a:pt x="664" y="6480"/>
                    </a:lnTo>
                    <a:lnTo>
                      <a:pt x="678" y="6478"/>
                    </a:lnTo>
                    <a:lnTo>
                      <a:pt x="691" y="6477"/>
                    </a:lnTo>
                    <a:lnTo>
                      <a:pt x="705" y="6477"/>
                    </a:lnTo>
                    <a:close/>
                    <a:moveTo>
                      <a:pt x="705" y="5294"/>
                    </a:moveTo>
                    <a:lnTo>
                      <a:pt x="6629" y="5294"/>
                    </a:lnTo>
                    <a:lnTo>
                      <a:pt x="6642" y="5295"/>
                    </a:lnTo>
                    <a:lnTo>
                      <a:pt x="6655" y="5295"/>
                    </a:lnTo>
                    <a:lnTo>
                      <a:pt x="6669" y="5297"/>
                    </a:lnTo>
                    <a:lnTo>
                      <a:pt x="6682" y="5299"/>
                    </a:lnTo>
                    <a:lnTo>
                      <a:pt x="6695" y="5302"/>
                    </a:lnTo>
                    <a:lnTo>
                      <a:pt x="6708" y="5305"/>
                    </a:lnTo>
                    <a:lnTo>
                      <a:pt x="6720" y="5309"/>
                    </a:lnTo>
                    <a:lnTo>
                      <a:pt x="6732" y="5314"/>
                    </a:lnTo>
                    <a:lnTo>
                      <a:pt x="6744" y="5318"/>
                    </a:lnTo>
                    <a:lnTo>
                      <a:pt x="6755" y="5324"/>
                    </a:lnTo>
                    <a:lnTo>
                      <a:pt x="6766" y="5331"/>
                    </a:lnTo>
                    <a:lnTo>
                      <a:pt x="6777" y="5337"/>
                    </a:lnTo>
                    <a:lnTo>
                      <a:pt x="6789" y="5344"/>
                    </a:lnTo>
                    <a:lnTo>
                      <a:pt x="6799" y="5351"/>
                    </a:lnTo>
                    <a:lnTo>
                      <a:pt x="6809" y="5358"/>
                    </a:lnTo>
                    <a:lnTo>
                      <a:pt x="6817" y="5367"/>
                    </a:lnTo>
                    <a:lnTo>
                      <a:pt x="6826" y="5376"/>
                    </a:lnTo>
                    <a:lnTo>
                      <a:pt x="6834" y="5385"/>
                    </a:lnTo>
                    <a:lnTo>
                      <a:pt x="6843" y="5394"/>
                    </a:lnTo>
                    <a:lnTo>
                      <a:pt x="6850" y="5404"/>
                    </a:lnTo>
                    <a:lnTo>
                      <a:pt x="6857" y="5414"/>
                    </a:lnTo>
                    <a:lnTo>
                      <a:pt x="6863" y="5424"/>
                    </a:lnTo>
                    <a:lnTo>
                      <a:pt x="6870" y="5435"/>
                    </a:lnTo>
                    <a:lnTo>
                      <a:pt x="6875" y="5446"/>
                    </a:lnTo>
                    <a:lnTo>
                      <a:pt x="6879" y="5457"/>
                    </a:lnTo>
                    <a:lnTo>
                      <a:pt x="6884" y="5468"/>
                    </a:lnTo>
                    <a:lnTo>
                      <a:pt x="6887" y="5480"/>
                    </a:lnTo>
                    <a:lnTo>
                      <a:pt x="6891" y="5493"/>
                    </a:lnTo>
                    <a:lnTo>
                      <a:pt x="6893" y="5505"/>
                    </a:lnTo>
                    <a:lnTo>
                      <a:pt x="6894" y="5517"/>
                    </a:lnTo>
                    <a:lnTo>
                      <a:pt x="6895" y="5529"/>
                    </a:lnTo>
                    <a:lnTo>
                      <a:pt x="6896" y="5542"/>
                    </a:lnTo>
                    <a:lnTo>
                      <a:pt x="6896" y="6129"/>
                    </a:lnTo>
                    <a:lnTo>
                      <a:pt x="6895" y="6142"/>
                    </a:lnTo>
                    <a:lnTo>
                      <a:pt x="6894" y="6155"/>
                    </a:lnTo>
                    <a:lnTo>
                      <a:pt x="6893" y="6167"/>
                    </a:lnTo>
                    <a:lnTo>
                      <a:pt x="6891" y="6179"/>
                    </a:lnTo>
                    <a:lnTo>
                      <a:pt x="6887" y="6190"/>
                    </a:lnTo>
                    <a:lnTo>
                      <a:pt x="6884" y="6203"/>
                    </a:lnTo>
                    <a:lnTo>
                      <a:pt x="6879" y="6214"/>
                    </a:lnTo>
                    <a:lnTo>
                      <a:pt x="6875" y="6226"/>
                    </a:lnTo>
                    <a:lnTo>
                      <a:pt x="6870" y="6236"/>
                    </a:lnTo>
                    <a:lnTo>
                      <a:pt x="6863" y="6247"/>
                    </a:lnTo>
                    <a:lnTo>
                      <a:pt x="6857" y="6257"/>
                    </a:lnTo>
                    <a:lnTo>
                      <a:pt x="6850" y="6267"/>
                    </a:lnTo>
                    <a:lnTo>
                      <a:pt x="6843" y="6277"/>
                    </a:lnTo>
                    <a:lnTo>
                      <a:pt x="6834" y="6287"/>
                    </a:lnTo>
                    <a:lnTo>
                      <a:pt x="6826" y="6296"/>
                    </a:lnTo>
                    <a:lnTo>
                      <a:pt x="6817" y="6305"/>
                    </a:lnTo>
                    <a:lnTo>
                      <a:pt x="6809" y="6312"/>
                    </a:lnTo>
                    <a:lnTo>
                      <a:pt x="6799" y="6320"/>
                    </a:lnTo>
                    <a:lnTo>
                      <a:pt x="6789" y="6328"/>
                    </a:lnTo>
                    <a:lnTo>
                      <a:pt x="6777" y="6335"/>
                    </a:lnTo>
                    <a:lnTo>
                      <a:pt x="6766" y="6341"/>
                    </a:lnTo>
                    <a:lnTo>
                      <a:pt x="6755" y="6347"/>
                    </a:lnTo>
                    <a:lnTo>
                      <a:pt x="6744" y="6352"/>
                    </a:lnTo>
                    <a:lnTo>
                      <a:pt x="6732" y="6358"/>
                    </a:lnTo>
                    <a:lnTo>
                      <a:pt x="6720" y="6362"/>
                    </a:lnTo>
                    <a:lnTo>
                      <a:pt x="6708" y="6366"/>
                    </a:lnTo>
                    <a:lnTo>
                      <a:pt x="6695" y="6369"/>
                    </a:lnTo>
                    <a:lnTo>
                      <a:pt x="6682" y="6372"/>
                    </a:lnTo>
                    <a:lnTo>
                      <a:pt x="6669" y="6374"/>
                    </a:lnTo>
                    <a:lnTo>
                      <a:pt x="6655" y="6376"/>
                    </a:lnTo>
                    <a:lnTo>
                      <a:pt x="6642" y="6377"/>
                    </a:lnTo>
                    <a:lnTo>
                      <a:pt x="6629" y="6377"/>
                    </a:lnTo>
                    <a:lnTo>
                      <a:pt x="705" y="6377"/>
                    </a:lnTo>
                    <a:lnTo>
                      <a:pt x="691" y="6377"/>
                    </a:lnTo>
                    <a:lnTo>
                      <a:pt x="678" y="6376"/>
                    </a:lnTo>
                    <a:lnTo>
                      <a:pt x="664" y="6374"/>
                    </a:lnTo>
                    <a:lnTo>
                      <a:pt x="651" y="6372"/>
                    </a:lnTo>
                    <a:lnTo>
                      <a:pt x="638" y="6369"/>
                    </a:lnTo>
                    <a:lnTo>
                      <a:pt x="626" y="6366"/>
                    </a:lnTo>
                    <a:lnTo>
                      <a:pt x="613" y="6362"/>
                    </a:lnTo>
                    <a:lnTo>
                      <a:pt x="601" y="6358"/>
                    </a:lnTo>
                    <a:lnTo>
                      <a:pt x="589" y="6352"/>
                    </a:lnTo>
                    <a:lnTo>
                      <a:pt x="578" y="6347"/>
                    </a:lnTo>
                    <a:lnTo>
                      <a:pt x="567" y="6341"/>
                    </a:lnTo>
                    <a:lnTo>
                      <a:pt x="556" y="6335"/>
                    </a:lnTo>
                    <a:lnTo>
                      <a:pt x="546" y="6328"/>
                    </a:lnTo>
                    <a:lnTo>
                      <a:pt x="536" y="6320"/>
                    </a:lnTo>
                    <a:lnTo>
                      <a:pt x="526" y="6312"/>
                    </a:lnTo>
                    <a:lnTo>
                      <a:pt x="516" y="6305"/>
                    </a:lnTo>
                    <a:lnTo>
                      <a:pt x="507" y="6296"/>
                    </a:lnTo>
                    <a:lnTo>
                      <a:pt x="499" y="6287"/>
                    </a:lnTo>
                    <a:lnTo>
                      <a:pt x="491" y="6277"/>
                    </a:lnTo>
                    <a:lnTo>
                      <a:pt x="484" y="6267"/>
                    </a:lnTo>
                    <a:lnTo>
                      <a:pt x="477" y="6257"/>
                    </a:lnTo>
                    <a:lnTo>
                      <a:pt x="470" y="6247"/>
                    </a:lnTo>
                    <a:lnTo>
                      <a:pt x="464" y="6236"/>
                    </a:lnTo>
                    <a:lnTo>
                      <a:pt x="459" y="6226"/>
                    </a:lnTo>
                    <a:lnTo>
                      <a:pt x="454" y="6214"/>
                    </a:lnTo>
                    <a:lnTo>
                      <a:pt x="450" y="6203"/>
                    </a:lnTo>
                    <a:lnTo>
                      <a:pt x="446" y="6190"/>
                    </a:lnTo>
                    <a:lnTo>
                      <a:pt x="444" y="6179"/>
                    </a:lnTo>
                    <a:lnTo>
                      <a:pt x="440" y="6167"/>
                    </a:lnTo>
                    <a:lnTo>
                      <a:pt x="439" y="6155"/>
                    </a:lnTo>
                    <a:lnTo>
                      <a:pt x="438" y="6142"/>
                    </a:lnTo>
                    <a:lnTo>
                      <a:pt x="438" y="6129"/>
                    </a:lnTo>
                    <a:lnTo>
                      <a:pt x="438" y="5542"/>
                    </a:lnTo>
                    <a:lnTo>
                      <a:pt x="438" y="5529"/>
                    </a:lnTo>
                    <a:lnTo>
                      <a:pt x="439" y="5517"/>
                    </a:lnTo>
                    <a:lnTo>
                      <a:pt x="440" y="5505"/>
                    </a:lnTo>
                    <a:lnTo>
                      <a:pt x="444" y="5493"/>
                    </a:lnTo>
                    <a:lnTo>
                      <a:pt x="446" y="5480"/>
                    </a:lnTo>
                    <a:lnTo>
                      <a:pt x="450" y="5468"/>
                    </a:lnTo>
                    <a:lnTo>
                      <a:pt x="454" y="5457"/>
                    </a:lnTo>
                    <a:lnTo>
                      <a:pt x="459" y="5446"/>
                    </a:lnTo>
                    <a:lnTo>
                      <a:pt x="464" y="5435"/>
                    </a:lnTo>
                    <a:lnTo>
                      <a:pt x="470" y="5424"/>
                    </a:lnTo>
                    <a:lnTo>
                      <a:pt x="477" y="5414"/>
                    </a:lnTo>
                    <a:lnTo>
                      <a:pt x="484" y="5404"/>
                    </a:lnTo>
                    <a:lnTo>
                      <a:pt x="491" y="5394"/>
                    </a:lnTo>
                    <a:lnTo>
                      <a:pt x="499" y="5385"/>
                    </a:lnTo>
                    <a:lnTo>
                      <a:pt x="507" y="5376"/>
                    </a:lnTo>
                    <a:lnTo>
                      <a:pt x="516" y="5367"/>
                    </a:lnTo>
                    <a:lnTo>
                      <a:pt x="526" y="5358"/>
                    </a:lnTo>
                    <a:lnTo>
                      <a:pt x="536" y="5351"/>
                    </a:lnTo>
                    <a:lnTo>
                      <a:pt x="546" y="5344"/>
                    </a:lnTo>
                    <a:lnTo>
                      <a:pt x="556" y="5337"/>
                    </a:lnTo>
                    <a:lnTo>
                      <a:pt x="567" y="5331"/>
                    </a:lnTo>
                    <a:lnTo>
                      <a:pt x="578" y="5324"/>
                    </a:lnTo>
                    <a:lnTo>
                      <a:pt x="589" y="5318"/>
                    </a:lnTo>
                    <a:lnTo>
                      <a:pt x="601" y="5314"/>
                    </a:lnTo>
                    <a:lnTo>
                      <a:pt x="613" y="5309"/>
                    </a:lnTo>
                    <a:lnTo>
                      <a:pt x="626" y="5305"/>
                    </a:lnTo>
                    <a:lnTo>
                      <a:pt x="638" y="5302"/>
                    </a:lnTo>
                    <a:lnTo>
                      <a:pt x="651" y="5299"/>
                    </a:lnTo>
                    <a:lnTo>
                      <a:pt x="664" y="5297"/>
                    </a:lnTo>
                    <a:lnTo>
                      <a:pt x="678" y="5295"/>
                    </a:lnTo>
                    <a:lnTo>
                      <a:pt x="691" y="5295"/>
                    </a:lnTo>
                    <a:lnTo>
                      <a:pt x="705" y="5294"/>
                    </a:lnTo>
                    <a:close/>
                    <a:moveTo>
                      <a:pt x="705" y="4111"/>
                    </a:moveTo>
                    <a:lnTo>
                      <a:pt x="6629" y="4111"/>
                    </a:lnTo>
                    <a:lnTo>
                      <a:pt x="6642" y="4112"/>
                    </a:lnTo>
                    <a:lnTo>
                      <a:pt x="6655" y="4112"/>
                    </a:lnTo>
                    <a:lnTo>
                      <a:pt x="6669" y="4115"/>
                    </a:lnTo>
                    <a:lnTo>
                      <a:pt x="6682" y="4117"/>
                    </a:lnTo>
                    <a:lnTo>
                      <a:pt x="6695" y="4119"/>
                    </a:lnTo>
                    <a:lnTo>
                      <a:pt x="6708" y="4122"/>
                    </a:lnTo>
                    <a:lnTo>
                      <a:pt x="6720" y="4127"/>
                    </a:lnTo>
                    <a:lnTo>
                      <a:pt x="6732" y="4131"/>
                    </a:lnTo>
                    <a:lnTo>
                      <a:pt x="6744" y="4136"/>
                    </a:lnTo>
                    <a:lnTo>
                      <a:pt x="6755" y="4141"/>
                    </a:lnTo>
                    <a:lnTo>
                      <a:pt x="6766" y="4148"/>
                    </a:lnTo>
                    <a:lnTo>
                      <a:pt x="6777" y="4155"/>
                    </a:lnTo>
                    <a:lnTo>
                      <a:pt x="6789" y="4161"/>
                    </a:lnTo>
                    <a:lnTo>
                      <a:pt x="6799" y="4169"/>
                    </a:lnTo>
                    <a:lnTo>
                      <a:pt x="6809" y="4177"/>
                    </a:lnTo>
                    <a:lnTo>
                      <a:pt x="6817" y="4185"/>
                    </a:lnTo>
                    <a:lnTo>
                      <a:pt x="6826" y="4193"/>
                    </a:lnTo>
                    <a:lnTo>
                      <a:pt x="6834" y="4202"/>
                    </a:lnTo>
                    <a:lnTo>
                      <a:pt x="6843" y="4211"/>
                    </a:lnTo>
                    <a:lnTo>
                      <a:pt x="6850" y="4221"/>
                    </a:lnTo>
                    <a:lnTo>
                      <a:pt x="6857" y="4231"/>
                    </a:lnTo>
                    <a:lnTo>
                      <a:pt x="6863" y="4241"/>
                    </a:lnTo>
                    <a:lnTo>
                      <a:pt x="6870" y="4252"/>
                    </a:lnTo>
                    <a:lnTo>
                      <a:pt x="6875" y="4263"/>
                    </a:lnTo>
                    <a:lnTo>
                      <a:pt x="6879" y="4274"/>
                    </a:lnTo>
                    <a:lnTo>
                      <a:pt x="6884" y="4287"/>
                    </a:lnTo>
                    <a:lnTo>
                      <a:pt x="6887" y="4298"/>
                    </a:lnTo>
                    <a:lnTo>
                      <a:pt x="6891" y="4310"/>
                    </a:lnTo>
                    <a:lnTo>
                      <a:pt x="6893" y="4322"/>
                    </a:lnTo>
                    <a:lnTo>
                      <a:pt x="6894" y="4334"/>
                    </a:lnTo>
                    <a:lnTo>
                      <a:pt x="6895" y="4347"/>
                    </a:lnTo>
                    <a:lnTo>
                      <a:pt x="6896" y="4360"/>
                    </a:lnTo>
                    <a:lnTo>
                      <a:pt x="6896" y="4947"/>
                    </a:lnTo>
                    <a:lnTo>
                      <a:pt x="6895" y="4959"/>
                    </a:lnTo>
                    <a:lnTo>
                      <a:pt x="6894" y="4972"/>
                    </a:lnTo>
                    <a:lnTo>
                      <a:pt x="6893" y="4984"/>
                    </a:lnTo>
                    <a:lnTo>
                      <a:pt x="6891" y="4997"/>
                    </a:lnTo>
                    <a:lnTo>
                      <a:pt x="6887" y="5009"/>
                    </a:lnTo>
                    <a:lnTo>
                      <a:pt x="6884" y="5020"/>
                    </a:lnTo>
                    <a:lnTo>
                      <a:pt x="6879" y="5031"/>
                    </a:lnTo>
                    <a:lnTo>
                      <a:pt x="6875" y="5043"/>
                    </a:lnTo>
                    <a:lnTo>
                      <a:pt x="6870" y="5054"/>
                    </a:lnTo>
                    <a:lnTo>
                      <a:pt x="6863" y="5064"/>
                    </a:lnTo>
                    <a:lnTo>
                      <a:pt x="6857" y="5074"/>
                    </a:lnTo>
                    <a:lnTo>
                      <a:pt x="6850" y="5085"/>
                    </a:lnTo>
                    <a:lnTo>
                      <a:pt x="6843" y="5094"/>
                    </a:lnTo>
                    <a:lnTo>
                      <a:pt x="6834" y="5104"/>
                    </a:lnTo>
                    <a:lnTo>
                      <a:pt x="6826" y="5113"/>
                    </a:lnTo>
                    <a:lnTo>
                      <a:pt x="6817" y="5122"/>
                    </a:lnTo>
                    <a:lnTo>
                      <a:pt x="6809" y="5130"/>
                    </a:lnTo>
                    <a:lnTo>
                      <a:pt x="6799" y="5138"/>
                    </a:lnTo>
                    <a:lnTo>
                      <a:pt x="6789" y="5145"/>
                    </a:lnTo>
                    <a:lnTo>
                      <a:pt x="6777" y="5152"/>
                    </a:lnTo>
                    <a:lnTo>
                      <a:pt x="6766" y="5159"/>
                    </a:lnTo>
                    <a:lnTo>
                      <a:pt x="6755" y="5164"/>
                    </a:lnTo>
                    <a:lnTo>
                      <a:pt x="6744" y="5170"/>
                    </a:lnTo>
                    <a:lnTo>
                      <a:pt x="6732" y="5175"/>
                    </a:lnTo>
                    <a:lnTo>
                      <a:pt x="6720" y="5180"/>
                    </a:lnTo>
                    <a:lnTo>
                      <a:pt x="6708" y="5183"/>
                    </a:lnTo>
                    <a:lnTo>
                      <a:pt x="6695" y="5186"/>
                    </a:lnTo>
                    <a:lnTo>
                      <a:pt x="6682" y="5190"/>
                    </a:lnTo>
                    <a:lnTo>
                      <a:pt x="6669" y="5192"/>
                    </a:lnTo>
                    <a:lnTo>
                      <a:pt x="6655" y="5193"/>
                    </a:lnTo>
                    <a:lnTo>
                      <a:pt x="6642" y="5194"/>
                    </a:lnTo>
                    <a:lnTo>
                      <a:pt x="6629" y="5194"/>
                    </a:lnTo>
                    <a:lnTo>
                      <a:pt x="705" y="5194"/>
                    </a:lnTo>
                    <a:lnTo>
                      <a:pt x="691" y="5194"/>
                    </a:lnTo>
                    <a:lnTo>
                      <a:pt x="678" y="5193"/>
                    </a:lnTo>
                    <a:lnTo>
                      <a:pt x="664" y="5192"/>
                    </a:lnTo>
                    <a:lnTo>
                      <a:pt x="651" y="5190"/>
                    </a:lnTo>
                    <a:lnTo>
                      <a:pt x="638" y="5186"/>
                    </a:lnTo>
                    <a:lnTo>
                      <a:pt x="626" y="5183"/>
                    </a:lnTo>
                    <a:lnTo>
                      <a:pt x="613" y="5180"/>
                    </a:lnTo>
                    <a:lnTo>
                      <a:pt x="601" y="5175"/>
                    </a:lnTo>
                    <a:lnTo>
                      <a:pt x="589" y="5170"/>
                    </a:lnTo>
                    <a:lnTo>
                      <a:pt x="578" y="5164"/>
                    </a:lnTo>
                    <a:lnTo>
                      <a:pt x="567" y="5159"/>
                    </a:lnTo>
                    <a:lnTo>
                      <a:pt x="556" y="5152"/>
                    </a:lnTo>
                    <a:lnTo>
                      <a:pt x="546" y="5145"/>
                    </a:lnTo>
                    <a:lnTo>
                      <a:pt x="536" y="5138"/>
                    </a:lnTo>
                    <a:lnTo>
                      <a:pt x="526" y="5130"/>
                    </a:lnTo>
                    <a:lnTo>
                      <a:pt x="516" y="5122"/>
                    </a:lnTo>
                    <a:lnTo>
                      <a:pt x="507" y="5113"/>
                    </a:lnTo>
                    <a:lnTo>
                      <a:pt x="499" y="5104"/>
                    </a:lnTo>
                    <a:lnTo>
                      <a:pt x="491" y="5094"/>
                    </a:lnTo>
                    <a:lnTo>
                      <a:pt x="484" y="5085"/>
                    </a:lnTo>
                    <a:lnTo>
                      <a:pt x="477" y="5074"/>
                    </a:lnTo>
                    <a:lnTo>
                      <a:pt x="470" y="5064"/>
                    </a:lnTo>
                    <a:lnTo>
                      <a:pt x="464" y="5054"/>
                    </a:lnTo>
                    <a:lnTo>
                      <a:pt x="459" y="5043"/>
                    </a:lnTo>
                    <a:lnTo>
                      <a:pt x="454" y="5031"/>
                    </a:lnTo>
                    <a:lnTo>
                      <a:pt x="450" y="5020"/>
                    </a:lnTo>
                    <a:lnTo>
                      <a:pt x="446" y="5009"/>
                    </a:lnTo>
                    <a:lnTo>
                      <a:pt x="444" y="4997"/>
                    </a:lnTo>
                    <a:lnTo>
                      <a:pt x="440" y="4984"/>
                    </a:lnTo>
                    <a:lnTo>
                      <a:pt x="439" y="4972"/>
                    </a:lnTo>
                    <a:lnTo>
                      <a:pt x="438" y="4959"/>
                    </a:lnTo>
                    <a:lnTo>
                      <a:pt x="438" y="4947"/>
                    </a:lnTo>
                    <a:lnTo>
                      <a:pt x="438" y="4360"/>
                    </a:lnTo>
                    <a:lnTo>
                      <a:pt x="438" y="4347"/>
                    </a:lnTo>
                    <a:lnTo>
                      <a:pt x="439" y="4334"/>
                    </a:lnTo>
                    <a:lnTo>
                      <a:pt x="440" y="4322"/>
                    </a:lnTo>
                    <a:lnTo>
                      <a:pt x="444" y="4310"/>
                    </a:lnTo>
                    <a:lnTo>
                      <a:pt x="446" y="4298"/>
                    </a:lnTo>
                    <a:lnTo>
                      <a:pt x="450" y="4287"/>
                    </a:lnTo>
                    <a:lnTo>
                      <a:pt x="454" y="4274"/>
                    </a:lnTo>
                    <a:lnTo>
                      <a:pt x="459" y="4263"/>
                    </a:lnTo>
                    <a:lnTo>
                      <a:pt x="464" y="4252"/>
                    </a:lnTo>
                    <a:lnTo>
                      <a:pt x="470" y="4241"/>
                    </a:lnTo>
                    <a:lnTo>
                      <a:pt x="477" y="4231"/>
                    </a:lnTo>
                    <a:lnTo>
                      <a:pt x="484" y="4221"/>
                    </a:lnTo>
                    <a:lnTo>
                      <a:pt x="491" y="4211"/>
                    </a:lnTo>
                    <a:lnTo>
                      <a:pt x="499" y="4202"/>
                    </a:lnTo>
                    <a:lnTo>
                      <a:pt x="507" y="4193"/>
                    </a:lnTo>
                    <a:lnTo>
                      <a:pt x="516" y="4185"/>
                    </a:lnTo>
                    <a:lnTo>
                      <a:pt x="526" y="4177"/>
                    </a:lnTo>
                    <a:lnTo>
                      <a:pt x="536" y="4169"/>
                    </a:lnTo>
                    <a:lnTo>
                      <a:pt x="546" y="4161"/>
                    </a:lnTo>
                    <a:lnTo>
                      <a:pt x="556" y="4155"/>
                    </a:lnTo>
                    <a:lnTo>
                      <a:pt x="567" y="4148"/>
                    </a:lnTo>
                    <a:lnTo>
                      <a:pt x="578" y="4141"/>
                    </a:lnTo>
                    <a:lnTo>
                      <a:pt x="589" y="4136"/>
                    </a:lnTo>
                    <a:lnTo>
                      <a:pt x="601" y="4131"/>
                    </a:lnTo>
                    <a:lnTo>
                      <a:pt x="613" y="4127"/>
                    </a:lnTo>
                    <a:lnTo>
                      <a:pt x="626" y="4122"/>
                    </a:lnTo>
                    <a:lnTo>
                      <a:pt x="638" y="4119"/>
                    </a:lnTo>
                    <a:lnTo>
                      <a:pt x="651" y="4117"/>
                    </a:lnTo>
                    <a:lnTo>
                      <a:pt x="664" y="4115"/>
                    </a:lnTo>
                    <a:lnTo>
                      <a:pt x="678" y="4112"/>
                    </a:lnTo>
                    <a:lnTo>
                      <a:pt x="691" y="4112"/>
                    </a:lnTo>
                    <a:lnTo>
                      <a:pt x="705" y="4111"/>
                    </a:lnTo>
                    <a:close/>
                    <a:moveTo>
                      <a:pt x="3677" y="13159"/>
                    </a:moveTo>
                    <a:lnTo>
                      <a:pt x="3706" y="13159"/>
                    </a:lnTo>
                    <a:lnTo>
                      <a:pt x="3735" y="13162"/>
                    </a:lnTo>
                    <a:lnTo>
                      <a:pt x="3763" y="13165"/>
                    </a:lnTo>
                    <a:lnTo>
                      <a:pt x="3789" y="13171"/>
                    </a:lnTo>
                    <a:lnTo>
                      <a:pt x="3816" y="13176"/>
                    </a:lnTo>
                    <a:lnTo>
                      <a:pt x="3842" y="13184"/>
                    </a:lnTo>
                    <a:lnTo>
                      <a:pt x="3868" y="13193"/>
                    </a:lnTo>
                    <a:lnTo>
                      <a:pt x="3893" y="13203"/>
                    </a:lnTo>
                    <a:lnTo>
                      <a:pt x="3918" y="13214"/>
                    </a:lnTo>
                    <a:lnTo>
                      <a:pt x="3942" y="13226"/>
                    </a:lnTo>
                    <a:lnTo>
                      <a:pt x="3965" y="13239"/>
                    </a:lnTo>
                    <a:lnTo>
                      <a:pt x="3988" y="13254"/>
                    </a:lnTo>
                    <a:lnTo>
                      <a:pt x="4010" y="13269"/>
                    </a:lnTo>
                    <a:lnTo>
                      <a:pt x="4031" y="13286"/>
                    </a:lnTo>
                    <a:lnTo>
                      <a:pt x="4051" y="13304"/>
                    </a:lnTo>
                    <a:lnTo>
                      <a:pt x="4070" y="13322"/>
                    </a:lnTo>
                    <a:lnTo>
                      <a:pt x="4089" y="13341"/>
                    </a:lnTo>
                    <a:lnTo>
                      <a:pt x="4106" y="13361"/>
                    </a:lnTo>
                    <a:lnTo>
                      <a:pt x="4123" y="13382"/>
                    </a:lnTo>
                    <a:lnTo>
                      <a:pt x="4138" y="13405"/>
                    </a:lnTo>
                    <a:lnTo>
                      <a:pt x="4153" y="13427"/>
                    </a:lnTo>
                    <a:lnTo>
                      <a:pt x="4166" y="13450"/>
                    </a:lnTo>
                    <a:lnTo>
                      <a:pt x="4178" y="13474"/>
                    </a:lnTo>
                    <a:lnTo>
                      <a:pt x="4189" y="13499"/>
                    </a:lnTo>
                    <a:lnTo>
                      <a:pt x="4199" y="13524"/>
                    </a:lnTo>
                    <a:lnTo>
                      <a:pt x="4208" y="13550"/>
                    </a:lnTo>
                    <a:lnTo>
                      <a:pt x="4216" y="13577"/>
                    </a:lnTo>
                    <a:lnTo>
                      <a:pt x="4222" y="13603"/>
                    </a:lnTo>
                    <a:lnTo>
                      <a:pt x="4227" y="13630"/>
                    </a:lnTo>
                    <a:lnTo>
                      <a:pt x="4230" y="13658"/>
                    </a:lnTo>
                    <a:lnTo>
                      <a:pt x="4233" y="13686"/>
                    </a:lnTo>
                    <a:lnTo>
                      <a:pt x="4233" y="13715"/>
                    </a:lnTo>
                    <a:lnTo>
                      <a:pt x="4233" y="13743"/>
                    </a:lnTo>
                    <a:lnTo>
                      <a:pt x="4230" y="13772"/>
                    </a:lnTo>
                    <a:lnTo>
                      <a:pt x="4227" y="13800"/>
                    </a:lnTo>
                    <a:lnTo>
                      <a:pt x="4222" y="13826"/>
                    </a:lnTo>
                    <a:lnTo>
                      <a:pt x="4216" y="13854"/>
                    </a:lnTo>
                    <a:lnTo>
                      <a:pt x="4208" y="13879"/>
                    </a:lnTo>
                    <a:lnTo>
                      <a:pt x="4199" y="13905"/>
                    </a:lnTo>
                    <a:lnTo>
                      <a:pt x="4189" y="13930"/>
                    </a:lnTo>
                    <a:lnTo>
                      <a:pt x="4178" y="13955"/>
                    </a:lnTo>
                    <a:lnTo>
                      <a:pt x="4166" y="13979"/>
                    </a:lnTo>
                    <a:lnTo>
                      <a:pt x="4153" y="14003"/>
                    </a:lnTo>
                    <a:lnTo>
                      <a:pt x="4138" y="14025"/>
                    </a:lnTo>
                    <a:lnTo>
                      <a:pt x="4123" y="14047"/>
                    </a:lnTo>
                    <a:lnTo>
                      <a:pt x="4106" y="14068"/>
                    </a:lnTo>
                    <a:lnTo>
                      <a:pt x="4089" y="14088"/>
                    </a:lnTo>
                    <a:lnTo>
                      <a:pt x="4070" y="14107"/>
                    </a:lnTo>
                    <a:lnTo>
                      <a:pt x="4051" y="14126"/>
                    </a:lnTo>
                    <a:lnTo>
                      <a:pt x="4031" y="14143"/>
                    </a:lnTo>
                    <a:lnTo>
                      <a:pt x="4010" y="14160"/>
                    </a:lnTo>
                    <a:lnTo>
                      <a:pt x="3988" y="14176"/>
                    </a:lnTo>
                    <a:lnTo>
                      <a:pt x="3965" y="14190"/>
                    </a:lnTo>
                    <a:lnTo>
                      <a:pt x="3942" y="14203"/>
                    </a:lnTo>
                    <a:lnTo>
                      <a:pt x="3918" y="14216"/>
                    </a:lnTo>
                    <a:lnTo>
                      <a:pt x="3893" y="14227"/>
                    </a:lnTo>
                    <a:lnTo>
                      <a:pt x="3868" y="14237"/>
                    </a:lnTo>
                    <a:lnTo>
                      <a:pt x="3842" y="14245"/>
                    </a:lnTo>
                    <a:lnTo>
                      <a:pt x="3816" y="14253"/>
                    </a:lnTo>
                    <a:lnTo>
                      <a:pt x="3789" y="14259"/>
                    </a:lnTo>
                    <a:lnTo>
                      <a:pt x="3763" y="14264"/>
                    </a:lnTo>
                    <a:lnTo>
                      <a:pt x="3735" y="14268"/>
                    </a:lnTo>
                    <a:lnTo>
                      <a:pt x="3706" y="14270"/>
                    </a:lnTo>
                    <a:lnTo>
                      <a:pt x="3677" y="14270"/>
                    </a:lnTo>
                    <a:lnTo>
                      <a:pt x="3649" y="14270"/>
                    </a:lnTo>
                    <a:lnTo>
                      <a:pt x="3621" y="14268"/>
                    </a:lnTo>
                    <a:lnTo>
                      <a:pt x="3593" y="14264"/>
                    </a:lnTo>
                    <a:lnTo>
                      <a:pt x="3566" y="14259"/>
                    </a:lnTo>
                    <a:lnTo>
                      <a:pt x="3539" y="14253"/>
                    </a:lnTo>
                    <a:lnTo>
                      <a:pt x="3513" y="14245"/>
                    </a:lnTo>
                    <a:lnTo>
                      <a:pt x="3488" y="14237"/>
                    </a:lnTo>
                    <a:lnTo>
                      <a:pt x="3462" y="14227"/>
                    </a:lnTo>
                    <a:lnTo>
                      <a:pt x="3438" y="14216"/>
                    </a:lnTo>
                    <a:lnTo>
                      <a:pt x="3413" y="14203"/>
                    </a:lnTo>
                    <a:lnTo>
                      <a:pt x="3390" y="14190"/>
                    </a:lnTo>
                    <a:lnTo>
                      <a:pt x="3368" y="14176"/>
                    </a:lnTo>
                    <a:lnTo>
                      <a:pt x="3346" y="14160"/>
                    </a:lnTo>
                    <a:lnTo>
                      <a:pt x="3325" y="14143"/>
                    </a:lnTo>
                    <a:lnTo>
                      <a:pt x="3305" y="14126"/>
                    </a:lnTo>
                    <a:lnTo>
                      <a:pt x="3286" y="14107"/>
                    </a:lnTo>
                    <a:lnTo>
                      <a:pt x="3267" y="14088"/>
                    </a:lnTo>
                    <a:lnTo>
                      <a:pt x="3249" y="14068"/>
                    </a:lnTo>
                    <a:lnTo>
                      <a:pt x="3233" y="14047"/>
                    </a:lnTo>
                    <a:lnTo>
                      <a:pt x="3217" y="14025"/>
                    </a:lnTo>
                    <a:lnTo>
                      <a:pt x="3203" y="14003"/>
                    </a:lnTo>
                    <a:lnTo>
                      <a:pt x="3189" y="13979"/>
                    </a:lnTo>
                    <a:lnTo>
                      <a:pt x="3177" y="13955"/>
                    </a:lnTo>
                    <a:lnTo>
                      <a:pt x="3166" y="13930"/>
                    </a:lnTo>
                    <a:lnTo>
                      <a:pt x="3156" y="13905"/>
                    </a:lnTo>
                    <a:lnTo>
                      <a:pt x="3147" y="13879"/>
                    </a:lnTo>
                    <a:lnTo>
                      <a:pt x="3139" y="13854"/>
                    </a:lnTo>
                    <a:lnTo>
                      <a:pt x="3134" y="13826"/>
                    </a:lnTo>
                    <a:lnTo>
                      <a:pt x="3128" y="13800"/>
                    </a:lnTo>
                    <a:lnTo>
                      <a:pt x="3125" y="13772"/>
                    </a:lnTo>
                    <a:lnTo>
                      <a:pt x="3123" y="13743"/>
                    </a:lnTo>
                    <a:lnTo>
                      <a:pt x="3123" y="13715"/>
                    </a:lnTo>
                    <a:lnTo>
                      <a:pt x="3123" y="13686"/>
                    </a:lnTo>
                    <a:lnTo>
                      <a:pt x="3125" y="13658"/>
                    </a:lnTo>
                    <a:lnTo>
                      <a:pt x="3128" y="13630"/>
                    </a:lnTo>
                    <a:lnTo>
                      <a:pt x="3134" y="13603"/>
                    </a:lnTo>
                    <a:lnTo>
                      <a:pt x="3139" y="13577"/>
                    </a:lnTo>
                    <a:lnTo>
                      <a:pt x="3147" y="13550"/>
                    </a:lnTo>
                    <a:lnTo>
                      <a:pt x="3156" y="13524"/>
                    </a:lnTo>
                    <a:lnTo>
                      <a:pt x="3166" y="13499"/>
                    </a:lnTo>
                    <a:lnTo>
                      <a:pt x="3177" y="13474"/>
                    </a:lnTo>
                    <a:lnTo>
                      <a:pt x="3189" y="13450"/>
                    </a:lnTo>
                    <a:lnTo>
                      <a:pt x="3203" y="13427"/>
                    </a:lnTo>
                    <a:lnTo>
                      <a:pt x="3217" y="13405"/>
                    </a:lnTo>
                    <a:lnTo>
                      <a:pt x="3233" y="13382"/>
                    </a:lnTo>
                    <a:lnTo>
                      <a:pt x="3249" y="13361"/>
                    </a:lnTo>
                    <a:lnTo>
                      <a:pt x="3267" y="13341"/>
                    </a:lnTo>
                    <a:lnTo>
                      <a:pt x="3286" y="13322"/>
                    </a:lnTo>
                    <a:lnTo>
                      <a:pt x="3305" y="13304"/>
                    </a:lnTo>
                    <a:lnTo>
                      <a:pt x="3325" y="13286"/>
                    </a:lnTo>
                    <a:lnTo>
                      <a:pt x="3346" y="13269"/>
                    </a:lnTo>
                    <a:lnTo>
                      <a:pt x="3368" y="13254"/>
                    </a:lnTo>
                    <a:lnTo>
                      <a:pt x="3390" y="13239"/>
                    </a:lnTo>
                    <a:lnTo>
                      <a:pt x="3413" y="13226"/>
                    </a:lnTo>
                    <a:lnTo>
                      <a:pt x="3438" y="13214"/>
                    </a:lnTo>
                    <a:lnTo>
                      <a:pt x="3462" y="13203"/>
                    </a:lnTo>
                    <a:lnTo>
                      <a:pt x="3488" y="13193"/>
                    </a:lnTo>
                    <a:lnTo>
                      <a:pt x="3513" y="13184"/>
                    </a:lnTo>
                    <a:lnTo>
                      <a:pt x="3539" y="13176"/>
                    </a:lnTo>
                    <a:lnTo>
                      <a:pt x="3566" y="13171"/>
                    </a:lnTo>
                    <a:lnTo>
                      <a:pt x="3593" y="13165"/>
                    </a:lnTo>
                    <a:lnTo>
                      <a:pt x="3621" y="13162"/>
                    </a:lnTo>
                    <a:lnTo>
                      <a:pt x="3649" y="13159"/>
                    </a:lnTo>
                    <a:lnTo>
                      <a:pt x="3677" y="13159"/>
                    </a:lnTo>
                    <a:close/>
                    <a:moveTo>
                      <a:pt x="1748" y="14955"/>
                    </a:moveTo>
                    <a:lnTo>
                      <a:pt x="5585" y="14955"/>
                    </a:lnTo>
                    <a:lnTo>
                      <a:pt x="5600" y="14957"/>
                    </a:lnTo>
                    <a:lnTo>
                      <a:pt x="5613" y="14958"/>
                    </a:lnTo>
                    <a:lnTo>
                      <a:pt x="5626" y="14961"/>
                    </a:lnTo>
                    <a:lnTo>
                      <a:pt x="5640" y="14965"/>
                    </a:lnTo>
                    <a:lnTo>
                      <a:pt x="5652" y="14972"/>
                    </a:lnTo>
                    <a:lnTo>
                      <a:pt x="5663" y="14979"/>
                    </a:lnTo>
                    <a:lnTo>
                      <a:pt x="5674" y="14987"/>
                    </a:lnTo>
                    <a:lnTo>
                      <a:pt x="5684" y="14994"/>
                    </a:lnTo>
                    <a:lnTo>
                      <a:pt x="5693" y="15004"/>
                    </a:lnTo>
                    <a:lnTo>
                      <a:pt x="5702" y="15014"/>
                    </a:lnTo>
                    <a:lnTo>
                      <a:pt x="5709" y="15025"/>
                    </a:lnTo>
                    <a:lnTo>
                      <a:pt x="5714" y="15038"/>
                    </a:lnTo>
                    <a:lnTo>
                      <a:pt x="5720" y="15050"/>
                    </a:lnTo>
                    <a:lnTo>
                      <a:pt x="5723" y="15062"/>
                    </a:lnTo>
                    <a:lnTo>
                      <a:pt x="5725" y="15075"/>
                    </a:lnTo>
                    <a:lnTo>
                      <a:pt x="5725" y="15090"/>
                    </a:lnTo>
                    <a:lnTo>
                      <a:pt x="5725" y="15090"/>
                    </a:lnTo>
                    <a:lnTo>
                      <a:pt x="5725" y="15103"/>
                    </a:lnTo>
                    <a:lnTo>
                      <a:pt x="5723" y="15116"/>
                    </a:lnTo>
                    <a:lnTo>
                      <a:pt x="5720" y="15130"/>
                    </a:lnTo>
                    <a:lnTo>
                      <a:pt x="5714" y="15142"/>
                    </a:lnTo>
                    <a:lnTo>
                      <a:pt x="5709" y="15153"/>
                    </a:lnTo>
                    <a:lnTo>
                      <a:pt x="5702" y="15164"/>
                    </a:lnTo>
                    <a:lnTo>
                      <a:pt x="5693" y="15175"/>
                    </a:lnTo>
                    <a:lnTo>
                      <a:pt x="5684" y="15184"/>
                    </a:lnTo>
                    <a:lnTo>
                      <a:pt x="5674" y="15193"/>
                    </a:lnTo>
                    <a:lnTo>
                      <a:pt x="5663" y="15201"/>
                    </a:lnTo>
                    <a:lnTo>
                      <a:pt x="5652" y="15207"/>
                    </a:lnTo>
                    <a:lnTo>
                      <a:pt x="5640" y="15213"/>
                    </a:lnTo>
                    <a:lnTo>
                      <a:pt x="5626" y="15217"/>
                    </a:lnTo>
                    <a:lnTo>
                      <a:pt x="5613" y="15221"/>
                    </a:lnTo>
                    <a:lnTo>
                      <a:pt x="5600" y="15223"/>
                    </a:lnTo>
                    <a:lnTo>
                      <a:pt x="5585" y="15224"/>
                    </a:lnTo>
                    <a:lnTo>
                      <a:pt x="1748" y="15224"/>
                    </a:lnTo>
                    <a:lnTo>
                      <a:pt x="1733" y="15223"/>
                    </a:lnTo>
                    <a:lnTo>
                      <a:pt x="1720" y="15221"/>
                    </a:lnTo>
                    <a:lnTo>
                      <a:pt x="1707" y="15217"/>
                    </a:lnTo>
                    <a:lnTo>
                      <a:pt x="1693" y="15213"/>
                    </a:lnTo>
                    <a:lnTo>
                      <a:pt x="1681" y="15207"/>
                    </a:lnTo>
                    <a:lnTo>
                      <a:pt x="1670" y="15201"/>
                    </a:lnTo>
                    <a:lnTo>
                      <a:pt x="1659" y="15193"/>
                    </a:lnTo>
                    <a:lnTo>
                      <a:pt x="1649" y="15184"/>
                    </a:lnTo>
                    <a:lnTo>
                      <a:pt x="1640" y="15175"/>
                    </a:lnTo>
                    <a:lnTo>
                      <a:pt x="1632" y="15164"/>
                    </a:lnTo>
                    <a:lnTo>
                      <a:pt x="1625" y="15153"/>
                    </a:lnTo>
                    <a:lnTo>
                      <a:pt x="1619" y="15142"/>
                    </a:lnTo>
                    <a:lnTo>
                      <a:pt x="1615" y="15130"/>
                    </a:lnTo>
                    <a:lnTo>
                      <a:pt x="1611" y="15116"/>
                    </a:lnTo>
                    <a:lnTo>
                      <a:pt x="1609" y="15103"/>
                    </a:lnTo>
                    <a:lnTo>
                      <a:pt x="1608" y="15090"/>
                    </a:lnTo>
                    <a:lnTo>
                      <a:pt x="1608" y="15090"/>
                    </a:lnTo>
                    <a:lnTo>
                      <a:pt x="1609" y="15075"/>
                    </a:lnTo>
                    <a:lnTo>
                      <a:pt x="1611" y="15062"/>
                    </a:lnTo>
                    <a:lnTo>
                      <a:pt x="1615" y="15050"/>
                    </a:lnTo>
                    <a:lnTo>
                      <a:pt x="1619" y="15038"/>
                    </a:lnTo>
                    <a:lnTo>
                      <a:pt x="1625" y="15025"/>
                    </a:lnTo>
                    <a:lnTo>
                      <a:pt x="1632" y="15014"/>
                    </a:lnTo>
                    <a:lnTo>
                      <a:pt x="1640" y="15004"/>
                    </a:lnTo>
                    <a:lnTo>
                      <a:pt x="1649" y="14994"/>
                    </a:lnTo>
                    <a:lnTo>
                      <a:pt x="1659" y="14987"/>
                    </a:lnTo>
                    <a:lnTo>
                      <a:pt x="1670" y="14979"/>
                    </a:lnTo>
                    <a:lnTo>
                      <a:pt x="1681" y="14972"/>
                    </a:lnTo>
                    <a:lnTo>
                      <a:pt x="1693" y="14965"/>
                    </a:lnTo>
                    <a:lnTo>
                      <a:pt x="1707" y="14961"/>
                    </a:lnTo>
                    <a:lnTo>
                      <a:pt x="1720" y="14958"/>
                    </a:lnTo>
                    <a:lnTo>
                      <a:pt x="1733" y="14957"/>
                    </a:lnTo>
                    <a:lnTo>
                      <a:pt x="1748" y="14955"/>
                    </a:lnTo>
                    <a:close/>
                    <a:moveTo>
                      <a:pt x="1748" y="15438"/>
                    </a:moveTo>
                    <a:lnTo>
                      <a:pt x="5585" y="15438"/>
                    </a:lnTo>
                    <a:lnTo>
                      <a:pt x="5600" y="15439"/>
                    </a:lnTo>
                    <a:lnTo>
                      <a:pt x="5613" y="15440"/>
                    </a:lnTo>
                    <a:lnTo>
                      <a:pt x="5626" y="15444"/>
                    </a:lnTo>
                    <a:lnTo>
                      <a:pt x="5640" y="15449"/>
                    </a:lnTo>
                    <a:lnTo>
                      <a:pt x="5652" y="15455"/>
                    </a:lnTo>
                    <a:lnTo>
                      <a:pt x="5663" y="15461"/>
                    </a:lnTo>
                    <a:lnTo>
                      <a:pt x="5674" y="15469"/>
                    </a:lnTo>
                    <a:lnTo>
                      <a:pt x="5684" y="15478"/>
                    </a:lnTo>
                    <a:lnTo>
                      <a:pt x="5693" y="15487"/>
                    </a:lnTo>
                    <a:lnTo>
                      <a:pt x="5702" y="15497"/>
                    </a:lnTo>
                    <a:lnTo>
                      <a:pt x="5709" y="15508"/>
                    </a:lnTo>
                    <a:lnTo>
                      <a:pt x="5714" y="15520"/>
                    </a:lnTo>
                    <a:lnTo>
                      <a:pt x="5720" y="15532"/>
                    </a:lnTo>
                    <a:lnTo>
                      <a:pt x="5723" y="15546"/>
                    </a:lnTo>
                    <a:lnTo>
                      <a:pt x="5725" y="15559"/>
                    </a:lnTo>
                    <a:lnTo>
                      <a:pt x="5725" y="15572"/>
                    </a:lnTo>
                    <a:lnTo>
                      <a:pt x="5725" y="15572"/>
                    </a:lnTo>
                    <a:lnTo>
                      <a:pt x="5725" y="15586"/>
                    </a:lnTo>
                    <a:lnTo>
                      <a:pt x="5723" y="15599"/>
                    </a:lnTo>
                    <a:lnTo>
                      <a:pt x="5720" y="15612"/>
                    </a:lnTo>
                    <a:lnTo>
                      <a:pt x="5714" y="15624"/>
                    </a:lnTo>
                    <a:lnTo>
                      <a:pt x="5709" y="15636"/>
                    </a:lnTo>
                    <a:lnTo>
                      <a:pt x="5702" y="15647"/>
                    </a:lnTo>
                    <a:lnTo>
                      <a:pt x="5693" y="15658"/>
                    </a:lnTo>
                    <a:lnTo>
                      <a:pt x="5684" y="15667"/>
                    </a:lnTo>
                    <a:lnTo>
                      <a:pt x="5674" y="15675"/>
                    </a:lnTo>
                    <a:lnTo>
                      <a:pt x="5663" y="15683"/>
                    </a:lnTo>
                    <a:lnTo>
                      <a:pt x="5652" y="15690"/>
                    </a:lnTo>
                    <a:lnTo>
                      <a:pt x="5640" y="15695"/>
                    </a:lnTo>
                    <a:lnTo>
                      <a:pt x="5626" y="15700"/>
                    </a:lnTo>
                    <a:lnTo>
                      <a:pt x="5613" y="15703"/>
                    </a:lnTo>
                    <a:lnTo>
                      <a:pt x="5600" y="15705"/>
                    </a:lnTo>
                    <a:lnTo>
                      <a:pt x="5585" y="15707"/>
                    </a:lnTo>
                    <a:lnTo>
                      <a:pt x="1748" y="15707"/>
                    </a:lnTo>
                    <a:lnTo>
                      <a:pt x="1733" y="15705"/>
                    </a:lnTo>
                    <a:lnTo>
                      <a:pt x="1720" y="15703"/>
                    </a:lnTo>
                    <a:lnTo>
                      <a:pt x="1707" y="15700"/>
                    </a:lnTo>
                    <a:lnTo>
                      <a:pt x="1693" y="15695"/>
                    </a:lnTo>
                    <a:lnTo>
                      <a:pt x="1681" y="15690"/>
                    </a:lnTo>
                    <a:lnTo>
                      <a:pt x="1670" y="15683"/>
                    </a:lnTo>
                    <a:lnTo>
                      <a:pt x="1659" y="15675"/>
                    </a:lnTo>
                    <a:lnTo>
                      <a:pt x="1649" y="15667"/>
                    </a:lnTo>
                    <a:lnTo>
                      <a:pt x="1640" y="15658"/>
                    </a:lnTo>
                    <a:lnTo>
                      <a:pt x="1632" y="15647"/>
                    </a:lnTo>
                    <a:lnTo>
                      <a:pt x="1625" y="15636"/>
                    </a:lnTo>
                    <a:lnTo>
                      <a:pt x="1619" y="15624"/>
                    </a:lnTo>
                    <a:lnTo>
                      <a:pt x="1615" y="15612"/>
                    </a:lnTo>
                    <a:lnTo>
                      <a:pt x="1611" y="15599"/>
                    </a:lnTo>
                    <a:lnTo>
                      <a:pt x="1609" y="15586"/>
                    </a:lnTo>
                    <a:lnTo>
                      <a:pt x="1608" y="15572"/>
                    </a:lnTo>
                    <a:lnTo>
                      <a:pt x="1608" y="15572"/>
                    </a:lnTo>
                    <a:lnTo>
                      <a:pt x="1609" y="15559"/>
                    </a:lnTo>
                    <a:lnTo>
                      <a:pt x="1611" y="15546"/>
                    </a:lnTo>
                    <a:lnTo>
                      <a:pt x="1615" y="15532"/>
                    </a:lnTo>
                    <a:lnTo>
                      <a:pt x="1619" y="15520"/>
                    </a:lnTo>
                    <a:lnTo>
                      <a:pt x="1625" y="15508"/>
                    </a:lnTo>
                    <a:lnTo>
                      <a:pt x="1632" y="15497"/>
                    </a:lnTo>
                    <a:lnTo>
                      <a:pt x="1640" y="15487"/>
                    </a:lnTo>
                    <a:lnTo>
                      <a:pt x="1649" y="15478"/>
                    </a:lnTo>
                    <a:lnTo>
                      <a:pt x="1659" y="15469"/>
                    </a:lnTo>
                    <a:lnTo>
                      <a:pt x="1670" y="15461"/>
                    </a:lnTo>
                    <a:lnTo>
                      <a:pt x="1681" y="15455"/>
                    </a:lnTo>
                    <a:lnTo>
                      <a:pt x="1693" y="15449"/>
                    </a:lnTo>
                    <a:lnTo>
                      <a:pt x="1707" y="15444"/>
                    </a:lnTo>
                    <a:lnTo>
                      <a:pt x="1720" y="15440"/>
                    </a:lnTo>
                    <a:lnTo>
                      <a:pt x="1733" y="15439"/>
                    </a:lnTo>
                    <a:lnTo>
                      <a:pt x="1748" y="15438"/>
                    </a:lnTo>
                    <a:close/>
                    <a:moveTo>
                      <a:pt x="1748" y="15921"/>
                    </a:moveTo>
                    <a:lnTo>
                      <a:pt x="5585" y="15921"/>
                    </a:lnTo>
                    <a:lnTo>
                      <a:pt x="5600" y="15922"/>
                    </a:lnTo>
                    <a:lnTo>
                      <a:pt x="5613" y="15924"/>
                    </a:lnTo>
                    <a:lnTo>
                      <a:pt x="5626" y="15927"/>
                    </a:lnTo>
                    <a:lnTo>
                      <a:pt x="5640" y="15932"/>
                    </a:lnTo>
                    <a:lnTo>
                      <a:pt x="5652" y="15937"/>
                    </a:lnTo>
                    <a:lnTo>
                      <a:pt x="5663" y="15944"/>
                    </a:lnTo>
                    <a:lnTo>
                      <a:pt x="5674" y="15952"/>
                    </a:lnTo>
                    <a:lnTo>
                      <a:pt x="5684" y="15961"/>
                    </a:lnTo>
                    <a:lnTo>
                      <a:pt x="5693" y="15969"/>
                    </a:lnTo>
                    <a:lnTo>
                      <a:pt x="5702" y="15981"/>
                    </a:lnTo>
                    <a:lnTo>
                      <a:pt x="5709" y="15992"/>
                    </a:lnTo>
                    <a:lnTo>
                      <a:pt x="5714" y="16003"/>
                    </a:lnTo>
                    <a:lnTo>
                      <a:pt x="5720" y="16015"/>
                    </a:lnTo>
                    <a:lnTo>
                      <a:pt x="5723" y="16028"/>
                    </a:lnTo>
                    <a:lnTo>
                      <a:pt x="5725" y="16042"/>
                    </a:lnTo>
                    <a:lnTo>
                      <a:pt x="5725" y="16055"/>
                    </a:lnTo>
                    <a:lnTo>
                      <a:pt x="5725" y="16055"/>
                    </a:lnTo>
                    <a:lnTo>
                      <a:pt x="5725" y="16068"/>
                    </a:lnTo>
                    <a:lnTo>
                      <a:pt x="5723" y="16082"/>
                    </a:lnTo>
                    <a:lnTo>
                      <a:pt x="5720" y="16095"/>
                    </a:lnTo>
                    <a:lnTo>
                      <a:pt x="5714" y="16107"/>
                    </a:lnTo>
                    <a:lnTo>
                      <a:pt x="5709" y="16119"/>
                    </a:lnTo>
                    <a:lnTo>
                      <a:pt x="5702" y="16129"/>
                    </a:lnTo>
                    <a:lnTo>
                      <a:pt x="5693" y="16140"/>
                    </a:lnTo>
                    <a:lnTo>
                      <a:pt x="5684" y="16149"/>
                    </a:lnTo>
                    <a:lnTo>
                      <a:pt x="5674" y="16158"/>
                    </a:lnTo>
                    <a:lnTo>
                      <a:pt x="5663" y="16166"/>
                    </a:lnTo>
                    <a:lnTo>
                      <a:pt x="5652" y="16172"/>
                    </a:lnTo>
                    <a:lnTo>
                      <a:pt x="5640" y="16178"/>
                    </a:lnTo>
                    <a:lnTo>
                      <a:pt x="5626" y="16182"/>
                    </a:lnTo>
                    <a:lnTo>
                      <a:pt x="5613" y="16186"/>
                    </a:lnTo>
                    <a:lnTo>
                      <a:pt x="5600" y="16188"/>
                    </a:lnTo>
                    <a:lnTo>
                      <a:pt x="5585" y="16189"/>
                    </a:lnTo>
                    <a:lnTo>
                      <a:pt x="1748" y="16189"/>
                    </a:lnTo>
                    <a:lnTo>
                      <a:pt x="1733" y="16188"/>
                    </a:lnTo>
                    <a:lnTo>
                      <a:pt x="1720" y="16186"/>
                    </a:lnTo>
                    <a:lnTo>
                      <a:pt x="1707" y="16182"/>
                    </a:lnTo>
                    <a:lnTo>
                      <a:pt x="1693" y="16178"/>
                    </a:lnTo>
                    <a:lnTo>
                      <a:pt x="1681" y="16172"/>
                    </a:lnTo>
                    <a:lnTo>
                      <a:pt x="1670" y="16166"/>
                    </a:lnTo>
                    <a:lnTo>
                      <a:pt x="1659" y="16158"/>
                    </a:lnTo>
                    <a:lnTo>
                      <a:pt x="1649" y="16149"/>
                    </a:lnTo>
                    <a:lnTo>
                      <a:pt x="1640" y="16140"/>
                    </a:lnTo>
                    <a:lnTo>
                      <a:pt x="1632" y="16129"/>
                    </a:lnTo>
                    <a:lnTo>
                      <a:pt x="1625" y="16119"/>
                    </a:lnTo>
                    <a:lnTo>
                      <a:pt x="1619" y="16107"/>
                    </a:lnTo>
                    <a:lnTo>
                      <a:pt x="1615" y="16095"/>
                    </a:lnTo>
                    <a:lnTo>
                      <a:pt x="1611" y="16082"/>
                    </a:lnTo>
                    <a:lnTo>
                      <a:pt x="1609" y="16068"/>
                    </a:lnTo>
                    <a:lnTo>
                      <a:pt x="1608" y="16055"/>
                    </a:lnTo>
                    <a:lnTo>
                      <a:pt x="1608" y="16055"/>
                    </a:lnTo>
                    <a:lnTo>
                      <a:pt x="1609" y="16042"/>
                    </a:lnTo>
                    <a:lnTo>
                      <a:pt x="1611" y="16028"/>
                    </a:lnTo>
                    <a:lnTo>
                      <a:pt x="1615" y="16015"/>
                    </a:lnTo>
                    <a:lnTo>
                      <a:pt x="1619" y="16003"/>
                    </a:lnTo>
                    <a:lnTo>
                      <a:pt x="1625" y="15992"/>
                    </a:lnTo>
                    <a:lnTo>
                      <a:pt x="1632" y="15981"/>
                    </a:lnTo>
                    <a:lnTo>
                      <a:pt x="1640" y="15969"/>
                    </a:lnTo>
                    <a:lnTo>
                      <a:pt x="1649" y="15961"/>
                    </a:lnTo>
                    <a:lnTo>
                      <a:pt x="1659" y="15952"/>
                    </a:lnTo>
                    <a:lnTo>
                      <a:pt x="1670" y="15944"/>
                    </a:lnTo>
                    <a:lnTo>
                      <a:pt x="1681" y="15937"/>
                    </a:lnTo>
                    <a:lnTo>
                      <a:pt x="1693" y="15932"/>
                    </a:lnTo>
                    <a:lnTo>
                      <a:pt x="1707" y="15927"/>
                    </a:lnTo>
                    <a:lnTo>
                      <a:pt x="1720" y="15924"/>
                    </a:lnTo>
                    <a:lnTo>
                      <a:pt x="1733" y="15922"/>
                    </a:lnTo>
                    <a:lnTo>
                      <a:pt x="1748" y="15921"/>
                    </a:lnTo>
                    <a:close/>
                    <a:moveTo>
                      <a:pt x="705" y="2929"/>
                    </a:moveTo>
                    <a:lnTo>
                      <a:pt x="6629" y="2929"/>
                    </a:lnTo>
                    <a:lnTo>
                      <a:pt x="6642" y="2930"/>
                    </a:lnTo>
                    <a:lnTo>
                      <a:pt x="6655" y="2931"/>
                    </a:lnTo>
                    <a:lnTo>
                      <a:pt x="6669" y="2932"/>
                    </a:lnTo>
                    <a:lnTo>
                      <a:pt x="6682" y="2934"/>
                    </a:lnTo>
                    <a:lnTo>
                      <a:pt x="6695" y="2938"/>
                    </a:lnTo>
                    <a:lnTo>
                      <a:pt x="6708" y="2941"/>
                    </a:lnTo>
                    <a:lnTo>
                      <a:pt x="6720" y="2944"/>
                    </a:lnTo>
                    <a:lnTo>
                      <a:pt x="6732" y="2949"/>
                    </a:lnTo>
                    <a:lnTo>
                      <a:pt x="6744" y="2954"/>
                    </a:lnTo>
                    <a:lnTo>
                      <a:pt x="6755" y="2960"/>
                    </a:lnTo>
                    <a:lnTo>
                      <a:pt x="6766" y="2965"/>
                    </a:lnTo>
                    <a:lnTo>
                      <a:pt x="6777" y="2972"/>
                    </a:lnTo>
                    <a:lnTo>
                      <a:pt x="6789" y="2979"/>
                    </a:lnTo>
                    <a:lnTo>
                      <a:pt x="6799" y="2986"/>
                    </a:lnTo>
                    <a:lnTo>
                      <a:pt x="6809" y="2994"/>
                    </a:lnTo>
                    <a:lnTo>
                      <a:pt x="6817" y="3002"/>
                    </a:lnTo>
                    <a:lnTo>
                      <a:pt x="6826" y="3011"/>
                    </a:lnTo>
                    <a:lnTo>
                      <a:pt x="6834" y="3020"/>
                    </a:lnTo>
                    <a:lnTo>
                      <a:pt x="6843" y="3029"/>
                    </a:lnTo>
                    <a:lnTo>
                      <a:pt x="6850" y="3039"/>
                    </a:lnTo>
                    <a:lnTo>
                      <a:pt x="6857" y="3049"/>
                    </a:lnTo>
                    <a:lnTo>
                      <a:pt x="6863" y="3060"/>
                    </a:lnTo>
                    <a:lnTo>
                      <a:pt x="6870" y="3070"/>
                    </a:lnTo>
                    <a:lnTo>
                      <a:pt x="6875" y="3081"/>
                    </a:lnTo>
                    <a:lnTo>
                      <a:pt x="6879" y="3092"/>
                    </a:lnTo>
                    <a:lnTo>
                      <a:pt x="6884" y="3104"/>
                    </a:lnTo>
                    <a:lnTo>
                      <a:pt x="6887" y="3115"/>
                    </a:lnTo>
                    <a:lnTo>
                      <a:pt x="6891" y="3127"/>
                    </a:lnTo>
                    <a:lnTo>
                      <a:pt x="6893" y="3140"/>
                    </a:lnTo>
                    <a:lnTo>
                      <a:pt x="6894" y="3152"/>
                    </a:lnTo>
                    <a:lnTo>
                      <a:pt x="6895" y="3164"/>
                    </a:lnTo>
                    <a:lnTo>
                      <a:pt x="6896" y="3177"/>
                    </a:lnTo>
                    <a:lnTo>
                      <a:pt x="6896" y="3764"/>
                    </a:lnTo>
                    <a:lnTo>
                      <a:pt x="6895" y="3776"/>
                    </a:lnTo>
                    <a:lnTo>
                      <a:pt x="6894" y="3790"/>
                    </a:lnTo>
                    <a:lnTo>
                      <a:pt x="6893" y="3802"/>
                    </a:lnTo>
                    <a:lnTo>
                      <a:pt x="6891" y="3814"/>
                    </a:lnTo>
                    <a:lnTo>
                      <a:pt x="6887" y="3826"/>
                    </a:lnTo>
                    <a:lnTo>
                      <a:pt x="6884" y="3837"/>
                    </a:lnTo>
                    <a:lnTo>
                      <a:pt x="6879" y="3850"/>
                    </a:lnTo>
                    <a:lnTo>
                      <a:pt x="6875" y="3861"/>
                    </a:lnTo>
                    <a:lnTo>
                      <a:pt x="6870" y="3872"/>
                    </a:lnTo>
                    <a:lnTo>
                      <a:pt x="6863" y="3882"/>
                    </a:lnTo>
                    <a:lnTo>
                      <a:pt x="6857" y="3893"/>
                    </a:lnTo>
                    <a:lnTo>
                      <a:pt x="6850" y="3903"/>
                    </a:lnTo>
                    <a:lnTo>
                      <a:pt x="6843" y="3912"/>
                    </a:lnTo>
                    <a:lnTo>
                      <a:pt x="6834" y="3922"/>
                    </a:lnTo>
                    <a:lnTo>
                      <a:pt x="6826" y="3931"/>
                    </a:lnTo>
                    <a:lnTo>
                      <a:pt x="6817" y="3939"/>
                    </a:lnTo>
                    <a:lnTo>
                      <a:pt x="6809" y="3947"/>
                    </a:lnTo>
                    <a:lnTo>
                      <a:pt x="6799" y="3955"/>
                    </a:lnTo>
                    <a:lnTo>
                      <a:pt x="6789" y="3963"/>
                    </a:lnTo>
                    <a:lnTo>
                      <a:pt x="6777" y="3969"/>
                    </a:lnTo>
                    <a:lnTo>
                      <a:pt x="6766" y="3976"/>
                    </a:lnTo>
                    <a:lnTo>
                      <a:pt x="6755" y="3982"/>
                    </a:lnTo>
                    <a:lnTo>
                      <a:pt x="6744" y="3987"/>
                    </a:lnTo>
                    <a:lnTo>
                      <a:pt x="6732" y="3993"/>
                    </a:lnTo>
                    <a:lnTo>
                      <a:pt x="6720" y="3997"/>
                    </a:lnTo>
                    <a:lnTo>
                      <a:pt x="6708" y="4000"/>
                    </a:lnTo>
                    <a:lnTo>
                      <a:pt x="6695" y="4004"/>
                    </a:lnTo>
                    <a:lnTo>
                      <a:pt x="6682" y="4007"/>
                    </a:lnTo>
                    <a:lnTo>
                      <a:pt x="6669" y="4009"/>
                    </a:lnTo>
                    <a:lnTo>
                      <a:pt x="6655" y="4010"/>
                    </a:lnTo>
                    <a:lnTo>
                      <a:pt x="6642" y="4012"/>
                    </a:lnTo>
                    <a:lnTo>
                      <a:pt x="6629" y="4012"/>
                    </a:lnTo>
                    <a:lnTo>
                      <a:pt x="705" y="4012"/>
                    </a:lnTo>
                    <a:lnTo>
                      <a:pt x="691" y="4012"/>
                    </a:lnTo>
                    <a:lnTo>
                      <a:pt x="678" y="4010"/>
                    </a:lnTo>
                    <a:lnTo>
                      <a:pt x="664" y="4009"/>
                    </a:lnTo>
                    <a:lnTo>
                      <a:pt x="651" y="4007"/>
                    </a:lnTo>
                    <a:lnTo>
                      <a:pt x="638" y="4004"/>
                    </a:lnTo>
                    <a:lnTo>
                      <a:pt x="626" y="4000"/>
                    </a:lnTo>
                    <a:lnTo>
                      <a:pt x="613" y="3997"/>
                    </a:lnTo>
                    <a:lnTo>
                      <a:pt x="601" y="3993"/>
                    </a:lnTo>
                    <a:lnTo>
                      <a:pt x="589" y="3987"/>
                    </a:lnTo>
                    <a:lnTo>
                      <a:pt x="578" y="3982"/>
                    </a:lnTo>
                    <a:lnTo>
                      <a:pt x="567" y="3976"/>
                    </a:lnTo>
                    <a:lnTo>
                      <a:pt x="556" y="3969"/>
                    </a:lnTo>
                    <a:lnTo>
                      <a:pt x="546" y="3963"/>
                    </a:lnTo>
                    <a:lnTo>
                      <a:pt x="536" y="3955"/>
                    </a:lnTo>
                    <a:lnTo>
                      <a:pt x="526" y="3947"/>
                    </a:lnTo>
                    <a:lnTo>
                      <a:pt x="516" y="3939"/>
                    </a:lnTo>
                    <a:lnTo>
                      <a:pt x="507" y="3931"/>
                    </a:lnTo>
                    <a:lnTo>
                      <a:pt x="499" y="3922"/>
                    </a:lnTo>
                    <a:lnTo>
                      <a:pt x="491" y="3912"/>
                    </a:lnTo>
                    <a:lnTo>
                      <a:pt x="484" y="3903"/>
                    </a:lnTo>
                    <a:lnTo>
                      <a:pt x="477" y="3893"/>
                    </a:lnTo>
                    <a:lnTo>
                      <a:pt x="470" y="3882"/>
                    </a:lnTo>
                    <a:lnTo>
                      <a:pt x="464" y="3872"/>
                    </a:lnTo>
                    <a:lnTo>
                      <a:pt x="459" y="3861"/>
                    </a:lnTo>
                    <a:lnTo>
                      <a:pt x="454" y="3850"/>
                    </a:lnTo>
                    <a:lnTo>
                      <a:pt x="450" y="3837"/>
                    </a:lnTo>
                    <a:lnTo>
                      <a:pt x="446" y="3826"/>
                    </a:lnTo>
                    <a:lnTo>
                      <a:pt x="444" y="3814"/>
                    </a:lnTo>
                    <a:lnTo>
                      <a:pt x="440" y="3802"/>
                    </a:lnTo>
                    <a:lnTo>
                      <a:pt x="439" y="3790"/>
                    </a:lnTo>
                    <a:lnTo>
                      <a:pt x="438" y="3776"/>
                    </a:lnTo>
                    <a:lnTo>
                      <a:pt x="438" y="3764"/>
                    </a:lnTo>
                    <a:lnTo>
                      <a:pt x="438" y="3177"/>
                    </a:lnTo>
                    <a:lnTo>
                      <a:pt x="438" y="3164"/>
                    </a:lnTo>
                    <a:lnTo>
                      <a:pt x="439" y="3152"/>
                    </a:lnTo>
                    <a:lnTo>
                      <a:pt x="440" y="3140"/>
                    </a:lnTo>
                    <a:lnTo>
                      <a:pt x="444" y="3127"/>
                    </a:lnTo>
                    <a:lnTo>
                      <a:pt x="446" y="3115"/>
                    </a:lnTo>
                    <a:lnTo>
                      <a:pt x="450" y="3104"/>
                    </a:lnTo>
                    <a:lnTo>
                      <a:pt x="454" y="3092"/>
                    </a:lnTo>
                    <a:lnTo>
                      <a:pt x="459" y="3081"/>
                    </a:lnTo>
                    <a:lnTo>
                      <a:pt x="464" y="3070"/>
                    </a:lnTo>
                    <a:lnTo>
                      <a:pt x="470" y="3060"/>
                    </a:lnTo>
                    <a:lnTo>
                      <a:pt x="477" y="3049"/>
                    </a:lnTo>
                    <a:lnTo>
                      <a:pt x="484" y="3039"/>
                    </a:lnTo>
                    <a:lnTo>
                      <a:pt x="491" y="3029"/>
                    </a:lnTo>
                    <a:lnTo>
                      <a:pt x="499" y="3020"/>
                    </a:lnTo>
                    <a:lnTo>
                      <a:pt x="507" y="3011"/>
                    </a:lnTo>
                    <a:lnTo>
                      <a:pt x="516" y="3002"/>
                    </a:lnTo>
                    <a:lnTo>
                      <a:pt x="526" y="2994"/>
                    </a:lnTo>
                    <a:lnTo>
                      <a:pt x="536" y="2986"/>
                    </a:lnTo>
                    <a:lnTo>
                      <a:pt x="546" y="2979"/>
                    </a:lnTo>
                    <a:lnTo>
                      <a:pt x="556" y="2972"/>
                    </a:lnTo>
                    <a:lnTo>
                      <a:pt x="567" y="2965"/>
                    </a:lnTo>
                    <a:lnTo>
                      <a:pt x="578" y="2960"/>
                    </a:lnTo>
                    <a:lnTo>
                      <a:pt x="589" y="2954"/>
                    </a:lnTo>
                    <a:lnTo>
                      <a:pt x="601" y="2949"/>
                    </a:lnTo>
                    <a:lnTo>
                      <a:pt x="613" y="2944"/>
                    </a:lnTo>
                    <a:lnTo>
                      <a:pt x="626" y="2941"/>
                    </a:lnTo>
                    <a:lnTo>
                      <a:pt x="638" y="2938"/>
                    </a:lnTo>
                    <a:lnTo>
                      <a:pt x="651" y="2934"/>
                    </a:lnTo>
                    <a:lnTo>
                      <a:pt x="664" y="2932"/>
                    </a:lnTo>
                    <a:lnTo>
                      <a:pt x="678" y="2931"/>
                    </a:lnTo>
                    <a:lnTo>
                      <a:pt x="691" y="2930"/>
                    </a:lnTo>
                    <a:lnTo>
                      <a:pt x="705" y="2929"/>
                    </a:lnTo>
                    <a:close/>
                    <a:moveTo>
                      <a:pt x="705" y="1747"/>
                    </a:moveTo>
                    <a:lnTo>
                      <a:pt x="6629" y="1747"/>
                    </a:lnTo>
                    <a:lnTo>
                      <a:pt x="6642" y="1747"/>
                    </a:lnTo>
                    <a:lnTo>
                      <a:pt x="6655" y="1748"/>
                    </a:lnTo>
                    <a:lnTo>
                      <a:pt x="6669" y="1749"/>
                    </a:lnTo>
                    <a:lnTo>
                      <a:pt x="6682" y="1752"/>
                    </a:lnTo>
                    <a:lnTo>
                      <a:pt x="6695" y="1755"/>
                    </a:lnTo>
                    <a:lnTo>
                      <a:pt x="6708" y="1758"/>
                    </a:lnTo>
                    <a:lnTo>
                      <a:pt x="6720" y="1762"/>
                    </a:lnTo>
                    <a:lnTo>
                      <a:pt x="6732" y="1766"/>
                    </a:lnTo>
                    <a:lnTo>
                      <a:pt x="6744" y="1772"/>
                    </a:lnTo>
                    <a:lnTo>
                      <a:pt x="6755" y="1777"/>
                    </a:lnTo>
                    <a:lnTo>
                      <a:pt x="6766" y="1783"/>
                    </a:lnTo>
                    <a:lnTo>
                      <a:pt x="6777" y="1789"/>
                    </a:lnTo>
                    <a:lnTo>
                      <a:pt x="6789" y="1796"/>
                    </a:lnTo>
                    <a:lnTo>
                      <a:pt x="6799" y="1804"/>
                    </a:lnTo>
                    <a:lnTo>
                      <a:pt x="6809" y="1812"/>
                    </a:lnTo>
                    <a:lnTo>
                      <a:pt x="6817" y="1819"/>
                    </a:lnTo>
                    <a:lnTo>
                      <a:pt x="6826" y="1828"/>
                    </a:lnTo>
                    <a:lnTo>
                      <a:pt x="6834" y="1837"/>
                    </a:lnTo>
                    <a:lnTo>
                      <a:pt x="6843" y="1846"/>
                    </a:lnTo>
                    <a:lnTo>
                      <a:pt x="6850" y="1856"/>
                    </a:lnTo>
                    <a:lnTo>
                      <a:pt x="6857" y="1866"/>
                    </a:lnTo>
                    <a:lnTo>
                      <a:pt x="6863" y="1877"/>
                    </a:lnTo>
                    <a:lnTo>
                      <a:pt x="6870" y="1887"/>
                    </a:lnTo>
                    <a:lnTo>
                      <a:pt x="6875" y="1898"/>
                    </a:lnTo>
                    <a:lnTo>
                      <a:pt x="6879" y="1909"/>
                    </a:lnTo>
                    <a:lnTo>
                      <a:pt x="6884" y="1921"/>
                    </a:lnTo>
                    <a:lnTo>
                      <a:pt x="6887" y="1933"/>
                    </a:lnTo>
                    <a:lnTo>
                      <a:pt x="6891" y="1945"/>
                    </a:lnTo>
                    <a:lnTo>
                      <a:pt x="6893" y="1957"/>
                    </a:lnTo>
                    <a:lnTo>
                      <a:pt x="6894" y="1969"/>
                    </a:lnTo>
                    <a:lnTo>
                      <a:pt x="6895" y="1981"/>
                    </a:lnTo>
                    <a:lnTo>
                      <a:pt x="6896" y="1995"/>
                    </a:lnTo>
                    <a:lnTo>
                      <a:pt x="6896" y="2582"/>
                    </a:lnTo>
                    <a:lnTo>
                      <a:pt x="6895" y="2594"/>
                    </a:lnTo>
                    <a:lnTo>
                      <a:pt x="6894" y="2607"/>
                    </a:lnTo>
                    <a:lnTo>
                      <a:pt x="6893" y="2619"/>
                    </a:lnTo>
                    <a:lnTo>
                      <a:pt x="6891" y="2631"/>
                    </a:lnTo>
                    <a:lnTo>
                      <a:pt x="6887" y="2644"/>
                    </a:lnTo>
                    <a:lnTo>
                      <a:pt x="6884" y="2655"/>
                    </a:lnTo>
                    <a:lnTo>
                      <a:pt x="6879" y="2667"/>
                    </a:lnTo>
                    <a:lnTo>
                      <a:pt x="6875" y="2678"/>
                    </a:lnTo>
                    <a:lnTo>
                      <a:pt x="6870" y="2689"/>
                    </a:lnTo>
                    <a:lnTo>
                      <a:pt x="6863" y="2699"/>
                    </a:lnTo>
                    <a:lnTo>
                      <a:pt x="6857" y="2710"/>
                    </a:lnTo>
                    <a:lnTo>
                      <a:pt x="6850" y="2720"/>
                    </a:lnTo>
                    <a:lnTo>
                      <a:pt x="6843" y="2730"/>
                    </a:lnTo>
                    <a:lnTo>
                      <a:pt x="6834" y="2739"/>
                    </a:lnTo>
                    <a:lnTo>
                      <a:pt x="6826" y="2748"/>
                    </a:lnTo>
                    <a:lnTo>
                      <a:pt x="6817" y="2757"/>
                    </a:lnTo>
                    <a:lnTo>
                      <a:pt x="6809" y="2765"/>
                    </a:lnTo>
                    <a:lnTo>
                      <a:pt x="6799" y="2772"/>
                    </a:lnTo>
                    <a:lnTo>
                      <a:pt x="6789" y="2780"/>
                    </a:lnTo>
                    <a:lnTo>
                      <a:pt x="6777" y="2787"/>
                    </a:lnTo>
                    <a:lnTo>
                      <a:pt x="6766" y="2793"/>
                    </a:lnTo>
                    <a:lnTo>
                      <a:pt x="6755" y="2799"/>
                    </a:lnTo>
                    <a:lnTo>
                      <a:pt x="6744" y="2805"/>
                    </a:lnTo>
                    <a:lnTo>
                      <a:pt x="6732" y="2810"/>
                    </a:lnTo>
                    <a:lnTo>
                      <a:pt x="6720" y="2814"/>
                    </a:lnTo>
                    <a:lnTo>
                      <a:pt x="6708" y="2818"/>
                    </a:lnTo>
                    <a:lnTo>
                      <a:pt x="6695" y="2821"/>
                    </a:lnTo>
                    <a:lnTo>
                      <a:pt x="6682" y="2824"/>
                    </a:lnTo>
                    <a:lnTo>
                      <a:pt x="6669" y="2827"/>
                    </a:lnTo>
                    <a:lnTo>
                      <a:pt x="6655" y="2828"/>
                    </a:lnTo>
                    <a:lnTo>
                      <a:pt x="6642" y="2829"/>
                    </a:lnTo>
                    <a:lnTo>
                      <a:pt x="6629" y="2829"/>
                    </a:lnTo>
                    <a:lnTo>
                      <a:pt x="705" y="2829"/>
                    </a:lnTo>
                    <a:lnTo>
                      <a:pt x="691" y="2829"/>
                    </a:lnTo>
                    <a:lnTo>
                      <a:pt x="678" y="2828"/>
                    </a:lnTo>
                    <a:lnTo>
                      <a:pt x="664" y="2827"/>
                    </a:lnTo>
                    <a:lnTo>
                      <a:pt x="651" y="2824"/>
                    </a:lnTo>
                    <a:lnTo>
                      <a:pt x="638" y="2821"/>
                    </a:lnTo>
                    <a:lnTo>
                      <a:pt x="626" y="2818"/>
                    </a:lnTo>
                    <a:lnTo>
                      <a:pt x="613" y="2814"/>
                    </a:lnTo>
                    <a:lnTo>
                      <a:pt x="601" y="2810"/>
                    </a:lnTo>
                    <a:lnTo>
                      <a:pt x="589" y="2805"/>
                    </a:lnTo>
                    <a:lnTo>
                      <a:pt x="578" y="2799"/>
                    </a:lnTo>
                    <a:lnTo>
                      <a:pt x="567" y="2793"/>
                    </a:lnTo>
                    <a:lnTo>
                      <a:pt x="556" y="2787"/>
                    </a:lnTo>
                    <a:lnTo>
                      <a:pt x="546" y="2780"/>
                    </a:lnTo>
                    <a:lnTo>
                      <a:pt x="536" y="2772"/>
                    </a:lnTo>
                    <a:lnTo>
                      <a:pt x="526" y="2765"/>
                    </a:lnTo>
                    <a:lnTo>
                      <a:pt x="516" y="2757"/>
                    </a:lnTo>
                    <a:lnTo>
                      <a:pt x="507" y="2748"/>
                    </a:lnTo>
                    <a:lnTo>
                      <a:pt x="499" y="2739"/>
                    </a:lnTo>
                    <a:lnTo>
                      <a:pt x="491" y="2730"/>
                    </a:lnTo>
                    <a:lnTo>
                      <a:pt x="484" y="2720"/>
                    </a:lnTo>
                    <a:lnTo>
                      <a:pt x="477" y="2710"/>
                    </a:lnTo>
                    <a:lnTo>
                      <a:pt x="470" y="2699"/>
                    </a:lnTo>
                    <a:lnTo>
                      <a:pt x="464" y="2689"/>
                    </a:lnTo>
                    <a:lnTo>
                      <a:pt x="459" y="2678"/>
                    </a:lnTo>
                    <a:lnTo>
                      <a:pt x="454" y="2667"/>
                    </a:lnTo>
                    <a:lnTo>
                      <a:pt x="450" y="2655"/>
                    </a:lnTo>
                    <a:lnTo>
                      <a:pt x="446" y="2644"/>
                    </a:lnTo>
                    <a:lnTo>
                      <a:pt x="444" y="2631"/>
                    </a:lnTo>
                    <a:lnTo>
                      <a:pt x="440" y="2619"/>
                    </a:lnTo>
                    <a:lnTo>
                      <a:pt x="439" y="2607"/>
                    </a:lnTo>
                    <a:lnTo>
                      <a:pt x="438" y="2594"/>
                    </a:lnTo>
                    <a:lnTo>
                      <a:pt x="438" y="2582"/>
                    </a:lnTo>
                    <a:lnTo>
                      <a:pt x="438" y="1995"/>
                    </a:lnTo>
                    <a:lnTo>
                      <a:pt x="438" y="1981"/>
                    </a:lnTo>
                    <a:lnTo>
                      <a:pt x="439" y="1969"/>
                    </a:lnTo>
                    <a:lnTo>
                      <a:pt x="440" y="1957"/>
                    </a:lnTo>
                    <a:lnTo>
                      <a:pt x="444" y="1945"/>
                    </a:lnTo>
                    <a:lnTo>
                      <a:pt x="446" y="1933"/>
                    </a:lnTo>
                    <a:lnTo>
                      <a:pt x="450" y="1921"/>
                    </a:lnTo>
                    <a:lnTo>
                      <a:pt x="454" y="1909"/>
                    </a:lnTo>
                    <a:lnTo>
                      <a:pt x="459" y="1898"/>
                    </a:lnTo>
                    <a:lnTo>
                      <a:pt x="464" y="1887"/>
                    </a:lnTo>
                    <a:lnTo>
                      <a:pt x="470" y="1877"/>
                    </a:lnTo>
                    <a:lnTo>
                      <a:pt x="477" y="1866"/>
                    </a:lnTo>
                    <a:lnTo>
                      <a:pt x="484" y="1856"/>
                    </a:lnTo>
                    <a:lnTo>
                      <a:pt x="491" y="1846"/>
                    </a:lnTo>
                    <a:lnTo>
                      <a:pt x="499" y="1837"/>
                    </a:lnTo>
                    <a:lnTo>
                      <a:pt x="507" y="1828"/>
                    </a:lnTo>
                    <a:lnTo>
                      <a:pt x="516" y="1819"/>
                    </a:lnTo>
                    <a:lnTo>
                      <a:pt x="526" y="1812"/>
                    </a:lnTo>
                    <a:lnTo>
                      <a:pt x="536" y="1804"/>
                    </a:lnTo>
                    <a:lnTo>
                      <a:pt x="546" y="1796"/>
                    </a:lnTo>
                    <a:lnTo>
                      <a:pt x="556" y="1789"/>
                    </a:lnTo>
                    <a:lnTo>
                      <a:pt x="567" y="1783"/>
                    </a:lnTo>
                    <a:lnTo>
                      <a:pt x="578" y="1777"/>
                    </a:lnTo>
                    <a:lnTo>
                      <a:pt x="589" y="1772"/>
                    </a:lnTo>
                    <a:lnTo>
                      <a:pt x="601" y="1766"/>
                    </a:lnTo>
                    <a:lnTo>
                      <a:pt x="613" y="1762"/>
                    </a:lnTo>
                    <a:lnTo>
                      <a:pt x="626" y="1758"/>
                    </a:lnTo>
                    <a:lnTo>
                      <a:pt x="638" y="1755"/>
                    </a:lnTo>
                    <a:lnTo>
                      <a:pt x="651" y="1752"/>
                    </a:lnTo>
                    <a:lnTo>
                      <a:pt x="664" y="1749"/>
                    </a:lnTo>
                    <a:lnTo>
                      <a:pt x="678" y="1748"/>
                    </a:lnTo>
                    <a:lnTo>
                      <a:pt x="691" y="1747"/>
                    </a:lnTo>
                    <a:lnTo>
                      <a:pt x="705" y="1747"/>
                    </a:lnTo>
                    <a:close/>
                    <a:moveTo>
                      <a:pt x="705" y="565"/>
                    </a:moveTo>
                    <a:lnTo>
                      <a:pt x="6629" y="565"/>
                    </a:lnTo>
                    <a:lnTo>
                      <a:pt x="6642" y="565"/>
                    </a:lnTo>
                    <a:lnTo>
                      <a:pt x="6655" y="566"/>
                    </a:lnTo>
                    <a:lnTo>
                      <a:pt x="6669" y="567"/>
                    </a:lnTo>
                    <a:lnTo>
                      <a:pt x="6682" y="569"/>
                    </a:lnTo>
                    <a:lnTo>
                      <a:pt x="6695" y="572"/>
                    </a:lnTo>
                    <a:lnTo>
                      <a:pt x="6708" y="576"/>
                    </a:lnTo>
                    <a:lnTo>
                      <a:pt x="6720" y="579"/>
                    </a:lnTo>
                    <a:lnTo>
                      <a:pt x="6732" y="584"/>
                    </a:lnTo>
                    <a:lnTo>
                      <a:pt x="6744" y="589"/>
                    </a:lnTo>
                    <a:lnTo>
                      <a:pt x="6755" y="595"/>
                    </a:lnTo>
                    <a:lnTo>
                      <a:pt x="6766" y="600"/>
                    </a:lnTo>
                    <a:lnTo>
                      <a:pt x="6777" y="607"/>
                    </a:lnTo>
                    <a:lnTo>
                      <a:pt x="6789" y="613"/>
                    </a:lnTo>
                    <a:lnTo>
                      <a:pt x="6799" y="621"/>
                    </a:lnTo>
                    <a:lnTo>
                      <a:pt x="6809" y="629"/>
                    </a:lnTo>
                    <a:lnTo>
                      <a:pt x="6817" y="637"/>
                    </a:lnTo>
                    <a:lnTo>
                      <a:pt x="6826" y="646"/>
                    </a:lnTo>
                    <a:lnTo>
                      <a:pt x="6834" y="655"/>
                    </a:lnTo>
                    <a:lnTo>
                      <a:pt x="6843" y="665"/>
                    </a:lnTo>
                    <a:lnTo>
                      <a:pt x="6850" y="673"/>
                    </a:lnTo>
                    <a:lnTo>
                      <a:pt x="6857" y="683"/>
                    </a:lnTo>
                    <a:lnTo>
                      <a:pt x="6863" y="694"/>
                    </a:lnTo>
                    <a:lnTo>
                      <a:pt x="6870" y="704"/>
                    </a:lnTo>
                    <a:lnTo>
                      <a:pt x="6875" y="716"/>
                    </a:lnTo>
                    <a:lnTo>
                      <a:pt x="6879" y="727"/>
                    </a:lnTo>
                    <a:lnTo>
                      <a:pt x="6884" y="739"/>
                    </a:lnTo>
                    <a:lnTo>
                      <a:pt x="6887" y="750"/>
                    </a:lnTo>
                    <a:lnTo>
                      <a:pt x="6891" y="762"/>
                    </a:lnTo>
                    <a:lnTo>
                      <a:pt x="6893" y="774"/>
                    </a:lnTo>
                    <a:lnTo>
                      <a:pt x="6894" y="787"/>
                    </a:lnTo>
                    <a:lnTo>
                      <a:pt x="6895" y="800"/>
                    </a:lnTo>
                    <a:lnTo>
                      <a:pt x="6896" y="812"/>
                    </a:lnTo>
                    <a:lnTo>
                      <a:pt x="6896" y="1399"/>
                    </a:lnTo>
                    <a:lnTo>
                      <a:pt x="6895" y="1412"/>
                    </a:lnTo>
                    <a:lnTo>
                      <a:pt x="6894" y="1424"/>
                    </a:lnTo>
                    <a:lnTo>
                      <a:pt x="6893" y="1437"/>
                    </a:lnTo>
                    <a:lnTo>
                      <a:pt x="6891" y="1449"/>
                    </a:lnTo>
                    <a:lnTo>
                      <a:pt x="6887" y="1461"/>
                    </a:lnTo>
                    <a:lnTo>
                      <a:pt x="6884" y="1472"/>
                    </a:lnTo>
                    <a:lnTo>
                      <a:pt x="6879" y="1484"/>
                    </a:lnTo>
                    <a:lnTo>
                      <a:pt x="6875" y="1495"/>
                    </a:lnTo>
                    <a:lnTo>
                      <a:pt x="6870" y="1507"/>
                    </a:lnTo>
                    <a:lnTo>
                      <a:pt x="6863" y="1517"/>
                    </a:lnTo>
                    <a:lnTo>
                      <a:pt x="6857" y="1528"/>
                    </a:lnTo>
                    <a:lnTo>
                      <a:pt x="6850" y="1538"/>
                    </a:lnTo>
                    <a:lnTo>
                      <a:pt x="6843" y="1548"/>
                    </a:lnTo>
                    <a:lnTo>
                      <a:pt x="6834" y="1556"/>
                    </a:lnTo>
                    <a:lnTo>
                      <a:pt x="6826" y="1565"/>
                    </a:lnTo>
                    <a:lnTo>
                      <a:pt x="6817" y="1574"/>
                    </a:lnTo>
                    <a:lnTo>
                      <a:pt x="6809" y="1582"/>
                    </a:lnTo>
                    <a:lnTo>
                      <a:pt x="6799" y="1590"/>
                    </a:lnTo>
                    <a:lnTo>
                      <a:pt x="6789" y="1598"/>
                    </a:lnTo>
                    <a:lnTo>
                      <a:pt x="6777" y="1604"/>
                    </a:lnTo>
                    <a:lnTo>
                      <a:pt x="6766" y="1611"/>
                    </a:lnTo>
                    <a:lnTo>
                      <a:pt x="6755" y="1617"/>
                    </a:lnTo>
                    <a:lnTo>
                      <a:pt x="6744" y="1622"/>
                    </a:lnTo>
                    <a:lnTo>
                      <a:pt x="6732" y="1627"/>
                    </a:lnTo>
                    <a:lnTo>
                      <a:pt x="6720" y="1632"/>
                    </a:lnTo>
                    <a:lnTo>
                      <a:pt x="6708" y="1635"/>
                    </a:lnTo>
                    <a:lnTo>
                      <a:pt x="6695" y="1639"/>
                    </a:lnTo>
                    <a:lnTo>
                      <a:pt x="6682" y="1642"/>
                    </a:lnTo>
                    <a:lnTo>
                      <a:pt x="6669" y="1644"/>
                    </a:lnTo>
                    <a:lnTo>
                      <a:pt x="6655" y="1645"/>
                    </a:lnTo>
                    <a:lnTo>
                      <a:pt x="6642" y="1646"/>
                    </a:lnTo>
                    <a:lnTo>
                      <a:pt x="6629" y="1647"/>
                    </a:lnTo>
                    <a:lnTo>
                      <a:pt x="705" y="1647"/>
                    </a:lnTo>
                    <a:lnTo>
                      <a:pt x="691" y="1646"/>
                    </a:lnTo>
                    <a:lnTo>
                      <a:pt x="678" y="1645"/>
                    </a:lnTo>
                    <a:lnTo>
                      <a:pt x="664" y="1644"/>
                    </a:lnTo>
                    <a:lnTo>
                      <a:pt x="651" y="1642"/>
                    </a:lnTo>
                    <a:lnTo>
                      <a:pt x="638" y="1639"/>
                    </a:lnTo>
                    <a:lnTo>
                      <a:pt x="626" y="1635"/>
                    </a:lnTo>
                    <a:lnTo>
                      <a:pt x="613" y="1632"/>
                    </a:lnTo>
                    <a:lnTo>
                      <a:pt x="601" y="1627"/>
                    </a:lnTo>
                    <a:lnTo>
                      <a:pt x="589" y="1622"/>
                    </a:lnTo>
                    <a:lnTo>
                      <a:pt x="578" y="1617"/>
                    </a:lnTo>
                    <a:lnTo>
                      <a:pt x="567" y="1611"/>
                    </a:lnTo>
                    <a:lnTo>
                      <a:pt x="556" y="1604"/>
                    </a:lnTo>
                    <a:lnTo>
                      <a:pt x="546" y="1598"/>
                    </a:lnTo>
                    <a:lnTo>
                      <a:pt x="536" y="1590"/>
                    </a:lnTo>
                    <a:lnTo>
                      <a:pt x="526" y="1582"/>
                    </a:lnTo>
                    <a:lnTo>
                      <a:pt x="516" y="1574"/>
                    </a:lnTo>
                    <a:lnTo>
                      <a:pt x="507" y="1565"/>
                    </a:lnTo>
                    <a:lnTo>
                      <a:pt x="499" y="1556"/>
                    </a:lnTo>
                    <a:lnTo>
                      <a:pt x="491" y="1548"/>
                    </a:lnTo>
                    <a:lnTo>
                      <a:pt x="484" y="1538"/>
                    </a:lnTo>
                    <a:lnTo>
                      <a:pt x="477" y="1528"/>
                    </a:lnTo>
                    <a:lnTo>
                      <a:pt x="470" y="1517"/>
                    </a:lnTo>
                    <a:lnTo>
                      <a:pt x="464" y="1507"/>
                    </a:lnTo>
                    <a:lnTo>
                      <a:pt x="459" y="1495"/>
                    </a:lnTo>
                    <a:lnTo>
                      <a:pt x="454" y="1484"/>
                    </a:lnTo>
                    <a:lnTo>
                      <a:pt x="450" y="1472"/>
                    </a:lnTo>
                    <a:lnTo>
                      <a:pt x="446" y="1461"/>
                    </a:lnTo>
                    <a:lnTo>
                      <a:pt x="444" y="1449"/>
                    </a:lnTo>
                    <a:lnTo>
                      <a:pt x="440" y="1437"/>
                    </a:lnTo>
                    <a:lnTo>
                      <a:pt x="439" y="1424"/>
                    </a:lnTo>
                    <a:lnTo>
                      <a:pt x="438" y="1412"/>
                    </a:lnTo>
                    <a:lnTo>
                      <a:pt x="438" y="1399"/>
                    </a:lnTo>
                    <a:lnTo>
                      <a:pt x="438" y="812"/>
                    </a:lnTo>
                    <a:lnTo>
                      <a:pt x="438" y="800"/>
                    </a:lnTo>
                    <a:lnTo>
                      <a:pt x="439" y="787"/>
                    </a:lnTo>
                    <a:lnTo>
                      <a:pt x="440" y="774"/>
                    </a:lnTo>
                    <a:lnTo>
                      <a:pt x="444" y="762"/>
                    </a:lnTo>
                    <a:lnTo>
                      <a:pt x="446" y="750"/>
                    </a:lnTo>
                    <a:lnTo>
                      <a:pt x="450" y="739"/>
                    </a:lnTo>
                    <a:lnTo>
                      <a:pt x="454" y="727"/>
                    </a:lnTo>
                    <a:lnTo>
                      <a:pt x="459" y="716"/>
                    </a:lnTo>
                    <a:lnTo>
                      <a:pt x="464" y="704"/>
                    </a:lnTo>
                    <a:lnTo>
                      <a:pt x="470" y="694"/>
                    </a:lnTo>
                    <a:lnTo>
                      <a:pt x="477" y="683"/>
                    </a:lnTo>
                    <a:lnTo>
                      <a:pt x="484" y="673"/>
                    </a:lnTo>
                    <a:lnTo>
                      <a:pt x="491" y="665"/>
                    </a:lnTo>
                    <a:lnTo>
                      <a:pt x="499" y="655"/>
                    </a:lnTo>
                    <a:lnTo>
                      <a:pt x="507" y="646"/>
                    </a:lnTo>
                    <a:lnTo>
                      <a:pt x="516" y="637"/>
                    </a:lnTo>
                    <a:lnTo>
                      <a:pt x="526" y="629"/>
                    </a:lnTo>
                    <a:lnTo>
                      <a:pt x="536" y="621"/>
                    </a:lnTo>
                    <a:lnTo>
                      <a:pt x="546" y="613"/>
                    </a:lnTo>
                    <a:lnTo>
                      <a:pt x="556" y="607"/>
                    </a:lnTo>
                    <a:lnTo>
                      <a:pt x="567" y="600"/>
                    </a:lnTo>
                    <a:lnTo>
                      <a:pt x="578" y="595"/>
                    </a:lnTo>
                    <a:lnTo>
                      <a:pt x="589" y="589"/>
                    </a:lnTo>
                    <a:lnTo>
                      <a:pt x="601" y="584"/>
                    </a:lnTo>
                    <a:lnTo>
                      <a:pt x="613" y="579"/>
                    </a:lnTo>
                    <a:lnTo>
                      <a:pt x="626" y="576"/>
                    </a:lnTo>
                    <a:lnTo>
                      <a:pt x="638" y="572"/>
                    </a:lnTo>
                    <a:lnTo>
                      <a:pt x="651" y="569"/>
                    </a:lnTo>
                    <a:lnTo>
                      <a:pt x="664" y="567"/>
                    </a:lnTo>
                    <a:lnTo>
                      <a:pt x="678" y="566"/>
                    </a:lnTo>
                    <a:lnTo>
                      <a:pt x="691" y="565"/>
                    </a:lnTo>
                    <a:lnTo>
                      <a:pt x="705" y="565"/>
                    </a:lnTo>
                    <a:close/>
                  </a:path>
                </a:pathLst>
              </a:custGeom>
              <a:grpFill/>
              <a:ln w="9525">
                <a:noFill/>
                <a:miter lim="800000"/>
                <a:headEnd/>
                <a:tailEnd/>
              </a:ln>
            </p:spPr>
            <p:txBody>
              <a:bodyPr wrap="square" anchor="ctr">
                <a:noAutofit/>
              </a:bodyPr>
              <a:lstStyle/>
              <a:p>
                <a:pPr fontAlgn="ctr"/>
                <a:endParaRPr lang="zh-CN" altLang="en-US" sz="1200">
                  <a:latin typeface="微软雅黑" panose="020B0503020204020204" pitchFamily="34" charset="-122"/>
                  <a:ea typeface="微软雅黑" panose="020B0503020204020204" pitchFamily="34" charset="-122"/>
                </a:endParaRPr>
              </a:p>
            </p:txBody>
          </p:sp>
        </p:grpSp>
        <p:sp>
          <p:nvSpPr>
            <p:cNvPr id="301" name="TextBox 357"/>
            <p:cNvSpPr txBox="1"/>
            <p:nvPr/>
          </p:nvSpPr>
          <p:spPr>
            <a:xfrm>
              <a:off x="1739516" y="5142818"/>
              <a:ext cx="2027743" cy="528550"/>
            </a:xfrm>
            <a:prstGeom prst="rect">
              <a:avLst/>
            </a:prstGeom>
            <a:noFill/>
          </p:spPr>
          <p:txBody>
            <a:bodyPr wrap="square" rtlCol="0">
              <a:noAutofit/>
            </a:bodyPr>
            <a:lstStyle/>
            <a:p>
              <a:pPr algn="ctr" fontAlgn="ctr"/>
              <a:r>
                <a:rPr sz="1200" dirty="0">
                  <a:latin typeface="微软雅黑" panose="020B0503020204020204" pitchFamily="34" charset="-122"/>
                  <a:ea typeface="微软雅黑" panose="020B0503020204020204" pitchFamily="34" charset="-122"/>
                </a:rPr>
                <a:t>Server</a:t>
              </a:r>
              <a:endParaRPr lang="en-US" altLang="zh-CN" sz="1200" dirty="0">
                <a:latin typeface="微软雅黑" panose="020B0503020204020204" pitchFamily="34" charset="-122"/>
                <a:ea typeface="微软雅黑" panose="020B0503020204020204" pitchFamily="34" charset="-122"/>
              </a:endParaRPr>
            </a:p>
            <a:p>
              <a:pPr algn="ctr" fontAlgn="ctr"/>
              <a:r>
                <a:rPr sz="1200" dirty="0">
                  <a:latin typeface="微软雅黑" panose="020B0503020204020204" pitchFamily="34" charset="-122"/>
                  <a:ea typeface="微软雅黑" panose="020B0503020204020204" pitchFamily="34" charset="-122"/>
                </a:rPr>
                <a:t>port rate</a:t>
              </a:r>
            </a:p>
          </p:txBody>
        </p:sp>
        <p:sp>
          <p:nvSpPr>
            <p:cNvPr id="302" name="TextBox 358"/>
            <p:cNvSpPr txBox="1"/>
            <p:nvPr/>
          </p:nvSpPr>
          <p:spPr>
            <a:xfrm>
              <a:off x="5411926" y="5153126"/>
              <a:ext cx="1441635" cy="426632"/>
            </a:xfrm>
            <a:prstGeom prst="rect">
              <a:avLst/>
            </a:prstGeom>
            <a:noFill/>
          </p:spPr>
          <p:txBody>
            <a:bodyPr wrap="square" rtlCol="0">
              <a:noAutofit/>
            </a:bodyPr>
            <a:lstStyle/>
            <a:p>
              <a:pPr fontAlgn="ctr"/>
              <a:r>
                <a:rPr lang="en-US" sz="1200" dirty="0">
                  <a:solidFill>
                    <a:srgbClr val="C00000"/>
                  </a:solidFill>
                  <a:latin typeface="微软雅黑" panose="020B0503020204020204" pitchFamily="34" charset="-122"/>
                  <a:ea typeface="微软雅黑" panose="020B0503020204020204" pitchFamily="34" charset="-122"/>
                </a:rPr>
                <a:t>x </a:t>
              </a:r>
              <a:r>
                <a:rPr sz="1200" dirty="0">
                  <a:solidFill>
                    <a:srgbClr val="C00000"/>
                  </a:solidFill>
                  <a:latin typeface="微软雅黑" panose="020B0503020204020204" pitchFamily="34" charset="-122"/>
                  <a:ea typeface="微软雅黑" panose="020B0503020204020204" pitchFamily="34" charset="-122"/>
                </a:rPr>
                <a:t>100</a:t>
              </a:r>
              <a:endParaRPr lang="zh-CN" altLang="en-US" sz="1200" dirty="0">
                <a:solidFill>
                  <a:srgbClr val="C00000"/>
                </a:solidFill>
                <a:latin typeface="微软雅黑" panose="020B0503020204020204" pitchFamily="34" charset="-122"/>
                <a:ea typeface="微软雅黑" panose="020B0503020204020204" pitchFamily="34" charset="-122"/>
              </a:endParaRPr>
            </a:p>
          </p:txBody>
        </p:sp>
        <p:pic>
          <p:nvPicPr>
            <p:cNvPr id="303" name="Picture 5" descr="C:\Users\Administrator\Desktop\ppt0925\Free infographic template vector elements graphs and bars-02.png"/>
            <p:cNvPicPr>
              <a:picLocks noChangeAspect="1" noChangeArrowheads="1"/>
            </p:cNvPicPr>
            <p:nvPr/>
          </p:nvPicPr>
          <p:blipFill>
            <a:blip r:embed="rId5" cstate="print"/>
            <a:srcRect/>
            <a:stretch>
              <a:fillRect/>
            </a:stretch>
          </p:blipFill>
          <p:spPr bwMode="auto">
            <a:xfrm>
              <a:off x="3197531" y="5271963"/>
              <a:ext cx="2202835" cy="157701"/>
            </a:xfrm>
            <a:prstGeom prst="rect">
              <a:avLst/>
            </a:prstGeom>
            <a:noFill/>
          </p:spPr>
        </p:pic>
        <p:grpSp>
          <p:nvGrpSpPr>
            <p:cNvPr id="304" name="组合 363"/>
            <p:cNvGrpSpPr/>
            <p:nvPr/>
          </p:nvGrpSpPr>
          <p:grpSpPr>
            <a:xfrm>
              <a:off x="2511565" y="4641302"/>
              <a:ext cx="470293" cy="466273"/>
              <a:chOff x="12163425" y="615950"/>
              <a:chExt cx="371475" cy="368300"/>
            </a:xfrm>
            <a:solidFill>
              <a:schemeClr val="tx1"/>
            </a:solidFill>
          </p:grpSpPr>
          <p:sp>
            <p:nvSpPr>
              <p:cNvPr id="305" name="Freeform 553"/>
              <p:cNvSpPr>
                <a:spLocks noEditPoints="1"/>
              </p:cNvSpPr>
              <p:nvPr/>
            </p:nvSpPr>
            <p:spPr bwMode="auto">
              <a:xfrm>
                <a:off x="12382500" y="838200"/>
                <a:ext cx="152400" cy="146050"/>
              </a:xfrm>
              <a:custGeom>
                <a:avLst/>
                <a:gdLst/>
                <a:ahLst/>
                <a:cxnLst>
                  <a:cxn ang="0">
                    <a:pos x="0" y="24"/>
                  </a:cxn>
                  <a:cxn ang="0">
                    <a:pos x="0" y="52"/>
                  </a:cxn>
                  <a:cxn ang="0">
                    <a:pos x="0" y="52"/>
                  </a:cxn>
                  <a:cxn ang="0">
                    <a:pos x="2" y="62"/>
                  </a:cxn>
                  <a:cxn ang="0">
                    <a:pos x="8" y="70"/>
                  </a:cxn>
                  <a:cxn ang="0">
                    <a:pos x="16" y="76"/>
                  </a:cxn>
                  <a:cxn ang="0">
                    <a:pos x="26" y="78"/>
                  </a:cxn>
                  <a:cxn ang="0">
                    <a:pos x="10" y="92"/>
                  </a:cxn>
                  <a:cxn ang="0">
                    <a:pos x="86" y="92"/>
                  </a:cxn>
                  <a:cxn ang="0">
                    <a:pos x="72" y="78"/>
                  </a:cxn>
                  <a:cxn ang="0">
                    <a:pos x="72" y="78"/>
                  </a:cxn>
                  <a:cxn ang="0">
                    <a:pos x="82" y="76"/>
                  </a:cxn>
                  <a:cxn ang="0">
                    <a:pos x="88" y="70"/>
                  </a:cxn>
                  <a:cxn ang="0">
                    <a:pos x="94" y="62"/>
                  </a:cxn>
                  <a:cxn ang="0">
                    <a:pos x="96" y="52"/>
                  </a:cxn>
                  <a:cxn ang="0">
                    <a:pos x="96" y="24"/>
                  </a:cxn>
                  <a:cxn ang="0">
                    <a:pos x="96" y="24"/>
                  </a:cxn>
                  <a:cxn ang="0">
                    <a:pos x="94" y="14"/>
                  </a:cxn>
                  <a:cxn ang="0">
                    <a:pos x="88" y="6"/>
                  </a:cxn>
                  <a:cxn ang="0">
                    <a:pos x="80" y="2"/>
                  </a:cxn>
                  <a:cxn ang="0">
                    <a:pos x="72" y="0"/>
                  </a:cxn>
                  <a:cxn ang="0">
                    <a:pos x="26" y="0"/>
                  </a:cxn>
                  <a:cxn ang="0">
                    <a:pos x="26" y="0"/>
                  </a:cxn>
                  <a:cxn ang="0">
                    <a:pos x="16" y="2"/>
                  </a:cxn>
                  <a:cxn ang="0">
                    <a:pos x="8" y="6"/>
                  </a:cxn>
                  <a:cxn ang="0">
                    <a:pos x="2" y="14"/>
                  </a:cxn>
                  <a:cxn ang="0">
                    <a:pos x="0" y="24"/>
                  </a:cxn>
                  <a:cxn ang="0">
                    <a:pos x="0" y="24"/>
                  </a:cxn>
                  <a:cxn ang="0">
                    <a:pos x="76" y="24"/>
                  </a:cxn>
                  <a:cxn ang="0">
                    <a:pos x="76" y="52"/>
                  </a:cxn>
                  <a:cxn ang="0">
                    <a:pos x="76" y="52"/>
                  </a:cxn>
                  <a:cxn ang="0">
                    <a:pos x="74" y="56"/>
                  </a:cxn>
                  <a:cxn ang="0">
                    <a:pos x="72" y="56"/>
                  </a:cxn>
                  <a:cxn ang="0">
                    <a:pos x="26" y="56"/>
                  </a:cxn>
                  <a:cxn ang="0">
                    <a:pos x="26" y="56"/>
                  </a:cxn>
                  <a:cxn ang="0">
                    <a:pos x="22" y="56"/>
                  </a:cxn>
                  <a:cxn ang="0">
                    <a:pos x="22" y="52"/>
                  </a:cxn>
                  <a:cxn ang="0">
                    <a:pos x="22" y="24"/>
                  </a:cxn>
                  <a:cxn ang="0">
                    <a:pos x="22" y="24"/>
                  </a:cxn>
                  <a:cxn ang="0">
                    <a:pos x="22" y="22"/>
                  </a:cxn>
                  <a:cxn ang="0">
                    <a:pos x="26" y="20"/>
                  </a:cxn>
                  <a:cxn ang="0">
                    <a:pos x="72" y="20"/>
                  </a:cxn>
                  <a:cxn ang="0">
                    <a:pos x="72" y="20"/>
                  </a:cxn>
                  <a:cxn ang="0">
                    <a:pos x="74" y="22"/>
                  </a:cxn>
                  <a:cxn ang="0">
                    <a:pos x="76" y="24"/>
                  </a:cxn>
                  <a:cxn ang="0">
                    <a:pos x="76" y="24"/>
                  </a:cxn>
                </a:cxnLst>
                <a:rect l="0" t="0" r="r" b="b"/>
                <a:pathLst>
                  <a:path w="96" h="92">
                    <a:moveTo>
                      <a:pt x="0" y="24"/>
                    </a:moveTo>
                    <a:lnTo>
                      <a:pt x="0" y="52"/>
                    </a:lnTo>
                    <a:lnTo>
                      <a:pt x="0" y="52"/>
                    </a:lnTo>
                    <a:lnTo>
                      <a:pt x="2" y="62"/>
                    </a:lnTo>
                    <a:lnTo>
                      <a:pt x="8" y="70"/>
                    </a:lnTo>
                    <a:lnTo>
                      <a:pt x="16" y="76"/>
                    </a:lnTo>
                    <a:lnTo>
                      <a:pt x="26" y="78"/>
                    </a:lnTo>
                    <a:lnTo>
                      <a:pt x="10" y="92"/>
                    </a:lnTo>
                    <a:lnTo>
                      <a:pt x="86" y="92"/>
                    </a:lnTo>
                    <a:lnTo>
                      <a:pt x="72" y="78"/>
                    </a:lnTo>
                    <a:lnTo>
                      <a:pt x="72" y="78"/>
                    </a:lnTo>
                    <a:lnTo>
                      <a:pt x="82" y="76"/>
                    </a:lnTo>
                    <a:lnTo>
                      <a:pt x="88" y="70"/>
                    </a:lnTo>
                    <a:lnTo>
                      <a:pt x="94" y="62"/>
                    </a:lnTo>
                    <a:lnTo>
                      <a:pt x="96" y="52"/>
                    </a:lnTo>
                    <a:lnTo>
                      <a:pt x="96" y="24"/>
                    </a:lnTo>
                    <a:lnTo>
                      <a:pt x="96" y="24"/>
                    </a:lnTo>
                    <a:lnTo>
                      <a:pt x="94" y="14"/>
                    </a:lnTo>
                    <a:lnTo>
                      <a:pt x="88" y="6"/>
                    </a:lnTo>
                    <a:lnTo>
                      <a:pt x="80" y="2"/>
                    </a:lnTo>
                    <a:lnTo>
                      <a:pt x="72" y="0"/>
                    </a:lnTo>
                    <a:lnTo>
                      <a:pt x="26" y="0"/>
                    </a:lnTo>
                    <a:lnTo>
                      <a:pt x="26" y="0"/>
                    </a:lnTo>
                    <a:lnTo>
                      <a:pt x="16" y="2"/>
                    </a:lnTo>
                    <a:lnTo>
                      <a:pt x="8" y="6"/>
                    </a:lnTo>
                    <a:lnTo>
                      <a:pt x="2" y="14"/>
                    </a:lnTo>
                    <a:lnTo>
                      <a:pt x="0" y="24"/>
                    </a:lnTo>
                    <a:lnTo>
                      <a:pt x="0" y="24"/>
                    </a:lnTo>
                    <a:close/>
                    <a:moveTo>
                      <a:pt x="76" y="24"/>
                    </a:moveTo>
                    <a:lnTo>
                      <a:pt x="76" y="52"/>
                    </a:lnTo>
                    <a:lnTo>
                      <a:pt x="76" y="52"/>
                    </a:lnTo>
                    <a:lnTo>
                      <a:pt x="74" y="56"/>
                    </a:lnTo>
                    <a:lnTo>
                      <a:pt x="72" y="56"/>
                    </a:lnTo>
                    <a:lnTo>
                      <a:pt x="26" y="56"/>
                    </a:lnTo>
                    <a:lnTo>
                      <a:pt x="26" y="56"/>
                    </a:lnTo>
                    <a:lnTo>
                      <a:pt x="22" y="56"/>
                    </a:lnTo>
                    <a:lnTo>
                      <a:pt x="22" y="52"/>
                    </a:lnTo>
                    <a:lnTo>
                      <a:pt x="22" y="24"/>
                    </a:lnTo>
                    <a:lnTo>
                      <a:pt x="22" y="24"/>
                    </a:lnTo>
                    <a:lnTo>
                      <a:pt x="22" y="22"/>
                    </a:lnTo>
                    <a:lnTo>
                      <a:pt x="26" y="20"/>
                    </a:lnTo>
                    <a:lnTo>
                      <a:pt x="72" y="20"/>
                    </a:lnTo>
                    <a:lnTo>
                      <a:pt x="72" y="20"/>
                    </a:lnTo>
                    <a:lnTo>
                      <a:pt x="74" y="22"/>
                    </a:lnTo>
                    <a:lnTo>
                      <a:pt x="76" y="24"/>
                    </a:lnTo>
                    <a:lnTo>
                      <a:pt x="76" y="24"/>
                    </a:lnTo>
                    <a:close/>
                  </a:path>
                </a:pathLst>
              </a:custGeom>
              <a:grpFill/>
              <a:ln w="9525">
                <a:noFill/>
                <a:round/>
                <a:headEnd/>
                <a:tailEnd/>
              </a:ln>
            </p:spPr>
            <p:txBody>
              <a:bodyPr vert="horz" wrap="square" lIns="91461" tIns="45731" rIns="91461" bIns="45731" numCol="1" anchor="t" anchorCtr="0" compatLnSpc="1">
                <a:prstTxWarp prst="textNoShape">
                  <a:avLst/>
                </a:prstTxWarp>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306" name="Freeform 554"/>
              <p:cNvSpPr>
                <a:spLocks noEditPoints="1"/>
              </p:cNvSpPr>
              <p:nvPr/>
            </p:nvSpPr>
            <p:spPr bwMode="auto">
              <a:xfrm>
                <a:off x="12163425" y="838200"/>
                <a:ext cx="152400" cy="146050"/>
              </a:xfrm>
              <a:custGeom>
                <a:avLst/>
                <a:gdLst/>
                <a:ahLst/>
                <a:cxnLst>
                  <a:cxn ang="0">
                    <a:pos x="26" y="78"/>
                  </a:cxn>
                  <a:cxn ang="0">
                    <a:pos x="10" y="92"/>
                  </a:cxn>
                  <a:cxn ang="0">
                    <a:pos x="86" y="92"/>
                  </a:cxn>
                  <a:cxn ang="0">
                    <a:pos x="72" y="78"/>
                  </a:cxn>
                  <a:cxn ang="0">
                    <a:pos x="72" y="78"/>
                  </a:cxn>
                  <a:cxn ang="0">
                    <a:pos x="82" y="76"/>
                  </a:cxn>
                  <a:cxn ang="0">
                    <a:pos x="90" y="70"/>
                  </a:cxn>
                  <a:cxn ang="0">
                    <a:pos x="94" y="62"/>
                  </a:cxn>
                  <a:cxn ang="0">
                    <a:pos x="96" y="52"/>
                  </a:cxn>
                  <a:cxn ang="0">
                    <a:pos x="96" y="24"/>
                  </a:cxn>
                  <a:cxn ang="0">
                    <a:pos x="96" y="24"/>
                  </a:cxn>
                  <a:cxn ang="0">
                    <a:pos x="94" y="14"/>
                  </a:cxn>
                  <a:cxn ang="0">
                    <a:pos x="88" y="6"/>
                  </a:cxn>
                  <a:cxn ang="0">
                    <a:pos x="80" y="2"/>
                  </a:cxn>
                  <a:cxn ang="0">
                    <a:pos x="72" y="0"/>
                  </a:cxn>
                  <a:cxn ang="0">
                    <a:pos x="26" y="0"/>
                  </a:cxn>
                  <a:cxn ang="0">
                    <a:pos x="26" y="0"/>
                  </a:cxn>
                  <a:cxn ang="0">
                    <a:pos x="16" y="2"/>
                  </a:cxn>
                  <a:cxn ang="0">
                    <a:pos x="8" y="6"/>
                  </a:cxn>
                  <a:cxn ang="0">
                    <a:pos x="2" y="14"/>
                  </a:cxn>
                  <a:cxn ang="0">
                    <a:pos x="0" y="24"/>
                  </a:cxn>
                  <a:cxn ang="0">
                    <a:pos x="0" y="52"/>
                  </a:cxn>
                  <a:cxn ang="0">
                    <a:pos x="0" y="52"/>
                  </a:cxn>
                  <a:cxn ang="0">
                    <a:pos x="2" y="62"/>
                  </a:cxn>
                  <a:cxn ang="0">
                    <a:pos x="8" y="70"/>
                  </a:cxn>
                  <a:cxn ang="0">
                    <a:pos x="16" y="76"/>
                  </a:cxn>
                  <a:cxn ang="0">
                    <a:pos x="26" y="78"/>
                  </a:cxn>
                  <a:cxn ang="0">
                    <a:pos x="26" y="78"/>
                  </a:cxn>
                  <a:cxn ang="0">
                    <a:pos x="22" y="24"/>
                  </a:cxn>
                  <a:cxn ang="0">
                    <a:pos x="22" y="24"/>
                  </a:cxn>
                  <a:cxn ang="0">
                    <a:pos x="22" y="22"/>
                  </a:cxn>
                  <a:cxn ang="0">
                    <a:pos x="26" y="20"/>
                  </a:cxn>
                  <a:cxn ang="0">
                    <a:pos x="72" y="20"/>
                  </a:cxn>
                  <a:cxn ang="0">
                    <a:pos x="72" y="20"/>
                  </a:cxn>
                  <a:cxn ang="0">
                    <a:pos x="74" y="22"/>
                  </a:cxn>
                  <a:cxn ang="0">
                    <a:pos x="76" y="24"/>
                  </a:cxn>
                  <a:cxn ang="0">
                    <a:pos x="76" y="52"/>
                  </a:cxn>
                  <a:cxn ang="0">
                    <a:pos x="76" y="52"/>
                  </a:cxn>
                  <a:cxn ang="0">
                    <a:pos x="74" y="56"/>
                  </a:cxn>
                  <a:cxn ang="0">
                    <a:pos x="72" y="56"/>
                  </a:cxn>
                  <a:cxn ang="0">
                    <a:pos x="26" y="56"/>
                  </a:cxn>
                  <a:cxn ang="0">
                    <a:pos x="26" y="56"/>
                  </a:cxn>
                  <a:cxn ang="0">
                    <a:pos x="22" y="56"/>
                  </a:cxn>
                  <a:cxn ang="0">
                    <a:pos x="22" y="52"/>
                  </a:cxn>
                  <a:cxn ang="0">
                    <a:pos x="22" y="24"/>
                  </a:cxn>
                </a:cxnLst>
                <a:rect l="0" t="0" r="r" b="b"/>
                <a:pathLst>
                  <a:path w="96" h="92">
                    <a:moveTo>
                      <a:pt x="26" y="78"/>
                    </a:moveTo>
                    <a:lnTo>
                      <a:pt x="10" y="92"/>
                    </a:lnTo>
                    <a:lnTo>
                      <a:pt x="86" y="92"/>
                    </a:lnTo>
                    <a:lnTo>
                      <a:pt x="72" y="78"/>
                    </a:lnTo>
                    <a:lnTo>
                      <a:pt x="72" y="78"/>
                    </a:lnTo>
                    <a:lnTo>
                      <a:pt x="82" y="76"/>
                    </a:lnTo>
                    <a:lnTo>
                      <a:pt x="90" y="70"/>
                    </a:lnTo>
                    <a:lnTo>
                      <a:pt x="94" y="62"/>
                    </a:lnTo>
                    <a:lnTo>
                      <a:pt x="96" y="52"/>
                    </a:lnTo>
                    <a:lnTo>
                      <a:pt x="96" y="24"/>
                    </a:lnTo>
                    <a:lnTo>
                      <a:pt x="96" y="24"/>
                    </a:lnTo>
                    <a:lnTo>
                      <a:pt x="94" y="14"/>
                    </a:lnTo>
                    <a:lnTo>
                      <a:pt x="88" y="6"/>
                    </a:lnTo>
                    <a:lnTo>
                      <a:pt x="80" y="2"/>
                    </a:lnTo>
                    <a:lnTo>
                      <a:pt x="72" y="0"/>
                    </a:lnTo>
                    <a:lnTo>
                      <a:pt x="26" y="0"/>
                    </a:lnTo>
                    <a:lnTo>
                      <a:pt x="26" y="0"/>
                    </a:lnTo>
                    <a:lnTo>
                      <a:pt x="16" y="2"/>
                    </a:lnTo>
                    <a:lnTo>
                      <a:pt x="8" y="6"/>
                    </a:lnTo>
                    <a:lnTo>
                      <a:pt x="2" y="14"/>
                    </a:lnTo>
                    <a:lnTo>
                      <a:pt x="0" y="24"/>
                    </a:lnTo>
                    <a:lnTo>
                      <a:pt x="0" y="52"/>
                    </a:lnTo>
                    <a:lnTo>
                      <a:pt x="0" y="52"/>
                    </a:lnTo>
                    <a:lnTo>
                      <a:pt x="2" y="62"/>
                    </a:lnTo>
                    <a:lnTo>
                      <a:pt x="8" y="70"/>
                    </a:lnTo>
                    <a:lnTo>
                      <a:pt x="16" y="76"/>
                    </a:lnTo>
                    <a:lnTo>
                      <a:pt x="26" y="78"/>
                    </a:lnTo>
                    <a:lnTo>
                      <a:pt x="26" y="78"/>
                    </a:lnTo>
                    <a:close/>
                    <a:moveTo>
                      <a:pt x="22" y="24"/>
                    </a:moveTo>
                    <a:lnTo>
                      <a:pt x="22" y="24"/>
                    </a:lnTo>
                    <a:lnTo>
                      <a:pt x="22" y="22"/>
                    </a:lnTo>
                    <a:lnTo>
                      <a:pt x="26" y="20"/>
                    </a:lnTo>
                    <a:lnTo>
                      <a:pt x="72" y="20"/>
                    </a:lnTo>
                    <a:lnTo>
                      <a:pt x="72" y="20"/>
                    </a:lnTo>
                    <a:lnTo>
                      <a:pt x="74" y="22"/>
                    </a:lnTo>
                    <a:lnTo>
                      <a:pt x="76" y="24"/>
                    </a:lnTo>
                    <a:lnTo>
                      <a:pt x="76" y="52"/>
                    </a:lnTo>
                    <a:lnTo>
                      <a:pt x="76" y="52"/>
                    </a:lnTo>
                    <a:lnTo>
                      <a:pt x="74" y="56"/>
                    </a:lnTo>
                    <a:lnTo>
                      <a:pt x="72" y="56"/>
                    </a:lnTo>
                    <a:lnTo>
                      <a:pt x="26" y="56"/>
                    </a:lnTo>
                    <a:lnTo>
                      <a:pt x="26" y="56"/>
                    </a:lnTo>
                    <a:lnTo>
                      <a:pt x="22" y="56"/>
                    </a:lnTo>
                    <a:lnTo>
                      <a:pt x="22" y="52"/>
                    </a:lnTo>
                    <a:lnTo>
                      <a:pt x="22" y="24"/>
                    </a:lnTo>
                    <a:close/>
                  </a:path>
                </a:pathLst>
              </a:custGeom>
              <a:grpFill/>
              <a:ln w="9525">
                <a:noFill/>
                <a:round/>
                <a:headEnd/>
                <a:tailEnd/>
              </a:ln>
            </p:spPr>
            <p:txBody>
              <a:bodyPr vert="horz" wrap="square" lIns="91461" tIns="45731" rIns="91461" bIns="45731" numCol="1" anchor="t" anchorCtr="0" compatLnSpc="1">
                <a:prstTxWarp prst="textNoShape">
                  <a:avLst/>
                </a:prstTxWarp>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307" name="Freeform 555"/>
              <p:cNvSpPr>
                <a:spLocks noEditPoints="1"/>
              </p:cNvSpPr>
              <p:nvPr/>
            </p:nvSpPr>
            <p:spPr bwMode="auto">
              <a:xfrm>
                <a:off x="12274550" y="615950"/>
                <a:ext cx="152400" cy="149225"/>
              </a:xfrm>
              <a:custGeom>
                <a:avLst/>
                <a:gdLst/>
                <a:ahLst/>
                <a:cxnLst>
                  <a:cxn ang="0">
                    <a:pos x="24" y="78"/>
                  </a:cxn>
                  <a:cxn ang="0">
                    <a:pos x="10" y="94"/>
                  </a:cxn>
                  <a:cxn ang="0">
                    <a:pos x="86" y="94"/>
                  </a:cxn>
                  <a:cxn ang="0">
                    <a:pos x="70" y="78"/>
                  </a:cxn>
                  <a:cxn ang="0">
                    <a:pos x="70" y="78"/>
                  </a:cxn>
                  <a:cxn ang="0">
                    <a:pos x="80" y="76"/>
                  </a:cxn>
                  <a:cxn ang="0">
                    <a:pos x="88" y="72"/>
                  </a:cxn>
                  <a:cxn ang="0">
                    <a:pos x="94" y="64"/>
                  </a:cxn>
                  <a:cxn ang="0">
                    <a:pos x="96" y="54"/>
                  </a:cxn>
                  <a:cxn ang="0">
                    <a:pos x="96" y="26"/>
                  </a:cxn>
                  <a:cxn ang="0">
                    <a:pos x="96" y="26"/>
                  </a:cxn>
                  <a:cxn ang="0">
                    <a:pos x="94" y="16"/>
                  </a:cxn>
                  <a:cxn ang="0">
                    <a:pos x="88" y="8"/>
                  </a:cxn>
                  <a:cxn ang="0">
                    <a:pos x="80" y="2"/>
                  </a:cxn>
                  <a:cxn ang="0">
                    <a:pos x="70" y="0"/>
                  </a:cxn>
                  <a:cxn ang="0">
                    <a:pos x="24" y="0"/>
                  </a:cxn>
                  <a:cxn ang="0">
                    <a:pos x="24" y="0"/>
                  </a:cxn>
                  <a:cxn ang="0">
                    <a:pos x="14" y="2"/>
                  </a:cxn>
                  <a:cxn ang="0">
                    <a:pos x="6" y="8"/>
                  </a:cxn>
                  <a:cxn ang="0">
                    <a:pos x="2" y="16"/>
                  </a:cxn>
                  <a:cxn ang="0">
                    <a:pos x="0" y="26"/>
                  </a:cxn>
                  <a:cxn ang="0">
                    <a:pos x="0" y="54"/>
                  </a:cxn>
                  <a:cxn ang="0">
                    <a:pos x="0" y="54"/>
                  </a:cxn>
                  <a:cxn ang="0">
                    <a:pos x="2" y="64"/>
                  </a:cxn>
                  <a:cxn ang="0">
                    <a:pos x="6" y="72"/>
                  </a:cxn>
                  <a:cxn ang="0">
                    <a:pos x="14" y="76"/>
                  </a:cxn>
                  <a:cxn ang="0">
                    <a:pos x="24" y="78"/>
                  </a:cxn>
                  <a:cxn ang="0">
                    <a:pos x="24" y="78"/>
                  </a:cxn>
                  <a:cxn ang="0">
                    <a:pos x="20" y="26"/>
                  </a:cxn>
                  <a:cxn ang="0">
                    <a:pos x="20" y="26"/>
                  </a:cxn>
                  <a:cxn ang="0">
                    <a:pos x="22" y="22"/>
                  </a:cxn>
                  <a:cxn ang="0">
                    <a:pos x="24" y="22"/>
                  </a:cxn>
                  <a:cxn ang="0">
                    <a:pos x="70" y="22"/>
                  </a:cxn>
                  <a:cxn ang="0">
                    <a:pos x="70" y="22"/>
                  </a:cxn>
                  <a:cxn ang="0">
                    <a:pos x="74" y="22"/>
                  </a:cxn>
                  <a:cxn ang="0">
                    <a:pos x="74" y="26"/>
                  </a:cxn>
                  <a:cxn ang="0">
                    <a:pos x="74" y="54"/>
                  </a:cxn>
                  <a:cxn ang="0">
                    <a:pos x="74" y="54"/>
                  </a:cxn>
                  <a:cxn ang="0">
                    <a:pos x="74" y="56"/>
                  </a:cxn>
                  <a:cxn ang="0">
                    <a:pos x="70" y="58"/>
                  </a:cxn>
                  <a:cxn ang="0">
                    <a:pos x="24" y="58"/>
                  </a:cxn>
                  <a:cxn ang="0">
                    <a:pos x="24" y="58"/>
                  </a:cxn>
                  <a:cxn ang="0">
                    <a:pos x="22" y="56"/>
                  </a:cxn>
                  <a:cxn ang="0">
                    <a:pos x="20" y="54"/>
                  </a:cxn>
                  <a:cxn ang="0">
                    <a:pos x="20" y="26"/>
                  </a:cxn>
                </a:cxnLst>
                <a:rect l="0" t="0" r="r" b="b"/>
                <a:pathLst>
                  <a:path w="96" h="94">
                    <a:moveTo>
                      <a:pt x="24" y="78"/>
                    </a:moveTo>
                    <a:lnTo>
                      <a:pt x="10" y="94"/>
                    </a:lnTo>
                    <a:lnTo>
                      <a:pt x="86" y="94"/>
                    </a:lnTo>
                    <a:lnTo>
                      <a:pt x="70" y="78"/>
                    </a:lnTo>
                    <a:lnTo>
                      <a:pt x="70" y="78"/>
                    </a:lnTo>
                    <a:lnTo>
                      <a:pt x="80" y="76"/>
                    </a:lnTo>
                    <a:lnTo>
                      <a:pt x="88" y="72"/>
                    </a:lnTo>
                    <a:lnTo>
                      <a:pt x="94" y="64"/>
                    </a:lnTo>
                    <a:lnTo>
                      <a:pt x="96" y="54"/>
                    </a:lnTo>
                    <a:lnTo>
                      <a:pt x="96" y="26"/>
                    </a:lnTo>
                    <a:lnTo>
                      <a:pt x="96" y="26"/>
                    </a:lnTo>
                    <a:lnTo>
                      <a:pt x="94" y="16"/>
                    </a:lnTo>
                    <a:lnTo>
                      <a:pt x="88" y="8"/>
                    </a:lnTo>
                    <a:lnTo>
                      <a:pt x="80" y="2"/>
                    </a:lnTo>
                    <a:lnTo>
                      <a:pt x="70" y="0"/>
                    </a:lnTo>
                    <a:lnTo>
                      <a:pt x="24" y="0"/>
                    </a:lnTo>
                    <a:lnTo>
                      <a:pt x="24" y="0"/>
                    </a:lnTo>
                    <a:lnTo>
                      <a:pt x="14" y="2"/>
                    </a:lnTo>
                    <a:lnTo>
                      <a:pt x="6" y="8"/>
                    </a:lnTo>
                    <a:lnTo>
                      <a:pt x="2" y="16"/>
                    </a:lnTo>
                    <a:lnTo>
                      <a:pt x="0" y="26"/>
                    </a:lnTo>
                    <a:lnTo>
                      <a:pt x="0" y="54"/>
                    </a:lnTo>
                    <a:lnTo>
                      <a:pt x="0" y="54"/>
                    </a:lnTo>
                    <a:lnTo>
                      <a:pt x="2" y="64"/>
                    </a:lnTo>
                    <a:lnTo>
                      <a:pt x="6" y="72"/>
                    </a:lnTo>
                    <a:lnTo>
                      <a:pt x="14" y="76"/>
                    </a:lnTo>
                    <a:lnTo>
                      <a:pt x="24" y="78"/>
                    </a:lnTo>
                    <a:lnTo>
                      <a:pt x="24" y="78"/>
                    </a:lnTo>
                    <a:close/>
                    <a:moveTo>
                      <a:pt x="20" y="26"/>
                    </a:moveTo>
                    <a:lnTo>
                      <a:pt x="20" y="26"/>
                    </a:lnTo>
                    <a:lnTo>
                      <a:pt x="22" y="22"/>
                    </a:lnTo>
                    <a:lnTo>
                      <a:pt x="24" y="22"/>
                    </a:lnTo>
                    <a:lnTo>
                      <a:pt x="70" y="22"/>
                    </a:lnTo>
                    <a:lnTo>
                      <a:pt x="70" y="22"/>
                    </a:lnTo>
                    <a:lnTo>
                      <a:pt x="74" y="22"/>
                    </a:lnTo>
                    <a:lnTo>
                      <a:pt x="74" y="26"/>
                    </a:lnTo>
                    <a:lnTo>
                      <a:pt x="74" y="54"/>
                    </a:lnTo>
                    <a:lnTo>
                      <a:pt x="74" y="54"/>
                    </a:lnTo>
                    <a:lnTo>
                      <a:pt x="74" y="56"/>
                    </a:lnTo>
                    <a:lnTo>
                      <a:pt x="70" y="58"/>
                    </a:lnTo>
                    <a:lnTo>
                      <a:pt x="24" y="58"/>
                    </a:lnTo>
                    <a:lnTo>
                      <a:pt x="24" y="58"/>
                    </a:lnTo>
                    <a:lnTo>
                      <a:pt x="22" y="56"/>
                    </a:lnTo>
                    <a:lnTo>
                      <a:pt x="20" y="54"/>
                    </a:lnTo>
                    <a:lnTo>
                      <a:pt x="20" y="26"/>
                    </a:lnTo>
                    <a:close/>
                  </a:path>
                </a:pathLst>
              </a:custGeom>
              <a:grpFill/>
              <a:ln w="9525">
                <a:noFill/>
                <a:round/>
                <a:headEnd/>
                <a:tailEnd/>
              </a:ln>
            </p:spPr>
            <p:txBody>
              <a:bodyPr vert="horz" wrap="square" lIns="91461" tIns="45731" rIns="91461" bIns="45731" numCol="1" anchor="t" anchorCtr="0" compatLnSpc="1">
                <a:prstTxWarp prst="textNoShape">
                  <a:avLst/>
                </a:prstTxWarp>
                <a:noAutofit/>
              </a:bodyPr>
              <a:lstStyle/>
              <a:p>
                <a:pPr fontAlgn="ctr"/>
                <a:endParaRPr lang="zh-CN" altLang="en-US" sz="1200">
                  <a:latin typeface="微软雅黑" panose="020B0503020204020204" pitchFamily="34" charset="-122"/>
                  <a:ea typeface="微软雅黑" panose="020B0503020204020204" pitchFamily="34" charset="-122"/>
                </a:endParaRPr>
              </a:p>
            </p:txBody>
          </p:sp>
          <p:sp>
            <p:nvSpPr>
              <p:cNvPr id="308" name="Freeform 556"/>
              <p:cNvSpPr>
                <a:spLocks/>
              </p:cNvSpPr>
              <p:nvPr/>
            </p:nvSpPr>
            <p:spPr bwMode="auto">
              <a:xfrm>
                <a:off x="12239625" y="771525"/>
                <a:ext cx="231775" cy="57150"/>
              </a:xfrm>
              <a:custGeom>
                <a:avLst/>
                <a:gdLst/>
                <a:ahLst/>
                <a:cxnLst>
                  <a:cxn ang="0">
                    <a:pos x="4" y="36"/>
                  </a:cxn>
                  <a:cxn ang="0">
                    <a:pos x="4" y="36"/>
                  </a:cxn>
                  <a:cxn ang="0">
                    <a:pos x="6" y="34"/>
                  </a:cxn>
                  <a:cxn ang="0">
                    <a:pos x="8" y="32"/>
                  </a:cxn>
                  <a:cxn ang="0">
                    <a:pos x="8" y="26"/>
                  </a:cxn>
                  <a:cxn ang="0">
                    <a:pos x="138" y="26"/>
                  </a:cxn>
                  <a:cxn ang="0">
                    <a:pos x="138" y="32"/>
                  </a:cxn>
                  <a:cxn ang="0">
                    <a:pos x="138" y="32"/>
                  </a:cxn>
                  <a:cxn ang="0">
                    <a:pos x="138" y="34"/>
                  </a:cxn>
                  <a:cxn ang="0">
                    <a:pos x="142" y="36"/>
                  </a:cxn>
                  <a:cxn ang="0">
                    <a:pos x="142" y="36"/>
                  </a:cxn>
                  <a:cxn ang="0">
                    <a:pos x="144" y="34"/>
                  </a:cxn>
                  <a:cxn ang="0">
                    <a:pos x="146" y="32"/>
                  </a:cxn>
                  <a:cxn ang="0">
                    <a:pos x="146" y="22"/>
                  </a:cxn>
                  <a:cxn ang="0">
                    <a:pos x="146" y="22"/>
                  </a:cxn>
                  <a:cxn ang="0">
                    <a:pos x="144" y="18"/>
                  </a:cxn>
                  <a:cxn ang="0">
                    <a:pos x="144" y="18"/>
                  </a:cxn>
                  <a:cxn ang="0">
                    <a:pos x="142" y="16"/>
                  </a:cxn>
                  <a:cxn ang="0">
                    <a:pos x="76" y="16"/>
                  </a:cxn>
                  <a:cxn ang="0">
                    <a:pos x="76" y="4"/>
                  </a:cxn>
                  <a:cxn ang="0">
                    <a:pos x="76" y="4"/>
                  </a:cxn>
                  <a:cxn ang="0">
                    <a:pos x="76" y="2"/>
                  </a:cxn>
                  <a:cxn ang="0">
                    <a:pos x="72" y="0"/>
                  </a:cxn>
                  <a:cxn ang="0">
                    <a:pos x="72" y="0"/>
                  </a:cxn>
                  <a:cxn ang="0">
                    <a:pos x="70" y="2"/>
                  </a:cxn>
                  <a:cxn ang="0">
                    <a:pos x="68" y="4"/>
                  </a:cxn>
                  <a:cxn ang="0">
                    <a:pos x="68" y="16"/>
                  </a:cxn>
                  <a:cxn ang="0">
                    <a:pos x="4" y="16"/>
                  </a:cxn>
                  <a:cxn ang="0">
                    <a:pos x="4" y="16"/>
                  </a:cxn>
                  <a:cxn ang="0">
                    <a:pos x="0" y="18"/>
                  </a:cxn>
                  <a:cxn ang="0">
                    <a:pos x="0" y="18"/>
                  </a:cxn>
                  <a:cxn ang="0">
                    <a:pos x="0" y="22"/>
                  </a:cxn>
                  <a:cxn ang="0">
                    <a:pos x="0" y="32"/>
                  </a:cxn>
                  <a:cxn ang="0">
                    <a:pos x="0" y="32"/>
                  </a:cxn>
                  <a:cxn ang="0">
                    <a:pos x="0" y="34"/>
                  </a:cxn>
                  <a:cxn ang="0">
                    <a:pos x="4" y="36"/>
                  </a:cxn>
                  <a:cxn ang="0">
                    <a:pos x="4" y="36"/>
                  </a:cxn>
                </a:cxnLst>
                <a:rect l="0" t="0" r="r" b="b"/>
                <a:pathLst>
                  <a:path w="146" h="36">
                    <a:moveTo>
                      <a:pt x="4" y="36"/>
                    </a:moveTo>
                    <a:lnTo>
                      <a:pt x="4" y="36"/>
                    </a:lnTo>
                    <a:lnTo>
                      <a:pt x="6" y="34"/>
                    </a:lnTo>
                    <a:lnTo>
                      <a:pt x="8" y="32"/>
                    </a:lnTo>
                    <a:lnTo>
                      <a:pt x="8" y="26"/>
                    </a:lnTo>
                    <a:lnTo>
                      <a:pt x="138" y="26"/>
                    </a:lnTo>
                    <a:lnTo>
                      <a:pt x="138" y="32"/>
                    </a:lnTo>
                    <a:lnTo>
                      <a:pt x="138" y="32"/>
                    </a:lnTo>
                    <a:lnTo>
                      <a:pt x="138" y="34"/>
                    </a:lnTo>
                    <a:lnTo>
                      <a:pt x="142" y="36"/>
                    </a:lnTo>
                    <a:lnTo>
                      <a:pt x="142" y="36"/>
                    </a:lnTo>
                    <a:lnTo>
                      <a:pt x="144" y="34"/>
                    </a:lnTo>
                    <a:lnTo>
                      <a:pt x="146" y="32"/>
                    </a:lnTo>
                    <a:lnTo>
                      <a:pt x="146" y="22"/>
                    </a:lnTo>
                    <a:lnTo>
                      <a:pt x="146" y="22"/>
                    </a:lnTo>
                    <a:lnTo>
                      <a:pt x="144" y="18"/>
                    </a:lnTo>
                    <a:lnTo>
                      <a:pt x="144" y="18"/>
                    </a:lnTo>
                    <a:lnTo>
                      <a:pt x="142" y="16"/>
                    </a:lnTo>
                    <a:lnTo>
                      <a:pt x="76" y="16"/>
                    </a:lnTo>
                    <a:lnTo>
                      <a:pt x="76" y="4"/>
                    </a:lnTo>
                    <a:lnTo>
                      <a:pt x="76" y="4"/>
                    </a:lnTo>
                    <a:lnTo>
                      <a:pt x="76" y="2"/>
                    </a:lnTo>
                    <a:lnTo>
                      <a:pt x="72" y="0"/>
                    </a:lnTo>
                    <a:lnTo>
                      <a:pt x="72" y="0"/>
                    </a:lnTo>
                    <a:lnTo>
                      <a:pt x="70" y="2"/>
                    </a:lnTo>
                    <a:lnTo>
                      <a:pt x="68" y="4"/>
                    </a:lnTo>
                    <a:lnTo>
                      <a:pt x="68" y="16"/>
                    </a:lnTo>
                    <a:lnTo>
                      <a:pt x="4" y="16"/>
                    </a:lnTo>
                    <a:lnTo>
                      <a:pt x="4" y="16"/>
                    </a:lnTo>
                    <a:lnTo>
                      <a:pt x="0" y="18"/>
                    </a:lnTo>
                    <a:lnTo>
                      <a:pt x="0" y="18"/>
                    </a:lnTo>
                    <a:lnTo>
                      <a:pt x="0" y="22"/>
                    </a:lnTo>
                    <a:lnTo>
                      <a:pt x="0" y="32"/>
                    </a:lnTo>
                    <a:lnTo>
                      <a:pt x="0" y="32"/>
                    </a:lnTo>
                    <a:lnTo>
                      <a:pt x="0" y="34"/>
                    </a:lnTo>
                    <a:lnTo>
                      <a:pt x="4" y="36"/>
                    </a:lnTo>
                    <a:lnTo>
                      <a:pt x="4" y="36"/>
                    </a:lnTo>
                    <a:close/>
                  </a:path>
                </a:pathLst>
              </a:custGeom>
              <a:grpFill/>
              <a:ln w="9525">
                <a:noFill/>
                <a:round/>
                <a:headEnd/>
                <a:tailEnd/>
              </a:ln>
            </p:spPr>
            <p:txBody>
              <a:bodyPr vert="horz" wrap="square" lIns="91461" tIns="45731" rIns="91461" bIns="45731" numCol="1" anchor="t" anchorCtr="0" compatLnSpc="1">
                <a:prstTxWarp prst="textNoShape">
                  <a:avLst/>
                </a:prstTxWarp>
                <a:noAutofit/>
              </a:bodyPr>
              <a:lstStyle/>
              <a:p>
                <a:pPr fontAlgn="ctr"/>
                <a:endParaRPr lang="zh-CN" altLang="en-US" sz="1200">
                  <a:latin typeface="微软雅黑" panose="020B0503020204020204" pitchFamily="34" charset="-122"/>
                  <a:ea typeface="微软雅黑" panose="020B0503020204020204" pitchFamily="34" charset="-122"/>
                </a:endParaRPr>
              </a:p>
            </p:txBody>
          </p:sp>
        </p:grpSp>
        <p:sp>
          <p:nvSpPr>
            <p:cNvPr id="318" name="上下箭头 7"/>
            <p:cNvSpPr/>
            <p:nvPr/>
          </p:nvSpPr>
          <p:spPr bwMode="auto">
            <a:xfrm>
              <a:off x="7850486" y="1388452"/>
              <a:ext cx="929970" cy="1190823"/>
            </a:xfrm>
            <a:prstGeom prst="upDownArrow">
              <a:avLst>
                <a:gd name="adj1" fmla="val 53351"/>
                <a:gd name="adj2" fmla="val 30846"/>
              </a:avLst>
            </a:prstGeom>
            <a:gradFill rotWithShape="1">
              <a:gsLst>
                <a:gs pos="0">
                  <a:srgbClr val="FF781D">
                    <a:alpha val="90000"/>
                  </a:srgbClr>
                </a:gs>
                <a:gs pos="100000">
                  <a:srgbClr val="FFCC66">
                    <a:alpha val="90000"/>
                  </a:srgbClr>
                </a:gs>
              </a:gsLst>
              <a:lin ang="5400000" scaled="1"/>
            </a:gradFill>
            <a:ln w="25400">
              <a:noFill/>
              <a:miter lim="800000"/>
              <a:headEnd/>
              <a:tailEnd/>
            </a:ln>
            <a:effectLst/>
          </p:spPr>
          <p:txBody>
            <a:bodyPr wrap="square" anchor="ctr">
              <a:noAutofit/>
            </a:bodyPr>
            <a:lstStyle/>
            <a:p>
              <a:pPr algn="ctr" fontAlgn="ctr">
                <a:spcBef>
                  <a:spcPts val="0"/>
                </a:spcBef>
                <a:spcAft>
                  <a:spcPts val="0"/>
                </a:spcAft>
                <a:buClr>
                  <a:srgbClr val="CC9900"/>
                </a:buClr>
                <a:buFont typeface="Wingdings" pitchFamily="2" charset="2"/>
                <a:buChar char="n"/>
                <a:defRPr/>
              </a:pPr>
              <a:endParaRPr lang="zh-CN" altLang="en-US" sz="1200" kern="0">
                <a:solidFill>
                  <a:sysClr val="windowText" lastClr="000000"/>
                </a:solidFill>
                <a:latin typeface="微软雅黑" panose="020B0503020204020204" pitchFamily="34" charset="-122"/>
                <a:ea typeface="微软雅黑" panose="020B0503020204020204" pitchFamily="34" charset="-122"/>
              </a:endParaRPr>
            </a:p>
          </p:txBody>
        </p:sp>
        <p:sp>
          <p:nvSpPr>
            <p:cNvPr id="319" name="上下箭头 8"/>
            <p:cNvSpPr/>
            <p:nvPr/>
          </p:nvSpPr>
          <p:spPr bwMode="auto">
            <a:xfrm rot="5400000">
              <a:off x="8109098" y="1819970"/>
              <a:ext cx="292866" cy="1979821"/>
            </a:xfrm>
            <a:prstGeom prst="upDownArrow">
              <a:avLst>
                <a:gd name="adj1" fmla="val 32302"/>
                <a:gd name="adj2" fmla="val 50000"/>
              </a:avLst>
            </a:prstGeom>
            <a:gradFill rotWithShape="1">
              <a:gsLst>
                <a:gs pos="0">
                  <a:srgbClr val="3399FF"/>
                </a:gs>
                <a:gs pos="100000">
                  <a:srgbClr val="99CCFF"/>
                </a:gs>
              </a:gsLst>
              <a:lin ang="5400000" scaled="1"/>
            </a:gradFill>
            <a:ln w="25400">
              <a:noFill/>
              <a:miter lim="800000"/>
              <a:headEnd/>
              <a:tailEnd/>
            </a:ln>
            <a:effectLst/>
          </p:spPr>
          <p:txBody>
            <a:bodyPr wrap="square" anchor="ctr">
              <a:noAutofit/>
            </a:bodyPr>
            <a:lstStyle/>
            <a:p>
              <a:pPr algn="ctr" fontAlgn="ctr">
                <a:spcBef>
                  <a:spcPts val="0"/>
                </a:spcBef>
                <a:spcAft>
                  <a:spcPts val="0"/>
                </a:spcAft>
                <a:buClr>
                  <a:srgbClr val="CC9900"/>
                </a:buClr>
                <a:buFont typeface="Wingdings" pitchFamily="2" charset="2"/>
                <a:buChar char="n"/>
                <a:defRPr/>
              </a:pPr>
              <a:endParaRPr lang="zh-CN" altLang="en-US" sz="1200" kern="0">
                <a:solidFill>
                  <a:sysClr val="windowText" lastClr="000000"/>
                </a:solidFill>
                <a:latin typeface="微软雅黑" panose="020B0503020204020204" pitchFamily="34" charset="-122"/>
                <a:ea typeface="微软雅黑" panose="020B0503020204020204" pitchFamily="34" charset="-122"/>
              </a:endParaRPr>
            </a:p>
          </p:txBody>
        </p:sp>
        <p:cxnSp>
          <p:nvCxnSpPr>
            <p:cNvPr id="320" name="Straight Connector 718"/>
            <p:cNvCxnSpPr>
              <a:stCxn id="325" idx="0"/>
              <a:endCxn id="324" idx="2"/>
            </p:cNvCxnSpPr>
            <p:nvPr/>
          </p:nvCxnSpPr>
          <p:spPr bwMode="auto">
            <a:xfrm flipV="1">
              <a:off x="7884005" y="2170987"/>
              <a:ext cx="773359" cy="153568"/>
            </a:xfrm>
            <a:prstGeom prst="line">
              <a:avLst/>
            </a:prstGeom>
            <a:noFill/>
            <a:ln w="28575">
              <a:solidFill>
                <a:srgbClr val="000000"/>
              </a:solidFill>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21" name="Straight Connector 721"/>
            <p:cNvCxnSpPr>
              <a:stCxn id="323" idx="2"/>
              <a:endCxn id="327" idx="0"/>
            </p:cNvCxnSpPr>
            <p:nvPr/>
          </p:nvCxnSpPr>
          <p:spPr bwMode="auto">
            <a:xfrm>
              <a:off x="7884004" y="2170987"/>
              <a:ext cx="773361" cy="153568"/>
            </a:xfrm>
            <a:prstGeom prst="line">
              <a:avLst/>
            </a:prstGeom>
            <a:noFill/>
            <a:ln w="28575">
              <a:solidFill>
                <a:srgbClr val="000000"/>
              </a:solidFill>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22" name="Straight Connector 724"/>
            <p:cNvCxnSpPr>
              <a:stCxn id="327" idx="0"/>
              <a:endCxn id="324" idx="2"/>
            </p:cNvCxnSpPr>
            <p:nvPr/>
          </p:nvCxnSpPr>
          <p:spPr bwMode="auto">
            <a:xfrm flipH="1" flipV="1">
              <a:off x="8657364" y="2170987"/>
              <a:ext cx="1" cy="153568"/>
            </a:xfrm>
            <a:prstGeom prst="line">
              <a:avLst/>
            </a:prstGeom>
            <a:noFill/>
            <a:ln w="28575">
              <a:solidFill>
                <a:srgbClr val="000000"/>
              </a:solidFill>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pic>
          <p:nvPicPr>
            <p:cNvPr id="323" name="Picture 309" descr="图片236"/>
            <p:cNvPicPr>
              <a:picLocks noChangeAspect="1" noChangeArrowheads="1"/>
            </p:cNvPicPr>
            <p:nvPr/>
          </p:nvPicPr>
          <p:blipFill>
            <a:blip r:embed="rId6" cstate="print"/>
            <a:srcRect/>
            <a:stretch>
              <a:fillRect/>
            </a:stretch>
          </p:blipFill>
          <p:spPr bwMode="auto">
            <a:xfrm>
              <a:off x="7720650" y="1863387"/>
              <a:ext cx="326706" cy="307601"/>
            </a:xfrm>
            <a:prstGeom prst="rect">
              <a:avLst/>
            </a:prstGeom>
            <a:noFill/>
          </p:spPr>
        </p:pic>
        <p:pic>
          <p:nvPicPr>
            <p:cNvPr id="324" name="Picture 309" descr="图片236"/>
            <p:cNvPicPr>
              <a:picLocks noChangeAspect="1" noChangeArrowheads="1"/>
            </p:cNvPicPr>
            <p:nvPr/>
          </p:nvPicPr>
          <p:blipFill>
            <a:blip r:embed="rId6" cstate="print"/>
            <a:srcRect/>
            <a:stretch>
              <a:fillRect/>
            </a:stretch>
          </p:blipFill>
          <p:spPr bwMode="auto">
            <a:xfrm>
              <a:off x="8494010" y="1863387"/>
              <a:ext cx="326706" cy="307601"/>
            </a:xfrm>
            <a:prstGeom prst="rect">
              <a:avLst/>
            </a:prstGeom>
            <a:noFill/>
          </p:spPr>
        </p:pic>
        <p:pic>
          <p:nvPicPr>
            <p:cNvPr id="325" name="Picture 312" descr="图片239"/>
            <p:cNvPicPr>
              <a:picLocks noChangeAspect="1" noChangeArrowheads="1"/>
            </p:cNvPicPr>
            <p:nvPr/>
          </p:nvPicPr>
          <p:blipFill>
            <a:blip r:embed="rId7" cstate="print"/>
            <a:srcRect/>
            <a:stretch>
              <a:fillRect/>
            </a:stretch>
          </p:blipFill>
          <p:spPr bwMode="auto">
            <a:xfrm>
              <a:off x="7742388" y="2324556"/>
              <a:ext cx="283233" cy="290723"/>
            </a:xfrm>
            <a:prstGeom prst="rect">
              <a:avLst/>
            </a:prstGeom>
            <a:noFill/>
          </p:spPr>
        </p:pic>
        <p:pic>
          <p:nvPicPr>
            <p:cNvPr id="326" name="Picture 313" descr="图片240"/>
            <p:cNvPicPr>
              <a:picLocks noChangeAspect="1" noChangeArrowheads="1"/>
            </p:cNvPicPr>
            <p:nvPr/>
          </p:nvPicPr>
          <p:blipFill>
            <a:blip r:embed="rId8" cstate="print"/>
            <a:srcRect/>
            <a:stretch>
              <a:fillRect/>
            </a:stretch>
          </p:blipFill>
          <p:spPr bwMode="auto">
            <a:xfrm>
              <a:off x="7265621" y="2956307"/>
              <a:ext cx="239761" cy="292861"/>
            </a:xfrm>
            <a:prstGeom prst="rect">
              <a:avLst/>
            </a:prstGeom>
            <a:noFill/>
          </p:spPr>
        </p:pic>
        <p:pic>
          <p:nvPicPr>
            <p:cNvPr id="327" name="Picture 312" descr="图片239"/>
            <p:cNvPicPr>
              <a:picLocks noChangeAspect="1" noChangeArrowheads="1"/>
            </p:cNvPicPr>
            <p:nvPr/>
          </p:nvPicPr>
          <p:blipFill>
            <a:blip r:embed="rId7" cstate="print"/>
            <a:srcRect/>
            <a:stretch>
              <a:fillRect/>
            </a:stretch>
          </p:blipFill>
          <p:spPr bwMode="auto">
            <a:xfrm>
              <a:off x="8515748" y="2324556"/>
              <a:ext cx="283233" cy="290723"/>
            </a:xfrm>
            <a:prstGeom prst="rect">
              <a:avLst/>
            </a:prstGeom>
            <a:noFill/>
          </p:spPr>
        </p:pic>
        <p:pic>
          <p:nvPicPr>
            <p:cNvPr id="328" name="Picture 313" descr="图片240"/>
            <p:cNvPicPr>
              <a:picLocks noChangeAspect="1" noChangeArrowheads="1"/>
            </p:cNvPicPr>
            <p:nvPr/>
          </p:nvPicPr>
          <p:blipFill>
            <a:blip r:embed="rId8" cstate="print"/>
            <a:srcRect/>
            <a:stretch>
              <a:fillRect/>
            </a:stretch>
          </p:blipFill>
          <p:spPr bwMode="auto">
            <a:xfrm>
              <a:off x="8195591" y="2956307"/>
              <a:ext cx="239761" cy="292861"/>
            </a:xfrm>
            <a:prstGeom prst="rect">
              <a:avLst/>
            </a:prstGeom>
            <a:noFill/>
          </p:spPr>
        </p:pic>
        <p:pic>
          <p:nvPicPr>
            <p:cNvPr id="329" name="Picture 313" descr="图片240"/>
            <p:cNvPicPr>
              <a:picLocks noChangeAspect="1" noChangeArrowheads="1"/>
            </p:cNvPicPr>
            <p:nvPr/>
          </p:nvPicPr>
          <p:blipFill>
            <a:blip r:embed="rId8" cstate="print"/>
            <a:srcRect/>
            <a:stretch>
              <a:fillRect/>
            </a:stretch>
          </p:blipFill>
          <p:spPr bwMode="auto">
            <a:xfrm>
              <a:off x="7730606" y="2956307"/>
              <a:ext cx="239761" cy="292861"/>
            </a:xfrm>
            <a:prstGeom prst="rect">
              <a:avLst/>
            </a:prstGeom>
            <a:noFill/>
          </p:spPr>
        </p:pic>
        <p:pic>
          <p:nvPicPr>
            <p:cNvPr id="330" name="Picture 313" descr="图片240"/>
            <p:cNvPicPr>
              <a:picLocks noChangeAspect="1" noChangeArrowheads="1"/>
            </p:cNvPicPr>
            <p:nvPr/>
          </p:nvPicPr>
          <p:blipFill>
            <a:blip r:embed="rId8" cstate="print"/>
            <a:srcRect/>
            <a:stretch>
              <a:fillRect/>
            </a:stretch>
          </p:blipFill>
          <p:spPr bwMode="auto">
            <a:xfrm>
              <a:off x="8660576" y="2956307"/>
              <a:ext cx="239761" cy="292861"/>
            </a:xfrm>
            <a:prstGeom prst="rect">
              <a:avLst/>
            </a:prstGeom>
            <a:noFill/>
          </p:spPr>
        </p:pic>
        <p:pic>
          <p:nvPicPr>
            <p:cNvPr id="331" name="Picture 313" descr="图片240"/>
            <p:cNvPicPr>
              <a:picLocks noChangeAspect="1" noChangeArrowheads="1"/>
            </p:cNvPicPr>
            <p:nvPr/>
          </p:nvPicPr>
          <p:blipFill>
            <a:blip r:embed="rId8" cstate="print"/>
            <a:srcRect/>
            <a:stretch>
              <a:fillRect/>
            </a:stretch>
          </p:blipFill>
          <p:spPr bwMode="auto">
            <a:xfrm>
              <a:off x="9125562" y="2956307"/>
              <a:ext cx="239761" cy="292861"/>
            </a:xfrm>
            <a:prstGeom prst="rect">
              <a:avLst/>
            </a:prstGeom>
            <a:noFill/>
          </p:spPr>
        </p:pic>
        <p:cxnSp>
          <p:nvCxnSpPr>
            <p:cNvPr id="332" name="Straight Connector 703"/>
            <p:cNvCxnSpPr>
              <a:stCxn id="325" idx="2"/>
              <a:endCxn id="326" idx="0"/>
            </p:cNvCxnSpPr>
            <p:nvPr/>
          </p:nvCxnSpPr>
          <p:spPr bwMode="auto">
            <a:xfrm flipH="1">
              <a:off x="7385502" y="2615278"/>
              <a:ext cx="498503" cy="341028"/>
            </a:xfrm>
            <a:prstGeom prst="line">
              <a:avLst/>
            </a:prstGeom>
            <a:noFill/>
            <a:ln w="19050">
              <a:solidFill>
                <a:srgbClr val="000000"/>
              </a:solidFill>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33" name="Straight Connector 705"/>
            <p:cNvCxnSpPr>
              <a:stCxn id="325" idx="2"/>
              <a:endCxn id="329" idx="0"/>
            </p:cNvCxnSpPr>
            <p:nvPr/>
          </p:nvCxnSpPr>
          <p:spPr bwMode="auto">
            <a:xfrm flipH="1">
              <a:off x="7850486" y="2615278"/>
              <a:ext cx="33518" cy="341028"/>
            </a:xfrm>
            <a:prstGeom prst="line">
              <a:avLst/>
            </a:prstGeom>
            <a:noFill/>
            <a:ln w="19050">
              <a:solidFill>
                <a:srgbClr val="000000"/>
              </a:solidFill>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34" name="Straight Connector 708"/>
            <p:cNvCxnSpPr>
              <a:stCxn id="325" idx="2"/>
              <a:endCxn id="330" idx="0"/>
            </p:cNvCxnSpPr>
            <p:nvPr/>
          </p:nvCxnSpPr>
          <p:spPr bwMode="auto">
            <a:xfrm>
              <a:off x="7884004" y="2615278"/>
              <a:ext cx="896452" cy="341028"/>
            </a:xfrm>
            <a:prstGeom prst="line">
              <a:avLst/>
            </a:prstGeom>
            <a:noFill/>
            <a:ln w="19050">
              <a:solidFill>
                <a:srgbClr val="000000"/>
              </a:solidFill>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35" name="Straight Connector 710"/>
            <p:cNvCxnSpPr>
              <a:stCxn id="325" idx="2"/>
              <a:endCxn id="331" idx="0"/>
            </p:cNvCxnSpPr>
            <p:nvPr/>
          </p:nvCxnSpPr>
          <p:spPr bwMode="auto">
            <a:xfrm>
              <a:off x="7884004" y="2615278"/>
              <a:ext cx="1361438" cy="341028"/>
            </a:xfrm>
            <a:prstGeom prst="line">
              <a:avLst/>
            </a:prstGeom>
            <a:noFill/>
            <a:ln w="19050">
              <a:solidFill>
                <a:srgbClr val="000000"/>
              </a:solidFill>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36" name="Straight Connector 711"/>
            <p:cNvCxnSpPr>
              <a:stCxn id="326" idx="0"/>
              <a:endCxn id="327" idx="2"/>
            </p:cNvCxnSpPr>
            <p:nvPr/>
          </p:nvCxnSpPr>
          <p:spPr bwMode="auto">
            <a:xfrm flipV="1">
              <a:off x="7385502" y="2615278"/>
              <a:ext cx="1271863" cy="341028"/>
            </a:xfrm>
            <a:prstGeom prst="line">
              <a:avLst/>
            </a:prstGeom>
            <a:noFill/>
            <a:ln w="19050">
              <a:solidFill>
                <a:srgbClr val="000000"/>
              </a:solidFill>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37" name="Straight Connector 715"/>
            <p:cNvCxnSpPr>
              <a:stCxn id="330" idx="0"/>
              <a:endCxn id="327" idx="2"/>
            </p:cNvCxnSpPr>
            <p:nvPr/>
          </p:nvCxnSpPr>
          <p:spPr bwMode="auto">
            <a:xfrm flipH="1" flipV="1">
              <a:off x="8657364" y="2615278"/>
              <a:ext cx="123092" cy="341028"/>
            </a:xfrm>
            <a:prstGeom prst="line">
              <a:avLst/>
            </a:prstGeom>
            <a:noFill/>
            <a:ln w="19050">
              <a:solidFill>
                <a:srgbClr val="000000"/>
              </a:solidFill>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38" name="Straight Connector 717"/>
            <p:cNvCxnSpPr>
              <a:stCxn id="327" idx="2"/>
              <a:endCxn id="331" idx="0"/>
            </p:cNvCxnSpPr>
            <p:nvPr/>
          </p:nvCxnSpPr>
          <p:spPr bwMode="auto">
            <a:xfrm>
              <a:off x="8657364" y="2615278"/>
              <a:ext cx="588078" cy="341028"/>
            </a:xfrm>
            <a:prstGeom prst="line">
              <a:avLst/>
            </a:prstGeom>
            <a:noFill/>
            <a:ln w="19050">
              <a:solidFill>
                <a:srgbClr val="000000"/>
              </a:solidFill>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39" name="Straight Connector 720"/>
            <p:cNvCxnSpPr>
              <a:stCxn id="325" idx="3"/>
              <a:endCxn id="327" idx="1"/>
            </p:cNvCxnSpPr>
            <p:nvPr/>
          </p:nvCxnSpPr>
          <p:spPr bwMode="auto">
            <a:xfrm>
              <a:off x="8025621" y="2469917"/>
              <a:ext cx="490127" cy="0"/>
            </a:xfrm>
            <a:prstGeom prst="line">
              <a:avLst/>
            </a:prstGeom>
            <a:noFill/>
            <a:ln w="28575">
              <a:solidFill>
                <a:srgbClr val="000000"/>
              </a:solidFill>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40" name="Straight Connector 714"/>
            <p:cNvCxnSpPr>
              <a:stCxn id="328" idx="0"/>
              <a:endCxn id="327" idx="2"/>
            </p:cNvCxnSpPr>
            <p:nvPr/>
          </p:nvCxnSpPr>
          <p:spPr bwMode="auto">
            <a:xfrm flipV="1">
              <a:off x="8315472" y="2615278"/>
              <a:ext cx="341893" cy="341028"/>
            </a:xfrm>
            <a:prstGeom prst="line">
              <a:avLst/>
            </a:prstGeom>
            <a:noFill/>
            <a:ln w="19050">
              <a:solidFill>
                <a:srgbClr val="000000"/>
              </a:solidFill>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41" name="Straight Connector 707"/>
            <p:cNvCxnSpPr>
              <a:stCxn id="325" idx="2"/>
              <a:endCxn id="328" idx="0"/>
            </p:cNvCxnSpPr>
            <p:nvPr/>
          </p:nvCxnSpPr>
          <p:spPr bwMode="auto">
            <a:xfrm>
              <a:off x="7884005" y="2615278"/>
              <a:ext cx="431467" cy="341028"/>
            </a:xfrm>
            <a:prstGeom prst="line">
              <a:avLst/>
            </a:prstGeom>
            <a:noFill/>
            <a:ln w="19050">
              <a:solidFill>
                <a:srgbClr val="000000"/>
              </a:solidFill>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42" name="Straight Connector 713"/>
            <p:cNvCxnSpPr>
              <a:stCxn id="329" idx="0"/>
              <a:endCxn id="327" idx="2"/>
            </p:cNvCxnSpPr>
            <p:nvPr/>
          </p:nvCxnSpPr>
          <p:spPr bwMode="auto">
            <a:xfrm flipV="1">
              <a:off x="7850486" y="2615278"/>
              <a:ext cx="806878" cy="341028"/>
            </a:xfrm>
            <a:prstGeom prst="line">
              <a:avLst/>
            </a:prstGeom>
            <a:noFill/>
            <a:ln w="19050">
              <a:solidFill>
                <a:srgbClr val="000000"/>
              </a:solidFill>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43" name="Straight Connector 723"/>
            <p:cNvCxnSpPr>
              <a:stCxn id="325" idx="0"/>
              <a:endCxn id="323" idx="2"/>
            </p:cNvCxnSpPr>
            <p:nvPr/>
          </p:nvCxnSpPr>
          <p:spPr bwMode="auto">
            <a:xfrm flipH="1" flipV="1">
              <a:off x="7884004" y="2170987"/>
              <a:ext cx="1" cy="153568"/>
            </a:xfrm>
            <a:prstGeom prst="line">
              <a:avLst/>
            </a:prstGeom>
            <a:noFill/>
            <a:ln w="28575">
              <a:solidFill>
                <a:srgbClr val="000000"/>
              </a:solidFill>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44" name="Straight Connector 726"/>
            <p:cNvCxnSpPr>
              <a:stCxn id="324" idx="1"/>
              <a:endCxn id="323" idx="3"/>
            </p:cNvCxnSpPr>
            <p:nvPr/>
          </p:nvCxnSpPr>
          <p:spPr bwMode="auto">
            <a:xfrm flipH="1">
              <a:off x="8047356" y="2017187"/>
              <a:ext cx="446654" cy="0"/>
            </a:xfrm>
            <a:prstGeom prst="line">
              <a:avLst/>
            </a:prstGeom>
            <a:noFill/>
            <a:ln w="28575">
              <a:solidFill>
                <a:srgbClr val="000000"/>
              </a:solidFill>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45" name="TextBox 58"/>
            <p:cNvSpPr txBox="1"/>
            <p:nvPr/>
          </p:nvSpPr>
          <p:spPr>
            <a:xfrm>
              <a:off x="6792750" y="3339479"/>
              <a:ext cx="3105562" cy="335211"/>
            </a:xfrm>
            <a:prstGeom prst="rect">
              <a:avLst/>
            </a:prstGeom>
            <a:noFill/>
          </p:spPr>
          <p:txBody>
            <a:bodyPr wrap="square" rtlCol="0">
              <a:noAutofit/>
            </a:bodyPr>
            <a:lstStyle/>
            <a:p>
              <a:pPr algn="ctr" fontAlgn="ctr"/>
              <a:r>
                <a:rPr sz="1200" dirty="0">
                  <a:solidFill>
                    <a:srgbClr val="000000"/>
                  </a:solidFill>
                  <a:latin typeface="微软雅黑" panose="020B0503020204020204" pitchFamily="34" charset="-122"/>
                  <a:ea typeface="微软雅黑" panose="020B0503020204020204" pitchFamily="34" charset="-122"/>
                </a:rPr>
                <a:t>In a traditional data center, 80% of traffic is north-to-south traffic.</a:t>
              </a:r>
            </a:p>
          </p:txBody>
        </p:sp>
        <p:sp>
          <p:nvSpPr>
            <p:cNvPr id="378" name="上下箭头 5"/>
            <p:cNvSpPr/>
            <p:nvPr/>
          </p:nvSpPr>
          <p:spPr bwMode="auto">
            <a:xfrm>
              <a:off x="8146795" y="3833190"/>
              <a:ext cx="288032" cy="874666"/>
            </a:xfrm>
            <a:prstGeom prst="upDownArrow">
              <a:avLst>
                <a:gd name="adj1" fmla="val 53351"/>
                <a:gd name="adj2" fmla="val 50000"/>
              </a:avLst>
            </a:prstGeom>
            <a:gradFill rotWithShape="1">
              <a:gsLst>
                <a:gs pos="0">
                  <a:srgbClr val="FF781D">
                    <a:alpha val="90000"/>
                  </a:srgbClr>
                </a:gs>
                <a:gs pos="100000">
                  <a:srgbClr val="FFCC66">
                    <a:alpha val="90000"/>
                  </a:srgbClr>
                </a:gs>
              </a:gsLst>
              <a:lin ang="5400000" scaled="1"/>
            </a:gradFill>
            <a:ln w="25400">
              <a:noFill/>
              <a:miter lim="800000"/>
              <a:headEnd/>
              <a:tailEnd/>
            </a:ln>
            <a:effectLst/>
          </p:spPr>
          <p:txBody>
            <a:bodyPr wrap="square" anchor="ctr">
              <a:noAutofit/>
            </a:bodyPr>
            <a:lstStyle/>
            <a:p>
              <a:pPr algn="ctr" fontAlgn="ctr">
                <a:spcBef>
                  <a:spcPts val="0"/>
                </a:spcBef>
                <a:spcAft>
                  <a:spcPts val="0"/>
                </a:spcAft>
                <a:buClr>
                  <a:srgbClr val="CC9900"/>
                </a:buClr>
                <a:buFont typeface="Wingdings" pitchFamily="2" charset="2"/>
                <a:buChar char="n"/>
                <a:defRPr/>
              </a:pPr>
              <a:endParaRPr lang="zh-CN" altLang="en-US" sz="1200" kern="0">
                <a:solidFill>
                  <a:sysClr val="windowText" lastClr="000000"/>
                </a:solidFill>
                <a:latin typeface="微软雅黑" panose="020B0503020204020204" pitchFamily="34" charset="-122"/>
                <a:ea typeface="微软雅黑" panose="020B0503020204020204" pitchFamily="34" charset="-122"/>
              </a:endParaRPr>
            </a:p>
          </p:txBody>
        </p:sp>
        <p:sp>
          <p:nvSpPr>
            <p:cNvPr id="379" name="上下箭头 6"/>
            <p:cNvSpPr/>
            <p:nvPr/>
          </p:nvSpPr>
          <p:spPr bwMode="auto">
            <a:xfrm rot="5400000">
              <a:off x="7853277" y="3932044"/>
              <a:ext cx="901229" cy="2234570"/>
            </a:xfrm>
            <a:prstGeom prst="upDownArrow">
              <a:avLst>
                <a:gd name="adj1" fmla="val 66263"/>
                <a:gd name="adj2" fmla="val 50000"/>
              </a:avLst>
            </a:prstGeom>
            <a:gradFill rotWithShape="1">
              <a:gsLst>
                <a:gs pos="0">
                  <a:srgbClr val="3399FF"/>
                </a:gs>
                <a:gs pos="100000">
                  <a:srgbClr val="99CCFF"/>
                </a:gs>
              </a:gsLst>
              <a:lin ang="5400000" scaled="1"/>
            </a:gradFill>
            <a:ln w="25400">
              <a:noFill/>
              <a:miter lim="800000"/>
              <a:headEnd/>
              <a:tailEnd/>
            </a:ln>
            <a:effectLst/>
          </p:spPr>
          <p:txBody>
            <a:bodyPr wrap="square" anchor="ctr">
              <a:noAutofit/>
            </a:bodyPr>
            <a:lstStyle/>
            <a:p>
              <a:pPr algn="ctr" fontAlgn="ctr">
                <a:spcBef>
                  <a:spcPts val="0"/>
                </a:spcBef>
                <a:spcAft>
                  <a:spcPts val="0"/>
                </a:spcAft>
                <a:buClr>
                  <a:srgbClr val="CC9900"/>
                </a:buClr>
                <a:buFont typeface="Wingdings" pitchFamily="2" charset="2"/>
                <a:buChar char="n"/>
                <a:defRPr/>
              </a:pPr>
              <a:endParaRPr lang="zh-CN" altLang="en-US" sz="1200" kern="0">
                <a:solidFill>
                  <a:sysClr val="windowText" lastClr="000000"/>
                </a:solidFill>
                <a:latin typeface="微软雅黑" panose="020B0503020204020204" pitchFamily="34" charset="-122"/>
                <a:ea typeface="微软雅黑" panose="020B0503020204020204" pitchFamily="34" charset="-122"/>
              </a:endParaRPr>
            </a:p>
          </p:txBody>
        </p:sp>
        <p:cxnSp>
          <p:nvCxnSpPr>
            <p:cNvPr id="380" name="Straight Connector 718"/>
            <p:cNvCxnSpPr>
              <a:stCxn id="385" idx="0"/>
              <a:endCxn id="384" idx="2"/>
            </p:cNvCxnSpPr>
            <p:nvPr/>
          </p:nvCxnSpPr>
          <p:spPr bwMode="auto">
            <a:xfrm flipV="1">
              <a:off x="7906180" y="4388996"/>
              <a:ext cx="773359" cy="153568"/>
            </a:xfrm>
            <a:prstGeom prst="line">
              <a:avLst/>
            </a:prstGeom>
            <a:noFill/>
            <a:ln w="28575">
              <a:solidFill>
                <a:srgbClr val="000000"/>
              </a:solidFill>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81" name="Straight Connector 721"/>
            <p:cNvCxnSpPr>
              <a:stCxn id="383" idx="2"/>
              <a:endCxn id="387" idx="0"/>
            </p:cNvCxnSpPr>
            <p:nvPr/>
          </p:nvCxnSpPr>
          <p:spPr bwMode="auto">
            <a:xfrm>
              <a:off x="7906179" y="4388996"/>
              <a:ext cx="773361" cy="153568"/>
            </a:xfrm>
            <a:prstGeom prst="line">
              <a:avLst/>
            </a:prstGeom>
            <a:noFill/>
            <a:ln w="28575">
              <a:solidFill>
                <a:srgbClr val="000000"/>
              </a:solidFill>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82" name="Straight Connector 724"/>
            <p:cNvCxnSpPr>
              <a:stCxn id="387" idx="0"/>
              <a:endCxn id="384" idx="2"/>
            </p:cNvCxnSpPr>
            <p:nvPr/>
          </p:nvCxnSpPr>
          <p:spPr bwMode="auto">
            <a:xfrm flipH="1" flipV="1">
              <a:off x="8679539" y="4388996"/>
              <a:ext cx="1" cy="153568"/>
            </a:xfrm>
            <a:prstGeom prst="line">
              <a:avLst/>
            </a:prstGeom>
            <a:noFill/>
            <a:ln w="28575">
              <a:solidFill>
                <a:srgbClr val="000000"/>
              </a:solidFill>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pic>
          <p:nvPicPr>
            <p:cNvPr id="383" name="Picture 309" descr="图片236"/>
            <p:cNvPicPr>
              <a:picLocks noChangeAspect="1" noChangeArrowheads="1"/>
            </p:cNvPicPr>
            <p:nvPr/>
          </p:nvPicPr>
          <p:blipFill>
            <a:blip r:embed="rId6" cstate="print"/>
            <a:srcRect/>
            <a:stretch>
              <a:fillRect/>
            </a:stretch>
          </p:blipFill>
          <p:spPr bwMode="auto">
            <a:xfrm>
              <a:off x="7742825" y="4081396"/>
              <a:ext cx="326706" cy="307601"/>
            </a:xfrm>
            <a:prstGeom prst="rect">
              <a:avLst/>
            </a:prstGeom>
            <a:noFill/>
          </p:spPr>
        </p:pic>
        <p:pic>
          <p:nvPicPr>
            <p:cNvPr id="384" name="Picture 309" descr="图片236"/>
            <p:cNvPicPr>
              <a:picLocks noChangeAspect="1" noChangeArrowheads="1"/>
            </p:cNvPicPr>
            <p:nvPr/>
          </p:nvPicPr>
          <p:blipFill>
            <a:blip r:embed="rId6" cstate="print"/>
            <a:srcRect/>
            <a:stretch>
              <a:fillRect/>
            </a:stretch>
          </p:blipFill>
          <p:spPr bwMode="auto">
            <a:xfrm>
              <a:off x="8516185" y="4081396"/>
              <a:ext cx="326706" cy="307601"/>
            </a:xfrm>
            <a:prstGeom prst="rect">
              <a:avLst/>
            </a:prstGeom>
            <a:noFill/>
          </p:spPr>
        </p:pic>
        <p:pic>
          <p:nvPicPr>
            <p:cNvPr id="385" name="Picture 312" descr="图片239"/>
            <p:cNvPicPr>
              <a:picLocks noChangeAspect="1" noChangeArrowheads="1"/>
            </p:cNvPicPr>
            <p:nvPr/>
          </p:nvPicPr>
          <p:blipFill>
            <a:blip r:embed="rId7" cstate="print"/>
            <a:srcRect/>
            <a:stretch>
              <a:fillRect/>
            </a:stretch>
          </p:blipFill>
          <p:spPr bwMode="auto">
            <a:xfrm>
              <a:off x="7764563" y="4542565"/>
              <a:ext cx="283233" cy="290723"/>
            </a:xfrm>
            <a:prstGeom prst="rect">
              <a:avLst/>
            </a:prstGeom>
            <a:noFill/>
          </p:spPr>
        </p:pic>
        <p:pic>
          <p:nvPicPr>
            <p:cNvPr id="386" name="Picture 313" descr="图片240"/>
            <p:cNvPicPr>
              <a:picLocks noChangeAspect="1" noChangeArrowheads="1"/>
            </p:cNvPicPr>
            <p:nvPr/>
          </p:nvPicPr>
          <p:blipFill>
            <a:blip r:embed="rId8" cstate="print"/>
            <a:srcRect/>
            <a:stretch>
              <a:fillRect/>
            </a:stretch>
          </p:blipFill>
          <p:spPr bwMode="auto">
            <a:xfrm>
              <a:off x="7287796" y="5174316"/>
              <a:ext cx="239761" cy="292861"/>
            </a:xfrm>
            <a:prstGeom prst="rect">
              <a:avLst/>
            </a:prstGeom>
            <a:noFill/>
          </p:spPr>
        </p:pic>
        <p:pic>
          <p:nvPicPr>
            <p:cNvPr id="387" name="Picture 312" descr="图片239"/>
            <p:cNvPicPr>
              <a:picLocks noChangeAspect="1" noChangeArrowheads="1"/>
            </p:cNvPicPr>
            <p:nvPr/>
          </p:nvPicPr>
          <p:blipFill>
            <a:blip r:embed="rId7" cstate="print"/>
            <a:srcRect/>
            <a:stretch>
              <a:fillRect/>
            </a:stretch>
          </p:blipFill>
          <p:spPr bwMode="auto">
            <a:xfrm>
              <a:off x="8537923" y="4542565"/>
              <a:ext cx="283233" cy="290723"/>
            </a:xfrm>
            <a:prstGeom prst="rect">
              <a:avLst/>
            </a:prstGeom>
            <a:noFill/>
          </p:spPr>
        </p:pic>
        <p:pic>
          <p:nvPicPr>
            <p:cNvPr id="388" name="Picture 313" descr="图片240"/>
            <p:cNvPicPr>
              <a:picLocks noChangeAspect="1" noChangeArrowheads="1"/>
            </p:cNvPicPr>
            <p:nvPr/>
          </p:nvPicPr>
          <p:blipFill>
            <a:blip r:embed="rId8" cstate="print"/>
            <a:srcRect/>
            <a:stretch>
              <a:fillRect/>
            </a:stretch>
          </p:blipFill>
          <p:spPr bwMode="auto">
            <a:xfrm>
              <a:off x="8217766" y="5174316"/>
              <a:ext cx="239761" cy="292861"/>
            </a:xfrm>
            <a:prstGeom prst="rect">
              <a:avLst/>
            </a:prstGeom>
            <a:noFill/>
          </p:spPr>
        </p:pic>
        <p:pic>
          <p:nvPicPr>
            <p:cNvPr id="389" name="Picture 313" descr="图片240"/>
            <p:cNvPicPr>
              <a:picLocks noChangeAspect="1" noChangeArrowheads="1"/>
            </p:cNvPicPr>
            <p:nvPr/>
          </p:nvPicPr>
          <p:blipFill>
            <a:blip r:embed="rId8" cstate="print"/>
            <a:srcRect/>
            <a:stretch>
              <a:fillRect/>
            </a:stretch>
          </p:blipFill>
          <p:spPr bwMode="auto">
            <a:xfrm>
              <a:off x="7752781" y="5174316"/>
              <a:ext cx="239761" cy="292861"/>
            </a:xfrm>
            <a:prstGeom prst="rect">
              <a:avLst/>
            </a:prstGeom>
            <a:noFill/>
          </p:spPr>
        </p:pic>
        <p:pic>
          <p:nvPicPr>
            <p:cNvPr id="390" name="Picture 313" descr="图片240"/>
            <p:cNvPicPr>
              <a:picLocks noChangeAspect="1" noChangeArrowheads="1"/>
            </p:cNvPicPr>
            <p:nvPr/>
          </p:nvPicPr>
          <p:blipFill>
            <a:blip r:embed="rId8" cstate="print"/>
            <a:srcRect/>
            <a:stretch>
              <a:fillRect/>
            </a:stretch>
          </p:blipFill>
          <p:spPr bwMode="auto">
            <a:xfrm>
              <a:off x="8682751" y="5174316"/>
              <a:ext cx="239761" cy="292861"/>
            </a:xfrm>
            <a:prstGeom prst="rect">
              <a:avLst/>
            </a:prstGeom>
            <a:noFill/>
          </p:spPr>
        </p:pic>
        <p:cxnSp>
          <p:nvCxnSpPr>
            <p:cNvPr id="391" name="Straight Connector 703"/>
            <p:cNvCxnSpPr>
              <a:stCxn id="385" idx="2"/>
              <a:endCxn id="386" idx="0"/>
            </p:cNvCxnSpPr>
            <p:nvPr/>
          </p:nvCxnSpPr>
          <p:spPr bwMode="auto">
            <a:xfrm flipH="1">
              <a:off x="7407677" y="4833287"/>
              <a:ext cx="498503" cy="341028"/>
            </a:xfrm>
            <a:prstGeom prst="line">
              <a:avLst/>
            </a:prstGeom>
            <a:noFill/>
            <a:ln w="19050">
              <a:solidFill>
                <a:srgbClr val="000000"/>
              </a:solidFill>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92" name="Straight Connector 705"/>
            <p:cNvCxnSpPr>
              <a:stCxn id="385" idx="2"/>
              <a:endCxn id="389" idx="0"/>
            </p:cNvCxnSpPr>
            <p:nvPr/>
          </p:nvCxnSpPr>
          <p:spPr bwMode="auto">
            <a:xfrm flipH="1">
              <a:off x="7872661" y="4833287"/>
              <a:ext cx="33518" cy="341028"/>
            </a:xfrm>
            <a:prstGeom prst="line">
              <a:avLst/>
            </a:prstGeom>
            <a:noFill/>
            <a:ln w="19050">
              <a:solidFill>
                <a:srgbClr val="000000"/>
              </a:solidFill>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93" name="Straight Connector 708"/>
            <p:cNvCxnSpPr>
              <a:stCxn id="385" idx="2"/>
              <a:endCxn id="390" idx="0"/>
            </p:cNvCxnSpPr>
            <p:nvPr/>
          </p:nvCxnSpPr>
          <p:spPr bwMode="auto">
            <a:xfrm>
              <a:off x="7906179" y="4833287"/>
              <a:ext cx="896452" cy="341028"/>
            </a:xfrm>
            <a:prstGeom prst="line">
              <a:avLst/>
            </a:prstGeom>
            <a:noFill/>
            <a:ln w="19050">
              <a:solidFill>
                <a:srgbClr val="000000"/>
              </a:solidFill>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94" name="Straight Connector 710"/>
            <p:cNvCxnSpPr>
              <a:stCxn id="385" idx="2"/>
            </p:cNvCxnSpPr>
            <p:nvPr/>
          </p:nvCxnSpPr>
          <p:spPr bwMode="auto">
            <a:xfrm>
              <a:off x="7906179" y="4833287"/>
              <a:ext cx="1361438" cy="341028"/>
            </a:xfrm>
            <a:prstGeom prst="line">
              <a:avLst/>
            </a:prstGeom>
            <a:noFill/>
            <a:ln w="19050">
              <a:solidFill>
                <a:srgbClr val="000000"/>
              </a:solidFill>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95" name="Straight Connector 711"/>
            <p:cNvCxnSpPr>
              <a:stCxn id="386" idx="0"/>
              <a:endCxn id="387" idx="2"/>
            </p:cNvCxnSpPr>
            <p:nvPr/>
          </p:nvCxnSpPr>
          <p:spPr bwMode="auto">
            <a:xfrm flipV="1">
              <a:off x="7407677" y="4833287"/>
              <a:ext cx="1271863" cy="341028"/>
            </a:xfrm>
            <a:prstGeom prst="line">
              <a:avLst/>
            </a:prstGeom>
            <a:noFill/>
            <a:ln w="19050">
              <a:solidFill>
                <a:srgbClr val="000000"/>
              </a:solidFill>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96" name="Straight Connector 715"/>
            <p:cNvCxnSpPr>
              <a:stCxn id="390" idx="0"/>
              <a:endCxn id="387" idx="2"/>
            </p:cNvCxnSpPr>
            <p:nvPr/>
          </p:nvCxnSpPr>
          <p:spPr bwMode="auto">
            <a:xfrm flipH="1" flipV="1">
              <a:off x="8679539" y="4833287"/>
              <a:ext cx="123092" cy="341028"/>
            </a:xfrm>
            <a:prstGeom prst="line">
              <a:avLst/>
            </a:prstGeom>
            <a:noFill/>
            <a:ln w="19050">
              <a:solidFill>
                <a:srgbClr val="000000"/>
              </a:solidFill>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97" name="Straight Connector 717"/>
            <p:cNvCxnSpPr>
              <a:stCxn id="387" idx="2"/>
            </p:cNvCxnSpPr>
            <p:nvPr/>
          </p:nvCxnSpPr>
          <p:spPr bwMode="auto">
            <a:xfrm>
              <a:off x="8679539" y="4833287"/>
              <a:ext cx="588078" cy="341028"/>
            </a:xfrm>
            <a:prstGeom prst="line">
              <a:avLst/>
            </a:prstGeom>
            <a:noFill/>
            <a:ln w="19050">
              <a:solidFill>
                <a:srgbClr val="000000"/>
              </a:solidFill>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98" name="Straight Connector 720"/>
            <p:cNvCxnSpPr>
              <a:stCxn id="385" idx="3"/>
              <a:endCxn id="387" idx="1"/>
            </p:cNvCxnSpPr>
            <p:nvPr/>
          </p:nvCxnSpPr>
          <p:spPr bwMode="auto">
            <a:xfrm>
              <a:off x="8047796" y="4687926"/>
              <a:ext cx="490127" cy="0"/>
            </a:xfrm>
            <a:prstGeom prst="line">
              <a:avLst/>
            </a:prstGeom>
            <a:noFill/>
            <a:ln w="28575">
              <a:solidFill>
                <a:srgbClr val="000000"/>
              </a:solidFill>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99" name="Straight Connector 714"/>
            <p:cNvCxnSpPr>
              <a:stCxn id="388" idx="0"/>
              <a:endCxn id="387" idx="2"/>
            </p:cNvCxnSpPr>
            <p:nvPr/>
          </p:nvCxnSpPr>
          <p:spPr bwMode="auto">
            <a:xfrm flipV="1">
              <a:off x="8337647" y="4833287"/>
              <a:ext cx="341893" cy="341028"/>
            </a:xfrm>
            <a:prstGeom prst="line">
              <a:avLst/>
            </a:prstGeom>
            <a:noFill/>
            <a:ln w="19050">
              <a:solidFill>
                <a:srgbClr val="000000"/>
              </a:solidFill>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400" name="Straight Connector 707"/>
            <p:cNvCxnSpPr>
              <a:stCxn id="385" idx="2"/>
              <a:endCxn id="388" idx="0"/>
            </p:cNvCxnSpPr>
            <p:nvPr/>
          </p:nvCxnSpPr>
          <p:spPr bwMode="auto">
            <a:xfrm>
              <a:off x="7906180" y="4833287"/>
              <a:ext cx="431467" cy="341028"/>
            </a:xfrm>
            <a:prstGeom prst="line">
              <a:avLst/>
            </a:prstGeom>
            <a:noFill/>
            <a:ln w="19050">
              <a:solidFill>
                <a:srgbClr val="000000"/>
              </a:solidFill>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401" name="Straight Connector 713"/>
            <p:cNvCxnSpPr>
              <a:stCxn id="389" idx="0"/>
              <a:endCxn id="387" idx="2"/>
            </p:cNvCxnSpPr>
            <p:nvPr/>
          </p:nvCxnSpPr>
          <p:spPr bwMode="auto">
            <a:xfrm flipV="1">
              <a:off x="7872661" y="4833287"/>
              <a:ext cx="806878" cy="341028"/>
            </a:xfrm>
            <a:prstGeom prst="line">
              <a:avLst/>
            </a:prstGeom>
            <a:noFill/>
            <a:ln w="19050">
              <a:solidFill>
                <a:srgbClr val="000000"/>
              </a:solidFill>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402" name="Straight Connector 723"/>
            <p:cNvCxnSpPr>
              <a:stCxn id="385" idx="0"/>
              <a:endCxn id="383" idx="2"/>
            </p:cNvCxnSpPr>
            <p:nvPr/>
          </p:nvCxnSpPr>
          <p:spPr bwMode="auto">
            <a:xfrm flipH="1" flipV="1">
              <a:off x="7906179" y="4388996"/>
              <a:ext cx="1" cy="153568"/>
            </a:xfrm>
            <a:prstGeom prst="line">
              <a:avLst/>
            </a:prstGeom>
            <a:noFill/>
            <a:ln w="28575">
              <a:solidFill>
                <a:srgbClr val="000000"/>
              </a:solidFill>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403" name="Straight Connector 726"/>
            <p:cNvCxnSpPr>
              <a:stCxn id="384" idx="1"/>
              <a:endCxn id="383" idx="3"/>
            </p:cNvCxnSpPr>
            <p:nvPr/>
          </p:nvCxnSpPr>
          <p:spPr bwMode="auto">
            <a:xfrm flipH="1">
              <a:off x="8069531" y="4235196"/>
              <a:ext cx="446654" cy="0"/>
            </a:xfrm>
            <a:prstGeom prst="line">
              <a:avLst/>
            </a:prstGeom>
            <a:noFill/>
            <a:ln w="28575">
              <a:solidFill>
                <a:srgbClr val="000000"/>
              </a:solidFill>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404" name="TextBox 59"/>
            <p:cNvSpPr txBox="1"/>
            <p:nvPr/>
          </p:nvSpPr>
          <p:spPr>
            <a:xfrm>
              <a:off x="6775233" y="5769893"/>
              <a:ext cx="3140601" cy="335211"/>
            </a:xfrm>
            <a:prstGeom prst="rect">
              <a:avLst/>
            </a:prstGeom>
            <a:noFill/>
          </p:spPr>
          <p:txBody>
            <a:bodyPr wrap="square" rtlCol="0">
              <a:noAutofit/>
            </a:bodyPr>
            <a:lstStyle/>
            <a:p>
              <a:pPr algn="ctr" fontAlgn="ctr"/>
              <a:r>
                <a:rPr sz="1200" dirty="0">
                  <a:solidFill>
                    <a:srgbClr val="000000"/>
                  </a:solidFill>
                  <a:latin typeface="微软雅黑" panose="020B0503020204020204" pitchFamily="34" charset="-122"/>
                  <a:ea typeface="微软雅黑" panose="020B0503020204020204" pitchFamily="34" charset="-122"/>
                </a:rPr>
                <a:t>In a cloud computing data center, 70% of traffic is east-to-west traffic.</a:t>
              </a:r>
            </a:p>
          </p:txBody>
        </p:sp>
      </p:grpSp>
    </p:spTree>
    <p:extLst>
      <p:ext uri="{BB962C8B-B14F-4D97-AF65-F5344CB8AC3E}">
        <p14:creationId xmlns:p14="http://schemas.microsoft.com/office/powerpoint/2010/main" val="30330802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占位符 14"/>
          <p:cNvSpPr>
            <a:spLocks noGrp="1"/>
          </p:cNvSpPr>
          <p:nvPr>
            <p:ph type="body" sz="quarter" idx="12"/>
          </p:nvPr>
        </p:nvSpPr>
        <p:spPr/>
        <p:txBody>
          <a:bodyPr/>
          <a:lstStyle/>
          <a:p>
            <a:r>
              <a:rPr lang="en-US" altLang="zh-CN" dirty="0"/>
              <a:t>CE Data Center Switch Portfolio (1)</a:t>
            </a:r>
            <a:endParaRPr lang="zh-CN" altLang="en-US" dirty="0"/>
          </a:p>
        </p:txBody>
      </p:sp>
      <p:grpSp>
        <p:nvGrpSpPr>
          <p:cNvPr id="14" name="组合 13"/>
          <p:cNvGrpSpPr/>
          <p:nvPr/>
        </p:nvGrpSpPr>
        <p:grpSpPr>
          <a:xfrm>
            <a:off x="1008062" y="1448780"/>
            <a:ext cx="10200505" cy="4824536"/>
            <a:chOff x="2280047" y="1808142"/>
            <a:chExt cx="7848602" cy="3841933"/>
          </a:xfrm>
        </p:grpSpPr>
        <p:sp>
          <p:nvSpPr>
            <p:cNvPr id="6" name="圆角矩形 5"/>
            <p:cNvSpPr/>
            <p:nvPr/>
          </p:nvSpPr>
          <p:spPr bwMode="auto">
            <a:xfrm>
              <a:off x="6501046" y="2213865"/>
              <a:ext cx="1755195" cy="3414382"/>
            </a:xfrm>
            <a:prstGeom prst="roundRect">
              <a:avLst>
                <a:gd name="adj" fmla="val 2677"/>
              </a:avLst>
            </a:prstGeom>
            <a:solidFill>
              <a:srgbClr val="E2E2E2"/>
            </a:solidFill>
            <a:ln w="19050">
              <a:solidFill>
                <a:srgbClr val="C0C0C0"/>
              </a:solidFill>
            </a:ln>
            <a:effectLst/>
          </p:spPr>
          <p:txBody>
            <a:bodyPr vert="horz" wrap="square" lIns="91452" tIns="45726" rIns="91452" bIns="45726" numCol="1" rtlCol="0" anchor="t" anchorCtr="0" compatLnSpc="1">
              <a:prstTxWarp prst="textNoShape">
                <a:avLst/>
              </a:prstTxWarp>
              <a:noAutofit/>
            </a:bodyPr>
            <a:lstStyle/>
            <a:p>
              <a:pPr fontAlgn="ctr">
                <a:buClr>
                  <a:srgbClr val="CC9900"/>
                </a:buClr>
                <a:buFont typeface="Wingdings" pitchFamily="2" charset="2"/>
                <a:buChar char="n"/>
              </a:pPr>
              <a:endParaRPr lang="zh-CN" altLang="en-US" sz="1200" dirty="0">
                <a:latin typeface="微软雅黑" panose="020B0503020204020204" pitchFamily="34" charset="-122"/>
                <a:ea typeface="微软雅黑" panose="020B0503020204020204" pitchFamily="34" charset="-122"/>
              </a:endParaRPr>
            </a:p>
          </p:txBody>
        </p:sp>
        <p:sp>
          <p:nvSpPr>
            <p:cNvPr id="9" name="TextBox 81"/>
            <p:cNvSpPr txBox="1"/>
            <p:nvPr/>
          </p:nvSpPr>
          <p:spPr>
            <a:xfrm>
              <a:off x="6474043" y="2267871"/>
              <a:ext cx="1814653" cy="242374"/>
            </a:xfrm>
            <a:prstGeom prst="rect">
              <a:avLst/>
            </a:prstGeom>
            <a:noFill/>
          </p:spPr>
          <p:txBody>
            <a:bodyPr wrap="square" lIns="91439" tIns="45720" rIns="91439" bIns="45720" rtlCol="0">
              <a:noAutofit/>
            </a:bodyPr>
            <a:lstStyle/>
            <a:p>
              <a:pPr algn="ctr" fontAlgn="ctr"/>
              <a:r>
                <a:rPr sz="1200" b="1" dirty="0">
                  <a:solidFill>
                    <a:srgbClr val="C00000"/>
                  </a:solidFill>
                  <a:latin typeface="微软雅黑" panose="020B0503020204020204" pitchFamily="34" charset="-122"/>
                  <a:ea typeface="微软雅黑" panose="020B0503020204020204" pitchFamily="34" charset="-122"/>
                </a:rPr>
                <a:t>10GE </a:t>
              </a:r>
              <a:r>
                <a:rPr sz="1200" b="1" dirty="0" err="1">
                  <a:solidFill>
                    <a:srgbClr val="C00000"/>
                  </a:solidFill>
                  <a:latin typeface="微软雅黑" panose="020B0503020204020204" pitchFamily="34" charset="-122"/>
                  <a:ea typeface="微软雅黑" panose="020B0503020204020204" pitchFamily="34" charset="-122"/>
                </a:rPr>
                <a:t>ToR</a:t>
              </a:r>
              <a:r>
                <a:rPr sz="1200" b="1" dirty="0">
                  <a:solidFill>
                    <a:srgbClr val="C00000"/>
                  </a:solidFill>
                  <a:latin typeface="微软雅黑" panose="020B0503020204020204" pitchFamily="34" charset="-122"/>
                  <a:ea typeface="微软雅黑" panose="020B0503020204020204" pitchFamily="34" charset="-122"/>
                </a:rPr>
                <a:t> switch</a:t>
              </a:r>
              <a:endParaRPr lang="zh-CN" altLang="en-US" sz="1200" b="1" dirty="0">
                <a:solidFill>
                  <a:srgbClr val="C00000"/>
                </a:solidFill>
                <a:latin typeface="微软雅黑" panose="020B0503020204020204" pitchFamily="34" charset="-122"/>
                <a:ea typeface="微软雅黑" panose="020B0503020204020204" pitchFamily="34" charset="-122"/>
                <a:cs typeface="Arial" pitchFamily="34" charset="0"/>
              </a:endParaRPr>
            </a:p>
          </p:txBody>
        </p:sp>
        <p:sp>
          <p:nvSpPr>
            <p:cNvPr id="25" name="圆角矩形 24"/>
            <p:cNvSpPr/>
            <p:nvPr/>
          </p:nvSpPr>
          <p:spPr bwMode="auto">
            <a:xfrm>
              <a:off x="8399330" y="4292780"/>
              <a:ext cx="1729319" cy="1080437"/>
            </a:xfrm>
            <a:prstGeom prst="roundRect">
              <a:avLst>
                <a:gd name="adj" fmla="val 1711"/>
              </a:avLst>
            </a:prstGeom>
            <a:solidFill>
              <a:srgbClr val="E2E2E2"/>
            </a:solidFill>
            <a:ln w="19050">
              <a:solidFill>
                <a:srgbClr val="C0C0C0"/>
              </a:solidFill>
            </a:ln>
            <a:effectLst/>
          </p:spPr>
          <p:txBody>
            <a:bodyPr vert="horz" wrap="square" lIns="68576" tIns="34288" rIns="68576" bIns="34288" numCol="1" rtlCol="0" anchor="t" anchorCtr="0" compatLnSpc="1">
              <a:prstTxWarp prst="textNoShape">
                <a:avLst/>
              </a:prstTxWarp>
              <a:noAutofit/>
            </a:bodyPr>
            <a:lstStyle/>
            <a:p>
              <a:pPr fontAlgn="ctr">
                <a:buClr>
                  <a:srgbClr val="CC9900"/>
                </a:buClr>
                <a:buFont typeface="Wingdings" pitchFamily="2" charset="2"/>
                <a:buChar char="n"/>
              </a:pPr>
              <a:endParaRPr lang="zh-CN" altLang="en-US" sz="1200" dirty="0">
                <a:latin typeface="微软雅黑" panose="020B0503020204020204" pitchFamily="34" charset="-122"/>
                <a:ea typeface="微软雅黑" panose="020B0503020204020204" pitchFamily="34" charset="-122"/>
              </a:endParaRPr>
            </a:p>
          </p:txBody>
        </p:sp>
        <p:sp>
          <p:nvSpPr>
            <p:cNvPr id="26" name="TextBox 55"/>
            <p:cNvSpPr txBox="1"/>
            <p:nvPr/>
          </p:nvSpPr>
          <p:spPr>
            <a:xfrm>
              <a:off x="8475500" y="4292780"/>
              <a:ext cx="1653149" cy="242374"/>
            </a:xfrm>
            <a:prstGeom prst="rect">
              <a:avLst/>
            </a:prstGeom>
            <a:noFill/>
          </p:spPr>
          <p:txBody>
            <a:bodyPr wrap="square" lIns="91439" tIns="45720" rIns="91439" bIns="45720" rtlCol="0">
              <a:noAutofit/>
            </a:bodyPr>
            <a:lstStyle/>
            <a:p>
              <a:pPr algn="ctr" fontAlgn="ctr"/>
              <a:r>
                <a:rPr sz="1200" b="1">
                  <a:solidFill>
                    <a:srgbClr val="C00000"/>
                  </a:solidFill>
                  <a:latin typeface="微软雅黑" panose="020B0503020204020204" pitchFamily="34" charset="-122"/>
                  <a:ea typeface="微软雅黑" panose="020B0503020204020204" pitchFamily="34" charset="-122"/>
                </a:rPr>
                <a:t>GE ToR switch</a:t>
              </a:r>
              <a:endParaRPr lang="zh-CN" altLang="en-US" sz="1200" b="1" dirty="0">
                <a:solidFill>
                  <a:srgbClr val="C00000"/>
                </a:solidFill>
                <a:latin typeface="微软雅黑" panose="020B0503020204020204" pitchFamily="34" charset="-122"/>
                <a:ea typeface="微软雅黑" panose="020B0503020204020204" pitchFamily="34" charset="-122"/>
                <a:cs typeface="Arial" pitchFamily="34" charset="0"/>
              </a:endParaRPr>
            </a:p>
          </p:txBody>
        </p:sp>
        <p:sp>
          <p:nvSpPr>
            <p:cNvPr id="36" name="TextBox 109"/>
            <p:cNvSpPr txBox="1"/>
            <p:nvPr/>
          </p:nvSpPr>
          <p:spPr>
            <a:xfrm>
              <a:off x="2280048" y="4779151"/>
              <a:ext cx="2276782" cy="243027"/>
            </a:xfrm>
            <a:prstGeom prst="rect">
              <a:avLst/>
            </a:prstGeom>
            <a:solidFill>
              <a:srgbClr val="E2E2E2"/>
            </a:solidFill>
            <a:ln w="19050">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52" tIns="45726" rIns="91452" bIns="45726" numCol="1" rtlCol="0" anchor="ctr" anchorCtr="1" compatLnSpc="1">
              <a:prstTxWarp prst="textNoShape">
                <a:avLst/>
              </a:prstTxWarp>
              <a:noAutofit/>
            </a:bodyPr>
            <a:lstStyle>
              <a:defPPr>
                <a:defRPr lang="zh-CN"/>
              </a:defPPr>
              <a:lvl1pPr algn="ctr">
                <a:buClr>
                  <a:srgbClr val="CC9900"/>
                </a:buClr>
                <a:defRPr sz="1900" b="1">
                  <a:solidFill>
                    <a:srgbClr val="C00000"/>
                  </a:solidFill>
                  <a:latin typeface="微软雅黑" pitchFamily="34" charset="-122"/>
                  <a:ea typeface="微软雅黑" pitchFamily="34" charset="-122"/>
                  <a:cs typeface="Arial" pitchFamily="34" charset="0"/>
                </a:defRPr>
              </a:lvl1pPr>
            </a:lstStyle>
            <a:p>
              <a:pPr fontAlgn="ctr"/>
              <a:r>
                <a:rPr sz="1200"/>
                <a:t>Virtual Switch</a:t>
              </a:r>
              <a:endParaRPr lang="zh-CN" altLang="en-US" sz="1200" dirty="0"/>
            </a:p>
          </p:txBody>
        </p:sp>
        <p:sp>
          <p:nvSpPr>
            <p:cNvPr id="53" name="圆角矩形 52"/>
            <p:cNvSpPr/>
            <p:nvPr/>
          </p:nvSpPr>
          <p:spPr bwMode="auto">
            <a:xfrm>
              <a:off x="8399330" y="2240869"/>
              <a:ext cx="1729319" cy="1809201"/>
            </a:xfrm>
            <a:prstGeom prst="roundRect">
              <a:avLst>
                <a:gd name="adj" fmla="val 2677"/>
              </a:avLst>
            </a:prstGeom>
            <a:solidFill>
              <a:srgbClr val="E2E2E2"/>
            </a:solidFill>
            <a:ln w="19050">
              <a:solidFill>
                <a:srgbClr val="C0C0C0"/>
              </a:solidFill>
            </a:ln>
            <a:effectLst/>
          </p:spPr>
          <p:txBody>
            <a:bodyPr vert="horz" wrap="square" lIns="68576" tIns="34288" rIns="68576" bIns="34288" numCol="1" rtlCol="0" anchor="t" anchorCtr="0" compatLnSpc="1">
              <a:prstTxWarp prst="textNoShape">
                <a:avLst/>
              </a:prstTxWarp>
              <a:noAutofit/>
            </a:bodyPr>
            <a:lstStyle/>
            <a:p>
              <a:pPr fontAlgn="ctr">
                <a:buClr>
                  <a:srgbClr val="CC9900"/>
                </a:buClr>
                <a:buFont typeface="Wingdings" pitchFamily="2" charset="2"/>
                <a:buChar char="n"/>
              </a:pPr>
              <a:endParaRPr lang="zh-CN" altLang="en-US" sz="1200" dirty="0">
                <a:latin typeface="微软雅黑" panose="020B0503020204020204" pitchFamily="34" charset="-122"/>
                <a:ea typeface="微软雅黑" panose="020B0503020204020204" pitchFamily="34" charset="-122"/>
              </a:endParaRPr>
            </a:p>
          </p:txBody>
        </p:sp>
        <p:sp>
          <p:nvSpPr>
            <p:cNvPr id="54" name="圆角矩形 53"/>
            <p:cNvSpPr/>
            <p:nvPr/>
          </p:nvSpPr>
          <p:spPr bwMode="auto">
            <a:xfrm>
              <a:off x="8254671" y="1982661"/>
              <a:ext cx="1738332" cy="893024"/>
            </a:xfrm>
            <a:prstGeom prst="roundRect">
              <a:avLst>
                <a:gd name="adj" fmla="val 2677"/>
              </a:avLst>
            </a:prstGeom>
          </p:spPr>
          <p:txBody>
            <a:bodyPr wrap="square" lIns="91452" tIns="45726" rIns="91452" bIns="45726">
              <a:noAutofit/>
            </a:bodyPr>
            <a:lstStyle/>
            <a:p>
              <a:pPr eaLnBrk="0" fontAlgn="ctr" hangingPunct="0">
                <a:spcBef>
                  <a:spcPct val="0"/>
                </a:spcBef>
                <a:buClr>
                  <a:srgbClr val="CC9900"/>
                </a:buClr>
                <a:defRPr/>
              </a:pPr>
              <a:endParaRPr lang="zh-CN" altLang="en-US" sz="1200" b="1" dirty="0">
                <a:solidFill>
                  <a:srgbClr val="C00000"/>
                </a:solidFill>
                <a:latin typeface="微软雅黑" panose="020B0503020204020204" pitchFamily="34" charset="-122"/>
                <a:ea typeface="微软雅黑" panose="020B0503020204020204" pitchFamily="34" charset="-122"/>
                <a:cs typeface="Arial" pitchFamily="34" charset="0"/>
              </a:endParaRPr>
            </a:p>
          </p:txBody>
        </p:sp>
        <p:sp>
          <p:nvSpPr>
            <p:cNvPr id="55" name="TextBox 81"/>
            <p:cNvSpPr txBox="1"/>
            <p:nvPr/>
          </p:nvSpPr>
          <p:spPr>
            <a:xfrm>
              <a:off x="8473598" y="2267872"/>
              <a:ext cx="1649127" cy="392415"/>
            </a:xfrm>
            <a:prstGeom prst="rect">
              <a:avLst/>
            </a:prstGeom>
            <a:noFill/>
          </p:spPr>
          <p:txBody>
            <a:bodyPr wrap="square" lIns="91439" tIns="45720" rIns="91439" bIns="45720" rtlCol="0">
              <a:noAutofit/>
            </a:bodyPr>
            <a:lstStyle/>
            <a:p>
              <a:pPr algn="ctr" fontAlgn="ctr"/>
              <a:r>
                <a:rPr sz="1200" b="1">
                  <a:solidFill>
                    <a:srgbClr val="C00000"/>
                  </a:solidFill>
                  <a:latin typeface="微软雅黑" panose="020B0503020204020204" pitchFamily="34" charset="-122"/>
                  <a:ea typeface="微软雅黑" panose="020B0503020204020204" pitchFamily="34" charset="-122"/>
                </a:rPr>
                <a:t>10GE large-buffer ToR switch</a:t>
              </a:r>
              <a:endParaRPr lang="zh-CN" altLang="en-US" sz="1200" b="1" dirty="0">
                <a:solidFill>
                  <a:srgbClr val="C00000"/>
                </a:solidFill>
                <a:latin typeface="微软雅黑" panose="020B0503020204020204" pitchFamily="34" charset="-122"/>
                <a:ea typeface="微软雅黑" panose="020B0503020204020204" pitchFamily="34" charset="-122"/>
                <a:cs typeface="Arial" pitchFamily="34" charset="0"/>
              </a:endParaRPr>
            </a:p>
          </p:txBody>
        </p:sp>
        <p:sp>
          <p:nvSpPr>
            <p:cNvPr id="89" name="圆角矩形 88"/>
            <p:cNvSpPr/>
            <p:nvPr/>
          </p:nvSpPr>
          <p:spPr bwMode="auto">
            <a:xfrm>
              <a:off x="2280048" y="2024845"/>
              <a:ext cx="2234600" cy="2511279"/>
            </a:xfrm>
            <a:prstGeom prst="roundRect">
              <a:avLst>
                <a:gd name="adj" fmla="val 2677"/>
              </a:avLst>
            </a:prstGeom>
            <a:solidFill>
              <a:srgbClr val="E2E2E2"/>
            </a:solidFill>
            <a:ln w="19050">
              <a:solidFill>
                <a:srgbClr val="C0C0C0"/>
              </a:solidFill>
            </a:ln>
            <a:effectLst/>
          </p:spPr>
          <p:txBody>
            <a:bodyPr vert="horz" wrap="square" lIns="91452" tIns="45726" rIns="91452" bIns="45726" numCol="1" rtlCol="0" anchor="t" anchorCtr="0" compatLnSpc="1">
              <a:prstTxWarp prst="textNoShape">
                <a:avLst/>
              </a:prstTxWarp>
              <a:noAutofit/>
            </a:bodyPr>
            <a:lstStyle/>
            <a:p>
              <a:pPr algn="ctr" fontAlgn="ctr"/>
              <a:endParaRPr lang="en-US" altLang="zh-CN" sz="1200" b="1" dirty="0">
                <a:solidFill>
                  <a:srgbClr val="C00000"/>
                </a:solidFill>
                <a:latin typeface="微软雅黑" panose="020B0503020204020204" pitchFamily="34" charset="-122"/>
                <a:ea typeface="微软雅黑" panose="020B0503020204020204" pitchFamily="34" charset="-122"/>
                <a:cs typeface="Arial" pitchFamily="34" charset="0"/>
              </a:endParaRPr>
            </a:p>
          </p:txBody>
        </p:sp>
        <p:sp>
          <p:nvSpPr>
            <p:cNvPr id="108" name="文本框 107"/>
            <p:cNvSpPr txBox="1"/>
            <p:nvPr/>
          </p:nvSpPr>
          <p:spPr>
            <a:xfrm>
              <a:off x="2801635" y="2267873"/>
              <a:ext cx="983567" cy="219291"/>
            </a:xfrm>
            <a:prstGeom prst="rect">
              <a:avLst/>
            </a:prstGeom>
            <a:noFill/>
          </p:spPr>
          <p:txBody>
            <a:bodyPr wrap="square" rtlCol="0">
              <a:noAutofit/>
            </a:bodyPr>
            <a:lstStyle/>
            <a:p>
              <a:pPr algn="ctr" fontAlgn="ctr"/>
              <a:r>
                <a:rPr sz="1200" b="1">
                  <a:latin typeface="微软雅黑" panose="020B0503020204020204" pitchFamily="34" charset="-122"/>
                  <a:ea typeface="微软雅黑" panose="020B0503020204020204" pitchFamily="34" charset="-122"/>
                </a:rPr>
                <a:t>CE12800</a:t>
              </a:r>
              <a:endParaRPr lang="zh-CN" altLang="en-US" sz="1200" b="1"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109" name="文本框 1"/>
            <p:cNvSpPr txBox="1"/>
            <p:nvPr/>
          </p:nvSpPr>
          <p:spPr>
            <a:xfrm>
              <a:off x="3179677" y="3656796"/>
              <a:ext cx="901251" cy="219291"/>
            </a:xfrm>
            <a:prstGeom prst="rect">
              <a:avLst/>
            </a:prstGeom>
            <a:noFill/>
          </p:spPr>
          <p:txBody>
            <a:bodyPr wrap="square" rtlCol="0">
              <a:noAutofit/>
            </a:bodyPr>
            <a:lstStyle/>
            <a:p>
              <a:pPr algn="ctr" fontAlgn="ctr"/>
              <a:r>
                <a:rPr sz="1200" b="1">
                  <a:latin typeface="微软雅黑" panose="020B0503020204020204" pitchFamily="34" charset="-122"/>
                  <a:ea typeface="微软雅黑" panose="020B0503020204020204" pitchFamily="34" charset="-122"/>
                </a:rPr>
                <a:t>CE12800S</a:t>
              </a:r>
              <a:endParaRPr lang="zh-CN" altLang="en-US" sz="1200" b="1" dirty="0">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5" name="组合 4"/>
            <p:cNvGrpSpPr/>
            <p:nvPr/>
          </p:nvGrpSpPr>
          <p:grpSpPr>
            <a:xfrm>
              <a:off x="2280047" y="1808142"/>
              <a:ext cx="7848600" cy="3841933"/>
              <a:chOff x="726763" y="998880"/>
              <a:chExt cx="10559232" cy="5288336"/>
            </a:xfrm>
          </p:grpSpPr>
          <p:sp>
            <p:nvSpPr>
              <p:cNvPr id="7" name="圆角矩形 6"/>
              <p:cNvSpPr/>
              <p:nvPr/>
            </p:nvSpPr>
            <p:spPr bwMode="auto">
              <a:xfrm>
                <a:off x="726763" y="999418"/>
                <a:ext cx="3006750" cy="447530"/>
              </a:xfrm>
              <a:prstGeom prst="roundRect">
                <a:avLst/>
              </a:prstGeom>
              <a:solidFill>
                <a:srgbClr val="E2E2E2"/>
              </a:solidFill>
              <a:ln w="19050">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52" tIns="45726" rIns="91452" bIns="45726" numCol="1" rtlCol="0" anchor="ctr" anchorCtr="1" compatLnSpc="1">
                <a:prstTxWarp prst="textNoShape">
                  <a:avLst/>
                </a:prstTxWarp>
                <a:noAutofit/>
              </a:bodyPr>
              <a:lstStyle/>
              <a:p>
                <a:pPr algn="ctr" fontAlgn="ctr">
                  <a:buClr>
                    <a:srgbClr val="CC9900"/>
                  </a:buClr>
                </a:pPr>
                <a:r>
                  <a:rPr sz="1200" b="1">
                    <a:solidFill>
                      <a:srgbClr val="C00000"/>
                    </a:solidFill>
                    <a:latin typeface="微软雅黑" panose="020B0503020204020204" pitchFamily="34" charset="-122"/>
                    <a:ea typeface="微软雅黑" panose="020B0503020204020204" pitchFamily="34" charset="-122"/>
                  </a:rPr>
                  <a:t>Core Switch</a:t>
                </a:r>
                <a:endParaRPr lang="zh-CN" altLang="en-US" sz="1200" b="1" dirty="0">
                  <a:solidFill>
                    <a:srgbClr val="C00000"/>
                  </a:solidFill>
                  <a:latin typeface="微软雅黑" panose="020B0503020204020204" pitchFamily="34" charset="-122"/>
                  <a:ea typeface="微软雅黑" panose="020B0503020204020204" pitchFamily="34" charset="-122"/>
                  <a:cs typeface="Arial" pitchFamily="34" charset="0"/>
                </a:endParaRPr>
              </a:p>
            </p:txBody>
          </p:sp>
          <p:sp>
            <p:nvSpPr>
              <p:cNvPr id="8" name="圆角矩形 7"/>
              <p:cNvSpPr/>
              <p:nvPr/>
            </p:nvSpPr>
            <p:spPr bwMode="auto">
              <a:xfrm>
                <a:off x="3883059" y="998880"/>
                <a:ext cx="7402936" cy="447530"/>
              </a:xfrm>
              <a:prstGeom prst="roundRect">
                <a:avLst/>
              </a:prstGeom>
              <a:solidFill>
                <a:srgbClr val="E2E2E2"/>
              </a:solidFill>
              <a:ln w="19050">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52" tIns="45726" rIns="91452" bIns="45726" numCol="1" rtlCol="0" anchor="ctr" anchorCtr="1" compatLnSpc="1">
                <a:prstTxWarp prst="textNoShape">
                  <a:avLst/>
                </a:prstTxWarp>
                <a:noAutofit/>
              </a:bodyPr>
              <a:lstStyle/>
              <a:p>
                <a:pPr algn="ctr" fontAlgn="ctr">
                  <a:buClr>
                    <a:srgbClr val="CC9900"/>
                  </a:buClr>
                </a:pPr>
                <a:r>
                  <a:rPr sz="1200" b="1">
                    <a:solidFill>
                      <a:srgbClr val="C00000"/>
                    </a:solidFill>
                    <a:latin typeface="微软雅黑" panose="020B0503020204020204" pitchFamily="34" charset="-122"/>
                    <a:ea typeface="微软雅黑" panose="020B0503020204020204" pitchFamily="34" charset="-122"/>
                  </a:rPr>
                  <a:t>Access Switch</a:t>
                </a:r>
                <a:endParaRPr lang="zh-CN" altLang="en-US" sz="1200" b="1" dirty="0">
                  <a:solidFill>
                    <a:srgbClr val="C00000"/>
                  </a:solidFill>
                  <a:latin typeface="微软雅黑" panose="020B0503020204020204" pitchFamily="34" charset="-122"/>
                  <a:ea typeface="微软雅黑" panose="020B0503020204020204" pitchFamily="34" charset="-122"/>
                  <a:cs typeface="Arial" pitchFamily="34" charset="0"/>
                </a:endParaRPr>
              </a:p>
            </p:txBody>
          </p:sp>
          <p:pic>
            <p:nvPicPr>
              <p:cNvPr id="11" name="Picture 14"/>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65848" y="4034713"/>
                <a:ext cx="2085455" cy="24675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3"/>
              <p:cNvSpPr>
                <a:spLocks noChangeArrowheads="1"/>
              </p:cNvSpPr>
              <p:nvPr/>
            </p:nvSpPr>
            <p:spPr bwMode="auto">
              <a:xfrm>
                <a:off x="6565577" y="4253162"/>
                <a:ext cx="2085999" cy="2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noAutofit/>
              </a:bodyPr>
              <a:lstStyle/>
              <a:p>
                <a:pPr algn="ctr" eaLnBrk="0" fontAlgn="ctr" hangingPunct="0">
                  <a:spcBef>
                    <a:spcPct val="0"/>
                  </a:spcBef>
                  <a:spcAft>
                    <a:spcPct val="0"/>
                  </a:spcAft>
                </a:pPr>
                <a:r>
                  <a:rPr sz="1200">
                    <a:latin typeface="微软雅黑" panose="020B0503020204020204" pitchFamily="34" charset="-122"/>
                    <a:ea typeface="微软雅黑" panose="020B0503020204020204" pitchFamily="34" charset="-122"/>
                  </a:rPr>
                  <a:t>CE6851-48S6Q-HI </a:t>
                </a:r>
              </a:p>
            </p:txBody>
          </p:sp>
          <p:pic>
            <p:nvPicPr>
              <p:cNvPr id="17" name="Picture 16"/>
              <p:cNvPicPr preferRelativeResize="0"/>
              <p:nvPr/>
            </p:nvPicPr>
            <p:blipFill>
              <a:blip r:embed="rId4" cstate="print">
                <a:extLst>
                  <a:ext uri="{28A0092B-C50C-407E-A947-70E740481C1C}">
                    <a14:useLocalDpi xmlns:a14="http://schemas.microsoft.com/office/drawing/2010/main" val="0"/>
                  </a:ext>
                </a:extLst>
              </a:blip>
              <a:stretch>
                <a:fillRect/>
              </a:stretch>
            </p:blipFill>
            <p:spPr>
              <a:xfrm>
                <a:off x="6565848" y="5198564"/>
                <a:ext cx="2085455" cy="246015"/>
              </a:xfrm>
              <a:prstGeom prst="rect">
                <a:avLst/>
              </a:prstGeom>
            </p:spPr>
          </p:pic>
          <p:sp>
            <p:nvSpPr>
              <p:cNvPr id="18" name="矩形 17"/>
              <p:cNvSpPr/>
              <p:nvPr/>
            </p:nvSpPr>
            <p:spPr>
              <a:xfrm>
                <a:off x="6565577" y="5429026"/>
                <a:ext cx="2085999" cy="216919"/>
              </a:xfrm>
              <a:prstGeom prst="rect">
                <a:avLst/>
              </a:prstGeom>
            </p:spPr>
            <p:txBody>
              <a:bodyPr wrap="square" lIns="91452" tIns="45726" rIns="91452" bIns="45726">
                <a:noAutofit/>
              </a:bodyPr>
              <a:lstStyle/>
              <a:p>
                <a:pPr algn="ctr" fontAlgn="ctr"/>
                <a:r>
                  <a:rPr sz="1200">
                    <a:latin typeface="微软雅黑" panose="020B0503020204020204" pitchFamily="34" charset="-122"/>
                    <a:ea typeface="微软雅黑" panose="020B0503020204020204" pitchFamily="34" charset="-122"/>
                  </a:rPr>
                  <a:t>CE6810-48S4Q-LI</a:t>
                </a:r>
              </a:p>
            </p:txBody>
          </p:sp>
          <p:pic>
            <p:nvPicPr>
              <p:cNvPr id="20" name="Picture 18"/>
              <p:cNvPicPr preferRelativeResize="0"/>
              <p:nvPr/>
            </p:nvPicPr>
            <p:blipFill>
              <a:blip r:embed="rId5" cstate="print">
                <a:extLst>
                  <a:ext uri="{28A0092B-C50C-407E-A947-70E740481C1C}">
                    <a14:useLocalDpi xmlns:a14="http://schemas.microsoft.com/office/drawing/2010/main" val="0"/>
                  </a:ext>
                </a:extLst>
              </a:blip>
              <a:stretch>
                <a:fillRect/>
              </a:stretch>
            </p:blipFill>
            <p:spPr>
              <a:xfrm>
                <a:off x="6550861" y="5720284"/>
                <a:ext cx="2085455" cy="246015"/>
              </a:xfrm>
              <a:prstGeom prst="rect">
                <a:avLst/>
              </a:prstGeom>
            </p:spPr>
          </p:pic>
          <p:sp>
            <p:nvSpPr>
              <p:cNvPr id="21" name="矩形 20"/>
              <p:cNvSpPr/>
              <p:nvPr/>
            </p:nvSpPr>
            <p:spPr>
              <a:xfrm>
                <a:off x="6584048" y="5973407"/>
                <a:ext cx="2085999" cy="230076"/>
              </a:xfrm>
              <a:prstGeom prst="rect">
                <a:avLst/>
              </a:prstGeom>
            </p:spPr>
            <p:txBody>
              <a:bodyPr wrap="square" lIns="91452" tIns="45726" rIns="91452" bIns="45726">
                <a:noAutofit/>
              </a:bodyPr>
              <a:lstStyle/>
              <a:p>
                <a:pPr algn="ctr" fontAlgn="ctr"/>
                <a:r>
                  <a:rPr sz="1200" dirty="0">
                    <a:latin typeface="微软雅黑" panose="020B0503020204020204" pitchFamily="34" charset="-122"/>
                    <a:ea typeface="微软雅黑" panose="020B0503020204020204" pitchFamily="34" charset="-122"/>
                  </a:rPr>
                  <a:t>CE6810-32T16S4Q-LI</a:t>
                </a:r>
              </a:p>
            </p:txBody>
          </p:sp>
          <p:sp>
            <p:nvSpPr>
              <p:cNvPr id="31" name="矩形 30"/>
              <p:cNvSpPr/>
              <p:nvPr/>
            </p:nvSpPr>
            <p:spPr>
              <a:xfrm>
                <a:off x="9163082" y="4972864"/>
                <a:ext cx="1974990" cy="317702"/>
              </a:xfrm>
              <a:prstGeom prst="rect">
                <a:avLst/>
              </a:prstGeom>
            </p:spPr>
            <p:txBody>
              <a:bodyPr wrap="square" lIns="91413" tIns="45708" rIns="91413" bIns="45708">
                <a:noAutofit/>
              </a:bodyPr>
              <a:lstStyle/>
              <a:p>
                <a:pPr algn="ctr" fontAlgn="ctr"/>
                <a:r>
                  <a:rPr sz="1200">
                    <a:latin typeface="微软雅黑" panose="020B0503020204020204" pitchFamily="34" charset="-122"/>
                    <a:ea typeface="微软雅黑" panose="020B0503020204020204" pitchFamily="34" charset="-122"/>
                  </a:rPr>
                  <a:t>CE5855-48T4S2Q-EI</a:t>
                </a:r>
              </a:p>
            </p:txBody>
          </p:sp>
          <p:pic>
            <p:nvPicPr>
              <p:cNvPr id="32" name="图片 31"/>
              <p:cNvPicPr/>
              <p:nvPr/>
            </p:nvPicPr>
            <p:blipFill>
              <a:blip r:embed="rId6" cstate="print">
                <a:extLst>
                  <a:ext uri="{28A0092B-C50C-407E-A947-70E740481C1C}">
                    <a14:useLocalDpi xmlns:a14="http://schemas.microsoft.com/office/drawing/2010/main" val="0"/>
                  </a:ext>
                </a:extLst>
              </a:blip>
              <a:stretch>
                <a:fillRect/>
              </a:stretch>
            </p:blipFill>
            <p:spPr>
              <a:xfrm>
                <a:off x="9127943" y="4791058"/>
                <a:ext cx="2045267" cy="260356"/>
              </a:xfrm>
              <a:prstGeom prst="rect">
                <a:avLst/>
              </a:prstGeom>
            </p:spPr>
          </p:pic>
          <p:pic>
            <p:nvPicPr>
              <p:cNvPr id="34" name="图片 33"/>
              <p:cNvPicPr/>
              <p:nvPr/>
            </p:nvPicPr>
            <p:blipFill>
              <a:blip r:embed="rId7" cstate="print">
                <a:extLst>
                  <a:ext uri="{28A0092B-C50C-407E-A947-70E740481C1C}">
                    <a14:useLocalDpi xmlns:a14="http://schemas.microsoft.com/office/drawing/2010/main" val="0"/>
                  </a:ext>
                </a:extLst>
              </a:blip>
              <a:stretch>
                <a:fillRect/>
              </a:stretch>
            </p:blipFill>
            <p:spPr>
              <a:xfrm>
                <a:off x="9128207" y="5343991"/>
                <a:ext cx="2044741" cy="255816"/>
              </a:xfrm>
              <a:prstGeom prst="rect">
                <a:avLst/>
              </a:prstGeom>
            </p:spPr>
          </p:pic>
          <p:sp>
            <p:nvSpPr>
              <p:cNvPr id="35" name="矩形 34"/>
              <p:cNvSpPr/>
              <p:nvPr/>
            </p:nvSpPr>
            <p:spPr>
              <a:xfrm>
                <a:off x="9145513" y="5562587"/>
                <a:ext cx="1974990" cy="317702"/>
              </a:xfrm>
              <a:prstGeom prst="rect">
                <a:avLst/>
              </a:prstGeom>
            </p:spPr>
            <p:txBody>
              <a:bodyPr wrap="square" lIns="91413" tIns="45708" rIns="91413" bIns="45708">
                <a:noAutofit/>
              </a:bodyPr>
              <a:lstStyle/>
              <a:p>
                <a:pPr algn="ctr" fontAlgn="ctr"/>
                <a:r>
                  <a:rPr sz="1200">
                    <a:latin typeface="微软雅黑" panose="020B0503020204020204" pitchFamily="34" charset="-122"/>
                    <a:ea typeface="微软雅黑" panose="020B0503020204020204" pitchFamily="34" charset="-122"/>
                  </a:rPr>
                  <a:t>CE5855-24T4S2Q-EI</a:t>
                </a:r>
              </a:p>
            </p:txBody>
          </p:sp>
          <p:sp>
            <p:nvSpPr>
              <p:cNvPr id="38" name="圆角矩形 37"/>
              <p:cNvSpPr/>
              <p:nvPr/>
            </p:nvSpPr>
            <p:spPr bwMode="auto">
              <a:xfrm>
                <a:off x="726763" y="5432334"/>
                <a:ext cx="3021240" cy="831514"/>
              </a:xfrm>
              <a:prstGeom prst="roundRect">
                <a:avLst>
                  <a:gd name="adj" fmla="val 2677"/>
                </a:avLst>
              </a:prstGeom>
              <a:solidFill>
                <a:srgbClr val="E2E2E2"/>
              </a:solidFill>
              <a:ln w="19050">
                <a:solidFill>
                  <a:srgbClr val="C0C0C0"/>
                </a:solidFill>
              </a:ln>
              <a:effectLst/>
            </p:spPr>
            <p:txBody>
              <a:bodyPr vert="horz" wrap="square" lIns="68580" tIns="34290" rIns="68580" bIns="34290" numCol="1" rtlCol="0" anchor="t" anchorCtr="0" compatLnSpc="1">
                <a:prstTxWarp prst="textNoShape">
                  <a:avLst/>
                </a:prstTxWarp>
                <a:noAutofit/>
              </a:bodyPr>
              <a:lstStyle/>
              <a:p>
                <a:pPr fontAlgn="ctr">
                  <a:buClr>
                    <a:srgbClr val="CC9900"/>
                  </a:buClr>
                  <a:buFont typeface="Wingdings" pitchFamily="2" charset="2"/>
                  <a:buChar char="n"/>
                </a:pPr>
                <a:endParaRPr lang="zh-CN" altLang="en-US" sz="1200" dirty="0">
                  <a:latin typeface="微软雅黑" panose="020B0503020204020204" pitchFamily="34" charset="-122"/>
                  <a:ea typeface="微软雅黑" panose="020B0503020204020204" pitchFamily="34" charset="-122"/>
                </a:endParaRPr>
              </a:p>
            </p:txBody>
          </p:sp>
          <p:sp>
            <p:nvSpPr>
              <p:cNvPr id="39" name="矩形 38"/>
              <p:cNvSpPr/>
              <p:nvPr/>
            </p:nvSpPr>
            <p:spPr>
              <a:xfrm>
                <a:off x="1790021" y="6001304"/>
                <a:ext cx="843997" cy="285912"/>
              </a:xfrm>
              <a:prstGeom prst="rect">
                <a:avLst/>
              </a:prstGeom>
            </p:spPr>
            <p:txBody>
              <a:bodyPr wrap="square" lIns="68541" tIns="34272" rIns="68541" bIns="34272">
                <a:noAutofit/>
              </a:bodyPr>
              <a:lstStyle/>
              <a:p>
                <a:pPr algn="ctr" fontAlgn="ctr"/>
                <a:r>
                  <a:rPr sz="1200">
                    <a:latin typeface="微软雅黑" panose="020B0503020204020204" pitchFamily="34" charset="-122"/>
                    <a:ea typeface="微软雅黑" panose="020B0503020204020204" pitchFamily="34" charset="-122"/>
                  </a:rPr>
                  <a:t>CE1800V</a:t>
                </a:r>
              </a:p>
            </p:txBody>
          </p:sp>
          <p:grpSp>
            <p:nvGrpSpPr>
              <p:cNvPr id="40" name="组合 387"/>
              <p:cNvGrpSpPr>
                <a:grpSpLocks noChangeAspect="1"/>
              </p:cNvGrpSpPr>
              <p:nvPr/>
            </p:nvGrpSpPr>
            <p:grpSpPr>
              <a:xfrm>
                <a:off x="1333871" y="5643483"/>
                <a:ext cx="1771698" cy="332077"/>
                <a:chOff x="4622166" y="3263900"/>
                <a:chExt cx="489584" cy="413261"/>
              </a:xfrm>
              <a:solidFill>
                <a:schemeClr val="tx1">
                  <a:lumMod val="50000"/>
                  <a:lumOff val="50000"/>
                </a:schemeClr>
              </a:solidFill>
            </p:grpSpPr>
            <p:grpSp>
              <p:nvGrpSpPr>
                <p:cNvPr id="41" name="组合 376"/>
                <p:cNvGrpSpPr/>
                <p:nvPr/>
              </p:nvGrpSpPr>
              <p:grpSpPr>
                <a:xfrm>
                  <a:off x="4622166" y="3467100"/>
                  <a:ext cx="489584" cy="210061"/>
                  <a:chOff x="3298897" y="4095287"/>
                  <a:chExt cx="1257750" cy="591162"/>
                </a:xfrm>
                <a:grpFill/>
              </p:grpSpPr>
              <p:sp>
                <p:nvSpPr>
                  <p:cNvPr id="45" name="Freeform 13"/>
                  <p:cNvSpPr>
                    <a:spLocks noEditPoints="1"/>
                  </p:cNvSpPr>
                  <p:nvPr/>
                </p:nvSpPr>
                <p:spPr bwMode="auto">
                  <a:xfrm>
                    <a:off x="3298897" y="4095287"/>
                    <a:ext cx="1257750" cy="299062"/>
                  </a:xfrm>
                  <a:custGeom>
                    <a:avLst/>
                    <a:gdLst/>
                    <a:ahLst/>
                    <a:cxnLst>
                      <a:cxn ang="0">
                        <a:pos x="16278" y="39"/>
                      </a:cxn>
                      <a:cxn ang="0">
                        <a:pos x="16504" y="184"/>
                      </a:cxn>
                      <a:cxn ang="0">
                        <a:pos x="16649" y="411"/>
                      </a:cxn>
                      <a:cxn ang="0">
                        <a:pos x="16687" y="3376"/>
                      </a:cxn>
                      <a:cxn ang="0">
                        <a:pos x="16612" y="3641"/>
                      </a:cxn>
                      <a:cxn ang="0">
                        <a:pos x="16437" y="3844"/>
                      </a:cxn>
                      <a:cxn ang="0">
                        <a:pos x="16189" y="3955"/>
                      </a:cxn>
                      <a:cxn ang="0">
                        <a:pos x="499" y="3955"/>
                      </a:cxn>
                      <a:cxn ang="0">
                        <a:pos x="251" y="3844"/>
                      </a:cxn>
                      <a:cxn ang="0">
                        <a:pos x="75" y="3641"/>
                      </a:cxn>
                      <a:cxn ang="0">
                        <a:pos x="1" y="3376"/>
                      </a:cxn>
                      <a:cxn ang="0">
                        <a:pos x="38" y="411"/>
                      </a:cxn>
                      <a:cxn ang="0">
                        <a:pos x="184" y="184"/>
                      </a:cxn>
                      <a:cxn ang="0">
                        <a:pos x="410" y="39"/>
                      </a:cxn>
                      <a:cxn ang="0">
                        <a:pos x="13820" y="2430"/>
                      </a:cxn>
                      <a:cxn ang="0">
                        <a:pos x="13953" y="2510"/>
                      </a:cxn>
                      <a:cxn ang="0">
                        <a:pos x="13976" y="2666"/>
                      </a:cxn>
                      <a:cxn ang="0">
                        <a:pos x="13873" y="2780"/>
                      </a:cxn>
                      <a:cxn ang="0">
                        <a:pos x="13714" y="2773"/>
                      </a:cxn>
                      <a:cxn ang="0">
                        <a:pos x="13623" y="2648"/>
                      </a:cxn>
                      <a:cxn ang="0">
                        <a:pos x="13661" y="2496"/>
                      </a:cxn>
                      <a:cxn ang="0">
                        <a:pos x="13802" y="2429"/>
                      </a:cxn>
                      <a:cxn ang="0">
                        <a:pos x="14470" y="2482"/>
                      </a:cxn>
                      <a:cxn ang="0">
                        <a:pos x="14522" y="2631"/>
                      </a:cxn>
                      <a:cxn ang="0">
                        <a:pos x="14442" y="2763"/>
                      </a:cxn>
                      <a:cxn ang="0">
                        <a:pos x="14286" y="2786"/>
                      </a:cxn>
                      <a:cxn ang="0">
                        <a:pos x="14172" y="2683"/>
                      </a:cxn>
                      <a:cxn ang="0">
                        <a:pos x="14180" y="2525"/>
                      </a:cxn>
                      <a:cxn ang="0">
                        <a:pos x="14304" y="2433"/>
                      </a:cxn>
                      <a:cxn ang="0">
                        <a:pos x="14981" y="2460"/>
                      </a:cxn>
                      <a:cxn ang="0">
                        <a:pos x="15061" y="2593"/>
                      </a:cxn>
                      <a:cxn ang="0">
                        <a:pos x="15008" y="2741"/>
                      </a:cxn>
                      <a:cxn ang="0">
                        <a:pos x="14861" y="2794"/>
                      </a:cxn>
                      <a:cxn ang="0">
                        <a:pos x="14728" y="2714"/>
                      </a:cxn>
                      <a:cxn ang="0">
                        <a:pos x="14705" y="2558"/>
                      </a:cxn>
                      <a:cxn ang="0">
                        <a:pos x="14809" y="2444"/>
                      </a:cxn>
                      <a:cxn ang="0">
                        <a:pos x="15489" y="2444"/>
                      </a:cxn>
                      <a:cxn ang="0">
                        <a:pos x="15592" y="2558"/>
                      </a:cxn>
                      <a:cxn ang="0">
                        <a:pos x="15569" y="2714"/>
                      </a:cxn>
                      <a:cxn ang="0">
                        <a:pos x="15436" y="2794"/>
                      </a:cxn>
                      <a:cxn ang="0">
                        <a:pos x="15289" y="2741"/>
                      </a:cxn>
                      <a:cxn ang="0">
                        <a:pos x="15236" y="2593"/>
                      </a:cxn>
                      <a:cxn ang="0">
                        <a:pos x="15315" y="2460"/>
                      </a:cxn>
                      <a:cxn ang="0">
                        <a:pos x="15712" y="1546"/>
                      </a:cxn>
                      <a:cxn ang="0">
                        <a:pos x="1822" y="1769"/>
                      </a:cxn>
                      <a:cxn ang="0">
                        <a:pos x="3288" y="1769"/>
                      </a:cxn>
                      <a:cxn ang="0">
                        <a:pos x="4754" y="1769"/>
                      </a:cxn>
                      <a:cxn ang="0">
                        <a:pos x="6219" y="1769"/>
                      </a:cxn>
                      <a:cxn ang="0">
                        <a:pos x="7685" y="1769"/>
                      </a:cxn>
                      <a:cxn ang="0">
                        <a:pos x="9151" y="1769"/>
                      </a:cxn>
                      <a:cxn ang="0">
                        <a:pos x="10617" y="1769"/>
                      </a:cxn>
                      <a:cxn ang="0">
                        <a:pos x="1822" y="2199"/>
                      </a:cxn>
                      <a:cxn ang="0">
                        <a:pos x="3288" y="2199"/>
                      </a:cxn>
                      <a:cxn ang="0">
                        <a:pos x="4754" y="2199"/>
                      </a:cxn>
                      <a:cxn ang="0">
                        <a:pos x="6219" y="2199"/>
                      </a:cxn>
                      <a:cxn ang="0">
                        <a:pos x="7685" y="2199"/>
                      </a:cxn>
                      <a:cxn ang="0">
                        <a:pos x="9151" y="2199"/>
                      </a:cxn>
                      <a:cxn ang="0">
                        <a:pos x="10617" y="2199"/>
                      </a:cxn>
                      <a:cxn ang="0">
                        <a:pos x="12128" y="1769"/>
                      </a:cxn>
                      <a:cxn ang="0">
                        <a:pos x="12128" y="2199"/>
                      </a:cxn>
                    </a:cxnLst>
                    <a:rect l="0" t="0" r="r" b="b"/>
                    <a:pathLst>
                      <a:path w="16688" h="3968">
                        <a:moveTo>
                          <a:pt x="624" y="0"/>
                        </a:moveTo>
                        <a:lnTo>
                          <a:pt x="16064" y="0"/>
                        </a:lnTo>
                        <a:lnTo>
                          <a:pt x="16097" y="1"/>
                        </a:lnTo>
                        <a:lnTo>
                          <a:pt x="16128" y="3"/>
                        </a:lnTo>
                        <a:lnTo>
                          <a:pt x="16159" y="7"/>
                        </a:lnTo>
                        <a:lnTo>
                          <a:pt x="16189" y="13"/>
                        </a:lnTo>
                        <a:lnTo>
                          <a:pt x="16220" y="20"/>
                        </a:lnTo>
                        <a:lnTo>
                          <a:pt x="16249" y="28"/>
                        </a:lnTo>
                        <a:lnTo>
                          <a:pt x="16278" y="39"/>
                        </a:lnTo>
                        <a:lnTo>
                          <a:pt x="16306" y="49"/>
                        </a:lnTo>
                        <a:lnTo>
                          <a:pt x="16334" y="62"/>
                        </a:lnTo>
                        <a:lnTo>
                          <a:pt x="16360" y="76"/>
                        </a:lnTo>
                        <a:lnTo>
                          <a:pt x="16387" y="91"/>
                        </a:lnTo>
                        <a:lnTo>
                          <a:pt x="16413" y="108"/>
                        </a:lnTo>
                        <a:lnTo>
                          <a:pt x="16437" y="124"/>
                        </a:lnTo>
                        <a:lnTo>
                          <a:pt x="16461" y="143"/>
                        </a:lnTo>
                        <a:lnTo>
                          <a:pt x="16484" y="163"/>
                        </a:lnTo>
                        <a:lnTo>
                          <a:pt x="16504" y="184"/>
                        </a:lnTo>
                        <a:lnTo>
                          <a:pt x="16525" y="205"/>
                        </a:lnTo>
                        <a:lnTo>
                          <a:pt x="16545" y="228"/>
                        </a:lnTo>
                        <a:lnTo>
                          <a:pt x="16564" y="252"/>
                        </a:lnTo>
                        <a:lnTo>
                          <a:pt x="16581" y="276"/>
                        </a:lnTo>
                        <a:lnTo>
                          <a:pt x="16597" y="302"/>
                        </a:lnTo>
                        <a:lnTo>
                          <a:pt x="16612" y="328"/>
                        </a:lnTo>
                        <a:lnTo>
                          <a:pt x="16626" y="354"/>
                        </a:lnTo>
                        <a:lnTo>
                          <a:pt x="16639" y="382"/>
                        </a:lnTo>
                        <a:lnTo>
                          <a:pt x="16649" y="411"/>
                        </a:lnTo>
                        <a:lnTo>
                          <a:pt x="16660" y="440"/>
                        </a:lnTo>
                        <a:lnTo>
                          <a:pt x="16668" y="469"/>
                        </a:lnTo>
                        <a:lnTo>
                          <a:pt x="16675" y="499"/>
                        </a:lnTo>
                        <a:lnTo>
                          <a:pt x="16681" y="530"/>
                        </a:lnTo>
                        <a:lnTo>
                          <a:pt x="16685" y="561"/>
                        </a:lnTo>
                        <a:lnTo>
                          <a:pt x="16687" y="592"/>
                        </a:lnTo>
                        <a:lnTo>
                          <a:pt x="16688" y="625"/>
                        </a:lnTo>
                        <a:lnTo>
                          <a:pt x="16688" y="3343"/>
                        </a:lnTo>
                        <a:lnTo>
                          <a:pt x="16687" y="3376"/>
                        </a:lnTo>
                        <a:lnTo>
                          <a:pt x="16685" y="3407"/>
                        </a:lnTo>
                        <a:lnTo>
                          <a:pt x="16681" y="3438"/>
                        </a:lnTo>
                        <a:lnTo>
                          <a:pt x="16675" y="3469"/>
                        </a:lnTo>
                        <a:lnTo>
                          <a:pt x="16668" y="3499"/>
                        </a:lnTo>
                        <a:lnTo>
                          <a:pt x="16660" y="3529"/>
                        </a:lnTo>
                        <a:lnTo>
                          <a:pt x="16649" y="3557"/>
                        </a:lnTo>
                        <a:lnTo>
                          <a:pt x="16639" y="3586"/>
                        </a:lnTo>
                        <a:lnTo>
                          <a:pt x="16626" y="3614"/>
                        </a:lnTo>
                        <a:lnTo>
                          <a:pt x="16612" y="3641"/>
                        </a:lnTo>
                        <a:lnTo>
                          <a:pt x="16597" y="3667"/>
                        </a:lnTo>
                        <a:lnTo>
                          <a:pt x="16581" y="3692"/>
                        </a:lnTo>
                        <a:lnTo>
                          <a:pt x="16564" y="3716"/>
                        </a:lnTo>
                        <a:lnTo>
                          <a:pt x="16545" y="3740"/>
                        </a:lnTo>
                        <a:lnTo>
                          <a:pt x="16525" y="3763"/>
                        </a:lnTo>
                        <a:lnTo>
                          <a:pt x="16504" y="3784"/>
                        </a:lnTo>
                        <a:lnTo>
                          <a:pt x="16484" y="3805"/>
                        </a:lnTo>
                        <a:lnTo>
                          <a:pt x="16461" y="3825"/>
                        </a:lnTo>
                        <a:lnTo>
                          <a:pt x="16437" y="3844"/>
                        </a:lnTo>
                        <a:lnTo>
                          <a:pt x="16413" y="3861"/>
                        </a:lnTo>
                        <a:lnTo>
                          <a:pt x="16387" y="3877"/>
                        </a:lnTo>
                        <a:lnTo>
                          <a:pt x="16360" y="3893"/>
                        </a:lnTo>
                        <a:lnTo>
                          <a:pt x="16334" y="3906"/>
                        </a:lnTo>
                        <a:lnTo>
                          <a:pt x="16306" y="3919"/>
                        </a:lnTo>
                        <a:lnTo>
                          <a:pt x="16278" y="3930"/>
                        </a:lnTo>
                        <a:lnTo>
                          <a:pt x="16249" y="3940"/>
                        </a:lnTo>
                        <a:lnTo>
                          <a:pt x="16220" y="3948"/>
                        </a:lnTo>
                        <a:lnTo>
                          <a:pt x="16189" y="3955"/>
                        </a:lnTo>
                        <a:lnTo>
                          <a:pt x="16159" y="3961"/>
                        </a:lnTo>
                        <a:lnTo>
                          <a:pt x="16128" y="3965"/>
                        </a:lnTo>
                        <a:lnTo>
                          <a:pt x="16097" y="3967"/>
                        </a:lnTo>
                        <a:lnTo>
                          <a:pt x="16064" y="3968"/>
                        </a:lnTo>
                        <a:lnTo>
                          <a:pt x="624" y="3968"/>
                        </a:lnTo>
                        <a:lnTo>
                          <a:pt x="591" y="3967"/>
                        </a:lnTo>
                        <a:lnTo>
                          <a:pt x="560" y="3965"/>
                        </a:lnTo>
                        <a:lnTo>
                          <a:pt x="529" y="3961"/>
                        </a:lnTo>
                        <a:lnTo>
                          <a:pt x="499" y="3955"/>
                        </a:lnTo>
                        <a:lnTo>
                          <a:pt x="468" y="3948"/>
                        </a:lnTo>
                        <a:lnTo>
                          <a:pt x="438" y="3940"/>
                        </a:lnTo>
                        <a:lnTo>
                          <a:pt x="410" y="3930"/>
                        </a:lnTo>
                        <a:lnTo>
                          <a:pt x="382" y="3919"/>
                        </a:lnTo>
                        <a:lnTo>
                          <a:pt x="354" y="3906"/>
                        </a:lnTo>
                        <a:lnTo>
                          <a:pt x="326" y="3893"/>
                        </a:lnTo>
                        <a:lnTo>
                          <a:pt x="300" y="3877"/>
                        </a:lnTo>
                        <a:lnTo>
                          <a:pt x="275" y="3861"/>
                        </a:lnTo>
                        <a:lnTo>
                          <a:pt x="251" y="3844"/>
                        </a:lnTo>
                        <a:lnTo>
                          <a:pt x="227" y="3825"/>
                        </a:lnTo>
                        <a:lnTo>
                          <a:pt x="204" y="3805"/>
                        </a:lnTo>
                        <a:lnTo>
                          <a:pt x="184" y="3784"/>
                        </a:lnTo>
                        <a:lnTo>
                          <a:pt x="163" y="3763"/>
                        </a:lnTo>
                        <a:lnTo>
                          <a:pt x="143" y="3740"/>
                        </a:lnTo>
                        <a:lnTo>
                          <a:pt x="124" y="3716"/>
                        </a:lnTo>
                        <a:lnTo>
                          <a:pt x="106" y="3692"/>
                        </a:lnTo>
                        <a:lnTo>
                          <a:pt x="91" y="3667"/>
                        </a:lnTo>
                        <a:lnTo>
                          <a:pt x="75" y="3641"/>
                        </a:lnTo>
                        <a:lnTo>
                          <a:pt x="62" y="3614"/>
                        </a:lnTo>
                        <a:lnTo>
                          <a:pt x="49" y="3586"/>
                        </a:lnTo>
                        <a:lnTo>
                          <a:pt x="38" y="3557"/>
                        </a:lnTo>
                        <a:lnTo>
                          <a:pt x="28" y="3529"/>
                        </a:lnTo>
                        <a:lnTo>
                          <a:pt x="20" y="3499"/>
                        </a:lnTo>
                        <a:lnTo>
                          <a:pt x="13" y="3469"/>
                        </a:lnTo>
                        <a:lnTo>
                          <a:pt x="7" y="3438"/>
                        </a:lnTo>
                        <a:lnTo>
                          <a:pt x="3" y="3407"/>
                        </a:lnTo>
                        <a:lnTo>
                          <a:pt x="1" y="3376"/>
                        </a:lnTo>
                        <a:lnTo>
                          <a:pt x="0" y="3343"/>
                        </a:lnTo>
                        <a:lnTo>
                          <a:pt x="0" y="625"/>
                        </a:lnTo>
                        <a:lnTo>
                          <a:pt x="1" y="592"/>
                        </a:lnTo>
                        <a:lnTo>
                          <a:pt x="3" y="561"/>
                        </a:lnTo>
                        <a:lnTo>
                          <a:pt x="7" y="530"/>
                        </a:lnTo>
                        <a:lnTo>
                          <a:pt x="13" y="499"/>
                        </a:lnTo>
                        <a:lnTo>
                          <a:pt x="20" y="469"/>
                        </a:lnTo>
                        <a:lnTo>
                          <a:pt x="28" y="440"/>
                        </a:lnTo>
                        <a:lnTo>
                          <a:pt x="38" y="411"/>
                        </a:lnTo>
                        <a:lnTo>
                          <a:pt x="49" y="382"/>
                        </a:lnTo>
                        <a:lnTo>
                          <a:pt x="62" y="354"/>
                        </a:lnTo>
                        <a:lnTo>
                          <a:pt x="75" y="328"/>
                        </a:lnTo>
                        <a:lnTo>
                          <a:pt x="91" y="302"/>
                        </a:lnTo>
                        <a:lnTo>
                          <a:pt x="106" y="276"/>
                        </a:lnTo>
                        <a:lnTo>
                          <a:pt x="124" y="252"/>
                        </a:lnTo>
                        <a:lnTo>
                          <a:pt x="143" y="228"/>
                        </a:lnTo>
                        <a:lnTo>
                          <a:pt x="163" y="205"/>
                        </a:lnTo>
                        <a:lnTo>
                          <a:pt x="184" y="184"/>
                        </a:lnTo>
                        <a:lnTo>
                          <a:pt x="204" y="163"/>
                        </a:lnTo>
                        <a:lnTo>
                          <a:pt x="227" y="143"/>
                        </a:lnTo>
                        <a:lnTo>
                          <a:pt x="251" y="124"/>
                        </a:lnTo>
                        <a:lnTo>
                          <a:pt x="275" y="108"/>
                        </a:lnTo>
                        <a:lnTo>
                          <a:pt x="300" y="91"/>
                        </a:lnTo>
                        <a:lnTo>
                          <a:pt x="326" y="76"/>
                        </a:lnTo>
                        <a:lnTo>
                          <a:pt x="354" y="62"/>
                        </a:lnTo>
                        <a:lnTo>
                          <a:pt x="382" y="49"/>
                        </a:lnTo>
                        <a:lnTo>
                          <a:pt x="410" y="39"/>
                        </a:lnTo>
                        <a:lnTo>
                          <a:pt x="438" y="28"/>
                        </a:lnTo>
                        <a:lnTo>
                          <a:pt x="468" y="20"/>
                        </a:lnTo>
                        <a:lnTo>
                          <a:pt x="499" y="13"/>
                        </a:lnTo>
                        <a:lnTo>
                          <a:pt x="529" y="7"/>
                        </a:lnTo>
                        <a:lnTo>
                          <a:pt x="560" y="3"/>
                        </a:lnTo>
                        <a:lnTo>
                          <a:pt x="591" y="1"/>
                        </a:lnTo>
                        <a:lnTo>
                          <a:pt x="624" y="0"/>
                        </a:lnTo>
                        <a:close/>
                        <a:moveTo>
                          <a:pt x="13802" y="2429"/>
                        </a:moveTo>
                        <a:lnTo>
                          <a:pt x="13820" y="2430"/>
                        </a:lnTo>
                        <a:lnTo>
                          <a:pt x="13839" y="2433"/>
                        </a:lnTo>
                        <a:lnTo>
                          <a:pt x="13856" y="2437"/>
                        </a:lnTo>
                        <a:lnTo>
                          <a:pt x="13873" y="2444"/>
                        </a:lnTo>
                        <a:lnTo>
                          <a:pt x="13889" y="2451"/>
                        </a:lnTo>
                        <a:lnTo>
                          <a:pt x="13903" y="2460"/>
                        </a:lnTo>
                        <a:lnTo>
                          <a:pt x="13918" y="2471"/>
                        </a:lnTo>
                        <a:lnTo>
                          <a:pt x="13930" y="2482"/>
                        </a:lnTo>
                        <a:lnTo>
                          <a:pt x="13942" y="2496"/>
                        </a:lnTo>
                        <a:lnTo>
                          <a:pt x="13953" y="2510"/>
                        </a:lnTo>
                        <a:lnTo>
                          <a:pt x="13962" y="2525"/>
                        </a:lnTo>
                        <a:lnTo>
                          <a:pt x="13970" y="2541"/>
                        </a:lnTo>
                        <a:lnTo>
                          <a:pt x="13976" y="2558"/>
                        </a:lnTo>
                        <a:lnTo>
                          <a:pt x="13980" y="2575"/>
                        </a:lnTo>
                        <a:lnTo>
                          <a:pt x="13984" y="2593"/>
                        </a:lnTo>
                        <a:lnTo>
                          <a:pt x="13985" y="2612"/>
                        </a:lnTo>
                        <a:lnTo>
                          <a:pt x="13984" y="2631"/>
                        </a:lnTo>
                        <a:lnTo>
                          <a:pt x="13980" y="2648"/>
                        </a:lnTo>
                        <a:lnTo>
                          <a:pt x="13976" y="2666"/>
                        </a:lnTo>
                        <a:lnTo>
                          <a:pt x="13970" y="2683"/>
                        </a:lnTo>
                        <a:lnTo>
                          <a:pt x="13962" y="2699"/>
                        </a:lnTo>
                        <a:lnTo>
                          <a:pt x="13953" y="2714"/>
                        </a:lnTo>
                        <a:lnTo>
                          <a:pt x="13942" y="2728"/>
                        </a:lnTo>
                        <a:lnTo>
                          <a:pt x="13930" y="2741"/>
                        </a:lnTo>
                        <a:lnTo>
                          <a:pt x="13918" y="2753"/>
                        </a:lnTo>
                        <a:lnTo>
                          <a:pt x="13903" y="2763"/>
                        </a:lnTo>
                        <a:lnTo>
                          <a:pt x="13889" y="2773"/>
                        </a:lnTo>
                        <a:lnTo>
                          <a:pt x="13873" y="2780"/>
                        </a:lnTo>
                        <a:lnTo>
                          <a:pt x="13856" y="2786"/>
                        </a:lnTo>
                        <a:lnTo>
                          <a:pt x="13839" y="2791"/>
                        </a:lnTo>
                        <a:lnTo>
                          <a:pt x="13820" y="2794"/>
                        </a:lnTo>
                        <a:lnTo>
                          <a:pt x="13802" y="2795"/>
                        </a:lnTo>
                        <a:lnTo>
                          <a:pt x="13783" y="2794"/>
                        </a:lnTo>
                        <a:lnTo>
                          <a:pt x="13764" y="2791"/>
                        </a:lnTo>
                        <a:lnTo>
                          <a:pt x="13748" y="2786"/>
                        </a:lnTo>
                        <a:lnTo>
                          <a:pt x="13731" y="2780"/>
                        </a:lnTo>
                        <a:lnTo>
                          <a:pt x="13714" y="2773"/>
                        </a:lnTo>
                        <a:lnTo>
                          <a:pt x="13700" y="2763"/>
                        </a:lnTo>
                        <a:lnTo>
                          <a:pt x="13685" y="2753"/>
                        </a:lnTo>
                        <a:lnTo>
                          <a:pt x="13673" y="2741"/>
                        </a:lnTo>
                        <a:lnTo>
                          <a:pt x="13661" y="2728"/>
                        </a:lnTo>
                        <a:lnTo>
                          <a:pt x="13651" y="2714"/>
                        </a:lnTo>
                        <a:lnTo>
                          <a:pt x="13641" y="2699"/>
                        </a:lnTo>
                        <a:lnTo>
                          <a:pt x="13634" y="2683"/>
                        </a:lnTo>
                        <a:lnTo>
                          <a:pt x="13628" y="2666"/>
                        </a:lnTo>
                        <a:lnTo>
                          <a:pt x="13623" y="2648"/>
                        </a:lnTo>
                        <a:lnTo>
                          <a:pt x="13621" y="2631"/>
                        </a:lnTo>
                        <a:lnTo>
                          <a:pt x="13619" y="2612"/>
                        </a:lnTo>
                        <a:lnTo>
                          <a:pt x="13621" y="2593"/>
                        </a:lnTo>
                        <a:lnTo>
                          <a:pt x="13623" y="2575"/>
                        </a:lnTo>
                        <a:lnTo>
                          <a:pt x="13628" y="2558"/>
                        </a:lnTo>
                        <a:lnTo>
                          <a:pt x="13634" y="2541"/>
                        </a:lnTo>
                        <a:lnTo>
                          <a:pt x="13641" y="2525"/>
                        </a:lnTo>
                        <a:lnTo>
                          <a:pt x="13651" y="2510"/>
                        </a:lnTo>
                        <a:lnTo>
                          <a:pt x="13661" y="2496"/>
                        </a:lnTo>
                        <a:lnTo>
                          <a:pt x="13673" y="2482"/>
                        </a:lnTo>
                        <a:lnTo>
                          <a:pt x="13685" y="2471"/>
                        </a:lnTo>
                        <a:lnTo>
                          <a:pt x="13700" y="2460"/>
                        </a:lnTo>
                        <a:lnTo>
                          <a:pt x="13714" y="2451"/>
                        </a:lnTo>
                        <a:lnTo>
                          <a:pt x="13731" y="2444"/>
                        </a:lnTo>
                        <a:lnTo>
                          <a:pt x="13748" y="2437"/>
                        </a:lnTo>
                        <a:lnTo>
                          <a:pt x="13764" y="2433"/>
                        </a:lnTo>
                        <a:lnTo>
                          <a:pt x="13783" y="2430"/>
                        </a:lnTo>
                        <a:lnTo>
                          <a:pt x="13802" y="2429"/>
                        </a:lnTo>
                        <a:close/>
                        <a:moveTo>
                          <a:pt x="14340" y="2429"/>
                        </a:moveTo>
                        <a:lnTo>
                          <a:pt x="14359" y="2430"/>
                        </a:lnTo>
                        <a:lnTo>
                          <a:pt x="14377" y="2433"/>
                        </a:lnTo>
                        <a:lnTo>
                          <a:pt x="14394" y="2437"/>
                        </a:lnTo>
                        <a:lnTo>
                          <a:pt x="14411" y="2444"/>
                        </a:lnTo>
                        <a:lnTo>
                          <a:pt x="14427" y="2451"/>
                        </a:lnTo>
                        <a:lnTo>
                          <a:pt x="14442" y="2460"/>
                        </a:lnTo>
                        <a:lnTo>
                          <a:pt x="14456" y="2471"/>
                        </a:lnTo>
                        <a:lnTo>
                          <a:pt x="14470" y="2482"/>
                        </a:lnTo>
                        <a:lnTo>
                          <a:pt x="14481" y="2496"/>
                        </a:lnTo>
                        <a:lnTo>
                          <a:pt x="14491" y="2510"/>
                        </a:lnTo>
                        <a:lnTo>
                          <a:pt x="14501" y="2525"/>
                        </a:lnTo>
                        <a:lnTo>
                          <a:pt x="14508" y="2541"/>
                        </a:lnTo>
                        <a:lnTo>
                          <a:pt x="14514" y="2558"/>
                        </a:lnTo>
                        <a:lnTo>
                          <a:pt x="14519" y="2575"/>
                        </a:lnTo>
                        <a:lnTo>
                          <a:pt x="14522" y="2593"/>
                        </a:lnTo>
                        <a:lnTo>
                          <a:pt x="14523" y="2612"/>
                        </a:lnTo>
                        <a:lnTo>
                          <a:pt x="14522" y="2631"/>
                        </a:lnTo>
                        <a:lnTo>
                          <a:pt x="14519" y="2648"/>
                        </a:lnTo>
                        <a:lnTo>
                          <a:pt x="14514" y="2666"/>
                        </a:lnTo>
                        <a:lnTo>
                          <a:pt x="14508" y="2683"/>
                        </a:lnTo>
                        <a:lnTo>
                          <a:pt x="14501" y="2699"/>
                        </a:lnTo>
                        <a:lnTo>
                          <a:pt x="14491" y="2714"/>
                        </a:lnTo>
                        <a:lnTo>
                          <a:pt x="14481" y="2728"/>
                        </a:lnTo>
                        <a:lnTo>
                          <a:pt x="14470" y="2741"/>
                        </a:lnTo>
                        <a:lnTo>
                          <a:pt x="14456" y="2753"/>
                        </a:lnTo>
                        <a:lnTo>
                          <a:pt x="14442" y="2763"/>
                        </a:lnTo>
                        <a:lnTo>
                          <a:pt x="14427" y="2773"/>
                        </a:lnTo>
                        <a:lnTo>
                          <a:pt x="14411" y="2780"/>
                        </a:lnTo>
                        <a:lnTo>
                          <a:pt x="14394" y="2786"/>
                        </a:lnTo>
                        <a:lnTo>
                          <a:pt x="14377" y="2791"/>
                        </a:lnTo>
                        <a:lnTo>
                          <a:pt x="14359" y="2794"/>
                        </a:lnTo>
                        <a:lnTo>
                          <a:pt x="14340" y="2795"/>
                        </a:lnTo>
                        <a:lnTo>
                          <a:pt x="14321" y="2794"/>
                        </a:lnTo>
                        <a:lnTo>
                          <a:pt x="14304" y="2791"/>
                        </a:lnTo>
                        <a:lnTo>
                          <a:pt x="14286" y="2786"/>
                        </a:lnTo>
                        <a:lnTo>
                          <a:pt x="14269" y="2780"/>
                        </a:lnTo>
                        <a:lnTo>
                          <a:pt x="14254" y="2773"/>
                        </a:lnTo>
                        <a:lnTo>
                          <a:pt x="14238" y="2763"/>
                        </a:lnTo>
                        <a:lnTo>
                          <a:pt x="14224" y="2753"/>
                        </a:lnTo>
                        <a:lnTo>
                          <a:pt x="14212" y="2741"/>
                        </a:lnTo>
                        <a:lnTo>
                          <a:pt x="14199" y="2728"/>
                        </a:lnTo>
                        <a:lnTo>
                          <a:pt x="14189" y="2714"/>
                        </a:lnTo>
                        <a:lnTo>
                          <a:pt x="14180" y="2699"/>
                        </a:lnTo>
                        <a:lnTo>
                          <a:pt x="14172" y="2683"/>
                        </a:lnTo>
                        <a:lnTo>
                          <a:pt x="14166" y="2666"/>
                        </a:lnTo>
                        <a:lnTo>
                          <a:pt x="14162" y="2648"/>
                        </a:lnTo>
                        <a:lnTo>
                          <a:pt x="14159" y="2631"/>
                        </a:lnTo>
                        <a:lnTo>
                          <a:pt x="14158" y="2612"/>
                        </a:lnTo>
                        <a:lnTo>
                          <a:pt x="14159" y="2593"/>
                        </a:lnTo>
                        <a:lnTo>
                          <a:pt x="14162" y="2575"/>
                        </a:lnTo>
                        <a:lnTo>
                          <a:pt x="14166" y="2558"/>
                        </a:lnTo>
                        <a:lnTo>
                          <a:pt x="14172" y="2541"/>
                        </a:lnTo>
                        <a:lnTo>
                          <a:pt x="14180" y="2525"/>
                        </a:lnTo>
                        <a:lnTo>
                          <a:pt x="14189" y="2510"/>
                        </a:lnTo>
                        <a:lnTo>
                          <a:pt x="14199" y="2496"/>
                        </a:lnTo>
                        <a:lnTo>
                          <a:pt x="14212" y="2482"/>
                        </a:lnTo>
                        <a:lnTo>
                          <a:pt x="14224" y="2471"/>
                        </a:lnTo>
                        <a:lnTo>
                          <a:pt x="14238" y="2460"/>
                        </a:lnTo>
                        <a:lnTo>
                          <a:pt x="14254" y="2451"/>
                        </a:lnTo>
                        <a:lnTo>
                          <a:pt x="14269" y="2444"/>
                        </a:lnTo>
                        <a:lnTo>
                          <a:pt x="14286" y="2437"/>
                        </a:lnTo>
                        <a:lnTo>
                          <a:pt x="14304" y="2433"/>
                        </a:lnTo>
                        <a:lnTo>
                          <a:pt x="14321" y="2430"/>
                        </a:lnTo>
                        <a:lnTo>
                          <a:pt x="14340" y="2429"/>
                        </a:lnTo>
                        <a:close/>
                        <a:moveTo>
                          <a:pt x="14879" y="2429"/>
                        </a:moveTo>
                        <a:lnTo>
                          <a:pt x="14897" y="2430"/>
                        </a:lnTo>
                        <a:lnTo>
                          <a:pt x="14916" y="2433"/>
                        </a:lnTo>
                        <a:lnTo>
                          <a:pt x="14933" y="2437"/>
                        </a:lnTo>
                        <a:lnTo>
                          <a:pt x="14950" y="2444"/>
                        </a:lnTo>
                        <a:lnTo>
                          <a:pt x="14966" y="2451"/>
                        </a:lnTo>
                        <a:lnTo>
                          <a:pt x="14981" y="2460"/>
                        </a:lnTo>
                        <a:lnTo>
                          <a:pt x="14995" y="2471"/>
                        </a:lnTo>
                        <a:lnTo>
                          <a:pt x="15008" y="2482"/>
                        </a:lnTo>
                        <a:lnTo>
                          <a:pt x="15019" y="2496"/>
                        </a:lnTo>
                        <a:lnTo>
                          <a:pt x="15031" y="2510"/>
                        </a:lnTo>
                        <a:lnTo>
                          <a:pt x="15039" y="2525"/>
                        </a:lnTo>
                        <a:lnTo>
                          <a:pt x="15047" y="2541"/>
                        </a:lnTo>
                        <a:lnTo>
                          <a:pt x="15054" y="2558"/>
                        </a:lnTo>
                        <a:lnTo>
                          <a:pt x="15058" y="2575"/>
                        </a:lnTo>
                        <a:lnTo>
                          <a:pt x="15061" y="2593"/>
                        </a:lnTo>
                        <a:lnTo>
                          <a:pt x="15062" y="2612"/>
                        </a:lnTo>
                        <a:lnTo>
                          <a:pt x="15061" y="2631"/>
                        </a:lnTo>
                        <a:lnTo>
                          <a:pt x="15058" y="2648"/>
                        </a:lnTo>
                        <a:lnTo>
                          <a:pt x="15054" y="2666"/>
                        </a:lnTo>
                        <a:lnTo>
                          <a:pt x="15047" y="2683"/>
                        </a:lnTo>
                        <a:lnTo>
                          <a:pt x="15039" y="2699"/>
                        </a:lnTo>
                        <a:lnTo>
                          <a:pt x="15031" y="2714"/>
                        </a:lnTo>
                        <a:lnTo>
                          <a:pt x="15019" y="2728"/>
                        </a:lnTo>
                        <a:lnTo>
                          <a:pt x="15008" y="2741"/>
                        </a:lnTo>
                        <a:lnTo>
                          <a:pt x="14995" y="2753"/>
                        </a:lnTo>
                        <a:lnTo>
                          <a:pt x="14981" y="2763"/>
                        </a:lnTo>
                        <a:lnTo>
                          <a:pt x="14966" y="2773"/>
                        </a:lnTo>
                        <a:lnTo>
                          <a:pt x="14950" y="2780"/>
                        </a:lnTo>
                        <a:lnTo>
                          <a:pt x="14933" y="2786"/>
                        </a:lnTo>
                        <a:lnTo>
                          <a:pt x="14916" y="2791"/>
                        </a:lnTo>
                        <a:lnTo>
                          <a:pt x="14897" y="2794"/>
                        </a:lnTo>
                        <a:lnTo>
                          <a:pt x="14879" y="2795"/>
                        </a:lnTo>
                        <a:lnTo>
                          <a:pt x="14861" y="2794"/>
                        </a:lnTo>
                        <a:lnTo>
                          <a:pt x="14842" y="2791"/>
                        </a:lnTo>
                        <a:lnTo>
                          <a:pt x="14825" y="2786"/>
                        </a:lnTo>
                        <a:lnTo>
                          <a:pt x="14809" y="2780"/>
                        </a:lnTo>
                        <a:lnTo>
                          <a:pt x="14792" y="2773"/>
                        </a:lnTo>
                        <a:lnTo>
                          <a:pt x="14777" y="2763"/>
                        </a:lnTo>
                        <a:lnTo>
                          <a:pt x="14763" y="2753"/>
                        </a:lnTo>
                        <a:lnTo>
                          <a:pt x="14750" y="2741"/>
                        </a:lnTo>
                        <a:lnTo>
                          <a:pt x="14739" y="2728"/>
                        </a:lnTo>
                        <a:lnTo>
                          <a:pt x="14728" y="2714"/>
                        </a:lnTo>
                        <a:lnTo>
                          <a:pt x="14719" y="2699"/>
                        </a:lnTo>
                        <a:lnTo>
                          <a:pt x="14710" y="2683"/>
                        </a:lnTo>
                        <a:lnTo>
                          <a:pt x="14705" y="2666"/>
                        </a:lnTo>
                        <a:lnTo>
                          <a:pt x="14700" y="2648"/>
                        </a:lnTo>
                        <a:lnTo>
                          <a:pt x="14698" y="2631"/>
                        </a:lnTo>
                        <a:lnTo>
                          <a:pt x="14697" y="2612"/>
                        </a:lnTo>
                        <a:lnTo>
                          <a:pt x="14698" y="2593"/>
                        </a:lnTo>
                        <a:lnTo>
                          <a:pt x="14700" y="2575"/>
                        </a:lnTo>
                        <a:lnTo>
                          <a:pt x="14705" y="2558"/>
                        </a:lnTo>
                        <a:lnTo>
                          <a:pt x="14710" y="2541"/>
                        </a:lnTo>
                        <a:lnTo>
                          <a:pt x="14719" y="2525"/>
                        </a:lnTo>
                        <a:lnTo>
                          <a:pt x="14728" y="2510"/>
                        </a:lnTo>
                        <a:lnTo>
                          <a:pt x="14739" y="2496"/>
                        </a:lnTo>
                        <a:lnTo>
                          <a:pt x="14750" y="2482"/>
                        </a:lnTo>
                        <a:lnTo>
                          <a:pt x="14763" y="2471"/>
                        </a:lnTo>
                        <a:lnTo>
                          <a:pt x="14777" y="2460"/>
                        </a:lnTo>
                        <a:lnTo>
                          <a:pt x="14792" y="2451"/>
                        </a:lnTo>
                        <a:lnTo>
                          <a:pt x="14809" y="2444"/>
                        </a:lnTo>
                        <a:lnTo>
                          <a:pt x="14825" y="2437"/>
                        </a:lnTo>
                        <a:lnTo>
                          <a:pt x="14842" y="2433"/>
                        </a:lnTo>
                        <a:lnTo>
                          <a:pt x="14861" y="2430"/>
                        </a:lnTo>
                        <a:lnTo>
                          <a:pt x="14879" y="2429"/>
                        </a:lnTo>
                        <a:close/>
                        <a:moveTo>
                          <a:pt x="15418" y="2429"/>
                        </a:moveTo>
                        <a:lnTo>
                          <a:pt x="15436" y="2430"/>
                        </a:lnTo>
                        <a:lnTo>
                          <a:pt x="15454" y="2433"/>
                        </a:lnTo>
                        <a:lnTo>
                          <a:pt x="15472" y="2437"/>
                        </a:lnTo>
                        <a:lnTo>
                          <a:pt x="15489" y="2444"/>
                        </a:lnTo>
                        <a:lnTo>
                          <a:pt x="15504" y="2451"/>
                        </a:lnTo>
                        <a:lnTo>
                          <a:pt x="15520" y="2460"/>
                        </a:lnTo>
                        <a:lnTo>
                          <a:pt x="15533" y="2471"/>
                        </a:lnTo>
                        <a:lnTo>
                          <a:pt x="15547" y="2482"/>
                        </a:lnTo>
                        <a:lnTo>
                          <a:pt x="15558" y="2496"/>
                        </a:lnTo>
                        <a:lnTo>
                          <a:pt x="15569" y="2510"/>
                        </a:lnTo>
                        <a:lnTo>
                          <a:pt x="15578" y="2525"/>
                        </a:lnTo>
                        <a:lnTo>
                          <a:pt x="15586" y="2541"/>
                        </a:lnTo>
                        <a:lnTo>
                          <a:pt x="15592" y="2558"/>
                        </a:lnTo>
                        <a:lnTo>
                          <a:pt x="15596" y="2575"/>
                        </a:lnTo>
                        <a:lnTo>
                          <a:pt x="15599" y="2593"/>
                        </a:lnTo>
                        <a:lnTo>
                          <a:pt x="15600" y="2612"/>
                        </a:lnTo>
                        <a:lnTo>
                          <a:pt x="15599" y="2631"/>
                        </a:lnTo>
                        <a:lnTo>
                          <a:pt x="15596" y="2648"/>
                        </a:lnTo>
                        <a:lnTo>
                          <a:pt x="15592" y="2666"/>
                        </a:lnTo>
                        <a:lnTo>
                          <a:pt x="15586" y="2683"/>
                        </a:lnTo>
                        <a:lnTo>
                          <a:pt x="15578" y="2699"/>
                        </a:lnTo>
                        <a:lnTo>
                          <a:pt x="15569" y="2714"/>
                        </a:lnTo>
                        <a:lnTo>
                          <a:pt x="15558" y="2728"/>
                        </a:lnTo>
                        <a:lnTo>
                          <a:pt x="15547" y="2741"/>
                        </a:lnTo>
                        <a:lnTo>
                          <a:pt x="15533" y="2753"/>
                        </a:lnTo>
                        <a:lnTo>
                          <a:pt x="15520" y="2763"/>
                        </a:lnTo>
                        <a:lnTo>
                          <a:pt x="15504" y="2773"/>
                        </a:lnTo>
                        <a:lnTo>
                          <a:pt x="15489" y="2780"/>
                        </a:lnTo>
                        <a:lnTo>
                          <a:pt x="15472" y="2786"/>
                        </a:lnTo>
                        <a:lnTo>
                          <a:pt x="15454" y="2791"/>
                        </a:lnTo>
                        <a:lnTo>
                          <a:pt x="15436" y="2794"/>
                        </a:lnTo>
                        <a:lnTo>
                          <a:pt x="15418" y="2795"/>
                        </a:lnTo>
                        <a:lnTo>
                          <a:pt x="15399" y="2794"/>
                        </a:lnTo>
                        <a:lnTo>
                          <a:pt x="15381" y="2791"/>
                        </a:lnTo>
                        <a:lnTo>
                          <a:pt x="15363" y="2786"/>
                        </a:lnTo>
                        <a:lnTo>
                          <a:pt x="15347" y="2780"/>
                        </a:lnTo>
                        <a:lnTo>
                          <a:pt x="15331" y="2773"/>
                        </a:lnTo>
                        <a:lnTo>
                          <a:pt x="15315" y="2763"/>
                        </a:lnTo>
                        <a:lnTo>
                          <a:pt x="15302" y="2753"/>
                        </a:lnTo>
                        <a:lnTo>
                          <a:pt x="15289" y="2741"/>
                        </a:lnTo>
                        <a:lnTo>
                          <a:pt x="15277" y="2728"/>
                        </a:lnTo>
                        <a:lnTo>
                          <a:pt x="15266" y="2714"/>
                        </a:lnTo>
                        <a:lnTo>
                          <a:pt x="15257" y="2699"/>
                        </a:lnTo>
                        <a:lnTo>
                          <a:pt x="15250" y="2683"/>
                        </a:lnTo>
                        <a:lnTo>
                          <a:pt x="15243" y="2666"/>
                        </a:lnTo>
                        <a:lnTo>
                          <a:pt x="15239" y="2648"/>
                        </a:lnTo>
                        <a:lnTo>
                          <a:pt x="15236" y="2631"/>
                        </a:lnTo>
                        <a:lnTo>
                          <a:pt x="15235" y="2612"/>
                        </a:lnTo>
                        <a:lnTo>
                          <a:pt x="15236" y="2593"/>
                        </a:lnTo>
                        <a:lnTo>
                          <a:pt x="15239" y="2575"/>
                        </a:lnTo>
                        <a:lnTo>
                          <a:pt x="15243" y="2558"/>
                        </a:lnTo>
                        <a:lnTo>
                          <a:pt x="15250" y="2541"/>
                        </a:lnTo>
                        <a:lnTo>
                          <a:pt x="15257" y="2525"/>
                        </a:lnTo>
                        <a:lnTo>
                          <a:pt x="15266" y="2510"/>
                        </a:lnTo>
                        <a:lnTo>
                          <a:pt x="15277" y="2496"/>
                        </a:lnTo>
                        <a:lnTo>
                          <a:pt x="15289" y="2482"/>
                        </a:lnTo>
                        <a:lnTo>
                          <a:pt x="15302" y="2471"/>
                        </a:lnTo>
                        <a:lnTo>
                          <a:pt x="15315" y="2460"/>
                        </a:lnTo>
                        <a:lnTo>
                          <a:pt x="15331" y="2451"/>
                        </a:lnTo>
                        <a:lnTo>
                          <a:pt x="15347" y="2444"/>
                        </a:lnTo>
                        <a:lnTo>
                          <a:pt x="15363" y="2437"/>
                        </a:lnTo>
                        <a:lnTo>
                          <a:pt x="15381" y="2433"/>
                        </a:lnTo>
                        <a:lnTo>
                          <a:pt x="15399" y="2430"/>
                        </a:lnTo>
                        <a:lnTo>
                          <a:pt x="15418" y="2429"/>
                        </a:lnTo>
                        <a:close/>
                        <a:moveTo>
                          <a:pt x="13682" y="943"/>
                        </a:moveTo>
                        <a:lnTo>
                          <a:pt x="15712" y="943"/>
                        </a:lnTo>
                        <a:lnTo>
                          <a:pt x="15712" y="1546"/>
                        </a:lnTo>
                        <a:lnTo>
                          <a:pt x="13682" y="1546"/>
                        </a:lnTo>
                        <a:lnTo>
                          <a:pt x="13682" y="943"/>
                        </a:lnTo>
                        <a:close/>
                        <a:moveTo>
                          <a:pt x="1545" y="1123"/>
                        </a:moveTo>
                        <a:lnTo>
                          <a:pt x="1545" y="943"/>
                        </a:lnTo>
                        <a:lnTo>
                          <a:pt x="1089" y="943"/>
                        </a:lnTo>
                        <a:lnTo>
                          <a:pt x="1089" y="1123"/>
                        </a:lnTo>
                        <a:lnTo>
                          <a:pt x="811" y="1123"/>
                        </a:lnTo>
                        <a:lnTo>
                          <a:pt x="811" y="1769"/>
                        </a:lnTo>
                        <a:lnTo>
                          <a:pt x="1822" y="1769"/>
                        </a:lnTo>
                        <a:lnTo>
                          <a:pt x="1822" y="1123"/>
                        </a:lnTo>
                        <a:lnTo>
                          <a:pt x="1545" y="1123"/>
                        </a:lnTo>
                        <a:close/>
                        <a:moveTo>
                          <a:pt x="3010" y="1123"/>
                        </a:moveTo>
                        <a:lnTo>
                          <a:pt x="3010" y="943"/>
                        </a:lnTo>
                        <a:lnTo>
                          <a:pt x="2555" y="943"/>
                        </a:lnTo>
                        <a:lnTo>
                          <a:pt x="2555" y="1123"/>
                        </a:lnTo>
                        <a:lnTo>
                          <a:pt x="2278" y="1123"/>
                        </a:lnTo>
                        <a:lnTo>
                          <a:pt x="2278" y="1769"/>
                        </a:lnTo>
                        <a:lnTo>
                          <a:pt x="3288" y="1769"/>
                        </a:lnTo>
                        <a:lnTo>
                          <a:pt x="3288" y="1123"/>
                        </a:lnTo>
                        <a:lnTo>
                          <a:pt x="3010" y="1123"/>
                        </a:lnTo>
                        <a:close/>
                        <a:moveTo>
                          <a:pt x="4477" y="1123"/>
                        </a:moveTo>
                        <a:lnTo>
                          <a:pt x="4477" y="943"/>
                        </a:lnTo>
                        <a:lnTo>
                          <a:pt x="4021" y="943"/>
                        </a:lnTo>
                        <a:lnTo>
                          <a:pt x="4021" y="1123"/>
                        </a:lnTo>
                        <a:lnTo>
                          <a:pt x="3743" y="1123"/>
                        </a:lnTo>
                        <a:lnTo>
                          <a:pt x="3743" y="1769"/>
                        </a:lnTo>
                        <a:lnTo>
                          <a:pt x="4754" y="1769"/>
                        </a:lnTo>
                        <a:lnTo>
                          <a:pt x="4754" y="1123"/>
                        </a:lnTo>
                        <a:lnTo>
                          <a:pt x="4477" y="1123"/>
                        </a:lnTo>
                        <a:close/>
                        <a:moveTo>
                          <a:pt x="5942" y="1123"/>
                        </a:moveTo>
                        <a:lnTo>
                          <a:pt x="5942" y="943"/>
                        </a:lnTo>
                        <a:lnTo>
                          <a:pt x="5486" y="943"/>
                        </a:lnTo>
                        <a:lnTo>
                          <a:pt x="5486" y="1123"/>
                        </a:lnTo>
                        <a:lnTo>
                          <a:pt x="5209" y="1123"/>
                        </a:lnTo>
                        <a:lnTo>
                          <a:pt x="5209" y="1769"/>
                        </a:lnTo>
                        <a:lnTo>
                          <a:pt x="6219" y="1769"/>
                        </a:lnTo>
                        <a:lnTo>
                          <a:pt x="6219" y="1123"/>
                        </a:lnTo>
                        <a:lnTo>
                          <a:pt x="5942" y="1123"/>
                        </a:lnTo>
                        <a:close/>
                        <a:moveTo>
                          <a:pt x="7407" y="1123"/>
                        </a:moveTo>
                        <a:lnTo>
                          <a:pt x="7407" y="943"/>
                        </a:lnTo>
                        <a:lnTo>
                          <a:pt x="6953" y="943"/>
                        </a:lnTo>
                        <a:lnTo>
                          <a:pt x="6953" y="1123"/>
                        </a:lnTo>
                        <a:lnTo>
                          <a:pt x="6675" y="1123"/>
                        </a:lnTo>
                        <a:lnTo>
                          <a:pt x="6675" y="1769"/>
                        </a:lnTo>
                        <a:lnTo>
                          <a:pt x="7685" y="1769"/>
                        </a:lnTo>
                        <a:lnTo>
                          <a:pt x="7685" y="1123"/>
                        </a:lnTo>
                        <a:lnTo>
                          <a:pt x="7407" y="1123"/>
                        </a:lnTo>
                        <a:close/>
                        <a:moveTo>
                          <a:pt x="8874" y="1123"/>
                        </a:moveTo>
                        <a:lnTo>
                          <a:pt x="8874" y="943"/>
                        </a:lnTo>
                        <a:lnTo>
                          <a:pt x="8418" y="943"/>
                        </a:lnTo>
                        <a:lnTo>
                          <a:pt x="8418" y="1123"/>
                        </a:lnTo>
                        <a:lnTo>
                          <a:pt x="8141" y="1123"/>
                        </a:lnTo>
                        <a:lnTo>
                          <a:pt x="8141" y="1769"/>
                        </a:lnTo>
                        <a:lnTo>
                          <a:pt x="9151" y="1769"/>
                        </a:lnTo>
                        <a:lnTo>
                          <a:pt x="9151" y="1123"/>
                        </a:lnTo>
                        <a:lnTo>
                          <a:pt x="8874" y="1123"/>
                        </a:lnTo>
                        <a:close/>
                        <a:moveTo>
                          <a:pt x="10339" y="1123"/>
                        </a:moveTo>
                        <a:lnTo>
                          <a:pt x="10339" y="943"/>
                        </a:lnTo>
                        <a:lnTo>
                          <a:pt x="9883" y="943"/>
                        </a:lnTo>
                        <a:lnTo>
                          <a:pt x="9883" y="1123"/>
                        </a:lnTo>
                        <a:lnTo>
                          <a:pt x="9606" y="1123"/>
                        </a:lnTo>
                        <a:lnTo>
                          <a:pt x="9606" y="1769"/>
                        </a:lnTo>
                        <a:lnTo>
                          <a:pt x="10617" y="1769"/>
                        </a:lnTo>
                        <a:lnTo>
                          <a:pt x="10617" y="1123"/>
                        </a:lnTo>
                        <a:lnTo>
                          <a:pt x="10339" y="1123"/>
                        </a:lnTo>
                        <a:close/>
                        <a:moveTo>
                          <a:pt x="1545" y="2845"/>
                        </a:moveTo>
                        <a:lnTo>
                          <a:pt x="1545" y="3025"/>
                        </a:lnTo>
                        <a:lnTo>
                          <a:pt x="1089" y="3025"/>
                        </a:lnTo>
                        <a:lnTo>
                          <a:pt x="1089" y="2845"/>
                        </a:lnTo>
                        <a:lnTo>
                          <a:pt x="811" y="2845"/>
                        </a:lnTo>
                        <a:lnTo>
                          <a:pt x="811" y="2199"/>
                        </a:lnTo>
                        <a:lnTo>
                          <a:pt x="1822" y="2199"/>
                        </a:lnTo>
                        <a:lnTo>
                          <a:pt x="1822" y="2845"/>
                        </a:lnTo>
                        <a:lnTo>
                          <a:pt x="1545" y="2845"/>
                        </a:lnTo>
                        <a:close/>
                        <a:moveTo>
                          <a:pt x="3010" y="2845"/>
                        </a:moveTo>
                        <a:lnTo>
                          <a:pt x="3010" y="3025"/>
                        </a:lnTo>
                        <a:lnTo>
                          <a:pt x="2555" y="3025"/>
                        </a:lnTo>
                        <a:lnTo>
                          <a:pt x="2555" y="2845"/>
                        </a:lnTo>
                        <a:lnTo>
                          <a:pt x="2278" y="2845"/>
                        </a:lnTo>
                        <a:lnTo>
                          <a:pt x="2278" y="2199"/>
                        </a:lnTo>
                        <a:lnTo>
                          <a:pt x="3288" y="2199"/>
                        </a:lnTo>
                        <a:lnTo>
                          <a:pt x="3288" y="2845"/>
                        </a:lnTo>
                        <a:lnTo>
                          <a:pt x="3010" y="2845"/>
                        </a:lnTo>
                        <a:close/>
                        <a:moveTo>
                          <a:pt x="4477" y="2845"/>
                        </a:moveTo>
                        <a:lnTo>
                          <a:pt x="4477" y="3025"/>
                        </a:lnTo>
                        <a:lnTo>
                          <a:pt x="4021" y="3025"/>
                        </a:lnTo>
                        <a:lnTo>
                          <a:pt x="4021" y="2845"/>
                        </a:lnTo>
                        <a:lnTo>
                          <a:pt x="3743" y="2845"/>
                        </a:lnTo>
                        <a:lnTo>
                          <a:pt x="3743" y="2199"/>
                        </a:lnTo>
                        <a:lnTo>
                          <a:pt x="4754" y="2199"/>
                        </a:lnTo>
                        <a:lnTo>
                          <a:pt x="4754" y="2845"/>
                        </a:lnTo>
                        <a:lnTo>
                          <a:pt x="4477" y="2845"/>
                        </a:lnTo>
                        <a:close/>
                        <a:moveTo>
                          <a:pt x="5942" y="2845"/>
                        </a:moveTo>
                        <a:lnTo>
                          <a:pt x="5942" y="3025"/>
                        </a:lnTo>
                        <a:lnTo>
                          <a:pt x="5486" y="3025"/>
                        </a:lnTo>
                        <a:lnTo>
                          <a:pt x="5486" y="2845"/>
                        </a:lnTo>
                        <a:lnTo>
                          <a:pt x="5209" y="2845"/>
                        </a:lnTo>
                        <a:lnTo>
                          <a:pt x="5209" y="2199"/>
                        </a:lnTo>
                        <a:lnTo>
                          <a:pt x="6219" y="2199"/>
                        </a:lnTo>
                        <a:lnTo>
                          <a:pt x="6219" y="2845"/>
                        </a:lnTo>
                        <a:lnTo>
                          <a:pt x="5942" y="2845"/>
                        </a:lnTo>
                        <a:close/>
                        <a:moveTo>
                          <a:pt x="7407" y="2845"/>
                        </a:moveTo>
                        <a:lnTo>
                          <a:pt x="7407" y="3025"/>
                        </a:lnTo>
                        <a:lnTo>
                          <a:pt x="6953" y="3025"/>
                        </a:lnTo>
                        <a:lnTo>
                          <a:pt x="6953" y="2845"/>
                        </a:lnTo>
                        <a:lnTo>
                          <a:pt x="6675" y="2845"/>
                        </a:lnTo>
                        <a:lnTo>
                          <a:pt x="6675" y="2199"/>
                        </a:lnTo>
                        <a:lnTo>
                          <a:pt x="7685" y="2199"/>
                        </a:lnTo>
                        <a:lnTo>
                          <a:pt x="7685" y="2845"/>
                        </a:lnTo>
                        <a:lnTo>
                          <a:pt x="7407" y="2845"/>
                        </a:lnTo>
                        <a:close/>
                        <a:moveTo>
                          <a:pt x="8874" y="2845"/>
                        </a:moveTo>
                        <a:lnTo>
                          <a:pt x="8874" y="3025"/>
                        </a:lnTo>
                        <a:lnTo>
                          <a:pt x="8418" y="3025"/>
                        </a:lnTo>
                        <a:lnTo>
                          <a:pt x="8418" y="2845"/>
                        </a:lnTo>
                        <a:lnTo>
                          <a:pt x="8141" y="2845"/>
                        </a:lnTo>
                        <a:lnTo>
                          <a:pt x="8141" y="2199"/>
                        </a:lnTo>
                        <a:lnTo>
                          <a:pt x="9151" y="2199"/>
                        </a:lnTo>
                        <a:lnTo>
                          <a:pt x="9151" y="2845"/>
                        </a:lnTo>
                        <a:lnTo>
                          <a:pt x="8874" y="2845"/>
                        </a:lnTo>
                        <a:close/>
                        <a:moveTo>
                          <a:pt x="10339" y="2845"/>
                        </a:moveTo>
                        <a:lnTo>
                          <a:pt x="10339" y="3025"/>
                        </a:lnTo>
                        <a:lnTo>
                          <a:pt x="9883" y="3025"/>
                        </a:lnTo>
                        <a:lnTo>
                          <a:pt x="9883" y="2845"/>
                        </a:lnTo>
                        <a:lnTo>
                          <a:pt x="9606" y="2845"/>
                        </a:lnTo>
                        <a:lnTo>
                          <a:pt x="9606" y="2199"/>
                        </a:lnTo>
                        <a:lnTo>
                          <a:pt x="10617" y="2199"/>
                        </a:lnTo>
                        <a:lnTo>
                          <a:pt x="10617" y="2845"/>
                        </a:lnTo>
                        <a:lnTo>
                          <a:pt x="10339" y="2845"/>
                        </a:lnTo>
                        <a:close/>
                        <a:moveTo>
                          <a:pt x="11851" y="1123"/>
                        </a:moveTo>
                        <a:lnTo>
                          <a:pt x="11851" y="943"/>
                        </a:lnTo>
                        <a:lnTo>
                          <a:pt x="11395" y="943"/>
                        </a:lnTo>
                        <a:lnTo>
                          <a:pt x="11395" y="1123"/>
                        </a:lnTo>
                        <a:lnTo>
                          <a:pt x="11117" y="1123"/>
                        </a:lnTo>
                        <a:lnTo>
                          <a:pt x="11117" y="1769"/>
                        </a:lnTo>
                        <a:lnTo>
                          <a:pt x="12128" y="1769"/>
                        </a:lnTo>
                        <a:lnTo>
                          <a:pt x="12128" y="1123"/>
                        </a:lnTo>
                        <a:lnTo>
                          <a:pt x="11851" y="1123"/>
                        </a:lnTo>
                        <a:close/>
                        <a:moveTo>
                          <a:pt x="11851" y="2845"/>
                        </a:moveTo>
                        <a:lnTo>
                          <a:pt x="11851" y="3025"/>
                        </a:lnTo>
                        <a:lnTo>
                          <a:pt x="11395" y="3025"/>
                        </a:lnTo>
                        <a:lnTo>
                          <a:pt x="11395" y="2845"/>
                        </a:lnTo>
                        <a:lnTo>
                          <a:pt x="11117" y="2845"/>
                        </a:lnTo>
                        <a:lnTo>
                          <a:pt x="11117" y="2199"/>
                        </a:lnTo>
                        <a:lnTo>
                          <a:pt x="12128" y="2199"/>
                        </a:lnTo>
                        <a:lnTo>
                          <a:pt x="12128" y="2845"/>
                        </a:lnTo>
                        <a:lnTo>
                          <a:pt x="11851" y="2845"/>
                        </a:lnTo>
                        <a:close/>
                      </a:path>
                    </a:pathLst>
                  </a:custGeom>
                  <a:grpFill/>
                  <a:ln w="9525">
                    <a:noFill/>
                    <a:round/>
                    <a:headEnd/>
                    <a:tailEnd/>
                  </a:ln>
                </p:spPr>
                <p:txBody>
                  <a:bodyPr vert="horz" wrap="square" lIns="68580" tIns="34290" rIns="68580" bIns="34290" numCol="1" anchor="t" anchorCtr="0" compatLnSpc="1">
                    <a:prstTxWarp prst="textNoShape">
                      <a:avLst/>
                    </a:prstTxWarp>
                    <a:noAutofit/>
                  </a:bodyPr>
                  <a:lstStyle/>
                  <a:p>
                    <a:pPr fontAlgn="ctr"/>
                    <a:endParaRPr lang="zh-CN" altLang="en-US" sz="1200" dirty="0">
                      <a:latin typeface="微软雅黑" panose="020B0503020204020204" pitchFamily="34" charset="-122"/>
                      <a:ea typeface="微软雅黑" panose="020B0503020204020204" pitchFamily="34" charset="-122"/>
                      <a:cs typeface="Arial" pitchFamily="34" charset="0"/>
                    </a:endParaRPr>
                  </a:p>
                </p:txBody>
              </p:sp>
              <p:sp>
                <p:nvSpPr>
                  <p:cNvPr id="46" name="Freeform 13"/>
                  <p:cNvSpPr>
                    <a:spLocks noEditPoints="1"/>
                  </p:cNvSpPr>
                  <p:nvPr/>
                </p:nvSpPr>
                <p:spPr bwMode="auto">
                  <a:xfrm>
                    <a:off x="3298897" y="4387387"/>
                    <a:ext cx="1257750" cy="299062"/>
                  </a:xfrm>
                  <a:custGeom>
                    <a:avLst/>
                    <a:gdLst/>
                    <a:ahLst/>
                    <a:cxnLst>
                      <a:cxn ang="0">
                        <a:pos x="16278" y="39"/>
                      </a:cxn>
                      <a:cxn ang="0">
                        <a:pos x="16504" y="184"/>
                      </a:cxn>
                      <a:cxn ang="0">
                        <a:pos x="16649" y="411"/>
                      </a:cxn>
                      <a:cxn ang="0">
                        <a:pos x="16687" y="3376"/>
                      </a:cxn>
                      <a:cxn ang="0">
                        <a:pos x="16612" y="3641"/>
                      </a:cxn>
                      <a:cxn ang="0">
                        <a:pos x="16437" y="3844"/>
                      </a:cxn>
                      <a:cxn ang="0">
                        <a:pos x="16189" y="3955"/>
                      </a:cxn>
                      <a:cxn ang="0">
                        <a:pos x="499" y="3955"/>
                      </a:cxn>
                      <a:cxn ang="0">
                        <a:pos x="251" y="3844"/>
                      </a:cxn>
                      <a:cxn ang="0">
                        <a:pos x="75" y="3641"/>
                      </a:cxn>
                      <a:cxn ang="0">
                        <a:pos x="1" y="3376"/>
                      </a:cxn>
                      <a:cxn ang="0">
                        <a:pos x="38" y="411"/>
                      </a:cxn>
                      <a:cxn ang="0">
                        <a:pos x="184" y="184"/>
                      </a:cxn>
                      <a:cxn ang="0">
                        <a:pos x="410" y="39"/>
                      </a:cxn>
                      <a:cxn ang="0">
                        <a:pos x="13820" y="2430"/>
                      </a:cxn>
                      <a:cxn ang="0">
                        <a:pos x="13953" y="2510"/>
                      </a:cxn>
                      <a:cxn ang="0">
                        <a:pos x="13976" y="2666"/>
                      </a:cxn>
                      <a:cxn ang="0">
                        <a:pos x="13873" y="2780"/>
                      </a:cxn>
                      <a:cxn ang="0">
                        <a:pos x="13714" y="2773"/>
                      </a:cxn>
                      <a:cxn ang="0">
                        <a:pos x="13623" y="2648"/>
                      </a:cxn>
                      <a:cxn ang="0">
                        <a:pos x="13661" y="2496"/>
                      </a:cxn>
                      <a:cxn ang="0">
                        <a:pos x="13802" y="2429"/>
                      </a:cxn>
                      <a:cxn ang="0">
                        <a:pos x="14470" y="2482"/>
                      </a:cxn>
                      <a:cxn ang="0">
                        <a:pos x="14522" y="2631"/>
                      </a:cxn>
                      <a:cxn ang="0">
                        <a:pos x="14442" y="2763"/>
                      </a:cxn>
                      <a:cxn ang="0">
                        <a:pos x="14286" y="2786"/>
                      </a:cxn>
                      <a:cxn ang="0">
                        <a:pos x="14172" y="2683"/>
                      </a:cxn>
                      <a:cxn ang="0">
                        <a:pos x="14180" y="2525"/>
                      </a:cxn>
                      <a:cxn ang="0">
                        <a:pos x="14304" y="2433"/>
                      </a:cxn>
                      <a:cxn ang="0">
                        <a:pos x="14981" y="2460"/>
                      </a:cxn>
                      <a:cxn ang="0">
                        <a:pos x="15061" y="2593"/>
                      </a:cxn>
                      <a:cxn ang="0">
                        <a:pos x="15008" y="2741"/>
                      </a:cxn>
                      <a:cxn ang="0">
                        <a:pos x="14861" y="2794"/>
                      </a:cxn>
                      <a:cxn ang="0">
                        <a:pos x="14728" y="2714"/>
                      </a:cxn>
                      <a:cxn ang="0">
                        <a:pos x="14705" y="2558"/>
                      </a:cxn>
                      <a:cxn ang="0">
                        <a:pos x="14809" y="2444"/>
                      </a:cxn>
                      <a:cxn ang="0">
                        <a:pos x="15489" y="2444"/>
                      </a:cxn>
                      <a:cxn ang="0">
                        <a:pos x="15592" y="2558"/>
                      </a:cxn>
                      <a:cxn ang="0">
                        <a:pos x="15569" y="2714"/>
                      </a:cxn>
                      <a:cxn ang="0">
                        <a:pos x="15436" y="2794"/>
                      </a:cxn>
                      <a:cxn ang="0">
                        <a:pos x="15289" y="2741"/>
                      </a:cxn>
                      <a:cxn ang="0">
                        <a:pos x="15236" y="2593"/>
                      </a:cxn>
                      <a:cxn ang="0">
                        <a:pos x="15315" y="2460"/>
                      </a:cxn>
                      <a:cxn ang="0">
                        <a:pos x="15712" y="1546"/>
                      </a:cxn>
                      <a:cxn ang="0">
                        <a:pos x="1822" y="1769"/>
                      </a:cxn>
                      <a:cxn ang="0">
                        <a:pos x="3288" y="1769"/>
                      </a:cxn>
                      <a:cxn ang="0">
                        <a:pos x="4754" y="1769"/>
                      </a:cxn>
                      <a:cxn ang="0">
                        <a:pos x="6219" y="1769"/>
                      </a:cxn>
                      <a:cxn ang="0">
                        <a:pos x="7685" y="1769"/>
                      </a:cxn>
                      <a:cxn ang="0">
                        <a:pos x="9151" y="1769"/>
                      </a:cxn>
                      <a:cxn ang="0">
                        <a:pos x="10617" y="1769"/>
                      </a:cxn>
                      <a:cxn ang="0">
                        <a:pos x="1822" y="2199"/>
                      </a:cxn>
                      <a:cxn ang="0">
                        <a:pos x="3288" y="2199"/>
                      </a:cxn>
                      <a:cxn ang="0">
                        <a:pos x="4754" y="2199"/>
                      </a:cxn>
                      <a:cxn ang="0">
                        <a:pos x="6219" y="2199"/>
                      </a:cxn>
                      <a:cxn ang="0">
                        <a:pos x="7685" y="2199"/>
                      </a:cxn>
                      <a:cxn ang="0">
                        <a:pos x="9151" y="2199"/>
                      </a:cxn>
                      <a:cxn ang="0">
                        <a:pos x="10617" y="2199"/>
                      </a:cxn>
                      <a:cxn ang="0">
                        <a:pos x="12128" y="1769"/>
                      </a:cxn>
                      <a:cxn ang="0">
                        <a:pos x="12128" y="2199"/>
                      </a:cxn>
                    </a:cxnLst>
                    <a:rect l="0" t="0" r="r" b="b"/>
                    <a:pathLst>
                      <a:path w="16688" h="3968">
                        <a:moveTo>
                          <a:pt x="624" y="0"/>
                        </a:moveTo>
                        <a:lnTo>
                          <a:pt x="16064" y="0"/>
                        </a:lnTo>
                        <a:lnTo>
                          <a:pt x="16097" y="1"/>
                        </a:lnTo>
                        <a:lnTo>
                          <a:pt x="16128" y="3"/>
                        </a:lnTo>
                        <a:lnTo>
                          <a:pt x="16159" y="7"/>
                        </a:lnTo>
                        <a:lnTo>
                          <a:pt x="16189" y="13"/>
                        </a:lnTo>
                        <a:lnTo>
                          <a:pt x="16220" y="20"/>
                        </a:lnTo>
                        <a:lnTo>
                          <a:pt x="16249" y="28"/>
                        </a:lnTo>
                        <a:lnTo>
                          <a:pt x="16278" y="39"/>
                        </a:lnTo>
                        <a:lnTo>
                          <a:pt x="16306" y="49"/>
                        </a:lnTo>
                        <a:lnTo>
                          <a:pt x="16334" y="62"/>
                        </a:lnTo>
                        <a:lnTo>
                          <a:pt x="16360" y="76"/>
                        </a:lnTo>
                        <a:lnTo>
                          <a:pt x="16387" y="91"/>
                        </a:lnTo>
                        <a:lnTo>
                          <a:pt x="16413" y="108"/>
                        </a:lnTo>
                        <a:lnTo>
                          <a:pt x="16437" y="124"/>
                        </a:lnTo>
                        <a:lnTo>
                          <a:pt x="16461" y="143"/>
                        </a:lnTo>
                        <a:lnTo>
                          <a:pt x="16484" y="163"/>
                        </a:lnTo>
                        <a:lnTo>
                          <a:pt x="16504" y="184"/>
                        </a:lnTo>
                        <a:lnTo>
                          <a:pt x="16525" y="205"/>
                        </a:lnTo>
                        <a:lnTo>
                          <a:pt x="16545" y="228"/>
                        </a:lnTo>
                        <a:lnTo>
                          <a:pt x="16564" y="252"/>
                        </a:lnTo>
                        <a:lnTo>
                          <a:pt x="16581" y="276"/>
                        </a:lnTo>
                        <a:lnTo>
                          <a:pt x="16597" y="302"/>
                        </a:lnTo>
                        <a:lnTo>
                          <a:pt x="16612" y="328"/>
                        </a:lnTo>
                        <a:lnTo>
                          <a:pt x="16626" y="354"/>
                        </a:lnTo>
                        <a:lnTo>
                          <a:pt x="16639" y="382"/>
                        </a:lnTo>
                        <a:lnTo>
                          <a:pt x="16649" y="411"/>
                        </a:lnTo>
                        <a:lnTo>
                          <a:pt x="16660" y="440"/>
                        </a:lnTo>
                        <a:lnTo>
                          <a:pt x="16668" y="469"/>
                        </a:lnTo>
                        <a:lnTo>
                          <a:pt x="16675" y="499"/>
                        </a:lnTo>
                        <a:lnTo>
                          <a:pt x="16681" y="530"/>
                        </a:lnTo>
                        <a:lnTo>
                          <a:pt x="16685" y="561"/>
                        </a:lnTo>
                        <a:lnTo>
                          <a:pt x="16687" y="592"/>
                        </a:lnTo>
                        <a:lnTo>
                          <a:pt x="16688" y="625"/>
                        </a:lnTo>
                        <a:lnTo>
                          <a:pt x="16688" y="3343"/>
                        </a:lnTo>
                        <a:lnTo>
                          <a:pt x="16687" y="3376"/>
                        </a:lnTo>
                        <a:lnTo>
                          <a:pt x="16685" y="3407"/>
                        </a:lnTo>
                        <a:lnTo>
                          <a:pt x="16681" y="3438"/>
                        </a:lnTo>
                        <a:lnTo>
                          <a:pt x="16675" y="3469"/>
                        </a:lnTo>
                        <a:lnTo>
                          <a:pt x="16668" y="3499"/>
                        </a:lnTo>
                        <a:lnTo>
                          <a:pt x="16660" y="3529"/>
                        </a:lnTo>
                        <a:lnTo>
                          <a:pt x="16649" y="3557"/>
                        </a:lnTo>
                        <a:lnTo>
                          <a:pt x="16639" y="3586"/>
                        </a:lnTo>
                        <a:lnTo>
                          <a:pt x="16626" y="3614"/>
                        </a:lnTo>
                        <a:lnTo>
                          <a:pt x="16612" y="3641"/>
                        </a:lnTo>
                        <a:lnTo>
                          <a:pt x="16597" y="3667"/>
                        </a:lnTo>
                        <a:lnTo>
                          <a:pt x="16581" y="3692"/>
                        </a:lnTo>
                        <a:lnTo>
                          <a:pt x="16564" y="3716"/>
                        </a:lnTo>
                        <a:lnTo>
                          <a:pt x="16545" y="3740"/>
                        </a:lnTo>
                        <a:lnTo>
                          <a:pt x="16525" y="3763"/>
                        </a:lnTo>
                        <a:lnTo>
                          <a:pt x="16504" y="3784"/>
                        </a:lnTo>
                        <a:lnTo>
                          <a:pt x="16484" y="3805"/>
                        </a:lnTo>
                        <a:lnTo>
                          <a:pt x="16461" y="3825"/>
                        </a:lnTo>
                        <a:lnTo>
                          <a:pt x="16437" y="3844"/>
                        </a:lnTo>
                        <a:lnTo>
                          <a:pt x="16413" y="3861"/>
                        </a:lnTo>
                        <a:lnTo>
                          <a:pt x="16387" y="3877"/>
                        </a:lnTo>
                        <a:lnTo>
                          <a:pt x="16360" y="3893"/>
                        </a:lnTo>
                        <a:lnTo>
                          <a:pt x="16334" y="3906"/>
                        </a:lnTo>
                        <a:lnTo>
                          <a:pt x="16306" y="3919"/>
                        </a:lnTo>
                        <a:lnTo>
                          <a:pt x="16278" y="3930"/>
                        </a:lnTo>
                        <a:lnTo>
                          <a:pt x="16249" y="3940"/>
                        </a:lnTo>
                        <a:lnTo>
                          <a:pt x="16220" y="3948"/>
                        </a:lnTo>
                        <a:lnTo>
                          <a:pt x="16189" y="3955"/>
                        </a:lnTo>
                        <a:lnTo>
                          <a:pt x="16159" y="3961"/>
                        </a:lnTo>
                        <a:lnTo>
                          <a:pt x="16128" y="3965"/>
                        </a:lnTo>
                        <a:lnTo>
                          <a:pt x="16097" y="3967"/>
                        </a:lnTo>
                        <a:lnTo>
                          <a:pt x="16064" y="3968"/>
                        </a:lnTo>
                        <a:lnTo>
                          <a:pt x="624" y="3968"/>
                        </a:lnTo>
                        <a:lnTo>
                          <a:pt x="591" y="3967"/>
                        </a:lnTo>
                        <a:lnTo>
                          <a:pt x="560" y="3965"/>
                        </a:lnTo>
                        <a:lnTo>
                          <a:pt x="529" y="3961"/>
                        </a:lnTo>
                        <a:lnTo>
                          <a:pt x="499" y="3955"/>
                        </a:lnTo>
                        <a:lnTo>
                          <a:pt x="468" y="3948"/>
                        </a:lnTo>
                        <a:lnTo>
                          <a:pt x="438" y="3940"/>
                        </a:lnTo>
                        <a:lnTo>
                          <a:pt x="410" y="3930"/>
                        </a:lnTo>
                        <a:lnTo>
                          <a:pt x="382" y="3919"/>
                        </a:lnTo>
                        <a:lnTo>
                          <a:pt x="354" y="3906"/>
                        </a:lnTo>
                        <a:lnTo>
                          <a:pt x="326" y="3893"/>
                        </a:lnTo>
                        <a:lnTo>
                          <a:pt x="300" y="3877"/>
                        </a:lnTo>
                        <a:lnTo>
                          <a:pt x="275" y="3861"/>
                        </a:lnTo>
                        <a:lnTo>
                          <a:pt x="251" y="3844"/>
                        </a:lnTo>
                        <a:lnTo>
                          <a:pt x="227" y="3825"/>
                        </a:lnTo>
                        <a:lnTo>
                          <a:pt x="204" y="3805"/>
                        </a:lnTo>
                        <a:lnTo>
                          <a:pt x="184" y="3784"/>
                        </a:lnTo>
                        <a:lnTo>
                          <a:pt x="163" y="3763"/>
                        </a:lnTo>
                        <a:lnTo>
                          <a:pt x="143" y="3740"/>
                        </a:lnTo>
                        <a:lnTo>
                          <a:pt x="124" y="3716"/>
                        </a:lnTo>
                        <a:lnTo>
                          <a:pt x="106" y="3692"/>
                        </a:lnTo>
                        <a:lnTo>
                          <a:pt x="91" y="3667"/>
                        </a:lnTo>
                        <a:lnTo>
                          <a:pt x="75" y="3641"/>
                        </a:lnTo>
                        <a:lnTo>
                          <a:pt x="62" y="3614"/>
                        </a:lnTo>
                        <a:lnTo>
                          <a:pt x="49" y="3586"/>
                        </a:lnTo>
                        <a:lnTo>
                          <a:pt x="38" y="3557"/>
                        </a:lnTo>
                        <a:lnTo>
                          <a:pt x="28" y="3529"/>
                        </a:lnTo>
                        <a:lnTo>
                          <a:pt x="20" y="3499"/>
                        </a:lnTo>
                        <a:lnTo>
                          <a:pt x="13" y="3469"/>
                        </a:lnTo>
                        <a:lnTo>
                          <a:pt x="7" y="3438"/>
                        </a:lnTo>
                        <a:lnTo>
                          <a:pt x="3" y="3407"/>
                        </a:lnTo>
                        <a:lnTo>
                          <a:pt x="1" y="3376"/>
                        </a:lnTo>
                        <a:lnTo>
                          <a:pt x="0" y="3343"/>
                        </a:lnTo>
                        <a:lnTo>
                          <a:pt x="0" y="625"/>
                        </a:lnTo>
                        <a:lnTo>
                          <a:pt x="1" y="592"/>
                        </a:lnTo>
                        <a:lnTo>
                          <a:pt x="3" y="561"/>
                        </a:lnTo>
                        <a:lnTo>
                          <a:pt x="7" y="530"/>
                        </a:lnTo>
                        <a:lnTo>
                          <a:pt x="13" y="499"/>
                        </a:lnTo>
                        <a:lnTo>
                          <a:pt x="20" y="469"/>
                        </a:lnTo>
                        <a:lnTo>
                          <a:pt x="28" y="440"/>
                        </a:lnTo>
                        <a:lnTo>
                          <a:pt x="38" y="411"/>
                        </a:lnTo>
                        <a:lnTo>
                          <a:pt x="49" y="382"/>
                        </a:lnTo>
                        <a:lnTo>
                          <a:pt x="62" y="354"/>
                        </a:lnTo>
                        <a:lnTo>
                          <a:pt x="75" y="328"/>
                        </a:lnTo>
                        <a:lnTo>
                          <a:pt x="91" y="302"/>
                        </a:lnTo>
                        <a:lnTo>
                          <a:pt x="106" y="276"/>
                        </a:lnTo>
                        <a:lnTo>
                          <a:pt x="124" y="252"/>
                        </a:lnTo>
                        <a:lnTo>
                          <a:pt x="143" y="228"/>
                        </a:lnTo>
                        <a:lnTo>
                          <a:pt x="163" y="205"/>
                        </a:lnTo>
                        <a:lnTo>
                          <a:pt x="184" y="184"/>
                        </a:lnTo>
                        <a:lnTo>
                          <a:pt x="204" y="163"/>
                        </a:lnTo>
                        <a:lnTo>
                          <a:pt x="227" y="143"/>
                        </a:lnTo>
                        <a:lnTo>
                          <a:pt x="251" y="124"/>
                        </a:lnTo>
                        <a:lnTo>
                          <a:pt x="275" y="108"/>
                        </a:lnTo>
                        <a:lnTo>
                          <a:pt x="300" y="91"/>
                        </a:lnTo>
                        <a:lnTo>
                          <a:pt x="326" y="76"/>
                        </a:lnTo>
                        <a:lnTo>
                          <a:pt x="354" y="62"/>
                        </a:lnTo>
                        <a:lnTo>
                          <a:pt x="382" y="49"/>
                        </a:lnTo>
                        <a:lnTo>
                          <a:pt x="410" y="39"/>
                        </a:lnTo>
                        <a:lnTo>
                          <a:pt x="438" y="28"/>
                        </a:lnTo>
                        <a:lnTo>
                          <a:pt x="468" y="20"/>
                        </a:lnTo>
                        <a:lnTo>
                          <a:pt x="499" y="13"/>
                        </a:lnTo>
                        <a:lnTo>
                          <a:pt x="529" y="7"/>
                        </a:lnTo>
                        <a:lnTo>
                          <a:pt x="560" y="3"/>
                        </a:lnTo>
                        <a:lnTo>
                          <a:pt x="591" y="1"/>
                        </a:lnTo>
                        <a:lnTo>
                          <a:pt x="624" y="0"/>
                        </a:lnTo>
                        <a:close/>
                        <a:moveTo>
                          <a:pt x="13802" y="2429"/>
                        </a:moveTo>
                        <a:lnTo>
                          <a:pt x="13820" y="2430"/>
                        </a:lnTo>
                        <a:lnTo>
                          <a:pt x="13839" y="2433"/>
                        </a:lnTo>
                        <a:lnTo>
                          <a:pt x="13856" y="2437"/>
                        </a:lnTo>
                        <a:lnTo>
                          <a:pt x="13873" y="2444"/>
                        </a:lnTo>
                        <a:lnTo>
                          <a:pt x="13889" y="2451"/>
                        </a:lnTo>
                        <a:lnTo>
                          <a:pt x="13903" y="2460"/>
                        </a:lnTo>
                        <a:lnTo>
                          <a:pt x="13918" y="2471"/>
                        </a:lnTo>
                        <a:lnTo>
                          <a:pt x="13930" y="2482"/>
                        </a:lnTo>
                        <a:lnTo>
                          <a:pt x="13942" y="2496"/>
                        </a:lnTo>
                        <a:lnTo>
                          <a:pt x="13953" y="2510"/>
                        </a:lnTo>
                        <a:lnTo>
                          <a:pt x="13962" y="2525"/>
                        </a:lnTo>
                        <a:lnTo>
                          <a:pt x="13970" y="2541"/>
                        </a:lnTo>
                        <a:lnTo>
                          <a:pt x="13976" y="2558"/>
                        </a:lnTo>
                        <a:lnTo>
                          <a:pt x="13980" y="2575"/>
                        </a:lnTo>
                        <a:lnTo>
                          <a:pt x="13984" y="2593"/>
                        </a:lnTo>
                        <a:lnTo>
                          <a:pt x="13985" y="2612"/>
                        </a:lnTo>
                        <a:lnTo>
                          <a:pt x="13984" y="2631"/>
                        </a:lnTo>
                        <a:lnTo>
                          <a:pt x="13980" y="2648"/>
                        </a:lnTo>
                        <a:lnTo>
                          <a:pt x="13976" y="2666"/>
                        </a:lnTo>
                        <a:lnTo>
                          <a:pt x="13970" y="2683"/>
                        </a:lnTo>
                        <a:lnTo>
                          <a:pt x="13962" y="2699"/>
                        </a:lnTo>
                        <a:lnTo>
                          <a:pt x="13953" y="2714"/>
                        </a:lnTo>
                        <a:lnTo>
                          <a:pt x="13942" y="2728"/>
                        </a:lnTo>
                        <a:lnTo>
                          <a:pt x="13930" y="2741"/>
                        </a:lnTo>
                        <a:lnTo>
                          <a:pt x="13918" y="2753"/>
                        </a:lnTo>
                        <a:lnTo>
                          <a:pt x="13903" y="2763"/>
                        </a:lnTo>
                        <a:lnTo>
                          <a:pt x="13889" y="2773"/>
                        </a:lnTo>
                        <a:lnTo>
                          <a:pt x="13873" y="2780"/>
                        </a:lnTo>
                        <a:lnTo>
                          <a:pt x="13856" y="2786"/>
                        </a:lnTo>
                        <a:lnTo>
                          <a:pt x="13839" y="2791"/>
                        </a:lnTo>
                        <a:lnTo>
                          <a:pt x="13820" y="2794"/>
                        </a:lnTo>
                        <a:lnTo>
                          <a:pt x="13802" y="2795"/>
                        </a:lnTo>
                        <a:lnTo>
                          <a:pt x="13783" y="2794"/>
                        </a:lnTo>
                        <a:lnTo>
                          <a:pt x="13764" y="2791"/>
                        </a:lnTo>
                        <a:lnTo>
                          <a:pt x="13748" y="2786"/>
                        </a:lnTo>
                        <a:lnTo>
                          <a:pt x="13731" y="2780"/>
                        </a:lnTo>
                        <a:lnTo>
                          <a:pt x="13714" y="2773"/>
                        </a:lnTo>
                        <a:lnTo>
                          <a:pt x="13700" y="2763"/>
                        </a:lnTo>
                        <a:lnTo>
                          <a:pt x="13685" y="2753"/>
                        </a:lnTo>
                        <a:lnTo>
                          <a:pt x="13673" y="2741"/>
                        </a:lnTo>
                        <a:lnTo>
                          <a:pt x="13661" y="2728"/>
                        </a:lnTo>
                        <a:lnTo>
                          <a:pt x="13651" y="2714"/>
                        </a:lnTo>
                        <a:lnTo>
                          <a:pt x="13641" y="2699"/>
                        </a:lnTo>
                        <a:lnTo>
                          <a:pt x="13634" y="2683"/>
                        </a:lnTo>
                        <a:lnTo>
                          <a:pt x="13628" y="2666"/>
                        </a:lnTo>
                        <a:lnTo>
                          <a:pt x="13623" y="2648"/>
                        </a:lnTo>
                        <a:lnTo>
                          <a:pt x="13621" y="2631"/>
                        </a:lnTo>
                        <a:lnTo>
                          <a:pt x="13619" y="2612"/>
                        </a:lnTo>
                        <a:lnTo>
                          <a:pt x="13621" y="2593"/>
                        </a:lnTo>
                        <a:lnTo>
                          <a:pt x="13623" y="2575"/>
                        </a:lnTo>
                        <a:lnTo>
                          <a:pt x="13628" y="2558"/>
                        </a:lnTo>
                        <a:lnTo>
                          <a:pt x="13634" y="2541"/>
                        </a:lnTo>
                        <a:lnTo>
                          <a:pt x="13641" y="2525"/>
                        </a:lnTo>
                        <a:lnTo>
                          <a:pt x="13651" y="2510"/>
                        </a:lnTo>
                        <a:lnTo>
                          <a:pt x="13661" y="2496"/>
                        </a:lnTo>
                        <a:lnTo>
                          <a:pt x="13673" y="2482"/>
                        </a:lnTo>
                        <a:lnTo>
                          <a:pt x="13685" y="2471"/>
                        </a:lnTo>
                        <a:lnTo>
                          <a:pt x="13700" y="2460"/>
                        </a:lnTo>
                        <a:lnTo>
                          <a:pt x="13714" y="2451"/>
                        </a:lnTo>
                        <a:lnTo>
                          <a:pt x="13731" y="2444"/>
                        </a:lnTo>
                        <a:lnTo>
                          <a:pt x="13748" y="2437"/>
                        </a:lnTo>
                        <a:lnTo>
                          <a:pt x="13764" y="2433"/>
                        </a:lnTo>
                        <a:lnTo>
                          <a:pt x="13783" y="2430"/>
                        </a:lnTo>
                        <a:lnTo>
                          <a:pt x="13802" y="2429"/>
                        </a:lnTo>
                        <a:close/>
                        <a:moveTo>
                          <a:pt x="14340" y="2429"/>
                        </a:moveTo>
                        <a:lnTo>
                          <a:pt x="14359" y="2430"/>
                        </a:lnTo>
                        <a:lnTo>
                          <a:pt x="14377" y="2433"/>
                        </a:lnTo>
                        <a:lnTo>
                          <a:pt x="14394" y="2437"/>
                        </a:lnTo>
                        <a:lnTo>
                          <a:pt x="14411" y="2444"/>
                        </a:lnTo>
                        <a:lnTo>
                          <a:pt x="14427" y="2451"/>
                        </a:lnTo>
                        <a:lnTo>
                          <a:pt x="14442" y="2460"/>
                        </a:lnTo>
                        <a:lnTo>
                          <a:pt x="14456" y="2471"/>
                        </a:lnTo>
                        <a:lnTo>
                          <a:pt x="14470" y="2482"/>
                        </a:lnTo>
                        <a:lnTo>
                          <a:pt x="14481" y="2496"/>
                        </a:lnTo>
                        <a:lnTo>
                          <a:pt x="14491" y="2510"/>
                        </a:lnTo>
                        <a:lnTo>
                          <a:pt x="14501" y="2525"/>
                        </a:lnTo>
                        <a:lnTo>
                          <a:pt x="14508" y="2541"/>
                        </a:lnTo>
                        <a:lnTo>
                          <a:pt x="14514" y="2558"/>
                        </a:lnTo>
                        <a:lnTo>
                          <a:pt x="14519" y="2575"/>
                        </a:lnTo>
                        <a:lnTo>
                          <a:pt x="14522" y="2593"/>
                        </a:lnTo>
                        <a:lnTo>
                          <a:pt x="14523" y="2612"/>
                        </a:lnTo>
                        <a:lnTo>
                          <a:pt x="14522" y="2631"/>
                        </a:lnTo>
                        <a:lnTo>
                          <a:pt x="14519" y="2648"/>
                        </a:lnTo>
                        <a:lnTo>
                          <a:pt x="14514" y="2666"/>
                        </a:lnTo>
                        <a:lnTo>
                          <a:pt x="14508" y="2683"/>
                        </a:lnTo>
                        <a:lnTo>
                          <a:pt x="14501" y="2699"/>
                        </a:lnTo>
                        <a:lnTo>
                          <a:pt x="14491" y="2714"/>
                        </a:lnTo>
                        <a:lnTo>
                          <a:pt x="14481" y="2728"/>
                        </a:lnTo>
                        <a:lnTo>
                          <a:pt x="14470" y="2741"/>
                        </a:lnTo>
                        <a:lnTo>
                          <a:pt x="14456" y="2753"/>
                        </a:lnTo>
                        <a:lnTo>
                          <a:pt x="14442" y="2763"/>
                        </a:lnTo>
                        <a:lnTo>
                          <a:pt x="14427" y="2773"/>
                        </a:lnTo>
                        <a:lnTo>
                          <a:pt x="14411" y="2780"/>
                        </a:lnTo>
                        <a:lnTo>
                          <a:pt x="14394" y="2786"/>
                        </a:lnTo>
                        <a:lnTo>
                          <a:pt x="14377" y="2791"/>
                        </a:lnTo>
                        <a:lnTo>
                          <a:pt x="14359" y="2794"/>
                        </a:lnTo>
                        <a:lnTo>
                          <a:pt x="14340" y="2795"/>
                        </a:lnTo>
                        <a:lnTo>
                          <a:pt x="14321" y="2794"/>
                        </a:lnTo>
                        <a:lnTo>
                          <a:pt x="14304" y="2791"/>
                        </a:lnTo>
                        <a:lnTo>
                          <a:pt x="14286" y="2786"/>
                        </a:lnTo>
                        <a:lnTo>
                          <a:pt x="14269" y="2780"/>
                        </a:lnTo>
                        <a:lnTo>
                          <a:pt x="14254" y="2773"/>
                        </a:lnTo>
                        <a:lnTo>
                          <a:pt x="14238" y="2763"/>
                        </a:lnTo>
                        <a:lnTo>
                          <a:pt x="14224" y="2753"/>
                        </a:lnTo>
                        <a:lnTo>
                          <a:pt x="14212" y="2741"/>
                        </a:lnTo>
                        <a:lnTo>
                          <a:pt x="14199" y="2728"/>
                        </a:lnTo>
                        <a:lnTo>
                          <a:pt x="14189" y="2714"/>
                        </a:lnTo>
                        <a:lnTo>
                          <a:pt x="14180" y="2699"/>
                        </a:lnTo>
                        <a:lnTo>
                          <a:pt x="14172" y="2683"/>
                        </a:lnTo>
                        <a:lnTo>
                          <a:pt x="14166" y="2666"/>
                        </a:lnTo>
                        <a:lnTo>
                          <a:pt x="14162" y="2648"/>
                        </a:lnTo>
                        <a:lnTo>
                          <a:pt x="14159" y="2631"/>
                        </a:lnTo>
                        <a:lnTo>
                          <a:pt x="14158" y="2612"/>
                        </a:lnTo>
                        <a:lnTo>
                          <a:pt x="14159" y="2593"/>
                        </a:lnTo>
                        <a:lnTo>
                          <a:pt x="14162" y="2575"/>
                        </a:lnTo>
                        <a:lnTo>
                          <a:pt x="14166" y="2558"/>
                        </a:lnTo>
                        <a:lnTo>
                          <a:pt x="14172" y="2541"/>
                        </a:lnTo>
                        <a:lnTo>
                          <a:pt x="14180" y="2525"/>
                        </a:lnTo>
                        <a:lnTo>
                          <a:pt x="14189" y="2510"/>
                        </a:lnTo>
                        <a:lnTo>
                          <a:pt x="14199" y="2496"/>
                        </a:lnTo>
                        <a:lnTo>
                          <a:pt x="14212" y="2482"/>
                        </a:lnTo>
                        <a:lnTo>
                          <a:pt x="14224" y="2471"/>
                        </a:lnTo>
                        <a:lnTo>
                          <a:pt x="14238" y="2460"/>
                        </a:lnTo>
                        <a:lnTo>
                          <a:pt x="14254" y="2451"/>
                        </a:lnTo>
                        <a:lnTo>
                          <a:pt x="14269" y="2444"/>
                        </a:lnTo>
                        <a:lnTo>
                          <a:pt x="14286" y="2437"/>
                        </a:lnTo>
                        <a:lnTo>
                          <a:pt x="14304" y="2433"/>
                        </a:lnTo>
                        <a:lnTo>
                          <a:pt x="14321" y="2430"/>
                        </a:lnTo>
                        <a:lnTo>
                          <a:pt x="14340" y="2429"/>
                        </a:lnTo>
                        <a:close/>
                        <a:moveTo>
                          <a:pt x="14879" y="2429"/>
                        </a:moveTo>
                        <a:lnTo>
                          <a:pt x="14897" y="2430"/>
                        </a:lnTo>
                        <a:lnTo>
                          <a:pt x="14916" y="2433"/>
                        </a:lnTo>
                        <a:lnTo>
                          <a:pt x="14933" y="2437"/>
                        </a:lnTo>
                        <a:lnTo>
                          <a:pt x="14950" y="2444"/>
                        </a:lnTo>
                        <a:lnTo>
                          <a:pt x="14966" y="2451"/>
                        </a:lnTo>
                        <a:lnTo>
                          <a:pt x="14981" y="2460"/>
                        </a:lnTo>
                        <a:lnTo>
                          <a:pt x="14995" y="2471"/>
                        </a:lnTo>
                        <a:lnTo>
                          <a:pt x="15008" y="2482"/>
                        </a:lnTo>
                        <a:lnTo>
                          <a:pt x="15019" y="2496"/>
                        </a:lnTo>
                        <a:lnTo>
                          <a:pt x="15031" y="2510"/>
                        </a:lnTo>
                        <a:lnTo>
                          <a:pt x="15039" y="2525"/>
                        </a:lnTo>
                        <a:lnTo>
                          <a:pt x="15047" y="2541"/>
                        </a:lnTo>
                        <a:lnTo>
                          <a:pt x="15054" y="2558"/>
                        </a:lnTo>
                        <a:lnTo>
                          <a:pt x="15058" y="2575"/>
                        </a:lnTo>
                        <a:lnTo>
                          <a:pt x="15061" y="2593"/>
                        </a:lnTo>
                        <a:lnTo>
                          <a:pt x="15062" y="2612"/>
                        </a:lnTo>
                        <a:lnTo>
                          <a:pt x="15061" y="2631"/>
                        </a:lnTo>
                        <a:lnTo>
                          <a:pt x="15058" y="2648"/>
                        </a:lnTo>
                        <a:lnTo>
                          <a:pt x="15054" y="2666"/>
                        </a:lnTo>
                        <a:lnTo>
                          <a:pt x="15047" y="2683"/>
                        </a:lnTo>
                        <a:lnTo>
                          <a:pt x="15039" y="2699"/>
                        </a:lnTo>
                        <a:lnTo>
                          <a:pt x="15031" y="2714"/>
                        </a:lnTo>
                        <a:lnTo>
                          <a:pt x="15019" y="2728"/>
                        </a:lnTo>
                        <a:lnTo>
                          <a:pt x="15008" y="2741"/>
                        </a:lnTo>
                        <a:lnTo>
                          <a:pt x="14995" y="2753"/>
                        </a:lnTo>
                        <a:lnTo>
                          <a:pt x="14981" y="2763"/>
                        </a:lnTo>
                        <a:lnTo>
                          <a:pt x="14966" y="2773"/>
                        </a:lnTo>
                        <a:lnTo>
                          <a:pt x="14950" y="2780"/>
                        </a:lnTo>
                        <a:lnTo>
                          <a:pt x="14933" y="2786"/>
                        </a:lnTo>
                        <a:lnTo>
                          <a:pt x="14916" y="2791"/>
                        </a:lnTo>
                        <a:lnTo>
                          <a:pt x="14897" y="2794"/>
                        </a:lnTo>
                        <a:lnTo>
                          <a:pt x="14879" y="2795"/>
                        </a:lnTo>
                        <a:lnTo>
                          <a:pt x="14861" y="2794"/>
                        </a:lnTo>
                        <a:lnTo>
                          <a:pt x="14842" y="2791"/>
                        </a:lnTo>
                        <a:lnTo>
                          <a:pt x="14825" y="2786"/>
                        </a:lnTo>
                        <a:lnTo>
                          <a:pt x="14809" y="2780"/>
                        </a:lnTo>
                        <a:lnTo>
                          <a:pt x="14792" y="2773"/>
                        </a:lnTo>
                        <a:lnTo>
                          <a:pt x="14777" y="2763"/>
                        </a:lnTo>
                        <a:lnTo>
                          <a:pt x="14763" y="2753"/>
                        </a:lnTo>
                        <a:lnTo>
                          <a:pt x="14750" y="2741"/>
                        </a:lnTo>
                        <a:lnTo>
                          <a:pt x="14739" y="2728"/>
                        </a:lnTo>
                        <a:lnTo>
                          <a:pt x="14728" y="2714"/>
                        </a:lnTo>
                        <a:lnTo>
                          <a:pt x="14719" y="2699"/>
                        </a:lnTo>
                        <a:lnTo>
                          <a:pt x="14710" y="2683"/>
                        </a:lnTo>
                        <a:lnTo>
                          <a:pt x="14705" y="2666"/>
                        </a:lnTo>
                        <a:lnTo>
                          <a:pt x="14700" y="2648"/>
                        </a:lnTo>
                        <a:lnTo>
                          <a:pt x="14698" y="2631"/>
                        </a:lnTo>
                        <a:lnTo>
                          <a:pt x="14697" y="2612"/>
                        </a:lnTo>
                        <a:lnTo>
                          <a:pt x="14698" y="2593"/>
                        </a:lnTo>
                        <a:lnTo>
                          <a:pt x="14700" y="2575"/>
                        </a:lnTo>
                        <a:lnTo>
                          <a:pt x="14705" y="2558"/>
                        </a:lnTo>
                        <a:lnTo>
                          <a:pt x="14710" y="2541"/>
                        </a:lnTo>
                        <a:lnTo>
                          <a:pt x="14719" y="2525"/>
                        </a:lnTo>
                        <a:lnTo>
                          <a:pt x="14728" y="2510"/>
                        </a:lnTo>
                        <a:lnTo>
                          <a:pt x="14739" y="2496"/>
                        </a:lnTo>
                        <a:lnTo>
                          <a:pt x="14750" y="2482"/>
                        </a:lnTo>
                        <a:lnTo>
                          <a:pt x="14763" y="2471"/>
                        </a:lnTo>
                        <a:lnTo>
                          <a:pt x="14777" y="2460"/>
                        </a:lnTo>
                        <a:lnTo>
                          <a:pt x="14792" y="2451"/>
                        </a:lnTo>
                        <a:lnTo>
                          <a:pt x="14809" y="2444"/>
                        </a:lnTo>
                        <a:lnTo>
                          <a:pt x="14825" y="2437"/>
                        </a:lnTo>
                        <a:lnTo>
                          <a:pt x="14842" y="2433"/>
                        </a:lnTo>
                        <a:lnTo>
                          <a:pt x="14861" y="2430"/>
                        </a:lnTo>
                        <a:lnTo>
                          <a:pt x="14879" y="2429"/>
                        </a:lnTo>
                        <a:close/>
                        <a:moveTo>
                          <a:pt x="15418" y="2429"/>
                        </a:moveTo>
                        <a:lnTo>
                          <a:pt x="15436" y="2430"/>
                        </a:lnTo>
                        <a:lnTo>
                          <a:pt x="15454" y="2433"/>
                        </a:lnTo>
                        <a:lnTo>
                          <a:pt x="15472" y="2437"/>
                        </a:lnTo>
                        <a:lnTo>
                          <a:pt x="15489" y="2444"/>
                        </a:lnTo>
                        <a:lnTo>
                          <a:pt x="15504" y="2451"/>
                        </a:lnTo>
                        <a:lnTo>
                          <a:pt x="15520" y="2460"/>
                        </a:lnTo>
                        <a:lnTo>
                          <a:pt x="15533" y="2471"/>
                        </a:lnTo>
                        <a:lnTo>
                          <a:pt x="15547" y="2482"/>
                        </a:lnTo>
                        <a:lnTo>
                          <a:pt x="15558" y="2496"/>
                        </a:lnTo>
                        <a:lnTo>
                          <a:pt x="15569" y="2510"/>
                        </a:lnTo>
                        <a:lnTo>
                          <a:pt x="15578" y="2525"/>
                        </a:lnTo>
                        <a:lnTo>
                          <a:pt x="15586" y="2541"/>
                        </a:lnTo>
                        <a:lnTo>
                          <a:pt x="15592" y="2558"/>
                        </a:lnTo>
                        <a:lnTo>
                          <a:pt x="15596" y="2575"/>
                        </a:lnTo>
                        <a:lnTo>
                          <a:pt x="15599" y="2593"/>
                        </a:lnTo>
                        <a:lnTo>
                          <a:pt x="15600" y="2612"/>
                        </a:lnTo>
                        <a:lnTo>
                          <a:pt x="15599" y="2631"/>
                        </a:lnTo>
                        <a:lnTo>
                          <a:pt x="15596" y="2648"/>
                        </a:lnTo>
                        <a:lnTo>
                          <a:pt x="15592" y="2666"/>
                        </a:lnTo>
                        <a:lnTo>
                          <a:pt x="15586" y="2683"/>
                        </a:lnTo>
                        <a:lnTo>
                          <a:pt x="15578" y="2699"/>
                        </a:lnTo>
                        <a:lnTo>
                          <a:pt x="15569" y="2714"/>
                        </a:lnTo>
                        <a:lnTo>
                          <a:pt x="15558" y="2728"/>
                        </a:lnTo>
                        <a:lnTo>
                          <a:pt x="15547" y="2741"/>
                        </a:lnTo>
                        <a:lnTo>
                          <a:pt x="15533" y="2753"/>
                        </a:lnTo>
                        <a:lnTo>
                          <a:pt x="15520" y="2763"/>
                        </a:lnTo>
                        <a:lnTo>
                          <a:pt x="15504" y="2773"/>
                        </a:lnTo>
                        <a:lnTo>
                          <a:pt x="15489" y="2780"/>
                        </a:lnTo>
                        <a:lnTo>
                          <a:pt x="15472" y="2786"/>
                        </a:lnTo>
                        <a:lnTo>
                          <a:pt x="15454" y="2791"/>
                        </a:lnTo>
                        <a:lnTo>
                          <a:pt x="15436" y="2794"/>
                        </a:lnTo>
                        <a:lnTo>
                          <a:pt x="15418" y="2795"/>
                        </a:lnTo>
                        <a:lnTo>
                          <a:pt x="15399" y="2794"/>
                        </a:lnTo>
                        <a:lnTo>
                          <a:pt x="15381" y="2791"/>
                        </a:lnTo>
                        <a:lnTo>
                          <a:pt x="15363" y="2786"/>
                        </a:lnTo>
                        <a:lnTo>
                          <a:pt x="15347" y="2780"/>
                        </a:lnTo>
                        <a:lnTo>
                          <a:pt x="15331" y="2773"/>
                        </a:lnTo>
                        <a:lnTo>
                          <a:pt x="15315" y="2763"/>
                        </a:lnTo>
                        <a:lnTo>
                          <a:pt x="15302" y="2753"/>
                        </a:lnTo>
                        <a:lnTo>
                          <a:pt x="15289" y="2741"/>
                        </a:lnTo>
                        <a:lnTo>
                          <a:pt x="15277" y="2728"/>
                        </a:lnTo>
                        <a:lnTo>
                          <a:pt x="15266" y="2714"/>
                        </a:lnTo>
                        <a:lnTo>
                          <a:pt x="15257" y="2699"/>
                        </a:lnTo>
                        <a:lnTo>
                          <a:pt x="15250" y="2683"/>
                        </a:lnTo>
                        <a:lnTo>
                          <a:pt x="15243" y="2666"/>
                        </a:lnTo>
                        <a:lnTo>
                          <a:pt x="15239" y="2648"/>
                        </a:lnTo>
                        <a:lnTo>
                          <a:pt x="15236" y="2631"/>
                        </a:lnTo>
                        <a:lnTo>
                          <a:pt x="15235" y="2612"/>
                        </a:lnTo>
                        <a:lnTo>
                          <a:pt x="15236" y="2593"/>
                        </a:lnTo>
                        <a:lnTo>
                          <a:pt x="15239" y="2575"/>
                        </a:lnTo>
                        <a:lnTo>
                          <a:pt x="15243" y="2558"/>
                        </a:lnTo>
                        <a:lnTo>
                          <a:pt x="15250" y="2541"/>
                        </a:lnTo>
                        <a:lnTo>
                          <a:pt x="15257" y="2525"/>
                        </a:lnTo>
                        <a:lnTo>
                          <a:pt x="15266" y="2510"/>
                        </a:lnTo>
                        <a:lnTo>
                          <a:pt x="15277" y="2496"/>
                        </a:lnTo>
                        <a:lnTo>
                          <a:pt x="15289" y="2482"/>
                        </a:lnTo>
                        <a:lnTo>
                          <a:pt x="15302" y="2471"/>
                        </a:lnTo>
                        <a:lnTo>
                          <a:pt x="15315" y="2460"/>
                        </a:lnTo>
                        <a:lnTo>
                          <a:pt x="15331" y="2451"/>
                        </a:lnTo>
                        <a:lnTo>
                          <a:pt x="15347" y="2444"/>
                        </a:lnTo>
                        <a:lnTo>
                          <a:pt x="15363" y="2437"/>
                        </a:lnTo>
                        <a:lnTo>
                          <a:pt x="15381" y="2433"/>
                        </a:lnTo>
                        <a:lnTo>
                          <a:pt x="15399" y="2430"/>
                        </a:lnTo>
                        <a:lnTo>
                          <a:pt x="15418" y="2429"/>
                        </a:lnTo>
                        <a:close/>
                        <a:moveTo>
                          <a:pt x="13682" y="943"/>
                        </a:moveTo>
                        <a:lnTo>
                          <a:pt x="15712" y="943"/>
                        </a:lnTo>
                        <a:lnTo>
                          <a:pt x="15712" y="1546"/>
                        </a:lnTo>
                        <a:lnTo>
                          <a:pt x="13682" y="1546"/>
                        </a:lnTo>
                        <a:lnTo>
                          <a:pt x="13682" y="943"/>
                        </a:lnTo>
                        <a:close/>
                        <a:moveTo>
                          <a:pt x="1545" y="1123"/>
                        </a:moveTo>
                        <a:lnTo>
                          <a:pt x="1545" y="943"/>
                        </a:lnTo>
                        <a:lnTo>
                          <a:pt x="1089" y="943"/>
                        </a:lnTo>
                        <a:lnTo>
                          <a:pt x="1089" y="1123"/>
                        </a:lnTo>
                        <a:lnTo>
                          <a:pt x="811" y="1123"/>
                        </a:lnTo>
                        <a:lnTo>
                          <a:pt x="811" y="1769"/>
                        </a:lnTo>
                        <a:lnTo>
                          <a:pt x="1822" y="1769"/>
                        </a:lnTo>
                        <a:lnTo>
                          <a:pt x="1822" y="1123"/>
                        </a:lnTo>
                        <a:lnTo>
                          <a:pt x="1545" y="1123"/>
                        </a:lnTo>
                        <a:close/>
                        <a:moveTo>
                          <a:pt x="3010" y="1123"/>
                        </a:moveTo>
                        <a:lnTo>
                          <a:pt x="3010" y="943"/>
                        </a:lnTo>
                        <a:lnTo>
                          <a:pt x="2555" y="943"/>
                        </a:lnTo>
                        <a:lnTo>
                          <a:pt x="2555" y="1123"/>
                        </a:lnTo>
                        <a:lnTo>
                          <a:pt x="2278" y="1123"/>
                        </a:lnTo>
                        <a:lnTo>
                          <a:pt x="2278" y="1769"/>
                        </a:lnTo>
                        <a:lnTo>
                          <a:pt x="3288" y="1769"/>
                        </a:lnTo>
                        <a:lnTo>
                          <a:pt x="3288" y="1123"/>
                        </a:lnTo>
                        <a:lnTo>
                          <a:pt x="3010" y="1123"/>
                        </a:lnTo>
                        <a:close/>
                        <a:moveTo>
                          <a:pt x="4477" y="1123"/>
                        </a:moveTo>
                        <a:lnTo>
                          <a:pt x="4477" y="943"/>
                        </a:lnTo>
                        <a:lnTo>
                          <a:pt x="4021" y="943"/>
                        </a:lnTo>
                        <a:lnTo>
                          <a:pt x="4021" y="1123"/>
                        </a:lnTo>
                        <a:lnTo>
                          <a:pt x="3743" y="1123"/>
                        </a:lnTo>
                        <a:lnTo>
                          <a:pt x="3743" y="1769"/>
                        </a:lnTo>
                        <a:lnTo>
                          <a:pt x="4754" y="1769"/>
                        </a:lnTo>
                        <a:lnTo>
                          <a:pt x="4754" y="1123"/>
                        </a:lnTo>
                        <a:lnTo>
                          <a:pt x="4477" y="1123"/>
                        </a:lnTo>
                        <a:close/>
                        <a:moveTo>
                          <a:pt x="5942" y="1123"/>
                        </a:moveTo>
                        <a:lnTo>
                          <a:pt x="5942" y="943"/>
                        </a:lnTo>
                        <a:lnTo>
                          <a:pt x="5486" y="943"/>
                        </a:lnTo>
                        <a:lnTo>
                          <a:pt x="5486" y="1123"/>
                        </a:lnTo>
                        <a:lnTo>
                          <a:pt x="5209" y="1123"/>
                        </a:lnTo>
                        <a:lnTo>
                          <a:pt x="5209" y="1769"/>
                        </a:lnTo>
                        <a:lnTo>
                          <a:pt x="6219" y="1769"/>
                        </a:lnTo>
                        <a:lnTo>
                          <a:pt x="6219" y="1123"/>
                        </a:lnTo>
                        <a:lnTo>
                          <a:pt x="5942" y="1123"/>
                        </a:lnTo>
                        <a:close/>
                        <a:moveTo>
                          <a:pt x="7407" y="1123"/>
                        </a:moveTo>
                        <a:lnTo>
                          <a:pt x="7407" y="943"/>
                        </a:lnTo>
                        <a:lnTo>
                          <a:pt x="6953" y="943"/>
                        </a:lnTo>
                        <a:lnTo>
                          <a:pt x="6953" y="1123"/>
                        </a:lnTo>
                        <a:lnTo>
                          <a:pt x="6675" y="1123"/>
                        </a:lnTo>
                        <a:lnTo>
                          <a:pt x="6675" y="1769"/>
                        </a:lnTo>
                        <a:lnTo>
                          <a:pt x="7685" y="1769"/>
                        </a:lnTo>
                        <a:lnTo>
                          <a:pt x="7685" y="1123"/>
                        </a:lnTo>
                        <a:lnTo>
                          <a:pt x="7407" y="1123"/>
                        </a:lnTo>
                        <a:close/>
                        <a:moveTo>
                          <a:pt x="8874" y="1123"/>
                        </a:moveTo>
                        <a:lnTo>
                          <a:pt x="8874" y="943"/>
                        </a:lnTo>
                        <a:lnTo>
                          <a:pt x="8418" y="943"/>
                        </a:lnTo>
                        <a:lnTo>
                          <a:pt x="8418" y="1123"/>
                        </a:lnTo>
                        <a:lnTo>
                          <a:pt x="8141" y="1123"/>
                        </a:lnTo>
                        <a:lnTo>
                          <a:pt x="8141" y="1769"/>
                        </a:lnTo>
                        <a:lnTo>
                          <a:pt x="9151" y="1769"/>
                        </a:lnTo>
                        <a:lnTo>
                          <a:pt x="9151" y="1123"/>
                        </a:lnTo>
                        <a:lnTo>
                          <a:pt x="8874" y="1123"/>
                        </a:lnTo>
                        <a:close/>
                        <a:moveTo>
                          <a:pt x="10339" y="1123"/>
                        </a:moveTo>
                        <a:lnTo>
                          <a:pt x="10339" y="943"/>
                        </a:lnTo>
                        <a:lnTo>
                          <a:pt x="9883" y="943"/>
                        </a:lnTo>
                        <a:lnTo>
                          <a:pt x="9883" y="1123"/>
                        </a:lnTo>
                        <a:lnTo>
                          <a:pt x="9606" y="1123"/>
                        </a:lnTo>
                        <a:lnTo>
                          <a:pt x="9606" y="1769"/>
                        </a:lnTo>
                        <a:lnTo>
                          <a:pt x="10617" y="1769"/>
                        </a:lnTo>
                        <a:lnTo>
                          <a:pt x="10617" y="1123"/>
                        </a:lnTo>
                        <a:lnTo>
                          <a:pt x="10339" y="1123"/>
                        </a:lnTo>
                        <a:close/>
                        <a:moveTo>
                          <a:pt x="1545" y="2845"/>
                        </a:moveTo>
                        <a:lnTo>
                          <a:pt x="1545" y="3025"/>
                        </a:lnTo>
                        <a:lnTo>
                          <a:pt x="1089" y="3025"/>
                        </a:lnTo>
                        <a:lnTo>
                          <a:pt x="1089" y="2845"/>
                        </a:lnTo>
                        <a:lnTo>
                          <a:pt x="811" y="2845"/>
                        </a:lnTo>
                        <a:lnTo>
                          <a:pt x="811" y="2199"/>
                        </a:lnTo>
                        <a:lnTo>
                          <a:pt x="1822" y="2199"/>
                        </a:lnTo>
                        <a:lnTo>
                          <a:pt x="1822" y="2845"/>
                        </a:lnTo>
                        <a:lnTo>
                          <a:pt x="1545" y="2845"/>
                        </a:lnTo>
                        <a:close/>
                        <a:moveTo>
                          <a:pt x="3010" y="2845"/>
                        </a:moveTo>
                        <a:lnTo>
                          <a:pt x="3010" y="3025"/>
                        </a:lnTo>
                        <a:lnTo>
                          <a:pt x="2555" y="3025"/>
                        </a:lnTo>
                        <a:lnTo>
                          <a:pt x="2555" y="2845"/>
                        </a:lnTo>
                        <a:lnTo>
                          <a:pt x="2278" y="2845"/>
                        </a:lnTo>
                        <a:lnTo>
                          <a:pt x="2278" y="2199"/>
                        </a:lnTo>
                        <a:lnTo>
                          <a:pt x="3288" y="2199"/>
                        </a:lnTo>
                        <a:lnTo>
                          <a:pt x="3288" y="2845"/>
                        </a:lnTo>
                        <a:lnTo>
                          <a:pt x="3010" y="2845"/>
                        </a:lnTo>
                        <a:close/>
                        <a:moveTo>
                          <a:pt x="4477" y="2845"/>
                        </a:moveTo>
                        <a:lnTo>
                          <a:pt x="4477" y="3025"/>
                        </a:lnTo>
                        <a:lnTo>
                          <a:pt x="4021" y="3025"/>
                        </a:lnTo>
                        <a:lnTo>
                          <a:pt x="4021" y="2845"/>
                        </a:lnTo>
                        <a:lnTo>
                          <a:pt x="3743" y="2845"/>
                        </a:lnTo>
                        <a:lnTo>
                          <a:pt x="3743" y="2199"/>
                        </a:lnTo>
                        <a:lnTo>
                          <a:pt x="4754" y="2199"/>
                        </a:lnTo>
                        <a:lnTo>
                          <a:pt x="4754" y="2845"/>
                        </a:lnTo>
                        <a:lnTo>
                          <a:pt x="4477" y="2845"/>
                        </a:lnTo>
                        <a:close/>
                        <a:moveTo>
                          <a:pt x="5942" y="2845"/>
                        </a:moveTo>
                        <a:lnTo>
                          <a:pt x="5942" y="3025"/>
                        </a:lnTo>
                        <a:lnTo>
                          <a:pt x="5486" y="3025"/>
                        </a:lnTo>
                        <a:lnTo>
                          <a:pt x="5486" y="2845"/>
                        </a:lnTo>
                        <a:lnTo>
                          <a:pt x="5209" y="2845"/>
                        </a:lnTo>
                        <a:lnTo>
                          <a:pt x="5209" y="2199"/>
                        </a:lnTo>
                        <a:lnTo>
                          <a:pt x="6219" y="2199"/>
                        </a:lnTo>
                        <a:lnTo>
                          <a:pt x="6219" y="2845"/>
                        </a:lnTo>
                        <a:lnTo>
                          <a:pt x="5942" y="2845"/>
                        </a:lnTo>
                        <a:close/>
                        <a:moveTo>
                          <a:pt x="7407" y="2845"/>
                        </a:moveTo>
                        <a:lnTo>
                          <a:pt x="7407" y="3025"/>
                        </a:lnTo>
                        <a:lnTo>
                          <a:pt x="6953" y="3025"/>
                        </a:lnTo>
                        <a:lnTo>
                          <a:pt x="6953" y="2845"/>
                        </a:lnTo>
                        <a:lnTo>
                          <a:pt x="6675" y="2845"/>
                        </a:lnTo>
                        <a:lnTo>
                          <a:pt x="6675" y="2199"/>
                        </a:lnTo>
                        <a:lnTo>
                          <a:pt x="7685" y="2199"/>
                        </a:lnTo>
                        <a:lnTo>
                          <a:pt x="7685" y="2845"/>
                        </a:lnTo>
                        <a:lnTo>
                          <a:pt x="7407" y="2845"/>
                        </a:lnTo>
                        <a:close/>
                        <a:moveTo>
                          <a:pt x="8874" y="2845"/>
                        </a:moveTo>
                        <a:lnTo>
                          <a:pt x="8874" y="3025"/>
                        </a:lnTo>
                        <a:lnTo>
                          <a:pt x="8418" y="3025"/>
                        </a:lnTo>
                        <a:lnTo>
                          <a:pt x="8418" y="2845"/>
                        </a:lnTo>
                        <a:lnTo>
                          <a:pt x="8141" y="2845"/>
                        </a:lnTo>
                        <a:lnTo>
                          <a:pt x="8141" y="2199"/>
                        </a:lnTo>
                        <a:lnTo>
                          <a:pt x="9151" y="2199"/>
                        </a:lnTo>
                        <a:lnTo>
                          <a:pt x="9151" y="2845"/>
                        </a:lnTo>
                        <a:lnTo>
                          <a:pt x="8874" y="2845"/>
                        </a:lnTo>
                        <a:close/>
                        <a:moveTo>
                          <a:pt x="10339" y="2845"/>
                        </a:moveTo>
                        <a:lnTo>
                          <a:pt x="10339" y="3025"/>
                        </a:lnTo>
                        <a:lnTo>
                          <a:pt x="9883" y="3025"/>
                        </a:lnTo>
                        <a:lnTo>
                          <a:pt x="9883" y="2845"/>
                        </a:lnTo>
                        <a:lnTo>
                          <a:pt x="9606" y="2845"/>
                        </a:lnTo>
                        <a:lnTo>
                          <a:pt x="9606" y="2199"/>
                        </a:lnTo>
                        <a:lnTo>
                          <a:pt x="10617" y="2199"/>
                        </a:lnTo>
                        <a:lnTo>
                          <a:pt x="10617" y="2845"/>
                        </a:lnTo>
                        <a:lnTo>
                          <a:pt x="10339" y="2845"/>
                        </a:lnTo>
                        <a:close/>
                        <a:moveTo>
                          <a:pt x="11851" y="1123"/>
                        </a:moveTo>
                        <a:lnTo>
                          <a:pt x="11851" y="943"/>
                        </a:lnTo>
                        <a:lnTo>
                          <a:pt x="11395" y="943"/>
                        </a:lnTo>
                        <a:lnTo>
                          <a:pt x="11395" y="1123"/>
                        </a:lnTo>
                        <a:lnTo>
                          <a:pt x="11117" y="1123"/>
                        </a:lnTo>
                        <a:lnTo>
                          <a:pt x="11117" y="1769"/>
                        </a:lnTo>
                        <a:lnTo>
                          <a:pt x="12128" y="1769"/>
                        </a:lnTo>
                        <a:lnTo>
                          <a:pt x="12128" y="1123"/>
                        </a:lnTo>
                        <a:lnTo>
                          <a:pt x="11851" y="1123"/>
                        </a:lnTo>
                        <a:close/>
                        <a:moveTo>
                          <a:pt x="11851" y="2845"/>
                        </a:moveTo>
                        <a:lnTo>
                          <a:pt x="11851" y="3025"/>
                        </a:lnTo>
                        <a:lnTo>
                          <a:pt x="11395" y="3025"/>
                        </a:lnTo>
                        <a:lnTo>
                          <a:pt x="11395" y="2845"/>
                        </a:lnTo>
                        <a:lnTo>
                          <a:pt x="11117" y="2845"/>
                        </a:lnTo>
                        <a:lnTo>
                          <a:pt x="11117" y="2199"/>
                        </a:lnTo>
                        <a:lnTo>
                          <a:pt x="12128" y="2199"/>
                        </a:lnTo>
                        <a:lnTo>
                          <a:pt x="12128" y="2845"/>
                        </a:lnTo>
                        <a:lnTo>
                          <a:pt x="11851" y="2845"/>
                        </a:lnTo>
                        <a:close/>
                      </a:path>
                    </a:pathLst>
                  </a:custGeom>
                  <a:grpFill/>
                  <a:ln w="9525">
                    <a:noFill/>
                    <a:round/>
                    <a:headEnd/>
                    <a:tailEnd/>
                  </a:ln>
                </p:spPr>
                <p:txBody>
                  <a:bodyPr vert="horz" wrap="square" lIns="68580" tIns="34290" rIns="68580" bIns="34290" numCol="1" anchor="t" anchorCtr="0" compatLnSpc="1">
                    <a:prstTxWarp prst="textNoShape">
                      <a:avLst/>
                    </a:prstTxWarp>
                    <a:noAutofit/>
                  </a:bodyPr>
                  <a:lstStyle/>
                  <a:p>
                    <a:pPr fontAlgn="ctr"/>
                    <a:endParaRPr lang="zh-CN" altLang="en-US" sz="1200" dirty="0">
                      <a:latin typeface="微软雅黑" panose="020B0503020204020204" pitchFamily="34" charset="-122"/>
                      <a:ea typeface="微软雅黑" panose="020B0503020204020204" pitchFamily="34" charset="-122"/>
                      <a:cs typeface="Arial" pitchFamily="34" charset="0"/>
                    </a:endParaRPr>
                  </a:p>
                </p:txBody>
              </p:sp>
            </p:grpSp>
            <p:grpSp>
              <p:nvGrpSpPr>
                <p:cNvPr id="42" name="组合 379"/>
                <p:cNvGrpSpPr/>
                <p:nvPr/>
              </p:nvGrpSpPr>
              <p:grpSpPr>
                <a:xfrm>
                  <a:off x="4622166" y="3263900"/>
                  <a:ext cx="489584" cy="210061"/>
                  <a:chOff x="3298897" y="4095287"/>
                  <a:chExt cx="1257750" cy="591162"/>
                </a:xfrm>
                <a:grpFill/>
              </p:grpSpPr>
              <p:sp>
                <p:nvSpPr>
                  <p:cNvPr id="43" name="Freeform 13"/>
                  <p:cNvSpPr>
                    <a:spLocks noEditPoints="1"/>
                  </p:cNvSpPr>
                  <p:nvPr/>
                </p:nvSpPr>
                <p:spPr bwMode="auto">
                  <a:xfrm>
                    <a:off x="3298897" y="4095287"/>
                    <a:ext cx="1257750" cy="299062"/>
                  </a:xfrm>
                  <a:custGeom>
                    <a:avLst/>
                    <a:gdLst/>
                    <a:ahLst/>
                    <a:cxnLst>
                      <a:cxn ang="0">
                        <a:pos x="16278" y="39"/>
                      </a:cxn>
                      <a:cxn ang="0">
                        <a:pos x="16504" y="184"/>
                      </a:cxn>
                      <a:cxn ang="0">
                        <a:pos x="16649" y="411"/>
                      </a:cxn>
                      <a:cxn ang="0">
                        <a:pos x="16687" y="3376"/>
                      </a:cxn>
                      <a:cxn ang="0">
                        <a:pos x="16612" y="3641"/>
                      </a:cxn>
                      <a:cxn ang="0">
                        <a:pos x="16437" y="3844"/>
                      </a:cxn>
                      <a:cxn ang="0">
                        <a:pos x="16189" y="3955"/>
                      </a:cxn>
                      <a:cxn ang="0">
                        <a:pos x="499" y="3955"/>
                      </a:cxn>
                      <a:cxn ang="0">
                        <a:pos x="251" y="3844"/>
                      </a:cxn>
                      <a:cxn ang="0">
                        <a:pos x="75" y="3641"/>
                      </a:cxn>
                      <a:cxn ang="0">
                        <a:pos x="1" y="3376"/>
                      </a:cxn>
                      <a:cxn ang="0">
                        <a:pos x="38" y="411"/>
                      </a:cxn>
                      <a:cxn ang="0">
                        <a:pos x="184" y="184"/>
                      </a:cxn>
                      <a:cxn ang="0">
                        <a:pos x="410" y="39"/>
                      </a:cxn>
                      <a:cxn ang="0">
                        <a:pos x="13820" y="2430"/>
                      </a:cxn>
                      <a:cxn ang="0">
                        <a:pos x="13953" y="2510"/>
                      </a:cxn>
                      <a:cxn ang="0">
                        <a:pos x="13976" y="2666"/>
                      </a:cxn>
                      <a:cxn ang="0">
                        <a:pos x="13873" y="2780"/>
                      </a:cxn>
                      <a:cxn ang="0">
                        <a:pos x="13714" y="2773"/>
                      </a:cxn>
                      <a:cxn ang="0">
                        <a:pos x="13623" y="2648"/>
                      </a:cxn>
                      <a:cxn ang="0">
                        <a:pos x="13661" y="2496"/>
                      </a:cxn>
                      <a:cxn ang="0">
                        <a:pos x="13802" y="2429"/>
                      </a:cxn>
                      <a:cxn ang="0">
                        <a:pos x="14470" y="2482"/>
                      </a:cxn>
                      <a:cxn ang="0">
                        <a:pos x="14522" y="2631"/>
                      </a:cxn>
                      <a:cxn ang="0">
                        <a:pos x="14442" y="2763"/>
                      </a:cxn>
                      <a:cxn ang="0">
                        <a:pos x="14286" y="2786"/>
                      </a:cxn>
                      <a:cxn ang="0">
                        <a:pos x="14172" y="2683"/>
                      </a:cxn>
                      <a:cxn ang="0">
                        <a:pos x="14180" y="2525"/>
                      </a:cxn>
                      <a:cxn ang="0">
                        <a:pos x="14304" y="2433"/>
                      </a:cxn>
                      <a:cxn ang="0">
                        <a:pos x="14981" y="2460"/>
                      </a:cxn>
                      <a:cxn ang="0">
                        <a:pos x="15061" y="2593"/>
                      </a:cxn>
                      <a:cxn ang="0">
                        <a:pos x="15008" y="2741"/>
                      </a:cxn>
                      <a:cxn ang="0">
                        <a:pos x="14861" y="2794"/>
                      </a:cxn>
                      <a:cxn ang="0">
                        <a:pos x="14728" y="2714"/>
                      </a:cxn>
                      <a:cxn ang="0">
                        <a:pos x="14705" y="2558"/>
                      </a:cxn>
                      <a:cxn ang="0">
                        <a:pos x="14809" y="2444"/>
                      </a:cxn>
                      <a:cxn ang="0">
                        <a:pos x="15489" y="2444"/>
                      </a:cxn>
                      <a:cxn ang="0">
                        <a:pos x="15592" y="2558"/>
                      </a:cxn>
                      <a:cxn ang="0">
                        <a:pos x="15569" y="2714"/>
                      </a:cxn>
                      <a:cxn ang="0">
                        <a:pos x="15436" y="2794"/>
                      </a:cxn>
                      <a:cxn ang="0">
                        <a:pos x="15289" y="2741"/>
                      </a:cxn>
                      <a:cxn ang="0">
                        <a:pos x="15236" y="2593"/>
                      </a:cxn>
                      <a:cxn ang="0">
                        <a:pos x="15315" y="2460"/>
                      </a:cxn>
                      <a:cxn ang="0">
                        <a:pos x="15712" y="1546"/>
                      </a:cxn>
                      <a:cxn ang="0">
                        <a:pos x="1822" y="1769"/>
                      </a:cxn>
                      <a:cxn ang="0">
                        <a:pos x="3288" y="1769"/>
                      </a:cxn>
                      <a:cxn ang="0">
                        <a:pos x="4754" y="1769"/>
                      </a:cxn>
                      <a:cxn ang="0">
                        <a:pos x="6219" y="1769"/>
                      </a:cxn>
                      <a:cxn ang="0">
                        <a:pos x="7685" y="1769"/>
                      </a:cxn>
                      <a:cxn ang="0">
                        <a:pos x="9151" y="1769"/>
                      </a:cxn>
                      <a:cxn ang="0">
                        <a:pos x="10617" y="1769"/>
                      </a:cxn>
                      <a:cxn ang="0">
                        <a:pos x="1822" y="2199"/>
                      </a:cxn>
                      <a:cxn ang="0">
                        <a:pos x="3288" y="2199"/>
                      </a:cxn>
                      <a:cxn ang="0">
                        <a:pos x="4754" y="2199"/>
                      </a:cxn>
                      <a:cxn ang="0">
                        <a:pos x="6219" y="2199"/>
                      </a:cxn>
                      <a:cxn ang="0">
                        <a:pos x="7685" y="2199"/>
                      </a:cxn>
                      <a:cxn ang="0">
                        <a:pos x="9151" y="2199"/>
                      </a:cxn>
                      <a:cxn ang="0">
                        <a:pos x="10617" y="2199"/>
                      </a:cxn>
                      <a:cxn ang="0">
                        <a:pos x="12128" y="1769"/>
                      </a:cxn>
                      <a:cxn ang="0">
                        <a:pos x="12128" y="2199"/>
                      </a:cxn>
                    </a:cxnLst>
                    <a:rect l="0" t="0" r="r" b="b"/>
                    <a:pathLst>
                      <a:path w="16688" h="3968">
                        <a:moveTo>
                          <a:pt x="624" y="0"/>
                        </a:moveTo>
                        <a:lnTo>
                          <a:pt x="16064" y="0"/>
                        </a:lnTo>
                        <a:lnTo>
                          <a:pt x="16097" y="1"/>
                        </a:lnTo>
                        <a:lnTo>
                          <a:pt x="16128" y="3"/>
                        </a:lnTo>
                        <a:lnTo>
                          <a:pt x="16159" y="7"/>
                        </a:lnTo>
                        <a:lnTo>
                          <a:pt x="16189" y="13"/>
                        </a:lnTo>
                        <a:lnTo>
                          <a:pt x="16220" y="20"/>
                        </a:lnTo>
                        <a:lnTo>
                          <a:pt x="16249" y="28"/>
                        </a:lnTo>
                        <a:lnTo>
                          <a:pt x="16278" y="39"/>
                        </a:lnTo>
                        <a:lnTo>
                          <a:pt x="16306" y="49"/>
                        </a:lnTo>
                        <a:lnTo>
                          <a:pt x="16334" y="62"/>
                        </a:lnTo>
                        <a:lnTo>
                          <a:pt x="16360" y="76"/>
                        </a:lnTo>
                        <a:lnTo>
                          <a:pt x="16387" y="91"/>
                        </a:lnTo>
                        <a:lnTo>
                          <a:pt x="16413" y="108"/>
                        </a:lnTo>
                        <a:lnTo>
                          <a:pt x="16437" y="124"/>
                        </a:lnTo>
                        <a:lnTo>
                          <a:pt x="16461" y="143"/>
                        </a:lnTo>
                        <a:lnTo>
                          <a:pt x="16484" y="163"/>
                        </a:lnTo>
                        <a:lnTo>
                          <a:pt x="16504" y="184"/>
                        </a:lnTo>
                        <a:lnTo>
                          <a:pt x="16525" y="205"/>
                        </a:lnTo>
                        <a:lnTo>
                          <a:pt x="16545" y="228"/>
                        </a:lnTo>
                        <a:lnTo>
                          <a:pt x="16564" y="252"/>
                        </a:lnTo>
                        <a:lnTo>
                          <a:pt x="16581" y="276"/>
                        </a:lnTo>
                        <a:lnTo>
                          <a:pt x="16597" y="302"/>
                        </a:lnTo>
                        <a:lnTo>
                          <a:pt x="16612" y="328"/>
                        </a:lnTo>
                        <a:lnTo>
                          <a:pt x="16626" y="354"/>
                        </a:lnTo>
                        <a:lnTo>
                          <a:pt x="16639" y="382"/>
                        </a:lnTo>
                        <a:lnTo>
                          <a:pt x="16649" y="411"/>
                        </a:lnTo>
                        <a:lnTo>
                          <a:pt x="16660" y="440"/>
                        </a:lnTo>
                        <a:lnTo>
                          <a:pt x="16668" y="469"/>
                        </a:lnTo>
                        <a:lnTo>
                          <a:pt x="16675" y="499"/>
                        </a:lnTo>
                        <a:lnTo>
                          <a:pt x="16681" y="530"/>
                        </a:lnTo>
                        <a:lnTo>
                          <a:pt x="16685" y="561"/>
                        </a:lnTo>
                        <a:lnTo>
                          <a:pt x="16687" y="592"/>
                        </a:lnTo>
                        <a:lnTo>
                          <a:pt x="16688" y="625"/>
                        </a:lnTo>
                        <a:lnTo>
                          <a:pt x="16688" y="3343"/>
                        </a:lnTo>
                        <a:lnTo>
                          <a:pt x="16687" y="3376"/>
                        </a:lnTo>
                        <a:lnTo>
                          <a:pt x="16685" y="3407"/>
                        </a:lnTo>
                        <a:lnTo>
                          <a:pt x="16681" y="3438"/>
                        </a:lnTo>
                        <a:lnTo>
                          <a:pt x="16675" y="3469"/>
                        </a:lnTo>
                        <a:lnTo>
                          <a:pt x="16668" y="3499"/>
                        </a:lnTo>
                        <a:lnTo>
                          <a:pt x="16660" y="3529"/>
                        </a:lnTo>
                        <a:lnTo>
                          <a:pt x="16649" y="3557"/>
                        </a:lnTo>
                        <a:lnTo>
                          <a:pt x="16639" y="3586"/>
                        </a:lnTo>
                        <a:lnTo>
                          <a:pt x="16626" y="3614"/>
                        </a:lnTo>
                        <a:lnTo>
                          <a:pt x="16612" y="3641"/>
                        </a:lnTo>
                        <a:lnTo>
                          <a:pt x="16597" y="3667"/>
                        </a:lnTo>
                        <a:lnTo>
                          <a:pt x="16581" y="3692"/>
                        </a:lnTo>
                        <a:lnTo>
                          <a:pt x="16564" y="3716"/>
                        </a:lnTo>
                        <a:lnTo>
                          <a:pt x="16545" y="3740"/>
                        </a:lnTo>
                        <a:lnTo>
                          <a:pt x="16525" y="3763"/>
                        </a:lnTo>
                        <a:lnTo>
                          <a:pt x="16504" y="3784"/>
                        </a:lnTo>
                        <a:lnTo>
                          <a:pt x="16484" y="3805"/>
                        </a:lnTo>
                        <a:lnTo>
                          <a:pt x="16461" y="3825"/>
                        </a:lnTo>
                        <a:lnTo>
                          <a:pt x="16437" y="3844"/>
                        </a:lnTo>
                        <a:lnTo>
                          <a:pt x="16413" y="3861"/>
                        </a:lnTo>
                        <a:lnTo>
                          <a:pt x="16387" y="3877"/>
                        </a:lnTo>
                        <a:lnTo>
                          <a:pt x="16360" y="3893"/>
                        </a:lnTo>
                        <a:lnTo>
                          <a:pt x="16334" y="3906"/>
                        </a:lnTo>
                        <a:lnTo>
                          <a:pt x="16306" y="3919"/>
                        </a:lnTo>
                        <a:lnTo>
                          <a:pt x="16278" y="3930"/>
                        </a:lnTo>
                        <a:lnTo>
                          <a:pt x="16249" y="3940"/>
                        </a:lnTo>
                        <a:lnTo>
                          <a:pt x="16220" y="3948"/>
                        </a:lnTo>
                        <a:lnTo>
                          <a:pt x="16189" y="3955"/>
                        </a:lnTo>
                        <a:lnTo>
                          <a:pt x="16159" y="3961"/>
                        </a:lnTo>
                        <a:lnTo>
                          <a:pt x="16128" y="3965"/>
                        </a:lnTo>
                        <a:lnTo>
                          <a:pt x="16097" y="3967"/>
                        </a:lnTo>
                        <a:lnTo>
                          <a:pt x="16064" y="3968"/>
                        </a:lnTo>
                        <a:lnTo>
                          <a:pt x="624" y="3968"/>
                        </a:lnTo>
                        <a:lnTo>
                          <a:pt x="591" y="3967"/>
                        </a:lnTo>
                        <a:lnTo>
                          <a:pt x="560" y="3965"/>
                        </a:lnTo>
                        <a:lnTo>
                          <a:pt x="529" y="3961"/>
                        </a:lnTo>
                        <a:lnTo>
                          <a:pt x="499" y="3955"/>
                        </a:lnTo>
                        <a:lnTo>
                          <a:pt x="468" y="3948"/>
                        </a:lnTo>
                        <a:lnTo>
                          <a:pt x="438" y="3940"/>
                        </a:lnTo>
                        <a:lnTo>
                          <a:pt x="410" y="3930"/>
                        </a:lnTo>
                        <a:lnTo>
                          <a:pt x="382" y="3919"/>
                        </a:lnTo>
                        <a:lnTo>
                          <a:pt x="354" y="3906"/>
                        </a:lnTo>
                        <a:lnTo>
                          <a:pt x="326" y="3893"/>
                        </a:lnTo>
                        <a:lnTo>
                          <a:pt x="300" y="3877"/>
                        </a:lnTo>
                        <a:lnTo>
                          <a:pt x="275" y="3861"/>
                        </a:lnTo>
                        <a:lnTo>
                          <a:pt x="251" y="3844"/>
                        </a:lnTo>
                        <a:lnTo>
                          <a:pt x="227" y="3825"/>
                        </a:lnTo>
                        <a:lnTo>
                          <a:pt x="204" y="3805"/>
                        </a:lnTo>
                        <a:lnTo>
                          <a:pt x="184" y="3784"/>
                        </a:lnTo>
                        <a:lnTo>
                          <a:pt x="163" y="3763"/>
                        </a:lnTo>
                        <a:lnTo>
                          <a:pt x="143" y="3740"/>
                        </a:lnTo>
                        <a:lnTo>
                          <a:pt x="124" y="3716"/>
                        </a:lnTo>
                        <a:lnTo>
                          <a:pt x="106" y="3692"/>
                        </a:lnTo>
                        <a:lnTo>
                          <a:pt x="91" y="3667"/>
                        </a:lnTo>
                        <a:lnTo>
                          <a:pt x="75" y="3641"/>
                        </a:lnTo>
                        <a:lnTo>
                          <a:pt x="62" y="3614"/>
                        </a:lnTo>
                        <a:lnTo>
                          <a:pt x="49" y="3586"/>
                        </a:lnTo>
                        <a:lnTo>
                          <a:pt x="38" y="3557"/>
                        </a:lnTo>
                        <a:lnTo>
                          <a:pt x="28" y="3529"/>
                        </a:lnTo>
                        <a:lnTo>
                          <a:pt x="20" y="3499"/>
                        </a:lnTo>
                        <a:lnTo>
                          <a:pt x="13" y="3469"/>
                        </a:lnTo>
                        <a:lnTo>
                          <a:pt x="7" y="3438"/>
                        </a:lnTo>
                        <a:lnTo>
                          <a:pt x="3" y="3407"/>
                        </a:lnTo>
                        <a:lnTo>
                          <a:pt x="1" y="3376"/>
                        </a:lnTo>
                        <a:lnTo>
                          <a:pt x="0" y="3343"/>
                        </a:lnTo>
                        <a:lnTo>
                          <a:pt x="0" y="625"/>
                        </a:lnTo>
                        <a:lnTo>
                          <a:pt x="1" y="592"/>
                        </a:lnTo>
                        <a:lnTo>
                          <a:pt x="3" y="561"/>
                        </a:lnTo>
                        <a:lnTo>
                          <a:pt x="7" y="530"/>
                        </a:lnTo>
                        <a:lnTo>
                          <a:pt x="13" y="499"/>
                        </a:lnTo>
                        <a:lnTo>
                          <a:pt x="20" y="469"/>
                        </a:lnTo>
                        <a:lnTo>
                          <a:pt x="28" y="440"/>
                        </a:lnTo>
                        <a:lnTo>
                          <a:pt x="38" y="411"/>
                        </a:lnTo>
                        <a:lnTo>
                          <a:pt x="49" y="382"/>
                        </a:lnTo>
                        <a:lnTo>
                          <a:pt x="62" y="354"/>
                        </a:lnTo>
                        <a:lnTo>
                          <a:pt x="75" y="328"/>
                        </a:lnTo>
                        <a:lnTo>
                          <a:pt x="91" y="302"/>
                        </a:lnTo>
                        <a:lnTo>
                          <a:pt x="106" y="276"/>
                        </a:lnTo>
                        <a:lnTo>
                          <a:pt x="124" y="252"/>
                        </a:lnTo>
                        <a:lnTo>
                          <a:pt x="143" y="228"/>
                        </a:lnTo>
                        <a:lnTo>
                          <a:pt x="163" y="205"/>
                        </a:lnTo>
                        <a:lnTo>
                          <a:pt x="184" y="184"/>
                        </a:lnTo>
                        <a:lnTo>
                          <a:pt x="204" y="163"/>
                        </a:lnTo>
                        <a:lnTo>
                          <a:pt x="227" y="143"/>
                        </a:lnTo>
                        <a:lnTo>
                          <a:pt x="251" y="124"/>
                        </a:lnTo>
                        <a:lnTo>
                          <a:pt x="275" y="108"/>
                        </a:lnTo>
                        <a:lnTo>
                          <a:pt x="300" y="91"/>
                        </a:lnTo>
                        <a:lnTo>
                          <a:pt x="326" y="76"/>
                        </a:lnTo>
                        <a:lnTo>
                          <a:pt x="354" y="62"/>
                        </a:lnTo>
                        <a:lnTo>
                          <a:pt x="382" y="49"/>
                        </a:lnTo>
                        <a:lnTo>
                          <a:pt x="410" y="39"/>
                        </a:lnTo>
                        <a:lnTo>
                          <a:pt x="438" y="28"/>
                        </a:lnTo>
                        <a:lnTo>
                          <a:pt x="468" y="20"/>
                        </a:lnTo>
                        <a:lnTo>
                          <a:pt x="499" y="13"/>
                        </a:lnTo>
                        <a:lnTo>
                          <a:pt x="529" y="7"/>
                        </a:lnTo>
                        <a:lnTo>
                          <a:pt x="560" y="3"/>
                        </a:lnTo>
                        <a:lnTo>
                          <a:pt x="591" y="1"/>
                        </a:lnTo>
                        <a:lnTo>
                          <a:pt x="624" y="0"/>
                        </a:lnTo>
                        <a:close/>
                        <a:moveTo>
                          <a:pt x="13802" y="2429"/>
                        </a:moveTo>
                        <a:lnTo>
                          <a:pt x="13820" y="2430"/>
                        </a:lnTo>
                        <a:lnTo>
                          <a:pt x="13839" y="2433"/>
                        </a:lnTo>
                        <a:lnTo>
                          <a:pt x="13856" y="2437"/>
                        </a:lnTo>
                        <a:lnTo>
                          <a:pt x="13873" y="2444"/>
                        </a:lnTo>
                        <a:lnTo>
                          <a:pt x="13889" y="2451"/>
                        </a:lnTo>
                        <a:lnTo>
                          <a:pt x="13903" y="2460"/>
                        </a:lnTo>
                        <a:lnTo>
                          <a:pt x="13918" y="2471"/>
                        </a:lnTo>
                        <a:lnTo>
                          <a:pt x="13930" y="2482"/>
                        </a:lnTo>
                        <a:lnTo>
                          <a:pt x="13942" y="2496"/>
                        </a:lnTo>
                        <a:lnTo>
                          <a:pt x="13953" y="2510"/>
                        </a:lnTo>
                        <a:lnTo>
                          <a:pt x="13962" y="2525"/>
                        </a:lnTo>
                        <a:lnTo>
                          <a:pt x="13970" y="2541"/>
                        </a:lnTo>
                        <a:lnTo>
                          <a:pt x="13976" y="2558"/>
                        </a:lnTo>
                        <a:lnTo>
                          <a:pt x="13980" y="2575"/>
                        </a:lnTo>
                        <a:lnTo>
                          <a:pt x="13984" y="2593"/>
                        </a:lnTo>
                        <a:lnTo>
                          <a:pt x="13985" y="2612"/>
                        </a:lnTo>
                        <a:lnTo>
                          <a:pt x="13984" y="2631"/>
                        </a:lnTo>
                        <a:lnTo>
                          <a:pt x="13980" y="2648"/>
                        </a:lnTo>
                        <a:lnTo>
                          <a:pt x="13976" y="2666"/>
                        </a:lnTo>
                        <a:lnTo>
                          <a:pt x="13970" y="2683"/>
                        </a:lnTo>
                        <a:lnTo>
                          <a:pt x="13962" y="2699"/>
                        </a:lnTo>
                        <a:lnTo>
                          <a:pt x="13953" y="2714"/>
                        </a:lnTo>
                        <a:lnTo>
                          <a:pt x="13942" y="2728"/>
                        </a:lnTo>
                        <a:lnTo>
                          <a:pt x="13930" y="2741"/>
                        </a:lnTo>
                        <a:lnTo>
                          <a:pt x="13918" y="2753"/>
                        </a:lnTo>
                        <a:lnTo>
                          <a:pt x="13903" y="2763"/>
                        </a:lnTo>
                        <a:lnTo>
                          <a:pt x="13889" y="2773"/>
                        </a:lnTo>
                        <a:lnTo>
                          <a:pt x="13873" y="2780"/>
                        </a:lnTo>
                        <a:lnTo>
                          <a:pt x="13856" y="2786"/>
                        </a:lnTo>
                        <a:lnTo>
                          <a:pt x="13839" y="2791"/>
                        </a:lnTo>
                        <a:lnTo>
                          <a:pt x="13820" y="2794"/>
                        </a:lnTo>
                        <a:lnTo>
                          <a:pt x="13802" y="2795"/>
                        </a:lnTo>
                        <a:lnTo>
                          <a:pt x="13783" y="2794"/>
                        </a:lnTo>
                        <a:lnTo>
                          <a:pt x="13764" y="2791"/>
                        </a:lnTo>
                        <a:lnTo>
                          <a:pt x="13748" y="2786"/>
                        </a:lnTo>
                        <a:lnTo>
                          <a:pt x="13731" y="2780"/>
                        </a:lnTo>
                        <a:lnTo>
                          <a:pt x="13714" y="2773"/>
                        </a:lnTo>
                        <a:lnTo>
                          <a:pt x="13700" y="2763"/>
                        </a:lnTo>
                        <a:lnTo>
                          <a:pt x="13685" y="2753"/>
                        </a:lnTo>
                        <a:lnTo>
                          <a:pt x="13673" y="2741"/>
                        </a:lnTo>
                        <a:lnTo>
                          <a:pt x="13661" y="2728"/>
                        </a:lnTo>
                        <a:lnTo>
                          <a:pt x="13651" y="2714"/>
                        </a:lnTo>
                        <a:lnTo>
                          <a:pt x="13641" y="2699"/>
                        </a:lnTo>
                        <a:lnTo>
                          <a:pt x="13634" y="2683"/>
                        </a:lnTo>
                        <a:lnTo>
                          <a:pt x="13628" y="2666"/>
                        </a:lnTo>
                        <a:lnTo>
                          <a:pt x="13623" y="2648"/>
                        </a:lnTo>
                        <a:lnTo>
                          <a:pt x="13621" y="2631"/>
                        </a:lnTo>
                        <a:lnTo>
                          <a:pt x="13619" y="2612"/>
                        </a:lnTo>
                        <a:lnTo>
                          <a:pt x="13621" y="2593"/>
                        </a:lnTo>
                        <a:lnTo>
                          <a:pt x="13623" y="2575"/>
                        </a:lnTo>
                        <a:lnTo>
                          <a:pt x="13628" y="2558"/>
                        </a:lnTo>
                        <a:lnTo>
                          <a:pt x="13634" y="2541"/>
                        </a:lnTo>
                        <a:lnTo>
                          <a:pt x="13641" y="2525"/>
                        </a:lnTo>
                        <a:lnTo>
                          <a:pt x="13651" y="2510"/>
                        </a:lnTo>
                        <a:lnTo>
                          <a:pt x="13661" y="2496"/>
                        </a:lnTo>
                        <a:lnTo>
                          <a:pt x="13673" y="2482"/>
                        </a:lnTo>
                        <a:lnTo>
                          <a:pt x="13685" y="2471"/>
                        </a:lnTo>
                        <a:lnTo>
                          <a:pt x="13700" y="2460"/>
                        </a:lnTo>
                        <a:lnTo>
                          <a:pt x="13714" y="2451"/>
                        </a:lnTo>
                        <a:lnTo>
                          <a:pt x="13731" y="2444"/>
                        </a:lnTo>
                        <a:lnTo>
                          <a:pt x="13748" y="2437"/>
                        </a:lnTo>
                        <a:lnTo>
                          <a:pt x="13764" y="2433"/>
                        </a:lnTo>
                        <a:lnTo>
                          <a:pt x="13783" y="2430"/>
                        </a:lnTo>
                        <a:lnTo>
                          <a:pt x="13802" y="2429"/>
                        </a:lnTo>
                        <a:close/>
                        <a:moveTo>
                          <a:pt x="14340" y="2429"/>
                        </a:moveTo>
                        <a:lnTo>
                          <a:pt x="14359" y="2430"/>
                        </a:lnTo>
                        <a:lnTo>
                          <a:pt x="14377" y="2433"/>
                        </a:lnTo>
                        <a:lnTo>
                          <a:pt x="14394" y="2437"/>
                        </a:lnTo>
                        <a:lnTo>
                          <a:pt x="14411" y="2444"/>
                        </a:lnTo>
                        <a:lnTo>
                          <a:pt x="14427" y="2451"/>
                        </a:lnTo>
                        <a:lnTo>
                          <a:pt x="14442" y="2460"/>
                        </a:lnTo>
                        <a:lnTo>
                          <a:pt x="14456" y="2471"/>
                        </a:lnTo>
                        <a:lnTo>
                          <a:pt x="14470" y="2482"/>
                        </a:lnTo>
                        <a:lnTo>
                          <a:pt x="14481" y="2496"/>
                        </a:lnTo>
                        <a:lnTo>
                          <a:pt x="14491" y="2510"/>
                        </a:lnTo>
                        <a:lnTo>
                          <a:pt x="14501" y="2525"/>
                        </a:lnTo>
                        <a:lnTo>
                          <a:pt x="14508" y="2541"/>
                        </a:lnTo>
                        <a:lnTo>
                          <a:pt x="14514" y="2558"/>
                        </a:lnTo>
                        <a:lnTo>
                          <a:pt x="14519" y="2575"/>
                        </a:lnTo>
                        <a:lnTo>
                          <a:pt x="14522" y="2593"/>
                        </a:lnTo>
                        <a:lnTo>
                          <a:pt x="14523" y="2612"/>
                        </a:lnTo>
                        <a:lnTo>
                          <a:pt x="14522" y="2631"/>
                        </a:lnTo>
                        <a:lnTo>
                          <a:pt x="14519" y="2648"/>
                        </a:lnTo>
                        <a:lnTo>
                          <a:pt x="14514" y="2666"/>
                        </a:lnTo>
                        <a:lnTo>
                          <a:pt x="14508" y="2683"/>
                        </a:lnTo>
                        <a:lnTo>
                          <a:pt x="14501" y="2699"/>
                        </a:lnTo>
                        <a:lnTo>
                          <a:pt x="14491" y="2714"/>
                        </a:lnTo>
                        <a:lnTo>
                          <a:pt x="14481" y="2728"/>
                        </a:lnTo>
                        <a:lnTo>
                          <a:pt x="14470" y="2741"/>
                        </a:lnTo>
                        <a:lnTo>
                          <a:pt x="14456" y="2753"/>
                        </a:lnTo>
                        <a:lnTo>
                          <a:pt x="14442" y="2763"/>
                        </a:lnTo>
                        <a:lnTo>
                          <a:pt x="14427" y="2773"/>
                        </a:lnTo>
                        <a:lnTo>
                          <a:pt x="14411" y="2780"/>
                        </a:lnTo>
                        <a:lnTo>
                          <a:pt x="14394" y="2786"/>
                        </a:lnTo>
                        <a:lnTo>
                          <a:pt x="14377" y="2791"/>
                        </a:lnTo>
                        <a:lnTo>
                          <a:pt x="14359" y="2794"/>
                        </a:lnTo>
                        <a:lnTo>
                          <a:pt x="14340" y="2795"/>
                        </a:lnTo>
                        <a:lnTo>
                          <a:pt x="14321" y="2794"/>
                        </a:lnTo>
                        <a:lnTo>
                          <a:pt x="14304" y="2791"/>
                        </a:lnTo>
                        <a:lnTo>
                          <a:pt x="14286" y="2786"/>
                        </a:lnTo>
                        <a:lnTo>
                          <a:pt x="14269" y="2780"/>
                        </a:lnTo>
                        <a:lnTo>
                          <a:pt x="14254" y="2773"/>
                        </a:lnTo>
                        <a:lnTo>
                          <a:pt x="14238" y="2763"/>
                        </a:lnTo>
                        <a:lnTo>
                          <a:pt x="14224" y="2753"/>
                        </a:lnTo>
                        <a:lnTo>
                          <a:pt x="14212" y="2741"/>
                        </a:lnTo>
                        <a:lnTo>
                          <a:pt x="14199" y="2728"/>
                        </a:lnTo>
                        <a:lnTo>
                          <a:pt x="14189" y="2714"/>
                        </a:lnTo>
                        <a:lnTo>
                          <a:pt x="14180" y="2699"/>
                        </a:lnTo>
                        <a:lnTo>
                          <a:pt x="14172" y="2683"/>
                        </a:lnTo>
                        <a:lnTo>
                          <a:pt x="14166" y="2666"/>
                        </a:lnTo>
                        <a:lnTo>
                          <a:pt x="14162" y="2648"/>
                        </a:lnTo>
                        <a:lnTo>
                          <a:pt x="14159" y="2631"/>
                        </a:lnTo>
                        <a:lnTo>
                          <a:pt x="14158" y="2612"/>
                        </a:lnTo>
                        <a:lnTo>
                          <a:pt x="14159" y="2593"/>
                        </a:lnTo>
                        <a:lnTo>
                          <a:pt x="14162" y="2575"/>
                        </a:lnTo>
                        <a:lnTo>
                          <a:pt x="14166" y="2558"/>
                        </a:lnTo>
                        <a:lnTo>
                          <a:pt x="14172" y="2541"/>
                        </a:lnTo>
                        <a:lnTo>
                          <a:pt x="14180" y="2525"/>
                        </a:lnTo>
                        <a:lnTo>
                          <a:pt x="14189" y="2510"/>
                        </a:lnTo>
                        <a:lnTo>
                          <a:pt x="14199" y="2496"/>
                        </a:lnTo>
                        <a:lnTo>
                          <a:pt x="14212" y="2482"/>
                        </a:lnTo>
                        <a:lnTo>
                          <a:pt x="14224" y="2471"/>
                        </a:lnTo>
                        <a:lnTo>
                          <a:pt x="14238" y="2460"/>
                        </a:lnTo>
                        <a:lnTo>
                          <a:pt x="14254" y="2451"/>
                        </a:lnTo>
                        <a:lnTo>
                          <a:pt x="14269" y="2444"/>
                        </a:lnTo>
                        <a:lnTo>
                          <a:pt x="14286" y="2437"/>
                        </a:lnTo>
                        <a:lnTo>
                          <a:pt x="14304" y="2433"/>
                        </a:lnTo>
                        <a:lnTo>
                          <a:pt x="14321" y="2430"/>
                        </a:lnTo>
                        <a:lnTo>
                          <a:pt x="14340" y="2429"/>
                        </a:lnTo>
                        <a:close/>
                        <a:moveTo>
                          <a:pt x="14879" y="2429"/>
                        </a:moveTo>
                        <a:lnTo>
                          <a:pt x="14897" y="2430"/>
                        </a:lnTo>
                        <a:lnTo>
                          <a:pt x="14916" y="2433"/>
                        </a:lnTo>
                        <a:lnTo>
                          <a:pt x="14933" y="2437"/>
                        </a:lnTo>
                        <a:lnTo>
                          <a:pt x="14950" y="2444"/>
                        </a:lnTo>
                        <a:lnTo>
                          <a:pt x="14966" y="2451"/>
                        </a:lnTo>
                        <a:lnTo>
                          <a:pt x="14981" y="2460"/>
                        </a:lnTo>
                        <a:lnTo>
                          <a:pt x="14995" y="2471"/>
                        </a:lnTo>
                        <a:lnTo>
                          <a:pt x="15008" y="2482"/>
                        </a:lnTo>
                        <a:lnTo>
                          <a:pt x="15019" y="2496"/>
                        </a:lnTo>
                        <a:lnTo>
                          <a:pt x="15031" y="2510"/>
                        </a:lnTo>
                        <a:lnTo>
                          <a:pt x="15039" y="2525"/>
                        </a:lnTo>
                        <a:lnTo>
                          <a:pt x="15047" y="2541"/>
                        </a:lnTo>
                        <a:lnTo>
                          <a:pt x="15054" y="2558"/>
                        </a:lnTo>
                        <a:lnTo>
                          <a:pt x="15058" y="2575"/>
                        </a:lnTo>
                        <a:lnTo>
                          <a:pt x="15061" y="2593"/>
                        </a:lnTo>
                        <a:lnTo>
                          <a:pt x="15062" y="2612"/>
                        </a:lnTo>
                        <a:lnTo>
                          <a:pt x="15061" y="2631"/>
                        </a:lnTo>
                        <a:lnTo>
                          <a:pt x="15058" y="2648"/>
                        </a:lnTo>
                        <a:lnTo>
                          <a:pt x="15054" y="2666"/>
                        </a:lnTo>
                        <a:lnTo>
                          <a:pt x="15047" y="2683"/>
                        </a:lnTo>
                        <a:lnTo>
                          <a:pt x="15039" y="2699"/>
                        </a:lnTo>
                        <a:lnTo>
                          <a:pt x="15031" y="2714"/>
                        </a:lnTo>
                        <a:lnTo>
                          <a:pt x="15019" y="2728"/>
                        </a:lnTo>
                        <a:lnTo>
                          <a:pt x="15008" y="2741"/>
                        </a:lnTo>
                        <a:lnTo>
                          <a:pt x="14995" y="2753"/>
                        </a:lnTo>
                        <a:lnTo>
                          <a:pt x="14981" y="2763"/>
                        </a:lnTo>
                        <a:lnTo>
                          <a:pt x="14966" y="2773"/>
                        </a:lnTo>
                        <a:lnTo>
                          <a:pt x="14950" y="2780"/>
                        </a:lnTo>
                        <a:lnTo>
                          <a:pt x="14933" y="2786"/>
                        </a:lnTo>
                        <a:lnTo>
                          <a:pt x="14916" y="2791"/>
                        </a:lnTo>
                        <a:lnTo>
                          <a:pt x="14897" y="2794"/>
                        </a:lnTo>
                        <a:lnTo>
                          <a:pt x="14879" y="2795"/>
                        </a:lnTo>
                        <a:lnTo>
                          <a:pt x="14861" y="2794"/>
                        </a:lnTo>
                        <a:lnTo>
                          <a:pt x="14842" y="2791"/>
                        </a:lnTo>
                        <a:lnTo>
                          <a:pt x="14825" y="2786"/>
                        </a:lnTo>
                        <a:lnTo>
                          <a:pt x="14809" y="2780"/>
                        </a:lnTo>
                        <a:lnTo>
                          <a:pt x="14792" y="2773"/>
                        </a:lnTo>
                        <a:lnTo>
                          <a:pt x="14777" y="2763"/>
                        </a:lnTo>
                        <a:lnTo>
                          <a:pt x="14763" y="2753"/>
                        </a:lnTo>
                        <a:lnTo>
                          <a:pt x="14750" y="2741"/>
                        </a:lnTo>
                        <a:lnTo>
                          <a:pt x="14739" y="2728"/>
                        </a:lnTo>
                        <a:lnTo>
                          <a:pt x="14728" y="2714"/>
                        </a:lnTo>
                        <a:lnTo>
                          <a:pt x="14719" y="2699"/>
                        </a:lnTo>
                        <a:lnTo>
                          <a:pt x="14710" y="2683"/>
                        </a:lnTo>
                        <a:lnTo>
                          <a:pt x="14705" y="2666"/>
                        </a:lnTo>
                        <a:lnTo>
                          <a:pt x="14700" y="2648"/>
                        </a:lnTo>
                        <a:lnTo>
                          <a:pt x="14698" y="2631"/>
                        </a:lnTo>
                        <a:lnTo>
                          <a:pt x="14697" y="2612"/>
                        </a:lnTo>
                        <a:lnTo>
                          <a:pt x="14698" y="2593"/>
                        </a:lnTo>
                        <a:lnTo>
                          <a:pt x="14700" y="2575"/>
                        </a:lnTo>
                        <a:lnTo>
                          <a:pt x="14705" y="2558"/>
                        </a:lnTo>
                        <a:lnTo>
                          <a:pt x="14710" y="2541"/>
                        </a:lnTo>
                        <a:lnTo>
                          <a:pt x="14719" y="2525"/>
                        </a:lnTo>
                        <a:lnTo>
                          <a:pt x="14728" y="2510"/>
                        </a:lnTo>
                        <a:lnTo>
                          <a:pt x="14739" y="2496"/>
                        </a:lnTo>
                        <a:lnTo>
                          <a:pt x="14750" y="2482"/>
                        </a:lnTo>
                        <a:lnTo>
                          <a:pt x="14763" y="2471"/>
                        </a:lnTo>
                        <a:lnTo>
                          <a:pt x="14777" y="2460"/>
                        </a:lnTo>
                        <a:lnTo>
                          <a:pt x="14792" y="2451"/>
                        </a:lnTo>
                        <a:lnTo>
                          <a:pt x="14809" y="2444"/>
                        </a:lnTo>
                        <a:lnTo>
                          <a:pt x="14825" y="2437"/>
                        </a:lnTo>
                        <a:lnTo>
                          <a:pt x="14842" y="2433"/>
                        </a:lnTo>
                        <a:lnTo>
                          <a:pt x="14861" y="2430"/>
                        </a:lnTo>
                        <a:lnTo>
                          <a:pt x="14879" y="2429"/>
                        </a:lnTo>
                        <a:close/>
                        <a:moveTo>
                          <a:pt x="15418" y="2429"/>
                        </a:moveTo>
                        <a:lnTo>
                          <a:pt x="15436" y="2430"/>
                        </a:lnTo>
                        <a:lnTo>
                          <a:pt x="15454" y="2433"/>
                        </a:lnTo>
                        <a:lnTo>
                          <a:pt x="15472" y="2437"/>
                        </a:lnTo>
                        <a:lnTo>
                          <a:pt x="15489" y="2444"/>
                        </a:lnTo>
                        <a:lnTo>
                          <a:pt x="15504" y="2451"/>
                        </a:lnTo>
                        <a:lnTo>
                          <a:pt x="15520" y="2460"/>
                        </a:lnTo>
                        <a:lnTo>
                          <a:pt x="15533" y="2471"/>
                        </a:lnTo>
                        <a:lnTo>
                          <a:pt x="15547" y="2482"/>
                        </a:lnTo>
                        <a:lnTo>
                          <a:pt x="15558" y="2496"/>
                        </a:lnTo>
                        <a:lnTo>
                          <a:pt x="15569" y="2510"/>
                        </a:lnTo>
                        <a:lnTo>
                          <a:pt x="15578" y="2525"/>
                        </a:lnTo>
                        <a:lnTo>
                          <a:pt x="15586" y="2541"/>
                        </a:lnTo>
                        <a:lnTo>
                          <a:pt x="15592" y="2558"/>
                        </a:lnTo>
                        <a:lnTo>
                          <a:pt x="15596" y="2575"/>
                        </a:lnTo>
                        <a:lnTo>
                          <a:pt x="15599" y="2593"/>
                        </a:lnTo>
                        <a:lnTo>
                          <a:pt x="15600" y="2612"/>
                        </a:lnTo>
                        <a:lnTo>
                          <a:pt x="15599" y="2631"/>
                        </a:lnTo>
                        <a:lnTo>
                          <a:pt x="15596" y="2648"/>
                        </a:lnTo>
                        <a:lnTo>
                          <a:pt x="15592" y="2666"/>
                        </a:lnTo>
                        <a:lnTo>
                          <a:pt x="15586" y="2683"/>
                        </a:lnTo>
                        <a:lnTo>
                          <a:pt x="15578" y="2699"/>
                        </a:lnTo>
                        <a:lnTo>
                          <a:pt x="15569" y="2714"/>
                        </a:lnTo>
                        <a:lnTo>
                          <a:pt x="15558" y="2728"/>
                        </a:lnTo>
                        <a:lnTo>
                          <a:pt x="15547" y="2741"/>
                        </a:lnTo>
                        <a:lnTo>
                          <a:pt x="15533" y="2753"/>
                        </a:lnTo>
                        <a:lnTo>
                          <a:pt x="15520" y="2763"/>
                        </a:lnTo>
                        <a:lnTo>
                          <a:pt x="15504" y="2773"/>
                        </a:lnTo>
                        <a:lnTo>
                          <a:pt x="15489" y="2780"/>
                        </a:lnTo>
                        <a:lnTo>
                          <a:pt x="15472" y="2786"/>
                        </a:lnTo>
                        <a:lnTo>
                          <a:pt x="15454" y="2791"/>
                        </a:lnTo>
                        <a:lnTo>
                          <a:pt x="15436" y="2794"/>
                        </a:lnTo>
                        <a:lnTo>
                          <a:pt x="15418" y="2795"/>
                        </a:lnTo>
                        <a:lnTo>
                          <a:pt x="15399" y="2794"/>
                        </a:lnTo>
                        <a:lnTo>
                          <a:pt x="15381" y="2791"/>
                        </a:lnTo>
                        <a:lnTo>
                          <a:pt x="15363" y="2786"/>
                        </a:lnTo>
                        <a:lnTo>
                          <a:pt x="15347" y="2780"/>
                        </a:lnTo>
                        <a:lnTo>
                          <a:pt x="15331" y="2773"/>
                        </a:lnTo>
                        <a:lnTo>
                          <a:pt x="15315" y="2763"/>
                        </a:lnTo>
                        <a:lnTo>
                          <a:pt x="15302" y="2753"/>
                        </a:lnTo>
                        <a:lnTo>
                          <a:pt x="15289" y="2741"/>
                        </a:lnTo>
                        <a:lnTo>
                          <a:pt x="15277" y="2728"/>
                        </a:lnTo>
                        <a:lnTo>
                          <a:pt x="15266" y="2714"/>
                        </a:lnTo>
                        <a:lnTo>
                          <a:pt x="15257" y="2699"/>
                        </a:lnTo>
                        <a:lnTo>
                          <a:pt x="15250" y="2683"/>
                        </a:lnTo>
                        <a:lnTo>
                          <a:pt x="15243" y="2666"/>
                        </a:lnTo>
                        <a:lnTo>
                          <a:pt x="15239" y="2648"/>
                        </a:lnTo>
                        <a:lnTo>
                          <a:pt x="15236" y="2631"/>
                        </a:lnTo>
                        <a:lnTo>
                          <a:pt x="15235" y="2612"/>
                        </a:lnTo>
                        <a:lnTo>
                          <a:pt x="15236" y="2593"/>
                        </a:lnTo>
                        <a:lnTo>
                          <a:pt x="15239" y="2575"/>
                        </a:lnTo>
                        <a:lnTo>
                          <a:pt x="15243" y="2558"/>
                        </a:lnTo>
                        <a:lnTo>
                          <a:pt x="15250" y="2541"/>
                        </a:lnTo>
                        <a:lnTo>
                          <a:pt x="15257" y="2525"/>
                        </a:lnTo>
                        <a:lnTo>
                          <a:pt x="15266" y="2510"/>
                        </a:lnTo>
                        <a:lnTo>
                          <a:pt x="15277" y="2496"/>
                        </a:lnTo>
                        <a:lnTo>
                          <a:pt x="15289" y="2482"/>
                        </a:lnTo>
                        <a:lnTo>
                          <a:pt x="15302" y="2471"/>
                        </a:lnTo>
                        <a:lnTo>
                          <a:pt x="15315" y="2460"/>
                        </a:lnTo>
                        <a:lnTo>
                          <a:pt x="15331" y="2451"/>
                        </a:lnTo>
                        <a:lnTo>
                          <a:pt x="15347" y="2444"/>
                        </a:lnTo>
                        <a:lnTo>
                          <a:pt x="15363" y="2437"/>
                        </a:lnTo>
                        <a:lnTo>
                          <a:pt x="15381" y="2433"/>
                        </a:lnTo>
                        <a:lnTo>
                          <a:pt x="15399" y="2430"/>
                        </a:lnTo>
                        <a:lnTo>
                          <a:pt x="15418" y="2429"/>
                        </a:lnTo>
                        <a:close/>
                        <a:moveTo>
                          <a:pt x="13682" y="943"/>
                        </a:moveTo>
                        <a:lnTo>
                          <a:pt x="15712" y="943"/>
                        </a:lnTo>
                        <a:lnTo>
                          <a:pt x="15712" y="1546"/>
                        </a:lnTo>
                        <a:lnTo>
                          <a:pt x="13682" y="1546"/>
                        </a:lnTo>
                        <a:lnTo>
                          <a:pt x="13682" y="943"/>
                        </a:lnTo>
                        <a:close/>
                        <a:moveTo>
                          <a:pt x="1545" y="1123"/>
                        </a:moveTo>
                        <a:lnTo>
                          <a:pt x="1545" y="943"/>
                        </a:lnTo>
                        <a:lnTo>
                          <a:pt x="1089" y="943"/>
                        </a:lnTo>
                        <a:lnTo>
                          <a:pt x="1089" y="1123"/>
                        </a:lnTo>
                        <a:lnTo>
                          <a:pt x="811" y="1123"/>
                        </a:lnTo>
                        <a:lnTo>
                          <a:pt x="811" y="1769"/>
                        </a:lnTo>
                        <a:lnTo>
                          <a:pt x="1822" y="1769"/>
                        </a:lnTo>
                        <a:lnTo>
                          <a:pt x="1822" y="1123"/>
                        </a:lnTo>
                        <a:lnTo>
                          <a:pt x="1545" y="1123"/>
                        </a:lnTo>
                        <a:close/>
                        <a:moveTo>
                          <a:pt x="3010" y="1123"/>
                        </a:moveTo>
                        <a:lnTo>
                          <a:pt x="3010" y="943"/>
                        </a:lnTo>
                        <a:lnTo>
                          <a:pt x="2555" y="943"/>
                        </a:lnTo>
                        <a:lnTo>
                          <a:pt x="2555" y="1123"/>
                        </a:lnTo>
                        <a:lnTo>
                          <a:pt x="2278" y="1123"/>
                        </a:lnTo>
                        <a:lnTo>
                          <a:pt x="2278" y="1769"/>
                        </a:lnTo>
                        <a:lnTo>
                          <a:pt x="3288" y="1769"/>
                        </a:lnTo>
                        <a:lnTo>
                          <a:pt x="3288" y="1123"/>
                        </a:lnTo>
                        <a:lnTo>
                          <a:pt x="3010" y="1123"/>
                        </a:lnTo>
                        <a:close/>
                        <a:moveTo>
                          <a:pt x="4477" y="1123"/>
                        </a:moveTo>
                        <a:lnTo>
                          <a:pt x="4477" y="943"/>
                        </a:lnTo>
                        <a:lnTo>
                          <a:pt x="4021" y="943"/>
                        </a:lnTo>
                        <a:lnTo>
                          <a:pt x="4021" y="1123"/>
                        </a:lnTo>
                        <a:lnTo>
                          <a:pt x="3743" y="1123"/>
                        </a:lnTo>
                        <a:lnTo>
                          <a:pt x="3743" y="1769"/>
                        </a:lnTo>
                        <a:lnTo>
                          <a:pt x="4754" y="1769"/>
                        </a:lnTo>
                        <a:lnTo>
                          <a:pt x="4754" y="1123"/>
                        </a:lnTo>
                        <a:lnTo>
                          <a:pt x="4477" y="1123"/>
                        </a:lnTo>
                        <a:close/>
                        <a:moveTo>
                          <a:pt x="5942" y="1123"/>
                        </a:moveTo>
                        <a:lnTo>
                          <a:pt x="5942" y="943"/>
                        </a:lnTo>
                        <a:lnTo>
                          <a:pt x="5486" y="943"/>
                        </a:lnTo>
                        <a:lnTo>
                          <a:pt x="5486" y="1123"/>
                        </a:lnTo>
                        <a:lnTo>
                          <a:pt x="5209" y="1123"/>
                        </a:lnTo>
                        <a:lnTo>
                          <a:pt x="5209" y="1769"/>
                        </a:lnTo>
                        <a:lnTo>
                          <a:pt x="6219" y="1769"/>
                        </a:lnTo>
                        <a:lnTo>
                          <a:pt x="6219" y="1123"/>
                        </a:lnTo>
                        <a:lnTo>
                          <a:pt x="5942" y="1123"/>
                        </a:lnTo>
                        <a:close/>
                        <a:moveTo>
                          <a:pt x="7407" y="1123"/>
                        </a:moveTo>
                        <a:lnTo>
                          <a:pt x="7407" y="943"/>
                        </a:lnTo>
                        <a:lnTo>
                          <a:pt x="6953" y="943"/>
                        </a:lnTo>
                        <a:lnTo>
                          <a:pt x="6953" y="1123"/>
                        </a:lnTo>
                        <a:lnTo>
                          <a:pt x="6675" y="1123"/>
                        </a:lnTo>
                        <a:lnTo>
                          <a:pt x="6675" y="1769"/>
                        </a:lnTo>
                        <a:lnTo>
                          <a:pt x="7685" y="1769"/>
                        </a:lnTo>
                        <a:lnTo>
                          <a:pt x="7685" y="1123"/>
                        </a:lnTo>
                        <a:lnTo>
                          <a:pt x="7407" y="1123"/>
                        </a:lnTo>
                        <a:close/>
                        <a:moveTo>
                          <a:pt x="8874" y="1123"/>
                        </a:moveTo>
                        <a:lnTo>
                          <a:pt x="8874" y="943"/>
                        </a:lnTo>
                        <a:lnTo>
                          <a:pt x="8418" y="943"/>
                        </a:lnTo>
                        <a:lnTo>
                          <a:pt x="8418" y="1123"/>
                        </a:lnTo>
                        <a:lnTo>
                          <a:pt x="8141" y="1123"/>
                        </a:lnTo>
                        <a:lnTo>
                          <a:pt x="8141" y="1769"/>
                        </a:lnTo>
                        <a:lnTo>
                          <a:pt x="9151" y="1769"/>
                        </a:lnTo>
                        <a:lnTo>
                          <a:pt x="9151" y="1123"/>
                        </a:lnTo>
                        <a:lnTo>
                          <a:pt x="8874" y="1123"/>
                        </a:lnTo>
                        <a:close/>
                        <a:moveTo>
                          <a:pt x="10339" y="1123"/>
                        </a:moveTo>
                        <a:lnTo>
                          <a:pt x="10339" y="943"/>
                        </a:lnTo>
                        <a:lnTo>
                          <a:pt x="9883" y="943"/>
                        </a:lnTo>
                        <a:lnTo>
                          <a:pt x="9883" y="1123"/>
                        </a:lnTo>
                        <a:lnTo>
                          <a:pt x="9606" y="1123"/>
                        </a:lnTo>
                        <a:lnTo>
                          <a:pt x="9606" y="1769"/>
                        </a:lnTo>
                        <a:lnTo>
                          <a:pt x="10617" y="1769"/>
                        </a:lnTo>
                        <a:lnTo>
                          <a:pt x="10617" y="1123"/>
                        </a:lnTo>
                        <a:lnTo>
                          <a:pt x="10339" y="1123"/>
                        </a:lnTo>
                        <a:close/>
                        <a:moveTo>
                          <a:pt x="1545" y="2845"/>
                        </a:moveTo>
                        <a:lnTo>
                          <a:pt x="1545" y="3025"/>
                        </a:lnTo>
                        <a:lnTo>
                          <a:pt x="1089" y="3025"/>
                        </a:lnTo>
                        <a:lnTo>
                          <a:pt x="1089" y="2845"/>
                        </a:lnTo>
                        <a:lnTo>
                          <a:pt x="811" y="2845"/>
                        </a:lnTo>
                        <a:lnTo>
                          <a:pt x="811" y="2199"/>
                        </a:lnTo>
                        <a:lnTo>
                          <a:pt x="1822" y="2199"/>
                        </a:lnTo>
                        <a:lnTo>
                          <a:pt x="1822" y="2845"/>
                        </a:lnTo>
                        <a:lnTo>
                          <a:pt x="1545" y="2845"/>
                        </a:lnTo>
                        <a:close/>
                        <a:moveTo>
                          <a:pt x="3010" y="2845"/>
                        </a:moveTo>
                        <a:lnTo>
                          <a:pt x="3010" y="3025"/>
                        </a:lnTo>
                        <a:lnTo>
                          <a:pt x="2555" y="3025"/>
                        </a:lnTo>
                        <a:lnTo>
                          <a:pt x="2555" y="2845"/>
                        </a:lnTo>
                        <a:lnTo>
                          <a:pt x="2278" y="2845"/>
                        </a:lnTo>
                        <a:lnTo>
                          <a:pt x="2278" y="2199"/>
                        </a:lnTo>
                        <a:lnTo>
                          <a:pt x="3288" y="2199"/>
                        </a:lnTo>
                        <a:lnTo>
                          <a:pt x="3288" y="2845"/>
                        </a:lnTo>
                        <a:lnTo>
                          <a:pt x="3010" y="2845"/>
                        </a:lnTo>
                        <a:close/>
                        <a:moveTo>
                          <a:pt x="4477" y="2845"/>
                        </a:moveTo>
                        <a:lnTo>
                          <a:pt x="4477" y="3025"/>
                        </a:lnTo>
                        <a:lnTo>
                          <a:pt x="4021" y="3025"/>
                        </a:lnTo>
                        <a:lnTo>
                          <a:pt x="4021" y="2845"/>
                        </a:lnTo>
                        <a:lnTo>
                          <a:pt x="3743" y="2845"/>
                        </a:lnTo>
                        <a:lnTo>
                          <a:pt x="3743" y="2199"/>
                        </a:lnTo>
                        <a:lnTo>
                          <a:pt x="4754" y="2199"/>
                        </a:lnTo>
                        <a:lnTo>
                          <a:pt x="4754" y="2845"/>
                        </a:lnTo>
                        <a:lnTo>
                          <a:pt x="4477" y="2845"/>
                        </a:lnTo>
                        <a:close/>
                        <a:moveTo>
                          <a:pt x="5942" y="2845"/>
                        </a:moveTo>
                        <a:lnTo>
                          <a:pt x="5942" y="3025"/>
                        </a:lnTo>
                        <a:lnTo>
                          <a:pt x="5486" y="3025"/>
                        </a:lnTo>
                        <a:lnTo>
                          <a:pt x="5486" y="2845"/>
                        </a:lnTo>
                        <a:lnTo>
                          <a:pt x="5209" y="2845"/>
                        </a:lnTo>
                        <a:lnTo>
                          <a:pt x="5209" y="2199"/>
                        </a:lnTo>
                        <a:lnTo>
                          <a:pt x="6219" y="2199"/>
                        </a:lnTo>
                        <a:lnTo>
                          <a:pt x="6219" y="2845"/>
                        </a:lnTo>
                        <a:lnTo>
                          <a:pt x="5942" y="2845"/>
                        </a:lnTo>
                        <a:close/>
                        <a:moveTo>
                          <a:pt x="7407" y="2845"/>
                        </a:moveTo>
                        <a:lnTo>
                          <a:pt x="7407" y="3025"/>
                        </a:lnTo>
                        <a:lnTo>
                          <a:pt x="6953" y="3025"/>
                        </a:lnTo>
                        <a:lnTo>
                          <a:pt x="6953" y="2845"/>
                        </a:lnTo>
                        <a:lnTo>
                          <a:pt x="6675" y="2845"/>
                        </a:lnTo>
                        <a:lnTo>
                          <a:pt x="6675" y="2199"/>
                        </a:lnTo>
                        <a:lnTo>
                          <a:pt x="7685" y="2199"/>
                        </a:lnTo>
                        <a:lnTo>
                          <a:pt x="7685" y="2845"/>
                        </a:lnTo>
                        <a:lnTo>
                          <a:pt x="7407" y="2845"/>
                        </a:lnTo>
                        <a:close/>
                        <a:moveTo>
                          <a:pt x="8874" y="2845"/>
                        </a:moveTo>
                        <a:lnTo>
                          <a:pt x="8874" y="3025"/>
                        </a:lnTo>
                        <a:lnTo>
                          <a:pt x="8418" y="3025"/>
                        </a:lnTo>
                        <a:lnTo>
                          <a:pt x="8418" y="2845"/>
                        </a:lnTo>
                        <a:lnTo>
                          <a:pt x="8141" y="2845"/>
                        </a:lnTo>
                        <a:lnTo>
                          <a:pt x="8141" y="2199"/>
                        </a:lnTo>
                        <a:lnTo>
                          <a:pt x="9151" y="2199"/>
                        </a:lnTo>
                        <a:lnTo>
                          <a:pt x="9151" y="2845"/>
                        </a:lnTo>
                        <a:lnTo>
                          <a:pt x="8874" y="2845"/>
                        </a:lnTo>
                        <a:close/>
                        <a:moveTo>
                          <a:pt x="10339" y="2845"/>
                        </a:moveTo>
                        <a:lnTo>
                          <a:pt x="10339" y="3025"/>
                        </a:lnTo>
                        <a:lnTo>
                          <a:pt x="9883" y="3025"/>
                        </a:lnTo>
                        <a:lnTo>
                          <a:pt x="9883" y="2845"/>
                        </a:lnTo>
                        <a:lnTo>
                          <a:pt x="9606" y="2845"/>
                        </a:lnTo>
                        <a:lnTo>
                          <a:pt x="9606" y="2199"/>
                        </a:lnTo>
                        <a:lnTo>
                          <a:pt x="10617" y="2199"/>
                        </a:lnTo>
                        <a:lnTo>
                          <a:pt x="10617" y="2845"/>
                        </a:lnTo>
                        <a:lnTo>
                          <a:pt x="10339" y="2845"/>
                        </a:lnTo>
                        <a:close/>
                        <a:moveTo>
                          <a:pt x="11851" y="1123"/>
                        </a:moveTo>
                        <a:lnTo>
                          <a:pt x="11851" y="943"/>
                        </a:lnTo>
                        <a:lnTo>
                          <a:pt x="11395" y="943"/>
                        </a:lnTo>
                        <a:lnTo>
                          <a:pt x="11395" y="1123"/>
                        </a:lnTo>
                        <a:lnTo>
                          <a:pt x="11117" y="1123"/>
                        </a:lnTo>
                        <a:lnTo>
                          <a:pt x="11117" y="1769"/>
                        </a:lnTo>
                        <a:lnTo>
                          <a:pt x="12128" y="1769"/>
                        </a:lnTo>
                        <a:lnTo>
                          <a:pt x="12128" y="1123"/>
                        </a:lnTo>
                        <a:lnTo>
                          <a:pt x="11851" y="1123"/>
                        </a:lnTo>
                        <a:close/>
                        <a:moveTo>
                          <a:pt x="11851" y="2845"/>
                        </a:moveTo>
                        <a:lnTo>
                          <a:pt x="11851" y="3025"/>
                        </a:lnTo>
                        <a:lnTo>
                          <a:pt x="11395" y="3025"/>
                        </a:lnTo>
                        <a:lnTo>
                          <a:pt x="11395" y="2845"/>
                        </a:lnTo>
                        <a:lnTo>
                          <a:pt x="11117" y="2845"/>
                        </a:lnTo>
                        <a:lnTo>
                          <a:pt x="11117" y="2199"/>
                        </a:lnTo>
                        <a:lnTo>
                          <a:pt x="12128" y="2199"/>
                        </a:lnTo>
                        <a:lnTo>
                          <a:pt x="12128" y="2845"/>
                        </a:lnTo>
                        <a:lnTo>
                          <a:pt x="11851" y="2845"/>
                        </a:lnTo>
                        <a:close/>
                      </a:path>
                    </a:pathLst>
                  </a:custGeom>
                  <a:grpFill/>
                  <a:ln w="9525">
                    <a:noFill/>
                    <a:round/>
                    <a:headEnd/>
                    <a:tailEnd/>
                  </a:ln>
                </p:spPr>
                <p:txBody>
                  <a:bodyPr vert="horz" wrap="square" lIns="68580" tIns="34290" rIns="68580" bIns="34290" numCol="1" anchor="t" anchorCtr="0" compatLnSpc="1">
                    <a:prstTxWarp prst="textNoShape">
                      <a:avLst/>
                    </a:prstTxWarp>
                    <a:noAutofit/>
                  </a:bodyPr>
                  <a:lstStyle/>
                  <a:p>
                    <a:pPr fontAlgn="ctr"/>
                    <a:endParaRPr lang="zh-CN" altLang="en-US" sz="1200" dirty="0">
                      <a:latin typeface="微软雅黑" panose="020B0503020204020204" pitchFamily="34" charset="-122"/>
                      <a:ea typeface="微软雅黑" panose="020B0503020204020204" pitchFamily="34" charset="-122"/>
                      <a:cs typeface="Arial" pitchFamily="34" charset="0"/>
                    </a:endParaRPr>
                  </a:p>
                </p:txBody>
              </p:sp>
              <p:sp>
                <p:nvSpPr>
                  <p:cNvPr id="44" name="Freeform 13"/>
                  <p:cNvSpPr>
                    <a:spLocks noEditPoints="1"/>
                  </p:cNvSpPr>
                  <p:nvPr/>
                </p:nvSpPr>
                <p:spPr bwMode="auto">
                  <a:xfrm>
                    <a:off x="3298897" y="4387387"/>
                    <a:ext cx="1257750" cy="299062"/>
                  </a:xfrm>
                  <a:custGeom>
                    <a:avLst/>
                    <a:gdLst/>
                    <a:ahLst/>
                    <a:cxnLst>
                      <a:cxn ang="0">
                        <a:pos x="16278" y="39"/>
                      </a:cxn>
                      <a:cxn ang="0">
                        <a:pos x="16504" y="184"/>
                      </a:cxn>
                      <a:cxn ang="0">
                        <a:pos x="16649" y="411"/>
                      </a:cxn>
                      <a:cxn ang="0">
                        <a:pos x="16687" y="3376"/>
                      </a:cxn>
                      <a:cxn ang="0">
                        <a:pos x="16612" y="3641"/>
                      </a:cxn>
                      <a:cxn ang="0">
                        <a:pos x="16437" y="3844"/>
                      </a:cxn>
                      <a:cxn ang="0">
                        <a:pos x="16189" y="3955"/>
                      </a:cxn>
                      <a:cxn ang="0">
                        <a:pos x="499" y="3955"/>
                      </a:cxn>
                      <a:cxn ang="0">
                        <a:pos x="251" y="3844"/>
                      </a:cxn>
                      <a:cxn ang="0">
                        <a:pos x="75" y="3641"/>
                      </a:cxn>
                      <a:cxn ang="0">
                        <a:pos x="1" y="3376"/>
                      </a:cxn>
                      <a:cxn ang="0">
                        <a:pos x="38" y="411"/>
                      </a:cxn>
                      <a:cxn ang="0">
                        <a:pos x="184" y="184"/>
                      </a:cxn>
                      <a:cxn ang="0">
                        <a:pos x="410" y="39"/>
                      </a:cxn>
                      <a:cxn ang="0">
                        <a:pos x="13820" y="2430"/>
                      </a:cxn>
                      <a:cxn ang="0">
                        <a:pos x="13953" y="2510"/>
                      </a:cxn>
                      <a:cxn ang="0">
                        <a:pos x="13976" y="2666"/>
                      </a:cxn>
                      <a:cxn ang="0">
                        <a:pos x="13873" y="2780"/>
                      </a:cxn>
                      <a:cxn ang="0">
                        <a:pos x="13714" y="2773"/>
                      </a:cxn>
                      <a:cxn ang="0">
                        <a:pos x="13623" y="2648"/>
                      </a:cxn>
                      <a:cxn ang="0">
                        <a:pos x="13661" y="2496"/>
                      </a:cxn>
                      <a:cxn ang="0">
                        <a:pos x="13802" y="2429"/>
                      </a:cxn>
                      <a:cxn ang="0">
                        <a:pos x="14470" y="2482"/>
                      </a:cxn>
                      <a:cxn ang="0">
                        <a:pos x="14522" y="2631"/>
                      </a:cxn>
                      <a:cxn ang="0">
                        <a:pos x="14442" y="2763"/>
                      </a:cxn>
                      <a:cxn ang="0">
                        <a:pos x="14286" y="2786"/>
                      </a:cxn>
                      <a:cxn ang="0">
                        <a:pos x="14172" y="2683"/>
                      </a:cxn>
                      <a:cxn ang="0">
                        <a:pos x="14180" y="2525"/>
                      </a:cxn>
                      <a:cxn ang="0">
                        <a:pos x="14304" y="2433"/>
                      </a:cxn>
                      <a:cxn ang="0">
                        <a:pos x="14981" y="2460"/>
                      </a:cxn>
                      <a:cxn ang="0">
                        <a:pos x="15061" y="2593"/>
                      </a:cxn>
                      <a:cxn ang="0">
                        <a:pos x="15008" y="2741"/>
                      </a:cxn>
                      <a:cxn ang="0">
                        <a:pos x="14861" y="2794"/>
                      </a:cxn>
                      <a:cxn ang="0">
                        <a:pos x="14728" y="2714"/>
                      </a:cxn>
                      <a:cxn ang="0">
                        <a:pos x="14705" y="2558"/>
                      </a:cxn>
                      <a:cxn ang="0">
                        <a:pos x="14809" y="2444"/>
                      </a:cxn>
                      <a:cxn ang="0">
                        <a:pos x="15489" y="2444"/>
                      </a:cxn>
                      <a:cxn ang="0">
                        <a:pos x="15592" y="2558"/>
                      </a:cxn>
                      <a:cxn ang="0">
                        <a:pos x="15569" y="2714"/>
                      </a:cxn>
                      <a:cxn ang="0">
                        <a:pos x="15436" y="2794"/>
                      </a:cxn>
                      <a:cxn ang="0">
                        <a:pos x="15289" y="2741"/>
                      </a:cxn>
                      <a:cxn ang="0">
                        <a:pos x="15236" y="2593"/>
                      </a:cxn>
                      <a:cxn ang="0">
                        <a:pos x="15315" y="2460"/>
                      </a:cxn>
                      <a:cxn ang="0">
                        <a:pos x="15712" y="1546"/>
                      </a:cxn>
                      <a:cxn ang="0">
                        <a:pos x="1822" y="1769"/>
                      </a:cxn>
                      <a:cxn ang="0">
                        <a:pos x="3288" y="1769"/>
                      </a:cxn>
                      <a:cxn ang="0">
                        <a:pos x="4754" y="1769"/>
                      </a:cxn>
                      <a:cxn ang="0">
                        <a:pos x="6219" y="1769"/>
                      </a:cxn>
                      <a:cxn ang="0">
                        <a:pos x="7685" y="1769"/>
                      </a:cxn>
                      <a:cxn ang="0">
                        <a:pos x="9151" y="1769"/>
                      </a:cxn>
                      <a:cxn ang="0">
                        <a:pos x="10617" y="1769"/>
                      </a:cxn>
                      <a:cxn ang="0">
                        <a:pos x="1822" y="2199"/>
                      </a:cxn>
                      <a:cxn ang="0">
                        <a:pos x="3288" y="2199"/>
                      </a:cxn>
                      <a:cxn ang="0">
                        <a:pos x="4754" y="2199"/>
                      </a:cxn>
                      <a:cxn ang="0">
                        <a:pos x="6219" y="2199"/>
                      </a:cxn>
                      <a:cxn ang="0">
                        <a:pos x="7685" y="2199"/>
                      </a:cxn>
                      <a:cxn ang="0">
                        <a:pos x="9151" y="2199"/>
                      </a:cxn>
                      <a:cxn ang="0">
                        <a:pos x="10617" y="2199"/>
                      </a:cxn>
                      <a:cxn ang="0">
                        <a:pos x="12128" y="1769"/>
                      </a:cxn>
                      <a:cxn ang="0">
                        <a:pos x="12128" y="2199"/>
                      </a:cxn>
                    </a:cxnLst>
                    <a:rect l="0" t="0" r="r" b="b"/>
                    <a:pathLst>
                      <a:path w="16688" h="3968">
                        <a:moveTo>
                          <a:pt x="624" y="0"/>
                        </a:moveTo>
                        <a:lnTo>
                          <a:pt x="16064" y="0"/>
                        </a:lnTo>
                        <a:lnTo>
                          <a:pt x="16097" y="1"/>
                        </a:lnTo>
                        <a:lnTo>
                          <a:pt x="16128" y="3"/>
                        </a:lnTo>
                        <a:lnTo>
                          <a:pt x="16159" y="7"/>
                        </a:lnTo>
                        <a:lnTo>
                          <a:pt x="16189" y="13"/>
                        </a:lnTo>
                        <a:lnTo>
                          <a:pt x="16220" y="20"/>
                        </a:lnTo>
                        <a:lnTo>
                          <a:pt x="16249" y="28"/>
                        </a:lnTo>
                        <a:lnTo>
                          <a:pt x="16278" y="39"/>
                        </a:lnTo>
                        <a:lnTo>
                          <a:pt x="16306" y="49"/>
                        </a:lnTo>
                        <a:lnTo>
                          <a:pt x="16334" y="62"/>
                        </a:lnTo>
                        <a:lnTo>
                          <a:pt x="16360" y="76"/>
                        </a:lnTo>
                        <a:lnTo>
                          <a:pt x="16387" y="91"/>
                        </a:lnTo>
                        <a:lnTo>
                          <a:pt x="16413" y="108"/>
                        </a:lnTo>
                        <a:lnTo>
                          <a:pt x="16437" y="124"/>
                        </a:lnTo>
                        <a:lnTo>
                          <a:pt x="16461" y="143"/>
                        </a:lnTo>
                        <a:lnTo>
                          <a:pt x="16484" y="163"/>
                        </a:lnTo>
                        <a:lnTo>
                          <a:pt x="16504" y="184"/>
                        </a:lnTo>
                        <a:lnTo>
                          <a:pt x="16525" y="205"/>
                        </a:lnTo>
                        <a:lnTo>
                          <a:pt x="16545" y="228"/>
                        </a:lnTo>
                        <a:lnTo>
                          <a:pt x="16564" y="252"/>
                        </a:lnTo>
                        <a:lnTo>
                          <a:pt x="16581" y="276"/>
                        </a:lnTo>
                        <a:lnTo>
                          <a:pt x="16597" y="302"/>
                        </a:lnTo>
                        <a:lnTo>
                          <a:pt x="16612" y="328"/>
                        </a:lnTo>
                        <a:lnTo>
                          <a:pt x="16626" y="354"/>
                        </a:lnTo>
                        <a:lnTo>
                          <a:pt x="16639" y="382"/>
                        </a:lnTo>
                        <a:lnTo>
                          <a:pt x="16649" y="411"/>
                        </a:lnTo>
                        <a:lnTo>
                          <a:pt x="16660" y="440"/>
                        </a:lnTo>
                        <a:lnTo>
                          <a:pt x="16668" y="469"/>
                        </a:lnTo>
                        <a:lnTo>
                          <a:pt x="16675" y="499"/>
                        </a:lnTo>
                        <a:lnTo>
                          <a:pt x="16681" y="530"/>
                        </a:lnTo>
                        <a:lnTo>
                          <a:pt x="16685" y="561"/>
                        </a:lnTo>
                        <a:lnTo>
                          <a:pt x="16687" y="592"/>
                        </a:lnTo>
                        <a:lnTo>
                          <a:pt x="16688" y="625"/>
                        </a:lnTo>
                        <a:lnTo>
                          <a:pt x="16688" y="3343"/>
                        </a:lnTo>
                        <a:lnTo>
                          <a:pt x="16687" y="3376"/>
                        </a:lnTo>
                        <a:lnTo>
                          <a:pt x="16685" y="3407"/>
                        </a:lnTo>
                        <a:lnTo>
                          <a:pt x="16681" y="3438"/>
                        </a:lnTo>
                        <a:lnTo>
                          <a:pt x="16675" y="3469"/>
                        </a:lnTo>
                        <a:lnTo>
                          <a:pt x="16668" y="3499"/>
                        </a:lnTo>
                        <a:lnTo>
                          <a:pt x="16660" y="3529"/>
                        </a:lnTo>
                        <a:lnTo>
                          <a:pt x="16649" y="3557"/>
                        </a:lnTo>
                        <a:lnTo>
                          <a:pt x="16639" y="3586"/>
                        </a:lnTo>
                        <a:lnTo>
                          <a:pt x="16626" y="3614"/>
                        </a:lnTo>
                        <a:lnTo>
                          <a:pt x="16612" y="3641"/>
                        </a:lnTo>
                        <a:lnTo>
                          <a:pt x="16597" y="3667"/>
                        </a:lnTo>
                        <a:lnTo>
                          <a:pt x="16581" y="3692"/>
                        </a:lnTo>
                        <a:lnTo>
                          <a:pt x="16564" y="3716"/>
                        </a:lnTo>
                        <a:lnTo>
                          <a:pt x="16545" y="3740"/>
                        </a:lnTo>
                        <a:lnTo>
                          <a:pt x="16525" y="3763"/>
                        </a:lnTo>
                        <a:lnTo>
                          <a:pt x="16504" y="3784"/>
                        </a:lnTo>
                        <a:lnTo>
                          <a:pt x="16484" y="3805"/>
                        </a:lnTo>
                        <a:lnTo>
                          <a:pt x="16461" y="3825"/>
                        </a:lnTo>
                        <a:lnTo>
                          <a:pt x="16437" y="3844"/>
                        </a:lnTo>
                        <a:lnTo>
                          <a:pt x="16413" y="3861"/>
                        </a:lnTo>
                        <a:lnTo>
                          <a:pt x="16387" y="3877"/>
                        </a:lnTo>
                        <a:lnTo>
                          <a:pt x="16360" y="3893"/>
                        </a:lnTo>
                        <a:lnTo>
                          <a:pt x="16334" y="3906"/>
                        </a:lnTo>
                        <a:lnTo>
                          <a:pt x="16306" y="3919"/>
                        </a:lnTo>
                        <a:lnTo>
                          <a:pt x="16278" y="3930"/>
                        </a:lnTo>
                        <a:lnTo>
                          <a:pt x="16249" y="3940"/>
                        </a:lnTo>
                        <a:lnTo>
                          <a:pt x="16220" y="3948"/>
                        </a:lnTo>
                        <a:lnTo>
                          <a:pt x="16189" y="3955"/>
                        </a:lnTo>
                        <a:lnTo>
                          <a:pt x="16159" y="3961"/>
                        </a:lnTo>
                        <a:lnTo>
                          <a:pt x="16128" y="3965"/>
                        </a:lnTo>
                        <a:lnTo>
                          <a:pt x="16097" y="3967"/>
                        </a:lnTo>
                        <a:lnTo>
                          <a:pt x="16064" y="3968"/>
                        </a:lnTo>
                        <a:lnTo>
                          <a:pt x="624" y="3968"/>
                        </a:lnTo>
                        <a:lnTo>
                          <a:pt x="591" y="3967"/>
                        </a:lnTo>
                        <a:lnTo>
                          <a:pt x="560" y="3965"/>
                        </a:lnTo>
                        <a:lnTo>
                          <a:pt x="529" y="3961"/>
                        </a:lnTo>
                        <a:lnTo>
                          <a:pt x="499" y="3955"/>
                        </a:lnTo>
                        <a:lnTo>
                          <a:pt x="468" y="3948"/>
                        </a:lnTo>
                        <a:lnTo>
                          <a:pt x="438" y="3940"/>
                        </a:lnTo>
                        <a:lnTo>
                          <a:pt x="410" y="3930"/>
                        </a:lnTo>
                        <a:lnTo>
                          <a:pt x="382" y="3919"/>
                        </a:lnTo>
                        <a:lnTo>
                          <a:pt x="354" y="3906"/>
                        </a:lnTo>
                        <a:lnTo>
                          <a:pt x="326" y="3893"/>
                        </a:lnTo>
                        <a:lnTo>
                          <a:pt x="300" y="3877"/>
                        </a:lnTo>
                        <a:lnTo>
                          <a:pt x="275" y="3861"/>
                        </a:lnTo>
                        <a:lnTo>
                          <a:pt x="251" y="3844"/>
                        </a:lnTo>
                        <a:lnTo>
                          <a:pt x="227" y="3825"/>
                        </a:lnTo>
                        <a:lnTo>
                          <a:pt x="204" y="3805"/>
                        </a:lnTo>
                        <a:lnTo>
                          <a:pt x="184" y="3784"/>
                        </a:lnTo>
                        <a:lnTo>
                          <a:pt x="163" y="3763"/>
                        </a:lnTo>
                        <a:lnTo>
                          <a:pt x="143" y="3740"/>
                        </a:lnTo>
                        <a:lnTo>
                          <a:pt x="124" y="3716"/>
                        </a:lnTo>
                        <a:lnTo>
                          <a:pt x="106" y="3692"/>
                        </a:lnTo>
                        <a:lnTo>
                          <a:pt x="91" y="3667"/>
                        </a:lnTo>
                        <a:lnTo>
                          <a:pt x="75" y="3641"/>
                        </a:lnTo>
                        <a:lnTo>
                          <a:pt x="62" y="3614"/>
                        </a:lnTo>
                        <a:lnTo>
                          <a:pt x="49" y="3586"/>
                        </a:lnTo>
                        <a:lnTo>
                          <a:pt x="38" y="3557"/>
                        </a:lnTo>
                        <a:lnTo>
                          <a:pt x="28" y="3529"/>
                        </a:lnTo>
                        <a:lnTo>
                          <a:pt x="20" y="3499"/>
                        </a:lnTo>
                        <a:lnTo>
                          <a:pt x="13" y="3469"/>
                        </a:lnTo>
                        <a:lnTo>
                          <a:pt x="7" y="3438"/>
                        </a:lnTo>
                        <a:lnTo>
                          <a:pt x="3" y="3407"/>
                        </a:lnTo>
                        <a:lnTo>
                          <a:pt x="1" y="3376"/>
                        </a:lnTo>
                        <a:lnTo>
                          <a:pt x="0" y="3343"/>
                        </a:lnTo>
                        <a:lnTo>
                          <a:pt x="0" y="625"/>
                        </a:lnTo>
                        <a:lnTo>
                          <a:pt x="1" y="592"/>
                        </a:lnTo>
                        <a:lnTo>
                          <a:pt x="3" y="561"/>
                        </a:lnTo>
                        <a:lnTo>
                          <a:pt x="7" y="530"/>
                        </a:lnTo>
                        <a:lnTo>
                          <a:pt x="13" y="499"/>
                        </a:lnTo>
                        <a:lnTo>
                          <a:pt x="20" y="469"/>
                        </a:lnTo>
                        <a:lnTo>
                          <a:pt x="28" y="440"/>
                        </a:lnTo>
                        <a:lnTo>
                          <a:pt x="38" y="411"/>
                        </a:lnTo>
                        <a:lnTo>
                          <a:pt x="49" y="382"/>
                        </a:lnTo>
                        <a:lnTo>
                          <a:pt x="62" y="354"/>
                        </a:lnTo>
                        <a:lnTo>
                          <a:pt x="75" y="328"/>
                        </a:lnTo>
                        <a:lnTo>
                          <a:pt x="91" y="302"/>
                        </a:lnTo>
                        <a:lnTo>
                          <a:pt x="106" y="276"/>
                        </a:lnTo>
                        <a:lnTo>
                          <a:pt x="124" y="252"/>
                        </a:lnTo>
                        <a:lnTo>
                          <a:pt x="143" y="228"/>
                        </a:lnTo>
                        <a:lnTo>
                          <a:pt x="163" y="205"/>
                        </a:lnTo>
                        <a:lnTo>
                          <a:pt x="184" y="184"/>
                        </a:lnTo>
                        <a:lnTo>
                          <a:pt x="204" y="163"/>
                        </a:lnTo>
                        <a:lnTo>
                          <a:pt x="227" y="143"/>
                        </a:lnTo>
                        <a:lnTo>
                          <a:pt x="251" y="124"/>
                        </a:lnTo>
                        <a:lnTo>
                          <a:pt x="275" y="108"/>
                        </a:lnTo>
                        <a:lnTo>
                          <a:pt x="300" y="91"/>
                        </a:lnTo>
                        <a:lnTo>
                          <a:pt x="326" y="76"/>
                        </a:lnTo>
                        <a:lnTo>
                          <a:pt x="354" y="62"/>
                        </a:lnTo>
                        <a:lnTo>
                          <a:pt x="382" y="49"/>
                        </a:lnTo>
                        <a:lnTo>
                          <a:pt x="410" y="39"/>
                        </a:lnTo>
                        <a:lnTo>
                          <a:pt x="438" y="28"/>
                        </a:lnTo>
                        <a:lnTo>
                          <a:pt x="468" y="20"/>
                        </a:lnTo>
                        <a:lnTo>
                          <a:pt x="499" y="13"/>
                        </a:lnTo>
                        <a:lnTo>
                          <a:pt x="529" y="7"/>
                        </a:lnTo>
                        <a:lnTo>
                          <a:pt x="560" y="3"/>
                        </a:lnTo>
                        <a:lnTo>
                          <a:pt x="591" y="1"/>
                        </a:lnTo>
                        <a:lnTo>
                          <a:pt x="624" y="0"/>
                        </a:lnTo>
                        <a:close/>
                        <a:moveTo>
                          <a:pt x="13802" y="2429"/>
                        </a:moveTo>
                        <a:lnTo>
                          <a:pt x="13820" y="2430"/>
                        </a:lnTo>
                        <a:lnTo>
                          <a:pt x="13839" y="2433"/>
                        </a:lnTo>
                        <a:lnTo>
                          <a:pt x="13856" y="2437"/>
                        </a:lnTo>
                        <a:lnTo>
                          <a:pt x="13873" y="2444"/>
                        </a:lnTo>
                        <a:lnTo>
                          <a:pt x="13889" y="2451"/>
                        </a:lnTo>
                        <a:lnTo>
                          <a:pt x="13903" y="2460"/>
                        </a:lnTo>
                        <a:lnTo>
                          <a:pt x="13918" y="2471"/>
                        </a:lnTo>
                        <a:lnTo>
                          <a:pt x="13930" y="2482"/>
                        </a:lnTo>
                        <a:lnTo>
                          <a:pt x="13942" y="2496"/>
                        </a:lnTo>
                        <a:lnTo>
                          <a:pt x="13953" y="2510"/>
                        </a:lnTo>
                        <a:lnTo>
                          <a:pt x="13962" y="2525"/>
                        </a:lnTo>
                        <a:lnTo>
                          <a:pt x="13970" y="2541"/>
                        </a:lnTo>
                        <a:lnTo>
                          <a:pt x="13976" y="2558"/>
                        </a:lnTo>
                        <a:lnTo>
                          <a:pt x="13980" y="2575"/>
                        </a:lnTo>
                        <a:lnTo>
                          <a:pt x="13984" y="2593"/>
                        </a:lnTo>
                        <a:lnTo>
                          <a:pt x="13985" y="2612"/>
                        </a:lnTo>
                        <a:lnTo>
                          <a:pt x="13984" y="2631"/>
                        </a:lnTo>
                        <a:lnTo>
                          <a:pt x="13980" y="2648"/>
                        </a:lnTo>
                        <a:lnTo>
                          <a:pt x="13976" y="2666"/>
                        </a:lnTo>
                        <a:lnTo>
                          <a:pt x="13970" y="2683"/>
                        </a:lnTo>
                        <a:lnTo>
                          <a:pt x="13962" y="2699"/>
                        </a:lnTo>
                        <a:lnTo>
                          <a:pt x="13953" y="2714"/>
                        </a:lnTo>
                        <a:lnTo>
                          <a:pt x="13942" y="2728"/>
                        </a:lnTo>
                        <a:lnTo>
                          <a:pt x="13930" y="2741"/>
                        </a:lnTo>
                        <a:lnTo>
                          <a:pt x="13918" y="2753"/>
                        </a:lnTo>
                        <a:lnTo>
                          <a:pt x="13903" y="2763"/>
                        </a:lnTo>
                        <a:lnTo>
                          <a:pt x="13889" y="2773"/>
                        </a:lnTo>
                        <a:lnTo>
                          <a:pt x="13873" y="2780"/>
                        </a:lnTo>
                        <a:lnTo>
                          <a:pt x="13856" y="2786"/>
                        </a:lnTo>
                        <a:lnTo>
                          <a:pt x="13839" y="2791"/>
                        </a:lnTo>
                        <a:lnTo>
                          <a:pt x="13820" y="2794"/>
                        </a:lnTo>
                        <a:lnTo>
                          <a:pt x="13802" y="2795"/>
                        </a:lnTo>
                        <a:lnTo>
                          <a:pt x="13783" y="2794"/>
                        </a:lnTo>
                        <a:lnTo>
                          <a:pt x="13764" y="2791"/>
                        </a:lnTo>
                        <a:lnTo>
                          <a:pt x="13748" y="2786"/>
                        </a:lnTo>
                        <a:lnTo>
                          <a:pt x="13731" y="2780"/>
                        </a:lnTo>
                        <a:lnTo>
                          <a:pt x="13714" y="2773"/>
                        </a:lnTo>
                        <a:lnTo>
                          <a:pt x="13700" y="2763"/>
                        </a:lnTo>
                        <a:lnTo>
                          <a:pt x="13685" y="2753"/>
                        </a:lnTo>
                        <a:lnTo>
                          <a:pt x="13673" y="2741"/>
                        </a:lnTo>
                        <a:lnTo>
                          <a:pt x="13661" y="2728"/>
                        </a:lnTo>
                        <a:lnTo>
                          <a:pt x="13651" y="2714"/>
                        </a:lnTo>
                        <a:lnTo>
                          <a:pt x="13641" y="2699"/>
                        </a:lnTo>
                        <a:lnTo>
                          <a:pt x="13634" y="2683"/>
                        </a:lnTo>
                        <a:lnTo>
                          <a:pt x="13628" y="2666"/>
                        </a:lnTo>
                        <a:lnTo>
                          <a:pt x="13623" y="2648"/>
                        </a:lnTo>
                        <a:lnTo>
                          <a:pt x="13621" y="2631"/>
                        </a:lnTo>
                        <a:lnTo>
                          <a:pt x="13619" y="2612"/>
                        </a:lnTo>
                        <a:lnTo>
                          <a:pt x="13621" y="2593"/>
                        </a:lnTo>
                        <a:lnTo>
                          <a:pt x="13623" y="2575"/>
                        </a:lnTo>
                        <a:lnTo>
                          <a:pt x="13628" y="2558"/>
                        </a:lnTo>
                        <a:lnTo>
                          <a:pt x="13634" y="2541"/>
                        </a:lnTo>
                        <a:lnTo>
                          <a:pt x="13641" y="2525"/>
                        </a:lnTo>
                        <a:lnTo>
                          <a:pt x="13651" y="2510"/>
                        </a:lnTo>
                        <a:lnTo>
                          <a:pt x="13661" y="2496"/>
                        </a:lnTo>
                        <a:lnTo>
                          <a:pt x="13673" y="2482"/>
                        </a:lnTo>
                        <a:lnTo>
                          <a:pt x="13685" y="2471"/>
                        </a:lnTo>
                        <a:lnTo>
                          <a:pt x="13700" y="2460"/>
                        </a:lnTo>
                        <a:lnTo>
                          <a:pt x="13714" y="2451"/>
                        </a:lnTo>
                        <a:lnTo>
                          <a:pt x="13731" y="2444"/>
                        </a:lnTo>
                        <a:lnTo>
                          <a:pt x="13748" y="2437"/>
                        </a:lnTo>
                        <a:lnTo>
                          <a:pt x="13764" y="2433"/>
                        </a:lnTo>
                        <a:lnTo>
                          <a:pt x="13783" y="2430"/>
                        </a:lnTo>
                        <a:lnTo>
                          <a:pt x="13802" y="2429"/>
                        </a:lnTo>
                        <a:close/>
                        <a:moveTo>
                          <a:pt x="14340" y="2429"/>
                        </a:moveTo>
                        <a:lnTo>
                          <a:pt x="14359" y="2430"/>
                        </a:lnTo>
                        <a:lnTo>
                          <a:pt x="14377" y="2433"/>
                        </a:lnTo>
                        <a:lnTo>
                          <a:pt x="14394" y="2437"/>
                        </a:lnTo>
                        <a:lnTo>
                          <a:pt x="14411" y="2444"/>
                        </a:lnTo>
                        <a:lnTo>
                          <a:pt x="14427" y="2451"/>
                        </a:lnTo>
                        <a:lnTo>
                          <a:pt x="14442" y="2460"/>
                        </a:lnTo>
                        <a:lnTo>
                          <a:pt x="14456" y="2471"/>
                        </a:lnTo>
                        <a:lnTo>
                          <a:pt x="14470" y="2482"/>
                        </a:lnTo>
                        <a:lnTo>
                          <a:pt x="14481" y="2496"/>
                        </a:lnTo>
                        <a:lnTo>
                          <a:pt x="14491" y="2510"/>
                        </a:lnTo>
                        <a:lnTo>
                          <a:pt x="14501" y="2525"/>
                        </a:lnTo>
                        <a:lnTo>
                          <a:pt x="14508" y="2541"/>
                        </a:lnTo>
                        <a:lnTo>
                          <a:pt x="14514" y="2558"/>
                        </a:lnTo>
                        <a:lnTo>
                          <a:pt x="14519" y="2575"/>
                        </a:lnTo>
                        <a:lnTo>
                          <a:pt x="14522" y="2593"/>
                        </a:lnTo>
                        <a:lnTo>
                          <a:pt x="14523" y="2612"/>
                        </a:lnTo>
                        <a:lnTo>
                          <a:pt x="14522" y="2631"/>
                        </a:lnTo>
                        <a:lnTo>
                          <a:pt x="14519" y="2648"/>
                        </a:lnTo>
                        <a:lnTo>
                          <a:pt x="14514" y="2666"/>
                        </a:lnTo>
                        <a:lnTo>
                          <a:pt x="14508" y="2683"/>
                        </a:lnTo>
                        <a:lnTo>
                          <a:pt x="14501" y="2699"/>
                        </a:lnTo>
                        <a:lnTo>
                          <a:pt x="14491" y="2714"/>
                        </a:lnTo>
                        <a:lnTo>
                          <a:pt x="14481" y="2728"/>
                        </a:lnTo>
                        <a:lnTo>
                          <a:pt x="14470" y="2741"/>
                        </a:lnTo>
                        <a:lnTo>
                          <a:pt x="14456" y="2753"/>
                        </a:lnTo>
                        <a:lnTo>
                          <a:pt x="14442" y="2763"/>
                        </a:lnTo>
                        <a:lnTo>
                          <a:pt x="14427" y="2773"/>
                        </a:lnTo>
                        <a:lnTo>
                          <a:pt x="14411" y="2780"/>
                        </a:lnTo>
                        <a:lnTo>
                          <a:pt x="14394" y="2786"/>
                        </a:lnTo>
                        <a:lnTo>
                          <a:pt x="14377" y="2791"/>
                        </a:lnTo>
                        <a:lnTo>
                          <a:pt x="14359" y="2794"/>
                        </a:lnTo>
                        <a:lnTo>
                          <a:pt x="14340" y="2795"/>
                        </a:lnTo>
                        <a:lnTo>
                          <a:pt x="14321" y="2794"/>
                        </a:lnTo>
                        <a:lnTo>
                          <a:pt x="14304" y="2791"/>
                        </a:lnTo>
                        <a:lnTo>
                          <a:pt x="14286" y="2786"/>
                        </a:lnTo>
                        <a:lnTo>
                          <a:pt x="14269" y="2780"/>
                        </a:lnTo>
                        <a:lnTo>
                          <a:pt x="14254" y="2773"/>
                        </a:lnTo>
                        <a:lnTo>
                          <a:pt x="14238" y="2763"/>
                        </a:lnTo>
                        <a:lnTo>
                          <a:pt x="14224" y="2753"/>
                        </a:lnTo>
                        <a:lnTo>
                          <a:pt x="14212" y="2741"/>
                        </a:lnTo>
                        <a:lnTo>
                          <a:pt x="14199" y="2728"/>
                        </a:lnTo>
                        <a:lnTo>
                          <a:pt x="14189" y="2714"/>
                        </a:lnTo>
                        <a:lnTo>
                          <a:pt x="14180" y="2699"/>
                        </a:lnTo>
                        <a:lnTo>
                          <a:pt x="14172" y="2683"/>
                        </a:lnTo>
                        <a:lnTo>
                          <a:pt x="14166" y="2666"/>
                        </a:lnTo>
                        <a:lnTo>
                          <a:pt x="14162" y="2648"/>
                        </a:lnTo>
                        <a:lnTo>
                          <a:pt x="14159" y="2631"/>
                        </a:lnTo>
                        <a:lnTo>
                          <a:pt x="14158" y="2612"/>
                        </a:lnTo>
                        <a:lnTo>
                          <a:pt x="14159" y="2593"/>
                        </a:lnTo>
                        <a:lnTo>
                          <a:pt x="14162" y="2575"/>
                        </a:lnTo>
                        <a:lnTo>
                          <a:pt x="14166" y="2558"/>
                        </a:lnTo>
                        <a:lnTo>
                          <a:pt x="14172" y="2541"/>
                        </a:lnTo>
                        <a:lnTo>
                          <a:pt x="14180" y="2525"/>
                        </a:lnTo>
                        <a:lnTo>
                          <a:pt x="14189" y="2510"/>
                        </a:lnTo>
                        <a:lnTo>
                          <a:pt x="14199" y="2496"/>
                        </a:lnTo>
                        <a:lnTo>
                          <a:pt x="14212" y="2482"/>
                        </a:lnTo>
                        <a:lnTo>
                          <a:pt x="14224" y="2471"/>
                        </a:lnTo>
                        <a:lnTo>
                          <a:pt x="14238" y="2460"/>
                        </a:lnTo>
                        <a:lnTo>
                          <a:pt x="14254" y="2451"/>
                        </a:lnTo>
                        <a:lnTo>
                          <a:pt x="14269" y="2444"/>
                        </a:lnTo>
                        <a:lnTo>
                          <a:pt x="14286" y="2437"/>
                        </a:lnTo>
                        <a:lnTo>
                          <a:pt x="14304" y="2433"/>
                        </a:lnTo>
                        <a:lnTo>
                          <a:pt x="14321" y="2430"/>
                        </a:lnTo>
                        <a:lnTo>
                          <a:pt x="14340" y="2429"/>
                        </a:lnTo>
                        <a:close/>
                        <a:moveTo>
                          <a:pt x="14879" y="2429"/>
                        </a:moveTo>
                        <a:lnTo>
                          <a:pt x="14897" y="2430"/>
                        </a:lnTo>
                        <a:lnTo>
                          <a:pt x="14916" y="2433"/>
                        </a:lnTo>
                        <a:lnTo>
                          <a:pt x="14933" y="2437"/>
                        </a:lnTo>
                        <a:lnTo>
                          <a:pt x="14950" y="2444"/>
                        </a:lnTo>
                        <a:lnTo>
                          <a:pt x="14966" y="2451"/>
                        </a:lnTo>
                        <a:lnTo>
                          <a:pt x="14981" y="2460"/>
                        </a:lnTo>
                        <a:lnTo>
                          <a:pt x="14995" y="2471"/>
                        </a:lnTo>
                        <a:lnTo>
                          <a:pt x="15008" y="2482"/>
                        </a:lnTo>
                        <a:lnTo>
                          <a:pt x="15019" y="2496"/>
                        </a:lnTo>
                        <a:lnTo>
                          <a:pt x="15031" y="2510"/>
                        </a:lnTo>
                        <a:lnTo>
                          <a:pt x="15039" y="2525"/>
                        </a:lnTo>
                        <a:lnTo>
                          <a:pt x="15047" y="2541"/>
                        </a:lnTo>
                        <a:lnTo>
                          <a:pt x="15054" y="2558"/>
                        </a:lnTo>
                        <a:lnTo>
                          <a:pt x="15058" y="2575"/>
                        </a:lnTo>
                        <a:lnTo>
                          <a:pt x="15061" y="2593"/>
                        </a:lnTo>
                        <a:lnTo>
                          <a:pt x="15062" y="2612"/>
                        </a:lnTo>
                        <a:lnTo>
                          <a:pt x="15061" y="2631"/>
                        </a:lnTo>
                        <a:lnTo>
                          <a:pt x="15058" y="2648"/>
                        </a:lnTo>
                        <a:lnTo>
                          <a:pt x="15054" y="2666"/>
                        </a:lnTo>
                        <a:lnTo>
                          <a:pt x="15047" y="2683"/>
                        </a:lnTo>
                        <a:lnTo>
                          <a:pt x="15039" y="2699"/>
                        </a:lnTo>
                        <a:lnTo>
                          <a:pt x="15031" y="2714"/>
                        </a:lnTo>
                        <a:lnTo>
                          <a:pt x="15019" y="2728"/>
                        </a:lnTo>
                        <a:lnTo>
                          <a:pt x="15008" y="2741"/>
                        </a:lnTo>
                        <a:lnTo>
                          <a:pt x="14995" y="2753"/>
                        </a:lnTo>
                        <a:lnTo>
                          <a:pt x="14981" y="2763"/>
                        </a:lnTo>
                        <a:lnTo>
                          <a:pt x="14966" y="2773"/>
                        </a:lnTo>
                        <a:lnTo>
                          <a:pt x="14950" y="2780"/>
                        </a:lnTo>
                        <a:lnTo>
                          <a:pt x="14933" y="2786"/>
                        </a:lnTo>
                        <a:lnTo>
                          <a:pt x="14916" y="2791"/>
                        </a:lnTo>
                        <a:lnTo>
                          <a:pt x="14897" y="2794"/>
                        </a:lnTo>
                        <a:lnTo>
                          <a:pt x="14879" y="2795"/>
                        </a:lnTo>
                        <a:lnTo>
                          <a:pt x="14861" y="2794"/>
                        </a:lnTo>
                        <a:lnTo>
                          <a:pt x="14842" y="2791"/>
                        </a:lnTo>
                        <a:lnTo>
                          <a:pt x="14825" y="2786"/>
                        </a:lnTo>
                        <a:lnTo>
                          <a:pt x="14809" y="2780"/>
                        </a:lnTo>
                        <a:lnTo>
                          <a:pt x="14792" y="2773"/>
                        </a:lnTo>
                        <a:lnTo>
                          <a:pt x="14777" y="2763"/>
                        </a:lnTo>
                        <a:lnTo>
                          <a:pt x="14763" y="2753"/>
                        </a:lnTo>
                        <a:lnTo>
                          <a:pt x="14750" y="2741"/>
                        </a:lnTo>
                        <a:lnTo>
                          <a:pt x="14739" y="2728"/>
                        </a:lnTo>
                        <a:lnTo>
                          <a:pt x="14728" y="2714"/>
                        </a:lnTo>
                        <a:lnTo>
                          <a:pt x="14719" y="2699"/>
                        </a:lnTo>
                        <a:lnTo>
                          <a:pt x="14710" y="2683"/>
                        </a:lnTo>
                        <a:lnTo>
                          <a:pt x="14705" y="2666"/>
                        </a:lnTo>
                        <a:lnTo>
                          <a:pt x="14700" y="2648"/>
                        </a:lnTo>
                        <a:lnTo>
                          <a:pt x="14698" y="2631"/>
                        </a:lnTo>
                        <a:lnTo>
                          <a:pt x="14697" y="2612"/>
                        </a:lnTo>
                        <a:lnTo>
                          <a:pt x="14698" y="2593"/>
                        </a:lnTo>
                        <a:lnTo>
                          <a:pt x="14700" y="2575"/>
                        </a:lnTo>
                        <a:lnTo>
                          <a:pt x="14705" y="2558"/>
                        </a:lnTo>
                        <a:lnTo>
                          <a:pt x="14710" y="2541"/>
                        </a:lnTo>
                        <a:lnTo>
                          <a:pt x="14719" y="2525"/>
                        </a:lnTo>
                        <a:lnTo>
                          <a:pt x="14728" y="2510"/>
                        </a:lnTo>
                        <a:lnTo>
                          <a:pt x="14739" y="2496"/>
                        </a:lnTo>
                        <a:lnTo>
                          <a:pt x="14750" y="2482"/>
                        </a:lnTo>
                        <a:lnTo>
                          <a:pt x="14763" y="2471"/>
                        </a:lnTo>
                        <a:lnTo>
                          <a:pt x="14777" y="2460"/>
                        </a:lnTo>
                        <a:lnTo>
                          <a:pt x="14792" y="2451"/>
                        </a:lnTo>
                        <a:lnTo>
                          <a:pt x="14809" y="2444"/>
                        </a:lnTo>
                        <a:lnTo>
                          <a:pt x="14825" y="2437"/>
                        </a:lnTo>
                        <a:lnTo>
                          <a:pt x="14842" y="2433"/>
                        </a:lnTo>
                        <a:lnTo>
                          <a:pt x="14861" y="2430"/>
                        </a:lnTo>
                        <a:lnTo>
                          <a:pt x="14879" y="2429"/>
                        </a:lnTo>
                        <a:close/>
                        <a:moveTo>
                          <a:pt x="15418" y="2429"/>
                        </a:moveTo>
                        <a:lnTo>
                          <a:pt x="15436" y="2430"/>
                        </a:lnTo>
                        <a:lnTo>
                          <a:pt x="15454" y="2433"/>
                        </a:lnTo>
                        <a:lnTo>
                          <a:pt x="15472" y="2437"/>
                        </a:lnTo>
                        <a:lnTo>
                          <a:pt x="15489" y="2444"/>
                        </a:lnTo>
                        <a:lnTo>
                          <a:pt x="15504" y="2451"/>
                        </a:lnTo>
                        <a:lnTo>
                          <a:pt x="15520" y="2460"/>
                        </a:lnTo>
                        <a:lnTo>
                          <a:pt x="15533" y="2471"/>
                        </a:lnTo>
                        <a:lnTo>
                          <a:pt x="15547" y="2482"/>
                        </a:lnTo>
                        <a:lnTo>
                          <a:pt x="15558" y="2496"/>
                        </a:lnTo>
                        <a:lnTo>
                          <a:pt x="15569" y="2510"/>
                        </a:lnTo>
                        <a:lnTo>
                          <a:pt x="15578" y="2525"/>
                        </a:lnTo>
                        <a:lnTo>
                          <a:pt x="15586" y="2541"/>
                        </a:lnTo>
                        <a:lnTo>
                          <a:pt x="15592" y="2558"/>
                        </a:lnTo>
                        <a:lnTo>
                          <a:pt x="15596" y="2575"/>
                        </a:lnTo>
                        <a:lnTo>
                          <a:pt x="15599" y="2593"/>
                        </a:lnTo>
                        <a:lnTo>
                          <a:pt x="15600" y="2612"/>
                        </a:lnTo>
                        <a:lnTo>
                          <a:pt x="15599" y="2631"/>
                        </a:lnTo>
                        <a:lnTo>
                          <a:pt x="15596" y="2648"/>
                        </a:lnTo>
                        <a:lnTo>
                          <a:pt x="15592" y="2666"/>
                        </a:lnTo>
                        <a:lnTo>
                          <a:pt x="15586" y="2683"/>
                        </a:lnTo>
                        <a:lnTo>
                          <a:pt x="15578" y="2699"/>
                        </a:lnTo>
                        <a:lnTo>
                          <a:pt x="15569" y="2714"/>
                        </a:lnTo>
                        <a:lnTo>
                          <a:pt x="15558" y="2728"/>
                        </a:lnTo>
                        <a:lnTo>
                          <a:pt x="15547" y="2741"/>
                        </a:lnTo>
                        <a:lnTo>
                          <a:pt x="15533" y="2753"/>
                        </a:lnTo>
                        <a:lnTo>
                          <a:pt x="15520" y="2763"/>
                        </a:lnTo>
                        <a:lnTo>
                          <a:pt x="15504" y="2773"/>
                        </a:lnTo>
                        <a:lnTo>
                          <a:pt x="15489" y="2780"/>
                        </a:lnTo>
                        <a:lnTo>
                          <a:pt x="15472" y="2786"/>
                        </a:lnTo>
                        <a:lnTo>
                          <a:pt x="15454" y="2791"/>
                        </a:lnTo>
                        <a:lnTo>
                          <a:pt x="15436" y="2794"/>
                        </a:lnTo>
                        <a:lnTo>
                          <a:pt x="15418" y="2795"/>
                        </a:lnTo>
                        <a:lnTo>
                          <a:pt x="15399" y="2794"/>
                        </a:lnTo>
                        <a:lnTo>
                          <a:pt x="15381" y="2791"/>
                        </a:lnTo>
                        <a:lnTo>
                          <a:pt x="15363" y="2786"/>
                        </a:lnTo>
                        <a:lnTo>
                          <a:pt x="15347" y="2780"/>
                        </a:lnTo>
                        <a:lnTo>
                          <a:pt x="15331" y="2773"/>
                        </a:lnTo>
                        <a:lnTo>
                          <a:pt x="15315" y="2763"/>
                        </a:lnTo>
                        <a:lnTo>
                          <a:pt x="15302" y="2753"/>
                        </a:lnTo>
                        <a:lnTo>
                          <a:pt x="15289" y="2741"/>
                        </a:lnTo>
                        <a:lnTo>
                          <a:pt x="15277" y="2728"/>
                        </a:lnTo>
                        <a:lnTo>
                          <a:pt x="15266" y="2714"/>
                        </a:lnTo>
                        <a:lnTo>
                          <a:pt x="15257" y="2699"/>
                        </a:lnTo>
                        <a:lnTo>
                          <a:pt x="15250" y="2683"/>
                        </a:lnTo>
                        <a:lnTo>
                          <a:pt x="15243" y="2666"/>
                        </a:lnTo>
                        <a:lnTo>
                          <a:pt x="15239" y="2648"/>
                        </a:lnTo>
                        <a:lnTo>
                          <a:pt x="15236" y="2631"/>
                        </a:lnTo>
                        <a:lnTo>
                          <a:pt x="15235" y="2612"/>
                        </a:lnTo>
                        <a:lnTo>
                          <a:pt x="15236" y="2593"/>
                        </a:lnTo>
                        <a:lnTo>
                          <a:pt x="15239" y="2575"/>
                        </a:lnTo>
                        <a:lnTo>
                          <a:pt x="15243" y="2558"/>
                        </a:lnTo>
                        <a:lnTo>
                          <a:pt x="15250" y="2541"/>
                        </a:lnTo>
                        <a:lnTo>
                          <a:pt x="15257" y="2525"/>
                        </a:lnTo>
                        <a:lnTo>
                          <a:pt x="15266" y="2510"/>
                        </a:lnTo>
                        <a:lnTo>
                          <a:pt x="15277" y="2496"/>
                        </a:lnTo>
                        <a:lnTo>
                          <a:pt x="15289" y="2482"/>
                        </a:lnTo>
                        <a:lnTo>
                          <a:pt x="15302" y="2471"/>
                        </a:lnTo>
                        <a:lnTo>
                          <a:pt x="15315" y="2460"/>
                        </a:lnTo>
                        <a:lnTo>
                          <a:pt x="15331" y="2451"/>
                        </a:lnTo>
                        <a:lnTo>
                          <a:pt x="15347" y="2444"/>
                        </a:lnTo>
                        <a:lnTo>
                          <a:pt x="15363" y="2437"/>
                        </a:lnTo>
                        <a:lnTo>
                          <a:pt x="15381" y="2433"/>
                        </a:lnTo>
                        <a:lnTo>
                          <a:pt x="15399" y="2430"/>
                        </a:lnTo>
                        <a:lnTo>
                          <a:pt x="15418" y="2429"/>
                        </a:lnTo>
                        <a:close/>
                        <a:moveTo>
                          <a:pt x="13682" y="943"/>
                        </a:moveTo>
                        <a:lnTo>
                          <a:pt x="15712" y="943"/>
                        </a:lnTo>
                        <a:lnTo>
                          <a:pt x="15712" y="1546"/>
                        </a:lnTo>
                        <a:lnTo>
                          <a:pt x="13682" y="1546"/>
                        </a:lnTo>
                        <a:lnTo>
                          <a:pt x="13682" y="943"/>
                        </a:lnTo>
                        <a:close/>
                        <a:moveTo>
                          <a:pt x="1545" y="1123"/>
                        </a:moveTo>
                        <a:lnTo>
                          <a:pt x="1545" y="943"/>
                        </a:lnTo>
                        <a:lnTo>
                          <a:pt x="1089" y="943"/>
                        </a:lnTo>
                        <a:lnTo>
                          <a:pt x="1089" y="1123"/>
                        </a:lnTo>
                        <a:lnTo>
                          <a:pt x="811" y="1123"/>
                        </a:lnTo>
                        <a:lnTo>
                          <a:pt x="811" y="1769"/>
                        </a:lnTo>
                        <a:lnTo>
                          <a:pt x="1822" y="1769"/>
                        </a:lnTo>
                        <a:lnTo>
                          <a:pt x="1822" y="1123"/>
                        </a:lnTo>
                        <a:lnTo>
                          <a:pt x="1545" y="1123"/>
                        </a:lnTo>
                        <a:close/>
                        <a:moveTo>
                          <a:pt x="3010" y="1123"/>
                        </a:moveTo>
                        <a:lnTo>
                          <a:pt x="3010" y="943"/>
                        </a:lnTo>
                        <a:lnTo>
                          <a:pt x="2555" y="943"/>
                        </a:lnTo>
                        <a:lnTo>
                          <a:pt x="2555" y="1123"/>
                        </a:lnTo>
                        <a:lnTo>
                          <a:pt x="2278" y="1123"/>
                        </a:lnTo>
                        <a:lnTo>
                          <a:pt x="2278" y="1769"/>
                        </a:lnTo>
                        <a:lnTo>
                          <a:pt x="3288" y="1769"/>
                        </a:lnTo>
                        <a:lnTo>
                          <a:pt x="3288" y="1123"/>
                        </a:lnTo>
                        <a:lnTo>
                          <a:pt x="3010" y="1123"/>
                        </a:lnTo>
                        <a:close/>
                        <a:moveTo>
                          <a:pt x="4477" y="1123"/>
                        </a:moveTo>
                        <a:lnTo>
                          <a:pt x="4477" y="943"/>
                        </a:lnTo>
                        <a:lnTo>
                          <a:pt x="4021" y="943"/>
                        </a:lnTo>
                        <a:lnTo>
                          <a:pt x="4021" y="1123"/>
                        </a:lnTo>
                        <a:lnTo>
                          <a:pt x="3743" y="1123"/>
                        </a:lnTo>
                        <a:lnTo>
                          <a:pt x="3743" y="1769"/>
                        </a:lnTo>
                        <a:lnTo>
                          <a:pt x="4754" y="1769"/>
                        </a:lnTo>
                        <a:lnTo>
                          <a:pt x="4754" y="1123"/>
                        </a:lnTo>
                        <a:lnTo>
                          <a:pt x="4477" y="1123"/>
                        </a:lnTo>
                        <a:close/>
                        <a:moveTo>
                          <a:pt x="5942" y="1123"/>
                        </a:moveTo>
                        <a:lnTo>
                          <a:pt x="5942" y="943"/>
                        </a:lnTo>
                        <a:lnTo>
                          <a:pt x="5486" y="943"/>
                        </a:lnTo>
                        <a:lnTo>
                          <a:pt x="5486" y="1123"/>
                        </a:lnTo>
                        <a:lnTo>
                          <a:pt x="5209" y="1123"/>
                        </a:lnTo>
                        <a:lnTo>
                          <a:pt x="5209" y="1769"/>
                        </a:lnTo>
                        <a:lnTo>
                          <a:pt x="6219" y="1769"/>
                        </a:lnTo>
                        <a:lnTo>
                          <a:pt x="6219" y="1123"/>
                        </a:lnTo>
                        <a:lnTo>
                          <a:pt x="5942" y="1123"/>
                        </a:lnTo>
                        <a:close/>
                        <a:moveTo>
                          <a:pt x="7407" y="1123"/>
                        </a:moveTo>
                        <a:lnTo>
                          <a:pt x="7407" y="943"/>
                        </a:lnTo>
                        <a:lnTo>
                          <a:pt x="6953" y="943"/>
                        </a:lnTo>
                        <a:lnTo>
                          <a:pt x="6953" y="1123"/>
                        </a:lnTo>
                        <a:lnTo>
                          <a:pt x="6675" y="1123"/>
                        </a:lnTo>
                        <a:lnTo>
                          <a:pt x="6675" y="1769"/>
                        </a:lnTo>
                        <a:lnTo>
                          <a:pt x="7685" y="1769"/>
                        </a:lnTo>
                        <a:lnTo>
                          <a:pt x="7685" y="1123"/>
                        </a:lnTo>
                        <a:lnTo>
                          <a:pt x="7407" y="1123"/>
                        </a:lnTo>
                        <a:close/>
                        <a:moveTo>
                          <a:pt x="8874" y="1123"/>
                        </a:moveTo>
                        <a:lnTo>
                          <a:pt x="8874" y="943"/>
                        </a:lnTo>
                        <a:lnTo>
                          <a:pt x="8418" y="943"/>
                        </a:lnTo>
                        <a:lnTo>
                          <a:pt x="8418" y="1123"/>
                        </a:lnTo>
                        <a:lnTo>
                          <a:pt x="8141" y="1123"/>
                        </a:lnTo>
                        <a:lnTo>
                          <a:pt x="8141" y="1769"/>
                        </a:lnTo>
                        <a:lnTo>
                          <a:pt x="9151" y="1769"/>
                        </a:lnTo>
                        <a:lnTo>
                          <a:pt x="9151" y="1123"/>
                        </a:lnTo>
                        <a:lnTo>
                          <a:pt x="8874" y="1123"/>
                        </a:lnTo>
                        <a:close/>
                        <a:moveTo>
                          <a:pt x="10339" y="1123"/>
                        </a:moveTo>
                        <a:lnTo>
                          <a:pt x="10339" y="943"/>
                        </a:lnTo>
                        <a:lnTo>
                          <a:pt x="9883" y="943"/>
                        </a:lnTo>
                        <a:lnTo>
                          <a:pt x="9883" y="1123"/>
                        </a:lnTo>
                        <a:lnTo>
                          <a:pt x="9606" y="1123"/>
                        </a:lnTo>
                        <a:lnTo>
                          <a:pt x="9606" y="1769"/>
                        </a:lnTo>
                        <a:lnTo>
                          <a:pt x="10617" y="1769"/>
                        </a:lnTo>
                        <a:lnTo>
                          <a:pt x="10617" y="1123"/>
                        </a:lnTo>
                        <a:lnTo>
                          <a:pt x="10339" y="1123"/>
                        </a:lnTo>
                        <a:close/>
                        <a:moveTo>
                          <a:pt x="1545" y="2845"/>
                        </a:moveTo>
                        <a:lnTo>
                          <a:pt x="1545" y="3025"/>
                        </a:lnTo>
                        <a:lnTo>
                          <a:pt x="1089" y="3025"/>
                        </a:lnTo>
                        <a:lnTo>
                          <a:pt x="1089" y="2845"/>
                        </a:lnTo>
                        <a:lnTo>
                          <a:pt x="811" y="2845"/>
                        </a:lnTo>
                        <a:lnTo>
                          <a:pt x="811" y="2199"/>
                        </a:lnTo>
                        <a:lnTo>
                          <a:pt x="1822" y="2199"/>
                        </a:lnTo>
                        <a:lnTo>
                          <a:pt x="1822" y="2845"/>
                        </a:lnTo>
                        <a:lnTo>
                          <a:pt x="1545" y="2845"/>
                        </a:lnTo>
                        <a:close/>
                        <a:moveTo>
                          <a:pt x="3010" y="2845"/>
                        </a:moveTo>
                        <a:lnTo>
                          <a:pt x="3010" y="3025"/>
                        </a:lnTo>
                        <a:lnTo>
                          <a:pt x="2555" y="3025"/>
                        </a:lnTo>
                        <a:lnTo>
                          <a:pt x="2555" y="2845"/>
                        </a:lnTo>
                        <a:lnTo>
                          <a:pt x="2278" y="2845"/>
                        </a:lnTo>
                        <a:lnTo>
                          <a:pt x="2278" y="2199"/>
                        </a:lnTo>
                        <a:lnTo>
                          <a:pt x="3288" y="2199"/>
                        </a:lnTo>
                        <a:lnTo>
                          <a:pt x="3288" y="2845"/>
                        </a:lnTo>
                        <a:lnTo>
                          <a:pt x="3010" y="2845"/>
                        </a:lnTo>
                        <a:close/>
                        <a:moveTo>
                          <a:pt x="4477" y="2845"/>
                        </a:moveTo>
                        <a:lnTo>
                          <a:pt x="4477" y="3025"/>
                        </a:lnTo>
                        <a:lnTo>
                          <a:pt x="4021" y="3025"/>
                        </a:lnTo>
                        <a:lnTo>
                          <a:pt x="4021" y="2845"/>
                        </a:lnTo>
                        <a:lnTo>
                          <a:pt x="3743" y="2845"/>
                        </a:lnTo>
                        <a:lnTo>
                          <a:pt x="3743" y="2199"/>
                        </a:lnTo>
                        <a:lnTo>
                          <a:pt x="4754" y="2199"/>
                        </a:lnTo>
                        <a:lnTo>
                          <a:pt x="4754" y="2845"/>
                        </a:lnTo>
                        <a:lnTo>
                          <a:pt x="4477" y="2845"/>
                        </a:lnTo>
                        <a:close/>
                        <a:moveTo>
                          <a:pt x="5942" y="2845"/>
                        </a:moveTo>
                        <a:lnTo>
                          <a:pt x="5942" y="3025"/>
                        </a:lnTo>
                        <a:lnTo>
                          <a:pt x="5486" y="3025"/>
                        </a:lnTo>
                        <a:lnTo>
                          <a:pt x="5486" y="2845"/>
                        </a:lnTo>
                        <a:lnTo>
                          <a:pt x="5209" y="2845"/>
                        </a:lnTo>
                        <a:lnTo>
                          <a:pt x="5209" y="2199"/>
                        </a:lnTo>
                        <a:lnTo>
                          <a:pt x="6219" y="2199"/>
                        </a:lnTo>
                        <a:lnTo>
                          <a:pt x="6219" y="2845"/>
                        </a:lnTo>
                        <a:lnTo>
                          <a:pt x="5942" y="2845"/>
                        </a:lnTo>
                        <a:close/>
                        <a:moveTo>
                          <a:pt x="7407" y="2845"/>
                        </a:moveTo>
                        <a:lnTo>
                          <a:pt x="7407" y="3025"/>
                        </a:lnTo>
                        <a:lnTo>
                          <a:pt x="6953" y="3025"/>
                        </a:lnTo>
                        <a:lnTo>
                          <a:pt x="6953" y="2845"/>
                        </a:lnTo>
                        <a:lnTo>
                          <a:pt x="6675" y="2845"/>
                        </a:lnTo>
                        <a:lnTo>
                          <a:pt x="6675" y="2199"/>
                        </a:lnTo>
                        <a:lnTo>
                          <a:pt x="7685" y="2199"/>
                        </a:lnTo>
                        <a:lnTo>
                          <a:pt x="7685" y="2845"/>
                        </a:lnTo>
                        <a:lnTo>
                          <a:pt x="7407" y="2845"/>
                        </a:lnTo>
                        <a:close/>
                        <a:moveTo>
                          <a:pt x="8874" y="2845"/>
                        </a:moveTo>
                        <a:lnTo>
                          <a:pt x="8874" y="3025"/>
                        </a:lnTo>
                        <a:lnTo>
                          <a:pt x="8418" y="3025"/>
                        </a:lnTo>
                        <a:lnTo>
                          <a:pt x="8418" y="2845"/>
                        </a:lnTo>
                        <a:lnTo>
                          <a:pt x="8141" y="2845"/>
                        </a:lnTo>
                        <a:lnTo>
                          <a:pt x="8141" y="2199"/>
                        </a:lnTo>
                        <a:lnTo>
                          <a:pt x="9151" y="2199"/>
                        </a:lnTo>
                        <a:lnTo>
                          <a:pt x="9151" y="2845"/>
                        </a:lnTo>
                        <a:lnTo>
                          <a:pt x="8874" y="2845"/>
                        </a:lnTo>
                        <a:close/>
                        <a:moveTo>
                          <a:pt x="10339" y="2845"/>
                        </a:moveTo>
                        <a:lnTo>
                          <a:pt x="10339" y="3025"/>
                        </a:lnTo>
                        <a:lnTo>
                          <a:pt x="9883" y="3025"/>
                        </a:lnTo>
                        <a:lnTo>
                          <a:pt x="9883" y="2845"/>
                        </a:lnTo>
                        <a:lnTo>
                          <a:pt x="9606" y="2845"/>
                        </a:lnTo>
                        <a:lnTo>
                          <a:pt x="9606" y="2199"/>
                        </a:lnTo>
                        <a:lnTo>
                          <a:pt x="10617" y="2199"/>
                        </a:lnTo>
                        <a:lnTo>
                          <a:pt x="10617" y="2845"/>
                        </a:lnTo>
                        <a:lnTo>
                          <a:pt x="10339" y="2845"/>
                        </a:lnTo>
                        <a:close/>
                        <a:moveTo>
                          <a:pt x="11851" y="1123"/>
                        </a:moveTo>
                        <a:lnTo>
                          <a:pt x="11851" y="943"/>
                        </a:lnTo>
                        <a:lnTo>
                          <a:pt x="11395" y="943"/>
                        </a:lnTo>
                        <a:lnTo>
                          <a:pt x="11395" y="1123"/>
                        </a:lnTo>
                        <a:lnTo>
                          <a:pt x="11117" y="1123"/>
                        </a:lnTo>
                        <a:lnTo>
                          <a:pt x="11117" y="1769"/>
                        </a:lnTo>
                        <a:lnTo>
                          <a:pt x="12128" y="1769"/>
                        </a:lnTo>
                        <a:lnTo>
                          <a:pt x="12128" y="1123"/>
                        </a:lnTo>
                        <a:lnTo>
                          <a:pt x="11851" y="1123"/>
                        </a:lnTo>
                        <a:close/>
                        <a:moveTo>
                          <a:pt x="11851" y="2845"/>
                        </a:moveTo>
                        <a:lnTo>
                          <a:pt x="11851" y="3025"/>
                        </a:lnTo>
                        <a:lnTo>
                          <a:pt x="11395" y="3025"/>
                        </a:lnTo>
                        <a:lnTo>
                          <a:pt x="11395" y="2845"/>
                        </a:lnTo>
                        <a:lnTo>
                          <a:pt x="11117" y="2845"/>
                        </a:lnTo>
                        <a:lnTo>
                          <a:pt x="11117" y="2199"/>
                        </a:lnTo>
                        <a:lnTo>
                          <a:pt x="12128" y="2199"/>
                        </a:lnTo>
                        <a:lnTo>
                          <a:pt x="12128" y="2845"/>
                        </a:lnTo>
                        <a:lnTo>
                          <a:pt x="11851" y="2845"/>
                        </a:lnTo>
                        <a:close/>
                      </a:path>
                    </a:pathLst>
                  </a:custGeom>
                  <a:grpFill/>
                  <a:ln w="9525">
                    <a:noFill/>
                    <a:round/>
                    <a:headEnd/>
                    <a:tailEnd/>
                  </a:ln>
                </p:spPr>
                <p:txBody>
                  <a:bodyPr vert="horz" wrap="square" lIns="68580" tIns="34290" rIns="68580" bIns="34290" numCol="1" anchor="t" anchorCtr="0" compatLnSpc="1">
                    <a:prstTxWarp prst="textNoShape">
                      <a:avLst/>
                    </a:prstTxWarp>
                    <a:noAutofit/>
                  </a:bodyPr>
                  <a:lstStyle/>
                  <a:p>
                    <a:pPr fontAlgn="ctr"/>
                    <a:endParaRPr lang="zh-CN" altLang="en-US" sz="1200" dirty="0">
                      <a:latin typeface="微软雅黑" panose="020B0503020204020204" pitchFamily="34" charset="-122"/>
                      <a:ea typeface="微软雅黑" panose="020B0503020204020204" pitchFamily="34" charset="-122"/>
                      <a:cs typeface="Arial" pitchFamily="34" charset="0"/>
                    </a:endParaRPr>
                  </a:p>
                </p:txBody>
              </p:sp>
            </p:grpSp>
          </p:grpSp>
          <p:pic>
            <p:nvPicPr>
              <p:cNvPr id="48" name="Picture 14"/>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65848" y="2862453"/>
                <a:ext cx="2085455" cy="246015"/>
              </a:xfrm>
              <a:prstGeom prst="rect">
                <a:avLst/>
              </a:prstGeom>
              <a:noFill/>
              <a:extLst>
                <a:ext uri="{909E8E84-426E-40DD-AFC4-6F175D3DCCD1}">
                  <a14:hiddenFill xmlns:a14="http://schemas.microsoft.com/office/drawing/2010/main">
                    <a:solidFill>
                      <a:srgbClr val="FFFFFF"/>
                    </a:solidFill>
                  </a14:hiddenFill>
                </a:ext>
              </a:extLst>
            </p:spPr>
          </p:pic>
          <p:sp>
            <p:nvSpPr>
              <p:cNvPr id="49" name="Rectangle 3"/>
              <p:cNvSpPr>
                <a:spLocks noChangeArrowheads="1"/>
              </p:cNvSpPr>
              <p:nvPr/>
            </p:nvSpPr>
            <p:spPr bwMode="auto">
              <a:xfrm>
                <a:off x="6565577" y="3068722"/>
                <a:ext cx="2085999" cy="22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52" tIns="45726" rIns="91452" bIns="45726" numCol="1" anchor="ctr" anchorCtr="0" compatLnSpc="1">
                <a:prstTxWarp prst="textNoShape">
                  <a:avLst/>
                </a:prstTxWarp>
                <a:noAutofit/>
              </a:bodyPr>
              <a:lstStyle/>
              <a:p>
                <a:pPr algn="ctr" eaLnBrk="0" fontAlgn="ctr" hangingPunct="0">
                  <a:spcBef>
                    <a:spcPct val="0"/>
                  </a:spcBef>
                  <a:spcAft>
                    <a:spcPct val="0"/>
                  </a:spcAft>
                </a:pPr>
                <a:r>
                  <a:rPr sz="1200">
                    <a:latin typeface="微软雅黑" panose="020B0503020204020204" pitchFamily="34" charset="-122"/>
                    <a:ea typeface="微软雅黑" panose="020B0503020204020204" pitchFamily="34" charset="-122"/>
                  </a:rPr>
                  <a:t>CE6855-48S6Q-HI </a:t>
                </a:r>
              </a:p>
            </p:txBody>
          </p:sp>
          <p:pic>
            <p:nvPicPr>
              <p:cNvPr id="51" name="Picture 7"/>
              <p:cNvPicPr preferRelativeResize="0"/>
              <p:nvPr/>
            </p:nvPicPr>
            <p:blipFill>
              <a:blip r:embed="rId8" cstate="print">
                <a:extLst>
                  <a:ext uri="{28A0092B-C50C-407E-A947-70E740481C1C}">
                    <a14:useLocalDpi xmlns:a14="http://schemas.microsoft.com/office/drawing/2010/main" val="0"/>
                  </a:ext>
                </a:extLst>
              </a:blip>
              <a:stretch>
                <a:fillRect/>
              </a:stretch>
            </p:blipFill>
            <p:spPr>
              <a:xfrm>
                <a:off x="6565848" y="3441459"/>
                <a:ext cx="2085455" cy="246014"/>
              </a:xfrm>
              <a:prstGeom prst="rect">
                <a:avLst/>
              </a:prstGeom>
            </p:spPr>
          </p:pic>
          <p:sp>
            <p:nvSpPr>
              <p:cNvPr id="52" name="Rectangle 3"/>
              <p:cNvSpPr>
                <a:spLocks noChangeArrowheads="1"/>
              </p:cNvSpPr>
              <p:nvPr/>
            </p:nvSpPr>
            <p:spPr bwMode="auto">
              <a:xfrm>
                <a:off x="6565577" y="3660820"/>
                <a:ext cx="2085999" cy="227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52" tIns="45726" rIns="91452" bIns="45726" numCol="1" anchor="ctr" anchorCtr="0" compatLnSpc="1">
                <a:prstTxWarp prst="textNoShape">
                  <a:avLst/>
                </a:prstTxWarp>
                <a:noAutofit/>
              </a:bodyPr>
              <a:lstStyle/>
              <a:p>
                <a:pPr algn="ctr" eaLnBrk="0" fontAlgn="ctr" hangingPunct="0">
                  <a:spcBef>
                    <a:spcPct val="0"/>
                  </a:spcBef>
                  <a:spcAft>
                    <a:spcPct val="0"/>
                  </a:spcAft>
                </a:pPr>
                <a:r>
                  <a:rPr sz="1200">
                    <a:latin typeface="微软雅黑" panose="020B0503020204020204" pitchFamily="34" charset="-122"/>
                    <a:ea typeface="微软雅黑" panose="020B0503020204020204" pitchFamily="34" charset="-122"/>
                  </a:rPr>
                  <a:t>CE6855-48T6Q-HI </a:t>
                </a:r>
              </a:p>
            </p:txBody>
          </p:sp>
          <p:pic>
            <p:nvPicPr>
              <p:cNvPr id="57" name="Picture 1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057555" y="2114887"/>
                <a:ext cx="2090634" cy="280910"/>
              </a:xfrm>
              <a:prstGeom prst="rect">
                <a:avLst/>
              </a:prstGeom>
              <a:noFill/>
              <a:extLst>
                <a:ext uri="{909E8E84-426E-40DD-AFC4-6F175D3DCCD1}">
                  <a14:hiddenFill xmlns:a14="http://schemas.microsoft.com/office/drawing/2010/main">
                    <a:solidFill>
                      <a:srgbClr val="FFFFFF"/>
                    </a:solidFill>
                  </a14:hiddenFill>
                </a:ext>
              </a:extLst>
            </p:spPr>
          </p:pic>
          <p:sp>
            <p:nvSpPr>
              <p:cNvPr id="58" name="Rectangle 3"/>
              <p:cNvSpPr>
                <a:spLocks noChangeArrowheads="1"/>
              </p:cNvSpPr>
              <p:nvPr/>
            </p:nvSpPr>
            <p:spPr bwMode="auto">
              <a:xfrm>
                <a:off x="9105224" y="2486577"/>
                <a:ext cx="2009932" cy="198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52" tIns="45726" rIns="91452" bIns="45726" numCol="1" anchor="ctr" anchorCtr="0" compatLnSpc="1">
                <a:prstTxWarp prst="textNoShape">
                  <a:avLst/>
                </a:prstTxWarp>
                <a:noAutofit/>
              </a:bodyPr>
              <a:lstStyle/>
              <a:p>
                <a:pPr algn="ctr" eaLnBrk="0" fontAlgn="ctr" hangingPunct="0">
                  <a:spcBef>
                    <a:spcPct val="0"/>
                  </a:spcBef>
                  <a:spcAft>
                    <a:spcPct val="0"/>
                  </a:spcAft>
                </a:pPr>
                <a:r>
                  <a:rPr sz="1200" dirty="0">
                    <a:latin typeface="微软雅黑" panose="020B0503020204020204" pitchFamily="34" charset="-122"/>
                    <a:ea typeface="微软雅黑" panose="020B0503020204020204" pitchFamily="34" charset="-122"/>
                  </a:rPr>
                  <a:t>CE6870-48S6CQ-EI </a:t>
                </a:r>
              </a:p>
            </p:txBody>
          </p:sp>
          <p:sp>
            <p:nvSpPr>
              <p:cNvPr id="63" name="圆角矩形 62"/>
              <p:cNvSpPr/>
              <p:nvPr/>
            </p:nvSpPr>
            <p:spPr bwMode="auto">
              <a:xfrm>
                <a:off x="3883426" y="1556792"/>
                <a:ext cx="2320546" cy="1031421"/>
              </a:xfrm>
              <a:prstGeom prst="roundRect">
                <a:avLst>
                  <a:gd name="adj" fmla="val 2677"/>
                </a:avLst>
              </a:prstGeom>
              <a:solidFill>
                <a:srgbClr val="E2E2E2"/>
              </a:solidFill>
              <a:ln w="19050">
                <a:solidFill>
                  <a:srgbClr val="C0C0C0"/>
                </a:solidFill>
              </a:ln>
              <a:effectLst/>
            </p:spPr>
            <p:txBody>
              <a:bodyPr vert="horz" wrap="square" lIns="91452" tIns="45726" rIns="91452" bIns="45726" numCol="1" rtlCol="0" anchor="t" anchorCtr="0" compatLnSpc="1">
                <a:prstTxWarp prst="textNoShape">
                  <a:avLst/>
                </a:prstTxWarp>
                <a:noAutofit/>
              </a:bodyPr>
              <a:lstStyle/>
              <a:p>
                <a:pPr fontAlgn="ctr">
                  <a:buClr>
                    <a:srgbClr val="CC9900"/>
                  </a:buClr>
                  <a:buFont typeface="Wingdings" pitchFamily="2" charset="2"/>
                  <a:buChar char="n"/>
                </a:pPr>
                <a:endParaRPr lang="zh-CN" altLang="en-US" sz="1200" dirty="0">
                  <a:latin typeface="微软雅黑" panose="020B0503020204020204" pitchFamily="34" charset="-122"/>
                  <a:ea typeface="微软雅黑" panose="020B0503020204020204" pitchFamily="34" charset="-122"/>
                </a:endParaRPr>
              </a:p>
            </p:txBody>
          </p:sp>
          <p:sp>
            <p:nvSpPr>
              <p:cNvPr id="64" name="TextBox 60"/>
              <p:cNvSpPr txBox="1"/>
              <p:nvPr/>
            </p:nvSpPr>
            <p:spPr>
              <a:xfrm>
                <a:off x="3769333" y="1558655"/>
                <a:ext cx="2575665" cy="508377"/>
              </a:xfrm>
              <a:prstGeom prst="rect">
                <a:avLst/>
              </a:prstGeom>
              <a:noFill/>
            </p:spPr>
            <p:txBody>
              <a:bodyPr wrap="square" lIns="91439" tIns="45720" rIns="91439" bIns="45720" rtlCol="0">
                <a:noAutofit/>
              </a:bodyPr>
              <a:lstStyle/>
              <a:p>
                <a:pPr algn="ctr" fontAlgn="ctr"/>
                <a:r>
                  <a:rPr sz="1200" b="1" dirty="0" err="1">
                    <a:solidFill>
                      <a:srgbClr val="C00000"/>
                    </a:solidFill>
                    <a:latin typeface="微软雅黑" panose="020B0503020204020204" pitchFamily="34" charset="-122"/>
                    <a:ea typeface="微软雅黑" panose="020B0503020204020204" pitchFamily="34" charset="-122"/>
                  </a:rPr>
                  <a:t>ToR</a:t>
                </a:r>
                <a:r>
                  <a:rPr sz="1200" b="1" dirty="0">
                    <a:solidFill>
                      <a:srgbClr val="C00000"/>
                    </a:solidFill>
                    <a:latin typeface="微软雅黑" panose="020B0503020204020204" pitchFamily="34" charset="-122"/>
                    <a:ea typeface="微软雅黑" panose="020B0503020204020204" pitchFamily="34" charset="-122"/>
                  </a:rPr>
                  <a:t> switch with flexible cards</a:t>
                </a:r>
                <a:endParaRPr lang="zh-CN" altLang="en-US" sz="1200" b="1" dirty="0">
                  <a:solidFill>
                    <a:srgbClr val="C00000"/>
                  </a:solidFill>
                  <a:latin typeface="微软雅黑" panose="020B0503020204020204" pitchFamily="34" charset="-122"/>
                  <a:ea typeface="微软雅黑" panose="020B0503020204020204" pitchFamily="34" charset="-122"/>
                  <a:cs typeface="Arial" pitchFamily="34" charset="0"/>
                </a:endParaRPr>
              </a:p>
            </p:txBody>
          </p:sp>
          <p:sp>
            <p:nvSpPr>
              <p:cNvPr id="65" name="矩形 64"/>
              <p:cNvSpPr/>
              <p:nvPr/>
            </p:nvSpPr>
            <p:spPr>
              <a:xfrm>
                <a:off x="3884650" y="2333824"/>
                <a:ext cx="2318098" cy="317686"/>
              </a:xfrm>
              <a:prstGeom prst="rect">
                <a:avLst/>
              </a:prstGeom>
            </p:spPr>
            <p:txBody>
              <a:bodyPr wrap="square" lIns="91400" tIns="45702" rIns="91400" bIns="45702">
                <a:noAutofit/>
              </a:bodyPr>
              <a:lstStyle/>
              <a:p>
                <a:pPr algn="ctr" fontAlgn="ctr"/>
                <a:r>
                  <a:rPr sz="1200">
                    <a:latin typeface="微软雅黑" panose="020B0503020204020204" pitchFamily="34" charset="-122"/>
                    <a:ea typeface="微软雅黑" panose="020B0503020204020204" pitchFamily="34" charset="-122"/>
                  </a:rPr>
                  <a:t>CE8861-4C-EI </a:t>
                </a:r>
              </a:p>
            </p:txBody>
          </p:sp>
          <p:pic>
            <p:nvPicPr>
              <p:cNvPr id="66" name="Picture 2" descr="D:\00 工作类\08 资料类\99 照片集\00 2015\华为 CloudEngine 7800&amp;6800&amp;5800交换机 整机照片集\21-CE8860-4C-EI\IMG_6536.png"/>
              <p:cNvPicPr>
                <a:picLocks noChangeArrowheads="1"/>
              </p:cNvPicPr>
              <p:nvPr/>
            </p:nvPicPr>
            <p:blipFill>
              <a:blip r:embed="rId10" cstate="print"/>
              <a:srcRect/>
              <a:stretch>
                <a:fillRect/>
              </a:stretch>
            </p:blipFill>
            <p:spPr bwMode="auto">
              <a:xfrm>
                <a:off x="4000700" y="1878838"/>
                <a:ext cx="2085999" cy="488193"/>
              </a:xfrm>
              <a:prstGeom prst="rect">
                <a:avLst/>
              </a:prstGeom>
              <a:noFill/>
            </p:spPr>
          </p:pic>
          <p:sp>
            <p:nvSpPr>
              <p:cNvPr id="68" name="圆角矩形 67"/>
              <p:cNvSpPr/>
              <p:nvPr/>
            </p:nvSpPr>
            <p:spPr bwMode="auto">
              <a:xfrm>
                <a:off x="3884811" y="3455941"/>
                <a:ext cx="2317776" cy="1558131"/>
              </a:xfrm>
              <a:prstGeom prst="roundRect">
                <a:avLst>
                  <a:gd name="adj" fmla="val 2037"/>
                </a:avLst>
              </a:prstGeom>
              <a:solidFill>
                <a:srgbClr val="E2E2E2"/>
              </a:solidFill>
              <a:ln w="19050">
                <a:solidFill>
                  <a:srgbClr val="C0C0C0"/>
                </a:solidFill>
              </a:ln>
              <a:effectLst/>
            </p:spPr>
            <p:txBody>
              <a:bodyPr vert="horz" wrap="square" lIns="68580" tIns="34290" rIns="68580" bIns="34290" numCol="1" rtlCol="0" anchor="t" anchorCtr="0" compatLnSpc="1">
                <a:prstTxWarp prst="textNoShape">
                  <a:avLst/>
                </a:prstTxWarp>
                <a:noAutofit/>
              </a:bodyPr>
              <a:lstStyle/>
              <a:p>
                <a:pPr fontAlgn="ctr">
                  <a:buClr>
                    <a:srgbClr val="CC9900"/>
                  </a:buClr>
                  <a:buFont typeface="Wingdings" pitchFamily="2" charset="2"/>
                  <a:buChar char="n"/>
                </a:pPr>
                <a:endParaRPr lang="zh-CN" altLang="en-US" sz="1200" dirty="0">
                  <a:latin typeface="微软雅黑" panose="020B0503020204020204" pitchFamily="34" charset="-122"/>
                  <a:ea typeface="微软雅黑" panose="020B0503020204020204" pitchFamily="34" charset="-122"/>
                </a:endParaRPr>
              </a:p>
            </p:txBody>
          </p:sp>
          <p:sp>
            <p:nvSpPr>
              <p:cNvPr id="69" name="TextBox 82"/>
              <p:cNvSpPr txBox="1"/>
              <p:nvPr/>
            </p:nvSpPr>
            <p:spPr>
              <a:xfrm>
                <a:off x="3928948" y="3459444"/>
                <a:ext cx="2229499" cy="285951"/>
              </a:xfrm>
              <a:prstGeom prst="rect">
                <a:avLst/>
              </a:prstGeom>
              <a:noFill/>
            </p:spPr>
            <p:txBody>
              <a:bodyPr wrap="square" lIns="68570" tIns="34286" rIns="68570" bIns="34286" rtlCol="0">
                <a:noAutofit/>
              </a:bodyPr>
              <a:lstStyle/>
              <a:p>
                <a:pPr algn="ctr" fontAlgn="ctr"/>
                <a:r>
                  <a:rPr sz="1200" b="1">
                    <a:solidFill>
                      <a:srgbClr val="C00000"/>
                    </a:solidFill>
                    <a:latin typeface="微软雅黑" panose="020B0503020204020204" pitchFamily="34" charset="-122"/>
                    <a:ea typeface="微软雅黑" panose="020B0503020204020204" pitchFamily="34" charset="-122"/>
                  </a:rPr>
                  <a:t>40GE switch</a:t>
                </a:r>
                <a:endParaRPr lang="zh-CN" altLang="en-US" sz="1200" b="1" dirty="0">
                  <a:solidFill>
                    <a:srgbClr val="C00000"/>
                  </a:solidFill>
                  <a:latin typeface="微软雅黑" panose="020B0503020204020204" pitchFamily="34" charset="-122"/>
                  <a:ea typeface="微软雅黑" panose="020B0503020204020204" pitchFamily="34" charset="-122"/>
                  <a:cs typeface="Arial" pitchFamily="34" charset="0"/>
                </a:endParaRPr>
              </a:p>
            </p:txBody>
          </p:sp>
          <p:pic>
            <p:nvPicPr>
              <p:cNvPr id="70" name="Picture 3" descr="D:\00 工作类\08 资料类\99 照片集\00 2015\华为 CloudEngine 7800&amp;6800&amp;5800交换机 整机照片集\08-CE7850-32Q-EI\07-Rear.png"/>
              <p:cNvPicPr>
                <a:picLocks noChangeAspect="1" noChangeArrowheads="1"/>
              </p:cNvPicPr>
              <p:nvPr/>
            </p:nvPicPr>
            <p:blipFill>
              <a:blip r:embed="rId11" cstate="print"/>
              <a:srcRect/>
              <a:stretch>
                <a:fillRect/>
              </a:stretch>
            </p:blipFill>
            <p:spPr bwMode="auto">
              <a:xfrm>
                <a:off x="3971510" y="4456536"/>
                <a:ext cx="2085998" cy="205061"/>
              </a:xfrm>
              <a:prstGeom prst="rect">
                <a:avLst/>
              </a:prstGeom>
              <a:noFill/>
            </p:spPr>
          </p:pic>
          <p:sp>
            <p:nvSpPr>
              <p:cNvPr id="71" name="矩形 70"/>
              <p:cNvSpPr/>
              <p:nvPr/>
            </p:nvSpPr>
            <p:spPr>
              <a:xfrm>
                <a:off x="4328932" y="4679550"/>
                <a:ext cx="1311984" cy="285912"/>
              </a:xfrm>
              <a:prstGeom prst="rect">
                <a:avLst/>
              </a:prstGeom>
            </p:spPr>
            <p:txBody>
              <a:bodyPr wrap="square" lIns="68541" tIns="34272" rIns="68541" bIns="34272">
                <a:noAutofit/>
              </a:bodyPr>
              <a:lstStyle/>
              <a:p>
                <a:pPr algn="ctr" fontAlgn="ctr"/>
                <a:r>
                  <a:rPr sz="1200">
                    <a:latin typeface="微软雅黑" panose="020B0503020204020204" pitchFamily="34" charset="-122"/>
                    <a:ea typeface="微软雅黑" panose="020B0503020204020204" pitchFamily="34" charset="-122"/>
                  </a:rPr>
                  <a:t>CE7855-32Q-EI</a:t>
                </a:r>
              </a:p>
            </p:txBody>
          </p:sp>
          <p:sp>
            <p:nvSpPr>
              <p:cNvPr id="80" name="圆角矩形 79"/>
              <p:cNvSpPr/>
              <p:nvPr/>
            </p:nvSpPr>
            <p:spPr bwMode="auto">
              <a:xfrm>
                <a:off x="3883426" y="5274256"/>
                <a:ext cx="2320546" cy="929226"/>
              </a:xfrm>
              <a:prstGeom prst="roundRect">
                <a:avLst>
                  <a:gd name="adj" fmla="val 2677"/>
                </a:avLst>
              </a:prstGeom>
              <a:solidFill>
                <a:srgbClr val="E2E2E2"/>
              </a:solidFill>
              <a:ln w="19050">
                <a:solidFill>
                  <a:srgbClr val="C0C0C0"/>
                </a:solidFill>
              </a:ln>
              <a:effectLst/>
            </p:spPr>
            <p:txBody>
              <a:bodyPr vert="horz" wrap="square" lIns="68580" tIns="34290" rIns="68580" bIns="34290" numCol="1" rtlCol="0" anchor="t" anchorCtr="0" compatLnSpc="1">
                <a:prstTxWarp prst="textNoShape">
                  <a:avLst/>
                </a:prstTxWarp>
                <a:noAutofit/>
              </a:bodyPr>
              <a:lstStyle/>
              <a:p>
                <a:pPr fontAlgn="ctr">
                  <a:buClr>
                    <a:srgbClr val="CC9900"/>
                  </a:buClr>
                  <a:buFont typeface="Wingdings" pitchFamily="2" charset="2"/>
                  <a:buChar char="n"/>
                </a:pPr>
                <a:endParaRPr lang="zh-CN" altLang="en-US" sz="1200" dirty="0">
                  <a:latin typeface="微软雅黑" panose="020B0503020204020204" pitchFamily="34" charset="-122"/>
                  <a:ea typeface="微软雅黑" panose="020B0503020204020204" pitchFamily="34" charset="-122"/>
                </a:endParaRPr>
              </a:p>
            </p:txBody>
          </p:sp>
          <p:pic>
            <p:nvPicPr>
              <p:cNvPr id="81" name="Picture 2" descr="D:\00 工作类\08 资料类\99 照片集\01 2016\31-CE6860-48S8CQ-EI\IMG_9169.png"/>
              <p:cNvPicPr>
                <a:picLocks noChangeAspect="1" noChangeArrowheads="1"/>
              </p:cNvPicPr>
              <p:nvPr/>
            </p:nvPicPr>
            <p:blipFill>
              <a:blip r:embed="rId12" cstate="print"/>
              <a:srcRect/>
              <a:stretch>
                <a:fillRect/>
              </a:stretch>
            </p:blipFill>
            <p:spPr bwMode="auto">
              <a:xfrm>
                <a:off x="3971510" y="5645946"/>
                <a:ext cx="2090634" cy="210201"/>
              </a:xfrm>
              <a:prstGeom prst="rect">
                <a:avLst/>
              </a:prstGeom>
              <a:noFill/>
            </p:spPr>
          </p:pic>
          <p:sp>
            <p:nvSpPr>
              <p:cNvPr id="82" name="Rectangle 3"/>
              <p:cNvSpPr>
                <a:spLocks noChangeArrowheads="1"/>
              </p:cNvSpPr>
              <p:nvPr/>
            </p:nvSpPr>
            <p:spPr bwMode="auto">
              <a:xfrm>
                <a:off x="3883426" y="5989999"/>
                <a:ext cx="2318098" cy="193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noAutofit/>
              </a:bodyPr>
              <a:lstStyle/>
              <a:p>
                <a:pPr algn="ctr" eaLnBrk="0" fontAlgn="ctr" hangingPunct="0"/>
                <a:r>
                  <a:rPr sz="1200">
                    <a:latin typeface="微软雅黑" panose="020B0503020204020204" pitchFamily="34" charset="-122"/>
                    <a:ea typeface="微软雅黑" panose="020B0503020204020204" pitchFamily="34" charset="-122"/>
                  </a:rPr>
                  <a:t>CE6865-48S8CQ-EI </a:t>
                </a:r>
              </a:p>
            </p:txBody>
          </p:sp>
          <p:sp>
            <p:nvSpPr>
              <p:cNvPr id="83" name="TextBox 122"/>
              <p:cNvSpPr txBox="1"/>
              <p:nvPr/>
            </p:nvSpPr>
            <p:spPr>
              <a:xfrm>
                <a:off x="3898853" y="5311424"/>
                <a:ext cx="2140278" cy="285951"/>
              </a:xfrm>
              <a:prstGeom prst="rect">
                <a:avLst/>
              </a:prstGeom>
              <a:noFill/>
            </p:spPr>
            <p:txBody>
              <a:bodyPr wrap="square" lIns="68570" tIns="34286" rIns="68570" bIns="34286" rtlCol="0">
                <a:noAutofit/>
              </a:bodyPr>
              <a:lstStyle/>
              <a:p>
                <a:pPr algn="ctr" fontAlgn="ctr"/>
                <a:r>
                  <a:rPr sz="1200" b="1">
                    <a:solidFill>
                      <a:srgbClr val="C00000"/>
                    </a:solidFill>
                    <a:latin typeface="微软雅黑" panose="020B0503020204020204" pitchFamily="34" charset="-122"/>
                    <a:ea typeface="微软雅黑" panose="020B0503020204020204" pitchFamily="34" charset="-122"/>
                  </a:rPr>
                  <a:t>25GE ToR switch</a:t>
                </a:r>
                <a:endParaRPr lang="zh-CN" altLang="en-US" sz="1200" b="1" dirty="0">
                  <a:solidFill>
                    <a:srgbClr val="C00000"/>
                  </a:solidFill>
                  <a:latin typeface="微软雅黑" panose="020B0503020204020204" pitchFamily="34" charset="-122"/>
                  <a:ea typeface="微软雅黑" panose="020B0503020204020204" pitchFamily="34" charset="-122"/>
                  <a:cs typeface="Arial" pitchFamily="34" charset="0"/>
                </a:endParaRPr>
              </a:p>
            </p:txBody>
          </p:sp>
          <p:sp>
            <p:nvSpPr>
              <p:cNvPr id="85" name="圆角矩形 84"/>
              <p:cNvSpPr/>
              <p:nvPr/>
            </p:nvSpPr>
            <p:spPr bwMode="auto">
              <a:xfrm>
                <a:off x="3884811" y="2639565"/>
                <a:ext cx="2317776" cy="765027"/>
              </a:xfrm>
              <a:prstGeom prst="roundRect">
                <a:avLst>
                  <a:gd name="adj" fmla="val 2037"/>
                </a:avLst>
              </a:prstGeom>
              <a:solidFill>
                <a:srgbClr val="E2E2E2"/>
              </a:solidFill>
              <a:ln w="19050">
                <a:solidFill>
                  <a:srgbClr val="C0C0C0"/>
                </a:solidFill>
              </a:ln>
              <a:effectLst/>
            </p:spPr>
            <p:txBody>
              <a:bodyPr vert="horz" wrap="square" lIns="68580" tIns="34290" rIns="68580" bIns="34290" numCol="1" rtlCol="0" anchor="t" anchorCtr="0" compatLnSpc="1">
                <a:prstTxWarp prst="textNoShape">
                  <a:avLst/>
                </a:prstTxWarp>
                <a:noAutofit/>
              </a:bodyPr>
              <a:lstStyle/>
              <a:p>
                <a:pPr fontAlgn="ctr">
                  <a:buClr>
                    <a:srgbClr val="CC9900"/>
                  </a:buClr>
                  <a:buFont typeface="Wingdings" pitchFamily="2" charset="2"/>
                  <a:buChar char="n"/>
                </a:pPr>
                <a:endParaRPr lang="zh-CN" altLang="en-US" sz="1200" dirty="0">
                  <a:latin typeface="微软雅黑" panose="020B0503020204020204" pitchFamily="34" charset="-122"/>
                  <a:ea typeface="微软雅黑" panose="020B0503020204020204" pitchFamily="34" charset="-122"/>
                </a:endParaRPr>
              </a:p>
            </p:txBody>
          </p:sp>
          <p:sp>
            <p:nvSpPr>
              <p:cNvPr id="86" name="TextBox 82"/>
              <p:cNvSpPr txBox="1"/>
              <p:nvPr/>
            </p:nvSpPr>
            <p:spPr>
              <a:xfrm>
                <a:off x="3891683" y="2650707"/>
                <a:ext cx="2304030" cy="285951"/>
              </a:xfrm>
              <a:prstGeom prst="rect">
                <a:avLst/>
              </a:prstGeom>
              <a:noFill/>
            </p:spPr>
            <p:txBody>
              <a:bodyPr wrap="square" lIns="68570" tIns="34286" rIns="68570" bIns="34286" rtlCol="0">
                <a:noAutofit/>
              </a:bodyPr>
              <a:lstStyle/>
              <a:p>
                <a:pPr algn="ctr" fontAlgn="ctr"/>
                <a:r>
                  <a:rPr sz="1200" b="1">
                    <a:solidFill>
                      <a:srgbClr val="C00000"/>
                    </a:solidFill>
                    <a:latin typeface="微软雅黑" panose="020B0503020204020204" pitchFamily="34" charset="-122"/>
                    <a:ea typeface="微软雅黑" panose="020B0503020204020204" pitchFamily="34" charset="-122"/>
                  </a:rPr>
                  <a:t>100GE switch</a:t>
                </a:r>
                <a:endParaRPr lang="zh-CN" altLang="en-US" sz="1200" b="1" dirty="0">
                  <a:solidFill>
                    <a:srgbClr val="C00000"/>
                  </a:solidFill>
                  <a:latin typeface="微软雅黑" panose="020B0503020204020204" pitchFamily="34" charset="-122"/>
                  <a:ea typeface="微软雅黑" panose="020B0503020204020204" pitchFamily="34" charset="-122"/>
                  <a:cs typeface="Arial" pitchFamily="34" charset="0"/>
                </a:endParaRPr>
              </a:p>
            </p:txBody>
          </p:sp>
          <p:sp>
            <p:nvSpPr>
              <p:cNvPr id="88" name="矩形 87"/>
              <p:cNvSpPr/>
              <p:nvPr/>
            </p:nvSpPr>
            <p:spPr>
              <a:xfrm>
                <a:off x="4313303" y="3180139"/>
                <a:ext cx="1460792" cy="285912"/>
              </a:xfrm>
              <a:prstGeom prst="rect">
                <a:avLst/>
              </a:prstGeom>
            </p:spPr>
            <p:txBody>
              <a:bodyPr wrap="square" lIns="68541" tIns="34272" rIns="68541" bIns="34272">
                <a:noAutofit/>
              </a:bodyPr>
              <a:lstStyle/>
              <a:p>
                <a:pPr algn="ctr" fontAlgn="ctr"/>
                <a:r>
                  <a:rPr sz="1200">
                    <a:latin typeface="微软雅黑" panose="020B0503020204020204" pitchFamily="34" charset="-122"/>
                    <a:ea typeface="微软雅黑" panose="020B0503020204020204" pitchFamily="34" charset="-122"/>
                  </a:rPr>
                  <a:t>CE8850-64CQ-EI </a:t>
                </a:r>
              </a:p>
            </p:txBody>
          </p:sp>
          <p:sp>
            <p:nvSpPr>
              <p:cNvPr id="91" name="矩形 414"/>
              <p:cNvSpPr/>
              <p:nvPr/>
            </p:nvSpPr>
            <p:spPr bwMode="auto">
              <a:xfrm>
                <a:off x="793242" y="3261261"/>
                <a:ext cx="823959" cy="28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t" anchorCtr="0" compatLnSpc="1">
                <a:prstTxWarp prst="textNoShape">
                  <a:avLst/>
                </a:prstTxWarp>
                <a:noAutofit/>
              </a:bodyPr>
              <a:lstStyle/>
              <a:p>
                <a:pPr algn="ctr" fontAlgn="ctr">
                  <a:spcBef>
                    <a:spcPts val="150"/>
                  </a:spcBef>
                  <a:spcAft>
                    <a:spcPts val="300"/>
                  </a:spcAft>
                  <a:buClr>
                    <a:srgbClr val="990000"/>
                  </a:buClr>
                </a:pPr>
                <a:r>
                  <a:rPr sz="1200">
                    <a:latin typeface="微软雅黑" panose="020B0503020204020204" pitchFamily="34" charset="-122"/>
                    <a:ea typeface="微软雅黑" panose="020B0503020204020204" pitchFamily="34" charset="-122"/>
                  </a:rPr>
                  <a:t>CE12816</a:t>
                </a:r>
                <a:endParaRPr lang="zh-CN" altLang="en-US" sz="1200" dirty="0">
                  <a:latin typeface="微软雅黑" panose="020B0503020204020204" pitchFamily="34" charset="-122"/>
                  <a:ea typeface="微软雅黑" panose="020B0503020204020204" pitchFamily="34" charset="-122"/>
                  <a:cs typeface="Arial" pitchFamily="34" charset="0"/>
                </a:endParaRPr>
              </a:p>
            </p:txBody>
          </p:sp>
          <p:pic>
            <p:nvPicPr>
              <p:cNvPr id="92" name="图片 91" descr="CE12816.jpg"/>
              <p:cNvPicPr>
                <a:picLocks noChangeAspect="1"/>
              </p:cNvPicPr>
              <p:nvPr/>
            </p:nvPicPr>
            <p:blipFill>
              <a:blip r:embed="rId13" cstate="print">
                <a:clrChange>
                  <a:clrFrom>
                    <a:srgbClr val="FFFFFD"/>
                  </a:clrFrom>
                  <a:clrTo>
                    <a:srgbClr val="FFFFFD">
                      <a:alpha val="0"/>
                    </a:srgbClr>
                  </a:clrTo>
                </a:clrChange>
              </a:blip>
              <a:stretch>
                <a:fillRect/>
              </a:stretch>
            </p:blipFill>
            <p:spPr>
              <a:xfrm>
                <a:off x="914616" y="1913624"/>
                <a:ext cx="581211" cy="1386767"/>
              </a:xfrm>
              <a:prstGeom prst="rect">
                <a:avLst/>
              </a:prstGeom>
            </p:spPr>
          </p:pic>
          <p:sp>
            <p:nvSpPr>
              <p:cNvPr id="94" name="TextBox 64"/>
              <p:cNvSpPr txBox="1"/>
              <p:nvPr/>
            </p:nvSpPr>
            <p:spPr>
              <a:xfrm>
                <a:off x="1490805" y="3261316"/>
                <a:ext cx="845904" cy="285912"/>
              </a:xfrm>
              <a:prstGeom prst="rect">
                <a:avLst/>
              </a:prstGeom>
              <a:noFill/>
            </p:spPr>
            <p:txBody>
              <a:bodyPr wrap="square" lIns="68541" tIns="34272" rIns="68541" bIns="34272" rtlCol="0">
                <a:noAutofit/>
              </a:bodyPr>
              <a:lstStyle/>
              <a:p>
                <a:pPr algn="ctr" defTabSz="685412" fontAlgn="ctr">
                  <a:spcBef>
                    <a:spcPts val="0"/>
                  </a:spcBef>
                  <a:spcAft>
                    <a:spcPts val="0"/>
                  </a:spcAft>
                  <a:defRPr/>
                </a:pPr>
                <a:r>
                  <a:rPr sz="1200">
                    <a:latin typeface="微软雅黑" panose="020B0503020204020204" pitchFamily="34" charset="-122"/>
                    <a:ea typeface="微软雅黑" panose="020B0503020204020204" pitchFamily="34" charset="-122"/>
                  </a:rPr>
                  <a:t>CE12812</a:t>
                </a:r>
                <a:endParaRPr lang="zh-CN" altLang="en-US" sz="1200" dirty="0">
                  <a:latin typeface="微软雅黑" panose="020B0503020204020204" pitchFamily="34" charset="-122"/>
                  <a:ea typeface="微软雅黑" panose="020B0503020204020204" pitchFamily="34" charset="-122"/>
                  <a:cs typeface="Arial" pitchFamily="34" charset="0"/>
                </a:endParaRPr>
              </a:p>
            </p:txBody>
          </p:sp>
          <p:pic>
            <p:nvPicPr>
              <p:cNvPr id="95" name="图片 94" descr="图片19.jpg"/>
              <p:cNvPicPr>
                <a:picLocks noChangeAspect="1"/>
              </p:cNvPicPr>
              <p:nvPr/>
            </p:nvPicPr>
            <p:blipFill>
              <a:blip r:embed="rId14" cstate="print">
                <a:clrChange>
                  <a:clrFrom>
                    <a:srgbClr val="F6F8F7"/>
                  </a:clrFrom>
                  <a:clrTo>
                    <a:srgbClr val="F6F8F7">
                      <a:alpha val="0"/>
                    </a:srgbClr>
                  </a:clrTo>
                </a:clrChange>
              </a:blip>
              <a:stretch>
                <a:fillRect/>
              </a:stretch>
            </p:blipFill>
            <p:spPr>
              <a:xfrm>
                <a:off x="1604024" y="2176492"/>
                <a:ext cx="569702" cy="1123948"/>
              </a:xfrm>
              <a:prstGeom prst="rect">
                <a:avLst/>
              </a:prstGeom>
            </p:spPr>
          </p:pic>
          <p:sp>
            <p:nvSpPr>
              <p:cNvPr id="97" name="TextBox 65"/>
              <p:cNvSpPr txBox="1"/>
              <p:nvPr/>
            </p:nvSpPr>
            <p:spPr>
              <a:xfrm>
                <a:off x="2160549" y="3261316"/>
                <a:ext cx="830079" cy="285912"/>
              </a:xfrm>
              <a:prstGeom prst="rect">
                <a:avLst/>
              </a:prstGeom>
              <a:noFill/>
            </p:spPr>
            <p:txBody>
              <a:bodyPr wrap="square" lIns="68541" tIns="34272" rIns="68541" bIns="34272" rtlCol="0">
                <a:noAutofit/>
              </a:bodyPr>
              <a:lstStyle/>
              <a:p>
                <a:pPr algn="ctr" defTabSz="685412" fontAlgn="ctr">
                  <a:spcBef>
                    <a:spcPts val="0"/>
                  </a:spcBef>
                  <a:spcAft>
                    <a:spcPts val="0"/>
                  </a:spcAft>
                  <a:defRPr/>
                </a:pPr>
                <a:r>
                  <a:rPr sz="1200">
                    <a:latin typeface="微软雅黑" panose="020B0503020204020204" pitchFamily="34" charset="-122"/>
                    <a:ea typeface="微软雅黑" panose="020B0503020204020204" pitchFamily="34" charset="-122"/>
                  </a:rPr>
                  <a:t>CE12808</a:t>
                </a:r>
                <a:endParaRPr lang="zh-CN" altLang="en-US" sz="1200" dirty="0">
                  <a:latin typeface="微软雅黑" panose="020B0503020204020204" pitchFamily="34" charset="-122"/>
                  <a:ea typeface="微软雅黑" panose="020B0503020204020204" pitchFamily="34" charset="-122"/>
                  <a:cs typeface="Arial" pitchFamily="34" charset="0"/>
                </a:endParaRPr>
              </a:p>
            </p:txBody>
          </p:sp>
          <p:pic>
            <p:nvPicPr>
              <p:cNvPr id="98" name="图片 97" descr="图片20.jpg"/>
              <p:cNvPicPr>
                <a:picLocks noChangeAspect="1"/>
              </p:cNvPicPr>
              <p:nvPr/>
            </p:nvPicPr>
            <p:blipFill>
              <a:blip r:embed="rId15" cstate="print">
                <a:clrChange>
                  <a:clrFrom>
                    <a:srgbClr val="FFFFFF"/>
                  </a:clrFrom>
                  <a:clrTo>
                    <a:srgbClr val="FFFFFF">
                      <a:alpha val="0"/>
                    </a:srgbClr>
                  </a:clrTo>
                </a:clrChange>
              </a:blip>
              <a:stretch>
                <a:fillRect/>
              </a:stretch>
            </p:blipFill>
            <p:spPr>
              <a:xfrm>
                <a:off x="2260261" y="2447791"/>
                <a:ext cx="569703" cy="852651"/>
              </a:xfrm>
              <a:prstGeom prst="rect">
                <a:avLst/>
              </a:prstGeom>
            </p:spPr>
          </p:pic>
          <p:pic>
            <p:nvPicPr>
              <p:cNvPr id="100" name="Picture 2"/>
              <p:cNvPicPr>
                <a:picLocks noChangeAspect="1" noChangeArrowheads="1"/>
              </p:cNvPicPr>
              <p:nvPr/>
            </p:nvPicPr>
            <p:blipFill>
              <a:blip r:embed="rId16" cstate="print"/>
              <a:srcRect/>
              <a:stretch>
                <a:fillRect/>
              </a:stretch>
            </p:blipFill>
            <p:spPr bwMode="auto">
              <a:xfrm>
                <a:off x="1381434" y="3692700"/>
                <a:ext cx="565443" cy="848513"/>
              </a:xfrm>
              <a:prstGeom prst="rect">
                <a:avLst/>
              </a:prstGeom>
              <a:noFill/>
              <a:ln w="9525">
                <a:noFill/>
                <a:miter lim="800000"/>
                <a:headEnd/>
                <a:tailEnd/>
              </a:ln>
              <a:effectLst/>
            </p:spPr>
          </p:pic>
          <p:sp>
            <p:nvSpPr>
              <p:cNvPr id="101" name="TextBox 126"/>
              <p:cNvSpPr txBox="1"/>
              <p:nvPr/>
            </p:nvSpPr>
            <p:spPr>
              <a:xfrm>
                <a:off x="1225716" y="4489099"/>
                <a:ext cx="1002006" cy="317735"/>
              </a:xfrm>
              <a:prstGeom prst="rect">
                <a:avLst/>
              </a:prstGeom>
              <a:noFill/>
            </p:spPr>
            <p:txBody>
              <a:bodyPr wrap="square" rtlCol="0">
                <a:noAutofit/>
              </a:bodyPr>
              <a:lstStyle/>
              <a:p>
                <a:pPr algn="ctr" fontAlgn="ctr"/>
                <a:r>
                  <a:rPr sz="1200">
                    <a:latin typeface="微软雅黑" panose="020B0503020204020204" pitchFamily="34" charset="-122"/>
                    <a:ea typeface="微软雅黑" panose="020B0503020204020204" pitchFamily="34" charset="-122"/>
                  </a:rPr>
                  <a:t>CE12808S</a:t>
                </a:r>
                <a:endParaRPr lang="zh-CN" altLang="en-US" sz="1200" dirty="0">
                  <a:latin typeface="微软雅黑" panose="020B0503020204020204" pitchFamily="34" charset="-122"/>
                  <a:ea typeface="微软雅黑" panose="020B0503020204020204" pitchFamily="34" charset="-122"/>
                  <a:cs typeface="Arial" pitchFamily="34" charset="0"/>
                </a:endParaRPr>
              </a:p>
            </p:txBody>
          </p:sp>
          <p:pic>
            <p:nvPicPr>
              <p:cNvPr id="103" name="Picture 1"/>
              <p:cNvPicPr>
                <a:picLocks noChangeAspect="1" noChangeArrowheads="1"/>
              </p:cNvPicPr>
              <p:nvPr/>
            </p:nvPicPr>
            <p:blipFill>
              <a:blip r:embed="rId17" cstate="print"/>
              <a:srcRect/>
              <a:stretch>
                <a:fillRect/>
              </a:stretch>
            </p:blipFill>
            <p:spPr bwMode="auto">
              <a:xfrm>
                <a:off x="2247249" y="4052816"/>
                <a:ext cx="562004" cy="467369"/>
              </a:xfrm>
              <a:prstGeom prst="rect">
                <a:avLst/>
              </a:prstGeom>
              <a:noFill/>
              <a:ln w="9525">
                <a:noFill/>
                <a:miter lim="800000"/>
                <a:headEnd/>
                <a:tailEnd/>
              </a:ln>
              <a:effectLst/>
            </p:spPr>
          </p:pic>
          <p:sp>
            <p:nvSpPr>
              <p:cNvPr id="104" name="TextBox 127"/>
              <p:cNvSpPr txBox="1"/>
              <p:nvPr/>
            </p:nvSpPr>
            <p:spPr>
              <a:xfrm>
                <a:off x="2089812" y="4489099"/>
                <a:ext cx="1009804" cy="317735"/>
              </a:xfrm>
              <a:prstGeom prst="rect">
                <a:avLst/>
              </a:prstGeom>
              <a:noFill/>
            </p:spPr>
            <p:txBody>
              <a:bodyPr wrap="square" rtlCol="0">
                <a:noAutofit/>
              </a:bodyPr>
              <a:lstStyle/>
              <a:p>
                <a:pPr algn="ctr" fontAlgn="ctr"/>
                <a:r>
                  <a:rPr sz="1200">
                    <a:latin typeface="微软雅黑" panose="020B0503020204020204" pitchFamily="34" charset="-122"/>
                    <a:ea typeface="微软雅黑" panose="020B0503020204020204" pitchFamily="34" charset="-122"/>
                  </a:rPr>
                  <a:t>CE12804S</a:t>
                </a:r>
                <a:endParaRPr lang="zh-CN" altLang="en-US" sz="1200" dirty="0">
                  <a:latin typeface="微软雅黑" panose="020B0503020204020204" pitchFamily="34" charset="-122"/>
                  <a:ea typeface="微软雅黑" panose="020B0503020204020204" pitchFamily="34" charset="-122"/>
                  <a:cs typeface="Arial" pitchFamily="34" charset="0"/>
                </a:endParaRPr>
              </a:p>
            </p:txBody>
          </p:sp>
          <p:sp>
            <p:nvSpPr>
              <p:cNvPr id="106" name="TextBox 66"/>
              <p:cNvSpPr txBox="1"/>
              <p:nvPr/>
            </p:nvSpPr>
            <p:spPr>
              <a:xfrm>
                <a:off x="2803281" y="3261316"/>
                <a:ext cx="913927" cy="285912"/>
              </a:xfrm>
              <a:prstGeom prst="rect">
                <a:avLst/>
              </a:prstGeom>
              <a:noFill/>
            </p:spPr>
            <p:txBody>
              <a:bodyPr wrap="square" lIns="68541" tIns="34272" rIns="68541" bIns="34272" rtlCol="0">
                <a:noAutofit/>
              </a:bodyPr>
              <a:lstStyle/>
              <a:p>
                <a:pPr algn="ctr" defTabSz="685412" fontAlgn="ctr">
                  <a:spcBef>
                    <a:spcPts val="0"/>
                  </a:spcBef>
                  <a:spcAft>
                    <a:spcPts val="0"/>
                  </a:spcAft>
                  <a:defRPr/>
                </a:pPr>
                <a:r>
                  <a:rPr sz="1200">
                    <a:latin typeface="微软雅黑" panose="020B0503020204020204" pitchFamily="34" charset="-122"/>
                    <a:ea typeface="微软雅黑" panose="020B0503020204020204" pitchFamily="34" charset="-122"/>
                  </a:rPr>
                  <a:t>CE12804</a:t>
                </a:r>
                <a:endParaRPr lang="zh-CN" altLang="en-US" sz="1200" dirty="0">
                  <a:latin typeface="微软雅黑" panose="020B0503020204020204" pitchFamily="34" charset="-122"/>
                  <a:ea typeface="微软雅黑" panose="020B0503020204020204" pitchFamily="34" charset="-122"/>
                  <a:cs typeface="Arial" pitchFamily="34" charset="0"/>
                </a:endParaRPr>
              </a:p>
            </p:txBody>
          </p:sp>
          <p:pic>
            <p:nvPicPr>
              <p:cNvPr id="107" name="图片 106"/>
              <p:cNvPicPr>
                <a:picLocks noChangeAspect="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70624" y="2799528"/>
                <a:ext cx="476793" cy="475818"/>
              </a:xfrm>
              <a:prstGeom prst="rect">
                <a:avLst/>
              </a:prstGeom>
            </p:spPr>
          </p:pic>
          <p:sp>
            <p:nvSpPr>
              <p:cNvPr id="111" name="Rectangle 3"/>
              <p:cNvSpPr>
                <a:spLocks noChangeArrowheads="1"/>
              </p:cNvSpPr>
              <p:nvPr/>
            </p:nvSpPr>
            <p:spPr bwMode="auto">
              <a:xfrm>
                <a:off x="9202871" y="3081282"/>
                <a:ext cx="1864883" cy="14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52" tIns="45726" rIns="91452" bIns="45726" numCol="1" anchor="ctr" anchorCtr="0" compatLnSpc="1">
                <a:prstTxWarp prst="textNoShape">
                  <a:avLst/>
                </a:prstTxWarp>
                <a:noAutofit/>
              </a:bodyPr>
              <a:lstStyle/>
              <a:p>
                <a:pPr algn="ctr" eaLnBrk="0" fontAlgn="ctr" hangingPunct="0">
                  <a:spcBef>
                    <a:spcPct val="0"/>
                  </a:spcBef>
                  <a:spcAft>
                    <a:spcPct val="0"/>
                  </a:spcAft>
                </a:pPr>
                <a:r>
                  <a:rPr sz="1200" dirty="0">
                    <a:latin typeface="微软雅黑" panose="020B0503020204020204" pitchFamily="34" charset="-122"/>
                    <a:ea typeface="微软雅黑" panose="020B0503020204020204" pitchFamily="34" charset="-122"/>
                  </a:rPr>
                  <a:t>CE6870-48T6CQ-EI </a:t>
                </a:r>
              </a:p>
            </p:txBody>
          </p:sp>
          <p:pic>
            <p:nvPicPr>
              <p:cNvPr id="112" name="图片 11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093884" y="2821098"/>
                <a:ext cx="2026082" cy="203589"/>
              </a:xfrm>
              <a:prstGeom prst="rect">
                <a:avLst/>
              </a:prstGeom>
            </p:spPr>
          </p:pic>
        </p:grpSp>
        <p:pic>
          <p:nvPicPr>
            <p:cNvPr id="113" name="图片 112"/>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472265" y="3574725"/>
              <a:ext cx="1545140" cy="139559"/>
            </a:xfrm>
            <a:prstGeom prst="rect">
              <a:avLst/>
            </a:prstGeom>
          </p:spPr>
        </p:pic>
        <p:sp>
          <p:nvSpPr>
            <p:cNvPr id="114" name="Rectangle 3"/>
            <p:cNvSpPr>
              <a:spLocks noChangeArrowheads="1"/>
            </p:cNvSpPr>
            <p:nvPr/>
          </p:nvSpPr>
          <p:spPr bwMode="auto">
            <a:xfrm>
              <a:off x="8625138" y="3780041"/>
              <a:ext cx="1314146" cy="153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52" tIns="45726" rIns="91452" bIns="45726" numCol="1" anchor="ctr" anchorCtr="0" compatLnSpc="1">
              <a:prstTxWarp prst="textNoShape">
                <a:avLst/>
              </a:prstTxWarp>
              <a:noAutofit/>
            </a:bodyPr>
            <a:lstStyle/>
            <a:p>
              <a:pPr algn="ctr" eaLnBrk="0" fontAlgn="ctr" hangingPunct="0">
                <a:spcBef>
                  <a:spcPct val="0"/>
                </a:spcBef>
                <a:spcAft>
                  <a:spcPct val="0"/>
                </a:spcAft>
              </a:pPr>
              <a:r>
                <a:rPr sz="1200" dirty="0">
                  <a:latin typeface="微软雅黑" panose="020B0503020204020204" pitchFamily="34" charset="-122"/>
                  <a:ea typeface="微软雅黑" panose="020B0503020204020204" pitchFamily="34" charset="-122"/>
                </a:rPr>
                <a:t>CE6875-48S4CQ-EI </a:t>
              </a:r>
            </a:p>
          </p:txBody>
        </p:sp>
        <p:sp>
          <p:nvSpPr>
            <p:cNvPr id="3" name="矩形 2"/>
            <p:cNvSpPr/>
            <p:nvPr/>
          </p:nvSpPr>
          <p:spPr>
            <a:xfrm>
              <a:off x="6825082" y="4644135"/>
              <a:ext cx="1266693" cy="230832"/>
            </a:xfrm>
            <a:prstGeom prst="rect">
              <a:avLst/>
            </a:prstGeom>
          </p:spPr>
          <p:txBody>
            <a:bodyPr wrap="square">
              <a:noAutofit/>
            </a:bodyPr>
            <a:lstStyle/>
            <a:p>
              <a:pPr fontAlgn="ctr"/>
              <a:r>
                <a:rPr sz="1200">
                  <a:latin typeface="微软雅黑" panose="020B0503020204020204" pitchFamily="34" charset="-122"/>
                  <a:ea typeface="微软雅黑" panose="020B0503020204020204" pitchFamily="34" charset="-122"/>
                </a:rPr>
                <a:t>CE6860-48S8CQ-EI </a:t>
              </a:r>
              <a:endParaRPr lang="zh-CN" altLang="en-US" sz="1200" dirty="0">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a:blip r:embed="rId21"/>
            <a:stretch>
              <a:fillRect/>
            </a:stretch>
          </p:blipFill>
          <p:spPr>
            <a:xfrm>
              <a:off x="6582055" y="4401108"/>
              <a:ext cx="1625053" cy="232600"/>
            </a:xfrm>
            <a:prstGeom prst="rect">
              <a:avLst/>
            </a:prstGeom>
          </p:spPr>
        </p:pic>
        <p:sp>
          <p:nvSpPr>
            <p:cNvPr id="13" name="矩形 12"/>
            <p:cNvSpPr/>
            <p:nvPr/>
          </p:nvSpPr>
          <p:spPr>
            <a:xfrm>
              <a:off x="6825081" y="2888940"/>
              <a:ext cx="1213794" cy="230832"/>
            </a:xfrm>
            <a:prstGeom prst="rect">
              <a:avLst/>
            </a:prstGeom>
          </p:spPr>
          <p:txBody>
            <a:bodyPr wrap="square">
              <a:noAutofit/>
            </a:bodyPr>
            <a:lstStyle/>
            <a:p>
              <a:pPr fontAlgn="ctr"/>
              <a:r>
                <a:rPr sz="1200">
                  <a:latin typeface="微软雅黑" panose="020B0503020204020204" pitchFamily="34" charset="-122"/>
                  <a:ea typeface="微软雅黑" panose="020B0503020204020204" pitchFamily="34" charset="-122"/>
                </a:rPr>
                <a:t>CE6856-48T6Q-HI </a:t>
              </a:r>
              <a:endParaRPr lang="zh-CN" altLang="en-US" sz="1200" dirty="0">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22"/>
            <a:stretch>
              <a:fillRect/>
            </a:stretch>
          </p:blipFill>
          <p:spPr>
            <a:xfrm flipV="1">
              <a:off x="6690066" y="2537902"/>
              <a:ext cx="1416314" cy="317085"/>
            </a:xfrm>
            <a:prstGeom prst="rect">
              <a:avLst/>
            </a:prstGeom>
          </p:spPr>
        </p:pic>
        <p:sp>
          <p:nvSpPr>
            <p:cNvPr id="19" name="矩形 18"/>
            <p:cNvSpPr/>
            <p:nvPr/>
          </p:nvSpPr>
          <p:spPr>
            <a:xfrm>
              <a:off x="4928374" y="4104075"/>
              <a:ext cx="1215397" cy="230832"/>
            </a:xfrm>
            <a:prstGeom prst="rect">
              <a:avLst/>
            </a:prstGeom>
          </p:spPr>
          <p:txBody>
            <a:bodyPr wrap="square">
              <a:noAutofit/>
            </a:bodyPr>
            <a:lstStyle/>
            <a:p>
              <a:pPr fontAlgn="ctr"/>
              <a:r>
                <a:rPr sz="1200">
                  <a:latin typeface="微软雅黑" panose="020B0503020204020204" pitchFamily="34" charset="-122"/>
                  <a:ea typeface="微软雅黑" panose="020B0503020204020204" pitchFamily="34" charset="-122"/>
                </a:rPr>
                <a:t>CE6856-48S6Q-HI </a:t>
              </a:r>
              <a:endParaRPr lang="zh-CN" altLang="en-US" sz="1200" dirty="0">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23"/>
            <a:stretch>
              <a:fillRect/>
            </a:stretch>
          </p:blipFill>
          <p:spPr>
            <a:xfrm>
              <a:off x="4664841" y="3814356"/>
              <a:ext cx="1632338" cy="316722"/>
            </a:xfrm>
            <a:prstGeom prst="rect">
              <a:avLst/>
            </a:prstGeom>
          </p:spPr>
        </p:pic>
        <p:pic>
          <p:nvPicPr>
            <p:cNvPr id="27" name="图片 26"/>
            <p:cNvPicPr>
              <a:picLocks noChangeAspect="1"/>
            </p:cNvPicPr>
            <p:nvPr/>
          </p:nvPicPr>
          <p:blipFill>
            <a:blip r:embed="rId24"/>
            <a:stretch>
              <a:fillRect/>
            </a:stretch>
          </p:blipFill>
          <p:spPr>
            <a:xfrm flipV="1">
              <a:off x="4718848" y="3212978"/>
              <a:ext cx="1539171" cy="221675"/>
            </a:xfrm>
            <a:prstGeom prst="rect">
              <a:avLst/>
            </a:prstGeom>
          </p:spPr>
        </p:pic>
      </p:grpSp>
    </p:spTree>
    <p:extLst>
      <p:ext uri="{BB962C8B-B14F-4D97-AF65-F5344CB8AC3E}">
        <p14:creationId xmlns:p14="http://schemas.microsoft.com/office/powerpoint/2010/main" val="34681407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quarter" idx="12"/>
          </p:nvPr>
        </p:nvSpPr>
        <p:spPr/>
        <p:txBody>
          <a:bodyPr/>
          <a:lstStyle/>
          <a:p>
            <a:r>
              <a:rPr lang="en-US" altLang="zh-CN" dirty="0"/>
              <a:t>CE Data Center Switch Portfolio (2)</a:t>
            </a:r>
            <a:endParaRPr lang="zh-CN" altLang="en-US" dirty="0"/>
          </a:p>
        </p:txBody>
      </p:sp>
      <p:grpSp>
        <p:nvGrpSpPr>
          <p:cNvPr id="6" name="组合 5"/>
          <p:cNvGrpSpPr/>
          <p:nvPr/>
        </p:nvGrpSpPr>
        <p:grpSpPr>
          <a:xfrm>
            <a:off x="1451484" y="1448780"/>
            <a:ext cx="9433047" cy="4608511"/>
            <a:chOff x="2477599" y="2103809"/>
            <a:chExt cx="7479831" cy="3539755"/>
          </a:xfrm>
        </p:grpSpPr>
        <p:grpSp>
          <p:nvGrpSpPr>
            <p:cNvPr id="9" name="组合 8"/>
            <p:cNvGrpSpPr/>
            <p:nvPr/>
          </p:nvGrpSpPr>
          <p:grpSpPr>
            <a:xfrm>
              <a:off x="2477599" y="2132857"/>
              <a:ext cx="2994501" cy="3510707"/>
              <a:chOff x="2207568" y="1700808"/>
              <a:chExt cx="3056564" cy="3096344"/>
            </a:xfrm>
          </p:grpSpPr>
          <p:sp>
            <p:nvSpPr>
              <p:cNvPr id="5" name="圆角矩形 4"/>
              <p:cNvSpPr/>
              <p:nvPr/>
            </p:nvSpPr>
            <p:spPr bwMode="auto">
              <a:xfrm>
                <a:off x="2207568" y="1700808"/>
                <a:ext cx="3042074" cy="447530"/>
              </a:xfrm>
              <a:prstGeom prst="roundRect">
                <a:avLst/>
              </a:prstGeom>
              <a:solidFill>
                <a:srgbClr val="E2E2E2"/>
              </a:solidFill>
              <a:ln w="19050">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52" tIns="45726" rIns="91452" bIns="45726" numCol="1" rtlCol="0" anchor="ctr" anchorCtr="1" compatLnSpc="1">
                <a:prstTxWarp prst="textNoShape">
                  <a:avLst/>
                </a:prstTxWarp>
                <a:noAutofit/>
              </a:bodyPr>
              <a:lstStyle/>
              <a:p>
                <a:pPr algn="ctr" fontAlgn="ctr">
                  <a:buClr>
                    <a:srgbClr val="CC9900"/>
                  </a:buClr>
                </a:pPr>
                <a:r>
                  <a:rPr sz="1600" b="1">
                    <a:solidFill>
                      <a:srgbClr val="C00000"/>
                    </a:solidFill>
                    <a:latin typeface="微软雅黑" panose="020B0503020204020204" pitchFamily="34" charset="-122"/>
                    <a:ea typeface="微软雅黑" panose="020B0503020204020204" pitchFamily="34" charset="-122"/>
                  </a:rPr>
                  <a:t>Core Switch</a:t>
                </a:r>
                <a:endParaRPr lang="zh-CN" altLang="en-US" sz="1600" b="1" dirty="0">
                  <a:solidFill>
                    <a:srgbClr val="C00000"/>
                  </a:solidFill>
                  <a:latin typeface="微软雅黑" panose="020B0503020204020204" pitchFamily="34" charset="-122"/>
                  <a:ea typeface="微软雅黑" panose="020B0503020204020204" pitchFamily="34" charset="-122"/>
                  <a:cs typeface="Arial" pitchFamily="34" charset="0"/>
                </a:endParaRPr>
              </a:p>
            </p:txBody>
          </p:sp>
          <p:sp>
            <p:nvSpPr>
              <p:cNvPr id="44" name="圆角矩形 43"/>
              <p:cNvSpPr/>
              <p:nvPr/>
            </p:nvSpPr>
            <p:spPr bwMode="auto">
              <a:xfrm>
                <a:off x="2207568" y="2264428"/>
                <a:ext cx="3056564" cy="2532724"/>
              </a:xfrm>
              <a:prstGeom prst="roundRect">
                <a:avLst>
                  <a:gd name="adj" fmla="val 2677"/>
                </a:avLst>
              </a:prstGeom>
              <a:solidFill>
                <a:srgbClr val="E2E2E2"/>
              </a:solidFill>
              <a:ln w="19050">
                <a:solidFill>
                  <a:srgbClr val="C0C0C0"/>
                </a:solidFill>
              </a:ln>
              <a:effectLst/>
            </p:spPr>
            <p:txBody>
              <a:bodyPr vert="horz" wrap="square" lIns="91452" tIns="45726" rIns="91452" bIns="45726" numCol="1" rtlCol="0" anchor="t" anchorCtr="0" compatLnSpc="1">
                <a:prstTxWarp prst="textNoShape">
                  <a:avLst/>
                </a:prstTxWarp>
                <a:noAutofit/>
              </a:bodyPr>
              <a:lstStyle/>
              <a:p>
                <a:pPr algn="ctr" fontAlgn="ctr"/>
                <a:endParaRPr lang="en-US" altLang="zh-CN" sz="1200" b="1" dirty="0">
                  <a:solidFill>
                    <a:srgbClr val="C00000"/>
                  </a:solidFill>
                  <a:latin typeface="微软雅黑" panose="020B0503020204020204" pitchFamily="34" charset="-122"/>
                  <a:ea typeface="微软雅黑" panose="020B0503020204020204" pitchFamily="34" charset="-122"/>
                  <a:cs typeface="Arial" pitchFamily="34" charset="0"/>
                </a:endParaRPr>
              </a:p>
            </p:txBody>
          </p:sp>
          <p:sp>
            <p:nvSpPr>
              <p:cNvPr id="46" name="矩形 414"/>
              <p:cNvSpPr/>
              <p:nvPr/>
            </p:nvSpPr>
            <p:spPr bwMode="auto">
              <a:xfrm>
                <a:off x="2428069" y="4013891"/>
                <a:ext cx="921820" cy="203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t" anchorCtr="0" compatLnSpc="1">
                <a:prstTxWarp prst="textNoShape">
                  <a:avLst/>
                </a:prstTxWarp>
                <a:noAutofit/>
              </a:bodyPr>
              <a:lstStyle/>
              <a:p>
                <a:pPr algn="ctr" fontAlgn="ctr">
                  <a:spcBef>
                    <a:spcPts val="150"/>
                  </a:spcBef>
                  <a:spcAft>
                    <a:spcPts val="300"/>
                  </a:spcAft>
                  <a:buClr>
                    <a:srgbClr val="990000"/>
                  </a:buClr>
                </a:pPr>
                <a:r>
                  <a:rPr sz="1200">
                    <a:latin typeface="微软雅黑" panose="020B0503020204020204" pitchFamily="34" charset="-122"/>
                    <a:ea typeface="微软雅黑" panose="020B0503020204020204" pitchFamily="34" charset="-122"/>
                  </a:rPr>
                  <a:t>CE12816E</a:t>
                </a:r>
                <a:endParaRPr lang="zh-CN" altLang="en-US" sz="1200" dirty="0">
                  <a:latin typeface="微软雅黑" panose="020B0503020204020204" pitchFamily="34" charset="-122"/>
                  <a:ea typeface="微软雅黑" panose="020B0503020204020204" pitchFamily="34" charset="-122"/>
                  <a:cs typeface="Arial" pitchFamily="34" charset="0"/>
                </a:endParaRPr>
              </a:p>
            </p:txBody>
          </p:sp>
          <p:pic>
            <p:nvPicPr>
              <p:cNvPr id="47" name="图片 46" descr="CE12816.jpg"/>
              <p:cNvPicPr>
                <a:picLocks noChangeAspect="1"/>
              </p:cNvPicPr>
              <p:nvPr/>
            </p:nvPicPr>
            <p:blipFill>
              <a:blip r:embed="rId3" cstate="print">
                <a:clrChange>
                  <a:clrFrom>
                    <a:srgbClr val="FFFFFD"/>
                  </a:clrFrom>
                  <a:clrTo>
                    <a:srgbClr val="FFFFFD">
                      <a:alpha val="0"/>
                    </a:srgbClr>
                  </a:clrTo>
                </a:clrChange>
              </a:blip>
              <a:stretch>
                <a:fillRect/>
              </a:stretch>
            </p:blipFill>
            <p:spPr>
              <a:xfrm>
                <a:off x="2647305" y="2666255"/>
                <a:ext cx="581211" cy="1386767"/>
              </a:xfrm>
              <a:prstGeom prst="rect">
                <a:avLst/>
              </a:prstGeom>
            </p:spPr>
          </p:pic>
          <p:sp>
            <p:nvSpPr>
              <p:cNvPr id="52" name="TextBox 65"/>
              <p:cNvSpPr txBox="1"/>
              <p:nvPr/>
            </p:nvSpPr>
            <p:spPr>
              <a:xfrm>
                <a:off x="3486937" y="3999679"/>
                <a:ext cx="860473" cy="203556"/>
              </a:xfrm>
              <a:prstGeom prst="rect">
                <a:avLst/>
              </a:prstGeom>
              <a:noFill/>
            </p:spPr>
            <p:txBody>
              <a:bodyPr wrap="square" lIns="68541" tIns="34272" rIns="68541" bIns="34272" rtlCol="0">
                <a:noAutofit/>
              </a:bodyPr>
              <a:lstStyle/>
              <a:p>
                <a:pPr algn="ctr" defTabSz="685412" fontAlgn="ctr">
                  <a:spcBef>
                    <a:spcPts val="0"/>
                  </a:spcBef>
                  <a:spcAft>
                    <a:spcPts val="0"/>
                  </a:spcAft>
                  <a:defRPr/>
                </a:pPr>
                <a:r>
                  <a:rPr sz="1200" dirty="0">
                    <a:latin typeface="微软雅黑" panose="020B0503020204020204" pitchFamily="34" charset="-122"/>
                    <a:ea typeface="微软雅黑" panose="020B0503020204020204" pitchFamily="34" charset="-122"/>
                  </a:rPr>
                  <a:t>CE12808E</a:t>
                </a:r>
                <a:endParaRPr lang="zh-CN" altLang="en-US" sz="1200" dirty="0">
                  <a:latin typeface="微软雅黑" panose="020B0503020204020204" pitchFamily="34" charset="-122"/>
                  <a:ea typeface="微软雅黑" panose="020B0503020204020204" pitchFamily="34" charset="-122"/>
                  <a:cs typeface="Arial" pitchFamily="34" charset="0"/>
                </a:endParaRPr>
              </a:p>
            </p:txBody>
          </p:sp>
          <p:pic>
            <p:nvPicPr>
              <p:cNvPr id="53" name="图片 52" descr="图片20.jpg"/>
              <p:cNvPicPr>
                <a:picLocks noChangeAspect="1"/>
              </p:cNvPicPr>
              <p:nvPr/>
            </p:nvPicPr>
            <p:blipFill>
              <a:blip r:embed="rId4" cstate="print">
                <a:clrChange>
                  <a:clrFrom>
                    <a:srgbClr val="FFFFFF"/>
                  </a:clrFrom>
                  <a:clrTo>
                    <a:srgbClr val="FFFFFF">
                      <a:alpha val="0"/>
                    </a:srgbClr>
                  </a:clrTo>
                </a:clrChange>
              </a:blip>
              <a:stretch>
                <a:fillRect/>
              </a:stretch>
            </p:blipFill>
            <p:spPr>
              <a:xfrm>
                <a:off x="3649995" y="3186156"/>
                <a:ext cx="569703" cy="852651"/>
              </a:xfrm>
              <a:prstGeom prst="rect">
                <a:avLst/>
              </a:prstGeom>
            </p:spPr>
          </p:pic>
          <p:sp>
            <p:nvSpPr>
              <p:cNvPr id="61" name="TextBox 66"/>
              <p:cNvSpPr txBox="1"/>
              <p:nvPr/>
            </p:nvSpPr>
            <p:spPr>
              <a:xfrm>
                <a:off x="4276542" y="4013946"/>
                <a:ext cx="907859" cy="203556"/>
              </a:xfrm>
              <a:prstGeom prst="rect">
                <a:avLst/>
              </a:prstGeom>
              <a:noFill/>
            </p:spPr>
            <p:txBody>
              <a:bodyPr wrap="square" lIns="68541" tIns="34272" rIns="68541" bIns="34272" rtlCol="0">
                <a:noAutofit/>
              </a:bodyPr>
              <a:lstStyle/>
              <a:p>
                <a:pPr algn="ctr" defTabSz="685412" fontAlgn="ctr">
                  <a:spcBef>
                    <a:spcPts val="0"/>
                  </a:spcBef>
                  <a:spcAft>
                    <a:spcPts val="0"/>
                  </a:spcAft>
                  <a:defRPr/>
                </a:pPr>
                <a:r>
                  <a:rPr sz="1200" dirty="0">
                    <a:latin typeface="微软雅黑" panose="020B0503020204020204" pitchFamily="34" charset="-122"/>
                    <a:ea typeface="微软雅黑" panose="020B0503020204020204" pitchFamily="34" charset="-122"/>
                  </a:rPr>
                  <a:t>CE12804E</a:t>
                </a:r>
                <a:endParaRPr lang="zh-CN" altLang="en-US" sz="1200" dirty="0">
                  <a:latin typeface="微软雅黑" panose="020B0503020204020204" pitchFamily="34" charset="-122"/>
                  <a:ea typeface="微软雅黑" panose="020B0503020204020204" pitchFamily="34" charset="-122"/>
                  <a:cs typeface="Arial" pitchFamily="34" charset="0"/>
                </a:endParaRPr>
              </a:p>
            </p:txBody>
          </p:sp>
          <p:pic>
            <p:nvPicPr>
              <p:cNvPr id="62" name="图片 61"/>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02930" y="3552159"/>
                <a:ext cx="476793" cy="475818"/>
              </a:xfrm>
              <a:prstGeom prst="rect">
                <a:avLst/>
              </a:prstGeom>
            </p:spPr>
          </p:pic>
          <p:sp>
            <p:nvSpPr>
              <p:cNvPr id="63" name="文本框 62"/>
              <p:cNvSpPr txBox="1"/>
              <p:nvPr/>
            </p:nvSpPr>
            <p:spPr>
              <a:xfrm>
                <a:off x="3395700" y="2420888"/>
                <a:ext cx="1311422" cy="264664"/>
              </a:xfrm>
              <a:prstGeom prst="rect">
                <a:avLst/>
              </a:prstGeom>
              <a:noFill/>
            </p:spPr>
            <p:txBody>
              <a:bodyPr wrap="square" rtlCol="0">
                <a:noAutofit/>
              </a:bodyPr>
              <a:lstStyle/>
              <a:p>
                <a:pPr algn="ctr" fontAlgn="ctr"/>
                <a:r>
                  <a:rPr sz="1200" b="1">
                    <a:latin typeface="微软雅黑" panose="020B0503020204020204" pitchFamily="34" charset="-122"/>
                    <a:ea typeface="微软雅黑" panose="020B0503020204020204" pitchFamily="34" charset="-122"/>
                  </a:rPr>
                  <a:t>CE12800E</a:t>
                </a:r>
                <a:endParaRPr lang="zh-CN" altLang="en-US" sz="1200" b="1" dirty="0">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10" name="组合 9"/>
            <p:cNvGrpSpPr/>
            <p:nvPr/>
          </p:nvGrpSpPr>
          <p:grpSpPr>
            <a:xfrm>
              <a:off x="5771965" y="2103809"/>
              <a:ext cx="4185465" cy="3539755"/>
              <a:chOff x="5663952" y="1662077"/>
              <a:chExt cx="3042074" cy="3042508"/>
            </a:xfrm>
          </p:grpSpPr>
          <p:sp>
            <p:nvSpPr>
              <p:cNvPr id="40" name="圆角矩形 39"/>
              <p:cNvSpPr/>
              <p:nvPr/>
            </p:nvSpPr>
            <p:spPr bwMode="auto">
              <a:xfrm>
                <a:off x="5703868" y="2399988"/>
                <a:ext cx="2993255" cy="2304597"/>
              </a:xfrm>
              <a:prstGeom prst="roundRect">
                <a:avLst>
                  <a:gd name="adj" fmla="val 2037"/>
                </a:avLst>
              </a:prstGeom>
              <a:solidFill>
                <a:srgbClr val="E2E2E2"/>
              </a:solidFill>
              <a:ln w="19050">
                <a:solidFill>
                  <a:srgbClr val="C0C0C0"/>
                </a:solidFill>
              </a:ln>
              <a:effectLst/>
            </p:spPr>
            <p:txBody>
              <a:bodyPr vert="horz" wrap="square" lIns="68580" tIns="34290" rIns="68580" bIns="34290" numCol="1" rtlCol="0" anchor="t" anchorCtr="0" compatLnSpc="1">
                <a:prstTxWarp prst="textNoShape">
                  <a:avLst/>
                </a:prstTxWarp>
                <a:noAutofit/>
              </a:bodyPr>
              <a:lstStyle/>
              <a:p>
                <a:pPr fontAlgn="ctr">
                  <a:buClr>
                    <a:srgbClr val="CC9900"/>
                  </a:buClr>
                  <a:buFont typeface="Wingdings" pitchFamily="2" charset="2"/>
                  <a:buChar char="n"/>
                </a:pPr>
                <a:endParaRPr lang="zh-CN" altLang="en-US" sz="1200" dirty="0">
                  <a:latin typeface="微软雅黑" panose="020B0503020204020204" pitchFamily="34" charset="-122"/>
                  <a:ea typeface="微软雅黑" panose="020B0503020204020204" pitchFamily="34" charset="-122"/>
                </a:endParaRPr>
              </a:p>
            </p:txBody>
          </p:sp>
          <p:sp>
            <p:nvSpPr>
              <p:cNvPr id="41" name="TextBox 82"/>
              <p:cNvSpPr txBox="1"/>
              <p:nvPr/>
            </p:nvSpPr>
            <p:spPr>
              <a:xfrm>
                <a:off x="5712770" y="2411130"/>
                <a:ext cx="2984353" cy="238081"/>
              </a:xfrm>
              <a:prstGeom prst="rect">
                <a:avLst/>
              </a:prstGeom>
              <a:noFill/>
            </p:spPr>
            <p:txBody>
              <a:bodyPr wrap="square" lIns="68570" tIns="34286" rIns="68570" bIns="34286" rtlCol="0">
                <a:noAutofit/>
              </a:bodyPr>
              <a:lstStyle/>
              <a:p>
                <a:pPr algn="ctr" fontAlgn="ctr"/>
                <a:r>
                  <a:rPr sz="1200" b="1">
                    <a:solidFill>
                      <a:srgbClr val="C00000"/>
                    </a:solidFill>
                    <a:latin typeface="微软雅黑" panose="020B0503020204020204" pitchFamily="34" charset="-122"/>
                    <a:ea typeface="微软雅黑" panose="020B0503020204020204" pitchFamily="34" charset="-122"/>
                  </a:rPr>
                  <a:t>10GE Switch</a:t>
                </a:r>
                <a:endParaRPr lang="zh-CN" altLang="en-US" sz="1200" b="1" dirty="0">
                  <a:solidFill>
                    <a:srgbClr val="C00000"/>
                  </a:solidFill>
                  <a:latin typeface="微软雅黑" panose="020B0503020204020204" pitchFamily="34" charset="-122"/>
                  <a:ea typeface="微软雅黑" pitchFamily="34" charset="-122"/>
                  <a:cs typeface="Arial" pitchFamily="34" charset="0"/>
                </a:endParaRPr>
              </a:p>
            </p:txBody>
          </p:sp>
          <p:sp>
            <p:nvSpPr>
              <p:cNvPr id="65" name="圆角矩形 64"/>
              <p:cNvSpPr/>
              <p:nvPr/>
            </p:nvSpPr>
            <p:spPr bwMode="auto">
              <a:xfrm>
                <a:off x="5663952" y="1662077"/>
                <a:ext cx="3042074" cy="447530"/>
              </a:xfrm>
              <a:prstGeom prst="roundRect">
                <a:avLst/>
              </a:prstGeom>
              <a:solidFill>
                <a:srgbClr val="E2E2E2"/>
              </a:solidFill>
              <a:ln w="19050">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52" tIns="45726" rIns="91452" bIns="45726" numCol="1" rtlCol="0" anchor="ctr" anchorCtr="1" compatLnSpc="1">
                <a:prstTxWarp prst="textNoShape">
                  <a:avLst/>
                </a:prstTxWarp>
                <a:noAutofit/>
              </a:bodyPr>
              <a:lstStyle/>
              <a:p>
                <a:pPr algn="ctr" fontAlgn="ctr">
                  <a:buClr>
                    <a:srgbClr val="CC9900"/>
                  </a:buClr>
                </a:pPr>
                <a:r>
                  <a:rPr sz="1600" b="1">
                    <a:solidFill>
                      <a:srgbClr val="C00000"/>
                    </a:solidFill>
                    <a:latin typeface="微软雅黑" panose="020B0503020204020204" pitchFamily="34" charset="-122"/>
                    <a:ea typeface="微软雅黑" panose="020B0503020204020204" pitchFamily="34" charset="-122"/>
                  </a:rPr>
                  <a:t>Access Switch</a:t>
                </a:r>
                <a:endParaRPr lang="zh-CN" altLang="en-US" sz="1600" b="1" dirty="0">
                  <a:solidFill>
                    <a:srgbClr val="C00000"/>
                  </a:solidFill>
                  <a:latin typeface="微软雅黑" panose="020B0503020204020204" pitchFamily="34" charset="-122"/>
                  <a:ea typeface="微软雅黑" pitchFamily="34" charset="-122"/>
                  <a:cs typeface="Arial" pitchFamily="34" charset="0"/>
                </a:endParaRPr>
              </a:p>
            </p:txBody>
          </p:sp>
          <p:pic>
            <p:nvPicPr>
              <p:cNvPr id="66" name="图片 6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879977" y="2706471"/>
                <a:ext cx="2520279" cy="224936"/>
              </a:xfrm>
              <a:prstGeom prst="rect">
                <a:avLst/>
              </a:prstGeom>
            </p:spPr>
          </p:pic>
          <p:pic>
            <p:nvPicPr>
              <p:cNvPr id="67" name="图片 66"/>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879976" y="3143776"/>
                <a:ext cx="2520280" cy="224936"/>
              </a:xfrm>
              <a:prstGeom prst="rect">
                <a:avLst/>
              </a:prstGeom>
            </p:spPr>
          </p:pic>
          <p:pic>
            <p:nvPicPr>
              <p:cNvPr id="68" name="图片 6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879976" y="3620615"/>
                <a:ext cx="2520281" cy="224937"/>
              </a:xfrm>
              <a:prstGeom prst="rect">
                <a:avLst/>
              </a:prstGeom>
            </p:spPr>
          </p:pic>
          <p:sp>
            <p:nvSpPr>
              <p:cNvPr id="69" name="矩形 68"/>
              <p:cNvSpPr/>
              <p:nvPr/>
            </p:nvSpPr>
            <p:spPr>
              <a:xfrm>
                <a:off x="6507882" y="2877220"/>
                <a:ext cx="1301921" cy="238088"/>
              </a:xfrm>
              <a:prstGeom prst="rect">
                <a:avLst/>
              </a:prstGeom>
            </p:spPr>
            <p:txBody>
              <a:bodyPr wrap="square">
                <a:noAutofit/>
              </a:bodyPr>
              <a:lstStyle/>
              <a:p>
                <a:pPr fontAlgn="ctr"/>
                <a:r>
                  <a:rPr sz="1200">
                    <a:solidFill>
                      <a:srgbClr val="000000"/>
                    </a:solidFill>
                    <a:latin typeface="微软雅黑" panose="020B0503020204020204" pitchFamily="34" charset="-122"/>
                    <a:ea typeface="微软雅黑" panose="020B0503020204020204" pitchFamily="34" charset="-122"/>
                  </a:rPr>
                  <a:t>CE6880-48S4Q2CQ-EI</a:t>
                </a:r>
              </a:p>
            </p:txBody>
          </p:sp>
          <p:sp>
            <p:nvSpPr>
              <p:cNvPr id="70" name="矩形 69"/>
              <p:cNvSpPr/>
              <p:nvPr/>
            </p:nvSpPr>
            <p:spPr>
              <a:xfrm>
                <a:off x="6507882" y="3348788"/>
                <a:ext cx="1301921" cy="238088"/>
              </a:xfrm>
              <a:prstGeom prst="rect">
                <a:avLst/>
              </a:prstGeom>
            </p:spPr>
            <p:txBody>
              <a:bodyPr wrap="square">
                <a:noAutofit/>
              </a:bodyPr>
              <a:lstStyle/>
              <a:p>
                <a:pPr fontAlgn="ctr"/>
                <a:r>
                  <a:rPr sz="1200">
                    <a:solidFill>
                      <a:srgbClr val="000000"/>
                    </a:solidFill>
                    <a:latin typeface="微软雅黑" panose="020B0503020204020204" pitchFamily="34" charset="-122"/>
                    <a:ea typeface="微软雅黑" panose="020B0503020204020204" pitchFamily="34" charset="-122"/>
                  </a:rPr>
                  <a:t>CE6880-24S4Q2CQ-EI</a:t>
                </a:r>
              </a:p>
            </p:txBody>
          </p:sp>
          <p:sp>
            <p:nvSpPr>
              <p:cNvPr id="71" name="矩形 70"/>
              <p:cNvSpPr/>
              <p:nvPr/>
            </p:nvSpPr>
            <p:spPr>
              <a:xfrm>
                <a:off x="6523117" y="3812983"/>
                <a:ext cx="1301921" cy="238088"/>
              </a:xfrm>
              <a:prstGeom prst="rect">
                <a:avLst/>
              </a:prstGeom>
            </p:spPr>
            <p:txBody>
              <a:bodyPr wrap="square">
                <a:noAutofit/>
              </a:bodyPr>
              <a:lstStyle/>
              <a:p>
                <a:pPr fontAlgn="ctr"/>
                <a:r>
                  <a:rPr sz="1200">
                    <a:solidFill>
                      <a:srgbClr val="000000"/>
                    </a:solidFill>
                    <a:latin typeface="微软雅黑" panose="020B0503020204020204" pitchFamily="34" charset="-122"/>
                    <a:ea typeface="微软雅黑" panose="020B0503020204020204" pitchFamily="34" charset="-122"/>
                  </a:rPr>
                  <a:t>CE6880-48T4Q2CQ-EI</a:t>
                </a:r>
              </a:p>
            </p:txBody>
          </p:sp>
          <p:pic>
            <p:nvPicPr>
              <p:cNvPr id="25" name="图片 2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879976" y="4102407"/>
                <a:ext cx="2520281" cy="224937"/>
              </a:xfrm>
              <a:prstGeom prst="rect">
                <a:avLst/>
              </a:prstGeom>
            </p:spPr>
          </p:pic>
          <p:sp>
            <p:nvSpPr>
              <p:cNvPr id="26" name="矩形 25"/>
              <p:cNvSpPr/>
              <p:nvPr/>
            </p:nvSpPr>
            <p:spPr>
              <a:xfrm>
                <a:off x="6523117" y="4309722"/>
                <a:ext cx="1353185" cy="238088"/>
              </a:xfrm>
              <a:prstGeom prst="rect">
                <a:avLst/>
              </a:prstGeom>
            </p:spPr>
            <p:txBody>
              <a:bodyPr wrap="square">
                <a:noAutofit/>
              </a:bodyPr>
              <a:lstStyle/>
              <a:p>
                <a:pPr fontAlgn="ctr"/>
                <a:r>
                  <a:rPr sz="1200">
                    <a:solidFill>
                      <a:srgbClr val="000000"/>
                    </a:solidFill>
                    <a:latin typeface="微软雅黑" panose="020B0503020204020204" pitchFamily="34" charset="-122"/>
                    <a:ea typeface="微软雅黑" panose="020B0503020204020204" pitchFamily="34" charset="-122"/>
                  </a:rPr>
                  <a:t>CE5880-48T4Q2CQ-EI*</a:t>
                </a:r>
                <a:endParaRPr lang="en-US" altLang="zh-CN" sz="1200" dirty="0">
                  <a:solidFill>
                    <a:srgbClr val="000000"/>
                  </a:solidFill>
                  <a:latin typeface="微软雅黑" panose="020B0503020204020204" pitchFamily="34" charset="-122"/>
                  <a:ea typeface="微软雅黑" panose="020B0503020204020204" pitchFamily="34" charset="-122"/>
                  <a:cs typeface="Arial" pitchFamily="34" charset="0"/>
                </a:endParaRPr>
              </a:p>
            </p:txBody>
          </p:sp>
        </p:grpSp>
      </p:grpSp>
    </p:spTree>
    <p:extLst>
      <p:ext uri="{BB962C8B-B14F-4D97-AF65-F5344CB8AC3E}">
        <p14:creationId xmlns:p14="http://schemas.microsoft.com/office/powerpoint/2010/main" val="615019141"/>
      </p:ext>
    </p:extLst>
  </p:cSld>
  <p:clrMapOvr>
    <a:masterClrMapping/>
  </p:clrMapOvr>
</p:sld>
</file>

<file path=ppt/theme/theme1.xml><?xml version="1.0" encoding="utf-8"?>
<a:theme xmlns:a="http://schemas.openxmlformats.org/drawingml/2006/main" name="培训与认证部-母版">
  <a:themeElements>
    <a:clrScheme name="default 6">
      <a:dk1>
        <a:srgbClr val="000000"/>
      </a:dk1>
      <a:lt1>
        <a:srgbClr val="FFFFFF"/>
      </a:lt1>
      <a:dk2>
        <a:srgbClr val="990000"/>
      </a:dk2>
      <a:lt2>
        <a:srgbClr val="CCCCCC"/>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fontScheme name="V3.0胶片模板字体">
      <a:majorFont>
        <a:latin typeface="微软雅黑"/>
        <a:ea typeface="黑体"/>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zh-CN" altLang="en-US" sz="1000" b="0" i="0" u="none" strike="noStrike" cap="none" normalizeH="0" baseline="0" smtClean="0">
            <a:ln>
              <a:noFill/>
            </a:ln>
            <a:solidFill>
              <a:schemeClr val="tx1"/>
            </a:solidFill>
            <a:effectLst/>
            <a:latin typeface="FrutigerNext LT Regular"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zh-CN" altLang="en-US" sz="1000" b="0" i="0" u="none" strike="noStrike" cap="none" normalizeH="0" baseline="0" smtClean="0">
            <a:ln>
              <a:noFill/>
            </a:ln>
            <a:solidFill>
              <a:schemeClr val="tx1"/>
            </a:solidFill>
            <a:effectLst/>
            <a:latin typeface="FrutigerNext LT Regular" pitchFamily="34" charset="0"/>
            <a:ea typeface="宋体" pitchFamily="2" charset="-122"/>
          </a:defRPr>
        </a:defPPr>
      </a:lstStyle>
    </a:lnDef>
    <a:txDef>
      <a:spPr bwMode="auto">
        <a:noFill/>
        <a:ln w="9525" algn="ctr">
          <a:noFill/>
          <a:miter lim="800000"/>
          <a:headEnd/>
          <a:tailEnd/>
        </a:ln>
      </a:spPr>
      <a:bodyPr vert="horz" wrap="square" lIns="87802" tIns="43901" rIns="87802" bIns="43901" numCol="1" anchor="ctr" anchorCtr="0" compatLnSpc="1">
        <a:prstTxWarp prst="textNoShape">
          <a:avLst/>
        </a:prstTxWarp>
      </a:bodyPr>
      <a:lstStyle>
        <a:defPPr>
          <a:defRPr dirty="0" smtClean="0"/>
        </a:defPPr>
      </a:lstStyle>
    </a:txDef>
  </a:objectDefaults>
  <a:extraClrSchemeLst>
    <a:extraClrScheme>
      <a:clrScheme name="default 1">
        <a:dk1>
          <a:srgbClr val="000000"/>
        </a:dk1>
        <a:lt1>
          <a:srgbClr val="FFFFFF"/>
        </a:lt1>
        <a:dk2>
          <a:srgbClr val="990000"/>
        </a:dk2>
        <a:lt2>
          <a:srgbClr val="CCCCCC"/>
        </a:lt2>
        <a:accent1>
          <a:srgbClr val="99CCCC"/>
        </a:accent1>
        <a:accent2>
          <a:srgbClr val="990000"/>
        </a:accent2>
        <a:accent3>
          <a:srgbClr val="FFFFFF"/>
        </a:accent3>
        <a:accent4>
          <a:srgbClr val="000000"/>
        </a:accent4>
        <a:accent5>
          <a:srgbClr val="CAE2E2"/>
        </a:accent5>
        <a:accent6>
          <a:srgbClr val="8A0000"/>
        </a:accent6>
        <a:hlink>
          <a:srgbClr val="009999"/>
        </a:hlink>
        <a:folHlink>
          <a:srgbClr val="999999"/>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CCCCCC"/>
        </a:lt2>
        <a:accent1>
          <a:srgbClr val="CCFF99"/>
        </a:accent1>
        <a:accent2>
          <a:srgbClr val="990000"/>
        </a:accent2>
        <a:accent3>
          <a:srgbClr val="FFFFFF"/>
        </a:accent3>
        <a:accent4>
          <a:srgbClr val="000000"/>
        </a:accent4>
        <a:accent5>
          <a:srgbClr val="E2FFCA"/>
        </a:accent5>
        <a:accent6>
          <a:srgbClr val="8A0000"/>
        </a:accent6>
        <a:hlink>
          <a:srgbClr val="669900"/>
        </a:hlink>
        <a:folHlink>
          <a:srgbClr val="999999"/>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CCCCCC"/>
        </a:lt2>
        <a:accent1>
          <a:srgbClr val="FFCC99"/>
        </a:accent1>
        <a:accent2>
          <a:srgbClr val="990000"/>
        </a:accent2>
        <a:accent3>
          <a:srgbClr val="FFFFFF"/>
        </a:accent3>
        <a:accent4>
          <a:srgbClr val="000000"/>
        </a:accent4>
        <a:accent5>
          <a:srgbClr val="FFE2CA"/>
        </a:accent5>
        <a:accent6>
          <a:srgbClr val="8A0000"/>
        </a:accent6>
        <a:hlink>
          <a:srgbClr val="FF9900"/>
        </a:hlink>
        <a:folHlink>
          <a:srgbClr val="99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CCCCCC"/>
        </a:lt2>
        <a:accent1>
          <a:srgbClr val="FF9900"/>
        </a:accent1>
        <a:accent2>
          <a:srgbClr val="990000"/>
        </a:accent2>
        <a:accent3>
          <a:srgbClr val="FFFFFF"/>
        </a:accent3>
        <a:accent4>
          <a:srgbClr val="000000"/>
        </a:accent4>
        <a:accent5>
          <a:srgbClr val="FFCAAA"/>
        </a:accent5>
        <a:accent6>
          <a:srgbClr val="8A0000"/>
        </a:accent6>
        <a:hlink>
          <a:srgbClr val="99660A"/>
        </a:hlink>
        <a:folHlink>
          <a:srgbClr val="9999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CCCCCC"/>
        </a:lt2>
        <a:accent1>
          <a:srgbClr val="CCCCFF"/>
        </a:accent1>
        <a:accent2>
          <a:srgbClr val="990000"/>
        </a:accent2>
        <a:accent3>
          <a:srgbClr val="FFFFFF"/>
        </a:accent3>
        <a:accent4>
          <a:srgbClr val="000000"/>
        </a:accent4>
        <a:accent5>
          <a:srgbClr val="E2E2FF"/>
        </a:accent5>
        <a:accent6>
          <a:srgbClr val="8A0000"/>
        </a:accent6>
        <a:hlink>
          <a:srgbClr val="006699"/>
        </a:hlink>
        <a:folHlink>
          <a:srgbClr val="999999"/>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CCCCCC"/>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自定义 3">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C226774B8D87F4D92D9D1F6859ED44E" ma:contentTypeVersion="0" ma:contentTypeDescription="Create a new document." ma:contentTypeScope="" ma:versionID="2405c1ce63a3409bcef189279c704bc6">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49949E2C-17CD-41A1-A734-17C0A41CFDD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723E6701-3943-4A44-84F3-F772B5088830}">
  <ds:schemaRefs>
    <ds:schemaRef ds:uri="http://schemas.microsoft.com/sharepoint/v3/contenttype/forms"/>
  </ds:schemaRefs>
</ds:datastoreItem>
</file>

<file path=customXml/itemProps3.xml><?xml version="1.0" encoding="utf-8"?>
<ds:datastoreItem xmlns:ds="http://schemas.openxmlformats.org/officeDocument/2006/customXml" ds:itemID="{EAE3093B-232B-4C15-AB25-7F1FBE134870}">
  <ds:schemaRef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70047</TotalTime>
  <Words>8707</Words>
  <Application>Microsoft Office PowerPoint</Application>
  <PresentationFormat>宽屏</PresentationFormat>
  <Paragraphs>1154</Paragraphs>
  <Slides>62</Slides>
  <Notes>62</Notes>
  <HiddenSlides>1</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62</vt:i4>
      </vt:variant>
    </vt:vector>
  </HeadingPairs>
  <TitlesOfParts>
    <vt:vector size="69" baseType="lpstr">
      <vt:lpstr>微软雅黑</vt:lpstr>
      <vt:lpstr>Arial</vt:lpstr>
      <vt:lpstr>FrutigerNext LT Light</vt:lpstr>
      <vt:lpstr>FrutigerNext LT Medium</vt:lpstr>
      <vt:lpstr>FrutigerNext LT Regular</vt:lpstr>
      <vt:lpstr>Wingdings</vt:lpstr>
      <vt:lpstr>培训与认证部-母版</vt:lpstr>
      <vt:lpstr>PowerPoint 演示文稿</vt:lpstr>
      <vt:lpstr>Introduction to Huawei Data Center CE Series Switches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Huawei Technologies Co.,Ltd.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0</dc:title>
  <dc:creator>c37402</dc:creator>
  <cp:lastModifiedBy>Wanchanglizjhw (Richard)</cp:lastModifiedBy>
  <cp:revision>2446</cp:revision>
  <dcterms:created xsi:type="dcterms:W3CDTF">2003-08-21T06:48:56Z</dcterms:created>
  <dcterms:modified xsi:type="dcterms:W3CDTF">2019-06-27T06:48:52Z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s_pID_725343">
    <vt:lpwstr>(11)3UhSoOyFRqszoDxskLpj5cCgHy0/Ke5a2v36AUt5KrgSjqJy4EvmEMiX5YGaXFvp9/UK33Tw_x000d_ RaJW6EwaME9+dHZpcw3Qvwx3X7+7GB6JsqeHubWWQ6I3ypfAK+5vZMWsyNDf33Q+yGzlBfYD_x000d_ OIxQyuEVYPacOcTgO0GGMLWMsFSrAduWXi7lDNFdBfllJdxWMbs3FZsryX4VjGFDgDu63a6N_x000d_ xu0BGaqu6EF4Ju8poQ</vt:lpwstr>
  </property>
  <property fmtid="{D5CDD505-2E9C-101B-9397-08002B2CF9AE}" pid="3" name="_ms_pID_7253431">
    <vt:lpwstr>BMOYFB6vneTRz7L1g0JJ22H5/isfqcfzh5pBpQdNEd/89Bu2iKf9rF_x000d_ 8op/8IkqLeMh+keGDgdcj0lWvNSDrOiKETLVLHKf0dAV/wbUZ1Pl7vsyjFd1JF5Sf0W2EphX_x000d_ kKThqtFyyfZrx1rpBmQNejSbMMFaLTOhJRIkS1kte6dPRjiNcn8xXAQwCfg3MVqEesS/QFUS_x000d_ 0434uENqVn3WpAxX7t7QHrSfmaRXx4stZ0aQ</vt:lpwstr>
  </property>
  <property fmtid="{D5CDD505-2E9C-101B-9397-08002B2CF9AE}" pid="4" name="_ms_pID_7253432">
    <vt:lpwstr>GlOhGokx+m1IQbE70sXTnuxTIMf68mvALZnx_x000d_ Ap3/iFwG1LihCpUCHf3Bn2ll5x23Yax8rhDQQtrN1FnZFQ+cIj2o+7GIyP6ibG2HnXSKhrF0_x000d_ vPb1zyvTEXDg5RRTl9mncM3qDJ57f7PknXx06TDv+x7A8WWQj9+kQijlJ2TzwFBui7LtkmpH_x000d_ +mYGiVPOsW+HAtEsl7A7QZExQOhpwhAKMowhwI7jB8gr0KFQzNskLY</vt:lpwstr>
  </property>
  <property fmtid="{D5CDD505-2E9C-101B-9397-08002B2CF9AE}" pid="5" name="_ms_pID_7253433">
    <vt:lpwstr>wdIY6NepULtXPaJiBT_x000d_ /NMRWPBa1Alrv+5zAztbQlwb14ItSrxj60fGWez57M9Y3Nc4tyEb941dzOsuIhoTncg4RVmX_x000d_ eIeh+kU6g7eOHI10wgRC7DyP2ooQ+zhQFN0L7N5Mhaj1f9/5QtY13CoxxVFyGTcNauHWJ/c/_x000d_ xy0hCj36m3LnI3+Mp3x+uuharMKms1ddOydlHr6th8+Xl0sscO+2Zg0PmeesnZ8SxgDRDgR/</vt:lpwstr>
  </property>
  <property fmtid="{D5CDD505-2E9C-101B-9397-08002B2CF9AE}" pid="6" name="_ms_pID_7253434">
    <vt:lpwstr>_x000d_ 06fuLz5Gs8F0062xWxQ4bNWmlQvUIY4ng3ooElJg7LpATs2N9FWODlMO09ItIhhhfBl71QoV_x000d_ TtICtiXbCRS8Mgf/00AXGY8En0/xvatrf6I7cF468IRRjRyCdV90XxXwVeExV5j1jZDrC2Jq_x000d_ l5GwJ4VyV9PDCqrI+drn/Y0ThOgfgW1VVXGo11fNi/vEjhI9/V83n6i9wMsMQkvlBqW/TwEs_x000d_ 6YoFjibjQLqH5ZQL</vt:lpwstr>
  </property>
  <property fmtid="{D5CDD505-2E9C-101B-9397-08002B2CF9AE}" pid="7" name="_ms_pID_7253435">
    <vt:lpwstr>aGcNmArSL7sKVRrXgCFeQCME3tSlGMGc1nn3F68Tlh0VzDGXMvPzk5kK_x000d_ zswiwHIYB5Bp7la8BzkurY4rONAlJzypOuUxaz8M6JW8maYWkfR3VJZ9uDKrtHfxmF7oTknV_x000d_ 0D0s5bhsrWyCgRnFkF9vpWQ0HdNdJ/2yrkO382WhWcp+N1RcxBubAoHCpm0gsHtQiWYFGoBM_x000d_ oL2nyqm6y/khwj5dIudnbisyKT+S1wWA/t</vt:lpwstr>
  </property>
  <property fmtid="{D5CDD505-2E9C-101B-9397-08002B2CF9AE}" pid="8" name="_ms_pID_7253436">
    <vt:lpwstr>TPllG6Veed9GUlfwC8cLvU8QTryE4UhobeLDXG_x000d_ ei/t7XTbTtZri5zsO3DNoARD9e5R0QxzxMu5us2xNAlqcl2eWKopk7Zmn3kTYohGakKPewGh_x000d_ +QpZycsMjFwTpwdQ8yEfaFYb67HvULkFee89Nr2/rJ/FIQdYMD2wcY1bIxGR3TNy2EhIqUh/_x000d_ 0UOiZ8P9lZw1EVxEj6INNKvwYGinwlBZGf2zpYz8UKIDbXx/LEzD</vt:lpwstr>
  </property>
  <property fmtid="{D5CDD505-2E9C-101B-9397-08002B2CF9AE}" pid="9" name="_ms_pID_7253437">
    <vt:lpwstr>ebjDDi5yUz3Atc4gUDb5_x000d_ +tv7+/b3L3sSem+xAm+C56IrhQpLVAKzS4HQh4O4UlqzYfcAOwFKAvwL4r6PwKKbnvmtnSvL_x000d_ fZ/ANFRbTWLaGmxYEefif/jPJGJYmp0uxtoD913402+R83n60akKT2NMT0MpTW3OvYxduzAB_x000d_ EQ2MqKNVY8rsHdLmLSoQxG0nO9feCHgC9YQHC85IolID0ED8MatySi5CL3Xn0lEqewCJQP</vt:lpwstr>
  </property>
  <property fmtid="{D5CDD505-2E9C-101B-9397-08002B2CF9AE}" pid="10" name="_ms_pID_7253438">
    <vt:lpwstr>ab_x000d_ PK8okltMeequt+iVcpdTAysW/K+KW8jBtQQllcDU8kVAs9MhO5sS3OhKCLlTLqy3BUamtgTs_x000d_ Jk3FN3LzrqdNsepuI/v+XhoJU/MWFWnfULsbESAO1BriRWfUJ/2S0GUIASb4l0oCNvkNmlxC_x000d_ 8lhvj9JQArDZg4yz3vBb400F0TLXD1E4n1bhjCvs56P9B4TP1zZ/O5FsGRAXJ+zl68+jNdVz_x000d_ kH+o8OlUWk4t9E</vt:lpwstr>
  </property>
  <property fmtid="{D5CDD505-2E9C-101B-9397-08002B2CF9AE}" pid="11" name="_ms_pID_7253439">
    <vt:lpwstr>gIXfEEoigI1CkVl4g0ENU/CyZuFKpB682zRrdiQadZJHgCspzF0zSSAXy4_x000d_ VKOo5XvgowQ73d4FADinc5+tJv8wHX1LsFToDkFhTzPJqbAUQX1vsQzGvZxlQr78WPj+SQIE_x000d_ fGxkVPlx+pDPs6rnSNZTbRUQwRlfuqU/DsssWUnWyv1gW04vkIWVpodKl604OJ1cms6HPzbe_x000d_ Mzwm3Gft3+DwKhutUMlITUa1+DZtcPe9</vt:lpwstr>
  </property>
  <property fmtid="{D5CDD505-2E9C-101B-9397-08002B2CF9AE}" pid="12" name="_ms_pID_72534310">
    <vt:lpwstr>9Yf9LGFXEnVCZfwfIBUFCxe3M9gP60jstDzRuK52_x000d_ Xcp8/qWzZGKHAdKR4PEqJ+oEpao/6Go6gc41a7KkCXK47Fwt7JL0XCUh</vt:lpwstr>
  </property>
  <property fmtid="{D5CDD505-2E9C-101B-9397-08002B2CF9AE}" pid="13" name="_new_ms_pID_72543">
    <vt:lpwstr>(4)jNL0gM28At52Ieaf1valQ0LhCJhckLvJxApn9P4IOGXs2CxMSeBUEQOsYE7UL6xHmrDTkB0U
8XrwX0U2eGOvdKAbibq/OwBogqOvwFaAolHRNqNy2szIx/vIxGV3RldByVnAXNghwAf/C+Ny
nC0kXXrwMXgmyFvH5Z6NNWCVsONiwda3mR+L5JpGhOxLoPqs7SuuHSITb197MVyCXsGsK2ms
+l0YVy49NdVVuXoIAG</vt:lpwstr>
  </property>
  <property fmtid="{D5CDD505-2E9C-101B-9397-08002B2CF9AE}" pid="14" name="_new_ms_pID_725431">
    <vt:lpwstr>WNXmtkOaoMvO+RtN+AF98axcECtcDzeutF/RA/MuVrkTeP8na2B2yy
m1HCyY09R6IPysdOkoFKaGF95jn8IPRP7dOExBbQlWgSPqEZNo21+gLMWeFfBt+6pUhKdwFx
7ZPjMNuUrMypYPEZngI1VIdsJf4NZKyTLKZJ0nK7WxKub3aP/MoU61sfNyyw1Icb4IGb7OFn
9w8sA6NUyvf/2CAmXCRdXcc6p9josuAb8E0f</vt:lpwstr>
  </property>
  <property fmtid="{D5CDD505-2E9C-101B-9397-08002B2CF9AE}" pid="15" name="_new_ms_pID_725432">
    <vt:lpwstr>VPOcRqDszuG9Ea/DM6UvbMLgh7KalquPd6s3
kDXgkxV66sccXBRFRpUSm24+++OZrzrFJlZ9+cTKshms+WpKgjZh/IhT4aCGlcWjlqWZhRut
yeE31Jc/cvQKXkucHQJfR38BDLb6HDqUWvPBQ8sa4eIzSeLgq189G0a1RIIGyCiIJjSWXf10
g2H9RhGj00eoqTF/R7ak+JOb3Uld8rKRh6p8+RZSbt3zCH/cPW7Uhk</vt:lpwstr>
  </property>
  <property fmtid="{D5CDD505-2E9C-101B-9397-08002B2CF9AE}" pid="16" name="_new_ms_pID_725433">
    <vt:lpwstr>w4/CdPx+g5NrTVBBFR
HKTc81zHE57lJ6Sfop/J3Md4zKo=</vt:lpwstr>
  </property>
  <property fmtid="{D5CDD505-2E9C-101B-9397-08002B2CF9AE}" pid="17" name="_2015_ms_pID_725343">
    <vt:lpwstr>(3)uOb/Q5iqyaSGhGNB5StL8RCgtE3YSR9sWx8EPPO7dQKiksB7UuhfN1Jp8QoFAlxkqD2BpXcs
fLu+WdwMk/bAARVYlO98p1h4jYf30sGthCdhQuQUoSBm6+cYLrm/IrYGoi1uMcbsVq9H8cG5
Kkvm041DS39Rnfij9oAZmR5oDCb3qxzJiiA6gD4ZuHJrXTwXdi2e8tyYFl0P7xD/A8enNmcm
htazrDhg37h5c2YEdN</vt:lpwstr>
  </property>
  <property fmtid="{D5CDD505-2E9C-101B-9397-08002B2CF9AE}" pid="18" name="_2015_ms_pID_7253431">
    <vt:lpwstr>ImvfjXnPPEfKSGpPv9fZqJVWNpNwaVurbDHbDr5ozosW4VgFyX1VPr
JJHCThBRlFCFlmOTEKvhPR5o2WB6utqrXwlsj8+DkcnrWPb+l4oXgGkPeexp26v1KJw4fCVj
bGVs7PHvLf1+nvjZhNOeKdr4/hvLEmowjKelIh9X8aYEmHDqjEhRGC7pXJsKnmGO8n9Xvd3R
9fxOF7rzH+BTwwspG44RMfRAawfbvNKkMIeb</vt:lpwstr>
  </property>
  <property fmtid="{D5CDD505-2E9C-101B-9397-08002B2CF9AE}" pid="19" name="_2015_ms_pID_7253432">
    <vt:lpwstr>Q5QGhIqi/HyOwVlELtgjDfhvlFFy7qyD/AMk
8F99qzGsFFyHdgm7EzoLE6PB9OlLdQ==</vt:lpwstr>
  </property>
  <property fmtid="{D5CDD505-2E9C-101B-9397-08002B2CF9AE}" pid="20" name="ContentTypeId">
    <vt:lpwstr>0x010100CC226774B8D87F4D92D9D1F6859ED44E</vt:lpwstr>
  </property>
  <property fmtid="{D5CDD505-2E9C-101B-9397-08002B2CF9AE}" pid="21" name="_readonly">
    <vt:lpwstr/>
  </property>
  <property fmtid="{D5CDD505-2E9C-101B-9397-08002B2CF9AE}" pid="22" name="_change">
    <vt:lpwstr/>
  </property>
  <property fmtid="{D5CDD505-2E9C-101B-9397-08002B2CF9AE}" pid="23" name="_full-control">
    <vt:lpwstr/>
  </property>
  <property fmtid="{D5CDD505-2E9C-101B-9397-08002B2CF9AE}" pid="24" name="sflag">
    <vt:lpwstr>1561456709</vt:lpwstr>
  </property>
</Properties>
</file>