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5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6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9" r:id="rId4"/>
  </p:sldMasterIdLst>
  <p:notesMasterIdLst>
    <p:notesMasterId r:id="rId60"/>
  </p:notesMasterIdLst>
  <p:handoutMasterIdLst>
    <p:handoutMasterId r:id="rId61"/>
  </p:handoutMasterIdLst>
  <p:sldIdLst>
    <p:sldId id="1388" r:id="rId5"/>
    <p:sldId id="1389" r:id="rId6"/>
    <p:sldId id="1390" r:id="rId7"/>
    <p:sldId id="1391" r:id="rId8"/>
    <p:sldId id="1392" r:id="rId9"/>
    <p:sldId id="1393" r:id="rId10"/>
    <p:sldId id="1394" r:id="rId11"/>
    <p:sldId id="1395" r:id="rId12"/>
    <p:sldId id="1396" r:id="rId13"/>
    <p:sldId id="1404" r:id="rId14"/>
    <p:sldId id="1405" r:id="rId15"/>
    <p:sldId id="1406" r:id="rId16"/>
    <p:sldId id="1407" r:id="rId17"/>
    <p:sldId id="1408" r:id="rId18"/>
    <p:sldId id="1409" r:id="rId19"/>
    <p:sldId id="1410" r:id="rId20"/>
    <p:sldId id="1411" r:id="rId21"/>
    <p:sldId id="1412" r:id="rId22"/>
    <p:sldId id="1413" r:id="rId23"/>
    <p:sldId id="1414" r:id="rId24"/>
    <p:sldId id="1415" r:id="rId25"/>
    <p:sldId id="1416" r:id="rId26"/>
    <p:sldId id="1417" r:id="rId27"/>
    <p:sldId id="1418" r:id="rId28"/>
    <p:sldId id="1419" r:id="rId29"/>
    <p:sldId id="1420" r:id="rId30"/>
    <p:sldId id="1421" r:id="rId31"/>
    <p:sldId id="1422" r:id="rId32"/>
    <p:sldId id="1423" r:id="rId33"/>
    <p:sldId id="1424" r:id="rId34"/>
    <p:sldId id="1425" r:id="rId35"/>
    <p:sldId id="1426" r:id="rId36"/>
    <p:sldId id="1427" r:id="rId37"/>
    <p:sldId id="1428" r:id="rId38"/>
    <p:sldId id="1429" r:id="rId39"/>
    <p:sldId id="1430" r:id="rId40"/>
    <p:sldId id="1431" r:id="rId41"/>
    <p:sldId id="1432" r:id="rId42"/>
    <p:sldId id="1433" r:id="rId43"/>
    <p:sldId id="1434" r:id="rId44"/>
    <p:sldId id="1435" r:id="rId45"/>
    <p:sldId id="1436" r:id="rId46"/>
    <p:sldId id="1437" r:id="rId47"/>
    <p:sldId id="1438" r:id="rId48"/>
    <p:sldId id="1439" r:id="rId49"/>
    <p:sldId id="1440" r:id="rId50"/>
    <p:sldId id="1441" r:id="rId51"/>
    <p:sldId id="1442" r:id="rId52"/>
    <p:sldId id="1443" r:id="rId53"/>
    <p:sldId id="1444" r:id="rId54"/>
    <p:sldId id="1446" r:id="rId55"/>
    <p:sldId id="1445" r:id="rId56"/>
    <p:sldId id="1447" r:id="rId57"/>
    <p:sldId id="1448" r:id="rId58"/>
    <p:sldId id="1449" r:id="rId59"/>
  </p:sldIdLst>
  <p:sldSz cx="12192000" cy="6858000"/>
  <p:notesSz cx="7099300" cy="10234613"/>
  <p:defaultTextStyle>
    <a:defPPr>
      <a:defRPr lang="zh-CN"/>
    </a:defPPr>
    <a:lvl1pPr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1pPr>
    <a:lvl2pPr marL="4572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2pPr>
    <a:lvl3pPr marL="9144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3pPr>
    <a:lvl4pPr marL="13716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4pPr>
    <a:lvl5pPr marL="18288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2" orient="horz" pos="482" userDrawn="1">
          <p15:clr>
            <a:srgbClr val="A4A3A4"/>
          </p15:clr>
        </p15:guide>
        <p15:guide id="3" orient="horz" pos="2908" userDrawn="1">
          <p15:clr>
            <a:srgbClr val="A4A3A4"/>
          </p15:clr>
        </p15:guide>
        <p15:guide id="4" orient="horz" pos="5967">
          <p15:clr>
            <a:srgbClr val="A4A3A4"/>
          </p15:clr>
        </p15:guide>
        <p15:guide id="6" pos="2440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4028">
          <p15:clr>
            <a:srgbClr val="A4A3A4"/>
          </p15:clr>
        </p15:guide>
        <p15:guide id="9" pos="626">
          <p15:clr>
            <a:srgbClr val="A4A3A4"/>
          </p15:clr>
        </p15:guide>
        <p15:guide id="10" pos="38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00280246" initials="w" lastIdx="13" clrIdx="0"/>
  <p:cmAuthor id="1" name="huangwenyong" initials="h" lastIdx="22" clrIdx="1"/>
  <p:cmAuthor id="2" name="c00224892" initials="CM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00000"/>
    <a:srgbClr val="990000"/>
    <a:srgbClr val="FF0909"/>
    <a:srgbClr val="CF6B63"/>
    <a:srgbClr val="E7CCC7"/>
    <a:srgbClr val="FFC1C1"/>
    <a:srgbClr val="EE0000"/>
    <a:srgbClr val="54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88139" autoAdjust="0"/>
  </p:normalViewPr>
  <p:slideViewPr>
    <p:cSldViewPr showGuides="1">
      <p:cViewPr varScale="1">
        <p:scale>
          <a:sx n="61" d="100"/>
          <a:sy n="61" d="100"/>
        </p:scale>
        <p:origin x="876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3576"/>
    </p:cViewPr>
  </p:sorterViewPr>
  <p:notesViewPr>
    <p:cSldViewPr showGuides="1">
      <p:cViewPr varScale="1">
        <p:scale>
          <a:sx n="47" d="100"/>
          <a:sy n="47" d="100"/>
        </p:scale>
        <p:origin x="2910" y="72"/>
      </p:cViewPr>
      <p:guideLst>
        <p:guide orient="horz" pos="482"/>
        <p:guide orient="horz" pos="2908"/>
        <p:guide orient="horz" pos="5967"/>
        <p:guide pos="2440"/>
        <p:guide pos="431"/>
        <p:guide pos="4028"/>
        <p:guide pos="626"/>
        <p:guide pos="38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t" anchorCtr="0" compatLnSpc="1">
            <a:prstTxWarp prst="textNoShape">
              <a:avLst/>
            </a:prstTxWarp>
          </a:bodyPr>
          <a:lstStyle>
            <a:lvl1pPr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请将此处改为本章标题</a:t>
            </a:r>
            <a:endParaRPr lang="en-US" altLang="zh-CN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t" anchorCtr="0" compatLnSpc="1">
            <a:prstTxWarp prst="textNoShape">
              <a:avLst/>
            </a:prstTxWarp>
          </a:bodyPr>
          <a:lstStyle>
            <a:lvl1pPr algn="r"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b" anchorCtr="0" compatLnSpc="1">
            <a:prstTxWarp prst="textNoShape">
              <a:avLst/>
            </a:prstTxWarp>
          </a:bodyPr>
          <a:lstStyle>
            <a:lvl1pPr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b" anchorCtr="0" compatLnSpc="1">
            <a:prstTxWarp prst="textNoShape">
              <a:avLst/>
            </a:prstTxWarp>
          </a:bodyPr>
          <a:lstStyle>
            <a:lvl1pPr algn="r"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FB0E886-5559-4133-9D2D-4B2631545D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4744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3903" y="4616450"/>
            <a:ext cx="5931494" cy="510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dirty="0" smtClean="0"/>
              <a:t>Click here to add content</a:t>
            </a:r>
            <a:endParaRPr lang="en-US" altLang="zh-CN" noProof="0" dirty="0"/>
          </a:p>
          <a:p>
            <a:pPr lvl="1"/>
            <a:r>
              <a:rPr lang="en-US" altLang="zh-CN" noProof="0" dirty="0"/>
              <a:t>Click here to add content</a:t>
            </a:r>
          </a:p>
          <a:p>
            <a:pPr lvl="2"/>
            <a:r>
              <a:rPr lang="en-US" altLang="zh-CN" noProof="0" dirty="0"/>
              <a:t>Click here to add content</a:t>
            </a:r>
          </a:p>
        </p:txBody>
      </p:sp>
      <p:sp>
        <p:nvSpPr>
          <p:cNvPr id="686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3903" y="765609"/>
            <a:ext cx="5931493" cy="3336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81672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0975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60000"/>
      <a:buFont typeface="Wingdings" pitchFamily="2" charset="2"/>
      <a:buChar char="l"/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541338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itchFamily="2" charset="2"/>
      <a:buChar char="p"/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895350" indent="-17462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itchFamily="2" charset="2"/>
      <a:buChar char="n"/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6002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4pPr>
    <a:lvl5pPr marL="20574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orient="horz" pos="29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</a:rPr>
              <a:t>1.01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Update to V2R3</a:t>
            </a:r>
          </a:p>
          <a:p>
            <a:r>
              <a:rPr lang="en-US" altLang="zh-CN" dirty="0" smtClean="0">
                <a:latin typeface="Arial" panose="020B0604020202020204" pitchFamily="34" charset="0"/>
              </a:rPr>
              <a:t>1.10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Change the title “hardware introduction” to “product introduction”, the “software features” will not be updated in the future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Update to V2R5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P5, P6, P7 update to new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Hardware architecture </a:t>
            </a:r>
            <a:r>
              <a:rPr lang="zh-CN" altLang="en-US" dirty="0" smtClean="0">
                <a:latin typeface="Arial" panose="020B0604020202020204" pitchFamily="34" charset="0"/>
              </a:rPr>
              <a:t>→ </a:t>
            </a:r>
            <a:r>
              <a:rPr lang="en-US" altLang="zh-CN" dirty="0" smtClean="0">
                <a:latin typeface="Arial" panose="020B0604020202020204" pitchFamily="34" charset="0"/>
              </a:rPr>
              <a:t>Key Specifications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P52, Add a comprehensive networking scenario</a:t>
            </a:r>
          </a:p>
          <a:p>
            <a:pPr lvl="0"/>
            <a:r>
              <a:rPr lang="en-US" altLang="zh-CN" dirty="0" smtClean="0">
                <a:latin typeface="Arial" panose="020B0604020202020204" pitchFamily="34" charset="0"/>
              </a:rPr>
              <a:t>1.20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Update Layout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Update to VR7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P7,P9,P13 update to new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Add P23,P24. The introduction of SRUX5/SRU40C/SRU100E/SRU200E</a:t>
            </a:r>
          </a:p>
          <a:p>
            <a:pPr lvl="1"/>
            <a:r>
              <a:rPr lang="en-US" altLang="zh-CN" dirty="0" smtClean="0">
                <a:latin typeface="Arial" panose="020B0604020202020204" pitchFamily="34" charset="0"/>
              </a:rPr>
              <a:t>Add P51,P53. The introduction of OPS and IAE</a:t>
            </a:r>
          </a:p>
          <a:p>
            <a:pPr lvl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0" name="幻灯片图像占位符 9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2546992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The AR150 and AR200 share the same simple logical architecture, which is consist of CPU and LSW(Switching module).</a:t>
            </a:r>
          </a:p>
          <a:p>
            <a:r>
              <a:rPr lang="en-US" altLang="zh-CN" smtClean="0"/>
              <a:t>The CPU is responsible for complex calculation, it is directly connected to the WAN interface, and to the LSW with a GE bus.</a:t>
            </a:r>
          </a:p>
          <a:p>
            <a:r>
              <a:rPr lang="en-US" altLang="zh-CN" smtClean="0"/>
              <a:t>LSW is responsible for forwarding the L2 and L3 Ethernet traffics.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65090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The AR 1200/2200/3200 has more complex logical architecture.</a:t>
            </a:r>
          </a:p>
          <a:p>
            <a:r>
              <a:rPr lang="en-US" altLang="zh-CN" smtClean="0"/>
              <a:t>Bus interface is reserved for the pluggable cards on each slot.</a:t>
            </a:r>
          </a:p>
          <a:p>
            <a:r>
              <a:rPr lang="en-US" altLang="zh-CN" smtClean="0"/>
              <a:t>Different to the AR150&amp;160&amp;200, the switching fabric is added to AR1200/2200/3200, which greatly enhances the performance.</a:t>
            </a:r>
            <a:endParaRPr lang="zh-CN" altLang="en-US" smtClean="0"/>
          </a:p>
          <a:p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3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17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SRU40, SRU60, and SRU80 panels are identical except for having different silkscreen. </a:t>
            </a:r>
          </a:p>
          <a:p>
            <a:r>
              <a:rPr lang="en-US" altLang="zh-CN" dirty="0" smtClean="0"/>
              <a:t>The SRU must be installed on the AR2240 and AR3260. You can install one SRU. Two SRUs can be installed on the router.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823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2328045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SRU40C only supported by AR2240C.</a:t>
            </a:r>
          </a:p>
          <a:p>
            <a:r>
              <a:rPr lang="en-US" altLang="zh-CN" smtClean="0"/>
              <a:t>SRU100E/SRU200E</a:t>
            </a:r>
            <a:r>
              <a:rPr lang="zh-CN" altLang="en-US" smtClean="0"/>
              <a:t> </a:t>
            </a:r>
            <a:r>
              <a:rPr lang="en-US" altLang="zh-CN" smtClean="0"/>
              <a:t>only supported by AR2240</a:t>
            </a:r>
            <a:r>
              <a:rPr lang="zh-CN" altLang="en-US" smtClean="0"/>
              <a:t> </a:t>
            </a:r>
            <a:r>
              <a:rPr lang="en-US" altLang="zh-CN" smtClean="0"/>
              <a:t>and AR3260.</a:t>
            </a:r>
            <a:endParaRPr lang="en-US" altLang="zh-CN" dirty="0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5995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SIC slots can be combined into one WSIC slot by removing the guide rail. </a:t>
            </a:r>
          </a:p>
          <a:p>
            <a:r>
              <a:rPr lang="en-US" smtClean="0"/>
              <a:t>The two SIC slots and the WSIC slot below them can be combined into one XSIC slot by removing the guide rail. </a:t>
            </a:r>
          </a:p>
          <a:p>
            <a:r>
              <a:rPr lang="en-US" smtClean="0"/>
              <a:t>Two XSIC slots can be combined into one EXSIC slot by removing the guide rail. </a:t>
            </a:r>
          </a:p>
          <a:p>
            <a:r>
              <a:rPr lang="en-US" smtClean="0"/>
              <a:t>Slots can be combined into one, but one slot cannot be divided into multiple slots. </a:t>
            </a:r>
          </a:p>
          <a:p>
            <a:r>
              <a:rPr lang="en-US" smtClean="0"/>
              <a:t>After two slots are combined into one, the slot ID is the larger one between the original two slots. </a:t>
            </a:r>
          </a:p>
          <a:p>
            <a:r>
              <a:rPr lang="en-US" smtClean="0"/>
              <a:t>In V200R002C00, a WSIC card can be inserted into an XSIC slot with a special component. The WSIC card is in the lower side of the slot and uses the XSIC slot ID as its own slot ID. </a:t>
            </a:r>
          </a:p>
          <a:p>
            <a:r>
              <a:rPr lang="en-US" smtClean="0"/>
              <a:t>The AR2201-48FE and AR2202-48FE have no slot for pluggable subcards, so they do not support subcards.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6366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Slots can be combined into one, but one slot cannot be divided into multiple slots. </a:t>
            </a:r>
          </a:p>
          <a:p>
            <a:r>
              <a:rPr lang="en-US" altLang="zh-CN" smtClean="0"/>
              <a:t>The number of the new merged slot equals to the larger one of the former slots.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0681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1/2: indicates one or two interfaces. </a:t>
            </a:r>
          </a:p>
          <a:p>
            <a:r>
              <a:rPr lang="en-US" smtClean="0"/>
              <a:t>E1: indicates E1 interfaces. </a:t>
            </a:r>
          </a:p>
          <a:p>
            <a:r>
              <a:rPr lang="en-US" smtClean="0"/>
              <a:t>T1: indicates T1 interfaces. </a:t>
            </a:r>
          </a:p>
          <a:p>
            <a:r>
              <a:rPr lang="en-US" smtClean="0"/>
              <a:t>M: indicates multiflex trunks. </a:t>
            </a:r>
          </a:p>
          <a:p>
            <a:r>
              <a:rPr lang="en-US" smtClean="0"/>
              <a:t>PRI: indicate ISDN primary rate interfaces.</a:t>
            </a:r>
          </a:p>
          <a:p>
            <a:r>
              <a:rPr lang="en-US" smtClean="0"/>
              <a:t>VE1: indicates voice E1 interfaces.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48963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1CPOS-155M (1-Port Channelized POS Interface Card):</a:t>
            </a:r>
          </a:p>
          <a:p>
            <a:pPr lvl="1"/>
            <a:r>
              <a:rPr lang="en-US" smtClean="0"/>
              <a:t>1: indicates one interface. C: indicates channelized interface. </a:t>
            </a:r>
          </a:p>
          <a:p>
            <a:pPr lvl="1"/>
            <a:r>
              <a:rPr lang="en-US" smtClean="0"/>
              <a:t>POS: is short for Packet Over SDH/SONET. </a:t>
            </a:r>
          </a:p>
          <a:p>
            <a:pPr lvl="1"/>
            <a:r>
              <a:rPr lang="en-US" smtClean="0"/>
              <a:t>155M: indicates a rate of 155 Mbit/s.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8104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635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The 3G-HSPA+7 is a 3G access SIC card. It can function as the primary or backup link of an enterprise to connect to the Internet and transmit voice, video, and data services.</a:t>
            </a:r>
          </a:p>
          <a:p>
            <a:r>
              <a:rPr lang="en-US" altLang="zh-CN" smtClean="0"/>
              <a:t>The 3G-EVDO is a CDMA2000 network access module, It is installed in a SIC slot to provide high-speed wireless data transmission, enabling enterprise users to connect to CDMA2000 networks.</a:t>
            </a:r>
          </a:p>
          <a:p>
            <a:r>
              <a:rPr lang="en-US" altLang="zh-CN" smtClean="0"/>
              <a:t>The 1LTE-L is a wireless high-speed WAN access module, It is installed in a SIC slot to provide high-speed wireless data transmission, enabling enterprise users to connect to Long Term Evolution (LTE) networks.</a:t>
            </a:r>
          </a:p>
          <a:p>
            <a:r>
              <a:rPr lang="en-US" altLang="zh-CN" smtClean="0"/>
              <a:t>Only a list of USB 3G Modems are supported, you can contact Huawei TAC to get the latest list.</a:t>
            </a:r>
            <a:endParaRPr lang="en-US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72413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8FE1GE can be installed in the WSIC slots of the AR1200, AR2200, and AR3260. On the AR1200 and AR2204, two SIC slots are combined into one WSIC slot.</a:t>
            </a:r>
          </a:p>
          <a:p>
            <a:r>
              <a:rPr lang="en-US" smtClean="0"/>
              <a:t>The 24GE can be installed into the XSIC slot on the AR2220, AR2240, and AR3260. On the AR2220, two WSIC slots are combined into one XSIC slot.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64321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An FXS interface is a simulated subscriber line interface and provides access to AT0 loop trunk of the analog phone, fax, and telephone exchange.</a:t>
            </a:r>
          </a:p>
          <a:p>
            <a:r>
              <a:rPr lang="en-US" altLang="zh-CN" smtClean="0"/>
              <a:t>An FXO interface is a loop trunk interface and provides access to the telephone exchange by using regular subscriber lines.</a:t>
            </a:r>
            <a:endParaRPr lang="en-US" smtClean="0"/>
          </a:p>
          <a:p>
            <a:r>
              <a:rPr lang="en-US" altLang="zh-CN" smtClean="0"/>
              <a:t>The 2BST is the ISDN module on the AR routers and provides two ISDN S/T interfaces, which transmit voice service.</a:t>
            </a:r>
          </a:p>
          <a:p>
            <a:r>
              <a:rPr lang="en-US" altLang="zh-CN" smtClean="0"/>
              <a:t>The 2BST implements the ISDN BRI function and provides the bandwidth of two B channels and one D channel:</a:t>
            </a:r>
          </a:p>
          <a:p>
            <a:pPr lvl="1"/>
            <a:r>
              <a:rPr lang="en-US" altLang="zh-CN" smtClean="0"/>
              <a:t>B channel: provides 64 kbit/s bandwidth and transmits voice service.</a:t>
            </a:r>
          </a:p>
          <a:p>
            <a:pPr lvl="1"/>
            <a:r>
              <a:rPr lang="en-US" altLang="zh-CN" smtClean="0"/>
              <a:t>D channel: is a signaling channel and provides 16 kbit/s bandwidth.</a:t>
            </a:r>
          </a:p>
          <a:p>
            <a:pPr lvl="1"/>
            <a:r>
              <a:rPr lang="en-US" altLang="zh-CN" smtClean="0"/>
              <a:t>The total bandwidth of two B channels and one D channel is 144 kbit/s.</a:t>
            </a:r>
          </a:p>
          <a:p>
            <a:r>
              <a:rPr lang="en-US" altLang="zh-CN" smtClean="0"/>
              <a:t>The S/T interface on the 2BST provides a rate of 192 kbit/s, including 144 kbit/s for data transmission and 48 kbit/s for maintenance information transmission.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91968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447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Only power modules of the same power can be used on an AR router. </a:t>
            </a:r>
          </a:p>
          <a:p>
            <a:r>
              <a:rPr lang="en-US" smtClean="0"/>
              <a:t>Powering off the AR router before removing and reinstalling power modules. </a:t>
            </a:r>
          </a:p>
          <a:p>
            <a:r>
              <a:rPr lang="en-US" smtClean="0"/>
              <a:t>To power off an AR router, power off all its power modules.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96924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备注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229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If a single fan failed, the device will be overheated and its performance is then affected. When this occurs, replace the entire fan module immediately.</a:t>
            </a:r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1435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144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A network cable subtends devices, enables a device to communication with other network devices, and allows users to locally or remotely maintain the device.</a:t>
            </a:r>
            <a:endParaRPr lang="zh-CN" altLang="en-US" smtClean="0"/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4330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appearances of the single-mode optical fiber and the multimode optical fiber are the same, but their colors are different. The single-mode optical fiber is yellow, and the multi-mode optical fiber is orange.</a:t>
            </a:r>
          </a:p>
          <a:p>
            <a:r>
              <a:rPr lang="en-US" smtClean="0"/>
              <a:t>The optical transmitting module of the multi-transverse mode is connected to the multimode fiber. </a:t>
            </a:r>
          </a:p>
          <a:p>
            <a:r>
              <a:rPr lang="en-US" smtClean="0"/>
              <a:t>The optical transmitting module of the single-longitudinal mode or multi-longitudinal mode is connected to the single mode fiber.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7965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84200" y="765175"/>
            <a:ext cx="5930900" cy="3336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0975" indent="-180975" algn="just"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SzPct val="60000"/>
            </a:pPr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100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E1 trunk cables are classified into 75-ohm unbalanced coaxial cables and 120-ohm balanced twisted pair cables. The connectors of the cables are as follows:</a:t>
            </a:r>
          </a:p>
          <a:p>
            <a:r>
              <a:rPr lang="en-US" altLang="zh-CN" smtClean="0"/>
              <a:t>75-ohm unbalanced coaxial cable (DB9 to BNC):</a:t>
            </a:r>
          </a:p>
          <a:p>
            <a:pPr lvl="1"/>
            <a:r>
              <a:rPr lang="en-US" altLang="zh-CN" smtClean="0"/>
              <a:t>One end provides a DB9 connector.</a:t>
            </a:r>
          </a:p>
          <a:p>
            <a:pPr lvl="1"/>
            <a:r>
              <a:rPr lang="en-US" altLang="zh-CN" smtClean="0"/>
              <a:t>The other end provides two BNC connectors.</a:t>
            </a:r>
          </a:p>
          <a:p>
            <a:r>
              <a:rPr lang="en-US" altLang="zh-CN" smtClean="0"/>
              <a:t>120-ohm balanced twisted pair cable (DB9 to RJ45):</a:t>
            </a:r>
          </a:p>
          <a:p>
            <a:pPr lvl="1"/>
            <a:r>
              <a:rPr lang="en-US" altLang="zh-CN" smtClean="0"/>
              <a:t>One end provides a DB9 connector.</a:t>
            </a:r>
          </a:p>
          <a:p>
            <a:pPr lvl="1"/>
            <a:r>
              <a:rPr lang="en-US" altLang="zh-CN" smtClean="0"/>
              <a:t>The other end provides an RJ45 connector.</a:t>
            </a:r>
          </a:p>
          <a:p>
            <a:r>
              <a:rPr lang="en-US" altLang="zh-CN" smtClean="0"/>
              <a:t>A T1 trunk cable is a 100-ohm balanced twisted pair cable. Its appearance is the same as the appearance of an E1 120-ohm balanced twisted pair cable.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79637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connectors of a 4G.SHDSL cable are as follows:</a:t>
            </a:r>
          </a:p>
          <a:p>
            <a:pPr lvl="1"/>
            <a:r>
              <a:rPr lang="en-US" smtClean="0"/>
              <a:t>An RJ45 connector on the local end </a:t>
            </a:r>
          </a:p>
          <a:p>
            <a:pPr lvl="1"/>
            <a:r>
              <a:rPr lang="en-US" smtClean="0"/>
              <a:t>Four RJ11 connector on the network side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34325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console cable connects the console port of the device to the serial port of an operation terminal to transmit configuration data. A shielded cable or an unshielded cable can be used according to the onsite situation.</a:t>
            </a:r>
          </a:p>
          <a:p>
            <a:r>
              <a:rPr lang="en-US" smtClean="0"/>
              <a:t>A console cable connects the device and terminal as follows:</a:t>
            </a:r>
          </a:p>
          <a:p>
            <a:r>
              <a:rPr lang="en-US" smtClean="0"/>
              <a:t>The 8-pin RJ45 connector is inserted into the console port of the device. </a:t>
            </a:r>
          </a:p>
          <a:p>
            <a:r>
              <a:rPr lang="en-US" smtClean="0"/>
              <a:t>The DB9 male connector is connected to an operation terminal, which is usually a PC.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45187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772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L2 traffics between LAN interfaces are forwarded through LSW.</a:t>
            </a:r>
          </a:p>
          <a:p>
            <a:r>
              <a:rPr lang="en-US" altLang="zh-CN" smtClean="0"/>
              <a:t>L3 traffics between LAN interfaces, or between LAN and WAN interfaces are forwarded through both LSW and CPU.</a:t>
            </a:r>
            <a:endParaRPr lang="zh-CN" altLang="en-US" smtClean="0"/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58309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L2 traffics between LAN interfaces are forwarded through LSW.</a:t>
            </a:r>
          </a:p>
          <a:p>
            <a:r>
              <a:rPr lang="en-US" altLang="zh-CN" smtClean="0"/>
              <a:t>L3 traffics between LAN interfaces, or between LAN and WAN interfaces are forwarded through LSW, switching fabric and CPU.</a:t>
            </a:r>
            <a:endParaRPr lang="zh-CN" altLang="en-US" smtClean="0"/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29612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Ethernet LAN-Ethernet LAN Layer 2 (in a subcard): only through LSW</a:t>
            </a:r>
          </a:p>
          <a:p>
            <a:r>
              <a:rPr lang="en-US" altLang="zh-CN" smtClean="0"/>
              <a:t>Ethernet LAN-Ethernet LAN Layer 3 (in a subcard): through LSW and Fabric</a:t>
            </a:r>
          </a:p>
          <a:p>
            <a:r>
              <a:rPr lang="en-US" altLang="zh-CN" smtClean="0"/>
              <a:t>Ethernet LAN-fixed Ethernet WAN2 Layer 3 (in a subcard): through LSW, Fabric and CPU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35898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31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Enterprise-class voice communication is flexible and efficient, as the AR voice features integrate with data networks. </a:t>
            </a:r>
          </a:p>
          <a:p>
            <a:r>
              <a:rPr lang="en-US" smtClean="0"/>
              <a:t>Basic voice functions are provided by the built-in PBX, SIP server, and SIP access gateway</a:t>
            </a:r>
          </a:p>
          <a:p>
            <a:r>
              <a:rPr lang="en-US" smtClean="0"/>
              <a:t>Value-added voice services include multi-party communication, IVR automatic connection, ring-backtone, parallel ringing, sequential ringing, one number link you (ONLY), bill management, and subscriber management.</a:t>
            </a:r>
          </a:p>
          <a:p>
            <a:r>
              <a:rPr lang="en-US" smtClean="0"/>
              <a:t>Intelligent call routing enables exceptional voice service reliability.</a:t>
            </a:r>
          </a:p>
          <a:p>
            <a:r>
              <a:rPr lang="en-US" smtClean="0"/>
              <a:t>The AR routers can be connected with the NGN/IMS/PBX/terminal of major vendors.</a:t>
            </a:r>
          </a:p>
          <a:p>
            <a:r>
              <a:rPr lang="en-US" smtClean="0"/>
              <a:t>The Quality of Experience (QoE) feature monitors voice service quality in real time.</a:t>
            </a:r>
          </a:p>
          <a:p>
            <a:r>
              <a:rPr lang="en-US" smtClean="0"/>
              <a:t>Jitter buffer, echo cancellation, and packet loss compensation combine to deliver a superior user experience</a:t>
            </a:r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169889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Only SRU80 with TM card supports </a:t>
            </a:r>
            <a:r>
              <a:rPr lang="zh-CN" altLang="zh-CN" smtClean="0">
                <a:sym typeface="Arial" pitchFamily="34" charset="0"/>
              </a:rPr>
              <a:t>Hardware-based QoS</a:t>
            </a:r>
            <a:r>
              <a:rPr lang="en-US" smtClean="0"/>
              <a:t>, all model can support H – QoS.</a:t>
            </a:r>
            <a:endParaRPr lang="en-US" dirty="0"/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6539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84200" y="765175"/>
            <a:ext cx="5930900" cy="3336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756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While delivering enterprise-class network services, the AR router provides robust network security. Comprehensive security solutions include user access control, packet detection, and active attack defense.</a:t>
            </a:r>
          </a:p>
          <a:p>
            <a:r>
              <a:rPr lang="en-US" smtClean="0"/>
              <a:t>The built-in firewall is the first line of defense.</a:t>
            </a:r>
          </a:p>
          <a:p>
            <a:r>
              <a:rPr lang="en-US" smtClean="0"/>
              <a:t>Port authentication technologies include 802.1x authentication, MAC address authentication, and</a:t>
            </a:r>
          </a:p>
          <a:p>
            <a:r>
              <a:rPr lang="en-US" smtClean="0"/>
              <a:t>portal authentication.</a:t>
            </a:r>
          </a:p>
          <a:p>
            <a:r>
              <a:rPr lang="en-US" smtClean="0"/>
              <a:t>User and device authentication methods include RADIUS and HWTACACS.</a:t>
            </a:r>
          </a:p>
          <a:p>
            <a:r>
              <a:rPr lang="en-US" smtClean="0"/>
              <a:t>VPN technologies include IPsec VPN, GRE VPN, DSVPN, L2TP VPN and SSL VPN.</a:t>
            </a:r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684064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 smtClean="0"/>
              <a:t>IAE focus on solving the following new requirements of the Internet: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Cloud center and large enterprise network need much powerful IPS or UTM.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Strong demand for application identification, control and visualization.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Demand of integrated IPS, automatic detection and action 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Demand of intelligent linkage (IPS, AV, URL, etc.)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Demand of content security virtualization (IPS, AV, URL, etc.)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Demand of multi content security platform sharing</a:t>
            </a:r>
            <a:endParaRPr lang="zh-CN" altLang="zh-CN" dirty="0" smtClean="0"/>
          </a:p>
          <a:p>
            <a:pPr lvl="0">
              <a:lnSpc>
                <a:spcPct val="100000"/>
              </a:lnSpc>
            </a:pPr>
            <a:r>
              <a:rPr lang="en-US" altLang="zh-CN" dirty="0" smtClean="0"/>
              <a:t>IAE core competitiveness is reflected as follows: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High performance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Merge the detection requirements of each services, the application layer only analyze and extract once. Integration strategy merging and execution, Less than 50% performance decline after enable the full threat protection feature.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Multi product rapid release and services expand capabilities.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Focus on professional content security capabilities, to achieve flexible and efficient services processing with reasonable architecture , to meet the various needs of the product.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Independent evolution and development of core security capability</a:t>
            </a:r>
            <a:endParaRPr lang="zh-CN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SA library /IPS library /URL library /AV / reputation library, those core security capabilities can be independent development and evolution, decoupling from specific product.</a:t>
            </a:r>
            <a:endParaRPr lang="zh-CN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48474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514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1950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 smtClean="0"/>
              <a:t>OPS is the new function that being released after V2R7C00. AR1220, AR1220V, AR1220W, AR1220VW and AR1220L do not support OPS 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/>
              <a:t>OPS is mainly used in following circumstance.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/>
              <a:t>Intelligence diagnosis</a:t>
            </a:r>
            <a:endParaRPr lang="zh-CN" altLang="en-US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Threshold alarm: diagnostic whether equipment, memory or CPU occupancy rate is over threshold or not.</a:t>
            </a:r>
            <a:endParaRPr lang="zh-CN" altLang="en-US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Interface diagnostic: diagnostic whether the interface is normal or not.</a:t>
            </a:r>
            <a:endParaRPr lang="zh-CN" altLang="en-US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Route diagnostic and analysis: diagnostic whether the route of the equipment is normal or not.</a:t>
            </a:r>
            <a:endParaRPr lang="zh-CN" altLang="en-US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Monitor key route change: Create notification after key routing changes.</a:t>
            </a:r>
            <a:endParaRPr lang="zh-CN" altLang="en-US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Equipment diagnostic and query: diagnostic equipment is normal or not.</a:t>
            </a:r>
            <a:endParaRPr lang="zh-CN" altLang="en-US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Interface flow monitoring: diagnostic whether the flow of the interface is normal or not.</a:t>
            </a:r>
            <a:endParaRPr lang="zh-CN" altLang="en-US" dirty="0" smtClean="0"/>
          </a:p>
          <a:p>
            <a:pPr>
              <a:lnSpc>
                <a:spcPct val="110000"/>
              </a:lnSpc>
            </a:pPr>
            <a:r>
              <a:rPr lang="en-US" altLang="zh-CN" dirty="0" smtClean="0"/>
              <a:t>Intelligence configuration</a:t>
            </a:r>
            <a:endParaRPr lang="zh-CN" altLang="en-US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To enter the configuration mode, automatically backup the configure: before starting the configuration, automatically backup the current configuration to the local and remote SSH server.</a:t>
            </a:r>
            <a:endParaRPr lang="zh-CN" altLang="en-US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Configuration change add user information: after change the configuration, record the user name and IP address which change the configuration.</a:t>
            </a:r>
            <a:endParaRPr lang="zh-CN" altLang="en-US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Risk warning: warning the risk before the implementation the configuration which customers consider risky.</a:t>
            </a: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496573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sym typeface="Calibri" pitchFamily="34" charset="0"/>
              </a:rPr>
              <a:t>Application: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AR G3 enterprise router can be applied to 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The enterprise headquarters and branch egress gateway to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Provide a cost-efficient, highly reliable, and easy-to-deploy interconnection solution.</a:t>
            </a:r>
          </a:p>
          <a:p>
            <a:r>
              <a:rPr lang="en-US" altLang="zh-CN" smtClean="0">
                <a:sym typeface="Calibri" pitchFamily="34" charset="0"/>
              </a:rPr>
              <a:t>Benefits: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The AR integrates routing, switching, voice, security, and WLAN functions. You need to deploy only one device at the egress to meet multi-service requirements, which reduces the TCO and protects investments.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The AR supports high-density voice card 32FXS and high-density Ethernet card 24GE to connect many voice and data terminals.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The AR provides built-in AC, leading in industry. It provides cost-efficient WLAN access solution without deploying extra cards.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The AR supports dual SRUs and hot standby, ensuring nonstop service transmission.</a:t>
            </a:r>
            <a:endParaRPr lang="en-US" altLang="zh-CN" dirty="0">
              <a:sym typeface="Calibri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099541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The AR G3 routers function as the egress routers of enterprise branches and provide flexible access methods to support remote network connections.</a:t>
            </a:r>
          </a:p>
          <a:p>
            <a:r>
              <a:rPr lang="zh-CN" altLang="zh-CN" smtClean="0">
                <a:sym typeface="Arial" pitchFamily="34" charset="0"/>
              </a:rPr>
              <a:t>An AR G3 meets various access requirements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including leased line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Ethernet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xDSL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3G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and WLAN. This saves deployment and maintenance costs and provides a large value to customers.</a:t>
            </a:r>
          </a:p>
          <a:p>
            <a:r>
              <a:rPr lang="zh-CN" altLang="zh-CN" smtClean="0">
                <a:sym typeface="Arial" pitchFamily="34" charset="0"/>
              </a:rPr>
              <a:t>The 100 Mbit/s Ethernet interfaces of an AR1220V and AR1220W </a:t>
            </a:r>
            <a:r>
              <a:rPr lang="en-US" altLang="zh-CN" smtClean="0">
                <a:sym typeface="Arial" pitchFamily="34" charset="0"/>
              </a:rPr>
              <a:t>(</a:t>
            </a:r>
            <a:r>
              <a:rPr lang="zh-CN" altLang="zh-CN" smtClean="0">
                <a:sym typeface="Arial" pitchFamily="34" charset="0"/>
              </a:rPr>
              <a:t>V2R1C01</a:t>
            </a:r>
            <a:r>
              <a:rPr lang="en-US" altLang="zh-CN" smtClean="0">
                <a:sym typeface="Arial" pitchFamily="34" charset="0"/>
              </a:rPr>
              <a:t>)</a:t>
            </a:r>
            <a:r>
              <a:rPr lang="zh-CN" altLang="zh-CN" smtClean="0">
                <a:sym typeface="Arial" pitchFamily="34" charset="0"/>
              </a:rPr>
              <a:t> support PoE in compliance with IEEE 802.3af and 802.3at; therefore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the AR1220V and AR1220W </a:t>
            </a:r>
            <a:r>
              <a:rPr lang="en-US" altLang="zh-CN" smtClean="0">
                <a:sym typeface="Arial" pitchFamily="34" charset="0"/>
              </a:rPr>
              <a:t>(</a:t>
            </a:r>
            <a:r>
              <a:rPr lang="zh-CN" altLang="zh-CN" smtClean="0">
                <a:sym typeface="Arial" pitchFamily="34" charset="0"/>
              </a:rPr>
              <a:t>V2R1C01</a:t>
            </a:r>
            <a:r>
              <a:rPr lang="en-US" altLang="zh-CN" smtClean="0">
                <a:sym typeface="Arial" pitchFamily="34" charset="0"/>
              </a:rPr>
              <a:t>)</a:t>
            </a:r>
            <a:r>
              <a:rPr lang="zh-CN" altLang="zh-CN" smtClean="0">
                <a:sym typeface="Arial" pitchFamily="34" charset="0"/>
              </a:rPr>
              <a:t> can provide power for powered devices </a:t>
            </a:r>
            <a:r>
              <a:rPr lang="en-US" altLang="zh-CN" smtClean="0">
                <a:sym typeface="Arial" pitchFamily="34" charset="0"/>
              </a:rPr>
              <a:t>(</a:t>
            </a:r>
            <a:r>
              <a:rPr lang="zh-CN" altLang="zh-CN" smtClean="0">
                <a:sym typeface="Arial" pitchFamily="34" charset="0"/>
              </a:rPr>
              <a:t>PDs</a:t>
            </a:r>
            <a:r>
              <a:rPr lang="en-US" altLang="zh-CN" smtClean="0">
                <a:sym typeface="Arial" pitchFamily="34" charset="0"/>
              </a:rPr>
              <a:t>), </a:t>
            </a:r>
            <a:r>
              <a:rPr lang="zh-CN" altLang="zh-CN" smtClean="0">
                <a:sym typeface="Arial" pitchFamily="34" charset="0"/>
              </a:rPr>
              <a:t>such as IP phones. An 802.3at interface provides higher than 30 W power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ensuring power for large-power PDs.</a:t>
            </a:r>
            <a:endParaRPr lang="zh-CN" altLang="zh-CN" dirty="0">
              <a:sym typeface="Arial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671077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The 8FE1GECombo and 24GE interface cards on the AR2200/AR3200 support inter-card VLAN switching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spanning trees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link bundling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and Layer 2/Layer 3 data exchange.</a:t>
            </a:r>
            <a:endParaRPr lang="zh-CN" altLang="zh-CN" dirty="0">
              <a:sym typeface="Arial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80841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The AR G3 provides a built-in PBX supporting the enterprise switchboard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IVR navigation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and CDR query functions to enhance corporate image and improve enterprise communication efficiency.</a:t>
            </a:r>
          </a:p>
          <a:p>
            <a:r>
              <a:rPr lang="zh-CN" altLang="zh-CN" smtClean="0">
                <a:sym typeface="Arial" pitchFamily="34" charset="0"/>
              </a:rPr>
              <a:t>The AR G3 is located in a branch to provide the smart call routing function. When a fault occurs on the WAN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the PSTN network is used as a backup for calls.</a:t>
            </a:r>
          </a:p>
          <a:p>
            <a:r>
              <a:rPr lang="zh-CN" altLang="zh-CN" smtClean="0">
                <a:sym typeface="Arial" pitchFamily="34" charset="0"/>
              </a:rPr>
              <a:t>When the SIP server at the headquarters is unreachable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the built-in SIP server of the AR G3 implements communication between the branch and the PSTN network. This ensures reliability of voice services.</a:t>
            </a:r>
          </a:p>
          <a:p>
            <a:r>
              <a:rPr lang="zh-CN" altLang="zh-CN" smtClean="0">
                <a:sym typeface="Arial" pitchFamily="34" charset="0"/>
              </a:rPr>
              <a:t>Note: Only the AR2200/AR3200 </a:t>
            </a:r>
            <a:r>
              <a:rPr lang="en-US" altLang="zh-CN" smtClean="0">
                <a:sym typeface="Arial" pitchFamily="34" charset="0"/>
              </a:rPr>
              <a:t>(</a:t>
            </a:r>
            <a:r>
              <a:rPr lang="zh-CN" altLang="zh-CN" smtClean="0">
                <a:sym typeface="Arial" pitchFamily="34" charset="0"/>
              </a:rPr>
              <a:t>V2R1C01</a:t>
            </a:r>
            <a:r>
              <a:rPr lang="en-US" altLang="zh-CN" smtClean="0">
                <a:sym typeface="Arial" pitchFamily="34" charset="0"/>
              </a:rPr>
              <a:t>)</a:t>
            </a:r>
            <a:r>
              <a:rPr lang="zh-CN" altLang="zh-CN" smtClean="0">
                <a:sym typeface="Arial" pitchFamily="34" charset="0"/>
              </a:rPr>
              <a:t> supports the preceding functions.</a:t>
            </a:r>
            <a:endParaRPr lang="zh-CN" altLang="zh-CN" dirty="0">
              <a:sym typeface="Arial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946792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The AR G3 provides multiple security access functions such as GRE VPN tunnel and IP</a:t>
            </a:r>
            <a:r>
              <a:rPr lang="en-US" altLang="zh-CN" smtClean="0">
                <a:sym typeface="Arial" pitchFamily="34" charset="0"/>
              </a:rPr>
              <a:t>s</a:t>
            </a:r>
            <a:r>
              <a:rPr lang="zh-CN" altLang="zh-CN" smtClean="0">
                <a:sym typeface="Arial" pitchFamily="34" charset="0"/>
              </a:rPr>
              <a:t>ec VPN tunnel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implementing secure data access and transmission. The AR G3 implements fast tunnel deployment and authentication for branches. Using a tunnel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partners can access and share enterprise resources and users are authenticated and authorized.</a:t>
            </a:r>
          </a:p>
          <a:p>
            <a:r>
              <a:rPr lang="zh-CN" altLang="zh-CN" smtClean="0">
                <a:sym typeface="Arial" pitchFamily="34" charset="0"/>
              </a:rPr>
              <a:t>As the PEs of an MPLS network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the AR G3 routers are located in the branches. Different types of services are separated by MPLS L3VPN. The AR G3 implements flexible deployment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fast distribution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and secure transmission of VPN services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and supports enterprise service operation over networks.</a:t>
            </a:r>
            <a:endParaRPr lang="zh-CN" altLang="zh-CN" dirty="0">
              <a:sym typeface="Arial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4216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2200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The AR G3 complies with 3G standards including CDMA2000 EV-DO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WCDMA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and TD-SCDMA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meeting wireless communication requirements between branches and the headquarters. </a:t>
            </a:r>
          </a:p>
          <a:p>
            <a:r>
              <a:rPr lang="zh-CN" altLang="zh-CN" smtClean="0">
                <a:sym typeface="Arial" pitchFamily="34" charset="0"/>
              </a:rPr>
              <a:t>Users can use a 3G USB card to deploy 3G services on the AR G3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saving service card slots.</a:t>
            </a:r>
          </a:p>
          <a:p>
            <a:r>
              <a:rPr lang="zh-CN" altLang="zh-CN" smtClean="0">
                <a:sym typeface="Arial" pitchFamily="34" charset="0"/>
              </a:rPr>
              <a:t>In addition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the 3G data link can be used as a backup for wired link to protect the xDSL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FE/GE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ISDN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and CPOS uplinks. The backup link improves network stability and reduces network construction costs.</a:t>
            </a:r>
          </a:p>
          <a:p>
            <a:r>
              <a:rPr lang="zh-CN" altLang="zh-CN" smtClean="0">
                <a:sym typeface="Arial" pitchFamily="34" charset="0"/>
              </a:rPr>
              <a:t>The AR G3 provides the NQA function to monitor 3G link quality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ensuring the SLA.</a:t>
            </a:r>
            <a:endParaRPr lang="zh-CN" altLang="zh-CN" dirty="0">
              <a:sym typeface="Arial" pitchFamily="34" charset="0"/>
            </a:endParaRP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10823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sym typeface="Arial" pitchFamily="34" charset="0"/>
              </a:rPr>
              <a:t>Answers:</a:t>
            </a:r>
          </a:p>
          <a:p>
            <a:pPr lvl="1"/>
            <a:r>
              <a:rPr lang="en-US" altLang="zh-CN" smtClean="0">
                <a:sym typeface="Arial" pitchFamily="34" charset="0"/>
              </a:rPr>
              <a:t>ABCDE</a:t>
            </a:r>
          </a:p>
          <a:p>
            <a:pPr lvl="1"/>
            <a:r>
              <a:rPr lang="en-US" altLang="zh-CN" smtClean="0">
                <a:sym typeface="Arial" pitchFamily="34" charset="0"/>
              </a:rPr>
              <a:t>ACDE</a:t>
            </a:r>
            <a:endParaRPr lang="en-US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12262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998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7829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8395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7" name="备注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0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Huawei AR G3 series enterprise routers (AR G3) are next generation routers dedicated for enterprise customers. The AR G3 all-in-one router series integrates multiple services including; routing, switching, 3G, WLAN, voice, and security functions in one device.</a:t>
            </a:r>
          </a:p>
          <a:p>
            <a:r>
              <a:rPr lang="en-US" smtClean="0"/>
              <a:t>These features combine to deliver industry leading performance and extensibility, meeting customer requirements for a robust, reliable and flexible solution</a:t>
            </a:r>
          </a:p>
          <a:p>
            <a:r>
              <a:rPr lang="en-US" smtClean="0"/>
              <a:t>for enterprise-grade network deployments. Due to strict adherence to industry standards, the AR G3 router series are easily integrated into existing networks, accelerating multi-service network deployment while preserving existing network infrastructure investments.</a:t>
            </a:r>
          </a:p>
          <a:p>
            <a:r>
              <a:rPr lang="zh-CN" altLang="zh-CN" smtClean="0">
                <a:sym typeface="Arial" pitchFamily="34" charset="0"/>
              </a:rPr>
              <a:t>ARs are located between an internal network and a public network. The deployment of various network services over ARs reduces costs in enterprise network construction and long-term operation &amp; maintenance </a:t>
            </a:r>
            <a:r>
              <a:rPr lang="en-US" altLang="zh-CN" smtClean="0">
                <a:sym typeface="Arial" pitchFamily="34" charset="0"/>
              </a:rPr>
              <a:t>(</a:t>
            </a:r>
            <a:r>
              <a:rPr lang="zh-CN" altLang="zh-CN" smtClean="0">
                <a:sym typeface="Arial" pitchFamily="34" charset="0"/>
              </a:rPr>
              <a:t>O&amp;M</a:t>
            </a:r>
            <a:r>
              <a:rPr lang="en-US" altLang="zh-CN" smtClean="0">
                <a:sym typeface="Arial" pitchFamily="34" charset="0"/>
              </a:rPr>
              <a:t>)</a:t>
            </a:r>
            <a:r>
              <a:rPr lang="zh-CN" altLang="zh-CN" smtClean="0">
                <a:sym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9205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8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Those models with “V” stand for supporting voice, Those models with “W”</a:t>
            </a:r>
            <a:r>
              <a:rPr lang="zh-CN" altLang="en-US" smtClean="0"/>
              <a:t> </a:t>
            </a:r>
            <a:r>
              <a:rPr lang="en-US" altLang="zh-CN" smtClean="0"/>
              <a:t>stand for supporting WIFI, Those models with “G”</a:t>
            </a:r>
            <a:r>
              <a:rPr lang="zh-CN" altLang="en-US" smtClean="0"/>
              <a:t> </a:t>
            </a:r>
            <a:r>
              <a:rPr lang="en-US" altLang="zh-CN" smtClean="0"/>
              <a:t>stand for supporting 3G</a:t>
            </a:r>
            <a:r>
              <a:rPr lang="zh-CN" altLang="en-US" smtClean="0"/>
              <a:t> </a:t>
            </a:r>
            <a:r>
              <a:rPr lang="en-US" altLang="zh-CN" smtClean="0"/>
              <a:t>upstream. </a:t>
            </a:r>
            <a:r>
              <a:rPr lang="en-US" smtClean="0"/>
              <a:t>AR2200 series and AR3200 series support voice function only when equipped with the DSP module.</a:t>
            </a:r>
          </a:p>
          <a:p>
            <a:r>
              <a:rPr lang="en-US" altLang="zh-CN" smtClean="0"/>
              <a:t>To provide voice services for POTS users on AR1200, AR2200 , and AR3200 series routers, 4FXS/1FXO board is required.</a:t>
            </a:r>
          </a:p>
          <a:p>
            <a:r>
              <a:rPr lang="en-US" altLang="zh-CN" smtClean="0"/>
              <a:t>To provide voice services for ISDN users on AR1200, AR2200 , and AR3200 series routers, 2BST board is required.</a:t>
            </a:r>
          </a:p>
          <a:p>
            <a:r>
              <a:rPr lang="en-US" altLang="zh-CN" smtClean="0"/>
              <a:t>For AR3670, voice services doesn’t supported for now.</a:t>
            </a:r>
          </a:p>
          <a:p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0988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2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Revision Rec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20739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Revision Record</a:t>
            </a:r>
            <a:endParaRPr lang="zh-CN" altLang="en-US" sz="3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4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1200" dirty="0" smtClean="0">
                <a:solidFill>
                  <a:srgbClr val="4D4D4D"/>
                </a:solidFill>
                <a:latin typeface="+mn-ea"/>
                <a:ea typeface="+mn-ea"/>
                <a:cs typeface="+mn-cs"/>
              </a:rPr>
              <a:t>Do Not Print this Page</a:t>
            </a:r>
            <a:endParaRPr lang="zh-CN" altLang="en-US" sz="2800" kern="1200" dirty="0">
              <a:solidFill>
                <a:srgbClr val="4D4D4D"/>
              </a:solidFill>
              <a:latin typeface="+mn-ea"/>
              <a:ea typeface="+mn-ea"/>
              <a:cs typeface="+mn-cs"/>
            </a:endParaRPr>
          </a:p>
        </p:txBody>
      </p:sp>
      <p:graphicFrame>
        <p:nvGraphicFramePr>
          <p:cNvPr id="30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94048295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Course Code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Product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Product Version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Course Version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73793265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Author/ID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Date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Reviewer/ID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New</a:t>
                      </a:r>
                      <a:r>
                        <a:rPr kumimoji="1" lang="zh-CN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Update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0491851"/>
                  </a:ext>
                </a:extLst>
              </a:tr>
            </a:tbl>
          </a:graphicData>
        </a:graphic>
      </p:graphicFrame>
      <p:sp>
        <p:nvSpPr>
          <p:cNvPr id="32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Course Code</a:t>
            </a:r>
          </a:p>
        </p:txBody>
      </p:sp>
      <p:sp>
        <p:nvSpPr>
          <p:cNvPr id="33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Product</a:t>
            </a:r>
          </a:p>
        </p:txBody>
      </p:sp>
      <p:sp>
        <p:nvSpPr>
          <p:cNvPr id="34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47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4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49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50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51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52" name="文本占位符 7">
            <a:extLst>
              <a:ext uri="{FF2B5EF4-FFF2-40B4-BE49-F238E27FC236}">
                <a16:creationId xmlns="" xmlns:a16="http://schemas.microsoft.com/office/drawing/2014/main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53" name="文本占位符 7">
            <a:extLst>
              <a:ext uri="{FF2B5EF4-FFF2-40B4-BE49-F238E27FC236}">
                <a16:creationId xmlns="" xmlns:a16="http://schemas.microsoft.com/office/drawing/2014/main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54" name="文本占位符 7">
            <a:extLst>
              <a:ext uri="{FF2B5EF4-FFF2-40B4-BE49-F238E27FC236}">
                <a16:creationId xmlns="" xmlns:a16="http://schemas.microsoft.com/office/drawing/2014/main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55" name="文本占位符 7">
            <a:extLst>
              <a:ext uri="{FF2B5EF4-FFF2-40B4-BE49-F238E27FC236}">
                <a16:creationId xmlns="" xmlns:a16="http://schemas.microsoft.com/office/drawing/2014/main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56" name="文本占位符 7">
            <a:extLst>
              <a:ext uri="{FF2B5EF4-FFF2-40B4-BE49-F238E27FC236}">
                <a16:creationId xmlns="" xmlns:a16="http://schemas.microsoft.com/office/drawing/2014/main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57" name="文本占位符 7">
            <a:extLst>
              <a:ext uri="{FF2B5EF4-FFF2-40B4-BE49-F238E27FC236}">
                <a16:creationId xmlns="" xmlns:a16="http://schemas.microsoft.com/office/drawing/2014/main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58" name="文本占位符 7">
            <a:extLst>
              <a:ext uri="{FF2B5EF4-FFF2-40B4-BE49-F238E27FC236}">
                <a16:creationId xmlns="" xmlns:a16="http://schemas.microsoft.com/office/drawing/2014/main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59" name="文本占位符 7">
            <a:extLst>
              <a:ext uri="{FF2B5EF4-FFF2-40B4-BE49-F238E27FC236}">
                <a16:creationId xmlns="" xmlns:a16="http://schemas.microsoft.com/office/drawing/2014/main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60" name="文本占位符 7">
            <a:extLst>
              <a:ext uri="{FF2B5EF4-FFF2-40B4-BE49-F238E27FC236}">
                <a16:creationId xmlns="" xmlns:a16="http://schemas.microsoft.com/office/drawing/2014/main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61" name="文本占位符 7">
            <a:extLst>
              <a:ext uri="{FF2B5EF4-FFF2-40B4-BE49-F238E27FC236}">
                <a16:creationId xmlns="" xmlns:a16="http://schemas.microsoft.com/office/drawing/2014/main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62" name="文本占位符 7">
            <a:extLst>
              <a:ext uri="{FF2B5EF4-FFF2-40B4-BE49-F238E27FC236}">
                <a16:creationId xmlns="" xmlns:a16="http://schemas.microsoft.com/office/drawing/2014/main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77" name="文本占位符 7">
            <a:extLst>
              <a:ext uri="{FF2B5EF4-FFF2-40B4-BE49-F238E27FC236}">
                <a16:creationId xmlns="" xmlns:a16="http://schemas.microsoft.com/office/drawing/2014/main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78" name="文本占位符 7">
            <a:extLst>
              <a:ext uri="{FF2B5EF4-FFF2-40B4-BE49-F238E27FC236}">
                <a16:creationId xmlns="" xmlns:a16="http://schemas.microsoft.com/office/drawing/2014/main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79" name="文本占位符 7">
            <a:extLst>
              <a:ext uri="{FF2B5EF4-FFF2-40B4-BE49-F238E27FC236}">
                <a16:creationId xmlns="" xmlns:a16="http://schemas.microsoft.com/office/drawing/2014/main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80" name="文本占位符 7">
            <a:extLst>
              <a:ext uri="{FF2B5EF4-FFF2-40B4-BE49-F238E27FC236}">
                <a16:creationId xmlns="" xmlns:a16="http://schemas.microsoft.com/office/drawing/2014/main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81" name="文本占位符 7">
            <a:extLst>
              <a:ext uri="{FF2B5EF4-FFF2-40B4-BE49-F238E27FC236}">
                <a16:creationId xmlns="" xmlns:a16="http://schemas.microsoft.com/office/drawing/2014/main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82" name="文本占位符 7">
            <a:extLst>
              <a:ext uri="{FF2B5EF4-FFF2-40B4-BE49-F238E27FC236}">
                <a16:creationId xmlns="" xmlns:a16="http://schemas.microsoft.com/office/drawing/2014/main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83" name="文本占位符 7">
            <a:extLst>
              <a:ext uri="{FF2B5EF4-FFF2-40B4-BE49-F238E27FC236}">
                <a16:creationId xmlns="" xmlns:a16="http://schemas.microsoft.com/office/drawing/2014/main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84" name="文本占位符 7">
            <a:extLst>
              <a:ext uri="{FF2B5EF4-FFF2-40B4-BE49-F238E27FC236}">
                <a16:creationId xmlns="" xmlns:a16="http://schemas.microsoft.com/office/drawing/2014/main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85" name="文本占位符 7">
            <a:extLst>
              <a:ext uri="{FF2B5EF4-FFF2-40B4-BE49-F238E27FC236}">
                <a16:creationId xmlns="" xmlns:a16="http://schemas.microsoft.com/office/drawing/2014/main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+mn-ea"/>
                <a:ea typeface="+mn-ea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 dirty="0" smtClean="0"/>
              <a:t>Question description.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zh-CN" dirty="0" smtClean="0"/>
              <a:t>Quiz</a:t>
            </a:r>
            <a:endParaRPr lang="en-US" altLang="zh-CN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4" name="Freeform 6"/>
          <p:cNvSpPr>
            <a:spLocks/>
          </p:cNvSpPr>
          <p:nvPr userDrawn="1"/>
        </p:nvSpPr>
        <p:spPr bwMode="auto">
          <a:xfrm>
            <a:off x="3288528" y="296368"/>
            <a:ext cx="8892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5" name="Freeform 11"/>
          <p:cNvSpPr>
            <a:spLocks/>
          </p:cNvSpPr>
          <p:nvPr userDrawn="1"/>
        </p:nvSpPr>
        <p:spPr bwMode="auto">
          <a:xfrm>
            <a:off x="3180516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Section Summary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zh-CN" dirty="0" smtClean="0"/>
              <a:t>Section Summary</a:t>
            </a:r>
            <a:endParaRPr lang="en-US" altLang="zh-CN" dirty="0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41226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Summary</a:t>
            </a:r>
            <a:endParaRPr lang="en-US" altLang="zh-CN" sz="35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More Information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More information for trainees</a:t>
            </a:r>
            <a:endParaRPr lang="zh-CN" altLang="en-US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More Information</a:t>
            </a:r>
            <a:endParaRPr lang="en-US" altLang="zh-CN" sz="35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Recommendations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Recommendations</a:t>
            </a:r>
            <a:endParaRPr lang="en-US" altLang="zh-CN" sz="35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#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/>
        </p:blipFill>
        <p:spPr bwMode="auto">
          <a:xfrm>
            <a:off x="0" y="0"/>
            <a:ext cx="12193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 bwMode="auto">
          <a:xfrm>
            <a:off x="-24680" y="-8620"/>
            <a:ext cx="12240000" cy="6876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4106469" y="2676330"/>
            <a:ext cx="3971726" cy="1543241"/>
            <a:chOff x="4698555" y="2537610"/>
            <a:chExt cx="3971726" cy="1543241"/>
          </a:xfrm>
        </p:grpSpPr>
        <p:sp>
          <p:nvSpPr>
            <p:cNvPr id="5" name="Text Box 9">
              <a:extLst>
                <a:ext uri="{FF2B5EF4-FFF2-40B4-BE49-F238E27FC236}">
                  <a16:creationId xmlns="" xmlns:a16="http://schemas.microsoft.com/office/drawing/2014/main" id="{9D36E720-0E25-41AB-8346-B547D8B8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8555" y="3447730"/>
              <a:ext cx="3971726" cy="63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358" tIns="39179" rIns="78358" bIns="39179">
              <a:spAutoFit/>
            </a:bodyPr>
            <a:lstStyle>
              <a:defPPr>
                <a:defRPr lang="zh-CN"/>
              </a:defPPr>
              <a:lvl1pPr defTabSz="784225" eaLnBrk="0" hangingPunct="0">
                <a:buSzPct val="100000"/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zh-CN" altLang="zh-CN" dirty="0">
                  <a:sym typeface="FrutigerNext LT Regular" pitchFamily="34" charset="0"/>
                </a:rPr>
                <a:t>www.huawei.com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="" xmlns:a16="http://schemas.microsoft.com/office/drawing/2014/main" id="{11ED55EC-FD16-4B98-B04D-4605D3C0D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1281" y="2537610"/>
              <a:ext cx="3593610" cy="91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358" tIns="39179" rIns="78358" bIns="39179">
              <a:spAutoFit/>
            </a:bodyPr>
            <a:lstStyle>
              <a:defPPr>
                <a:defRPr lang="zh-CN"/>
              </a:defPPr>
              <a:lvl1pPr defTabSz="784225" eaLnBrk="0" fontAlgn="base" hangingPunct="0">
                <a:buSzPct val="100000"/>
                <a:defRPr sz="5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defRPr>
              </a:lvl1pPr>
            </a:lstStyle>
            <a:p>
              <a:pPr lvl="0"/>
              <a:r>
                <a:rPr lang="en-US" altLang="zh-CN" dirty="0" smtClean="0">
                  <a:sym typeface="FrutigerNext LT Regular" pitchFamily="34" charset="0"/>
                </a:rPr>
                <a:t>Thank You</a:t>
              </a:r>
              <a:endParaRPr lang="zh-CN" altLang="zh-CN" dirty="0">
                <a:sym typeface="FrutigerNext LT Regular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01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#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4"/>
            <a:ext cx="12192000" cy="71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300" b="1" kern="1200" dirty="0">
                <a:solidFill>
                  <a:srgbClr val="0070C0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Click to Edit Title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dirty="0" smtClean="0">
                <a:solidFill>
                  <a:srgbClr val="0070C0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Click to Edit Title</a:t>
            </a:r>
            <a:endParaRPr lang="zh-CN" altLang="en-US" dirty="0" smtClean="0"/>
          </a:p>
        </p:txBody>
      </p:sp>
      <p:sp>
        <p:nvSpPr>
          <p:cNvPr id="9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174805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latin typeface="+mj-lt"/>
                <a:ea typeface="MS PGothic" pitchFamily="34" charset="-128"/>
                <a:cs typeface="Arial" pitchFamily="34" charset="0"/>
              </a:rPr>
              <a:t>Copyright © </a:t>
            </a:r>
            <a:r>
              <a:rPr lang="en-US" altLang="zh-CN" sz="1200" dirty="0" smtClean="0">
                <a:latin typeface="+mj-lt"/>
                <a:ea typeface="MS PGothic" pitchFamily="34" charset="-128"/>
                <a:cs typeface="Arial" pitchFamily="34" charset="0"/>
              </a:rPr>
              <a:t>2019 </a:t>
            </a:r>
            <a:r>
              <a:rPr lang="en-US" altLang="zh-CN" sz="1200" dirty="0">
                <a:latin typeface="+mj-lt"/>
                <a:ea typeface="MS PGothic" pitchFamily="34" charset="-128"/>
                <a:cs typeface="Arial" pitchFamily="34" charset="0"/>
              </a:rPr>
              <a:t>Huawei Technologies Co., Ltd. All rights reserved. 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Forewo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 dirty="0" smtClean="0"/>
              <a:t>The chapter describes 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37626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zh-CN" dirty="0" smtClean="0"/>
              <a:t>Foreword</a:t>
            </a:r>
            <a:endParaRPr lang="zh-CN" altLang="en-US" dirty="0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  <a:prstGeom prst="rect">
            <a:avLst/>
          </a:prstGeom>
        </p:spPr>
        <p:txBody>
          <a:bodyPr/>
          <a:lstStyle>
            <a:lvl1pPr marL="301618" marR="0" indent="-301618" algn="l" defTabSz="80166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 kumimoji="0" lang="zh-CN" altLang="en-US" sz="2200" b="0" i="0" u="none" strike="noStrike" kern="0" cap="none" spc="0" normalizeH="0" baseline="0" noProof="0"/>
            </a:lvl1pPr>
            <a:lvl2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marL="301618" marR="0" lvl="0" indent="-301618" algn="l" defTabSz="80166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kumimoji="0" lang="zh-CN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zh-CN" dirty="0" smtClean="0"/>
              <a:t>Objectives</a:t>
            </a:r>
            <a:endParaRPr lang="en-US" altLang="zh-CN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9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23224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en-US" altLang="zh-CN" sz="35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Contents</a:t>
            </a:r>
            <a:endParaRPr lang="en-US" altLang="zh-CN" sz="35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457200" marR="0" indent="-457200" algn="l" defTabSz="80166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lang="zh-CN" altLang="en-US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dirty="0" smtClean="0"/>
              <a:t>Item 1</a:t>
            </a:r>
            <a:endParaRPr lang="zh-CN" altLang="en-US" dirty="0"/>
          </a:p>
        </p:txBody>
      </p:sp>
      <p:sp>
        <p:nvSpPr>
          <p:cNvPr id="29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Overview and Objectives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 algn="just">
              <a:defRPr>
                <a:latin typeface="+mn-ea"/>
                <a:ea typeface="+mn-ea"/>
                <a:cs typeface="Arial" panose="020B0604020202020204" pitchFamily="34" charset="0"/>
              </a:defRPr>
            </a:lvl2pPr>
            <a:lvl3pPr algn="just">
              <a:defRPr>
                <a:latin typeface="+mn-ea"/>
                <a:ea typeface="+mn-ea"/>
                <a:cs typeface="Arial" panose="020B0604020202020204" pitchFamily="34" charset="0"/>
              </a:defRPr>
            </a:lvl3pPr>
            <a:lvl4pPr algn="just">
              <a:defRPr>
                <a:latin typeface="+mn-ea"/>
                <a:ea typeface="+mn-ea"/>
                <a:cs typeface="Arial" panose="020B0604020202020204" pitchFamily="34" charset="0"/>
              </a:defRPr>
            </a:lvl4pPr>
            <a:lvl5pPr algn="just">
              <a:defRPr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zh-CN" dirty="0" smtClean="0"/>
              <a:t>Overview and Objectives</a:t>
            </a:r>
            <a:endParaRPr lang="en-US" altLang="zh-CN" dirty="0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7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1" name="文本占位符 29"/>
          <p:cNvSpPr>
            <a:spLocks noGrp="1"/>
          </p:cNvSpPr>
          <p:nvPr>
            <p:ph type="body" sz="quarter" idx="12" hasCustomPrompt="1"/>
          </p:nvPr>
        </p:nvSpPr>
        <p:spPr>
          <a:xfrm>
            <a:off x="1595500" y="410400"/>
            <a:ext cx="9831600" cy="639559"/>
          </a:xfr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defRPr>
            </a:lvl1pPr>
          </a:lstStyle>
          <a:p>
            <a:pPr lvl="0" defTabSz="1001624" eaLnBrk="0" fontAlgn="t" hangingPunct="0">
              <a:spcBef>
                <a:spcPct val="0"/>
              </a:spcBef>
            </a:pPr>
            <a:r>
              <a:rPr lang="en-US" altLang="zh-CN" sz="35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Title</a:t>
            </a:r>
            <a:endParaRPr lang="zh-CN" altLang="en-US" sz="35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占位符 29"/>
          <p:cNvSpPr>
            <a:spLocks noGrp="1"/>
          </p:cNvSpPr>
          <p:nvPr>
            <p:ph type="body" sz="quarter" idx="12" hasCustomPrompt="1"/>
          </p:nvPr>
        </p:nvSpPr>
        <p:spPr>
          <a:xfrm>
            <a:off x="1595500" y="410400"/>
            <a:ext cx="9831600" cy="639559"/>
          </a:xfr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defRPr>
            </a:lvl1pPr>
          </a:lstStyle>
          <a:p>
            <a:pPr lvl="0" defTabSz="1001624" eaLnBrk="0" fontAlgn="t" hangingPunct="0">
              <a:spcBef>
                <a:spcPct val="0"/>
              </a:spcBef>
            </a:pPr>
            <a:r>
              <a:rPr lang="en-US" altLang="zh-CN" sz="35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Title</a:t>
            </a:r>
            <a:endParaRPr lang="zh-CN" altLang="en-US" sz="35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1424" y="262036"/>
            <a:ext cx="1060238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</a:t>
            </a:r>
            <a:endParaRPr lang="zh-CN" altLang="en-US" dirty="0"/>
          </a:p>
        </p:txBody>
      </p:sp>
      <p:sp>
        <p:nvSpPr>
          <p:cNvPr id="9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425" y="1249461"/>
            <a:ext cx="10572749" cy="5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Rectangle 69"/>
          <p:cNvSpPr>
            <a:spLocks noChangeArrowheads="1"/>
          </p:cNvSpPr>
          <p:nvPr userDrawn="1"/>
        </p:nvSpPr>
        <p:spPr bwMode="auto">
          <a:xfrm>
            <a:off x="119336" y="6500581"/>
            <a:ext cx="704672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latin typeface="+mj-lt"/>
                <a:ea typeface="+mn-ea"/>
                <a:cs typeface="Arial" pitchFamily="34" charset="0"/>
              </a:rPr>
              <a:t>Page</a:t>
            </a:r>
            <a:r>
              <a:rPr lang="en-US" altLang="zh-CN" sz="1200" baseline="0" dirty="0">
                <a:latin typeface="+mj-lt"/>
                <a:ea typeface="+mn-ea"/>
                <a:cs typeface="Arial" pitchFamily="34" charset="0"/>
              </a:rPr>
              <a:t> </a:t>
            </a:r>
            <a:fld id="{2F2CF7F5-F178-4429-B6CA-28062DF31937}" type="slidenum">
              <a:rPr lang="en-US" altLang="zh-CN" sz="1200" smtClean="0">
                <a:latin typeface="+mj-lt"/>
                <a:ea typeface="+mn-ea"/>
                <a:cs typeface="Arial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174805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latin typeface="+mj-lt"/>
                <a:ea typeface="MS PGothic" pitchFamily="34" charset="-128"/>
                <a:cs typeface="Arial" pitchFamily="34" charset="0"/>
              </a:rPr>
              <a:t>Copyright © </a:t>
            </a:r>
            <a:r>
              <a:rPr lang="en-US" altLang="zh-CN" sz="1200" dirty="0" smtClean="0">
                <a:latin typeface="+mj-lt"/>
                <a:ea typeface="MS PGothic" pitchFamily="34" charset="-128"/>
                <a:cs typeface="Arial" pitchFamily="34" charset="0"/>
              </a:rPr>
              <a:t>2019 </a:t>
            </a:r>
            <a:r>
              <a:rPr lang="en-US" altLang="zh-CN" sz="1200" dirty="0">
                <a:latin typeface="+mj-lt"/>
                <a:ea typeface="MS PGothic" pitchFamily="34" charset="-128"/>
                <a:cs typeface="Arial" pitchFamily="34" charset="0"/>
              </a:rPr>
              <a:t>Huawei Technologies Co., Ltd.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30" r:id="rId2"/>
    <p:sldLayoutId id="2147483846" r:id="rId3"/>
    <p:sldLayoutId id="2147483826" r:id="rId4"/>
    <p:sldLayoutId id="2147483848" r:id="rId5"/>
    <p:sldLayoutId id="2147483849" r:id="rId6"/>
    <p:sldLayoutId id="2147483858" r:id="rId7"/>
    <p:sldLayoutId id="2147483828" r:id="rId8"/>
    <p:sldLayoutId id="2147483863" r:id="rId9"/>
    <p:sldLayoutId id="2147483862" r:id="rId10"/>
    <p:sldLayoutId id="2147483851" r:id="rId11"/>
    <p:sldLayoutId id="2147483852" r:id="rId12"/>
    <p:sldLayoutId id="2147483850" r:id="rId13"/>
    <p:sldLayoutId id="2147483861" r:id="rId14"/>
    <p:sldLayoutId id="214748386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3500" b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4572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9144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3716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18288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01625" indent="-301625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bg1">
            <a:lumMod val="50000"/>
          </a:schemeClr>
        </a:buClr>
        <a:buSzPct val="6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24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2pPr>
      <a:lvl3pPr marL="1003300" indent="-2016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SzPct val="50000"/>
        <a:buFont typeface="Wingdings" pitchFamily="2" charset="2"/>
        <a:buChar char="n"/>
        <a:defRPr>
          <a:solidFill>
            <a:schemeClr val="tx1"/>
          </a:solidFill>
          <a:latin typeface="FrutigerNext LT Light" pitchFamily="34" charset="0"/>
          <a:ea typeface="+mn-ea"/>
        </a:defRPr>
      </a:lvl3pPr>
      <a:lvl4pPr marL="1400175" indent="-198438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1801813" indent="-2016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5pPr>
      <a:lvl6pPr marL="22590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6pPr>
      <a:lvl7pPr marL="27162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7pPr>
      <a:lvl8pPr marL="31734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8pPr>
      <a:lvl9pPr marL="36306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35" userDrawn="1">
          <p15:clr>
            <a:srgbClr val="F26B43"/>
          </p15:clr>
        </p15:guide>
        <p15:guide id="2" pos="7227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6" orient="horz" pos="234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3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4.png"/><Relationship Id="rId12" Type="http://schemas.openxmlformats.org/officeDocument/2006/relationships/oleObject" Target="../embeddings/Microsoft_Visio_2003-2010___2222.vsd"/><Relationship Id="rId17" Type="http://schemas.openxmlformats.org/officeDocument/2006/relationships/oleObject" Target="../embeddings/Microsoft_Visio_2003-2010___4444.vsd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Microsoft_Visio_2003-2010___1111.vsd"/><Relationship Id="rId15" Type="http://schemas.openxmlformats.org/officeDocument/2006/relationships/oleObject" Target="../embeddings/Microsoft_Visio_2003-2010___3333.vsd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6.png"/><Relationship Id="rId1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Visio_2003-2010___6666.vsd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8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6.emf"/><Relationship Id="rId11" Type="http://schemas.openxmlformats.org/officeDocument/2006/relationships/oleObject" Target="../embeddings/Microsoft_Visio_2003-2010___7777.vsd"/><Relationship Id="rId5" Type="http://schemas.openxmlformats.org/officeDocument/2006/relationships/oleObject" Target="../embeddings/Microsoft_Visio_2003-2010___5555.vsd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Visio_2003-2010___9999.vsd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9.emf"/><Relationship Id="rId11" Type="http://schemas.openxmlformats.org/officeDocument/2006/relationships/oleObject" Target="../embeddings/Microsoft_Visio_2003-2010___10101010.vsd"/><Relationship Id="rId5" Type="http://schemas.openxmlformats.org/officeDocument/2006/relationships/oleObject" Target="../embeddings/Microsoft_Visio_2003-2010___8888.vsd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9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2.emf"/><Relationship Id="rId5" Type="http://schemas.openxmlformats.org/officeDocument/2006/relationships/oleObject" Target="../embeddings/Microsoft_Visio_2003-2010___11111111.vsd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" Type="http://schemas.openxmlformats.org/officeDocument/2006/relationships/image" Target="../media/image93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11" Type="http://schemas.openxmlformats.org/officeDocument/2006/relationships/image" Target="../media/image101.wmf"/><Relationship Id="rId24" Type="http://schemas.openxmlformats.org/officeDocument/2006/relationships/image" Target="../media/image114.png"/><Relationship Id="rId5" Type="http://schemas.openxmlformats.org/officeDocument/2006/relationships/image" Target="../media/image95.jpe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jpeg"/><Relationship Id="rId22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30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26.png"/><Relationship Id="rId12" Type="http://schemas.openxmlformats.org/officeDocument/2006/relationships/image" Target="../media/image129.png"/><Relationship Id="rId17" Type="http://schemas.openxmlformats.org/officeDocument/2006/relationships/image" Target="../media/image134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33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5.wmf"/><Relationship Id="rId11" Type="http://schemas.openxmlformats.org/officeDocument/2006/relationships/image" Target="../media/image128.png"/><Relationship Id="rId5" Type="http://schemas.openxmlformats.org/officeDocument/2006/relationships/image" Target="../media/image124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3.png"/><Relationship Id="rId9" Type="http://schemas.openxmlformats.org/officeDocument/2006/relationships/image" Target="../media/image122.png"/><Relationship Id="rId14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8.png"/><Relationship Id="rId18" Type="http://schemas.openxmlformats.org/officeDocument/2006/relationships/image" Target="../media/image139.e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43.png"/><Relationship Id="rId12" Type="http://schemas.openxmlformats.org/officeDocument/2006/relationships/image" Target="../media/image126.png"/><Relationship Id="rId17" Type="http://schemas.openxmlformats.org/officeDocument/2006/relationships/oleObject" Target="../embeddings/Microsoft_Visio_2003-2010___12121212.vsd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0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51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5.png"/><Relationship Id="rId3" Type="http://schemas.openxmlformats.org/officeDocument/2006/relationships/image" Target="../media/image152.png"/><Relationship Id="rId21" Type="http://schemas.openxmlformats.org/officeDocument/2006/relationships/image" Target="../media/image170.png"/><Relationship Id="rId34" Type="http://schemas.openxmlformats.org/officeDocument/2006/relationships/image" Target="../media/image183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33" Type="http://schemas.openxmlformats.org/officeDocument/2006/relationships/image" Target="../media/image182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29" Type="http://schemas.openxmlformats.org/officeDocument/2006/relationships/image" Target="../media/image17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32" Type="http://schemas.openxmlformats.org/officeDocument/2006/relationships/image" Target="../media/image181.png"/><Relationship Id="rId5" Type="http://schemas.openxmlformats.org/officeDocument/2006/relationships/image" Target="../media/image154.png"/><Relationship Id="rId15" Type="http://schemas.openxmlformats.org/officeDocument/2006/relationships/image" Target="../media/image164.jpeg"/><Relationship Id="rId23" Type="http://schemas.openxmlformats.org/officeDocument/2006/relationships/image" Target="../media/image172.png"/><Relationship Id="rId28" Type="http://schemas.openxmlformats.org/officeDocument/2006/relationships/image" Target="../media/image177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31" Type="http://schemas.openxmlformats.org/officeDocument/2006/relationships/image" Target="../media/image180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jpeg"/><Relationship Id="rId22" Type="http://schemas.openxmlformats.org/officeDocument/2006/relationships/image" Target="../media/image171.png"/><Relationship Id="rId27" Type="http://schemas.openxmlformats.org/officeDocument/2006/relationships/image" Target="../media/image176.png"/><Relationship Id="rId30" Type="http://schemas.openxmlformats.org/officeDocument/2006/relationships/image" Target="../media/image179.png"/><Relationship Id="rId35" Type="http://schemas.openxmlformats.org/officeDocument/2006/relationships/image" Target="../media/image184.png"/><Relationship Id="rId8" Type="http://schemas.openxmlformats.org/officeDocument/2006/relationships/image" Target="../media/image15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jpeg"/><Relationship Id="rId13" Type="http://schemas.openxmlformats.org/officeDocument/2006/relationships/image" Target="../media/image193.png"/><Relationship Id="rId18" Type="http://schemas.openxmlformats.org/officeDocument/2006/relationships/image" Target="../media/image197.jpeg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18.png"/><Relationship Id="rId7" Type="http://schemas.openxmlformats.org/officeDocument/2006/relationships/image" Target="../media/image189.jpeg"/><Relationship Id="rId12" Type="http://schemas.openxmlformats.org/officeDocument/2006/relationships/image" Target="../media/image192.jpeg"/><Relationship Id="rId17" Type="http://schemas.openxmlformats.org/officeDocument/2006/relationships/image" Target="../media/image196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8.jpeg"/><Relationship Id="rId11" Type="http://schemas.openxmlformats.org/officeDocument/2006/relationships/image" Target="../media/image191.jpeg"/><Relationship Id="rId5" Type="http://schemas.openxmlformats.org/officeDocument/2006/relationships/image" Target="../media/image187.jpeg"/><Relationship Id="rId15" Type="http://schemas.openxmlformats.org/officeDocument/2006/relationships/image" Target="../media/image16.png"/><Relationship Id="rId10" Type="http://schemas.openxmlformats.org/officeDocument/2006/relationships/image" Target="../media/image185.png"/><Relationship Id="rId19" Type="http://schemas.openxmlformats.org/officeDocument/2006/relationships/image" Target="../media/image198.png"/><Relationship Id="rId4" Type="http://schemas.openxmlformats.org/officeDocument/2006/relationships/image" Target="../media/image186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13" Type="http://schemas.openxmlformats.org/officeDocument/2006/relationships/image" Target="../media/image185.png"/><Relationship Id="rId18" Type="http://schemas.openxmlformats.org/officeDocument/2006/relationships/image" Target="../media/image204.png"/><Relationship Id="rId26" Type="http://schemas.openxmlformats.org/officeDocument/2006/relationships/image" Target="../media/image212.png"/><Relationship Id="rId3" Type="http://schemas.openxmlformats.org/officeDocument/2006/relationships/notesSlide" Target="../notesSlides/notesSlide47.xml"/><Relationship Id="rId21" Type="http://schemas.openxmlformats.org/officeDocument/2006/relationships/image" Target="../media/image207.png"/><Relationship Id="rId7" Type="http://schemas.openxmlformats.org/officeDocument/2006/relationships/image" Target="../media/image201.png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03.png"/><Relationship Id="rId25" Type="http://schemas.openxmlformats.org/officeDocument/2006/relationships/image" Target="../media/image211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02.png"/><Relationship Id="rId20" Type="http://schemas.openxmlformats.org/officeDocument/2006/relationships/image" Target="../media/image206.jpe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0.png"/><Relationship Id="rId11" Type="http://schemas.openxmlformats.org/officeDocument/2006/relationships/image" Target="../media/image190.jpeg"/><Relationship Id="rId24" Type="http://schemas.openxmlformats.org/officeDocument/2006/relationships/image" Target="../media/image210.jpeg"/><Relationship Id="rId5" Type="http://schemas.openxmlformats.org/officeDocument/2006/relationships/image" Target="../media/image16.png"/><Relationship Id="rId15" Type="http://schemas.openxmlformats.org/officeDocument/2006/relationships/image" Target="../media/image192.jpeg"/><Relationship Id="rId23" Type="http://schemas.openxmlformats.org/officeDocument/2006/relationships/image" Target="../media/image209.jpeg"/><Relationship Id="rId10" Type="http://schemas.openxmlformats.org/officeDocument/2006/relationships/image" Target="../media/image189.jpeg"/><Relationship Id="rId19" Type="http://schemas.openxmlformats.org/officeDocument/2006/relationships/image" Target="../media/image205.jpeg"/><Relationship Id="rId4" Type="http://schemas.openxmlformats.org/officeDocument/2006/relationships/image" Target="../media/image186.png"/><Relationship Id="rId9" Type="http://schemas.openxmlformats.org/officeDocument/2006/relationships/image" Target="../media/image188.jpeg"/><Relationship Id="rId14" Type="http://schemas.openxmlformats.org/officeDocument/2006/relationships/image" Target="../media/image191.jpeg"/><Relationship Id="rId22" Type="http://schemas.openxmlformats.org/officeDocument/2006/relationships/image" Target="../media/image208.png"/><Relationship Id="rId27" Type="http://schemas.openxmlformats.org/officeDocument/2006/relationships/image" Target="../media/image21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jpeg"/><Relationship Id="rId13" Type="http://schemas.openxmlformats.org/officeDocument/2006/relationships/image" Target="../media/image224.jpeg"/><Relationship Id="rId3" Type="http://schemas.openxmlformats.org/officeDocument/2006/relationships/image" Target="../media/image214.wmf"/><Relationship Id="rId7" Type="http://schemas.openxmlformats.org/officeDocument/2006/relationships/image" Target="../media/image218.jpeg"/><Relationship Id="rId12" Type="http://schemas.openxmlformats.org/officeDocument/2006/relationships/image" Target="../media/image2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0" Type="http://schemas.openxmlformats.org/officeDocument/2006/relationships/image" Target="../media/image221.png"/><Relationship Id="rId4" Type="http://schemas.openxmlformats.org/officeDocument/2006/relationships/image" Target="../media/image215.png"/><Relationship Id="rId9" Type="http://schemas.openxmlformats.org/officeDocument/2006/relationships/image" Target="../media/image220.jpeg"/><Relationship Id="rId14" Type="http://schemas.openxmlformats.org/officeDocument/2006/relationships/image" Target="../media/image225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jpeg"/><Relationship Id="rId13" Type="http://schemas.openxmlformats.org/officeDocument/2006/relationships/image" Target="../media/image233.jpeg"/><Relationship Id="rId18" Type="http://schemas.openxmlformats.org/officeDocument/2006/relationships/image" Target="../media/image237.jpeg"/><Relationship Id="rId26" Type="http://schemas.openxmlformats.org/officeDocument/2006/relationships/image" Target="../media/image242.jpeg"/><Relationship Id="rId3" Type="http://schemas.openxmlformats.org/officeDocument/2006/relationships/notesSlide" Target="../notesSlides/notesSlide49.xml"/><Relationship Id="rId21" Type="http://schemas.openxmlformats.org/officeDocument/2006/relationships/image" Target="../media/image102.png"/><Relationship Id="rId7" Type="http://schemas.openxmlformats.org/officeDocument/2006/relationships/image" Target="../media/image229.jpeg"/><Relationship Id="rId12" Type="http://schemas.openxmlformats.org/officeDocument/2006/relationships/image" Target="../media/image232.jpeg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241.jpe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36.jpeg"/><Relationship Id="rId20" Type="http://schemas.openxmlformats.org/officeDocument/2006/relationships/image" Target="../media/image196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8.jpeg"/><Relationship Id="rId11" Type="http://schemas.openxmlformats.org/officeDocument/2006/relationships/image" Target="../media/image231.jpeg"/><Relationship Id="rId24" Type="http://schemas.openxmlformats.org/officeDocument/2006/relationships/image" Target="../media/image240.jpeg"/><Relationship Id="rId5" Type="http://schemas.openxmlformats.org/officeDocument/2006/relationships/image" Target="../media/image227.jpeg"/><Relationship Id="rId15" Type="http://schemas.openxmlformats.org/officeDocument/2006/relationships/image" Target="../media/image235.jpeg"/><Relationship Id="rId23" Type="http://schemas.openxmlformats.org/officeDocument/2006/relationships/image" Target="../media/image239.wmf"/><Relationship Id="rId28" Type="http://schemas.openxmlformats.org/officeDocument/2006/relationships/image" Target="../media/image244.wmf"/><Relationship Id="rId10" Type="http://schemas.openxmlformats.org/officeDocument/2006/relationships/image" Target="../media/image185.png"/><Relationship Id="rId19" Type="http://schemas.openxmlformats.org/officeDocument/2006/relationships/image" Target="../media/image238.png"/><Relationship Id="rId4" Type="http://schemas.openxmlformats.org/officeDocument/2006/relationships/image" Target="../media/image226.jpe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34.jpeg"/><Relationship Id="rId22" Type="http://schemas.openxmlformats.org/officeDocument/2006/relationships/image" Target="../media/image16.png"/><Relationship Id="rId27" Type="http://schemas.openxmlformats.org/officeDocument/2006/relationships/image" Target="../media/image24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png"/><Relationship Id="rId18" Type="http://schemas.openxmlformats.org/officeDocument/2006/relationships/image" Target="../media/image260.jpeg"/><Relationship Id="rId3" Type="http://schemas.openxmlformats.org/officeDocument/2006/relationships/image" Target="../media/image245.png"/><Relationship Id="rId21" Type="http://schemas.openxmlformats.org/officeDocument/2006/relationships/image" Target="../media/image16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17" Type="http://schemas.openxmlformats.org/officeDocument/2006/relationships/image" Target="../media/image259.jpe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258.jpe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8.png"/><Relationship Id="rId11" Type="http://schemas.openxmlformats.org/officeDocument/2006/relationships/image" Target="../media/image253.jpeg"/><Relationship Id="rId5" Type="http://schemas.openxmlformats.org/officeDocument/2006/relationships/image" Target="../media/image247.png"/><Relationship Id="rId15" Type="http://schemas.openxmlformats.org/officeDocument/2006/relationships/image" Target="../media/image257.jpeg"/><Relationship Id="rId23" Type="http://schemas.openxmlformats.org/officeDocument/2006/relationships/image" Target="../media/image263.png"/><Relationship Id="rId10" Type="http://schemas.openxmlformats.org/officeDocument/2006/relationships/image" Target="../media/image252.png"/><Relationship Id="rId19" Type="http://schemas.openxmlformats.org/officeDocument/2006/relationships/image" Target="../media/image261.jpeg"/><Relationship Id="rId4" Type="http://schemas.openxmlformats.org/officeDocument/2006/relationships/image" Target="../media/image246.jpe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Relationship Id="rId22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占位符 5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HDCA102</a:t>
            </a:r>
            <a:endParaRPr lang="zh-CN" altLang="en-US" dirty="0"/>
          </a:p>
        </p:txBody>
      </p:sp>
      <p:sp>
        <p:nvSpPr>
          <p:cNvPr id="56" name="文本占位符 5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smtClean="0"/>
              <a:t>AR G3</a:t>
            </a:r>
            <a:endParaRPr lang="zh-CN" altLang="en-US" dirty="0"/>
          </a:p>
        </p:txBody>
      </p:sp>
      <p:sp>
        <p:nvSpPr>
          <p:cNvPr id="57" name="文本占位符 5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V2R9</a:t>
            </a:r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dirty="0" smtClean="0"/>
              <a:t>1.5</a:t>
            </a:r>
            <a:endParaRPr lang="zh-CN" altLang="en-US" dirty="0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Yuan </a:t>
            </a:r>
            <a:r>
              <a:rPr lang="en-US" altLang="zh-CN" dirty="0" err="1" smtClean="0"/>
              <a:t>Weihua</a:t>
            </a:r>
            <a:r>
              <a:rPr lang="en-US" altLang="zh-CN" dirty="0" smtClean="0"/>
              <a:t>/WX462781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2019.4.10</a:t>
            </a:r>
            <a:endParaRPr lang="zh-CN" altLang="en-US" dirty="0"/>
          </a:p>
        </p:txBody>
      </p:sp>
      <p:sp>
        <p:nvSpPr>
          <p:cNvPr id="54" name="文本占位符 5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Liu </a:t>
            </a:r>
            <a:r>
              <a:rPr lang="en-US" altLang="zh-CN" dirty="0" err="1" smtClean="0"/>
              <a:t>Lican</a:t>
            </a:r>
            <a:r>
              <a:rPr lang="en-US" altLang="zh-CN" dirty="0" smtClean="0"/>
              <a:t>/00180730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smtClean="0"/>
              <a:t>Update</a:t>
            </a:r>
            <a:endParaRPr lang="zh-CN" altLang="en-US" dirty="0"/>
          </a:p>
        </p:txBody>
      </p:sp>
      <p:sp>
        <p:nvSpPr>
          <p:cNvPr id="63" name="文本占位符 6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4" name="文本占位符 6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5" name="文本占位符 6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66" name="文本占位符 6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1" name="文本占位符 7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72" name="文本占位符 7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73" name="文本占位符 7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74" name="文本占位符 7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9" name="文本占位符 7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0" name="文本占位符 7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2" name="文本占位符 8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9" name="文本占位符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1" name="文本占位符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2" name="文本占位符 6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" name="文本占位符 6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8" name="文本占位符 6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56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AR </a:t>
            </a:r>
            <a:r>
              <a:rPr lang="en-US" altLang="zh-CN" smtClean="0"/>
              <a:t>150&amp;160&amp;200</a:t>
            </a:r>
            <a:r>
              <a:rPr lang="zh-CN" altLang="zh-CN" smtClean="0">
                <a:sym typeface="Arial" pitchFamily="34" charset="0"/>
              </a:rPr>
              <a:t> Logical Architecture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115015" y="1844824"/>
            <a:ext cx="9013236" cy="3243914"/>
            <a:chOff x="1115015" y="1844824"/>
            <a:chExt cx="9013236" cy="3243914"/>
          </a:xfrm>
        </p:grpSpPr>
        <p:grpSp>
          <p:nvGrpSpPr>
            <p:cNvPr id="3" name="Group 1"/>
            <p:cNvGrpSpPr>
              <a:grpSpLocks noChangeAspect="1"/>
            </p:cNvGrpSpPr>
            <p:nvPr/>
          </p:nvGrpSpPr>
          <p:grpSpPr bwMode="auto">
            <a:xfrm>
              <a:off x="1115015" y="1844824"/>
              <a:ext cx="7253917" cy="3243914"/>
              <a:chOff x="2325" y="7567"/>
              <a:chExt cx="8306" cy="3715"/>
            </a:xfrm>
          </p:grpSpPr>
          <p:sp>
            <p:nvSpPr>
              <p:cNvPr id="5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2325" y="7736"/>
                <a:ext cx="8306" cy="3546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6" name="AutoShape 16"/>
              <p:cNvSpPr>
                <a:spLocks noChangeArrowheads="1"/>
              </p:cNvSpPr>
              <p:nvPr/>
            </p:nvSpPr>
            <p:spPr bwMode="auto">
              <a:xfrm>
                <a:off x="4958" y="8220"/>
                <a:ext cx="2256" cy="84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00">
                      <a:gamma/>
                      <a:tint val="20000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/>
                <a:r>
                  <a:rPr lang="en-US" altLang="zh-CN" sz="2800" dirty="0">
                    <a:latin typeface="+mn-ea"/>
                    <a:ea typeface="+mn-ea"/>
                    <a:cs typeface="Calibri" pitchFamily="34" charset="0"/>
                  </a:rPr>
                  <a:t>CPU</a:t>
                </a:r>
                <a:endParaRPr lang="en-US" altLang="zh-CN" sz="2000" dirty="0">
                  <a:latin typeface="+mn-ea"/>
                  <a:ea typeface="+mn-ea"/>
                  <a:cs typeface="宋体" pitchFamily="2" charset="-122"/>
                </a:endParaRPr>
              </a:p>
            </p:txBody>
          </p:sp>
          <p:sp>
            <p:nvSpPr>
              <p:cNvPr id="7" name="AutoShape 15"/>
              <p:cNvSpPr>
                <a:spLocks noChangeArrowheads="1"/>
              </p:cNvSpPr>
              <p:nvPr/>
            </p:nvSpPr>
            <p:spPr bwMode="auto">
              <a:xfrm>
                <a:off x="4958" y="9714"/>
                <a:ext cx="2479" cy="98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B0F0">
                      <a:gamma/>
                      <a:tint val="20000"/>
                      <a:invGamma/>
                    </a:srgbClr>
                  </a:gs>
                  <a:gs pos="100000">
                    <a:srgbClr val="00B0F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lnSpc>
                    <a:spcPct val="150000"/>
                  </a:lnSpc>
                </a:pPr>
                <a:r>
                  <a:rPr lang="en-US" altLang="zh-CN" sz="2800" dirty="0">
                    <a:latin typeface="+mn-ea"/>
                    <a:ea typeface="+mn-ea"/>
                    <a:cs typeface="Calibri" pitchFamily="34" charset="0"/>
                  </a:rPr>
                  <a:t>LSW</a:t>
                </a:r>
                <a:endParaRPr lang="en-US" altLang="zh-CN" sz="2000" dirty="0">
                  <a:latin typeface="+mn-ea"/>
                  <a:ea typeface="+mn-ea"/>
                  <a:cs typeface="宋体" pitchFamily="2" charset="-122"/>
                </a:endParaRPr>
              </a:p>
            </p:txBody>
          </p:sp>
          <p:sp>
            <p:nvSpPr>
              <p:cNvPr id="8" name="AutoShape 14"/>
              <p:cNvSpPr>
                <a:spLocks noChangeShapeType="1"/>
              </p:cNvSpPr>
              <p:nvPr/>
            </p:nvSpPr>
            <p:spPr bwMode="auto">
              <a:xfrm>
                <a:off x="6086" y="9061"/>
                <a:ext cx="1" cy="653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9" name="AutoShape 13"/>
              <p:cNvSpPr>
                <a:spLocks noChangeShapeType="1"/>
              </p:cNvSpPr>
              <p:nvPr/>
            </p:nvSpPr>
            <p:spPr bwMode="auto">
              <a:xfrm>
                <a:off x="6085" y="7567"/>
                <a:ext cx="1" cy="653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10" name="AutoShape 12"/>
              <p:cNvSpPr>
                <a:spLocks noChangeShapeType="1"/>
              </p:cNvSpPr>
              <p:nvPr/>
            </p:nvSpPr>
            <p:spPr bwMode="auto">
              <a:xfrm flipH="1">
                <a:off x="6085" y="10711"/>
                <a:ext cx="1" cy="4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11" name="AutoShape 11"/>
              <p:cNvSpPr>
                <a:spLocks noChangeShapeType="1"/>
              </p:cNvSpPr>
              <p:nvPr/>
            </p:nvSpPr>
            <p:spPr bwMode="auto">
              <a:xfrm flipH="1">
                <a:off x="6371" y="10724"/>
                <a:ext cx="1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12" name="AutoShape 10"/>
              <p:cNvSpPr>
                <a:spLocks noChangeShapeType="1"/>
              </p:cNvSpPr>
              <p:nvPr/>
            </p:nvSpPr>
            <p:spPr bwMode="auto">
              <a:xfrm flipH="1">
                <a:off x="6663" y="10724"/>
                <a:ext cx="1" cy="4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13" name="AutoShape 8"/>
              <p:cNvSpPr>
                <a:spLocks noChangeShapeType="1"/>
              </p:cNvSpPr>
              <p:nvPr/>
            </p:nvSpPr>
            <p:spPr bwMode="auto">
              <a:xfrm flipH="1">
                <a:off x="5494" y="10724"/>
                <a:ext cx="1" cy="4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14" name="AutoShape 7"/>
              <p:cNvSpPr>
                <a:spLocks noChangeShapeType="1"/>
              </p:cNvSpPr>
              <p:nvPr/>
            </p:nvSpPr>
            <p:spPr bwMode="auto">
              <a:xfrm flipH="1">
                <a:off x="5786" y="10724"/>
                <a:ext cx="1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15" name="AutoShape 6"/>
              <p:cNvSpPr>
                <a:spLocks noChangeShapeType="1"/>
              </p:cNvSpPr>
              <p:nvPr/>
            </p:nvSpPr>
            <p:spPr bwMode="auto">
              <a:xfrm flipH="1">
                <a:off x="6954" y="10724"/>
                <a:ext cx="2" cy="4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16" name="AutoShape 5"/>
              <p:cNvSpPr>
                <a:spLocks noChangeShapeType="1"/>
              </p:cNvSpPr>
              <p:nvPr/>
            </p:nvSpPr>
            <p:spPr bwMode="auto">
              <a:xfrm flipH="1">
                <a:off x="5202" y="10724"/>
                <a:ext cx="1" cy="4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+mn-ea"/>
                  <a:ea typeface="+mn-ea"/>
                </a:endParaRPr>
              </a:p>
            </p:txBody>
          </p:sp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5202" y="7689"/>
                <a:ext cx="857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/>
                <a:r>
                  <a:rPr lang="en-US" altLang="zh-CN" sz="1400" dirty="0">
                    <a:latin typeface="+mn-ea"/>
                    <a:ea typeface="+mn-ea"/>
                    <a:cs typeface="Calibri" pitchFamily="34" charset="0"/>
                  </a:rPr>
                  <a:t>WAN</a:t>
                </a:r>
                <a:endParaRPr lang="en-US" altLang="zh-CN" sz="2000" dirty="0">
                  <a:latin typeface="+mn-ea"/>
                  <a:ea typeface="+mn-ea"/>
                  <a:cs typeface="宋体" pitchFamily="2" charset="-122"/>
                </a:endParaRPr>
              </a:p>
            </p:txBody>
          </p:sp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5552" y="9103"/>
                <a:ext cx="857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/>
                <a:r>
                  <a:rPr lang="en-US" altLang="zh-CN" sz="1400" dirty="0">
                    <a:latin typeface="+mn-ea"/>
                    <a:ea typeface="+mn-ea"/>
                    <a:cs typeface="Calibri" pitchFamily="34" charset="0"/>
                  </a:rPr>
                  <a:t>GE</a:t>
                </a:r>
                <a:endParaRPr lang="en-US" altLang="zh-CN" sz="3200" dirty="0">
                  <a:latin typeface="+mn-ea"/>
                  <a:ea typeface="+mn-ea"/>
                  <a:cs typeface="宋体" pitchFamily="2" charset="-122"/>
                </a:endParaRPr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4318" y="10429"/>
                <a:ext cx="857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/>
                <a:r>
                  <a:rPr lang="en-US" altLang="zh-CN" sz="1400" dirty="0">
                    <a:latin typeface="+mn-ea"/>
                    <a:ea typeface="+mn-ea"/>
                    <a:cs typeface="Calibri" pitchFamily="34" charset="0"/>
                  </a:rPr>
                  <a:t>LAN</a:t>
                </a:r>
                <a:endParaRPr lang="en-US" altLang="zh-CN" sz="2000" dirty="0">
                  <a:latin typeface="+mn-ea"/>
                  <a:ea typeface="+mn-ea"/>
                  <a:cs typeface="宋体" pitchFamily="2" charset="-122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105649" y="2240868"/>
              <a:ext cx="38162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C00000"/>
                  </a:solidFill>
                  <a:latin typeface="+mn-ea"/>
                  <a:ea typeface="+mn-ea"/>
                </a:rPr>
                <a:t>The CPU is responsible for complex calculation, it is directly connected to the WAN interface, and to the LSW with a GE bus.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05650" y="3789364"/>
              <a:ext cx="4022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>
                  <a:solidFill>
                    <a:srgbClr val="C00000"/>
                  </a:solidFill>
                  <a:latin typeface="+mn-ea"/>
                  <a:ea typeface="+mn-ea"/>
                </a:rPr>
                <a:t>The LSW </a:t>
              </a:r>
              <a:r>
                <a:rPr lang="en-US" altLang="zh-CN" sz="1600" b="1" dirty="0">
                  <a:solidFill>
                    <a:srgbClr val="C00000"/>
                  </a:solidFill>
                  <a:latin typeface="+mn-ea"/>
                  <a:ea typeface="+mn-ea"/>
                </a:rPr>
                <a:t>(Switching module) is responsible for forwarding the L2 and L3 Ethernet traffics.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6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1200/2200/3200 Logical Architecture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1343472" y="1376772"/>
            <a:ext cx="10129391" cy="4716524"/>
            <a:chOff x="2408254" y="1268414"/>
            <a:chExt cx="8186721" cy="3902075"/>
          </a:xfrm>
        </p:grpSpPr>
        <p:sp>
          <p:nvSpPr>
            <p:cNvPr id="37891" name="Rectangle 75"/>
            <p:cNvSpPr>
              <a:spLocks noChangeArrowheads="1"/>
            </p:cNvSpPr>
            <p:nvPr/>
          </p:nvSpPr>
          <p:spPr bwMode="auto">
            <a:xfrm>
              <a:off x="2495551" y="4679951"/>
              <a:ext cx="6265863" cy="295275"/>
            </a:xfrm>
            <a:prstGeom prst="rect">
              <a:avLst/>
            </a:prstGeom>
            <a:solidFill>
              <a:srgbClr val="F8F8F8"/>
            </a:solidFill>
            <a:ln w="9525" algn="ctr">
              <a:noFill/>
              <a:miter lim="800000"/>
              <a:headEnd/>
              <a:tailEnd/>
            </a:ln>
          </p:spPr>
          <p:txBody>
            <a:bodyPr lIns="79200" tIns="39600" rIns="79200" bIns="39600" anchor="ctr"/>
            <a:lstStyle/>
            <a:p>
              <a:pPr fontAlgn="t"/>
              <a:endParaRPr lang="zh-CN" altLang="en-US" sz="1200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37892" name="Rectangle 74"/>
            <p:cNvSpPr>
              <a:spLocks noChangeArrowheads="1"/>
            </p:cNvSpPr>
            <p:nvPr/>
          </p:nvSpPr>
          <p:spPr bwMode="auto">
            <a:xfrm>
              <a:off x="2495551" y="2781301"/>
              <a:ext cx="6264275" cy="295275"/>
            </a:xfrm>
            <a:prstGeom prst="rect">
              <a:avLst/>
            </a:prstGeom>
            <a:solidFill>
              <a:srgbClr val="F8F8F8"/>
            </a:solidFill>
            <a:ln w="9525" algn="ctr">
              <a:noFill/>
              <a:miter lim="800000"/>
              <a:headEnd/>
              <a:tailEnd/>
            </a:ln>
          </p:spPr>
          <p:txBody>
            <a:bodyPr lIns="79200" tIns="39600" rIns="79200" bIns="39600" anchor="ctr"/>
            <a:lstStyle/>
            <a:p>
              <a:pPr fontAlgn="t"/>
              <a:endParaRPr lang="zh-CN" altLang="en-US" sz="1200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37893" name="Text Box 7"/>
            <p:cNvSpPr txBox="1">
              <a:spLocks noChangeArrowheads="1"/>
            </p:cNvSpPr>
            <p:nvPr/>
          </p:nvSpPr>
          <p:spPr bwMode="auto">
            <a:xfrm>
              <a:off x="6511207" y="1317228"/>
              <a:ext cx="2213086" cy="107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5C">
                  <a:alpha val="50000"/>
                </a:srgbClr>
              </a:prstShdw>
            </a:effectLst>
          </p:spPr>
          <p:txBody>
            <a:bodyPr/>
            <a:lstStyle/>
            <a:p>
              <a:pPr eaLnBrk="0" fontAlgn="t" hangingPunct="0">
                <a:spcBef>
                  <a:spcPct val="50000"/>
                </a:spcBef>
                <a:buSzPct val="100000"/>
              </a:pPr>
              <a:r>
                <a:rPr lang="en-US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3 types of bus for each slot</a:t>
              </a:r>
              <a:endParaRPr lang="zh-CN" altLang="zh-CN" sz="14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894" name="Text Box 9"/>
            <p:cNvSpPr txBox="1">
              <a:spLocks noChangeArrowheads="1"/>
            </p:cNvSpPr>
            <p:nvPr/>
          </p:nvSpPr>
          <p:spPr bwMode="auto">
            <a:xfrm>
              <a:off x="2408254" y="4179888"/>
              <a:ext cx="104456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5C">
                  <a:alpha val="50000"/>
                </a:srgbClr>
              </a:prstShdw>
            </a:effectLst>
          </p:spPr>
          <p:txBody>
            <a:bodyPr/>
            <a:lstStyle/>
            <a:p>
              <a:pPr eaLnBrk="0" fontAlgn="t" hangingPunct="0">
                <a:spcBef>
                  <a:spcPct val="50000"/>
                </a:spcBef>
                <a:buSzPct val="100000"/>
              </a:pPr>
              <a:r>
                <a:rPr lang="zh-CN" altLang="zh-CN" sz="1600" b="1" i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Interface</a:t>
              </a:r>
              <a:r>
                <a:rPr lang="zh-CN" altLang="en-US" sz="1600" b="1" i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 </a:t>
              </a:r>
              <a:r>
                <a:rPr lang="zh-CN" altLang="zh-CN" sz="1600" b="1" i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module</a:t>
              </a:r>
            </a:p>
          </p:txBody>
        </p:sp>
        <p:sp>
          <p:nvSpPr>
            <p:cNvPr id="37895" name="Line 10"/>
            <p:cNvSpPr>
              <a:spLocks noChangeShapeType="1"/>
            </p:cNvSpPr>
            <p:nvPr/>
          </p:nvSpPr>
          <p:spPr bwMode="auto">
            <a:xfrm>
              <a:off x="8869363" y="1541464"/>
              <a:ext cx="647700" cy="1587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>
              <a:prstShdw prst="shdw17" dist="17961" dir="2700000">
                <a:srgbClr val="5A5A5A">
                  <a:alpha val="50000"/>
                </a:srgbClr>
              </a:prstShdw>
            </a:effectLst>
          </p:spPr>
          <p:txBody>
            <a:bodyPr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37896" name="Line 11"/>
            <p:cNvSpPr>
              <a:spLocks noChangeShapeType="1"/>
            </p:cNvSpPr>
            <p:nvPr/>
          </p:nvSpPr>
          <p:spPr bwMode="auto">
            <a:xfrm>
              <a:off x="8869363" y="1901825"/>
              <a:ext cx="647700" cy="0"/>
            </a:xfrm>
            <a:prstGeom prst="line">
              <a:avLst/>
            </a:prstGeom>
            <a:noFill/>
            <a:ln w="9525">
              <a:solidFill>
                <a:srgbClr val="BF7F0D"/>
              </a:solidFill>
              <a:round/>
              <a:headEnd/>
              <a:tailEnd/>
            </a:ln>
            <a:effectLst>
              <a:prstShdw prst="shdw17" dist="17961" dir="2700000">
                <a:srgbClr val="734C08">
                  <a:alpha val="50000"/>
                </a:srgbClr>
              </a:prstShdw>
            </a:effectLst>
          </p:spPr>
          <p:txBody>
            <a:bodyPr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37897" name="Text Box 12"/>
            <p:cNvSpPr txBox="1">
              <a:spLocks noChangeArrowheads="1"/>
            </p:cNvSpPr>
            <p:nvPr/>
          </p:nvSpPr>
          <p:spPr bwMode="auto">
            <a:xfrm>
              <a:off x="8759825" y="1268414"/>
              <a:ext cx="18351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5C">
                  <a:alpha val="50000"/>
                </a:srgbClr>
              </a:prstShdw>
            </a:effectLst>
          </p:spPr>
          <p:txBody>
            <a:bodyPr/>
            <a:lstStyle/>
            <a:p>
              <a:pPr eaLnBrk="0" fontAlgn="t" hangingPunct="0">
                <a:spcBef>
                  <a:spcPct val="50000"/>
                </a:spcBef>
                <a:buSzPct val="100000"/>
              </a:pPr>
              <a:r>
                <a:rPr lang="zh-CN" altLang="zh-CN" sz="1200" b="1" dirty="0">
                  <a:solidFill>
                    <a:srgbClr val="969696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GE/2.5G/10G data Bus</a:t>
              </a: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8796339" y="1628776"/>
              <a:ext cx="15843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5C">
                  <a:alpha val="50000"/>
                </a:srgbClr>
              </a:prstShdw>
            </a:effectLst>
          </p:spPr>
          <p:txBody>
            <a:bodyPr/>
            <a:lstStyle/>
            <a:p>
              <a:pPr eaLnBrk="0" fontAlgn="t" hangingPunct="0">
                <a:spcBef>
                  <a:spcPct val="50000"/>
                </a:spcBef>
                <a:buSzPct val="100000"/>
              </a:pPr>
              <a:r>
                <a:rPr lang="zh-CN" altLang="zh-CN" sz="1200" b="1">
                  <a:solidFill>
                    <a:srgbClr val="BF7F0D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TDM </a:t>
              </a:r>
              <a:r>
                <a:rPr lang="zh-CN" altLang="zh-CN" sz="1200" b="1" dirty="0">
                  <a:solidFill>
                    <a:srgbClr val="BF7F0D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Voice Bus</a:t>
              </a:r>
            </a:p>
          </p:txBody>
        </p:sp>
        <p:grpSp>
          <p:nvGrpSpPr>
            <p:cNvPr id="2" name="Group 21"/>
            <p:cNvGrpSpPr>
              <a:grpSpLocks/>
            </p:cNvGrpSpPr>
            <p:nvPr/>
          </p:nvGrpSpPr>
          <p:grpSpPr bwMode="auto">
            <a:xfrm>
              <a:off x="3935414" y="1854201"/>
              <a:ext cx="1031875" cy="701675"/>
              <a:chOff x="993" y="641"/>
              <a:chExt cx="635" cy="376"/>
            </a:xfrm>
          </p:grpSpPr>
          <p:sp>
            <p:nvSpPr>
              <p:cNvPr id="37991" name="圆角矩形 121"/>
              <p:cNvSpPr>
                <a:spLocks noChangeArrowheads="1"/>
              </p:cNvSpPr>
              <p:nvPr/>
            </p:nvSpPr>
            <p:spPr bwMode="auto">
              <a:xfrm>
                <a:off x="993" y="641"/>
                <a:ext cx="635" cy="376"/>
              </a:xfrm>
              <a:prstGeom prst="roundRect">
                <a:avLst>
                  <a:gd name="adj" fmla="val 16667"/>
                </a:avLst>
              </a:prstGeom>
              <a:solidFill>
                <a:srgbClr val="FFB8B8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801688"/>
                <a:endParaRPr lang="zh-CN" altLang="en-US" sz="1200" dirty="0">
                  <a:solidFill>
                    <a:srgbClr val="FFFFFF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" name="Rectangle 164"/>
              <p:cNvSpPr>
                <a:spLocks noChangeArrowheads="1"/>
              </p:cNvSpPr>
              <p:nvPr/>
            </p:nvSpPr>
            <p:spPr bwMode="auto">
              <a:xfrm>
                <a:off x="1038" y="713"/>
                <a:ext cx="532" cy="231"/>
              </a:xfrm>
              <a:prstGeom prst="rect">
                <a:avLst/>
              </a:prstGeom>
              <a:gradFill rotWithShape="1">
                <a:gsLst>
                  <a:gs pos="0">
                    <a:srgbClr val="FFCC66">
                      <a:tint val="50000"/>
                      <a:satMod val="300000"/>
                    </a:srgbClr>
                  </a:gs>
                  <a:gs pos="35000">
                    <a:srgbClr val="FFCC66">
                      <a:tint val="37000"/>
                      <a:satMod val="300000"/>
                    </a:srgbClr>
                  </a:gs>
                  <a:gs pos="100000">
                    <a:srgbClr val="FFCC6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C66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79200" tIns="39600" rIns="79200" bIns="39600" anchor="ctr"/>
              <a:lstStyle/>
              <a:p>
                <a:pPr eaLnBrk="0" fontAlgn="t" hangingPunct="0">
                  <a:buSzPct val="100000"/>
                  <a:defRPr/>
                </a:pPr>
                <a:r>
                  <a:rPr lang="zh-CN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Mu</a:t>
                </a:r>
                <a:r>
                  <a:rPr lang="en-US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l</a:t>
                </a:r>
                <a:r>
                  <a:rPr lang="zh-CN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ti-core</a:t>
                </a:r>
              </a:p>
              <a:p>
                <a:pPr eaLnBrk="0" fontAlgn="t" hangingPunct="0">
                  <a:buSzPct val="100000"/>
                  <a:defRPr/>
                </a:pPr>
                <a:r>
                  <a:rPr lang="zh-CN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CPU</a:t>
                </a:r>
              </a:p>
            </p:txBody>
          </p:sp>
        </p:grpSp>
        <p:sp>
          <p:nvSpPr>
            <p:cNvPr id="127" name="Rectangle 166"/>
            <p:cNvSpPr>
              <a:spLocks noChangeArrowheads="1"/>
            </p:cNvSpPr>
            <p:nvPr/>
          </p:nvSpPr>
          <p:spPr bwMode="auto">
            <a:xfrm>
              <a:off x="3790950" y="2882900"/>
              <a:ext cx="1474788" cy="541338"/>
            </a:xfrm>
            <a:prstGeom prst="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79200" tIns="39600" rIns="79200" bIns="39600"/>
            <a:lstStyle/>
            <a:p>
              <a:pPr eaLnBrk="0" fontAlgn="t" hangingPunct="0">
                <a:buSzPct val="100000"/>
                <a:defRPr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Multi Gigabyte</a:t>
              </a:r>
            </a:p>
            <a:p>
              <a:pPr eaLnBrk="0" fontAlgn="t" hangingPunct="0">
                <a:buSzPct val="100000"/>
                <a:defRPr/>
              </a:pPr>
              <a:endParaRPr lang="zh-CN" altLang="zh-CN" sz="1200" b="1" dirty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  <a:p>
              <a:pPr eaLnBrk="0" fontAlgn="t" hangingPunct="0">
                <a:buSzPct val="100000"/>
                <a:defRPr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Switching Fabric</a:t>
              </a:r>
            </a:p>
          </p:txBody>
        </p:sp>
        <p:sp>
          <p:nvSpPr>
            <p:cNvPr id="128" name="Rectangle 189"/>
            <p:cNvSpPr>
              <a:spLocks noChangeArrowheads="1"/>
            </p:cNvSpPr>
            <p:nvPr/>
          </p:nvSpPr>
          <p:spPr bwMode="auto">
            <a:xfrm>
              <a:off x="5878514" y="2019301"/>
              <a:ext cx="663575" cy="339725"/>
            </a:xfrm>
            <a:prstGeom prst="rect">
              <a:avLst/>
            </a:prstGeom>
            <a:gradFill rotWithShape="1">
              <a:gsLst>
                <a:gs pos="0">
                  <a:srgbClr val="E7B95C">
                    <a:shade val="51000"/>
                    <a:satMod val="130000"/>
                  </a:srgbClr>
                </a:gs>
                <a:gs pos="80000">
                  <a:srgbClr val="E7B95C">
                    <a:shade val="93000"/>
                    <a:satMod val="130000"/>
                  </a:srgbClr>
                </a:gs>
                <a:gs pos="100000">
                  <a:srgbClr val="E7B95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B95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79200" tIns="39600" rIns="79200" bIns="39600" anchor="ctr"/>
            <a:lstStyle/>
            <a:p>
              <a:pPr eaLnBrk="0" fontAlgn="t" hangingPunct="0">
                <a:buSzPct val="100000"/>
                <a:defRPr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GE Port</a:t>
              </a:r>
            </a:p>
          </p:txBody>
        </p:sp>
        <p:sp>
          <p:nvSpPr>
            <p:cNvPr id="129" name="Rectangle 189"/>
            <p:cNvSpPr>
              <a:spLocks noChangeArrowheads="1"/>
            </p:cNvSpPr>
            <p:nvPr/>
          </p:nvSpPr>
          <p:spPr bwMode="auto">
            <a:xfrm>
              <a:off x="5951539" y="2090739"/>
              <a:ext cx="663575" cy="339725"/>
            </a:xfrm>
            <a:prstGeom prst="rect">
              <a:avLst/>
            </a:prstGeom>
            <a:gradFill rotWithShape="1">
              <a:gsLst>
                <a:gs pos="0">
                  <a:srgbClr val="E7B95C">
                    <a:shade val="51000"/>
                    <a:satMod val="130000"/>
                  </a:srgbClr>
                </a:gs>
                <a:gs pos="80000">
                  <a:srgbClr val="E7B95C">
                    <a:shade val="93000"/>
                    <a:satMod val="130000"/>
                  </a:srgbClr>
                </a:gs>
                <a:gs pos="100000">
                  <a:srgbClr val="E7B95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B95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79200" tIns="39600" rIns="79200" bIns="39600" anchor="ctr"/>
            <a:lstStyle/>
            <a:p>
              <a:pPr eaLnBrk="0" fontAlgn="t" hangingPunct="0">
                <a:buSzPct val="100000"/>
                <a:defRPr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GE Port</a:t>
              </a:r>
            </a:p>
          </p:txBody>
        </p:sp>
        <p:sp>
          <p:nvSpPr>
            <p:cNvPr id="130" name="Line 27"/>
            <p:cNvSpPr>
              <a:spLocks noChangeShapeType="1"/>
            </p:cNvSpPr>
            <p:nvPr/>
          </p:nvSpPr>
          <p:spPr bwMode="auto">
            <a:xfrm>
              <a:off x="4943476" y="2163763"/>
              <a:ext cx="9572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79200" tIns="39600" rIns="79200" bIns="39600"/>
            <a:lstStyle/>
            <a:p>
              <a:pPr fontAlgn="t">
                <a:defRPr/>
              </a:pPr>
              <a:endParaRPr lang="zh-CN" altLang="en-US" sz="1200" kern="0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31" name="Rectangle 189"/>
            <p:cNvSpPr>
              <a:spLocks noChangeArrowheads="1"/>
            </p:cNvSpPr>
            <p:nvPr/>
          </p:nvSpPr>
          <p:spPr bwMode="auto">
            <a:xfrm>
              <a:off x="2784476" y="1874839"/>
              <a:ext cx="588963" cy="339725"/>
            </a:xfrm>
            <a:prstGeom prst="rect">
              <a:avLst/>
            </a:prstGeom>
            <a:gradFill rotWithShape="1">
              <a:gsLst>
                <a:gs pos="0">
                  <a:srgbClr val="E7B95C">
                    <a:shade val="51000"/>
                    <a:satMod val="130000"/>
                  </a:srgbClr>
                </a:gs>
                <a:gs pos="80000">
                  <a:srgbClr val="E7B95C">
                    <a:shade val="93000"/>
                    <a:satMod val="130000"/>
                  </a:srgbClr>
                </a:gs>
                <a:gs pos="100000">
                  <a:srgbClr val="E7B95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B95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79200" tIns="39600" rIns="79200" bIns="39600" anchor="ctr"/>
            <a:lstStyle/>
            <a:p>
              <a:pPr eaLnBrk="0" fontAlgn="t" hangingPunct="0">
                <a:buSzPct val="100000"/>
                <a:defRPr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USB*2</a:t>
              </a:r>
            </a:p>
          </p:txBody>
        </p:sp>
        <p:sp>
          <p:nvSpPr>
            <p:cNvPr id="132" name="Rectangle 189"/>
            <p:cNvSpPr>
              <a:spLocks noChangeArrowheads="1"/>
            </p:cNvSpPr>
            <p:nvPr/>
          </p:nvSpPr>
          <p:spPr bwMode="auto">
            <a:xfrm>
              <a:off x="2782888" y="2235201"/>
              <a:ext cx="588962" cy="339725"/>
            </a:xfrm>
            <a:prstGeom prst="rect">
              <a:avLst/>
            </a:prstGeom>
            <a:gradFill rotWithShape="1">
              <a:gsLst>
                <a:gs pos="0">
                  <a:srgbClr val="E7B95C">
                    <a:shade val="51000"/>
                    <a:satMod val="130000"/>
                  </a:srgbClr>
                </a:gs>
                <a:gs pos="80000">
                  <a:srgbClr val="E7B95C">
                    <a:shade val="93000"/>
                    <a:satMod val="130000"/>
                  </a:srgbClr>
                </a:gs>
                <a:gs pos="100000">
                  <a:srgbClr val="E7B95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B95C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79200" tIns="39600" rIns="79200" bIns="39600" anchor="ctr"/>
            <a:lstStyle/>
            <a:p>
              <a:pPr eaLnBrk="0" fontAlgn="t" hangingPunct="0">
                <a:buSzPct val="100000"/>
                <a:defRPr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CF*2</a:t>
              </a:r>
            </a:p>
          </p:txBody>
        </p:sp>
        <p:sp>
          <p:nvSpPr>
            <p:cNvPr id="133" name="Line 30"/>
            <p:cNvSpPr>
              <a:spLocks noChangeShapeType="1"/>
            </p:cNvSpPr>
            <p:nvPr/>
          </p:nvSpPr>
          <p:spPr bwMode="auto">
            <a:xfrm>
              <a:off x="3360738" y="2019300"/>
              <a:ext cx="5889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79200" tIns="39600" rIns="79200" bIns="39600"/>
            <a:lstStyle/>
            <a:p>
              <a:pPr fontAlgn="t">
                <a:defRPr/>
              </a:pPr>
              <a:endParaRPr lang="zh-CN" altLang="en-US" sz="1200" kern="0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34" name="Line 31"/>
            <p:cNvSpPr>
              <a:spLocks noChangeShapeType="1"/>
            </p:cNvSpPr>
            <p:nvPr/>
          </p:nvSpPr>
          <p:spPr bwMode="auto">
            <a:xfrm>
              <a:off x="3360738" y="2379663"/>
              <a:ext cx="5889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79200" tIns="39600" rIns="79200" bIns="39600"/>
            <a:lstStyle/>
            <a:p>
              <a:pPr fontAlgn="t">
                <a:defRPr/>
              </a:pPr>
              <a:endParaRPr lang="zh-CN" altLang="en-US" sz="1200" kern="0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663950" y="4322764"/>
              <a:ext cx="319088" cy="847725"/>
              <a:chOff x="1517" y="2931"/>
              <a:chExt cx="274" cy="454"/>
            </a:xfrm>
          </p:grpSpPr>
          <p:sp>
            <p:nvSpPr>
              <p:cNvPr id="136" name="Rectangle 177"/>
              <p:cNvSpPr>
                <a:spLocks noChangeArrowheads="1"/>
              </p:cNvSpPr>
              <p:nvPr/>
            </p:nvSpPr>
            <p:spPr bwMode="auto">
              <a:xfrm>
                <a:off x="1565" y="2931"/>
                <a:ext cx="226" cy="454"/>
              </a:xfrm>
              <a:prstGeom prst="rect">
                <a:avLst/>
              </a:prstGeom>
              <a:gradFill flip="none" rotWithShape="1">
                <a:gsLst>
                  <a:gs pos="0">
                    <a:srgbClr val="99CCCC">
                      <a:tint val="66000"/>
                      <a:satMod val="160000"/>
                    </a:srgbClr>
                  </a:gs>
                  <a:gs pos="50000">
                    <a:srgbClr val="99CCCC">
                      <a:tint val="44500"/>
                      <a:satMod val="160000"/>
                    </a:srgbClr>
                  </a:gs>
                  <a:gs pos="100000">
                    <a:srgbClr val="99CC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9CCFF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79200" tIns="39600" rIns="79200" bIns="39600" anchor="ctr"/>
              <a:lstStyle/>
              <a:p>
                <a:pPr fontAlgn="t">
                  <a:defRPr/>
                </a:pPr>
                <a:endParaRPr lang="en-US" altLang="zh-CN" sz="1200" b="1" kern="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89" name="Text Box 32"/>
              <p:cNvSpPr txBox="1">
                <a:spLocks noChangeArrowheads="1"/>
              </p:cNvSpPr>
              <p:nvPr/>
            </p:nvSpPr>
            <p:spPr bwMode="auto">
              <a:xfrm>
                <a:off x="1627" y="3093"/>
                <a:ext cx="100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79200" tIns="39600" rIns="79200" bIns="39600"/>
              <a:lstStyle/>
              <a:p>
                <a:pPr defTabSz="801688">
                  <a:spcBef>
                    <a:spcPct val="50000"/>
                  </a:spcBef>
                </a:pPr>
                <a:endParaRPr lang="zh-CN" altLang="en-US" sz="1200" dirty="0">
                  <a:solidFill>
                    <a:srgbClr val="FFFFFF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90" name="Text Box 33"/>
              <p:cNvSpPr txBox="1">
                <a:spLocks noChangeArrowheads="1"/>
              </p:cNvSpPr>
              <p:nvPr/>
            </p:nvSpPr>
            <p:spPr bwMode="auto">
              <a:xfrm>
                <a:off x="1517" y="3014"/>
                <a:ext cx="274" cy="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lIns="79200" tIns="39600" rIns="79200" bIns="39600"/>
              <a:lstStyle/>
              <a:p>
                <a:pPr defTabSz="801688" eaLnBrk="0" hangingPunct="0">
                  <a:spcBef>
                    <a:spcPct val="50000"/>
                  </a:spcBef>
                  <a:buSzPct val="100000"/>
                </a:pPr>
                <a:r>
                  <a:rPr lang="zh-CN" altLang="en-US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SIC1</a:t>
                </a:r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4097339" y="4322764"/>
              <a:ext cx="319087" cy="847725"/>
              <a:chOff x="1519" y="2931"/>
              <a:chExt cx="272" cy="454"/>
            </a:xfrm>
          </p:grpSpPr>
          <p:sp>
            <p:nvSpPr>
              <p:cNvPr id="140" name="Rectangle 177"/>
              <p:cNvSpPr>
                <a:spLocks noChangeArrowheads="1"/>
              </p:cNvSpPr>
              <p:nvPr/>
            </p:nvSpPr>
            <p:spPr bwMode="auto">
              <a:xfrm>
                <a:off x="1564" y="2931"/>
                <a:ext cx="227" cy="454"/>
              </a:xfrm>
              <a:prstGeom prst="rect">
                <a:avLst/>
              </a:prstGeom>
              <a:gradFill flip="none" rotWithShape="1">
                <a:gsLst>
                  <a:gs pos="0">
                    <a:srgbClr val="99CCCC">
                      <a:tint val="66000"/>
                      <a:satMod val="160000"/>
                    </a:srgbClr>
                  </a:gs>
                  <a:gs pos="50000">
                    <a:srgbClr val="99CCCC">
                      <a:tint val="44500"/>
                      <a:satMod val="160000"/>
                    </a:srgbClr>
                  </a:gs>
                  <a:gs pos="100000">
                    <a:srgbClr val="99CC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9CCFF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79200" tIns="39600" rIns="79200" bIns="39600" anchor="ctr"/>
              <a:lstStyle/>
              <a:p>
                <a:pPr fontAlgn="t">
                  <a:defRPr/>
                </a:pPr>
                <a:endParaRPr lang="en-US" altLang="zh-CN" sz="1200" b="1" kern="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86" name="Text Box 38"/>
              <p:cNvSpPr txBox="1">
                <a:spLocks noChangeArrowheads="1"/>
              </p:cNvSpPr>
              <p:nvPr/>
            </p:nvSpPr>
            <p:spPr bwMode="auto">
              <a:xfrm>
                <a:off x="1627" y="3093"/>
                <a:ext cx="100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79200" tIns="39600" rIns="79200" bIns="39600"/>
              <a:lstStyle/>
              <a:p>
                <a:pPr defTabSz="801688">
                  <a:spcBef>
                    <a:spcPct val="50000"/>
                  </a:spcBef>
                </a:pPr>
                <a:endParaRPr lang="zh-CN" altLang="en-US" sz="1200" dirty="0">
                  <a:solidFill>
                    <a:srgbClr val="FFFFFF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87" name="Text Box 39"/>
              <p:cNvSpPr txBox="1">
                <a:spLocks noChangeArrowheads="1"/>
              </p:cNvSpPr>
              <p:nvPr/>
            </p:nvSpPr>
            <p:spPr bwMode="auto">
              <a:xfrm>
                <a:off x="1519" y="3014"/>
                <a:ext cx="272" cy="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lIns="79200" tIns="39600" rIns="79200" bIns="39600"/>
              <a:lstStyle/>
              <a:p>
                <a:pPr defTabSz="801688" eaLnBrk="0" hangingPunct="0">
                  <a:spcBef>
                    <a:spcPct val="50000"/>
                  </a:spcBef>
                  <a:buSzPct val="100000"/>
                </a:pPr>
                <a:r>
                  <a:rPr lang="zh-CN" altLang="en-US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SIC2</a:t>
                </a:r>
              </a:p>
            </p:txBody>
          </p:sp>
        </p:grp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4529139" y="4322764"/>
              <a:ext cx="319087" cy="847725"/>
              <a:chOff x="1519" y="2931"/>
              <a:chExt cx="272" cy="454"/>
            </a:xfrm>
          </p:grpSpPr>
          <p:sp>
            <p:nvSpPr>
              <p:cNvPr id="144" name="Rectangle 177"/>
              <p:cNvSpPr>
                <a:spLocks noChangeArrowheads="1"/>
              </p:cNvSpPr>
              <p:nvPr/>
            </p:nvSpPr>
            <p:spPr bwMode="auto">
              <a:xfrm>
                <a:off x="1564" y="2931"/>
                <a:ext cx="227" cy="454"/>
              </a:xfrm>
              <a:prstGeom prst="rect">
                <a:avLst/>
              </a:prstGeom>
              <a:gradFill flip="none" rotWithShape="1">
                <a:gsLst>
                  <a:gs pos="0">
                    <a:srgbClr val="99CCCC">
                      <a:tint val="66000"/>
                      <a:satMod val="160000"/>
                    </a:srgbClr>
                  </a:gs>
                  <a:gs pos="50000">
                    <a:srgbClr val="99CCCC">
                      <a:tint val="44500"/>
                      <a:satMod val="160000"/>
                    </a:srgbClr>
                  </a:gs>
                  <a:gs pos="100000">
                    <a:srgbClr val="99CC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9CCFF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79200" tIns="39600" rIns="79200" bIns="39600" anchor="ctr"/>
              <a:lstStyle/>
              <a:p>
                <a:pPr fontAlgn="t">
                  <a:defRPr/>
                </a:pPr>
                <a:endParaRPr lang="en-US" altLang="zh-CN" sz="1200" b="1" kern="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83" name="Text Box 42"/>
              <p:cNvSpPr txBox="1">
                <a:spLocks noChangeArrowheads="1"/>
              </p:cNvSpPr>
              <p:nvPr/>
            </p:nvSpPr>
            <p:spPr bwMode="auto">
              <a:xfrm>
                <a:off x="1627" y="3093"/>
                <a:ext cx="100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79200" tIns="39600" rIns="79200" bIns="39600"/>
              <a:lstStyle/>
              <a:p>
                <a:pPr defTabSz="801688">
                  <a:spcBef>
                    <a:spcPct val="50000"/>
                  </a:spcBef>
                </a:pPr>
                <a:endParaRPr lang="zh-CN" altLang="en-US" sz="1200" dirty="0">
                  <a:solidFill>
                    <a:srgbClr val="FFFFFF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84" name="Text Box 43"/>
              <p:cNvSpPr txBox="1">
                <a:spLocks noChangeArrowheads="1"/>
              </p:cNvSpPr>
              <p:nvPr/>
            </p:nvSpPr>
            <p:spPr bwMode="auto">
              <a:xfrm>
                <a:off x="1519" y="3014"/>
                <a:ext cx="272" cy="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lIns="79200" tIns="39600" rIns="79200" bIns="39600"/>
              <a:lstStyle/>
              <a:p>
                <a:pPr defTabSz="801688" eaLnBrk="0" hangingPunct="0">
                  <a:spcBef>
                    <a:spcPct val="50000"/>
                  </a:spcBef>
                  <a:buSzPct val="100000"/>
                </a:pPr>
                <a:r>
                  <a:rPr lang="zh-CN" altLang="en-US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SIC3</a:t>
                </a: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4960939" y="4322764"/>
              <a:ext cx="319087" cy="847725"/>
              <a:chOff x="1519" y="2931"/>
              <a:chExt cx="272" cy="454"/>
            </a:xfrm>
          </p:grpSpPr>
          <p:sp>
            <p:nvSpPr>
              <p:cNvPr id="148" name="Rectangle 177"/>
              <p:cNvSpPr>
                <a:spLocks noChangeArrowheads="1"/>
              </p:cNvSpPr>
              <p:nvPr/>
            </p:nvSpPr>
            <p:spPr bwMode="auto">
              <a:xfrm>
                <a:off x="1564" y="2931"/>
                <a:ext cx="227" cy="454"/>
              </a:xfrm>
              <a:prstGeom prst="rect">
                <a:avLst/>
              </a:prstGeom>
              <a:gradFill flip="none" rotWithShape="1">
                <a:gsLst>
                  <a:gs pos="0">
                    <a:srgbClr val="99CCCC">
                      <a:tint val="66000"/>
                      <a:satMod val="160000"/>
                    </a:srgbClr>
                  </a:gs>
                  <a:gs pos="50000">
                    <a:srgbClr val="99CCCC">
                      <a:tint val="44500"/>
                      <a:satMod val="160000"/>
                    </a:srgbClr>
                  </a:gs>
                  <a:gs pos="100000">
                    <a:srgbClr val="99CC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9CCFF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79200" tIns="39600" rIns="79200" bIns="39600" anchor="ctr"/>
              <a:lstStyle/>
              <a:p>
                <a:pPr fontAlgn="t">
                  <a:defRPr/>
                </a:pPr>
                <a:endParaRPr lang="en-US" altLang="zh-CN" sz="1200" b="1" kern="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80" name="Text Box 46"/>
              <p:cNvSpPr txBox="1">
                <a:spLocks noChangeArrowheads="1"/>
              </p:cNvSpPr>
              <p:nvPr/>
            </p:nvSpPr>
            <p:spPr bwMode="auto">
              <a:xfrm>
                <a:off x="1627" y="3093"/>
                <a:ext cx="100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79200" tIns="39600" rIns="79200" bIns="39600"/>
              <a:lstStyle/>
              <a:p>
                <a:pPr defTabSz="801688">
                  <a:spcBef>
                    <a:spcPct val="50000"/>
                  </a:spcBef>
                </a:pPr>
                <a:endParaRPr lang="zh-CN" altLang="en-US" sz="1200" dirty="0">
                  <a:solidFill>
                    <a:srgbClr val="FFFFFF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81" name="Text Box 47"/>
              <p:cNvSpPr txBox="1">
                <a:spLocks noChangeArrowheads="1"/>
              </p:cNvSpPr>
              <p:nvPr/>
            </p:nvSpPr>
            <p:spPr bwMode="auto">
              <a:xfrm>
                <a:off x="1519" y="3014"/>
                <a:ext cx="272" cy="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lIns="79200" tIns="39600" rIns="79200" bIns="39600"/>
              <a:lstStyle/>
              <a:p>
                <a:pPr defTabSz="801688" eaLnBrk="0" hangingPunct="0">
                  <a:spcBef>
                    <a:spcPct val="50000"/>
                  </a:spcBef>
                  <a:buSzPct val="100000"/>
                </a:pPr>
                <a:r>
                  <a:rPr lang="zh-CN" altLang="en-US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SIC4</a:t>
                </a:r>
              </a:p>
            </p:txBody>
          </p:sp>
        </p:grpSp>
        <p:sp>
          <p:nvSpPr>
            <p:cNvPr id="37912" name="Text Box 50"/>
            <p:cNvSpPr txBox="1">
              <a:spLocks noChangeArrowheads="1"/>
            </p:cNvSpPr>
            <p:nvPr/>
          </p:nvSpPr>
          <p:spPr bwMode="auto">
            <a:xfrm>
              <a:off x="5813425" y="4579939"/>
              <a:ext cx="198438" cy="295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200" tIns="39600" rIns="79200" bIns="39600"/>
            <a:lstStyle/>
            <a:p>
              <a:pPr defTabSz="801688">
                <a:spcBef>
                  <a:spcPct val="50000"/>
                </a:spcBef>
              </a:pPr>
              <a:endParaRPr lang="zh-CN" altLang="en-US" sz="1200" dirty="0">
                <a:solidFill>
                  <a:srgbClr val="FFFFFF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5676900" y="4322764"/>
              <a:ext cx="452438" cy="847725"/>
              <a:chOff x="2843" y="2931"/>
              <a:chExt cx="309" cy="454"/>
            </a:xfrm>
          </p:grpSpPr>
          <p:sp>
            <p:nvSpPr>
              <p:cNvPr id="153" name="Rectangle 177"/>
              <p:cNvSpPr>
                <a:spLocks noChangeArrowheads="1"/>
              </p:cNvSpPr>
              <p:nvPr/>
            </p:nvSpPr>
            <p:spPr bwMode="auto">
              <a:xfrm>
                <a:off x="2843" y="2931"/>
                <a:ext cx="309" cy="454"/>
              </a:xfrm>
              <a:prstGeom prst="rect">
                <a:avLst/>
              </a:prstGeom>
              <a:gradFill flip="none" rotWithShape="1">
                <a:gsLst>
                  <a:gs pos="0">
                    <a:srgbClr val="99CCCC">
                      <a:tint val="66000"/>
                      <a:satMod val="160000"/>
                    </a:srgbClr>
                  </a:gs>
                  <a:gs pos="50000">
                    <a:srgbClr val="99CCCC">
                      <a:tint val="44500"/>
                      <a:satMod val="160000"/>
                    </a:srgbClr>
                  </a:gs>
                  <a:gs pos="100000">
                    <a:srgbClr val="99CC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9CCFF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79200" tIns="39600" rIns="79200" bIns="39600" anchor="ctr"/>
              <a:lstStyle/>
              <a:p>
                <a:pPr fontAlgn="t">
                  <a:defRPr/>
                </a:pPr>
                <a:endParaRPr lang="en-US" altLang="zh-CN" sz="1200" b="1" kern="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78" name="Text Box 51"/>
              <p:cNvSpPr txBox="1">
                <a:spLocks noChangeArrowheads="1"/>
              </p:cNvSpPr>
              <p:nvPr/>
            </p:nvSpPr>
            <p:spPr bwMode="auto">
              <a:xfrm>
                <a:off x="2890" y="2976"/>
                <a:ext cx="218" cy="4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lIns="79200" tIns="39600" rIns="79200" bIns="39600"/>
              <a:lstStyle/>
              <a:p>
                <a:pPr defTabSz="801688" eaLnBrk="0" hangingPunct="0">
                  <a:spcBef>
                    <a:spcPct val="50000"/>
                  </a:spcBef>
                  <a:buSzPct val="100000"/>
                </a:pP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W SIC1</a:t>
                </a:r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6240464" y="4322764"/>
              <a:ext cx="452437" cy="847725"/>
              <a:chOff x="2843" y="2931"/>
              <a:chExt cx="309" cy="454"/>
            </a:xfrm>
          </p:grpSpPr>
          <p:sp>
            <p:nvSpPr>
              <p:cNvPr id="156" name="Rectangle 177"/>
              <p:cNvSpPr>
                <a:spLocks noChangeArrowheads="1"/>
              </p:cNvSpPr>
              <p:nvPr/>
            </p:nvSpPr>
            <p:spPr bwMode="auto">
              <a:xfrm>
                <a:off x="2843" y="2931"/>
                <a:ext cx="309" cy="454"/>
              </a:xfrm>
              <a:prstGeom prst="rect">
                <a:avLst/>
              </a:prstGeom>
              <a:gradFill flip="none" rotWithShape="1">
                <a:gsLst>
                  <a:gs pos="0">
                    <a:srgbClr val="99CCCC">
                      <a:tint val="66000"/>
                      <a:satMod val="160000"/>
                    </a:srgbClr>
                  </a:gs>
                  <a:gs pos="50000">
                    <a:srgbClr val="99CCCC">
                      <a:tint val="44500"/>
                      <a:satMod val="160000"/>
                    </a:srgbClr>
                  </a:gs>
                  <a:gs pos="100000">
                    <a:srgbClr val="99CC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9CCFF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79200" tIns="39600" rIns="79200" bIns="39600" anchor="ctr"/>
              <a:lstStyle/>
              <a:p>
                <a:pPr fontAlgn="t">
                  <a:defRPr/>
                </a:pPr>
                <a:endParaRPr lang="en-US" altLang="zh-CN" sz="1200" b="1" kern="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76" name="Text Box 55"/>
              <p:cNvSpPr txBox="1">
                <a:spLocks noChangeArrowheads="1"/>
              </p:cNvSpPr>
              <p:nvPr/>
            </p:nvSpPr>
            <p:spPr bwMode="auto">
              <a:xfrm>
                <a:off x="2890" y="2976"/>
                <a:ext cx="218" cy="4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lIns="79200" tIns="39600" rIns="79200" bIns="39600"/>
              <a:lstStyle/>
              <a:p>
                <a:pPr defTabSz="801688" eaLnBrk="0" hangingPunct="0">
                  <a:spcBef>
                    <a:spcPct val="50000"/>
                  </a:spcBef>
                  <a:buSzPct val="100000"/>
                </a:pP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W SIC2</a:t>
                </a:r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7031039" y="4322764"/>
              <a:ext cx="452437" cy="847725"/>
              <a:chOff x="2843" y="2931"/>
              <a:chExt cx="309" cy="454"/>
            </a:xfrm>
          </p:grpSpPr>
          <p:sp>
            <p:nvSpPr>
              <p:cNvPr id="159" name="Rectangle 177"/>
              <p:cNvSpPr>
                <a:spLocks noChangeArrowheads="1"/>
              </p:cNvSpPr>
              <p:nvPr/>
            </p:nvSpPr>
            <p:spPr bwMode="auto">
              <a:xfrm>
                <a:off x="2843" y="2931"/>
                <a:ext cx="309" cy="454"/>
              </a:xfrm>
              <a:prstGeom prst="rect">
                <a:avLst/>
              </a:prstGeom>
              <a:gradFill flip="none" rotWithShape="1">
                <a:gsLst>
                  <a:gs pos="0">
                    <a:srgbClr val="99CCCC">
                      <a:tint val="66000"/>
                      <a:satMod val="160000"/>
                    </a:srgbClr>
                  </a:gs>
                  <a:gs pos="50000">
                    <a:srgbClr val="99CCCC">
                      <a:tint val="44500"/>
                      <a:satMod val="160000"/>
                    </a:srgbClr>
                  </a:gs>
                  <a:gs pos="100000">
                    <a:srgbClr val="99CC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9CCFF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79200" tIns="39600" rIns="79200" bIns="39600" anchor="ctr"/>
              <a:lstStyle/>
              <a:p>
                <a:pPr fontAlgn="t">
                  <a:defRPr/>
                </a:pPr>
                <a:endParaRPr lang="en-US" altLang="zh-CN" sz="1200" b="1" kern="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74" name="Text Box 58"/>
              <p:cNvSpPr txBox="1">
                <a:spLocks noChangeArrowheads="1"/>
              </p:cNvSpPr>
              <p:nvPr/>
            </p:nvSpPr>
            <p:spPr bwMode="auto">
              <a:xfrm>
                <a:off x="2890" y="2976"/>
                <a:ext cx="218" cy="4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lIns="79200" tIns="39600" rIns="79200" bIns="39600"/>
              <a:lstStyle/>
              <a:p>
                <a:pPr defTabSz="801688" eaLnBrk="0" hangingPunct="0">
                  <a:spcBef>
                    <a:spcPct val="50000"/>
                  </a:spcBef>
                  <a:buSzPct val="100000"/>
                </a:pP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X SIC1</a:t>
                </a:r>
              </a:p>
            </p:txBody>
          </p:sp>
        </p:grpSp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7620000" y="4322764"/>
              <a:ext cx="452438" cy="847725"/>
              <a:chOff x="2843" y="2931"/>
              <a:chExt cx="309" cy="454"/>
            </a:xfrm>
          </p:grpSpPr>
          <p:sp>
            <p:nvSpPr>
              <p:cNvPr id="162" name="Rectangle 177"/>
              <p:cNvSpPr>
                <a:spLocks noChangeArrowheads="1"/>
              </p:cNvSpPr>
              <p:nvPr/>
            </p:nvSpPr>
            <p:spPr bwMode="auto">
              <a:xfrm>
                <a:off x="2843" y="2931"/>
                <a:ext cx="309" cy="454"/>
              </a:xfrm>
              <a:prstGeom prst="rect">
                <a:avLst/>
              </a:prstGeom>
              <a:gradFill flip="none" rotWithShape="1">
                <a:gsLst>
                  <a:gs pos="0">
                    <a:srgbClr val="99CCCC">
                      <a:tint val="66000"/>
                      <a:satMod val="160000"/>
                    </a:srgbClr>
                  </a:gs>
                  <a:gs pos="50000">
                    <a:srgbClr val="99CCCC">
                      <a:tint val="44500"/>
                      <a:satMod val="160000"/>
                    </a:srgbClr>
                  </a:gs>
                  <a:gs pos="100000">
                    <a:srgbClr val="99CC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9CCFF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79200" tIns="39600" rIns="79200" bIns="39600" anchor="ctr"/>
              <a:lstStyle/>
              <a:p>
                <a:pPr fontAlgn="t">
                  <a:defRPr/>
                </a:pPr>
                <a:endParaRPr lang="en-US" altLang="zh-CN" sz="1200" b="1" kern="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72" name="Text Box 61"/>
              <p:cNvSpPr txBox="1">
                <a:spLocks noChangeArrowheads="1"/>
              </p:cNvSpPr>
              <p:nvPr/>
            </p:nvSpPr>
            <p:spPr bwMode="auto">
              <a:xfrm>
                <a:off x="2890" y="2976"/>
                <a:ext cx="218" cy="4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eaVert" lIns="79200" tIns="39600" rIns="79200" bIns="39600"/>
              <a:lstStyle/>
              <a:p>
                <a:pPr defTabSz="801688" eaLnBrk="0" hangingPunct="0">
                  <a:spcBef>
                    <a:spcPct val="50000"/>
                  </a:spcBef>
                  <a:buSzPct val="100000"/>
                </a:pP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EX SIC</a:t>
                </a:r>
              </a:p>
            </p:txBody>
          </p:sp>
        </p:grpSp>
        <p:sp>
          <p:nvSpPr>
            <p:cNvPr id="37917" name="Text Box 62"/>
            <p:cNvSpPr txBox="1">
              <a:spLocks noChangeArrowheads="1"/>
            </p:cNvSpPr>
            <p:nvPr/>
          </p:nvSpPr>
          <p:spPr bwMode="auto">
            <a:xfrm>
              <a:off x="6708069" y="4611689"/>
              <a:ext cx="531813" cy="295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200" tIns="39600" rIns="79200" bIns="39600"/>
            <a:lstStyle/>
            <a:p>
              <a:pPr defTabSz="801688" eaLnBrk="0" hangingPunct="0">
                <a:spcBef>
                  <a:spcPct val="50000"/>
                </a:spcBef>
                <a:buSzPct val="100000"/>
              </a:pPr>
              <a:r>
                <a:rPr lang="en-US" altLang="zh-CN" sz="1200" b="1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…</a:t>
              </a:r>
              <a:endParaRPr lang="zh-CN" altLang="zh-CN" sz="1200" b="1" dirty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1" name="Group 82"/>
            <p:cNvGrpSpPr>
              <a:grpSpLocks/>
            </p:cNvGrpSpPr>
            <p:nvPr/>
          </p:nvGrpSpPr>
          <p:grpSpPr bwMode="auto">
            <a:xfrm>
              <a:off x="2711450" y="2595564"/>
              <a:ext cx="738188" cy="930275"/>
              <a:chOff x="1066" y="2069"/>
              <a:chExt cx="454" cy="455"/>
            </a:xfrm>
          </p:grpSpPr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1111" y="2251"/>
                <a:ext cx="363" cy="273"/>
                <a:chOff x="1111" y="2250"/>
                <a:chExt cx="363" cy="273"/>
              </a:xfrm>
            </p:grpSpPr>
            <p:sp>
              <p:nvSpPr>
                <p:cNvPr id="168" name="Rectangle 189"/>
                <p:cNvSpPr>
                  <a:spLocks noChangeArrowheads="1"/>
                </p:cNvSpPr>
                <p:nvPr/>
              </p:nvSpPr>
              <p:spPr bwMode="auto">
                <a:xfrm>
                  <a:off x="1111" y="2250"/>
                  <a:ext cx="272" cy="182"/>
                </a:xfrm>
                <a:prstGeom prst="rect">
                  <a:avLst/>
                </a:prstGeom>
                <a:gradFill rotWithShape="1">
                  <a:gsLst>
                    <a:gs pos="0">
                      <a:srgbClr val="E7B95C">
                        <a:shade val="51000"/>
                        <a:satMod val="130000"/>
                      </a:srgbClr>
                    </a:gs>
                    <a:gs pos="80000">
                      <a:srgbClr val="E7B95C">
                        <a:shade val="93000"/>
                        <a:satMod val="130000"/>
                      </a:srgbClr>
                    </a:gs>
                    <a:gs pos="100000">
                      <a:srgbClr val="E7B95C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E7B95C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79200" tIns="39600" rIns="79200" bIns="39600" anchor="ctr"/>
                <a:lstStyle/>
                <a:p>
                  <a:pPr eaLnBrk="0" fontAlgn="t" hangingPunct="0">
                    <a:buSzPct val="100000"/>
                    <a:defRPr/>
                  </a:pPr>
                  <a:r>
                    <a:rPr lang="zh-CN" altLang="zh-CN" sz="1200" b="1" dirty="0">
                      <a:solidFill>
                        <a:srgbClr val="000000"/>
                      </a:solidFill>
                      <a:latin typeface="+mn-ea"/>
                      <a:ea typeface="+mn-ea"/>
                      <a:cs typeface="Arial" pitchFamily="34" charset="0"/>
                      <a:sym typeface="Arial" pitchFamily="34" charset="0"/>
                    </a:rPr>
                    <a:t>DSP</a:t>
                  </a:r>
                </a:p>
              </p:txBody>
            </p:sp>
            <p:sp>
              <p:nvSpPr>
                <p:cNvPr id="169" name="Rectangle 189"/>
                <p:cNvSpPr>
                  <a:spLocks noChangeArrowheads="1"/>
                </p:cNvSpPr>
                <p:nvPr/>
              </p:nvSpPr>
              <p:spPr bwMode="auto">
                <a:xfrm>
                  <a:off x="1156" y="2295"/>
                  <a:ext cx="272" cy="183"/>
                </a:xfrm>
                <a:prstGeom prst="rect">
                  <a:avLst/>
                </a:prstGeom>
                <a:gradFill rotWithShape="1">
                  <a:gsLst>
                    <a:gs pos="0">
                      <a:srgbClr val="E7B95C">
                        <a:shade val="51000"/>
                        <a:satMod val="130000"/>
                      </a:srgbClr>
                    </a:gs>
                    <a:gs pos="80000">
                      <a:srgbClr val="E7B95C">
                        <a:shade val="93000"/>
                        <a:satMod val="130000"/>
                      </a:srgbClr>
                    </a:gs>
                    <a:gs pos="100000">
                      <a:srgbClr val="E7B95C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E7B95C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79200" tIns="39600" rIns="79200" bIns="39600" anchor="ctr"/>
                <a:lstStyle/>
                <a:p>
                  <a:pPr eaLnBrk="0" fontAlgn="t" hangingPunct="0">
                    <a:buSzPct val="100000"/>
                    <a:defRPr/>
                  </a:pPr>
                  <a:r>
                    <a:rPr lang="zh-CN" altLang="zh-CN" sz="1200" b="1" dirty="0">
                      <a:solidFill>
                        <a:srgbClr val="000000"/>
                      </a:solidFill>
                      <a:latin typeface="+mn-ea"/>
                      <a:ea typeface="+mn-ea"/>
                      <a:cs typeface="Arial" pitchFamily="34" charset="0"/>
                      <a:sym typeface="Arial" pitchFamily="34" charset="0"/>
                    </a:rPr>
                    <a:t>DSP</a:t>
                  </a:r>
                </a:p>
              </p:txBody>
            </p:sp>
            <p:sp>
              <p:nvSpPr>
                <p:cNvPr id="170" name="Rectangle 189"/>
                <p:cNvSpPr>
                  <a:spLocks noChangeArrowheads="1"/>
                </p:cNvSpPr>
                <p:nvPr/>
              </p:nvSpPr>
              <p:spPr bwMode="auto">
                <a:xfrm>
                  <a:off x="1202" y="2341"/>
                  <a:ext cx="272" cy="182"/>
                </a:xfrm>
                <a:prstGeom prst="rect">
                  <a:avLst/>
                </a:prstGeom>
                <a:gradFill rotWithShape="1">
                  <a:gsLst>
                    <a:gs pos="0">
                      <a:srgbClr val="E7B95C">
                        <a:shade val="51000"/>
                        <a:satMod val="130000"/>
                      </a:srgbClr>
                    </a:gs>
                    <a:gs pos="80000">
                      <a:srgbClr val="E7B95C">
                        <a:shade val="93000"/>
                        <a:satMod val="130000"/>
                      </a:srgbClr>
                    </a:gs>
                    <a:gs pos="100000">
                      <a:srgbClr val="E7B95C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E7B95C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79200" tIns="39600" rIns="79200" bIns="39600" anchor="ctr"/>
                <a:lstStyle/>
                <a:p>
                  <a:pPr eaLnBrk="0" fontAlgn="t" hangingPunct="0">
                    <a:buSzPct val="100000"/>
                    <a:defRPr/>
                  </a:pPr>
                  <a:r>
                    <a:rPr lang="zh-CN" altLang="zh-CN" sz="1200" b="1" dirty="0">
                      <a:solidFill>
                        <a:srgbClr val="000000"/>
                      </a:solidFill>
                      <a:latin typeface="+mn-ea"/>
                      <a:ea typeface="+mn-ea"/>
                      <a:cs typeface="Arial" pitchFamily="34" charset="0"/>
                      <a:sym typeface="Arial" pitchFamily="34" charset="0"/>
                    </a:rPr>
                    <a:t>DSP</a:t>
                  </a:r>
                </a:p>
              </p:txBody>
            </p:sp>
          </p:grpSp>
          <p:sp>
            <p:nvSpPr>
              <p:cNvPr id="37967" name="Text Box 81"/>
              <p:cNvSpPr txBox="1">
                <a:spLocks noChangeArrowheads="1"/>
              </p:cNvSpPr>
              <p:nvPr/>
            </p:nvSpPr>
            <p:spPr bwMode="auto">
              <a:xfrm>
                <a:off x="1066" y="2069"/>
                <a:ext cx="454" cy="1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79200" tIns="39600" rIns="79200" bIns="39600"/>
              <a:lstStyle/>
              <a:p>
                <a:pPr defTabSz="801688">
                  <a:spcBef>
                    <a:spcPct val="50000"/>
                  </a:spcBef>
                </a:pPr>
                <a:endParaRPr lang="en-US" altLang="zh-CN" sz="1200" dirty="0">
                  <a:solidFill>
                    <a:srgbClr val="99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71" name="Rectangle 166"/>
            <p:cNvSpPr>
              <a:spLocks noChangeArrowheads="1"/>
            </p:cNvSpPr>
            <p:nvPr/>
          </p:nvSpPr>
          <p:spPr bwMode="auto">
            <a:xfrm>
              <a:off x="6888164" y="2859088"/>
              <a:ext cx="809625" cy="387350"/>
            </a:xfrm>
            <a:prstGeom prst="rect">
              <a:avLst/>
            </a:prstGeom>
            <a:solidFill>
              <a:srgbClr val="FFCC66"/>
            </a:solidFill>
            <a:ln w="9525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79200" tIns="39600" rIns="79200" bIns="39600"/>
            <a:lstStyle/>
            <a:p>
              <a:pPr eaLnBrk="0" fontAlgn="t" hangingPunct="0">
                <a:buSzPct val="100000"/>
                <a:defRPr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TDM Switching</a:t>
              </a:r>
            </a:p>
          </p:txBody>
        </p:sp>
        <p:grpSp>
          <p:nvGrpSpPr>
            <p:cNvPr id="13" name="Group 136"/>
            <p:cNvGrpSpPr>
              <a:grpSpLocks/>
            </p:cNvGrpSpPr>
            <p:nvPr/>
          </p:nvGrpSpPr>
          <p:grpSpPr bwMode="auto">
            <a:xfrm>
              <a:off x="3878264" y="2451101"/>
              <a:ext cx="4186237" cy="2201863"/>
              <a:chOff x="1791" y="1933"/>
              <a:chExt cx="2576" cy="1180"/>
            </a:xfrm>
          </p:grpSpPr>
          <p:sp>
            <p:nvSpPr>
              <p:cNvPr id="37953" name="Line 23"/>
              <p:cNvSpPr>
                <a:spLocks noChangeShapeType="1"/>
              </p:cNvSpPr>
              <p:nvPr/>
            </p:nvSpPr>
            <p:spPr bwMode="auto">
              <a:xfrm>
                <a:off x="2154" y="1933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grpSp>
            <p:nvGrpSpPr>
              <p:cNvPr id="14" name="Group 115"/>
              <p:cNvGrpSpPr>
                <a:grpSpLocks/>
              </p:cNvGrpSpPr>
              <p:nvPr/>
            </p:nvGrpSpPr>
            <p:grpSpPr bwMode="auto">
              <a:xfrm>
                <a:off x="1791" y="2568"/>
                <a:ext cx="817" cy="545"/>
                <a:chOff x="1791" y="2568"/>
                <a:chExt cx="817" cy="545"/>
              </a:xfrm>
            </p:grpSpPr>
            <p:grpSp>
              <p:nvGrpSpPr>
                <p:cNvPr id="15" name="Group 114"/>
                <p:cNvGrpSpPr>
                  <a:grpSpLocks/>
                </p:cNvGrpSpPr>
                <p:nvPr/>
              </p:nvGrpSpPr>
              <p:grpSpPr bwMode="auto">
                <a:xfrm>
                  <a:off x="1791" y="2568"/>
                  <a:ext cx="545" cy="545"/>
                  <a:chOff x="1791" y="2568"/>
                  <a:chExt cx="545" cy="545"/>
                </a:xfrm>
              </p:grpSpPr>
              <p:sp>
                <p:nvSpPr>
                  <p:cNvPr id="37963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91" y="2568"/>
                    <a:ext cx="1" cy="545"/>
                  </a:xfrm>
                  <a:prstGeom prst="line">
                    <a:avLst/>
                  </a:prstGeom>
                  <a:noFill/>
                  <a:ln w="28575">
                    <a:solidFill>
                      <a:srgbClr val="96969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lIns="79200" tIns="39600" rIns="79200" bIns="39600"/>
                  <a:lstStyle/>
                  <a:p>
                    <a:endParaRPr lang="zh-CN" altLang="en-US" sz="12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7964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063" y="2568"/>
                    <a:ext cx="0" cy="541"/>
                  </a:xfrm>
                  <a:prstGeom prst="line">
                    <a:avLst/>
                  </a:prstGeom>
                  <a:noFill/>
                  <a:ln w="28575">
                    <a:solidFill>
                      <a:srgbClr val="96969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lIns="79200" tIns="39600" rIns="79200" bIns="39600"/>
                  <a:lstStyle/>
                  <a:p>
                    <a:endParaRPr lang="zh-CN" altLang="en-US" sz="12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7965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2568"/>
                    <a:ext cx="0" cy="541"/>
                  </a:xfrm>
                  <a:prstGeom prst="line">
                    <a:avLst/>
                  </a:prstGeom>
                  <a:noFill/>
                  <a:ln w="28575">
                    <a:solidFill>
                      <a:srgbClr val="96969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lIns="79200" tIns="39600" rIns="79200" bIns="39600"/>
                  <a:lstStyle/>
                  <a:p>
                    <a:endParaRPr lang="zh-CN" altLang="en-US" sz="1200">
                      <a:latin typeface="+mn-ea"/>
                      <a:ea typeface="+mn-ea"/>
                    </a:endParaRPr>
                  </a:p>
                </p:txBody>
              </p:sp>
            </p:grpSp>
            <p:sp>
              <p:nvSpPr>
                <p:cNvPr id="37962" name="Line 67"/>
                <p:cNvSpPr>
                  <a:spLocks noChangeShapeType="1"/>
                </p:cNvSpPr>
                <p:nvPr/>
              </p:nvSpPr>
              <p:spPr bwMode="auto">
                <a:xfrm>
                  <a:off x="2608" y="2568"/>
                  <a:ext cx="0" cy="541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</p:grpSp>
          <p:cxnSp>
            <p:nvCxnSpPr>
              <p:cNvPr id="37955" name="AutoShape 68"/>
              <p:cNvCxnSpPr>
                <a:cxnSpLocks noChangeShapeType="1"/>
              </p:cNvCxnSpPr>
              <p:nvPr/>
            </p:nvCxnSpPr>
            <p:spPr bwMode="auto">
              <a:xfrm>
                <a:off x="2653" y="2468"/>
                <a:ext cx="1714" cy="282"/>
              </a:xfrm>
              <a:prstGeom prst="bentConnector3">
                <a:avLst>
                  <a:gd name="adj1" fmla="val 13593"/>
                </a:avLst>
              </a:prstGeom>
              <a:noFill/>
              <a:ln w="28575">
                <a:solidFill>
                  <a:srgbClr val="969696"/>
                </a:solidFill>
                <a:miter lim="800000"/>
                <a:headEnd/>
                <a:tailEnd/>
              </a:ln>
            </p:spPr>
          </p:cxnSp>
          <p:grpSp>
            <p:nvGrpSpPr>
              <p:cNvPr id="16" name="Group 129"/>
              <p:cNvGrpSpPr>
                <a:grpSpLocks/>
              </p:cNvGrpSpPr>
              <p:nvPr/>
            </p:nvGrpSpPr>
            <p:grpSpPr bwMode="auto">
              <a:xfrm>
                <a:off x="3107" y="2750"/>
                <a:ext cx="1179" cy="363"/>
                <a:chOff x="3107" y="2750"/>
                <a:chExt cx="1179" cy="272"/>
              </a:xfrm>
            </p:grpSpPr>
            <p:sp>
              <p:nvSpPr>
                <p:cNvPr id="37957" name="Line 69"/>
                <p:cNvSpPr>
                  <a:spLocks noChangeShapeType="1"/>
                </p:cNvSpPr>
                <p:nvPr/>
              </p:nvSpPr>
              <p:spPr bwMode="auto">
                <a:xfrm>
                  <a:off x="3107" y="2750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37958" name="Line 70"/>
                <p:cNvSpPr>
                  <a:spLocks noChangeShapeType="1"/>
                </p:cNvSpPr>
                <p:nvPr/>
              </p:nvSpPr>
              <p:spPr bwMode="auto">
                <a:xfrm>
                  <a:off x="3424" y="2750"/>
                  <a:ext cx="1" cy="272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37959" name="Line 71"/>
                <p:cNvSpPr>
                  <a:spLocks noChangeShapeType="1"/>
                </p:cNvSpPr>
                <p:nvPr/>
              </p:nvSpPr>
              <p:spPr bwMode="auto">
                <a:xfrm>
                  <a:off x="3923" y="2750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37960" name="Line 72"/>
                <p:cNvSpPr>
                  <a:spLocks noChangeShapeType="1"/>
                </p:cNvSpPr>
                <p:nvPr/>
              </p:nvSpPr>
              <p:spPr bwMode="auto">
                <a:xfrm>
                  <a:off x="4286" y="2750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17" name="Group 135"/>
            <p:cNvGrpSpPr>
              <a:grpSpLocks/>
            </p:cNvGrpSpPr>
            <p:nvPr/>
          </p:nvGrpSpPr>
          <p:grpSpPr bwMode="auto">
            <a:xfrm>
              <a:off x="3359151" y="3068639"/>
              <a:ext cx="4716463" cy="1476375"/>
              <a:chOff x="1474" y="2322"/>
              <a:chExt cx="2903" cy="791"/>
            </a:xfrm>
          </p:grpSpPr>
          <p:sp>
            <p:nvSpPr>
              <p:cNvPr id="37937" name="Line 91"/>
              <p:cNvSpPr>
                <a:spLocks noChangeShapeType="1"/>
              </p:cNvSpPr>
              <p:nvPr/>
            </p:nvSpPr>
            <p:spPr bwMode="auto">
              <a:xfrm>
                <a:off x="1474" y="2322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38" name="Line 90"/>
              <p:cNvSpPr>
                <a:spLocks noChangeShapeType="1"/>
              </p:cNvSpPr>
              <p:nvPr/>
            </p:nvSpPr>
            <p:spPr bwMode="auto">
              <a:xfrm>
                <a:off x="1474" y="2382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39" name="Line 87"/>
              <p:cNvSpPr>
                <a:spLocks noChangeShapeType="1"/>
              </p:cNvSpPr>
              <p:nvPr/>
            </p:nvSpPr>
            <p:spPr bwMode="auto">
              <a:xfrm>
                <a:off x="1655" y="2664"/>
                <a:ext cx="2722" cy="0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/>
                <a:tailEnd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40" name="Line 88"/>
              <p:cNvSpPr>
                <a:spLocks noChangeShapeType="1"/>
              </p:cNvSpPr>
              <p:nvPr/>
            </p:nvSpPr>
            <p:spPr bwMode="auto">
              <a:xfrm>
                <a:off x="1655" y="2327"/>
                <a:ext cx="0" cy="337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/>
                <a:tailEnd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grpSp>
            <p:nvGrpSpPr>
              <p:cNvPr id="18" name="Group 96"/>
              <p:cNvGrpSpPr>
                <a:grpSpLocks/>
              </p:cNvGrpSpPr>
              <p:nvPr/>
            </p:nvGrpSpPr>
            <p:grpSpPr bwMode="auto">
              <a:xfrm>
                <a:off x="3787" y="2440"/>
                <a:ext cx="272" cy="224"/>
                <a:chOff x="3787" y="2523"/>
                <a:chExt cx="272" cy="136"/>
              </a:xfrm>
            </p:grpSpPr>
            <p:sp>
              <p:nvSpPr>
                <p:cNvPr id="37950" name="Line 92"/>
                <p:cNvSpPr>
                  <a:spLocks noChangeShapeType="1"/>
                </p:cNvSpPr>
                <p:nvPr/>
              </p:nvSpPr>
              <p:spPr bwMode="auto">
                <a:xfrm>
                  <a:off x="3787" y="2523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BF7F0D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37951" name="Line 93"/>
                <p:cNvSpPr>
                  <a:spLocks noChangeShapeType="1"/>
                </p:cNvSpPr>
                <p:nvPr/>
              </p:nvSpPr>
              <p:spPr bwMode="auto">
                <a:xfrm>
                  <a:off x="3923" y="2523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BF7F0D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37952" name="Line 94"/>
                <p:cNvSpPr>
                  <a:spLocks noChangeShapeType="1"/>
                </p:cNvSpPr>
                <p:nvPr/>
              </p:nvSpPr>
              <p:spPr bwMode="auto">
                <a:xfrm>
                  <a:off x="4059" y="2523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BF7F0D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37942" name="Line 97"/>
              <p:cNvSpPr>
                <a:spLocks noChangeShapeType="1"/>
              </p:cNvSpPr>
              <p:nvPr/>
            </p:nvSpPr>
            <p:spPr bwMode="auto">
              <a:xfrm>
                <a:off x="2018" y="2664"/>
                <a:ext cx="1" cy="449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43" name="Line 98"/>
              <p:cNvSpPr>
                <a:spLocks noChangeShapeType="1"/>
              </p:cNvSpPr>
              <p:nvPr/>
            </p:nvSpPr>
            <p:spPr bwMode="auto">
              <a:xfrm>
                <a:off x="1746" y="2664"/>
                <a:ext cx="1" cy="449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44" name="Line 99"/>
              <p:cNvSpPr>
                <a:spLocks noChangeShapeType="1"/>
              </p:cNvSpPr>
              <p:nvPr/>
            </p:nvSpPr>
            <p:spPr bwMode="auto">
              <a:xfrm>
                <a:off x="2290" y="2664"/>
                <a:ext cx="1" cy="449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45" name="Line 100"/>
              <p:cNvSpPr>
                <a:spLocks noChangeShapeType="1"/>
              </p:cNvSpPr>
              <p:nvPr/>
            </p:nvSpPr>
            <p:spPr bwMode="auto">
              <a:xfrm>
                <a:off x="2562" y="2664"/>
                <a:ext cx="1" cy="449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46" name="Line 101"/>
              <p:cNvSpPr>
                <a:spLocks noChangeShapeType="1"/>
              </p:cNvSpPr>
              <p:nvPr/>
            </p:nvSpPr>
            <p:spPr bwMode="auto">
              <a:xfrm>
                <a:off x="3016" y="2664"/>
                <a:ext cx="1" cy="449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47" name="Line 102"/>
              <p:cNvSpPr>
                <a:spLocks noChangeShapeType="1"/>
              </p:cNvSpPr>
              <p:nvPr/>
            </p:nvSpPr>
            <p:spPr bwMode="auto">
              <a:xfrm>
                <a:off x="3379" y="2664"/>
                <a:ext cx="1" cy="449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48" name="Line 103"/>
              <p:cNvSpPr>
                <a:spLocks noChangeShapeType="1"/>
              </p:cNvSpPr>
              <p:nvPr/>
            </p:nvSpPr>
            <p:spPr bwMode="auto">
              <a:xfrm>
                <a:off x="3878" y="2664"/>
                <a:ext cx="1" cy="449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49" name="Line 104"/>
              <p:cNvSpPr>
                <a:spLocks noChangeShapeType="1"/>
              </p:cNvSpPr>
              <p:nvPr/>
            </p:nvSpPr>
            <p:spPr bwMode="auto">
              <a:xfrm>
                <a:off x="4241" y="2664"/>
                <a:ext cx="1" cy="449"/>
              </a:xfrm>
              <a:prstGeom prst="line">
                <a:avLst/>
              </a:prstGeom>
              <a:noFill/>
              <a:ln w="19050">
                <a:solidFill>
                  <a:srgbClr val="BF7F0D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</p:grpSp>
        <p:grpSp>
          <p:nvGrpSpPr>
            <p:cNvPr id="19" name="Group 130"/>
            <p:cNvGrpSpPr>
              <a:grpSpLocks/>
            </p:cNvGrpSpPr>
            <p:nvPr/>
          </p:nvGrpSpPr>
          <p:grpSpPr bwMode="auto">
            <a:xfrm>
              <a:off x="3646489" y="2306639"/>
              <a:ext cx="4422775" cy="2371725"/>
              <a:chOff x="1655" y="1842"/>
              <a:chExt cx="2722" cy="1271"/>
            </a:xfrm>
          </p:grpSpPr>
          <p:sp>
            <p:nvSpPr>
              <p:cNvPr id="37925" name="Line 109"/>
              <p:cNvSpPr>
                <a:spLocks noChangeShapeType="1"/>
              </p:cNvSpPr>
              <p:nvPr/>
            </p:nvSpPr>
            <p:spPr bwMode="auto">
              <a:xfrm>
                <a:off x="1655" y="2886"/>
                <a:ext cx="2722" cy="0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26" name="Line 111"/>
              <p:cNvSpPr>
                <a:spLocks noChangeShapeType="1"/>
              </p:cNvSpPr>
              <p:nvPr/>
            </p:nvSpPr>
            <p:spPr bwMode="auto">
              <a:xfrm>
                <a:off x="1837" y="2886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27" name="Line 116"/>
              <p:cNvSpPr>
                <a:spLocks noChangeShapeType="1"/>
              </p:cNvSpPr>
              <p:nvPr/>
            </p:nvSpPr>
            <p:spPr bwMode="auto">
              <a:xfrm>
                <a:off x="3470" y="2886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28" name="Line 117"/>
              <p:cNvSpPr>
                <a:spLocks noChangeShapeType="1"/>
              </p:cNvSpPr>
              <p:nvPr/>
            </p:nvSpPr>
            <p:spPr bwMode="auto">
              <a:xfrm>
                <a:off x="3152" y="2886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29" name="Line 118"/>
              <p:cNvSpPr>
                <a:spLocks noChangeShapeType="1"/>
              </p:cNvSpPr>
              <p:nvPr/>
            </p:nvSpPr>
            <p:spPr bwMode="auto">
              <a:xfrm>
                <a:off x="2109" y="2886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30" name="Line 119"/>
              <p:cNvSpPr>
                <a:spLocks noChangeShapeType="1"/>
              </p:cNvSpPr>
              <p:nvPr/>
            </p:nvSpPr>
            <p:spPr bwMode="auto">
              <a:xfrm>
                <a:off x="2381" y="2886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31" name="Line 120"/>
              <p:cNvSpPr>
                <a:spLocks noChangeShapeType="1"/>
              </p:cNvSpPr>
              <p:nvPr/>
            </p:nvSpPr>
            <p:spPr bwMode="auto">
              <a:xfrm>
                <a:off x="2653" y="2886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32" name="Line 121"/>
              <p:cNvSpPr>
                <a:spLocks noChangeShapeType="1"/>
              </p:cNvSpPr>
              <p:nvPr/>
            </p:nvSpPr>
            <p:spPr bwMode="auto">
              <a:xfrm>
                <a:off x="3969" y="2886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37933" name="Line 122"/>
              <p:cNvSpPr>
                <a:spLocks noChangeShapeType="1"/>
              </p:cNvSpPr>
              <p:nvPr/>
            </p:nvSpPr>
            <p:spPr bwMode="auto">
              <a:xfrm>
                <a:off x="4332" y="2886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79200" tIns="39600" rIns="79200" bIns="39600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grpSp>
            <p:nvGrpSpPr>
              <p:cNvPr id="20" name="Group 128"/>
              <p:cNvGrpSpPr>
                <a:grpSpLocks/>
              </p:cNvGrpSpPr>
              <p:nvPr/>
            </p:nvGrpSpPr>
            <p:grpSpPr bwMode="auto">
              <a:xfrm>
                <a:off x="2472" y="1842"/>
                <a:ext cx="272" cy="1044"/>
                <a:chOff x="2472" y="1842"/>
                <a:chExt cx="272" cy="1044"/>
              </a:xfrm>
            </p:grpSpPr>
            <p:sp>
              <p:nvSpPr>
                <p:cNvPr id="37935" name="Line 125"/>
                <p:cNvSpPr>
                  <a:spLocks noChangeShapeType="1"/>
                </p:cNvSpPr>
                <p:nvPr/>
              </p:nvSpPr>
              <p:spPr bwMode="auto">
                <a:xfrm>
                  <a:off x="2472" y="1842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rgbClr val="FF7C80"/>
                  </a:solidFill>
                  <a:round/>
                  <a:headEnd type="triangle" w="med" len="med"/>
                  <a:tailEnd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37936" name="Line 126"/>
                <p:cNvSpPr>
                  <a:spLocks noChangeShapeType="1"/>
                </p:cNvSpPr>
                <p:nvPr/>
              </p:nvSpPr>
              <p:spPr bwMode="auto">
                <a:xfrm>
                  <a:off x="2744" y="1842"/>
                  <a:ext cx="0" cy="1044"/>
                </a:xfrm>
                <a:prstGeom prst="line">
                  <a:avLst/>
                </a:prstGeom>
                <a:noFill/>
                <a:ln w="19050">
                  <a:solidFill>
                    <a:srgbClr val="FF7C80"/>
                  </a:solidFill>
                  <a:round/>
                  <a:headEnd/>
                  <a:tailEnd type="triangle" w="med" len="med"/>
                </a:ln>
              </p:spPr>
              <p:txBody>
                <a:bodyPr lIns="79200" tIns="39600" rIns="79200" bIns="39600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</p:grpSp>
        </p:grpSp>
        <p:sp>
          <p:nvSpPr>
            <p:cNvPr id="37923" name="Line 133"/>
            <p:cNvSpPr>
              <a:spLocks noChangeShapeType="1"/>
            </p:cNvSpPr>
            <p:nvPr/>
          </p:nvSpPr>
          <p:spPr bwMode="auto">
            <a:xfrm>
              <a:off x="8869363" y="2205038"/>
              <a:ext cx="647700" cy="0"/>
            </a:xfrm>
            <a:prstGeom prst="line">
              <a:avLst/>
            </a:prstGeom>
            <a:noFill/>
            <a:ln w="28575">
              <a:solidFill>
                <a:srgbClr val="FF7C80"/>
              </a:solidFill>
              <a:round/>
              <a:headEnd/>
              <a:tailEnd/>
            </a:ln>
          </p:spPr>
          <p:txBody>
            <a:bodyPr lIns="79200" tIns="39600" rIns="79200" bIns="39600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37924" name="Text Box 134"/>
            <p:cNvSpPr txBox="1">
              <a:spLocks noChangeArrowheads="1"/>
            </p:cNvSpPr>
            <p:nvPr/>
          </p:nvSpPr>
          <p:spPr bwMode="auto">
            <a:xfrm>
              <a:off x="8796338" y="1973264"/>
              <a:ext cx="1655762" cy="231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200" tIns="39600" rIns="79200" bIns="39600"/>
            <a:lstStyle/>
            <a:p>
              <a:pPr defTabSz="801688" eaLnBrk="0" hangingPunct="0">
                <a:spcBef>
                  <a:spcPct val="50000"/>
                </a:spcBef>
                <a:buSzPct val="100000"/>
              </a:pPr>
              <a:r>
                <a:rPr lang="zh-CN" altLang="zh-CN" sz="1200" b="1" dirty="0">
                  <a:solidFill>
                    <a:srgbClr val="FF7C8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Management 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41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Positioning</a:t>
            </a:r>
          </a:p>
          <a:p>
            <a:r>
              <a:rPr lang="zh-CN" altLang="zh-CN" b="1" dirty="0" smtClean="0">
                <a:sym typeface="Arial" pitchFamily="34" charset="0"/>
              </a:rPr>
              <a:t>AR G3 Hardware Architecture</a:t>
            </a:r>
            <a:r>
              <a:rPr lang="en-US" altLang="zh-CN" b="1" dirty="0" smtClean="0">
                <a:sym typeface="Arial" pitchFamily="34" charset="0"/>
              </a:rPr>
              <a:t>, Cards, and Modules</a:t>
            </a:r>
            <a:endParaRPr lang="zh-CN" altLang="zh-CN" b="1" dirty="0" smtClean="0">
              <a:sym typeface="Arial" pitchFamily="34" charset="0"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Logical Architecture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sym typeface="Arial" pitchFamily="34" charset="0"/>
              </a:rPr>
              <a:t>SRU</a:t>
            </a:r>
            <a:r>
              <a:rPr lang="en-US" altLang="zh-CN" dirty="0" smtClean="0"/>
              <a:t> and Interface Card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Power Module and Fan Module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Common Interface and Cable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Data Forwarding Process</a:t>
            </a: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Feature Description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 and Usage Scenarios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1" descr="E:\Pictures\AR\SRU40外观图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9556" y="1376772"/>
            <a:ext cx="3322025" cy="885454"/>
          </a:xfrm>
          <a:prstGeom prst="rect">
            <a:avLst/>
          </a:prstGeom>
          <a:noFill/>
        </p:spPr>
      </p:pic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mtClean="0"/>
              <a:t>SRU40/SRU60/SRU80/SRU100/SRU200</a:t>
            </a:r>
            <a:endParaRPr lang="zh-CN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04295"/>
              </p:ext>
            </p:extLst>
          </p:nvPr>
        </p:nvGraphicFramePr>
        <p:xfrm>
          <a:off x="1121314" y="2996952"/>
          <a:ext cx="9949371" cy="2233904"/>
        </p:xfrm>
        <a:graphic>
          <a:graphicData uri="http://schemas.openxmlformats.org/drawingml/2006/table">
            <a:tbl>
              <a:tblPr/>
              <a:tblGrid>
                <a:gridCol w="1788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8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22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16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Card Name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Performance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Function</a:t>
                      </a: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SRU40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600 MHZ CPU with 8 kernels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Does not support traffic </a:t>
                      </a:r>
                      <a:r>
                        <a:rPr lang="en-US" sz="140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management (TM).</a:t>
                      </a:r>
                      <a:endParaRPr lang="en-US" sz="1400">
                        <a:effectLst/>
                        <a:latin typeface="+mj-lt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SRU60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600 MHZ CPU with 8 kernels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Does not </a:t>
                      </a:r>
                      <a:r>
                        <a:rPr lang="en-US" sz="140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suppor</a:t>
                      </a:r>
                      <a:r>
                        <a:rPr lang="en-US" sz="1400" baseline="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t TM</a:t>
                      </a:r>
                      <a:r>
                        <a:rPr lang="en-US" sz="140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.</a:t>
                      </a:r>
                      <a:endParaRPr lang="en-US" sz="1400">
                        <a:effectLst/>
                        <a:latin typeface="+mj-lt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SRU80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750 MHZ CPU with 12 kernels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Supports TM.</a:t>
                      </a:r>
                      <a:endParaRPr lang="en-US" sz="1400">
                        <a:effectLst/>
                        <a:latin typeface="+mj-lt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+mn-cs"/>
                        </a:rPr>
                        <a:t>SRU100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750 MHZ CPU with 12 kernels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Does not suppor</a:t>
                      </a:r>
                      <a:r>
                        <a:rPr lang="en-US" altLang="zh-CN" sz="1400" baseline="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t TM</a:t>
                      </a:r>
                      <a:r>
                        <a:rPr lang="en-US" altLang="zh-CN" sz="140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.</a:t>
                      </a: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854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+mn-cs"/>
                        </a:rPr>
                        <a:t>SRU200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1.2 GHz CPU with 32 kernels</a:t>
                      </a:r>
                    </a:p>
                  </a:txBody>
                  <a:tcPr marL="90000" marR="90000" marT="46800" marB="468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Supports TM, </a:t>
                      </a:r>
                      <a:r>
                        <a:rPr lang="en-US" sz="14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two 10GE SFP+ interfaces, and four GE combo interfaces.</a:t>
                      </a: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2" descr="C:\Users\Z00136~1.CHI\AppData\Local\Temp\Rar$DR01.808\SRU照片\50-SRU200(Service and Router Unit 200)\02-Processed images\03-Front_left 30°down 15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080" y="1479561"/>
            <a:ext cx="3290304" cy="756663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7593944" y="220486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+mn-ea"/>
                <a:ea typeface="+mn-ea"/>
              </a:rPr>
              <a:t>SRU200</a:t>
            </a:r>
            <a:endParaRPr lang="zh-CN" altLang="en-US" sz="1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1235460" y="5409220"/>
            <a:ext cx="5975562" cy="74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6" rIns="99980" bIns="49986" rtlCol="0">
            <a:spAutoFit/>
          </a:bodyPr>
          <a:lstStyle/>
          <a:p>
            <a:pPr defTabSz="1001649" eaLnBrk="0" hangingPunct="0"/>
            <a:r>
              <a:rPr lang="en-US" altLang="zh-CN" sz="1400" dirty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rPr>
              <a:t>When one SRU is installed, it can be inserted into:</a:t>
            </a:r>
          </a:p>
          <a:p>
            <a:pPr marL="285750" indent="-285750" defTabSz="1001649" eaLnBrk="0" hangingPunct="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rPr>
              <a:t>Slot 11 on the AR2240</a:t>
            </a:r>
          </a:p>
          <a:p>
            <a:pPr marL="285750" indent="-285750" defTabSz="1001649" eaLnBrk="0" hangingPunct="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rPr>
              <a:t>Slot 15 on the AR3260</a:t>
            </a:r>
          </a:p>
        </p:txBody>
      </p:sp>
      <p:sp>
        <p:nvSpPr>
          <p:cNvPr id="10" name="矩形 9"/>
          <p:cNvSpPr/>
          <p:nvPr/>
        </p:nvSpPr>
        <p:spPr>
          <a:xfrm>
            <a:off x="1008063" y="2528900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+mn-ea"/>
                <a:ea typeface="+mn-ea"/>
              </a:rPr>
              <a:t>SRU</a:t>
            </a:r>
            <a:r>
              <a:rPr lang="zh-CN" altLang="en-US" sz="18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latin typeface="+mn-ea"/>
                <a:ea typeface="+mn-ea"/>
              </a:rPr>
              <a:t>specifications:</a:t>
            </a:r>
            <a:endParaRPr lang="zh-CN" altLang="en-US" sz="1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9576" y="2240868"/>
            <a:ext cx="35221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1pPr>
            <a:lvl2pPr marL="457200"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2pPr>
            <a:lvl3pPr marL="914400"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3pPr>
            <a:lvl4pPr marL="1371600"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4pPr>
            <a:lvl5pPr marL="1828800" algn="l" rtl="0" fontAlgn="t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FrutigerNext LT Regular" pitchFamily="34" charset="0"/>
                <a:ea typeface="宋体" charset="-122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C00000"/>
                </a:solidFill>
                <a:latin typeface="+mn-ea"/>
                <a:ea typeface="+mn-ea"/>
              </a:rPr>
              <a:t>SRU40/SRU60/SRU80/SRU100</a:t>
            </a:r>
            <a:endParaRPr lang="zh-CN" altLang="en-US" sz="1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0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89358" y="291565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</a:rPr>
              <a:t>SRUX5</a:t>
            </a:r>
            <a:endParaRPr lang="zh-CN" altLang="en-US" sz="1800" dirty="0">
              <a:solidFill>
                <a:srgbClr val="C0000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8063" y="5373216"/>
            <a:ext cx="7248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</a:rPr>
              <a:t>The </a:t>
            </a:r>
            <a:r>
              <a:rPr lang="en-US" altLang="zh-CN" sz="1400" dirty="0">
                <a:latin typeface="+mj-lt"/>
                <a:ea typeface="微软雅黑" panose="020B0503020204020204" pitchFamily="34" charset="-122"/>
              </a:rPr>
              <a:t>SRUX5</a:t>
            </a:r>
            <a:r>
              <a:rPr lang="en-US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</a:rPr>
              <a:t> can be installed only on the AR3670.</a:t>
            </a:r>
            <a:endParaRPr lang="zh-CN" altLang="en-US" sz="1400" dirty="0">
              <a:solidFill>
                <a:srgbClr val="2D2015"/>
              </a:solidFill>
              <a:latin typeface="+mj-lt"/>
              <a:ea typeface="微软雅黑" panose="020B0503020204020204" pitchFamily="34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96358"/>
              </p:ext>
            </p:extLst>
          </p:nvPr>
        </p:nvGraphicFramePr>
        <p:xfrm>
          <a:off x="1667508" y="4221088"/>
          <a:ext cx="8460742" cy="1010160"/>
        </p:xfrm>
        <a:graphic>
          <a:graphicData uri="http://schemas.openxmlformats.org/drawingml/2006/table">
            <a:tbl>
              <a:tblPr/>
              <a:tblGrid>
                <a:gridCol w="1591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9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04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16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+mn-ea"/>
                          <a:ea typeface="+mn-ea"/>
                        </a:rPr>
                        <a:t>Card Name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effectLst/>
                          <a:latin typeface="+mn-ea"/>
                          <a:ea typeface="+mn-ea"/>
                        </a:rPr>
                        <a:t>Performance</a:t>
                      </a:r>
                      <a:endParaRPr lang="en-US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+mn-ea"/>
                          <a:ea typeface="+mn-ea"/>
                        </a:rPr>
                        <a:t>Function</a:t>
                      </a: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384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+mn-ea"/>
                          <a:ea typeface="+mn-ea"/>
                        </a:rPr>
                        <a:t>SRUX5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+mn-ea"/>
                          <a:ea typeface="+mn-ea"/>
                        </a:rPr>
                        <a:t>2.2 GHz CPU with 6 kernels</a:t>
                      </a:r>
                    </a:p>
                  </a:txBody>
                  <a:tcPr marL="90000" marR="90000" marT="46800" marB="468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+mn-ea"/>
                          <a:ea typeface="+mn-ea"/>
                        </a:rPr>
                        <a:t>Supports</a:t>
                      </a:r>
                      <a:r>
                        <a:rPr lang="en-US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baseline="0" dirty="0" smtClean="0">
                          <a:effectLst/>
                          <a:latin typeface="+mn-ea"/>
                          <a:ea typeface="+mn-ea"/>
                        </a:rPr>
                        <a:t>TM, and does not support the voice function.</a:t>
                      </a:r>
                      <a:endParaRPr lang="en-US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0594" name="Picture 2" descr="http://localhost:7890/pages/DZE0916K/03/DZE0916K/03/resources/dc/images/fig_dc_ar_hw_020055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96" y="2079828"/>
            <a:ext cx="3082676" cy="8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022466" y="3719816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+mj-lt"/>
                <a:ea typeface="+mn-ea"/>
              </a:rPr>
              <a:t>SRU</a:t>
            </a:r>
            <a:r>
              <a:rPr lang="zh-CN" altLang="en-US" sz="1800" dirty="0">
                <a:solidFill>
                  <a:srgbClr val="C00000"/>
                </a:solidFill>
                <a:latin typeface="+mj-lt"/>
                <a:ea typeface="+mn-ea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latin typeface="+mj-lt"/>
                <a:ea typeface="+mn-ea"/>
              </a:rPr>
              <a:t>specifications:</a:t>
            </a:r>
            <a:endParaRPr lang="zh-CN" altLang="en-US" sz="1800" dirty="0">
              <a:solidFill>
                <a:srgbClr val="C00000"/>
              </a:solidFill>
              <a:latin typeface="+mj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SRUX5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8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48433" y="223235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</a:rPr>
              <a:t>SRU40C</a:t>
            </a:r>
            <a:endParaRPr lang="zh-CN" altLang="en-US" sz="1800" dirty="0">
              <a:solidFill>
                <a:srgbClr val="C00000"/>
              </a:solidFill>
              <a:latin typeface="+mj-lt"/>
              <a:ea typeface="微软雅黑" panose="020B0503020204020204" pitchFamily="34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59614"/>
              </p:ext>
            </p:extLst>
          </p:nvPr>
        </p:nvGraphicFramePr>
        <p:xfrm>
          <a:off x="1631504" y="3104964"/>
          <a:ext cx="8604757" cy="3165262"/>
        </p:xfrm>
        <a:graphic>
          <a:graphicData uri="http://schemas.openxmlformats.org/drawingml/2006/table">
            <a:tbl>
              <a:tblPr/>
              <a:tblGrid>
                <a:gridCol w="1263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7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44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87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Card Name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Performance</a:t>
                      </a:r>
                      <a:endParaRPr lang="en-US" sz="1600" b="1" dirty="0">
                        <a:effectLst/>
                        <a:latin typeface="+mj-lt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Function</a:t>
                      </a: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7596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SRU40C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1.2 GHz CPU with 6 kernels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Supports </a:t>
                      </a:r>
                      <a:r>
                        <a:rPr lang="en-US" sz="160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TM, </a:t>
                      </a:r>
                      <a:r>
                        <a:rPr lang="en-US" sz="16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four GE optical interfaces, two GE combo interfaces, and four GE electrical interfaces.</a:t>
                      </a: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193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SRU100E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1.2 GHz CPU with 12 kernels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Supports TM, </a:t>
                      </a:r>
                      <a:r>
                        <a:rPr lang="en-US" sz="16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two GE SFP interfaces, and four GE combo interfaces.</a:t>
                      </a: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19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SRU200E</a:t>
                      </a:r>
                    </a:p>
                  </a:txBody>
                  <a:tcPr marL="90000" marR="90000" marT="46800" marB="468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1.2 GHz CPU with 12 kernels</a:t>
                      </a:r>
                    </a:p>
                  </a:txBody>
                  <a:tcPr marL="90000" marR="90000" marT="46800" marB="468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Supports TM, </a:t>
                      </a:r>
                      <a:r>
                        <a:rPr lang="en-US" sz="16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two 10GE SFP+ interfaces, and four GE combo interfaces.</a:t>
                      </a:r>
                    </a:p>
                  </a:txBody>
                  <a:tcPr marL="90000" marR="90000" marT="46800" marB="4680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7387595" y="220486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</a:rPr>
              <a:t>SRU100E/200E</a:t>
            </a:r>
            <a:endParaRPr lang="zh-CN" altLang="en-US" sz="1800" dirty="0">
              <a:solidFill>
                <a:srgbClr val="C00000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12642" name="Picture 2" descr="http://localhost:7890/pages/DZE0916K/03/DZE0916K/03/resources/dc/images/fig_dc_ar_hw_020055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66" y="1474336"/>
            <a:ext cx="3023451" cy="8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http://localhost:7890/pages/DZE0916K/03/DZE0916K/03/resources/dc/images/fig_dc_ar_hw_020055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474336"/>
            <a:ext cx="2903192" cy="8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171564" y="2612690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+mj-lt"/>
                <a:ea typeface="+mn-ea"/>
              </a:rPr>
              <a:t>SRU</a:t>
            </a:r>
            <a:r>
              <a:rPr lang="zh-CN" altLang="en-US" sz="1800" dirty="0">
                <a:solidFill>
                  <a:srgbClr val="C00000"/>
                </a:solidFill>
                <a:latin typeface="+mj-lt"/>
                <a:ea typeface="+mn-ea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latin typeface="+mj-lt"/>
                <a:ea typeface="+mn-ea"/>
              </a:rPr>
              <a:t>specifications:</a:t>
            </a:r>
            <a:endParaRPr lang="zh-CN" altLang="en-US" sz="1800" dirty="0">
              <a:solidFill>
                <a:srgbClr val="C00000"/>
              </a:solidFill>
              <a:latin typeface="+mj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9831600" cy="654948"/>
          </a:xfrm>
        </p:spPr>
        <p:txBody>
          <a:bodyPr/>
          <a:lstStyle/>
          <a:p>
            <a:r>
              <a:rPr lang="en-US" altLang="zh-CN" sz="3600" dirty="0">
                <a:solidFill>
                  <a:schemeClr val="tx1"/>
                </a:solidFill>
                <a:ea typeface="微软雅黑" panose="020B0503020204020204" pitchFamily="34" charset="-122"/>
              </a:rPr>
              <a:t>SRU40C/SRU100E/SRU200E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6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1" name="Rectangle 25"/>
          <p:cNvSpPr>
            <a:spLocks noChangeArrowheads="1"/>
          </p:cNvSpPr>
          <p:nvPr/>
        </p:nvSpPr>
        <p:spPr bwMode="auto">
          <a:xfrm>
            <a:off x="6996100" y="1340768"/>
            <a:ext cx="4476763" cy="603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1200" b="1" dirty="0">
                <a:latin typeface="+mn-ea"/>
                <a:ea typeface="+mn-ea"/>
                <a:cs typeface="Arial" pitchFamily="34" charset="0"/>
                <a:sym typeface="Arial" pitchFamily="34" charset="0"/>
              </a:rPr>
              <a:t>The AR G3 supports four types of interface cards:</a:t>
            </a:r>
            <a:endParaRPr lang="en-US" altLang="zh-CN" sz="1200" b="1" dirty="0">
              <a:solidFill>
                <a:srgbClr val="C00000"/>
              </a:solidFill>
              <a:latin typeface="+mn-ea"/>
              <a:ea typeface="+mn-ea"/>
              <a:cs typeface="Arial" pitchFamily="34" charset="0"/>
              <a:sym typeface="Arial" pitchFamily="34" charset="0"/>
            </a:endParaRPr>
          </a:p>
          <a:p>
            <a:pPr marL="174625" indent="-174625" eaLnBrk="0" hangingPunct="0">
              <a:lnSpc>
                <a:spcPct val="120000"/>
              </a:lnSpc>
              <a:buFontTx/>
              <a:buChar char="•"/>
              <a:defRPr/>
            </a:pPr>
            <a:r>
              <a: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SIC card</a:t>
            </a:r>
          </a:p>
          <a:p>
            <a:pPr marL="174625" indent="-174625" eaLnBrk="0" hangingPunct="0">
              <a:lnSpc>
                <a:spcPct val="120000"/>
              </a:lnSpc>
              <a:buFontTx/>
              <a:buChar char="•"/>
              <a:defRPr/>
            </a:pPr>
            <a:r>
              <a: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WSIC card</a:t>
            </a:r>
          </a:p>
          <a:p>
            <a:pPr marL="174625" indent="-174625" eaLnBrk="0" hangingPunct="0">
              <a:lnSpc>
                <a:spcPct val="120000"/>
              </a:lnSpc>
              <a:buFontTx/>
              <a:buChar char="•"/>
              <a:defRPr/>
            </a:pPr>
            <a:r>
              <a: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XSIC card</a:t>
            </a:r>
            <a:endParaRPr lang="en-US" altLang="zh-CN" sz="1200" b="1" dirty="0">
              <a:solidFill>
                <a:srgbClr val="C00000"/>
              </a:solidFill>
              <a:latin typeface="+mn-ea"/>
              <a:ea typeface="+mn-ea"/>
              <a:cs typeface="Arial" pitchFamily="34" charset="0"/>
              <a:sym typeface="Arial" pitchFamily="34" charset="0"/>
            </a:endParaRPr>
          </a:p>
          <a:p>
            <a:pPr marL="174625" indent="-174625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EXSIC card</a:t>
            </a:r>
            <a:endParaRPr lang="zh-CN" altLang="zh-CN" sz="1200" b="1" dirty="0">
              <a:solidFill>
                <a:srgbClr val="C00000"/>
              </a:solidFill>
              <a:latin typeface="+mn-ea"/>
              <a:ea typeface="+mn-ea"/>
              <a:cs typeface="Arial" pitchFamily="34" charset="0"/>
              <a:sym typeface="Arial" pitchFamily="34" charset="0"/>
            </a:endParaRPr>
          </a:p>
          <a:p>
            <a:pPr eaLnBrk="0" hangingPunct="0">
              <a:lnSpc>
                <a:spcPct val="120000"/>
              </a:lnSpc>
              <a:buSzPct val="100000"/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Two SIC slots </a:t>
            </a:r>
            <a:r>
              <a:rPr lang="en-US" altLang="zh-CN" sz="1200" dirty="0">
                <a:latin typeface="+mn-ea"/>
                <a:ea typeface="+mn-ea"/>
                <a:cs typeface="Arial" pitchFamily="34" charset="0"/>
                <a:sym typeface="Arial" pitchFamily="34" charset="0"/>
              </a:rPr>
              <a:t>can be combined into 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one WSIC slot </a:t>
            </a:r>
            <a:r>
              <a:rPr lang="en-US" altLang="zh-CN" sz="1200" dirty="0">
                <a:latin typeface="+mn-ea"/>
                <a:ea typeface="+mn-ea"/>
                <a:cs typeface="Arial" pitchFamily="34" charset="0"/>
                <a:sym typeface="Arial" pitchFamily="34" charset="0"/>
              </a:rPr>
              <a:t>by removing the guide rail in the middle of the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 two SIC slots. The WSIC slot width is doubled.</a:t>
            </a:r>
          </a:p>
          <a:p>
            <a:pPr eaLnBrk="0" hangingPunct="0">
              <a:lnSpc>
                <a:spcPct val="120000"/>
              </a:lnSpc>
              <a:buSzPct val="100000"/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Two WSIC slots </a:t>
            </a:r>
            <a:r>
              <a:rPr lang="en-US" altLang="zh-CN" sz="1200" dirty="0">
                <a:latin typeface="+mn-ea"/>
                <a:ea typeface="+mn-ea"/>
                <a:cs typeface="Arial" pitchFamily="34" charset="0"/>
                <a:sym typeface="Arial" pitchFamily="34" charset="0"/>
              </a:rPr>
              <a:t>can be combined into 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one XSIC slot </a:t>
            </a:r>
            <a:r>
              <a:rPr lang="en-US" altLang="zh-CN" sz="1200" dirty="0">
                <a:latin typeface="+mn-ea"/>
                <a:ea typeface="+mn-ea"/>
                <a:cs typeface="Arial" pitchFamily="34" charset="0"/>
                <a:sym typeface="Arial" pitchFamily="34" charset="0"/>
              </a:rPr>
              <a:t>by removing the guide rail in the middle of the 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two WSIC slots. The XSIC slot height is doubled.</a:t>
            </a:r>
          </a:p>
          <a:p>
            <a:pPr eaLnBrk="0" hangingPunct="0">
              <a:lnSpc>
                <a:spcPct val="120000"/>
              </a:lnSpc>
              <a:buSzPct val="100000"/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Switching capacity per slot: </a:t>
            </a:r>
          </a:p>
          <a:p>
            <a:pPr eaLnBrk="0" hangingPunct="0">
              <a:lnSpc>
                <a:spcPct val="120000"/>
              </a:lnSpc>
              <a:buSzPct val="100000"/>
              <a:defRPr/>
            </a:pPr>
            <a:r>
              <a:rPr lang="en-US" altLang="zh-CN" sz="1200" b="1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SIC/WSIC slot: 2 </a:t>
            </a:r>
            <a:r>
              <a:rPr lang="en-US" altLang="zh-CN" sz="1200" b="1" dirty="0" err="1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Gbit</a:t>
            </a:r>
            <a:r>
              <a:rPr lang="en-US" altLang="zh-CN" sz="1200" b="1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/s; XSIC/EXSIC slot: 20 </a:t>
            </a:r>
            <a:r>
              <a:rPr lang="en-US" altLang="zh-CN" sz="1200" b="1" dirty="0" err="1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Gbit</a:t>
            </a:r>
            <a:r>
              <a:rPr lang="en-US" altLang="zh-CN" sz="1200" b="1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/s</a:t>
            </a:r>
          </a:p>
          <a:p>
            <a:pPr eaLnBrk="0" fontAlgn="t" hangingPunct="0">
              <a:lnSpc>
                <a:spcPct val="120000"/>
              </a:lnSpc>
              <a:buSzPct val="100000"/>
              <a:defRPr/>
            </a:pPr>
            <a:endParaRPr lang="en-US" altLang="zh-CN" sz="1200" b="1" dirty="0">
              <a:solidFill>
                <a:srgbClr val="2D2015"/>
              </a:solidFill>
              <a:latin typeface="+mn-ea"/>
              <a:ea typeface="+mn-ea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95500" y="1412776"/>
            <a:ext cx="7995498" cy="6048673"/>
            <a:chOff x="2289978" y="1448780"/>
            <a:chExt cx="7995498" cy="604867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978" y="4049102"/>
              <a:ext cx="7995498" cy="3448351"/>
            </a:xfrm>
            <a:prstGeom prst="rect">
              <a:avLst/>
            </a:prstGeom>
          </p:spPr>
        </p:pic>
        <p:pic>
          <p:nvPicPr>
            <p:cNvPr id="26" name="Picture 10" descr="01-全正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1725" y="2622089"/>
              <a:ext cx="3838575" cy="484188"/>
            </a:xfrm>
            <a:prstGeom prst="rect">
              <a:avLst/>
            </a:prstGeom>
            <a:noFill/>
          </p:spPr>
        </p:pic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3572172" y="1448780"/>
              <a:ext cx="1943100" cy="49530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900" dirty="0">
                <a:solidFill>
                  <a:srgbClr val="B2B2B2"/>
                </a:solidFill>
                <a:latin typeface="+mn-ea"/>
                <a:ea typeface="+mn-ea"/>
              </a:endParaRPr>
            </a:p>
          </p:txBody>
        </p:sp>
        <p:pic>
          <p:nvPicPr>
            <p:cNvPr id="28" name="Picture 6" descr="01-全正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6786" y="1472594"/>
              <a:ext cx="1804987" cy="415925"/>
            </a:xfrm>
            <a:prstGeom prst="rect">
              <a:avLst/>
            </a:prstGeom>
            <a:noFill/>
          </p:spPr>
        </p:pic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3611724" y="2612564"/>
              <a:ext cx="3898900" cy="49530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900" dirty="0">
                <a:solidFill>
                  <a:srgbClr val="B2B2B2"/>
                </a:solidFill>
                <a:latin typeface="+mn-ea"/>
                <a:ea typeface="+mn-ea"/>
              </a:endParaRPr>
            </a:p>
          </p:txBody>
        </p:sp>
        <p:pic>
          <p:nvPicPr>
            <p:cNvPr id="30" name="Picture 11" descr="01-全正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51160" y="3701146"/>
              <a:ext cx="3927475" cy="854075"/>
            </a:xfrm>
            <a:prstGeom prst="rect">
              <a:avLst/>
            </a:prstGeom>
            <a:noFill/>
          </p:spPr>
        </p:pic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578147" y="3664632"/>
              <a:ext cx="3911600" cy="95250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900" dirty="0">
                <a:solidFill>
                  <a:srgbClr val="B2B2B2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AutoShape 23"/>
            <p:cNvSpPr>
              <a:spLocks noChangeArrowheads="1"/>
            </p:cNvSpPr>
            <p:nvPr/>
          </p:nvSpPr>
          <p:spPr bwMode="gray">
            <a:xfrm rot="5400000">
              <a:off x="4315094" y="2957779"/>
              <a:ext cx="260350" cy="917575"/>
            </a:xfrm>
            <a:prstGeom prst="rightArrow">
              <a:avLst>
                <a:gd name="adj1" fmla="val 54333"/>
                <a:gd name="adj2" fmla="val 71954"/>
              </a:avLst>
            </a:prstGeom>
            <a:solidFill>
              <a:srgbClr val="808080">
                <a:alpha val="50000"/>
              </a:srgbClr>
            </a:solidFill>
            <a:ln w="19050" cap="rnd" algn="ctr">
              <a:solidFill>
                <a:srgbClr val="C0C0C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900" dirty="0">
                <a:solidFill>
                  <a:srgbClr val="B2B2B2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AutoShape 24"/>
            <p:cNvSpPr>
              <a:spLocks noChangeArrowheads="1"/>
            </p:cNvSpPr>
            <p:nvPr/>
          </p:nvSpPr>
          <p:spPr bwMode="gray">
            <a:xfrm rot="5400000">
              <a:off x="4315093" y="4404556"/>
              <a:ext cx="260350" cy="917575"/>
            </a:xfrm>
            <a:prstGeom prst="rightArrow">
              <a:avLst>
                <a:gd name="adj1" fmla="val 54333"/>
                <a:gd name="adj2" fmla="val 71954"/>
              </a:avLst>
            </a:prstGeom>
            <a:solidFill>
              <a:srgbClr val="808080">
                <a:alpha val="50000"/>
              </a:srgbClr>
            </a:solidFill>
            <a:ln w="19050" cap="rnd" algn="ctr">
              <a:solidFill>
                <a:srgbClr val="C0C0C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900" dirty="0">
                <a:solidFill>
                  <a:srgbClr val="B2B2B2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gray">
            <a:xfrm>
              <a:off x="2290202" y="1544145"/>
              <a:ext cx="943533" cy="307746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11" tIns="45705" rIns="91411" bIns="45705" anchor="ctr" anchorCtr="1">
              <a:spAutoFit/>
            </a:bodyPr>
            <a:lstStyle/>
            <a:p>
              <a:pPr algn="ctr" eaLnBrk="0" fontAlgn="base" hangingPunct="0"/>
              <a:r>
                <a:rPr lang="en-US" altLang="zh-CN" sz="1400" b="1" dirty="0">
                  <a:solidFill>
                    <a:srgbClr val="FFFFFF"/>
                  </a:solidFill>
                  <a:latin typeface="+mn-ea"/>
                  <a:ea typeface="+mn-ea"/>
                </a:rPr>
                <a:t>SIC Card</a:t>
              </a:r>
              <a:endParaRPr lang="zh-CN" altLang="en-US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gray">
            <a:xfrm>
              <a:off x="2300206" y="2685878"/>
              <a:ext cx="1271967" cy="307746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411" tIns="45705" rIns="91411" bIns="45705" anchor="ctr" anchorCtr="1">
              <a:spAutoFit/>
            </a:bodyPr>
            <a:lstStyle/>
            <a:p>
              <a:pPr algn="ctr" eaLnBrk="0" fontAlgn="base" hangingPunct="0"/>
              <a:r>
                <a:rPr lang="en-US" altLang="zh-CN" sz="1400" b="1" dirty="0">
                  <a:solidFill>
                    <a:srgbClr val="FFFFFF"/>
                  </a:solidFill>
                  <a:latin typeface="+mn-ea"/>
                  <a:ea typeface="+mn-ea"/>
                </a:rPr>
                <a:t>WSIC</a:t>
              </a:r>
              <a:r>
                <a:rPr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 </a:t>
              </a:r>
              <a:r>
                <a:rPr lang="en-US" altLang="zh-CN" sz="1400" b="1" dirty="0">
                  <a:solidFill>
                    <a:srgbClr val="FFFFFF"/>
                  </a:solidFill>
                  <a:latin typeface="+mn-ea"/>
                  <a:ea typeface="+mn-ea"/>
                </a:rPr>
                <a:t>Card</a:t>
              </a:r>
              <a:endParaRPr lang="zh-CN" altLang="en-US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gray">
            <a:xfrm>
              <a:off x="2291807" y="3988597"/>
              <a:ext cx="1068567" cy="307746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11" tIns="45705" rIns="91411" bIns="45705" anchor="ctr" anchorCtr="1">
              <a:spAutoFit/>
            </a:bodyPr>
            <a:lstStyle/>
            <a:p>
              <a:pPr algn="ctr" eaLnBrk="0" fontAlgn="base" hangingPunct="0"/>
              <a:r>
                <a:rPr lang="en-US" altLang="zh-CN" sz="1400" b="1" dirty="0">
                  <a:solidFill>
                    <a:srgbClr val="FFFFFF"/>
                  </a:solidFill>
                  <a:latin typeface="+mn-ea"/>
                  <a:ea typeface="+mn-ea"/>
                </a:rPr>
                <a:t>XSIC</a:t>
              </a:r>
              <a:r>
                <a:rPr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 </a:t>
              </a:r>
              <a:r>
                <a:rPr lang="en-US" altLang="zh-CN" sz="1400" b="1" dirty="0">
                  <a:solidFill>
                    <a:srgbClr val="FFFFFF"/>
                  </a:solidFill>
                  <a:latin typeface="+mn-ea"/>
                  <a:ea typeface="+mn-ea"/>
                </a:rPr>
                <a:t>Card</a:t>
              </a:r>
              <a:endParaRPr lang="zh-CN" altLang="en-US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2423592" y="5193196"/>
              <a:ext cx="7498283" cy="952500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900" dirty="0">
                <a:solidFill>
                  <a:srgbClr val="B2B2B2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AutoShape 23"/>
            <p:cNvSpPr>
              <a:spLocks noChangeArrowheads="1"/>
            </p:cNvSpPr>
            <p:nvPr/>
          </p:nvSpPr>
          <p:spPr bwMode="gray">
            <a:xfrm rot="5400000">
              <a:off x="4315095" y="1819536"/>
              <a:ext cx="260350" cy="917575"/>
            </a:xfrm>
            <a:prstGeom prst="rightArrow">
              <a:avLst>
                <a:gd name="adj1" fmla="val 54333"/>
                <a:gd name="adj2" fmla="val 71954"/>
              </a:avLst>
            </a:prstGeom>
            <a:solidFill>
              <a:srgbClr val="808080">
                <a:alpha val="50000"/>
              </a:srgbClr>
            </a:solidFill>
            <a:ln w="19050" cap="rnd" algn="ctr">
              <a:solidFill>
                <a:srgbClr val="C0C0C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900" dirty="0">
                <a:solidFill>
                  <a:srgbClr val="B2B2B2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gray">
            <a:xfrm>
              <a:off x="2290908" y="4762049"/>
              <a:ext cx="1174557" cy="307746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411" tIns="45705" rIns="91411" bIns="45705" anchor="ctr" anchorCtr="1">
              <a:spAutoFit/>
            </a:bodyPr>
            <a:lstStyle/>
            <a:p>
              <a:pPr algn="ctr" eaLnBrk="0" fontAlgn="base" hangingPunct="0"/>
              <a:r>
                <a:rPr lang="en-US" altLang="zh-CN" sz="1400" b="1" dirty="0">
                  <a:solidFill>
                    <a:srgbClr val="FFFFFF"/>
                  </a:solidFill>
                  <a:latin typeface="+mn-ea"/>
                  <a:ea typeface="+mn-ea"/>
                </a:rPr>
                <a:t>EXSIC</a:t>
              </a:r>
              <a:r>
                <a:rPr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 </a:t>
              </a:r>
              <a:r>
                <a:rPr lang="en-US" altLang="zh-CN" sz="1400" b="1" dirty="0">
                  <a:solidFill>
                    <a:srgbClr val="FFFFFF"/>
                  </a:solidFill>
                  <a:latin typeface="+mn-ea"/>
                  <a:ea typeface="+mn-ea"/>
                </a:rPr>
                <a:t>Card</a:t>
              </a:r>
              <a:endParaRPr lang="zh-CN" altLang="en-US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Interface Cards Supported by the AR G3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7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43472" y="1233488"/>
            <a:ext cx="9541060" cy="4895812"/>
            <a:chOff x="1991545" y="1519051"/>
            <a:chExt cx="8351019" cy="4141975"/>
          </a:xfrm>
        </p:grpSpPr>
        <p:grpSp>
          <p:nvGrpSpPr>
            <p:cNvPr id="2" name="组合 4"/>
            <p:cNvGrpSpPr>
              <a:grpSpLocks/>
            </p:cNvGrpSpPr>
            <p:nvPr/>
          </p:nvGrpSpPr>
          <p:grpSpPr bwMode="auto">
            <a:xfrm>
              <a:off x="1991545" y="1519051"/>
              <a:ext cx="8351019" cy="4141975"/>
              <a:chOff x="599306" y="1448304"/>
              <a:chExt cx="8351019" cy="4141284"/>
            </a:xfrm>
          </p:grpSpPr>
          <p:graphicFrame>
            <p:nvGraphicFramePr>
              <p:cNvPr id="1026" name="Object 3"/>
              <p:cNvGraphicFramePr>
                <a:graphicFrameLocks noChangeAspect="1"/>
              </p:cNvGraphicFramePr>
              <p:nvPr/>
            </p:nvGraphicFramePr>
            <p:xfrm>
              <a:off x="769938" y="3141663"/>
              <a:ext cx="8180387" cy="2447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" name="Visio" r:id="rId5" imgW="7783830" imgH="2203990" progId="">
                      <p:embed/>
                    </p:oleObj>
                  </mc:Choice>
                  <mc:Fallback>
                    <p:oleObj name="Visio" r:id="rId5" imgW="7783830" imgH="220399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9938" y="3141663"/>
                            <a:ext cx="8180387" cy="2447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032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90575" y="3933825"/>
                <a:ext cx="3960813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90575" y="3911600"/>
                <a:ext cx="8137525" cy="841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790575" y="3160713"/>
                <a:ext cx="3962401" cy="806450"/>
                <a:chOff x="385" y="2399"/>
                <a:chExt cx="2496" cy="508"/>
              </a:xfrm>
            </p:grpSpPr>
            <p:pic>
              <p:nvPicPr>
                <p:cNvPr id="1050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89" y="2647"/>
                  <a:ext cx="2491" cy="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8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85" y="2399"/>
                  <a:ext cx="1180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029" name="Object 9"/>
                <p:cNvGraphicFramePr>
                  <a:graphicFrameLocks noChangeAspect="1"/>
                </p:cNvGraphicFramePr>
                <p:nvPr/>
              </p:nvGraphicFramePr>
              <p:xfrm>
                <a:off x="1565" y="2399"/>
                <a:ext cx="141" cy="2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5" name="Visio" r:id="rId12" imgW="223742" imgH="403765" progId="">
                        <p:embed/>
                      </p:oleObj>
                    </mc:Choice>
                    <mc:Fallback>
                      <p:oleObj name="Visio" r:id="rId12" imgW="223742" imgH="403765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65" y="2399"/>
                              <a:ext cx="141" cy="25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1052" name="Picture 1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01" y="2399"/>
                  <a:ext cx="1180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948238" y="3160713"/>
                <a:ext cx="1873250" cy="382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2" name="Object 12"/>
              <p:cNvGraphicFramePr>
                <a:graphicFrameLocks noChangeAspect="1"/>
              </p:cNvGraphicFramePr>
              <p:nvPr/>
            </p:nvGraphicFramePr>
            <p:xfrm>
              <a:off x="6821488" y="3160713"/>
              <a:ext cx="223837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6" name="Visio" r:id="rId15" imgW="223742" imgH="403765" progId="">
                      <p:embed/>
                    </p:oleObj>
                  </mc:Choice>
                  <mc:Fallback>
                    <p:oleObj name="Visio" r:id="rId15" imgW="223742" imgH="40376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21488" y="3160713"/>
                            <a:ext cx="223837" cy="403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036" name="Picture 1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37388" y="3160713"/>
                <a:ext cx="1873250" cy="382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948238" y="3554413"/>
                <a:ext cx="3954462" cy="412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5" name="Object 15"/>
              <p:cNvGraphicFramePr>
                <a:graphicFrameLocks noChangeAspect="1"/>
              </p:cNvGraphicFramePr>
              <p:nvPr/>
            </p:nvGraphicFramePr>
            <p:xfrm>
              <a:off x="4741863" y="3914775"/>
              <a:ext cx="223837" cy="79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7" name="Visio" r:id="rId17" imgW="223742" imgH="403765" progId="">
                      <p:embed/>
                    </p:oleObj>
                  </mc:Choice>
                  <mc:Fallback>
                    <p:oleObj name="Visio" r:id="rId17" imgW="223742" imgH="40376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1863" y="3914775"/>
                            <a:ext cx="223837" cy="792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038" name="Picture 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67288" y="3933825"/>
                <a:ext cx="3960812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9" name="Picture 1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967288" y="3141663"/>
                <a:ext cx="3954462" cy="412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4751387" y="3213498"/>
                <a:ext cx="215900" cy="720605"/>
              </a:xfrm>
              <a:prstGeom prst="rect">
                <a:avLst/>
              </a:prstGeom>
              <a:solidFill>
                <a:srgbClr val="2D2015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41" name="Picture 1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67288" y="3135313"/>
                <a:ext cx="3960812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2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90575" y="4748213"/>
                <a:ext cx="8137525" cy="841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3" name="Text Box 21"/>
              <p:cNvSpPr txBox="1">
                <a:spLocks noChangeArrowheads="1"/>
              </p:cNvSpPr>
              <p:nvPr/>
            </p:nvSpPr>
            <p:spPr bwMode="auto">
              <a:xfrm>
                <a:off x="599306" y="1448304"/>
                <a:ext cx="8280400" cy="1041367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lIns="91434" tIns="45717" rIns="91434" bIns="45717">
                <a:spAutoFit/>
              </a:bodyPr>
              <a:lstStyle/>
              <a:p>
                <a:pPr marL="273050" indent="-273050" eaLnBrk="0" hangingPunct="0">
                  <a:buFont typeface="Wingdings" pitchFamily="2" charset="2"/>
                  <a:buChar char="n"/>
                  <a:defRPr/>
                </a:pP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Various service cards are combined based on the standard design. The slot resources are fully used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, </a:t>
                </a: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protecting investments. </a:t>
                </a:r>
              </a:p>
              <a:p>
                <a:pPr marL="273050" eaLnBrk="0" hangingPunct="0">
                  <a:spcBef>
                    <a:spcPts val="300"/>
                  </a:spcBef>
                  <a:buSzPct val="100000"/>
                  <a:defRPr/>
                </a:pPr>
                <a:r>
                  <a:rPr lang="zh-CN" altLang="zh-CN" sz="1300" b="1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</a:t>
                </a:r>
                <a:r>
                  <a:rPr lang="zh-CN" altLang="zh-CN" sz="13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IC: Smart Interface card</a:t>
                </a:r>
              </a:p>
              <a:p>
                <a:pPr marL="273050" eaLnBrk="0" hangingPunct="0">
                  <a:spcBef>
                    <a:spcPts val="300"/>
                  </a:spcBef>
                  <a:buSzPct val="100000"/>
                  <a:defRPr/>
                </a:pPr>
                <a:r>
                  <a:rPr lang="zh-CN" altLang="zh-CN" sz="1300" b="1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WS</a:t>
                </a:r>
                <a:r>
                  <a:rPr lang="zh-CN" altLang="zh-CN" sz="13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IC: Double-Width SIC</a:t>
                </a:r>
              </a:p>
              <a:p>
                <a:pPr marL="273050" eaLnBrk="0" hangingPunct="0">
                  <a:spcBef>
                    <a:spcPts val="300"/>
                  </a:spcBef>
                  <a:buSzPct val="100000"/>
                  <a:defRPr/>
                </a:pPr>
                <a:r>
                  <a:rPr lang="zh-CN" altLang="zh-CN" sz="1300" b="1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XS</a:t>
                </a:r>
                <a:r>
                  <a:rPr lang="zh-CN" altLang="zh-CN" sz="13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IC:</a:t>
                </a:r>
                <a:r>
                  <a:rPr lang="zh-CN" altLang="en-US" sz="13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zh-CN" altLang="zh-CN" sz="13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Double-Height WSIC</a:t>
                </a:r>
              </a:p>
              <a:p>
                <a:pPr marL="273050" eaLnBrk="0" hangingPunct="0">
                  <a:spcBef>
                    <a:spcPts val="300"/>
                  </a:spcBef>
                  <a:buSzPct val="100000"/>
                  <a:defRPr/>
                </a:pPr>
                <a:r>
                  <a:rPr lang="zh-CN" altLang="zh-CN" sz="1300" b="1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EXS</a:t>
                </a:r>
                <a:r>
                  <a:rPr lang="zh-CN" altLang="zh-CN" sz="13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IC: Double-Width XSIC</a:t>
                </a:r>
              </a:p>
            </p:txBody>
          </p:sp>
          <p:cxnSp>
            <p:nvCxnSpPr>
              <p:cNvPr id="1044" name="AutoShape 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779463" y="1970088"/>
                <a:ext cx="53975" cy="1790700"/>
              </a:xfrm>
              <a:prstGeom prst="bentConnector3">
                <a:avLst>
                  <a:gd name="adj1" fmla="val -423528"/>
                </a:avLst>
              </a:prstGeom>
              <a:noFill/>
              <a:ln w="12700">
                <a:solidFill>
                  <a:srgbClr val="2D2015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45" name="AutoShape 23"/>
              <p:cNvCxnSpPr>
                <a:cxnSpLocks noChangeShapeType="1"/>
              </p:cNvCxnSpPr>
              <p:nvPr/>
            </p:nvCxnSpPr>
            <p:spPr bwMode="auto">
              <a:xfrm rot="5400000">
                <a:off x="-19049" y="2519362"/>
                <a:ext cx="1643062" cy="23813"/>
              </a:xfrm>
              <a:prstGeom prst="bentConnector4">
                <a:avLst>
                  <a:gd name="adj1" fmla="val 93"/>
                  <a:gd name="adj2" fmla="val 766667"/>
                </a:avLst>
              </a:prstGeom>
              <a:noFill/>
              <a:ln w="12700">
                <a:solidFill>
                  <a:srgbClr val="2D2015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46" name="AutoShape 23"/>
              <p:cNvCxnSpPr>
                <a:cxnSpLocks noChangeShapeType="1"/>
              </p:cNvCxnSpPr>
              <p:nvPr/>
            </p:nvCxnSpPr>
            <p:spPr bwMode="auto">
              <a:xfrm rot="5400000">
                <a:off x="-257174" y="3265487"/>
                <a:ext cx="2087562" cy="42863"/>
              </a:xfrm>
              <a:prstGeom prst="bentConnector4">
                <a:avLst>
                  <a:gd name="adj1" fmla="val 93"/>
                  <a:gd name="adj2" fmla="val 766667"/>
                </a:avLst>
              </a:prstGeom>
              <a:noFill/>
              <a:ln w="12700">
                <a:solidFill>
                  <a:srgbClr val="2D2015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 rot="5400000">
                <a:off x="-529431" y="3813969"/>
                <a:ext cx="2627313" cy="53975"/>
              </a:xfrm>
              <a:prstGeom prst="bentConnector4">
                <a:avLst>
                  <a:gd name="adj1" fmla="val 93"/>
                  <a:gd name="adj2" fmla="val 766667"/>
                </a:avLst>
              </a:prstGeom>
              <a:noFill/>
              <a:ln w="12700">
                <a:solidFill>
                  <a:srgbClr val="2D2015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48" name="AutoShape 26"/>
              <p:cNvSpPr>
                <a:spLocks noChangeArrowheads="1"/>
              </p:cNvSpPr>
              <p:nvPr/>
            </p:nvSpPr>
            <p:spPr bwMode="auto">
              <a:xfrm>
                <a:off x="1040492" y="2452705"/>
                <a:ext cx="2984499" cy="691294"/>
              </a:xfrm>
              <a:prstGeom prst="wedgeRoundRectCallout">
                <a:avLst>
                  <a:gd name="adj1" fmla="val 5941"/>
                  <a:gd name="adj2" fmla="val 82274"/>
                  <a:gd name="adj3" fmla="val 16667"/>
                </a:avLst>
              </a:prstGeom>
              <a:noFill/>
              <a:ln w="9525" algn="ctr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fontAlgn="t" hangingPunct="0">
                  <a:buSzPct val="100000"/>
                  <a:defRPr/>
                </a:pPr>
                <a:r>
                  <a:rPr lang="zh-CN" altLang="zh-CN" sz="120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Two SIC slots can be combined into one WSIC slot by removing the guide rail in the middle of the two SIC slots. The WSIC slot width is doubled. </a:t>
                </a:r>
              </a:p>
            </p:txBody>
          </p:sp>
          <p:sp>
            <p:nvSpPr>
              <p:cNvPr id="1049" name="AutoShape 27"/>
              <p:cNvSpPr>
                <a:spLocks noChangeArrowheads="1"/>
              </p:cNvSpPr>
              <p:nvPr/>
            </p:nvSpPr>
            <p:spPr bwMode="auto">
              <a:xfrm>
                <a:off x="4097280" y="2239519"/>
                <a:ext cx="1988518" cy="864117"/>
              </a:xfrm>
              <a:prstGeom prst="wedgeRoundRectCallout">
                <a:avLst>
                  <a:gd name="adj1" fmla="val -10291"/>
                  <a:gd name="adj2" fmla="val 179755"/>
                  <a:gd name="adj3" fmla="val 16667"/>
                </a:avLst>
              </a:prstGeom>
              <a:noFill/>
              <a:ln w="9525" algn="ctr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fontAlgn="t" hangingPunct="0">
                  <a:buSzPct val="100000"/>
                  <a:defRPr/>
                </a:pPr>
                <a:r>
                  <a:rPr lang="zh-CN" altLang="zh-CN" sz="120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Two </a:t>
                </a:r>
                <a:r>
                  <a:rPr lang="en-US" altLang="zh-CN" sz="120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X</a:t>
                </a:r>
                <a:r>
                  <a:rPr lang="zh-CN" altLang="zh-CN" sz="120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SIC slots can be combined into one </a:t>
                </a:r>
                <a:r>
                  <a:rPr lang="en-US" altLang="zh-CN" sz="120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E</a:t>
                </a:r>
                <a:r>
                  <a:rPr lang="zh-CN" altLang="zh-CN" sz="120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XSIC slot by removing the guide rail in the middle of the two </a:t>
                </a:r>
                <a:r>
                  <a:rPr lang="en-US" altLang="zh-CN" sz="120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X</a:t>
                </a:r>
                <a:r>
                  <a:rPr lang="zh-CN" altLang="zh-CN" sz="120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SIC slots.</a:t>
                </a:r>
              </a:p>
            </p:txBody>
          </p:sp>
        </p:grp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7750178" y="2652936"/>
              <a:ext cx="2171698" cy="518557"/>
            </a:xfrm>
            <a:prstGeom prst="wedgeRoundRectCallout">
              <a:avLst>
                <a:gd name="adj1" fmla="val -24038"/>
                <a:gd name="adj2" fmla="val 324684"/>
                <a:gd name="adj3" fmla="val 16667"/>
              </a:avLst>
            </a:prstGeom>
            <a:noFill/>
            <a:ln w="9525" algn="ctr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fontAlgn="t" hangingPunct="0">
                <a:buSzPct val="100000"/>
                <a:defRPr/>
              </a:pPr>
              <a:r>
                <a:rPr lang="zh-CN" altLang="zh-CN" sz="1200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Two </a:t>
              </a:r>
              <a:r>
                <a:rPr lang="en-US" altLang="zh-CN" sz="1200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W</a:t>
              </a:r>
              <a:r>
                <a:rPr lang="zh-CN" altLang="zh-CN" sz="1200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SIC slots can be combined into one XSIC slot</a:t>
              </a:r>
              <a:r>
                <a:rPr lang="en-US" altLang="zh-CN" sz="1200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. The height of XSIC slot is doubled.</a:t>
              </a:r>
              <a:endParaRPr lang="zh-CN" altLang="zh-CN" sz="1200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Combination Mode of AR G3 Cards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1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5771964" y="1236926"/>
            <a:ext cx="434022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1/2-port-channelized E1/T1/PRI/VE1 multifunctional interface modules</a:t>
            </a:r>
          </a:p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These modules receive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send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and process data flows on E1 interfaces. They can be configured with VE1 interfaces to transmit voice services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data services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and fax signals.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gray">
          <a:xfrm>
            <a:off x="4425532" y="1476182"/>
            <a:ext cx="1208927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1E1/T1-M</a:t>
            </a:r>
          </a:p>
        </p:txBody>
      </p:sp>
      <p:sp>
        <p:nvSpPr>
          <p:cNvPr id="43013" name="Rectangle 9"/>
          <p:cNvSpPr>
            <a:spLocks noChangeArrowheads="1"/>
          </p:cNvSpPr>
          <p:nvPr/>
        </p:nvSpPr>
        <p:spPr bwMode="gray">
          <a:xfrm>
            <a:off x="4425532" y="2034982"/>
            <a:ext cx="1208927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2E1/T1-M</a:t>
            </a:r>
          </a:p>
        </p:txBody>
      </p: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2999656" y="1233488"/>
            <a:ext cx="265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E1 </a:t>
            </a:r>
            <a:r>
              <a:rPr lang="zh-CN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SICs</a:t>
            </a:r>
            <a:r>
              <a:rPr lang="en-US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  <a:endParaRPr lang="zh-CN" altLang="zh-CN" sz="16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gray">
          <a:xfrm>
            <a:off x="4425532" y="3991575"/>
            <a:ext cx="559710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2FE</a:t>
            </a:r>
          </a:p>
        </p:txBody>
      </p:sp>
      <p:sp>
        <p:nvSpPr>
          <p:cNvPr id="43016" name="Rectangle 13"/>
          <p:cNvSpPr>
            <a:spLocks noChangeArrowheads="1"/>
          </p:cNvSpPr>
          <p:nvPr/>
        </p:nvSpPr>
        <p:spPr bwMode="auto">
          <a:xfrm>
            <a:off x="5821363" y="3932239"/>
            <a:ext cx="40814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2-port 10M/100M Ethernet electrical interface module</a:t>
            </a:r>
          </a:p>
        </p:txBody>
      </p:sp>
      <p:pic>
        <p:nvPicPr>
          <p:cNvPr id="43017" name="Picture 14" descr="01-全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489" y="2579688"/>
            <a:ext cx="14684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Rectangle 15"/>
          <p:cNvSpPr>
            <a:spLocks noChangeArrowheads="1"/>
          </p:cNvSpPr>
          <p:nvPr/>
        </p:nvSpPr>
        <p:spPr bwMode="gray">
          <a:xfrm>
            <a:off x="4425532" y="2582670"/>
            <a:ext cx="758483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1E1-F</a:t>
            </a:r>
          </a:p>
        </p:txBody>
      </p:sp>
      <p:sp>
        <p:nvSpPr>
          <p:cNvPr id="43019" name="Rectangle 16"/>
          <p:cNvSpPr>
            <a:spLocks noChangeArrowheads="1"/>
          </p:cNvSpPr>
          <p:nvPr/>
        </p:nvSpPr>
        <p:spPr bwMode="gray">
          <a:xfrm>
            <a:off x="4425532" y="3052570"/>
            <a:ext cx="758483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2E1-F</a:t>
            </a:r>
          </a:p>
        </p:txBody>
      </p:sp>
      <p:pic>
        <p:nvPicPr>
          <p:cNvPr id="43020" name="Picture 17" descr="01-全正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4476" y="3051176"/>
            <a:ext cx="141446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Rectangle 19"/>
          <p:cNvSpPr>
            <a:spLocks noChangeArrowheads="1"/>
          </p:cNvSpPr>
          <p:nvPr/>
        </p:nvSpPr>
        <p:spPr bwMode="auto">
          <a:xfrm>
            <a:off x="5827713" y="2852738"/>
            <a:ext cx="4660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1/2-port-channelized E1/T1 multifunctional interface modules</a:t>
            </a:r>
          </a:p>
        </p:txBody>
      </p:sp>
      <p:sp>
        <p:nvSpPr>
          <p:cNvPr id="43022" name="Rectangle 21"/>
          <p:cNvSpPr>
            <a:spLocks noChangeArrowheads="1"/>
          </p:cNvSpPr>
          <p:nvPr/>
        </p:nvSpPr>
        <p:spPr bwMode="auto">
          <a:xfrm>
            <a:off x="2711624" y="3686586"/>
            <a:ext cx="15388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Ethernet </a:t>
            </a:r>
            <a:r>
              <a:rPr lang="zh-CN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SICs</a:t>
            </a:r>
            <a:r>
              <a:rPr lang="en-US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  <a:endParaRPr lang="zh-CN" altLang="zh-CN" sz="16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pic>
        <p:nvPicPr>
          <p:cNvPr id="43023" name="Picture 22" descr="01-全正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8125" y="4503738"/>
            <a:ext cx="14732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Rectangle 23"/>
          <p:cNvSpPr>
            <a:spLocks noChangeArrowheads="1"/>
          </p:cNvSpPr>
          <p:nvPr/>
        </p:nvSpPr>
        <p:spPr bwMode="gray">
          <a:xfrm>
            <a:off x="4425532" y="4487670"/>
            <a:ext cx="742452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1GEC</a:t>
            </a:r>
          </a:p>
        </p:txBody>
      </p:sp>
      <p:sp>
        <p:nvSpPr>
          <p:cNvPr id="43025" name="Rectangle 24"/>
          <p:cNvSpPr>
            <a:spLocks noChangeArrowheads="1"/>
          </p:cNvSpPr>
          <p:nvPr/>
        </p:nvSpPr>
        <p:spPr bwMode="auto">
          <a:xfrm>
            <a:off x="5808663" y="4364039"/>
            <a:ext cx="40814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1-port GE Combo Ethernet interface module</a:t>
            </a:r>
          </a:p>
        </p:txBody>
      </p:sp>
      <p:sp>
        <p:nvSpPr>
          <p:cNvPr id="43026" name="Rectangle 25"/>
          <p:cNvSpPr>
            <a:spLocks noChangeArrowheads="1"/>
          </p:cNvSpPr>
          <p:nvPr/>
        </p:nvSpPr>
        <p:spPr bwMode="auto">
          <a:xfrm>
            <a:off x="1199456" y="5085184"/>
            <a:ext cx="33493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Synchronous/Asynchronous </a:t>
            </a:r>
            <a:r>
              <a:rPr lang="zh-CN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SIC</a:t>
            </a:r>
            <a:r>
              <a:rPr lang="en-US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  <a:endParaRPr lang="zh-CN" altLang="zh-CN" sz="16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3027" name="Rectangle 27"/>
          <p:cNvSpPr>
            <a:spLocks noChangeArrowheads="1"/>
          </p:cNvSpPr>
          <p:nvPr/>
        </p:nvSpPr>
        <p:spPr bwMode="gray">
          <a:xfrm>
            <a:off x="4425532" y="5516370"/>
            <a:ext cx="588564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1SA</a:t>
            </a:r>
          </a:p>
        </p:txBody>
      </p:sp>
      <p:sp>
        <p:nvSpPr>
          <p:cNvPr id="43028" name="Rectangle 28"/>
          <p:cNvSpPr>
            <a:spLocks noChangeArrowheads="1"/>
          </p:cNvSpPr>
          <p:nvPr/>
        </p:nvSpPr>
        <p:spPr bwMode="auto">
          <a:xfrm>
            <a:off x="5821363" y="5303839"/>
            <a:ext cx="4451350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1-port enhanced synchronous/asynchronous serial interface module</a:t>
            </a:r>
          </a:p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Supporting V.24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V.35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X.21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RS449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and RS530 protocols.</a:t>
            </a:r>
          </a:p>
        </p:txBody>
      </p:sp>
      <p:pic>
        <p:nvPicPr>
          <p:cNvPr id="43029" name="Picture 29" descr="E:\backup\AR\AR产品营销资料\ARx2系列\产品图片\20110330\1E1 T1-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5051" y="1570831"/>
            <a:ext cx="14620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30" descr="E:\backup\AR\AR产品营销资料\ARx2系列\产品图片\20110330\2E1 T1-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6793" y="2044700"/>
            <a:ext cx="146208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31" descr="E:\backup\AR\AR产品营销资料\ARx2系列\产品图片\20110330\2F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3839" y="3987801"/>
            <a:ext cx="14493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32" descr="E:\backup\AR\AR产品营销资料\ARx2系列\产品图片\20110330\1S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8126" y="5468938"/>
            <a:ext cx="14890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G3 WAN Interface Modules (1)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4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5842001" y="1597026"/>
            <a:ext cx="43402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1-port ADSL over POTS interface module supporting ANNEX A/M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gray">
          <a:xfrm>
            <a:off x="4245999" y="1727007"/>
            <a:ext cx="1415714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1ADSL-A/M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gray">
          <a:xfrm>
            <a:off x="4245999" y="2349307"/>
            <a:ext cx="1402890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1ADSL-B/M</a:t>
            </a: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2639616" y="1412776"/>
            <a:ext cx="15252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ADSL2+ </a:t>
            </a:r>
            <a:r>
              <a:rPr lang="zh-CN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SICs</a:t>
            </a:r>
            <a:r>
              <a:rPr lang="en-US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  <a:endParaRPr lang="zh-CN" altLang="zh-CN" sz="16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4039" name="Rectangle 10"/>
          <p:cNvSpPr>
            <a:spLocks noChangeArrowheads="1"/>
          </p:cNvSpPr>
          <p:nvPr/>
        </p:nvSpPr>
        <p:spPr bwMode="gray">
          <a:xfrm>
            <a:off x="4245999" y="4370195"/>
            <a:ext cx="788940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1PON</a:t>
            </a:r>
          </a:p>
        </p:txBody>
      </p:sp>
      <p:sp>
        <p:nvSpPr>
          <p:cNvPr id="44040" name="Rectangle 13"/>
          <p:cNvSpPr>
            <a:spLocks noChangeArrowheads="1"/>
          </p:cNvSpPr>
          <p:nvPr/>
        </p:nvSpPr>
        <p:spPr bwMode="gray">
          <a:xfrm>
            <a:off x="4245999" y="3341495"/>
            <a:ext cx="1208927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4G.SHDSL</a:t>
            </a:r>
          </a:p>
        </p:txBody>
      </p:sp>
      <p:sp>
        <p:nvSpPr>
          <p:cNvPr id="44041" name="Rectangle 16"/>
          <p:cNvSpPr>
            <a:spLocks noChangeArrowheads="1"/>
          </p:cNvSpPr>
          <p:nvPr/>
        </p:nvSpPr>
        <p:spPr bwMode="auto">
          <a:xfrm>
            <a:off x="5840414" y="3321050"/>
            <a:ext cx="417922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1-port-4G.SHDSL WAN interface module</a:t>
            </a:r>
          </a:p>
        </p:txBody>
      </p:sp>
      <p:sp>
        <p:nvSpPr>
          <p:cNvPr id="44042" name="Rectangle 17"/>
          <p:cNvSpPr>
            <a:spLocks noChangeArrowheads="1"/>
          </p:cNvSpPr>
          <p:nvPr/>
        </p:nvSpPr>
        <p:spPr bwMode="auto">
          <a:xfrm>
            <a:off x="3035660" y="4077072"/>
            <a:ext cx="107112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PON </a:t>
            </a:r>
            <a:r>
              <a:rPr lang="zh-CN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SIC</a:t>
            </a:r>
            <a:r>
              <a:rPr lang="en-US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  <a:endParaRPr lang="zh-CN" altLang="zh-CN" sz="16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4043" name="Rectangle 20"/>
          <p:cNvSpPr>
            <a:spLocks noChangeArrowheads="1"/>
          </p:cNvSpPr>
          <p:nvPr/>
        </p:nvSpPr>
        <p:spPr bwMode="auto">
          <a:xfrm>
            <a:off x="5821363" y="4284663"/>
            <a:ext cx="4081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1-port-EPON/GPON interface module</a:t>
            </a:r>
          </a:p>
        </p:txBody>
      </p:sp>
      <p:sp>
        <p:nvSpPr>
          <p:cNvPr id="44044" name="Rectangle 27"/>
          <p:cNvSpPr>
            <a:spLocks noChangeArrowheads="1"/>
          </p:cNvSpPr>
          <p:nvPr/>
        </p:nvSpPr>
        <p:spPr bwMode="auto">
          <a:xfrm>
            <a:off x="2554556" y="2977526"/>
            <a:ext cx="15937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US" altLang="zh-CN" sz="1600" dirty="0">
                <a:solidFill>
                  <a:srgbClr val="C00000"/>
                </a:solidFill>
                <a:latin typeface="+mj-lt"/>
              </a:rPr>
              <a:t>4G.SHDSL </a:t>
            </a:r>
            <a:r>
              <a:rPr lang="en-US" altLang="zh-CN" sz="1600" dirty="0" smtClean="0">
                <a:solidFill>
                  <a:srgbClr val="C00000"/>
                </a:solidFill>
                <a:latin typeface="+mj-lt"/>
              </a:rPr>
              <a:t>SIC:</a:t>
            </a:r>
            <a:endParaRPr lang="zh-CN" altLang="zh-CN" sz="16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4045" name="Rectangle 28"/>
          <p:cNvSpPr>
            <a:spLocks noChangeArrowheads="1"/>
          </p:cNvSpPr>
          <p:nvPr/>
        </p:nvSpPr>
        <p:spPr bwMode="auto">
          <a:xfrm>
            <a:off x="5829301" y="2257426"/>
            <a:ext cx="43402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1-port ADSL over ISDN interface module supporting ANNEX B</a:t>
            </a:r>
          </a:p>
        </p:txBody>
      </p:sp>
      <p:pic>
        <p:nvPicPr>
          <p:cNvPr id="44046" name="Picture 30" descr="01-全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213" y="4357688"/>
            <a:ext cx="14589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31" descr="E:\backup\AR\AR产品营销资料\ARx2系列\产品图片\20110330\1ADSL-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613" y="1687514"/>
            <a:ext cx="15430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32" descr="E:\backup\AR\AR产品营销资料\ARx2系列\产品图片\20110330\1ADSL-B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4613" y="2308225"/>
            <a:ext cx="1541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33" descr="E:\backup\AR\AR产品营销资料\ARx2系列\产品图片\20110330\4G SHDS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4613" y="3278189"/>
            <a:ext cx="1581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0" name="Rectangle 17"/>
          <p:cNvSpPr>
            <a:spLocks noChangeArrowheads="1"/>
          </p:cNvSpPr>
          <p:nvPr/>
        </p:nvSpPr>
        <p:spPr bwMode="auto">
          <a:xfrm>
            <a:off x="2963652" y="5121188"/>
            <a:ext cx="11608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CPOS </a:t>
            </a:r>
            <a:r>
              <a:rPr lang="zh-CN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SIC</a:t>
            </a:r>
            <a:r>
              <a:rPr lang="en-US" altLang="zh-CN" sz="16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  <a:endParaRPr lang="zh-CN" altLang="zh-CN" sz="16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4051" name="Rectangle 10"/>
          <p:cNvSpPr>
            <a:spLocks noChangeArrowheads="1"/>
          </p:cNvSpPr>
          <p:nvPr/>
        </p:nvSpPr>
        <p:spPr bwMode="gray">
          <a:xfrm>
            <a:off x="4245999" y="5373023"/>
            <a:ext cx="878708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1CPOS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5876925" y="5394702"/>
            <a:ext cx="454183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1-port 155 Mbit/s CPOS interface module</a:t>
            </a:r>
          </a:p>
        </p:txBody>
      </p:sp>
      <p:pic>
        <p:nvPicPr>
          <p:cNvPr id="22" name="图片 21" descr="1CPOS-155M面板外观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9616" y="5445225"/>
            <a:ext cx="1440160" cy="278741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G3 WAN Interface Modules (2)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36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smtClean="0">
                <a:sym typeface="Arial" pitchFamily="34" charset="0"/>
              </a:rPr>
              <a:t>AR Router Product Introduction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Huawei Data Center Series of Courses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98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altLang="zh-CN" sz="1800" dirty="0"/>
              <a:t>AR G3 V200R005 supports 3 types of 3G/LTE interface modules, all SIC (similar in appearance)</a:t>
            </a:r>
          </a:p>
          <a:p>
            <a:pPr lvl="1"/>
            <a:r>
              <a:rPr lang="en-US" altLang="zh-CN" sz="1600" dirty="0"/>
              <a:t>3G-HSPA+7</a:t>
            </a:r>
          </a:p>
          <a:p>
            <a:pPr lvl="1"/>
            <a:r>
              <a:rPr lang="en-US" altLang="zh-CN" sz="1600" dirty="0"/>
              <a:t>3G-EVDO</a:t>
            </a:r>
          </a:p>
          <a:p>
            <a:pPr lvl="1"/>
            <a:r>
              <a:rPr lang="en-US" altLang="zh-CN" sz="1600" dirty="0" smtClean="0"/>
              <a:t>1LTE-L</a:t>
            </a:r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algn="l"/>
            <a:r>
              <a:rPr lang="en-US" altLang="zh-CN" sz="1800" dirty="0"/>
              <a:t>Besides, a USB 3G/LTE modem can be installed to the fixed USB port to support </a:t>
            </a:r>
            <a:r>
              <a:rPr lang="en-US" altLang="zh-CN" sz="1800" dirty="0" smtClean="0"/>
              <a:t>3G/LTE.</a:t>
            </a:r>
            <a:endParaRPr lang="en-US" altLang="zh-CN" sz="1800" dirty="0"/>
          </a:p>
          <a:p>
            <a:pPr algn="l"/>
            <a:endParaRPr lang="en-US" altLang="zh-CN" sz="1800" dirty="0"/>
          </a:p>
          <a:p>
            <a:pPr algn="l"/>
            <a:endParaRPr lang="zh-CN" altLang="en-US" sz="18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3G/LTE Interface Modules</a:t>
            </a:r>
            <a:endParaRPr lang="zh-CN" altLang="en-US" dirty="0"/>
          </a:p>
        </p:txBody>
      </p:sp>
      <p:pic>
        <p:nvPicPr>
          <p:cNvPr id="124932" name="Picture 4" descr="V:\01-Product Photo\05-AR\Cards Photos\28-3G-HSPA+7(3G card)\02-Processed images\03-Front_left 30°down 15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1919002"/>
            <a:ext cx="2160000" cy="2050058"/>
          </a:xfrm>
          <a:prstGeom prst="rect">
            <a:avLst/>
          </a:prstGeom>
          <a:noFill/>
        </p:spPr>
      </p:pic>
      <p:pic>
        <p:nvPicPr>
          <p:cNvPr id="124933" name="Picture 5" descr="V:\01-Product Photo\05-AR\Cards Photos\46-3G-EVDO (CDMA2000 EVDO Data Card)\02-Processed images\02-Front_looking down_不带天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136" y="2566018"/>
            <a:ext cx="2160000" cy="1331035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0" y="4647568"/>
            <a:ext cx="1800000" cy="147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121875" y="4678005"/>
            <a:ext cx="1800000" cy="1253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5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566989" y="1582738"/>
            <a:ext cx="265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WSIC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gray">
          <a:xfrm>
            <a:off x="6878238" y="2083400"/>
            <a:ext cx="1040612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8FE/1GE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008063" y="2622551"/>
            <a:ext cx="89963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8-port 100 Mbit/s+1-port 1000 Mbit/s Layer 2/Layer 3 Ethernet electrical interface module 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(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RJ45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)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 The module supports line-speed transmission of Layer 2 and Layer 3 packets in full-duplex or half-duplex mode. Each interface can work in auto-sensing mode.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2540001" y="3789363"/>
            <a:ext cx="265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XSIC</a:t>
            </a: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gray">
          <a:xfrm>
            <a:off x="7013986" y="4386070"/>
            <a:ext cx="708790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24GE</a:t>
            </a:r>
          </a:p>
        </p:txBody>
      </p:sp>
      <p:sp>
        <p:nvSpPr>
          <p:cNvPr id="45064" name="Rectangle 11"/>
          <p:cNvSpPr>
            <a:spLocks noChangeArrowheads="1"/>
          </p:cNvSpPr>
          <p:nvPr/>
        </p:nvSpPr>
        <p:spPr bwMode="auto">
          <a:xfrm>
            <a:off x="1008063" y="5046663"/>
            <a:ext cx="90090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24-port 1000 Mbit/s Layer 2/Layer 3 Ethernet electrical interface module 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(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RJ45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)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 The module supports transmission of Layer 2 and Layer 3 packets in full-duplex or half-duplex mode. Each interface can work in auto-sensing mode.</a:t>
            </a:r>
          </a:p>
        </p:txBody>
      </p:sp>
      <p:pic>
        <p:nvPicPr>
          <p:cNvPr id="45065" name="Picture 12" descr="E:\backup\AR\AR产品营销资料\ARx2系列\产品图片\20110330\8F1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4" y="2060576"/>
            <a:ext cx="33369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3" descr="E:\backup\AR\AR产品营销资料\ARx2系列\产品图片\20110330\24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614" y="4164014"/>
            <a:ext cx="33988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9831600" cy="562615"/>
          </a:xfrm>
        </p:spPr>
        <p:txBody>
          <a:bodyPr/>
          <a:lstStyle/>
          <a:p>
            <a:r>
              <a:rPr lang="en-US" altLang="zh-CN" sz="3000" dirty="0" smtClean="0"/>
              <a:t>AR G3 Ethernet Switching Interface Modules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412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G3 Voice Interface Modules</a:t>
            </a:r>
            <a:endParaRPr lang="zh-CN" altLang="en-US" dirty="0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389189" y="1628775"/>
            <a:ext cx="265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Analog voice SIC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5707062" y="1844676"/>
            <a:ext cx="48174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4-FXS-port and 1-FXO-port access interface module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transmitting voice services on the </a:t>
            </a:r>
            <a:r>
              <a:rPr lang="en-US" altLang="zh-CN" sz="1600" dirty="0" err="1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Datacom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 network 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gray">
          <a:xfrm>
            <a:off x="4181688" y="2128645"/>
            <a:ext cx="1242589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4FXS1FXO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2351089" y="2873375"/>
            <a:ext cx="265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ISDN S/T voice SICs</a:t>
            </a:r>
          </a:p>
        </p:txBody>
      </p:sp>
      <p:pic>
        <p:nvPicPr>
          <p:cNvPr id="46087" name="Picture 9" descr="01-全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951" y="3382963"/>
            <a:ext cx="15779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10"/>
          <p:cNvSpPr>
            <a:spLocks noChangeArrowheads="1"/>
          </p:cNvSpPr>
          <p:nvPr/>
        </p:nvSpPr>
        <p:spPr bwMode="gray">
          <a:xfrm>
            <a:off x="4474789" y="3373245"/>
            <a:ext cx="707187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1BST</a:t>
            </a:r>
          </a:p>
        </p:txBody>
      </p:sp>
      <p:sp>
        <p:nvSpPr>
          <p:cNvPr id="46089" name="Rectangle 11"/>
          <p:cNvSpPr>
            <a:spLocks noChangeArrowheads="1"/>
          </p:cNvSpPr>
          <p:nvPr/>
        </p:nvSpPr>
        <p:spPr bwMode="gray">
          <a:xfrm>
            <a:off x="4487489" y="4475775"/>
            <a:ext cx="707187" cy="33852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lIns="91411" tIns="45705" rIns="91411" bIns="45705" anchor="ctr" anchorCtr="1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60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2BST</a:t>
            </a:r>
          </a:p>
        </p:txBody>
      </p: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5656262" y="3367088"/>
            <a:ext cx="5048249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1-port ISDN access module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receiving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sending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and processing ISDN data flows</a:t>
            </a:r>
          </a:p>
          <a:p>
            <a:pPr eaLnBrk="0" fontAlgn="t" hangingPunct="0">
              <a:buSzPct val="100000"/>
            </a:pPr>
            <a:endParaRPr lang="zh-CN" altLang="zh-CN" sz="1600" dirty="0">
              <a:solidFill>
                <a:srgbClr val="2D2015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2-port ISDN access module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receiving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compressing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and decompressing ISDN voice signals on the </a:t>
            </a:r>
            <a:r>
              <a:rPr lang="en-US" altLang="zh-CN" sz="1600" dirty="0" err="1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Datacom</a:t>
            </a:r>
            <a:r>
              <a:rPr lang="en-US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 </a:t>
            </a:r>
            <a:r>
              <a:rPr lang="zh-CN" altLang="zh-CN" sz="16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network</a:t>
            </a:r>
          </a:p>
        </p:txBody>
      </p:sp>
      <p:pic>
        <p:nvPicPr>
          <p:cNvPr id="46091" name="Picture 13" descr="E:\backup\AR\AR产品营销资料\ARx2系列\产品图片\08-电源模块、风扇模块、插卡、线缆\03-插卡\04-语音接口卡\18-2BST(2端口-ISDN ST语音接口卡)\02-资料主用(.png)-96.dpi\01-全正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9350" y="4475969"/>
            <a:ext cx="1587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4" descr="E:\backup\AR\AR产品营销资料\ARx2系列\产品图片\20110330\4FXS1FX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8551" y="2076450"/>
            <a:ext cx="170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55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AR G3 Positioning</a:t>
            </a:r>
          </a:p>
          <a:p>
            <a:r>
              <a:rPr lang="zh-CN" altLang="zh-CN" b="1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AR G3 Hardware Architecture</a:t>
            </a:r>
            <a:r>
              <a:rPr lang="en-US" altLang="zh-CN" b="1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, Cards, and Modules</a:t>
            </a:r>
            <a:endParaRPr lang="zh-CN" altLang="zh-CN" b="1" dirty="0" smtClean="0">
              <a:latin typeface="+mj-lt"/>
              <a:ea typeface="微软雅黑" panose="020B0503020204020204" pitchFamily="34" charset="-122"/>
              <a:sym typeface="Arial" pitchFamily="34" charset="0"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Logical Architecture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SRU and Interface Card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en-US" altLang="zh-CN" dirty="0" smtClean="0"/>
              <a:t>Power Module and Fan Module</a:t>
            </a:r>
            <a:endParaRPr lang="en-US" altLang="zh-CN" dirty="0"/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Common Interface and Cable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sym typeface="Arial" pitchFamily="34" charset="0"/>
            </a:endParaRP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AR G3 Data Forwarding Process</a:t>
            </a: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AR G3 Feature Description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 and Usage Scenarios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AR G3 Power Modules</a:t>
            </a:r>
            <a:endParaRPr lang="zh-CN" altLang="en-US" dirty="0"/>
          </a:p>
        </p:txBody>
      </p:sp>
      <p:sp>
        <p:nvSpPr>
          <p:cNvPr id="48134" name="矩形 11"/>
          <p:cNvSpPr>
            <a:spLocks noChangeArrowheads="1"/>
          </p:cNvSpPr>
          <p:nvPr/>
        </p:nvSpPr>
        <p:spPr bwMode="auto">
          <a:xfrm>
            <a:off x="6110139" y="5078651"/>
            <a:ext cx="5098429" cy="11264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01713" eaLnBrk="0" hangingPunct="0">
              <a:lnSpc>
                <a:spcPct val="140000"/>
              </a:lnSpc>
              <a:buSzPct val="100000"/>
            </a:pPr>
            <a:r>
              <a:rPr lang="en-US" altLang="zh-CN" sz="1200" dirty="0">
                <a:solidFill>
                  <a:srgbClr val="2D2015"/>
                </a:solidFill>
                <a:latin typeface="+mn-ea"/>
                <a:ea typeface="+mn-ea"/>
              </a:rPr>
              <a:t>The AR2240/3260/3670</a:t>
            </a:r>
            <a:r>
              <a:rPr lang="zh-CN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 support power</a:t>
            </a:r>
            <a:r>
              <a:rPr lang="en-US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 module</a:t>
            </a:r>
            <a:r>
              <a:rPr lang="zh-CN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 redundancy.</a:t>
            </a:r>
          </a:p>
          <a:p>
            <a:pPr defTabSz="1001713" eaLnBrk="0" hangingPunct="0">
              <a:lnSpc>
                <a:spcPct val="140000"/>
              </a:lnSpc>
              <a:buSzPct val="100000"/>
            </a:pPr>
            <a:r>
              <a:rPr lang="zh-CN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The </a:t>
            </a:r>
            <a:r>
              <a:rPr lang="en-US" altLang="zh-CN" sz="1200" dirty="0">
                <a:solidFill>
                  <a:srgbClr val="2D2015"/>
                </a:solidFill>
                <a:latin typeface="+mn-ea"/>
                <a:ea typeface="+mn-ea"/>
              </a:rPr>
              <a:t>AR2240/3260/3670</a:t>
            </a:r>
            <a:r>
              <a:rPr lang="zh-CN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 is equipped with a default AC power module. When power </a:t>
            </a:r>
            <a:r>
              <a:rPr lang="en-US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module</a:t>
            </a:r>
            <a:r>
              <a:rPr lang="zh-CN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 redundancy is required</a:t>
            </a:r>
            <a:r>
              <a:rPr lang="en-US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install another</a:t>
            </a:r>
            <a:r>
              <a:rPr lang="en-US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lang="zh-CN" altLang="zh-CN" sz="1200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power module</a:t>
            </a:r>
            <a:r>
              <a:rPr lang="zh-CN" altLang="zh-CN" sz="12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.</a:t>
            </a:r>
          </a:p>
        </p:txBody>
      </p:sp>
      <p:sp>
        <p:nvSpPr>
          <p:cNvPr id="48135" name="矩形 12"/>
          <p:cNvSpPr>
            <a:spLocks noChangeArrowheads="1"/>
          </p:cNvSpPr>
          <p:nvPr/>
        </p:nvSpPr>
        <p:spPr bwMode="auto">
          <a:xfrm>
            <a:off x="1946794" y="4900755"/>
            <a:ext cx="3688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Redundan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t power module configuration</a:t>
            </a: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724"/>
              </p:ext>
            </p:extLst>
          </p:nvPr>
        </p:nvGraphicFramePr>
        <p:xfrm>
          <a:off x="1559496" y="1376772"/>
          <a:ext cx="9300406" cy="3474720"/>
        </p:xfrm>
        <a:graphic>
          <a:graphicData uri="http://schemas.openxmlformats.org/drawingml/2006/table">
            <a:tbl>
              <a:tblPr/>
              <a:tblGrid>
                <a:gridCol w="979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2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53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727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599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7012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Product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 Module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Module Attribute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Installation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Maintenance</a:t>
                      </a: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2397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AR1200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54 W AC power </a:t>
                      </a: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module</a:t>
                      </a:r>
                      <a:r>
                        <a:rPr kumimoji="0" lang="zh-CN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 </a:t>
                      </a: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in an open rack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AC </a:t>
                      </a:r>
                      <a:r>
                        <a:rPr kumimoji="0" lang="zh-CN" altLang="zh-CN" sz="1200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 </a:t>
                      </a: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module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 </a:t>
                      </a: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fixed in the chassis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is fixed in the chassis</a:t>
                      </a:r>
                      <a:r>
                        <a:rPr kumimoji="0" lang="en-US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, </a:t>
                      </a: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so it does not need to be connected to the chassis using cables.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is maintained together with the chassis.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2397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AR2220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PWR150A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AC 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</a:t>
                      </a: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 module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is inserted into the power supply slot. The device supports only </a:t>
                      </a:r>
                      <a:r>
                        <a:rPr kumimoji="0" lang="zh-CN" altLang="zh-CN" sz="1200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one 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</a:t>
                      </a: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 module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is maintained together with the chassis.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2397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AR2240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PWR350A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AC 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</a:t>
                      </a: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 module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is inserted into the power supply slot. The device supports two </a:t>
                      </a:r>
                      <a:r>
                        <a:rPr kumimoji="0" lang="zh-CN" altLang="zh-CN" sz="1200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 </a:t>
                      </a: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module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s</a:t>
                      </a: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uses front-access design and is hot swappable.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2397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AR3260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PWR350A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AC 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</a:t>
                      </a: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 module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is inserted into the power supply slot. The device supports two </a:t>
                      </a:r>
                      <a:r>
                        <a:rPr kumimoji="0" lang="zh-CN" altLang="zh-CN" sz="1200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 </a:t>
                      </a: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module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s</a:t>
                      </a: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uses front-access design and is hot swappable.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23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>
                          <a:latin typeface="+mn-ea"/>
                          <a:ea typeface="+mn-ea"/>
                        </a:rPr>
                        <a:t>AR3670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baseline="0" dirty="0">
                          <a:latin typeface="+mn-ea"/>
                          <a:ea typeface="+mn-ea"/>
                        </a:rPr>
                        <a:t>PWR700B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AC 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</a:t>
                      </a: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 module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is inserted into the power supply slot. The device supports </a:t>
                      </a:r>
                      <a:r>
                        <a:rPr kumimoji="0" lang="zh-CN" altLang="zh-CN" sz="1200" u="none" strike="noStrike" cap="none" normalizeH="0" baseline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two 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power</a:t>
                      </a: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 module</a:t>
                      </a:r>
                      <a:r>
                        <a:rPr kumimoji="0" lang="zh-CN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s</a:t>
                      </a: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sym typeface="Arial" pitchFamily="34" charset="0"/>
                        </a:rPr>
                        <a:t>It uses front-access design and is hot swappable.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" descr="E:\backup\AR\AR产品营销资料\ARx2系列\产品图片\20110330\3260-po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577" y="5193196"/>
            <a:ext cx="1580541" cy="811194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2324252" y="6003170"/>
            <a:ext cx="1161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+mj-lt"/>
                <a:ea typeface="+mn-ea"/>
              </a:rPr>
              <a:t>PWR350A</a:t>
            </a:r>
            <a:endParaRPr lang="zh-CN" altLang="en-US" sz="1600" dirty="0">
              <a:solidFill>
                <a:srgbClr val="C00000"/>
              </a:solidFill>
              <a:latin typeface="+mj-lt"/>
              <a:ea typeface="+mn-ea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/>
          </p:nvPr>
        </p:nvGraphicFramePr>
        <p:xfrm>
          <a:off x="4043773" y="5193197"/>
          <a:ext cx="1763067" cy="71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5" imgW="3617640" imgH="1468800" progId="Photoshop.Image.13">
                  <p:embed/>
                </p:oleObj>
              </mc:Choice>
              <mc:Fallback>
                <p:oleObj name="Image" r:id="rId5" imgW="3617640" imgH="14688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3773" y="5193197"/>
                        <a:ext cx="1763067" cy="715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4412183" y="5997191"/>
            <a:ext cx="1145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+mj-lt"/>
                <a:ea typeface="+mn-ea"/>
              </a:rPr>
              <a:t>PWR700B</a:t>
            </a:r>
            <a:endParaRPr lang="zh-CN" altLang="en-US" sz="1600" dirty="0">
              <a:solidFill>
                <a:srgbClr val="C00000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48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AR1200 </a:t>
            </a:r>
            <a:r>
              <a:rPr lang="en-US" altLang="zh-CN" dirty="0" err="1"/>
              <a:t>PoE</a:t>
            </a:r>
            <a:r>
              <a:rPr lang="en-US" altLang="zh-CN" dirty="0"/>
              <a:t> Power Module</a:t>
            </a:r>
            <a:endParaRPr lang="zh-CN" altLang="en-US" dirty="0"/>
          </a:p>
        </p:txBody>
      </p:sp>
      <p:sp>
        <p:nvSpPr>
          <p:cNvPr id="49155" name="矩形 4"/>
          <p:cNvSpPr>
            <a:spLocks noChangeArrowheads="1"/>
          </p:cNvSpPr>
          <p:nvPr/>
        </p:nvSpPr>
        <p:spPr bwMode="auto">
          <a:xfrm>
            <a:off x="1199456" y="2708275"/>
            <a:ext cx="8866882" cy="6955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01713" eaLnBrk="0" hangingPunct="0">
              <a:lnSpc>
                <a:spcPct val="140000"/>
              </a:lnSpc>
              <a:buSzPct val="100000"/>
            </a:pP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The AR1200 provides 8FE LAN interfaces</a:t>
            </a:r>
            <a:r>
              <a:rPr lang="en-US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among which </a:t>
            </a:r>
            <a:r>
              <a:rPr lang="zh-CN" altLang="zh-CN" sz="1400" dirty="0">
                <a:solidFill>
                  <a:srgbClr val="99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4FE interfaces</a:t>
            </a: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 support </a:t>
            </a:r>
            <a:r>
              <a:rPr lang="zh-CN" altLang="zh-CN" sz="1400" dirty="0">
                <a:solidFill>
                  <a:srgbClr val="99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PoE</a:t>
            </a: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.</a:t>
            </a:r>
          </a:p>
          <a:p>
            <a:pPr defTabSz="1001713" eaLnBrk="0" hangingPunct="0">
              <a:lnSpc>
                <a:spcPct val="140000"/>
              </a:lnSpc>
              <a:buSzPct val="100000"/>
            </a:pP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To enable PoE</a:t>
            </a:r>
            <a:r>
              <a:rPr lang="en-US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, </a:t>
            </a: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connect external PoE power modules through the PoE power interface on the AR1220.</a:t>
            </a:r>
          </a:p>
        </p:txBody>
      </p:sp>
      <p:pic>
        <p:nvPicPr>
          <p:cNvPr id="49156" name="Picture 2" descr="E:\backup\AR\AR产品营销资料\ARx2系列\产品图片\20110330\1220V-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71614"/>
            <a:ext cx="3735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流程图: 过程 7"/>
          <p:cNvSpPr/>
          <p:nvPr/>
        </p:nvSpPr>
        <p:spPr bwMode="auto">
          <a:xfrm>
            <a:off x="4930776" y="1690689"/>
            <a:ext cx="238125" cy="238125"/>
          </a:xfrm>
          <a:prstGeom prst="flowChartProcess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t">
              <a:defRPr/>
            </a:pPr>
            <a:endParaRPr lang="zh-CN" altLang="en-US" dirty="0">
              <a:solidFill>
                <a:srgbClr val="B2B2B2"/>
              </a:solidFill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9158" name="Line 129"/>
          <p:cNvSpPr>
            <a:spLocks noChangeShapeType="1"/>
          </p:cNvSpPr>
          <p:nvPr/>
        </p:nvSpPr>
        <p:spPr bwMode="auto">
          <a:xfrm>
            <a:off x="5040314" y="1927226"/>
            <a:ext cx="3175" cy="252413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zh-CN" altLang="en-US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9159" name="矩形 9"/>
          <p:cNvSpPr>
            <a:spLocks noChangeArrowheads="1"/>
          </p:cNvSpPr>
          <p:nvPr/>
        </p:nvSpPr>
        <p:spPr bwMode="auto">
          <a:xfrm>
            <a:off x="4833938" y="2133600"/>
            <a:ext cx="2270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Interfaces supporting external PoE</a:t>
            </a:r>
          </a:p>
        </p:txBody>
      </p:sp>
      <p:sp>
        <p:nvSpPr>
          <p:cNvPr id="49160" name="流程图: 过程 10"/>
          <p:cNvSpPr>
            <a:spLocks noChangeArrowheads="1"/>
          </p:cNvSpPr>
          <p:nvPr/>
        </p:nvSpPr>
        <p:spPr bwMode="auto">
          <a:xfrm>
            <a:off x="4244975" y="1693863"/>
            <a:ext cx="623888" cy="234950"/>
          </a:xfrm>
          <a:prstGeom prst="flowChartProcess">
            <a:avLst/>
          </a:prstGeom>
          <a:noFill/>
          <a:ln w="25400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fontAlgn="t"/>
            <a:endParaRPr lang="zh-CN" altLang="en-US" dirty="0">
              <a:solidFill>
                <a:srgbClr val="B2B2B2"/>
              </a:solidFill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9161" name="Line 129"/>
          <p:cNvSpPr>
            <a:spLocks noChangeShapeType="1"/>
          </p:cNvSpPr>
          <p:nvPr/>
        </p:nvSpPr>
        <p:spPr bwMode="auto">
          <a:xfrm>
            <a:off x="4367214" y="1930401"/>
            <a:ext cx="1587" cy="250825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ash"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zh-CN" altLang="en-US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9162" name="矩形 12"/>
          <p:cNvSpPr>
            <a:spLocks noChangeArrowheads="1"/>
          </p:cNvSpPr>
          <p:nvPr/>
        </p:nvSpPr>
        <p:spPr bwMode="auto">
          <a:xfrm>
            <a:off x="3323693" y="2120901"/>
            <a:ext cx="176424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Interfaces supporting PoE</a:t>
            </a:r>
          </a:p>
        </p:txBody>
      </p:sp>
      <p:sp>
        <p:nvSpPr>
          <p:cNvPr id="49163" name="矩形 19"/>
          <p:cNvSpPr>
            <a:spLocks noChangeArrowheads="1"/>
          </p:cNvSpPr>
          <p:nvPr/>
        </p:nvSpPr>
        <p:spPr bwMode="auto">
          <a:xfrm>
            <a:off x="2273300" y="3790951"/>
            <a:ext cx="18500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PoE power module</a:t>
            </a:r>
            <a:r>
              <a:rPr lang="en-US" altLang="zh-CN" sz="14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  <a:endParaRPr lang="zh-CN" altLang="zh-CN" sz="14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pic>
        <p:nvPicPr>
          <p:cNvPr id="491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813" y="4294188"/>
            <a:ext cx="33083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矩形 20"/>
          <p:cNvSpPr>
            <a:spLocks noChangeArrowheads="1"/>
          </p:cNvSpPr>
          <p:nvPr/>
        </p:nvSpPr>
        <p:spPr bwMode="auto">
          <a:xfrm>
            <a:off x="6096000" y="4168775"/>
            <a:ext cx="383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90 V AC to 264 V AC input power</a:t>
            </a:r>
          </a:p>
          <a:p>
            <a:pPr marL="273050" indent="-27305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48 V/100 W output power when no fan is used</a:t>
            </a:r>
          </a:p>
        </p:txBody>
      </p:sp>
    </p:spTree>
    <p:extLst>
      <p:ext uri="{BB962C8B-B14F-4D97-AF65-F5344CB8AC3E}">
        <p14:creationId xmlns:p14="http://schemas.microsoft.com/office/powerpoint/2010/main" val="24389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01" y="2090738"/>
            <a:ext cx="427672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矩形 10"/>
          <p:cNvSpPr>
            <a:spLocks noChangeArrowheads="1"/>
          </p:cNvSpPr>
          <p:nvPr/>
        </p:nvSpPr>
        <p:spPr bwMode="auto">
          <a:xfrm>
            <a:off x="2317750" y="1402964"/>
            <a:ext cx="7531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The AR2200/AR3200 uses fans for heat dissipation and the air channel is left-to-right.</a:t>
            </a:r>
          </a:p>
        </p:txBody>
      </p:sp>
      <p:sp>
        <p:nvSpPr>
          <p:cNvPr id="50181" name="矩形 11"/>
          <p:cNvSpPr>
            <a:spLocks noChangeArrowheads="1"/>
          </p:cNvSpPr>
          <p:nvPr/>
        </p:nvSpPr>
        <p:spPr bwMode="auto">
          <a:xfrm>
            <a:off x="2317750" y="1690689"/>
            <a:ext cx="28044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Air circulation through the </a:t>
            </a:r>
            <a:r>
              <a:rPr lang="zh-CN" altLang="zh-CN" sz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chassis</a:t>
            </a:r>
            <a:r>
              <a:rPr lang="en-US" altLang="zh-CN" sz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  <a:endParaRPr lang="zh-CN" altLang="zh-CN" sz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50182" name="矩形 12"/>
          <p:cNvSpPr>
            <a:spLocks noChangeArrowheads="1"/>
          </p:cNvSpPr>
          <p:nvPr/>
        </p:nvSpPr>
        <p:spPr bwMode="auto">
          <a:xfrm>
            <a:off x="2317750" y="3605640"/>
            <a:ext cx="26227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Fan module panel of the AR</a:t>
            </a:r>
            <a:r>
              <a:rPr lang="zh-CN" altLang="zh-CN" sz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2240</a:t>
            </a:r>
            <a:r>
              <a:rPr lang="en-US" altLang="zh-CN" sz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:</a:t>
            </a:r>
            <a:endParaRPr lang="zh-CN" altLang="zh-CN" sz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50183" name="矩形 13"/>
          <p:cNvSpPr>
            <a:spLocks noChangeArrowheads="1"/>
          </p:cNvSpPr>
          <p:nvPr/>
        </p:nvSpPr>
        <p:spPr bwMode="auto">
          <a:xfrm>
            <a:off x="5915981" y="3605639"/>
            <a:ext cx="32574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Fan module panel of the AR3260</a:t>
            </a:r>
            <a:r>
              <a:rPr lang="en-US" altLang="zh-CN" sz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/AR3600:</a:t>
            </a:r>
            <a:endParaRPr lang="zh-CN" altLang="zh-CN" sz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pic>
        <p:nvPicPr>
          <p:cNvPr id="501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1101" y="4092576"/>
            <a:ext cx="27781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2351" y="4062413"/>
            <a:ext cx="22256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G3 Fan Modules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64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AR G3 Positioning</a:t>
            </a:r>
          </a:p>
          <a:p>
            <a:r>
              <a:rPr lang="zh-CN" altLang="zh-CN" b="1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AR G3 </a:t>
            </a:r>
            <a:r>
              <a:rPr lang="zh-CN" altLang="zh-CN" b="1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Hardware Architecture</a:t>
            </a:r>
            <a:r>
              <a:rPr lang="en-US" altLang="zh-CN" b="1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, Cards, and Modules</a:t>
            </a:r>
            <a:endParaRPr lang="zh-CN" altLang="zh-CN" b="1" dirty="0" smtClean="0">
              <a:latin typeface="+mj-lt"/>
              <a:ea typeface="微软雅黑" panose="020B0503020204020204" pitchFamily="34" charset="-122"/>
              <a:sym typeface="Arial" pitchFamily="34" charset="0"/>
            </a:endParaRPr>
          </a:p>
          <a:p>
            <a:pPr lvl="1"/>
            <a:r>
              <a:rPr lang="en-US" altLang="zh-CN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Key Specifications and Logical </a:t>
            </a:r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Architecture</a:t>
            </a:r>
          </a:p>
          <a:p>
            <a:pPr lvl="1"/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SRU and Interface Card</a:t>
            </a:r>
          </a:p>
          <a:p>
            <a:pPr lvl="1"/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Power Module and Fan Module</a:t>
            </a:r>
            <a:endParaRPr lang="en-US" altLang="zh-CN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en-US" altLang="zh-CN" smtClean="0"/>
              <a:t>Common Interface and Cable</a:t>
            </a:r>
            <a:endParaRPr lang="en-US" altLang="zh-CN"/>
          </a:p>
          <a:p>
            <a:r>
              <a:rPr lang="zh-CN" altLang="zh-CN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AR </a:t>
            </a:r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G3 Data Forwarding Process</a:t>
            </a: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AR G3 </a:t>
            </a:r>
            <a:r>
              <a:rPr lang="zh-CN" altLang="zh-CN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Feature Description</a:t>
            </a:r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 and Usage Scenarios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Ethernet Electrical Interface</a:t>
            </a:r>
          </a:p>
          <a:p>
            <a:pPr lvl="1"/>
            <a:r>
              <a:rPr lang="zh-CN" altLang="zh-CN" smtClean="0">
                <a:sym typeface="Arial" pitchFamily="34" charset="0"/>
              </a:rPr>
              <a:t>Connector: RJ45</a:t>
            </a:r>
          </a:p>
          <a:p>
            <a:pPr lvl="1"/>
            <a:r>
              <a:rPr lang="zh-CN" altLang="zh-CN" smtClean="0">
                <a:sym typeface="Arial" pitchFamily="34" charset="0"/>
              </a:rPr>
              <a:t>Cable: UTP/STP</a:t>
            </a:r>
          </a:p>
          <a:p>
            <a:pPr lvl="1"/>
            <a:r>
              <a:rPr lang="zh-CN" altLang="zh-CN" smtClean="0">
                <a:sym typeface="Arial" pitchFamily="34" charset="0"/>
              </a:rPr>
              <a:t>Rate: 10M/100M/1G</a:t>
            </a:r>
          </a:p>
          <a:p>
            <a:pPr lvl="1"/>
            <a:r>
              <a:rPr lang="zh-CN" altLang="zh-CN" smtClean="0">
                <a:sym typeface="Arial" pitchFamily="34" charset="0"/>
              </a:rPr>
              <a:t>Link protocol: Ethernet</a:t>
            </a:r>
          </a:p>
          <a:p>
            <a:pPr lvl="1"/>
            <a:r>
              <a:rPr lang="zh-CN" altLang="zh-CN" smtClean="0">
                <a:sym typeface="Arial" pitchFamily="34" charset="0"/>
              </a:rPr>
              <a:t>Typical cards:</a:t>
            </a:r>
          </a:p>
          <a:p>
            <a:pPr lvl="2"/>
            <a:r>
              <a:rPr lang="zh-CN" altLang="zh-CN" smtClean="0">
                <a:sym typeface="Arial" pitchFamily="34" charset="0"/>
              </a:rPr>
              <a:t>8FE1GE</a:t>
            </a:r>
          </a:p>
          <a:p>
            <a:pPr lvl="2"/>
            <a:r>
              <a:rPr lang="zh-CN" altLang="zh-CN" smtClean="0">
                <a:sym typeface="Arial" pitchFamily="34" charset="0"/>
              </a:rPr>
              <a:t>24GE</a:t>
            </a:r>
          </a:p>
          <a:p>
            <a:pPr lvl="2"/>
            <a:r>
              <a:rPr lang="zh-CN" altLang="zh-CN" smtClean="0">
                <a:sym typeface="Arial" pitchFamily="34" charset="0"/>
              </a:rPr>
              <a:t>2FE</a:t>
            </a:r>
            <a:endParaRPr lang="zh-CN" altLang="zh-CN">
              <a:sym typeface="Arial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mtClean="0"/>
              <a:t>AR G3 Ethernet Electrical Interface</a:t>
            </a:r>
            <a:endParaRPr lang="zh-CN" altLang="en-US" dirty="0"/>
          </a:p>
        </p:txBody>
      </p:sp>
      <p:pic>
        <p:nvPicPr>
          <p:cNvPr id="52228" name="图片 4" descr="网线外观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638" y="1935163"/>
            <a:ext cx="4064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1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sym typeface="Arial" pitchFamily="34" charset="0"/>
              </a:rPr>
              <a:t>Ethernet Optical Interface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Connector: LC or PC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Cable: single-mode or multi-mode cable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Rate: 100M/1G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Link protocol: Ethernet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Typical cards:</a:t>
            </a:r>
          </a:p>
          <a:p>
            <a:pPr lvl="2"/>
            <a:r>
              <a:rPr lang="zh-CN" altLang="zh-CN" dirty="0" smtClean="0">
                <a:sym typeface="Arial" pitchFamily="34" charset="0"/>
              </a:rPr>
              <a:t>SRU</a:t>
            </a:r>
          </a:p>
          <a:p>
            <a:pPr lvl="2"/>
            <a:r>
              <a:rPr lang="zh-CN" altLang="zh-CN" dirty="0" smtClean="0">
                <a:sym typeface="Arial" pitchFamily="34" charset="0"/>
              </a:rPr>
              <a:t>1GEC</a:t>
            </a:r>
            <a:endParaRPr lang="zh-CN" altLang="zh-CN" dirty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mtClean="0"/>
              <a:t>AR G3 Ethernet Optical Interface</a:t>
            </a:r>
            <a:endParaRPr lang="zh-CN" altLang="en-US" dirty="0"/>
          </a:p>
        </p:txBody>
      </p:sp>
      <p:pic>
        <p:nvPicPr>
          <p:cNvPr id="53252" name="图片 6" descr="LC-PC型光口连接器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3672" y="4556206"/>
            <a:ext cx="15128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9084332" y="1628800"/>
            <a:ext cx="1976385" cy="1880842"/>
            <a:chOff x="6300192" y="1412776"/>
            <a:chExt cx="2528181" cy="2304256"/>
          </a:xfrm>
        </p:grpSpPr>
        <p:pic>
          <p:nvPicPr>
            <p:cNvPr id="53260" name="图片 4" descr="LC-PC类型连接器单模光纤外观图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1412776"/>
              <a:ext cx="2528181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1" name="TextBox 7"/>
            <p:cNvSpPr txBox="1">
              <a:spLocks noChangeArrowheads="1"/>
            </p:cNvSpPr>
            <p:nvPr/>
          </p:nvSpPr>
          <p:spPr bwMode="auto">
            <a:xfrm>
              <a:off x="6804057" y="2205062"/>
              <a:ext cx="1583365" cy="565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t" hangingPunct="0">
                <a:buSzPct val="100000"/>
              </a:pPr>
              <a:r>
                <a:rPr lang="zh-CN" altLang="zh-CN" sz="120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Single-mode optical fiber</a:t>
              </a:r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6704600" y="1568950"/>
            <a:ext cx="2026468" cy="1886881"/>
            <a:chOff x="3923928" y="3573016"/>
            <a:chExt cx="2543530" cy="2314898"/>
          </a:xfrm>
        </p:grpSpPr>
        <p:pic>
          <p:nvPicPr>
            <p:cNvPr id="53258" name="图片 5" descr="LC-PC类型连接器多模光纤外观图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3573016"/>
              <a:ext cx="2543530" cy="2314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9" name="TextBox 8"/>
            <p:cNvSpPr txBox="1">
              <a:spLocks noChangeArrowheads="1"/>
            </p:cNvSpPr>
            <p:nvPr/>
          </p:nvSpPr>
          <p:spPr bwMode="auto">
            <a:xfrm>
              <a:off x="4284446" y="4437111"/>
              <a:ext cx="1727395" cy="56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t" hangingPunct="0">
                <a:buSzPct val="100000"/>
              </a:pPr>
              <a:r>
                <a:rPr lang="zh-CN" altLang="zh-CN" sz="120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Multi-mode optical fiber</a:t>
              </a:r>
            </a:p>
          </p:txBody>
        </p:sp>
      </p:grp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9696697" y="5492831"/>
            <a:ext cx="14091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2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LC/PC connector</a:t>
            </a:r>
          </a:p>
        </p:txBody>
      </p:sp>
      <p:pic>
        <p:nvPicPr>
          <p:cNvPr id="532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3947" y="4197430"/>
            <a:ext cx="2482850" cy="1423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257" name="TextBox 13"/>
          <p:cNvSpPr txBox="1">
            <a:spLocks noChangeArrowheads="1"/>
          </p:cNvSpPr>
          <p:nvPr/>
        </p:nvSpPr>
        <p:spPr bwMode="auto">
          <a:xfrm>
            <a:off x="7031285" y="5564269"/>
            <a:ext cx="16001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2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SFP optical module</a:t>
            </a:r>
          </a:p>
        </p:txBody>
      </p:sp>
    </p:spTree>
    <p:extLst>
      <p:ext uri="{BB962C8B-B14F-4D97-AF65-F5344CB8AC3E}">
        <p14:creationId xmlns:p14="http://schemas.microsoft.com/office/powerpoint/2010/main" val="4105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6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Huawei AR G3 series routers </a:t>
            </a:r>
            <a:r>
              <a:rPr lang="en-US" altLang="zh-CN" smtClean="0">
                <a:sym typeface="Arial" pitchFamily="34" charset="0"/>
              </a:rPr>
              <a:t>(</a:t>
            </a:r>
            <a:r>
              <a:rPr lang="zh-CN" altLang="zh-CN" smtClean="0">
                <a:sym typeface="Arial" pitchFamily="34" charset="0"/>
              </a:rPr>
              <a:t>AR for short</a:t>
            </a:r>
            <a:r>
              <a:rPr lang="en-US" altLang="zh-CN" smtClean="0">
                <a:sym typeface="Arial" pitchFamily="34" charset="0"/>
              </a:rPr>
              <a:t>)</a:t>
            </a:r>
            <a:r>
              <a:rPr lang="zh-CN" altLang="zh-CN" smtClean="0">
                <a:sym typeface="Arial" pitchFamily="34" charset="0"/>
              </a:rPr>
              <a:t> are the next-generation routing and gateway devices that provide routing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switching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wireless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voice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and security services. The AR G3 series include the AR1200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AR2200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AR3200</a:t>
            </a:r>
            <a:r>
              <a:rPr lang="en-US" altLang="zh-CN" smtClean="0">
                <a:sym typeface="Arial" pitchFamily="34" charset="0"/>
              </a:rPr>
              <a:t>, AR3600, </a:t>
            </a:r>
            <a:r>
              <a:rPr lang="zh-CN" altLang="zh-CN" smtClean="0">
                <a:sym typeface="Arial" pitchFamily="34" charset="0"/>
              </a:rPr>
              <a:t>and</a:t>
            </a:r>
            <a:r>
              <a:rPr lang="en-US" altLang="zh-CN" smtClean="0">
                <a:sym typeface="Arial" pitchFamily="34" charset="0"/>
              </a:rPr>
              <a:t> AR150&amp;160&amp;200 </a:t>
            </a:r>
            <a:r>
              <a:rPr lang="zh-CN" altLang="zh-CN" smtClean="0">
                <a:sym typeface="Arial" pitchFamily="34" charset="0"/>
              </a:rPr>
              <a:t>series routers.</a:t>
            </a:r>
          </a:p>
          <a:p>
            <a:r>
              <a:rPr lang="en-US" altLang="zh-CN" smtClean="0"/>
              <a:t>Huawei AR 500 series routers, including AR531 and AR550 series, are new-generation industrial routing gateways that are developed by Huawei under the IoT background and integrate routing, switching, wireless, and security services.</a:t>
            </a:r>
            <a:endParaRPr lang="zh-CN" altLang="zh-CN" smtClean="0"/>
          </a:p>
          <a:p>
            <a:endParaRPr lang="zh-CN" altLang="zh-CN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ET/T1 Interface</a:t>
            </a:r>
          </a:p>
          <a:p>
            <a:pPr lvl="1"/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Connector: DB9</a:t>
            </a:r>
          </a:p>
          <a:p>
            <a:pPr lvl="1"/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Cable: trunk</a:t>
            </a:r>
          </a:p>
          <a:p>
            <a:pPr lvl="1"/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Rate: 2.048M/1.544M</a:t>
            </a:r>
          </a:p>
          <a:p>
            <a:pPr lvl="1"/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Link protocol: PPP or HDLC</a:t>
            </a:r>
          </a:p>
          <a:p>
            <a:pPr lvl="1"/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Typical cards:</a:t>
            </a:r>
          </a:p>
          <a:p>
            <a:pPr lvl="2"/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1E1T1-M</a:t>
            </a:r>
          </a:p>
          <a:p>
            <a:pPr lvl="2"/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2E1T1-M</a:t>
            </a:r>
            <a:endParaRPr lang="zh-CN" altLang="zh-CN" dirty="0">
              <a:latin typeface="+mj-lt"/>
              <a:ea typeface="微软雅黑" panose="020B0503020204020204" pitchFamily="34" charset="-122"/>
              <a:sym typeface="Arial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G3 E1/T1 Interface</a:t>
            </a:r>
            <a:endParaRPr lang="zh-CN" altLang="en-US" dirty="0"/>
          </a:p>
        </p:txBody>
      </p:sp>
      <p:pic>
        <p:nvPicPr>
          <p:cNvPr id="54276" name="图片 4" descr="E1 75欧姆非平衡同轴电缆外观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901" y="1412876"/>
            <a:ext cx="35290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图片 5" descr="E1 120欧姆和T1 100欧姆平衡双绞线电缆外观图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363" y="3573464"/>
            <a:ext cx="3600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6527801" y="3213101"/>
            <a:ext cx="3324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4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E1 75-ohm unbalanced coaxial cable</a:t>
            </a:r>
          </a:p>
        </p:txBody>
      </p: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5951538" y="5662614"/>
            <a:ext cx="50410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t" hangingPunct="0">
              <a:buSzPct val="100000"/>
            </a:pPr>
            <a:r>
              <a:rPr lang="zh-CN" altLang="zh-CN" sz="14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E1 120-ohm or T1 100-ohm balanced twisted pair cable</a:t>
            </a:r>
          </a:p>
        </p:txBody>
      </p:sp>
    </p:spTree>
    <p:extLst>
      <p:ext uri="{BB962C8B-B14F-4D97-AF65-F5344CB8AC3E}">
        <p14:creationId xmlns:p14="http://schemas.microsoft.com/office/powerpoint/2010/main" val="38829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sym typeface="Arial" pitchFamily="34" charset="0"/>
              </a:rPr>
              <a:t>xDSL Interface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Connector: RJ11 or RJ45 </a:t>
            </a:r>
            <a:r>
              <a:rPr lang="en-US" altLang="zh-CN" dirty="0" smtClean="0">
                <a:sym typeface="Arial" pitchFamily="34" charset="0"/>
              </a:rPr>
              <a:t>(</a:t>
            </a:r>
            <a:r>
              <a:rPr lang="zh-CN" altLang="zh-CN" dirty="0" smtClean="0">
                <a:sym typeface="Arial" pitchFamily="34" charset="0"/>
              </a:rPr>
              <a:t>4G.SHDSL</a:t>
            </a:r>
            <a:r>
              <a:rPr lang="en-US" altLang="zh-CN" dirty="0" smtClean="0">
                <a:sym typeface="Arial" pitchFamily="34" charset="0"/>
              </a:rPr>
              <a:t>)</a:t>
            </a:r>
            <a:endParaRPr lang="zh-CN" altLang="zh-CN" dirty="0" smtClean="0">
              <a:sym typeface="Arial" pitchFamily="34" charset="0"/>
            </a:endParaRPr>
          </a:p>
          <a:p>
            <a:pPr lvl="1"/>
            <a:r>
              <a:rPr lang="zh-CN" altLang="zh-CN" dirty="0" smtClean="0">
                <a:sym typeface="Arial" pitchFamily="34" charset="0"/>
              </a:rPr>
              <a:t>Cable: PSTN cable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Rate: 5.696M/8M/12M/24M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Signal processing method: Analog Modulation and Demodulation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Typical cards:</a:t>
            </a:r>
          </a:p>
          <a:p>
            <a:pPr lvl="2"/>
            <a:r>
              <a:rPr lang="zh-CN" altLang="zh-CN" dirty="0" smtClean="0">
                <a:sym typeface="Arial" pitchFamily="34" charset="0"/>
              </a:rPr>
              <a:t>ADSL-A/M</a:t>
            </a:r>
          </a:p>
          <a:p>
            <a:pPr lvl="2"/>
            <a:r>
              <a:rPr lang="zh-CN" altLang="zh-CN" dirty="0" smtClean="0">
                <a:sym typeface="Arial" pitchFamily="34" charset="0"/>
              </a:rPr>
              <a:t>ADSL-B</a:t>
            </a:r>
          </a:p>
          <a:p>
            <a:pPr lvl="2"/>
            <a:r>
              <a:rPr lang="zh-CN" altLang="zh-CN" dirty="0" smtClean="0">
                <a:sym typeface="Arial" pitchFamily="34" charset="0"/>
              </a:rPr>
              <a:t>4G.SHDSL</a:t>
            </a:r>
            <a:endParaRPr lang="zh-CN" altLang="zh-CN" dirty="0">
              <a:sym typeface="Arial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mtClean="0"/>
              <a:t>AR G3 xDSL Interface</a:t>
            </a:r>
            <a:endParaRPr lang="zh-CN" altLang="en-US" dirty="0"/>
          </a:p>
        </p:txBody>
      </p:sp>
      <p:pic>
        <p:nvPicPr>
          <p:cNvPr id="55300" name="图片 4" descr="4G.SHDSL电缆外观图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3987" y="3874666"/>
            <a:ext cx="3417888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7269162" y="5913810"/>
            <a:ext cx="13475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2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4G.SHDSL cable</a:t>
            </a:r>
          </a:p>
        </p:txBody>
      </p:sp>
    </p:spTree>
    <p:extLst>
      <p:ext uri="{BB962C8B-B14F-4D97-AF65-F5344CB8AC3E}">
        <p14:creationId xmlns:p14="http://schemas.microsoft.com/office/powerpoint/2010/main" val="33169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sym typeface="Arial" pitchFamily="34" charset="0"/>
              </a:rPr>
              <a:t>Synchronous/Asynchronous Serial Interface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Connector: DB28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Cable: DCE/DTE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Rate 64 kbit/s to 2.048 Mbit/s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Data processing: Protocol/Flow</a:t>
            </a:r>
          </a:p>
          <a:p>
            <a:pPr lvl="1"/>
            <a:r>
              <a:rPr lang="zh-CN" altLang="zh-CN" dirty="0" smtClean="0">
                <a:sym typeface="Arial" pitchFamily="34" charset="0"/>
              </a:rPr>
              <a:t>Typical cards:</a:t>
            </a:r>
          </a:p>
          <a:p>
            <a:pPr lvl="2"/>
            <a:r>
              <a:rPr lang="zh-CN" altLang="zh-CN" dirty="0" smtClean="0">
                <a:sym typeface="Arial" pitchFamily="34" charset="0"/>
              </a:rPr>
              <a:t>1SA</a:t>
            </a:r>
            <a:endParaRPr lang="zh-CN" altLang="zh-CN" dirty="0">
              <a:sym typeface="Arial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10477164" cy="1024280"/>
          </a:xfrm>
        </p:spPr>
        <p:txBody>
          <a:bodyPr/>
          <a:lstStyle/>
          <a:p>
            <a:r>
              <a:rPr lang="en-US" altLang="zh-CN" sz="3000" dirty="0" smtClean="0"/>
              <a:t>AR G3 Synchronous/Asynchronous Serial Interface</a:t>
            </a:r>
            <a:endParaRPr lang="zh-CN" altLang="en-US" sz="3000" dirty="0"/>
          </a:p>
        </p:txBody>
      </p:sp>
      <p:pic>
        <p:nvPicPr>
          <p:cNvPr id="56324" name="图片 4" descr="V.35 DCE电缆外观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886" y="1263651"/>
            <a:ext cx="33845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图片 5" descr="V.35 DTE电缆外观图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858" y="3763964"/>
            <a:ext cx="34575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6"/>
          <p:cNvSpPr txBox="1">
            <a:spLocks noChangeArrowheads="1"/>
          </p:cNvSpPr>
          <p:nvPr/>
        </p:nvSpPr>
        <p:spPr bwMode="auto">
          <a:xfrm>
            <a:off x="7388314" y="5805489"/>
            <a:ext cx="1247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2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V.35 DTE cable</a:t>
            </a:r>
          </a:p>
        </p:txBody>
      </p:sp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7494723" y="3429001"/>
            <a:ext cx="12690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2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V.35 DCE cable</a:t>
            </a:r>
          </a:p>
        </p:txBody>
      </p:sp>
    </p:spTree>
    <p:extLst>
      <p:ext uri="{BB962C8B-B14F-4D97-AF65-F5344CB8AC3E}">
        <p14:creationId xmlns:p14="http://schemas.microsoft.com/office/powerpoint/2010/main" val="30143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Positioning</a:t>
            </a: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Hardware Architecture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, Cards, and Modules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  <a:p>
            <a:r>
              <a:rPr lang="zh-CN" altLang="zh-CN" b="1" dirty="0" smtClean="0">
                <a:sym typeface="Arial" pitchFamily="34" charset="0"/>
              </a:rPr>
              <a:t>AR G3 Data Forwarding Process</a:t>
            </a: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Feature Description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 and Usage Scenarios</a:t>
            </a:r>
            <a:endParaRPr lang="zh-CN" altLang="zh-CN" dirty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9831600" cy="562615"/>
          </a:xfrm>
        </p:spPr>
        <p:txBody>
          <a:bodyPr/>
          <a:lstStyle/>
          <a:p>
            <a:r>
              <a:rPr lang="en-US" altLang="zh-CN" sz="3000" dirty="0"/>
              <a:t>Data Forwarding Process: AR150&amp;160&amp;200</a:t>
            </a:r>
            <a:endParaRPr lang="zh-CN" altLang="en-US" sz="30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830926"/>
              </p:ext>
            </p:extLst>
          </p:nvPr>
        </p:nvGraphicFramePr>
        <p:xfrm>
          <a:off x="2438799" y="1565002"/>
          <a:ext cx="43211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Visio" r:id="rId5" imgW="5278755" imgH="3117088" progId="">
                  <p:embed/>
                </p:oleObj>
              </mc:Choice>
              <mc:Fallback>
                <p:oleObj name="Visio" r:id="rId5" imgW="5278755" imgH="3117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799" y="1565002"/>
                        <a:ext cx="4321175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010423" y="1556792"/>
            <a:ext cx="181331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600">
                <a:solidFill>
                  <a:srgbClr val="C00000"/>
                </a:solidFill>
                <a:latin typeface="+mn-ea"/>
                <a:ea typeface="+mn-ea"/>
              </a:rPr>
              <a:t>ETH-ETH Layer 2</a:t>
            </a:r>
            <a:endParaRPr lang="en-US" altLang="zh-CN" sz="16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1524001" y="1904649"/>
            <a:ext cx="18473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zh-CN" altLang="en-US">
              <a:solidFill>
                <a:srgbClr val="000000"/>
              </a:solidFill>
              <a:latin typeface="+mn-ea"/>
              <a:ea typeface="+mn-ea"/>
            </a:endParaRPr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608100"/>
              </p:ext>
            </p:extLst>
          </p:nvPr>
        </p:nvGraphicFramePr>
        <p:xfrm>
          <a:off x="6168231" y="1611834"/>
          <a:ext cx="43211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Visio" r:id="rId8" imgW="5278755" imgH="3117088" progId="">
                  <p:embed/>
                </p:oleObj>
              </mc:Choice>
              <mc:Fallback>
                <p:oleObj name="Visio" r:id="rId8" imgW="5278755" imgH="3117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231" y="1611834"/>
                        <a:ext cx="4321175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Freeform 11"/>
          <p:cNvSpPr>
            <a:spLocks/>
          </p:cNvSpPr>
          <p:nvPr/>
        </p:nvSpPr>
        <p:spPr bwMode="auto">
          <a:xfrm>
            <a:off x="6724651" y="1749946"/>
            <a:ext cx="184731" cy="246221"/>
          </a:xfrm>
          <a:custGeom>
            <a:avLst/>
            <a:gdLst>
              <a:gd name="T0" fmla="*/ 2147483647 w 1440"/>
              <a:gd name="T1" fmla="*/ 2147483647 h 1184"/>
              <a:gd name="T2" fmla="*/ 2147483647 w 1440"/>
              <a:gd name="T3" fmla="*/ 2147483647 h 1184"/>
              <a:gd name="T4" fmla="*/ 2147483647 w 1440"/>
              <a:gd name="T5" fmla="*/ 2147483647 h 1184"/>
              <a:gd name="T6" fmla="*/ 2147483647 w 1440"/>
              <a:gd name="T7" fmla="*/ 2147483647 h 1184"/>
              <a:gd name="T8" fmla="*/ 2147483647 w 1440"/>
              <a:gd name="T9" fmla="*/ 2147483647 h 1184"/>
              <a:gd name="T10" fmla="*/ 2147483647 w 1440"/>
              <a:gd name="T11" fmla="*/ 2147483647 h 1184"/>
              <a:gd name="T12" fmla="*/ 2147483647 w 1440"/>
              <a:gd name="T13" fmla="*/ 2147483647 h 1184"/>
              <a:gd name="T14" fmla="*/ 2147483647 w 1440"/>
              <a:gd name="T15" fmla="*/ 2147483647 h 1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0"/>
              <a:gd name="T25" fmla="*/ 0 h 1184"/>
              <a:gd name="T26" fmla="*/ 1440 w 1440"/>
              <a:gd name="T27" fmla="*/ 1184 h 1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0" h="1184">
                <a:moveTo>
                  <a:pt x="978" y="1184"/>
                </a:moveTo>
                <a:cubicBezTo>
                  <a:pt x="980" y="1084"/>
                  <a:pt x="1132" y="696"/>
                  <a:pt x="994" y="586"/>
                </a:cubicBezTo>
                <a:cubicBezTo>
                  <a:pt x="856" y="476"/>
                  <a:pt x="296" y="608"/>
                  <a:pt x="148" y="522"/>
                </a:cubicBezTo>
                <a:cubicBezTo>
                  <a:pt x="0" y="436"/>
                  <a:pt x="73" y="136"/>
                  <a:pt x="103" y="68"/>
                </a:cubicBezTo>
                <a:cubicBezTo>
                  <a:pt x="133" y="0"/>
                  <a:pt x="285" y="45"/>
                  <a:pt x="330" y="113"/>
                </a:cubicBezTo>
                <a:cubicBezTo>
                  <a:pt x="375" y="181"/>
                  <a:pt x="218" y="419"/>
                  <a:pt x="375" y="476"/>
                </a:cubicBezTo>
                <a:cubicBezTo>
                  <a:pt x="532" y="533"/>
                  <a:pt x="1102" y="356"/>
                  <a:pt x="1271" y="458"/>
                </a:cubicBezTo>
                <a:cubicBezTo>
                  <a:pt x="1440" y="560"/>
                  <a:pt x="1363" y="958"/>
                  <a:pt x="1387" y="109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059" name="Freeform 12"/>
          <p:cNvSpPr>
            <a:spLocks/>
          </p:cNvSpPr>
          <p:nvPr/>
        </p:nvSpPr>
        <p:spPr bwMode="auto">
          <a:xfrm>
            <a:off x="6481764" y="1786459"/>
            <a:ext cx="184731" cy="246221"/>
          </a:xfrm>
          <a:custGeom>
            <a:avLst/>
            <a:gdLst>
              <a:gd name="T0" fmla="*/ 2147483647 w 1326"/>
              <a:gd name="T1" fmla="*/ 2147483647 h 1327"/>
              <a:gd name="T2" fmla="*/ 2147483647 w 1326"/>
              <a:gd name="T3" fmla="*/ 2147483647 h 1327"/>
              <a:gd name="T4" fmla="*/ 2147483647 w 1326"/>
              <a:gd name="T5" fmla="*/ 2147483647 h 1327"/>
              <a:gd name="T6" fmla="*/ 2147483647 w 1326"/>
              <a:gd name="T7" fmla="*/ 0 h 1327"/>
              <a:gd name="T8" fmla="*/ 0 60000 65536"/>
              <a:gd name="T9" fmla="*/ 0 60000 65536"/>
              <a:gd name="T10" fmla="*/ 0 60000 65536"/>
              <a:gd name="T11" fmla="*/ 0 60000 65536"/>
              <a:gd name="T12" fmla="*/ 0 w 1326"/>
              <a:gd name="T13" fmla="*/ 0 h 1327"/>
              <a:gd name="T14" fmla="*/ 1326 w 1326"/>
              <a:gd name="T15" fmla="*/ 1327 h 1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6" h="1327">
                <a:moveTo>
                  <a:pt x="1175" y="1327"/>
                </a:moveTo>
                <a:cubicBezTo>
                  <a:pt x="1171" y="1204"/>
                  <a:pt x="1326" y="713"/>
                  <a:pt x="1158" y="590"/>
                </a:cubicBezTo>
                <a:cubicBezTo>
                  <a:pt x="990" y="467"/>
                  <a:pt x="330" y="687"/>
                  <a:pt x="165" y="589"/>
                </a:cubicBezTo>
                <a:cubicBezTo>
                  <a:pt x="0" y="491"/>
                  <a:pt x="104" y="241"/>
                  <a:pt x="165" y="0"/>
                </a:cubicBezTo>
              </a:path>
            </a:pathLst>
          </a:custGeom>
          <a:noFill/>
          <a:ln w="19050" cap="flat" cmpd="sng">
            <a:solidFill>
              <a:srgbClr val="FF66CC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7487941" y="1592796"/>
            <a:ext cx="181331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+mn-ea"/>
                <a:ea typeface="+mn-ea"/>
              </a:rPr>
              <a:t>ETH-ETH Layer 3</a:t>
            </a:r>
            <a:endParaRPr lang="en-US" altLang="zh-CN" sz="16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403476" y="3861555"/>
            <a:ext cx="4321175" cy="2595563"/>
            <a:chOff x="450" y="2362"/>
            <a:chExt cx="2722" cy="1635"/>
          </a:xfrm>
        </p:grpSpPr>
        <p:graphicFrame>
          <p:nvGraphicFramePr>
            <p:cNvPr id="2052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450" y="2391"/>
            <a:ext cx="2722" cy="1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Visio" r:id="rId11" imgW="5278755" imgH="3117088" progId="">
                    <p:embed/>
                  </p:oleObj>
                </mc:Choice>
                <mc:Fallback>
                  <p:oleObj name="Visio" r:id="rId11" imgW="5278755" imgH="311708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" y="2391"/>
                          <a:ext cx="2722" cy="16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915" y="2533"/>
              <a:ext cx="116" cy="155"/>
            </a:xfrm>
            <a:custGeom>
              <a:avLst/>
              <a:gdLst>
                <a:gd name="T0" fmla="*/ 0 w 1161"/>
                <a:gd name="T1" fmla="*/ 0 h 1362"/>
                <a:gd name="T2" fmla="*/ 205 w 1161"/>
                <a:gd name="T3" fmla="*/ 349 h 1362"/>
                <a:gd name="T4" fmla="*/ 260 w 1161"/>
                <a:gd name="T5" fmla="*/ 692 h 1362"/>
                <a:gd name="T6" fmla="*/ 1030 w 1161"/>
                <a:gd name="T7" fmla="*/ 759 h 1362"/>
                <a:gd name="T8" fmla="*/ 1047 w 1161"/>
                <a:gd name="T9" fmla="*/ 1362 h 1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1"/>
                <a:gd name="T16" fmla="*/ 0 h 1362"/>
                <a:gd name="T17" fmla="*/ 1161 w 1161"/>
                <a:gd name="T18" fmla="*/ 1362 h 1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1" h="1362">
                  <a:moveTo>
                    <a:pt x="0" y="0"/>
                  </a:moveTo>
                  <a:cubicBezTo>
                    <a:pt x="34" y="58"/>
                    <a:pt x="162" y="234"/>
                    <a:pt x="205" y="349"/>
                  </a:cubicBezTo>
                  <a:cubicBezTo>
                    <a:pt x="248" y="464"/>
                    <a:pt x="123" y="624"/>
                    <a:pt x="260" y="692"/>
                  </a:cubicBezTo>
                  <a:cubicBezTo>
                    <a:pt x="397" y="760"/>
                    <a:pt x="899" y="647"/>
                    <a:pt x="1030" y="759"/>
                  </a:cubicBezTo>
                  <a:cubicBezTo>
                    <a:pt x="1161" y="871"/>
                    <a:pt x="1044" y="1237"/>
                    <a:pt x="1047" y="136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915" y="2759"/>
              <a:ext cx="116" cy="155"/>
            </a:xfrm>
            <a:custGeom>
              <a:avLst/>
              <a:gdLst>
                <a:gd name="T0" fmla="*/ 815 w 974"/>
                <a:gd name="T1" fmla="*/ 933 h 933"/>
                <a:gd name="T2" fmla="*/ 860 w 974"/>
                <a:gd name="T3" fmla="*/ 525 h 933"/>
                <a:gd name="T4" fmla="*/ 134 w 974"/>
                <a:gd name="T5" fmla="*/ 479 h 933"/>
                <a:gd name="T6" fmla="*/ 54 w 974"/>
                <a:gd name="T7" fmla="*/ 0 h 9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4"/>
                <a:gd name="T13" fmla="*/ 0 h 933"/>
                <a:gd name="T14" fmla="*/ 974 w 974"/>
                <a:gd name="T15" fmla="*/ 933 h 9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4" h="933">
                  <a:moveTo>
                    <a:pt x="815" y="933"/>
                  </a:moveTo>
                  <a:cubicBezTo>
                    <a:pt x="894" y="767"/>
                    <a:pt x="974" y="601"/>
                    <a:pt x="860" y="525"/>
                  </a:cubicBezTo>
                  <a:cubicBezTo>
                    <a:pt x="746" y="449"/>
                    <a:pt x="268" y="566"/>
                    <a:pt x="134" y="479"/>
                  </a:cubicBezTo>
                  <a:cubicBezTo>
                    <a:pt x="0" y="392"/>
                    <a:pt x="71" y="100"/>
                    <a:pt x="54" y="0"/>
                  </a:cubicBezTo>
                </a:path>
              </a:pathLst>
            </a:custGeom>
            <a:noFill/>
            <a:ln w="19050" cap="flat" cmpd="sng">
              <a:solidFill>
                <a:srgbClr val="FF66CC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1214" y="2362"/>
              <a:ext cx="122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C00000"/>
                  </a:solidFill>
                  <a:latin typeface="+mn-ea"/>
                  <a:ea typeface="+mn-ea"/>
                </a:rPr>
                <a:t>ETH-WAN Layer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223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Data Forwarding Process: AR1220</a:t>
            </a:r>
            <a:endParaRPr lang="zh-CN" altLang="en-US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580461"/>
              </p:ext>
            </p:extLst>
          </p:nvPr>
        </p:nvGraphicFramePr>
        <p:xfrm>
          <a:off x="1991544" y="1484784"/>
          <a:ext cx="3759014" cy="2383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Visio" r:id="rId5" imgW="5278755" imgH="3117342" progId="">
                  <p:embed/>
                </p:oleObj>
              </mc:Choice>
              <mc:Fallback>
                <p:oleObj name="Visio" r:id="rId5" imgW="5278755" imgH="31173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1484784"/>
                        <a:ext cx="3759014" cy="23839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289039" y="1340768"/>
            <a:ext cx="28001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Ethernet-Ethernet Layer 2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64047" y="1976320"/>
            <a:ext cx="14468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t"/>
            <a:endParaRPr lang="zh-CN" altLang="en-US" dirty="0">
              <a:solidFill>
                <a:srgbClr val="000000"/>
              </a:solidFill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71224"/>
              </p:ext>
            </p:extLst>
          </p:nvPr>
        </p:nvGraphicFramePr>
        <p:xfrm>
          <a:off x="6492044" y="1448780"/>
          <a:ext cx="3765249" cy="24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Visio" r:id="rId8" imgW="5278755" imgH="3117342" progId="">
                  <p:embed/>
                </p:oleObj>
              </mc:Choice>
              <mc:Fallback>
                <p:oleObj name="Visio" r:id="rId8" imgW="5278755" imgH="31173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044" y="1448780"/>
                        <a:ext cx="3765249" cy="2484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7896200" y="1340768"/>
            <a:ext cx="2771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t" hangingPunct="0">
              <a:buSzPct val="100000"/>
            </a:pPr>
            <a:r>
              <a:rPr lang="zh-CN" altLang="zh-CN" sz="16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Ethernet-Ethernet Layer 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919536" y="4148943"/>
            <a:ext cx="4286534" cy="1980357"/>
            <a:chOff x="188" y="2330"/>
            <a:chExt cx="2840" cy="1663"/>
          </a:xfrm>
        </p:grpSpPr>
        <p:graphicFrame>
          <p:nvGraphicFramePr>
            <p:cNvPr id="2052" name="Object 14"/>
            <p:cNvGraphicFramePr>
              <a:graphicFrameLocks noChangeAspect="1"/>
            </p:cNvGraphicFramePr>
            <p:nvPr/>
          </p:nvGraphicFramePr>
          <p:xfrm>
            <a:off x="188" y="2476"/>
            <a:ext cx="2572" cy="1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Visio" r:id="rId11" imgW="4987800" imgH="2945160" progId="">
                    <p:embed/>
                  </p:oleObj>
                </mc:Choice>
                <mc:Fallback>
                  <p:oleObj name="Visio" r:id="rId11" imgW="4987800" imgH="29451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" y="2476"/>
                          <a:ext cx="2572" cy="15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4" name="Text Box 17"/>
            <p:cNvSpPr txBox="1">
              <a:spLocks noChangeArrowheads="1"/>
            </p:cNvSpPr>
            <p:nvPr/>
          </p:nvSpPr>
          <p:spPr bwMode="auto">
            <a:xfrm>
              <a:off x="1123" y="2330"/>
              <a:ext cx="190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t" hangingPunct="0">
                <a:buSzPct val="100000"/>
              </a:pPr>
              <a:r>
                <a:rPr lang="zh-CN" altLang="zh-CN" sz="1600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Ethernet-WAN Layer 3</a:t>
              </a:r>
            </a:p>
          </p:txBody>
        </p:sp>
      </p:grpSp>
      <p:sp>
        <p:nvSpPr>
          <p:cNvPr id="2060" name="Freeform 11"/>
          <p:cNvSpPr>
            <a:spLocks/>
          </p:cNvSpPr>
          <p:nvPr/>
        </p:nvSpPr>
        <p:spPr bwMode="auto">
          <a:xfrm>
            <a:off x="7500156" y="2177248"/>
            <a:ext cx="1790412" cy="1225780"/>
          </a:xfrm>
          <a:custGeom>
            <a:avLst/>
            <a:gdLst>
              <a:gd name="T0" fmla="*/ 2147483647 w 1440"/>
              <a:gd name="T1" fmla="*/ 2147483647 h 1184"/>
              <a:gd name="T2" fmla="*/ 2147483647 w 1440"/>
              <a:gd name="T3" fmla="*/ 2147483647 h 1184"/>
              <a:gd name="T4" fmla="*/ 2147483647 w 1440"/>
              <a:gd name="T5" fmla="*/ 2147483647 h 1184"/>
              <a:gd name="T6" fmla="*/ 2147483647 w 1440"/>
              <a:gd name="T7" fmla="*/ 2147483647 h 1184"/>
              <a:gd name="T8" fmla="*/ 2147483647 w 1440"/>
              <a:gd name="T9" fmla="*/ 2147483647 h 1184"/>
              <a:gd name="T10" fmla="*/ 2147483647 w 1440"/>
              <a:gd name="T11" fmla="*/ 2147483647 h 1184"/>
              <a:gd name="T12" fmla="*/ 2147483647 w 1440"/>
              <a:gd name="T13" fmla="*/ 2147483647 h 1184"/>
              <a:gd name="T14" fmla="*/ 2147483647 w 1440"/>
              <a:gd name="T15" fmla="*/ 2147483647 h 1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0"/>
              <a:gd name="T25" fmla="*/ 0 h 1184"/>
              <a:gd name="T26" fmla="*/ 1440 w 1440"/>
              <a:gd name="T27" fmla="*/ 1184 h 1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0" h="1184">
                <a:moveTo>
                  <a:pt x="978" y="1184"/>
                </a:moveTo>
                <a:cubicBezTo>
                  <a:pt x="980" y="1084"/>
                  <a:pt x="1132" y="696"/>
                  <a:pt x="994" y="586"/>
                </a:cubicBezTo>
                <a:cubicBezTo>
                  <a:pt x="856" y="476"/>
                  <a:pt x="296" y="608"/>
                  <a:pt x="148" y="522"/>
                </a:cubicBezTo>
                <a:cubicBezTo>
                  <a:pt x="0" y="436"/>
                  <a:pt x="73" y="136"/>
                  <a:pt x="103" y="68"/>
                </a:cubicBezTo>
                <a:cubicBezTo>
                  <a:pt x="133" y="0"/>
                  <a:pt x="285" y="45"/>
                  <a:pt x="330" y="113"/>
                </a:cubicBezTo>
                <a:cubicBezTo>
                  <a:pt x="375" y="181"/>
                  <a:pt x="218" y="419"/>
                  <a:pt x="375" y="476"/>
                </a:cubicBezTo>
                <a:cubicBezTo>
                  <a:pt x="532" y="533"/>
                  <a:pt x="1102" y="356"/>
                  <a:pt x="1271" y="458"/>
                </a:cubicBezTo>
                <a:cubicBezTo>
                  <a:pt x="1440" y="560"/>
                  <a:pt x="1363" y="958"/>
                  <a:pt x="1387" y="109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61" name="Freeform 12"/>
          <p:cNvSpPr>
            <a:spLocks/>
          </p:cNvSpPr>
          <p:nvPr/>
        </p:nvSpPr>
        <p:spPr bwMode="auto">
          <a:xfrm>
            <a:off x="7284133" y="2229933"/>
            <a:ext cx="1648671" cy="1373826"/>
          </a:xfrm>
          <a:custGeom>
            <a:avLst/>
            <a:gdLst>
              <a:gd name="T0" fmla="*/ 2147483647 w 1326"/>
              <a:gd name="T1" fmla="*/ 2147483647 h 1327"/>
              <a:gd name="T2" fmla="*/ 2147483647 w 1326"/>
              <a:gd name="T3" fmla="*/ 2147483647 h 1327"/>
              <a:gd name="T4" fmla="*/ 2147483647 w 1326"/>
              <a:gd name="T5" fmla="*/ 2147483647 h 1327"/>
              <a:gd name="T6" fmla="*/ 2147483647 w 1326"/>
              <a:gd name="T7" fmla="*/ 0 h 1327"/>
              <a:gd name="T8" fmla="*/ 0 60000 65536"/>
              <a:gd name="T9" fmla="*/ 0 60000 65536"/>
              <a:gd name="T10" fmla="*/ 0 60000 65536"/>
              <a:gd name="T11" fmla="*/ 0 60000 65536"/>
              <a:gd name="T12" fmla="*/ 0 w 1326"/>
              <a:gd name="T13" fmla="*/ 0 h 1327"/>
              <a:gd name="T14" fmla="*/ 1326 w 1326"/>
              <a:gd name="T15" fmla="*/ 1327 h 1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6" h="1327">
                <a:moveTo>
                  <a:pt x="1175" y="1327"/>
                </a:moveTo>
                <a:cubicBezTo>
                  <a:pt x="1171" y="1204"/>
                  <a:pt x="1326" y="713"/>
                  <a:pt x="1158" y="590"/>
                </a:cubicBezTo>
                <a:cubicBezTo>
                  <a:pt x="990" y="467"/>
                  <a:pt x="330" y="687"/>
                  <a:pt x="165" y="589"/>
                </a:cubicBezTo>
                <a:cubicBezTo>
                  <a:pt x="0" y="491"/>
                  <a:pt x="104" y="241"/>
                  <a:pt x="165" y="0"/>
                </a:cubicBezTo>
              </a:path>
            </a:pathLst>
          </a:custGeom>
          <a:noFill/>
          <a:ln w="19050">
            <a:solidFill>
              <a:srgbClr val="FF66CC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62" name="Freeform 15"/>
          <p:cNvSpPr>
            <a:spLocks/>
          </p:cNvSpPr>
          <p:nvPr/>
        </p:nvSpPr>
        <p:spPr bwMode="auto">
          <a:xfrm>
            <a:off x="3318039" y="4534069"/>
            <a:ext cx="1443520" cy="1410061"/>
          </a:xfrm>
          <a:custGeom>
            <a:avLst/>
            <a:gdLst>
              <a:gd name="T0" fmla="*/ 0 w 1161"/>
              <a:gd name="T1" fmla="*/ 0 h 1362"/>
              <a:gd name="T2" fmla="*/ 2147483647 w 1161"/>
              <a:gd name="T3" fmla="*/ 2147483647 h 1362"/>
              <a:gd name="T4" fmla="*/ 2147483647 w 1161"/>
              <a:gd name="T5" fmla="*/ 2147483647 h 1362"/>
              <a:gd name="T6" fmla="*/ 2147483647 w 1161"/>
              <a:gd name="T7" fmla="*/ 2147483647 h 1362"/>
              <a:gd name="T8" fmla="*/ 2147483647 w 1161"/>
              <a:gd name="T9" fmla="*/ 2147483647 h 13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1"/>
              <a:gd name="T16" fmla="*/ 0 h 1362"/>
              <a:gd name="T17" fmla="*/ 1161 w 1161"/>
              <a:gd name="T18" fmla="*/ 1362 h 13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1" h="1362">
                <a:moveTo>
                  <a:pt x="0" y="0"/>
                </a:moveTo>
                <a:cubicBezTo>
                  <a:pt x="34" y="58"/>
                  <a:pt x="162" y="234"/>
                  <a:pt x="205" y="349"/>
                </a:cubicBezTo>
                <a:cubicBezTo>
                  <a:pt x="248" y="464"/>
                  <a:pt x="123" y="624"/>
                  <a:pt x="260" y="692"/>
                </a:cubicBezTo>
                <a:cubicBezTo>
                  <a:pt x="397" y="760"/>
                  <a:pt x="899" y="647"/>
                  <a:pt x="1030" y="759"/>
                </a:cubicBezTo>
                <a:cubicBezTo>
                  <a:pt x="1161" y="871"/>
                  <a:pt x="1044" y="1237"/>
                  <a:pt x="1047" y="136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63" name="Freeform 16"/>
          <p:cNvSpPr>
            <a:spLocks/>
          </p:cNvSpPr>
          <p:nvPr/>
        </p:nvSpPr>
        <p:spPr bwMode="auto">
          <a:xfrm>
            <a:off x="3204691" y="4734915"/>
            <a:ext cx="1211015" cy="965923"/>
          </a:xfrm>
          <a:custGeom>
            <a:avLst/>
            <a:gdLst>
              <a:gd name="T0" fmla="*/ 2147483647 w 974"/>
              <a:gd name="T1" fmla="*/ 2147483647 h 933"/>
              <a:gd name="T2" fmla="*/ 2147483647 w 974"/>
              <a:gd name="T3" fmla="*/ 2147483647 h 933"/>
              <a:gd name="T4" fmla="*/ 2147483647 w 974"/>
              <a:gd name="T5" fmla="*/ 2147483647 h 933"/>
              <a:gd name="T6" fmla="*/ 2147483647 w 974"/>
              <a:gd name="T7" fmla="*/ 0 h 933"/>
              <a:gd name="T8" fmla="*/ 0 60000 65536"/>
              <a:gd name="T9" fmla="*/ 0 60000 65536"/>
              <a:gd name="T10" fmla="*/ 0 60000 65536"/>
              <a:gd name="T11" fmla="*/ 0 60000 65536"/>
              <a:gd name="T12" fmla="*/ 0 w 974"/>
              <a:gd name="T13" fmla="*/ 0 h 933"/>
              <a:gd name="T14" fmla="*/ 974 w 974"/>
              <a:gd name="T15" fmla="*/ 933 h 9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4" h="933">
                <a:moveTo>
                  <a:pt x="815" y="933"/>
                </a:moveTo>
                <a:cubicBezTo>
                  <a:pt x="894" y="767"/>
                  <a:pt x="974" y="601"/>
                  <a:pt x="860" y="525"/>
                </a:cubicBezTo>
                <a:cubicBezTo>
                  <a:pt x="746" y="449"/>
                  <a:pt x="268" y="566"/>
                  <a:pt x="134" y="479"/>
                </a:cubicBezTo>
                <a:cubicBezTo>
                  <a:pt x="0" y="392"/>
                  <a:pt x="71" y="100"/>
                  <a:pt x="54" y="0"/>
                </a:cubicBezTo>
              </a:path>
            </a:pathLst>
          </a:custGeom>
          <a:noFill/>
          <a:ln w="19050">
            <a:solidFill>
              <a:srgbClr val="FF66CC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068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10596500" cy="1024280"/>
          </a:xfrm>
        </p:spPr>
        <p:txBody>
          <a:bodyPr/>
          <a:lstStyle/>
          <a:p>
            <a:r>
              <a:rPr lang="en-US" altLang="zh-CN" sz="3000" dirty="0"/>
              <a:t>Data Forwarding Process: AR2200/AR3200/AR3600</a:t>
            </a:r>
            <a:endParaRPr lang="zh-CN" altLang="en-US" sz="3000" dirty="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576318" y="5213521"/>
            <a:ext cx="510030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Ethernet LAN-Ethernet LAN Layer 2 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(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in a subcard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)</a:t>
            </a:r>
            <a:endParaRPr lang="zh-CN" altLang="zh-CN" sz="1200" b="1" dirty="0">
              <a:solidFill>
                <a:srgbClr val="C00000"/>
              </a:solidFill>
              <a:latin typeface="+mn-ea"/>
              <a:ea typeface="+mn-ea"/>
              <a:cs typeface="Arial" pitchFamily="34" charset="0"/>
              <a:sym typeface="Arial" pitchFamily="34" charset="0"/>
            </a:endParaRPr>
          </a:p>
          <a:p>
            <a:pPr marL="342900" indent="-342900" eaLnBrk="0" hangingPunct="0">
              <a:buFontTx/>
              <a:buAutoNum type="arabicPeriod"/>
            </a:pPr>
            <a:r>
              <a: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Ethernet LAN-Ethernet LAN Layer 3 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(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in a subcard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)</a:t>
            </a:r>
            <a:endParaRPr lang="zh-CN" altLang="zh-CN" sz="1200" b="1" dirty="0">
              <a:solidFill>
                <a:srgbClr val="C00000"/>
              </a:solidFill>
              <a:latin typeface="+mn-ea"/>
              <a:ea typeface="+mn-ea"/>
              <a:cs typeface="Arial" pitchFamily="34" charset="0"/>
              <a:sym typeface="Arial" pitchFamily="34" charset="0"/>
            </a:endParaRPr>
          </a:p>
          <a:p>
            <a:pPr marL="342900" indent="-342900" eaLnBrk="0" hangingPunct="0">
              <a:buFontTx/>
              <a:buAutoNum type="arabicPeriod"/>
            </a:pPr>
            <a:r>
              <a: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Ethernet LAN-fixed Ethernet WAN2 Layer 3 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(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in a subcard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rPr>
              <a:t>)</a:t>
            </a:r>
            <a:endParaRPr lang="zh-CN" altLang="zh-CN" sz="1200" b="1" dirty="0">
              <a:solidFill>
                <a:srgbClr val="C00000"/>
              </a:solidFill>
              <a:latin typeface="+mn-ea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524001" y="1328659"/>
            <a:ext cx="18473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t"/>
            <a:endParaRPr lang="zh-CN" altLang="en-US" dirty="0">
              <a:solidFill>
                <a:srgbClr val="000000"/>
              </a:solidFill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23492" y="1534908"/>
            <a:ext cx="5799138" cy="4752975"/>
            <a:chOff x="2711450" y="1412330"/>
            <a:chExt cx="5799138" cy="4752975"/>
          </a:xfrm>
        </p:grpSpPr>
        <p:graphicFrame>
          <p:nvGraphicFramePr>
            <p:cNvPr id="307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5427951"/>
                </p:ext>
              </p:extLst>
            </p:nvPr>
          </p:nvGraphicFramePr>
          <p:xfrm>
            <a:off x="2711450" y="1412330"/>
            <a:ext cx="5799138" cy="4752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Visio" r:id="rId5" imgW="6173914" imgH="5066919" progId="">
                    <p:embed/>
                  </p:oleObj>
                </mc:Choice>
                <mc:Fallback>
                  <p:oleObj name="Visio" r:id="rId5" imgW="6173914" imgH="506691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1450" y="1412330"/>
                          <a:ext cx="5799138" cy="4752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9" name="Freeform 10"/>
            <p:cNvSpPr>
              <a:spLocks/>
            </p:cNvSpPr>
            <p:nvPr/>
          </p:nvSpPr>
          <p:spPr bwMode="auto">
            <a:xfrm>
              <a:off x="2927350" y="1844675"/>
              <a:ext cx="4241800" cy="4032250"/>
            </a:xfrm>
            <a:custGeom>
              <a:avLst/>
              <a:gdLst>
                <a:gd name="T0" fmla="*/ 2147483647 w 30225"/>
                <a:gd name="T1" fmla="*/ 2147483647 h 14002"/>
                <a:gd name="T2" fmla="*/ 2147483647 w 30225"/>
                <a:gd name="T3" fmla="*/ 2147483647 h 14002"/>
                <a:gd name="T4" fmla="*/ 2147483647 w 30225"/>
                <a:gd name="T5" fmla="*/ 2147483647 h 14002"/>
                <a:gd name="T6" fmla="*/ 2147483647 w 30225"/>
                <a:gd name="T7" fmla="*/ 2147483647 h 14002"/>
                <a:gd name="T8" fmla="*/ 2147483647 w 30225"/>
                <a:gd name="T9" fmla="*/ 2147483647 h 14002"/>
                <a:gd name="T10" fmla="*/ 0 w 30225"/>
                <a:gd name="T11" fmla="*/ 2147483647 h 140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25"/>
                <a:gd name="T19" fmla="*/ 0 h 14002"/>
                <a:gd name="T20" fmla="*/ 30225 w 30225"/>
                <a:gd name="T21" fmla="*/ 14002 h 140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25" h="14002">
                  <a:moveTo>
                    <a:pt x="28221" y="14002"/>
                  </a:moveTo>
                  <a:cubicBezTo>
                    <a:pt x="28210" y="13996"/>
                    <a:pt x="30225" y="5702"/>
                    <a:pt x="28221" y="4751"/>
                  </a:cubicBezTo>
                  <a:cubicBezTo>
                    <a:pt x="25312" y="2834"/>
                    <a:pt x="20609" y="2000"/>
                    <a:pt x="16932" y="1250"/>
                  </a:cubicBezTo>
                  <a:cubicBezTo>
                    <a:pt x="13255" y="500"/>
                    <a:pt x="8722" y="125"/>
                    <a:pt x="6157" y="250"/>
                  </a:cubicBezTo>
                  <a:cubicBezTo>
                    <a:pt x="3592" y="375"/>
                    <a:pt x="2565" y="0"/>
                    <a:pt x="1539" y="2000"/>
                  </a:cubicBezTo>
                  <a:cubicBezTo>
                    <a:pt x="513" y="4000"/>
                    <a:pt x="124" y="9727"/>
                    <a:pt x="0" y="1225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>
                <a:latin typeface="+mj-lt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91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Positioning</a:t>
            </a: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Hardware Architecture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, Cards, and Modules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Data Forwarding Process</a:t>
            </a:r>
          </a:p>
          <a:p>
            <a:r>
              <a:rPr lang="zh-CN" altLang="zh-CN" b="1" dirty="0" smtClean="0">
                <a:sym typeface="Arial" pitchFamily="34" charset="0"/>
              </a:rPr>
              <a:t>AR G3 Feature Description</a:t>
            </a:r>
            <a:r>
              <a:rPr lang="en-US" altLang="zh-CN" b="1" dirty="0" smtClean="0">
                <a:sym typeface="Arial" pitchFamily="34" charset="0"/>
              </a:rPr>
              <a:t> and Usage Scenarios</a:t>
            </a:r>
            <a:endParaRPr lang="zh-CN" altLang="zh-CN" b="1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G3 Voice Solution</a:t>
            </a:r>
            <a:endParaRPr lang="zh-CN" altLang="en-US" dirty="0"/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1361474" y="1340086"/>
            <a:ext cx="9469052" cy="4752504"/>
            <a:chOff x="503238" y="1341438"/>
            <a:chExt cx="8461250" cy="4584700"/>
          </a:xfrm>
        </p:grpSpPr>
        <p:sp>
          <p:nvSpPr>
            <p:cNvPr id="6" name="Arc 2"/>
            <p:cNvSpPr>
              <a:spLocks/>
            </p:cNvSpPr>
            <p:nvPr/>
          </p:nvSpPr>
          <p:spPr bwMode="auto">
            <a:xfrm>
              <a:off x="3384507" y="3573463"/>
              <a:ext cx="1377930" cy="132715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707 w 21707"/>
                <a:gd name="T1" fmla="*/ 21600 h 21600"/>
                <a:gd name="T2" fmla="*/ 0 w 21707"/>
                <a:gd name="T3" fmla="*/ 79 h 21600"/>
                <a:gd name="T4" fmla="*/ 21600 w 217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7" h="21600" fill="none" extrusionOk="0">
                  <a:moveTo>
                    <a:pt x="21706" y="21599"/>
                  </a:moveTo>
                  <a:cubicBezTo>
                    <a:pt x="21671" y="21599"/>
                    <a:pt x="21635" y="21599"/>
                    <a:pt x="21600" y="21600"/>
                  </a:cubicBezTo>
                  <a:cubicBezTo>
                    <a:pt x="9701" y="21600"/>
                    <a:pt x="43" y="11977"/>
                    <a:pt x="0" y="78"/>
                  </a:cubicBezTo>
                </a:path>
                <a:path w="21707" h="21600" stroke="0" extrusionOk="0">
                  <a:moveTo>
                    <a:pt x="21706" y="21599"/>
                  </a:moveTo>
                  <a:cubicBezTo>
                    <a:pt x="21671" y="21599"/>
                    <a:pt x="21635" y="21599"/>
                    <a:pt x="21600" y="21600"/>
                  </a:cubicBezTo>
                  <a:cubicBezTo>
                    <a:pt x="9701" y="21600"/>
                    <a:pt x="43" y="11977"/>
                    <a:pt x="0" y="7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79900" tIns="39950" rIns="79900" bIns="39950" anchor="ctr"/>
            <a:lstStyle/>
            <a:p>
              <a:pPr fontAlgn="t">
                <a:defRPr/>
              </a:pPr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0421" name="Line 3"/>
            <p:cNvSpPr>
              <a:spLocks noChangeShapeType="1"/>
            </p:cNvSpPr>
            <p:nvPr/>
          </p:nvSpPr>
          <p:spPr bwMode="auto">
            <a:xfrm>
              <a:off x="7331075" y="4652963"/>
              <a:ext cx="0" cy="11953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pic>
          <p:nvPicPr>
            <p:cNvPr id="60422" name="Picture 4" descr="图片7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6513" y="2501900"/>
              <a:ext cx="10509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3" name="AutoShape 6"/>
            <p:cNvSpPr>
              <a:spLocks noChangeArrowheads="1"/>
            </p:cNvSpPr>
            <p:nvPr/>
          </p:nvSpPr>
          <p:spPr bwMode="gray">
            <a:xfrm>
              <a:off x="646113" y="1341438"/>
              <a:ext cx="4052887" cy="2212975"/>
            </a:xfrm>
            <a:prstGeom prst="roundRect">
              <a:avLst>
                <a:gd name="adj" fmla="val 7574"/>
              </a:avLst>
            </a:prstGeom>
            <a:noFill/>
            <a:ln w="3810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lIns="79900" tIns="39950" rIns="79900" bIns="39950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0424" name="AutoShape 7"/>
            <p:cNvSpPr>
              <a:spLocks noChangeArrowheads="1"/>
            </p:cNvSpPr>
            <p:nvPr/>
          </p:nvSpPr>
          <p:spPr bwMode="gray">
            <a:xfrm>
              <a:off x="4840288" y="3662363"/>
              <a:ext cx="4051300" cy="2263775"/>
            </a:xfrm>
            <a:prstGeom prst="roundRect">
              <a:avLst>
                <a:gd name="adj" fmla="val 7574"/>
              </a:avLst>
            </a:prstGeom>
            <a:solidFill>
              <a:schemeClr val="bg1">
                <a:alpha val="27843"/>
              </a:schemeClr>
            </a:solidFill>
            <a:ln w="3175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lIns="79900" tIns="39950" rIns="79900" bIns="39950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0425" name="AutoShape 8"/>
            <p:cNvSpPr>
              <a:spLocks noChangeArrowheads="1"/>
            </p:cNvSpPr>
            <p:nvPr/>
          </p:nvSpPr>
          <p:spPr bwMode="gray">
            <a:xfrm>
              <a:off x="646113" y="3662363"/>
              <a:ext cx="4052887" cy="2263775"/>
            </a:xfrm>
            <a:prstGeom prst="roundRect">
              <a:avLst>
                <a:gd name="adj" fmla="val 7574"/>
              </a:avLst>
            </a:prstGeom>
            <a:noFill/>
            <a:ln w="3175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lIns="79900" tIns="39950" rIns="79900" bIns="39950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0426" name="AutoShape 9"/>
            <p:cNvSpPr>
              <a:spLocks noChangeArrowheads="1"/>
            </p:cNvSpPr>
            <p:nvPr/>
          </p:nvSpPr>
          <p:spPr bwMode="gray">
            <a:xfrm>
              <a:off x="4840288" y="1341438"/>
              <a:ext cx="4051300" cy="2212975"/>
            </a:xfrm>
            <a:prstGeom prst="roundRect">
              <a:avLst>
                <a:gd name="adj" fmla="val 7574"/>
              </a:avLst>
            </a:prstGeom>
            <a:noFill/>
            <a:ln w="31750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lIns="79900" tIns="39950" rIns="79900" bIns="39950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0427" name="Arc 10"/>
            <p:cNvSpPr>
              <a:spLocks/>
            </p:cNvSpPr>
            <p:nvPr/>
          </p:nvSpPr>
          <p:spPr bwMode="auto">
            <a:xfrm>
              <a:off x="4751388" y="2312988"/>
              <a:ext cx="1373187" cy="1331912"/>
            </a:xfrm>
            <a:custGeom>
              <a:avLst/>
              <a:gdLst>
                <a:gd name="T0" fmla="*/ 0 w 21600"/>
                <a:gd name="T1" fmla="*/ 0 h 21699"/>
                <a:gd name="T2" fmla="*/ 2147483647 w 21600"/>
                <a:gd name="T3" fmla="*/ 2147483647 h 21699"/>
                <a:gd name="T4" fmla="*/ 0 w 21600"/>
                <a:gd name="T5" fmla="*/ 2147483647 h 216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99"/>
                <a:gd name="T11" fmla="*/ 21600 w 21600"/>
                <a:gd name="T12" fmla="*/ 21699 h 216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32"/>
                    <a:pt x="21599" y="21665"/>
                    <a:pt x="21599" y="21698"/>
                  </a:cubicBezTo>
                </a:path>
                <a:path w="21600" h="216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32"/>
                    <a:pt x="21599" y="21665"/>
                    <a:pt x="21599" y="216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noFill/>
              <a:round/>
              <a:headEnd/>
              <a:tailEnd/>
            </a:ln>
            <a:effectLst>
              <a:prstShdw prst="shdw17" dist="17961" dir="2700000">
                <a:srgbClr val="858585"/>
              </a:prstShdw>
            </a:effectLst>
          </p:spPr>
          <p:txBody>
            <a:bodyPr wrap="none" lIns="79900" tIns="39950" rIns="79900" bIns="3995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28" name="Arc 11"/>
            <p:cNvSpPr>
              <a:spLocks/>
            </p:cNvSpPr>
            <p:nvPr/>
          </p:nvSpPr>
          <p:spPr bwMode="auto">
            <a:xfrm>
              <a:off x="3414713" y="2327275"/>
              <a:ext cx="1373187" cy="1317625"/>
            </a:xfrm>
            <a:custGeom>
              <a:avLst/>
              <a:gdLst>
                <a:gd name="T0" fmla="*/ 0 w 21600"/>
                <a:gd name="T1" fmla="*/ 2147483647 h 21599"/>
                <a:gd name="T2" fmla="*/ 2147483647 w 21600"/>
                <a:gd name="T3" fmla="*/ 0 h 21599"/>
                <a:gd name="T4" fmla="*/ 2147483647 w 21600"/>
                <a:gd name="T5" fmla="*/ 2147483647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59"/>
                    <a:pt x="9531" y="126"/>
                    <a:pt x="21370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59"/>
                    <a:pt x="9531" y="126"/>
                    <a:pt x="21370" y="0"/>
                  </a:cubicBezTo>
                  <a:lnTo>
                    <a:pt x="2160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CCFF99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DDDDDD"/>
              </a:solidFill>
              <a:round/>
              <a:headEnd/>
              <a:tailEnd/>
            </a:ln>
            <a:effectLst>
              <a:prstShdw prst="shdw17" dist="17961" dir="2700000">
                <a:srgbClr val="858585"/>
              </a:prstShdw>
            </a:effectLst>
          </p:spPr>
          <p:txBody>
            <a:bodyPr wrap="none" lIns="79900" tIns="39950" rIns="79900" bIns="3995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Arc 12"/>
            <p:cNvSpPr>
              <a:spLocks/>
            </p:cNvSpPr>
            <p:nvPr/>
          </p:nvSpPr>
          <p:spPr bwMode="auto">
            <a:xfrm>
              <a:off x="4751325" y="3578225"/>
              <a:ext cx="1363642" cy="132715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99 w 21599"/>
                <a:gd name="T1" fmla="*/ 216 h 21599"/>
                <a:gd name="T2" fmla="*/ 205 w 21599"/>
                <a:gd name="T3" fmla="*/ 21599 h 21599"/>
                <a:gd name="T4" fmla="*/ 0 w 21599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599" fill="none" extrusionOk="0">
                  <a:moveTo>
                    <a:pt x="21598" y="215"/>
                  </a:moveTo>
                  <a:cubicBezTo>
                    <a:pt x="21481" y="11980"/>
                    <a:pt x="11969" y="21487"/>
                    <a:pt x="205" y="21599"/>
                  </a:cubicBezTo>
                </a:path>
                <a:path w="21599" h="21599" stroke="0" extrusionOk="0">
                  <a:moveTo>
                    <a:pt x="21598" y="215"/>
                  </a:moveTo>
                  <a:cubicBezTo>
                    <a:pt x="21481" y="11980"/>
                    <a:pt x="11969" y="21487"/>
                    <a:pt x="205" y="215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79900" tIns="39950" rIns="79900" bIns="39950" anchor="ctr"/>
            <a:lstStyle/>
            <a:p>
              <a:pPr fontAlgn="t">
                <a:defRPr/>
              </a:pPr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0430" name="Oval 13"/>
            <p:cNvSpPr>
              <a:spLocks noChangeArrowheads="1"/>
            </p:cNvSpPr>
            <p:nvPr/>
          </p:nvSpPr>
          <p:spPr bwMode="auto">
            <a:xfrm>
              <a:off x="3460750" y="2349500"/>
              <a:ext cx="2587625" cy="2500313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79900" tIns="39950" rIns="79900" bIns="39950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60431" name="Picture 14" descr="circ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8563" y="2655888"/>
              <a:ext cx="2025650" cy="182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2" name="Rectangle 15"/>
            <p:cNvSpPr>
              <a:spLocks noChangeArrowheads="1"/>
            </p:cNvSpPr>
            <p:nvPr/>
          </p:nvSpPr>
          <p:spPr bwMode="auto">
            <a:xfrm rot="-2891888">
              <a:off x="3426619" y="2745582"/>
              <a:ext cx="1139825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52" tIns="45676" rIns="91352" bIns="45676" anchor="ctr"/>
            <a:lstStyle/>
            <a:p>
              <a:pPr algn="ctr" defTabSz="912813" eaLnBrk="0" hangingPunct="0">
                <a:buSzPct val="100000"/>
              </a:pPr>
              <a:r>
                <a:rPr lang="zh-CN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SIP AG</a:t>
              </a:r>
            </a:p>
          </p:txBody>
        </p:sp>
        <p:sp>
          <p:nvSpPr>
            <p:cNvPr id="60433" name="Rectangle 16"/>
            <p:cNvSpPr>
              <a:spLocks noChangeArrowheads="1"/>
            </p:cNvSpPr>
            <p:nvPr/>
          </p:nvSpPr>
          <p:spPr bwMode="auto">
            <a:xfrm rot="2358479">
              <a:off x="4572000" y="2781300"/>
              <a:ext cx="1811338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52" tIns="45676" rIns="91352" bIns="45676" anchor="ctr"/>
            <a:lstStyle/>
            <a:p>
              <a:pPr algn="ctr" defTabSz="912813" eaLnBrk="0" hangingPunct="0">
                <a:buSzPct val="100000"/>
              </a:pPr>
              <a:r>
                <a:rPr lang="zh-CN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Local PBX</a:t>
              </a:r>
            </a:p>
          </p:txBody>
        </p:sp>
        <p:sp>
          <p:nvSpPr>
            <p:cNvPr id="60434" name="Rectangle 17"/>
            <p:cNvSpPr>
              <a:spLocks noChangeArrowheads="1"/>
            </p:cNvSpPr>
            <p:nvPr/>
          </p:nvSpPr>
          <p:spPr bwMode="auto">
            <a:xfrm rot="2508112">
              <a:off x="3122613" y="4113213"/>
              <a:ext cx="2025650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52" tIns="45676" rIns="91352" bIns="45676" anchor="ctr"/>
            <a:lstStyle/>
            <a:p>
              <a:pPr algn="ctr" defTabSz="912813" eaLnBrk="0" hangingPunct="0">
                <a:buSzPct val="100000"/>
              </a:pPr>
              <a:r>
                <a:rPr lang="zh-CN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Easy Management</a:t>
              </a:r>
            </a:p>
          </p:txBody>
        </p:sp>
        <p:sp>
          <p:nvSpPr>
            <p:cNvPr id="60435" name="Rectangle 18"/>
            <p:cNvSpPr>
              <a:spLocks noChangeArrowheads="1"/>
            </p:cNvSpPr>
            <p:nvPr/>
          </p:nvSpPr>
          <p:spPr bwMode="auto">
            <a:xfrm rot="-2928107">
              <a:off x="4323556" y="4085432"/>
              <a:ext cx="2166937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52" tIns="45676" rIns="91352" bIns="45676" anchor="ctr"/>
            <a:lstStyle/>
            <a:p>
              <a:pPr algn="ctr" defTabSz="912813" eaLnBrk="0" hangingPunct="0">
                <a:buSzPct val="100000"/>
              </a:pPr>
              <a:r>
                <a:rPr lang="zh-CN" altLang="zh-CN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"</a:t>
              </a:r>
              <a:r>
                <a:rPr lang="zh-CN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All in One</a:t>
              </a:r>
              <a:r>
                <a:rPr lang="en-US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"</a:t>
              </a:r>
              <a:r>
                <a:rPr lang="zh-CN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 Access </a:t>
              </a:r>
            </a:p>
          </p:txBody>
        </p:sp>
        <p:sp>
          <p:nvSpPr>
            <p:cNvPr id="60436" name="Text Box 19"/>
            <p:cNvSpPr txBox="1">
              <a:spLocks noChangeArrowheads="1"/>
            </p:cNvSpPr>
            <p:nvPr/>
          </p:nvSpPr>
          <p:spPr bwMode="auto">
            <a:xfrm>
              <a:off x="719138" y="3717032"/>
              <a:ext cx="2975888" cy="1003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39" tIns="17986" rIns="79139" bIns="39570"/>
            <a:lstStyle/>
            <a:p>
              <a:pPr marL="179388" indent="-179388" defTabSz="801688" eaLnBrk="0" hangingPunct="0">
                <a:lnSpc>
                  <a:spcPct val="120000"/>
                </a:lnSpc>
                <a:buClr>
                  <a:srgbClr val="990000"/>
                </a:buClr>
                <a:buSzPct val="80000"/>
                <a:buFont typeface="Wingdings" pitchFamily="2" charset="2"/>
                <a:buChar char="n"/>
              </a:pPr>
              <a:r>
                <a:rPr lang="zh-CN" altLang="zh-CN" sz="14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Supporting SNMP and TR069 network management</a:t>
              </a:r>
            </a:p>
            <a:p>
              <a:pPr marL="179388" indent="-179388" defTabSz="801688" eaLnBrk="0" hangingPunct="0">
                <a:lnSpc>
                  <a:spcPct val="120000"/>
                </a:lnSpc>
                <a:buClr>
                  <a:srgbClr val="990000"/>
                </a:buClr>
                <a:buSzPct val="80000"/>
                <a:buFont typeface="Wingdings" pitchFamily="2" charset="2"/>
                <a:buChar char="n"/>
              </a:pPr>
              <a:r>
                <a:rPr lang="zh-CN" altLang="zh-CN" sz="14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Independent account and domain management</a:t>
              </a:r>
            </a:p>
          </p:txBody>
        </p:sp>
        <p:sp>
          <p:nvSpPr>
            <p:cNvPr id="60437" name="Text Box 20"/>
            <p:cNvSpPr txBox="1">
              <a:spLocks noChangeArrowheads="1"/>
            </p:cNvSpPr>
            <p:nvPr/>
          </p:nvSpPr>
          <p:spPr bwMode="auto">
            <a:xfrm>
              <a:off x="503238" y="1385888"/>
              <a:ext cx="3951287" cy="6641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2480" tIns="36240" rIns="72480" bIns="36240" anchorCtr="1"/>
            <a:lstStyle/>
            <a:p>
              <a:pPr marL="176213" indent="-176213" defTabSz="636588" eaLnBrk="0" hangingPunct="0">
                <a:lnSpc>
                  <a:spcPct val="120000"/>
                </a:lnSpc>
                <a:buClr>
                  <a:srgbClr val="990000"/>
                </a:buClr>
                <a:buSzPct val="80000"/>
                <a:buFont typeface="Wingdings" pitchFamily="2" charset="2"/>
                <a:buChar char="n"/>
              </a:pPr>
              <a:r>
                <a:rPr lang="zh-CN" altLang="zh-CN" sz="14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Communicating with mainstream vendors directly</a:t>
              </a:r>
            </a:p>
          </p:txBody>
        </p:sp>
        <p:sp>
          <p:nvSpPr>
            <p:cNvPr id="60438" name="Rectangle 21"/>
            <p:cNvSpPr>
              <a:spLocks noChangeArrowheads="1"/>
            </p:cNvSpPr>
            <p:nvPr/>
          </p:nvSpPr>
          <p:spPr bwMode="auto">
            <a:xfrm>
              <a:off x="5410200" y="1412875"/>
              <a:ext cx="3411538" cy="5998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39" tIns="17986" rIns="79139" bIns="39570"/>
            <a:lstStyle/>
            <a:p>
              <a:pPr marL="176213" indent="-176213" defTabSz="801688" eaLnBrk="0" hangingPunct="0">
                <a:lnSpc>
                  <a:spcPct val="110000"/>
                </a:lnSpc>
                <a:buClr>
                  <a:srgbClr val="990000"/>
                </a:buClr>
                <a:buSzPct val="80000"/>
                <a:buFont typeface="Wingdings" pitchFamily="2" charset="2"/>
                <a:buChar char="n"/>
              </a:pPr>
              <a:r>
                <a:rPr lang="zh-CN" altLang="zh-CN" sz="14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Integrating the PBX module to provide rich services </a:t>
              </a:r>
            </a:p>
          </p:txBody>
        </p:sp>
        <p:sp>
          <p:nvSpPr>
            <p:cNvPr id="60439" name="Text Box 22"/>
            <p:cNvSpPr txBox="1">
              <a:spLocks noChangeArrowheads="1"/>
            </p:cNvSpPr>
            <p:nvPr/>
          </p:nvSpPr>
          <p:spPr bwMode="auto">
            <a:xfrm>
              <a:off x="6119813" y="3789363"/>
              <a:ext cx="2844675" cy="9445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39" tIns="17986" rIns="79139" bIns="39570"/>
            <a:lstStyle/>
            <a:p>
              <a:pPr marL="179388" indent="-179388" defTabSz="801688" eaLnBrk="0" hangingPunct="0">
                <a:lnSpc>
                  <a:spcPct val="120000"/>
                </a:lnSpc>
                <a:buClr>
                  <a:srgbClr val="990000"/>
                </a:buClr>
                <a:buSzPct val="80000"/>
                <a:buFont typeface="Wingdings" pitchFamily="2" charset="2"/>
                <a:buChar char="n"/>
              </a:pPr>
              <a:r>
                <a:rPr lang="zh-CN" altLang="zh-CN" sz="14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Flexible interfaces meeting multiple requirements</a:t>
              </a:r>
            </a:p>
          </p:txBody>
        </p:sp>
        <p:pic>
          <p:nvPicPr>
            <p:cNvPr id="60440" name="Picture 23" descr="AR49-45_FR_060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7325" y="3271838"/>
              <a:ext cx="1549400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1" name="Picture 24" descr="图片7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22500" y="2568575"/>
              <a:ext cx="758825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42" name="Text Box 25"/>
            <p:cNvSpPr txBox="1">
              <a:spLocks noChangeArrowheads="1"/>
            </p:cNvSpPr>
            <p:nvPr/>
          </p:nvSpPr>
          <p:spPr bwMode="auto">
            <a:xfrm>
              <a:off x="2387600" y="2241550"/>
              <a:ext cx="420688" cy="2301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355" tIns="45677" rIns="91355" bIns="45677"/>
            <a:lstStyle/>
            <a:p>
              <a:pPr defTabSz="912813" eaLnBrk="0" hangingPunct="0">
                <a:buSzPct val="100000"/>
              </a:pPr>
              <a:r>
                <a:rPr lang="zh-CN" altLang="zh-CN" sz="9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SBC</a:t>
              </a:r>
            </a:p>
          </p:txBody>
        </p:sp>
        <p:sp>
          <p:nvSpPr>
            <p:cNvPr id="60443" name="Text Box 26"/>
            <p:cNvSpPr txBox="1">
              <a:spLocks noChangeArrowheads="1"/>
            </p:cNvSpPr>
            <p:nvPr/>
          </p:nvSpPr>
          <p:spPr bwMode="auto">
            <a:xfrm>
              <a:off x="2855913" y="2781300"/>
              <a:ext cx="422275" cy="2301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355" tIns="45677" rIns="91355" bIns="45677"/>
            <a:lstStyle/>
            <a:p>
              <a:pPr defTabSz="912813" eaLnBrk="0" hangingPunct="0">
                <a:buSzPct val="100000"/>
              </a:pPr>
              <a:r>
                <a:rPr lang="zh-CN" altLang="zh-CN" sz="9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SBC</a:t>
              </a:r>
            </a:p>
          </p:txBody>
        </p:sp>
        <p:sp>
          <p:nvSpPr>
            <p:cNvPr id="60444" name="Freeform 27"/>
            <p:cNvSpPr>
              <a:spLocks/>
            </p:cNvSpPr>
            <p:nvPr/>
          </p:nvSpPr>
          <p:spPr bwMode="auto">
            <a:xfrm>
              <a:off x="1368425" y="2528888"/>
              <a:ext cx="1044575" cy="179387"/>
            </a:xfrm>
            <a:custGeom>
              <a:avLst/>
              <a:gdLst>
                <a:gd name="T0" fmla="*/ 0 w 658"/>
                <a:gd name="T1" fmla="*/ 2147483647 h 113"/>
                <a:gd name="T2" fmla="*/ 2147483647 w 658"/>
                <a:gd name="T3" fmla="*/ 2147483647 h 113"/>
                <a:gd name="T4" fmla="*/ 2147483647 w 658"/>
                <a:gd name="T5" fmla="*/ 0 h 113"/>
                <a:gd name="T6" fmla="*/ 0 60000 65536"/>
                <a:gd name="T7" fmla="*/ 0 60000 65536"/>
                <a:gd name="T8" fmla="*/ 0 60000 65536"/>
                <a:gd name="T9" fmla="*/ 0 w 658"/>
                <a:gd name="T10" fmla="*/ 0 h 113"/>
                <a:gd name="T11" fmla="*/ 658 w 658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8" h="113">
                  <a:moveTo>
                    <a:pt x="0" y="113"/>
                  </a:moveTo>
                  <a:cubicBezTo>
                    <a:pt x="81" y="77"/>
                    <a:pt x="162" y="42"/>
                    <a:pt x="272" y="23"/>
                  </a:cubicBezTo>
                  <a:cubicBezTo>
                    <a:pt x="382" y="4"/>
                    <a:pt x="520" y="2"/>
                    <a:pt x="65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45" name="Freeform 28"/>
            <p:cNvSpPr>
              <a:spLocks/>
            </p:cNvSpPr>
            <p:nvPr/>
          </p:nvSpPr>
          <p:spPr bwMode="auto">
            <a:xfrm>
              <a:off x="1404938" y="2744788"/>
              <a:ext cx="1584325" cy="77787"/>
            </a:xfrm>
            <a:custGeom>
              <a:avLst/>
              <a:gdLst>
                <a:gd name="T0" fmla="*/ 0 w 998"/>
                <a:gd name="T1" fmla="*/ 2147483647 h 49"/>
                <a:gd name="T2" fmla="*/ 2147483647 w 998"/>
                <a:gd name="T3" fmla="*/ 2147483647 h 49"/>
                <a:gd name="T4" fmla="*/ 2147483647 w 998"/>
                <a:gd name="T5" fmla="*/ 0 h 49"/>
                <a:gd name="T6" fmla="*/ 0 60000 65536"/>
                <a:gd name="T7" fmla="*/ 0 60000 65536"/>
                <a:gd name="T8" fmla="*/ 0 60000 65536"/>
                <a:gd name="T9" fmla="*/ 0 w 998"/>
                <a:gd name="T10" fmla="*/ 0 h 49"/>
                <a:gd name="T11" fmla="*/ 998 w 99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49">
                  <a:moveTo>
                    <a:pt x="0" y="23"/>
                  </a:moveTo>
                  <a:cubicBezTo>
                    <a:pt x="132" y="36"/>
                    <a:pt x="265" y="49"/>
                    <a:pt x="431" y="45"/>
                  </a:cubicBezTo>
                  <a:cubicBezTo>
                    <a:pt x="597" y="41"/>
                    <a:pt x="919" y="4"/>
                    <a:pt x="99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46" name="Freeform 29"/>
            <p:cNvSpPr>
              <a:spLocks/>
            </p:cNvSpPr>
            <p:nvPr/>
          </p:nvSpPr>
          <p:spPr bwMode="auto">
            <a:xfrm>
              <a:off x="1368425" y="2852738"/>
              <a:ext cx="1081088" cy="217487"/>
            </a:xfrm>
            <a:custGeom>
              <a:avLst/>
              <a:gdLst>
                <a:gd name="T0" fmla="*/ 0 w 681"/>
                <a:gd name="T1" fmla="*/ 0 h 137"/>
                <a:gd name="T2" fmla="*/ 2147483647 w 681"/>
                <a:gd name="T3" fmla="*/ 2147483647 h 137"/>
                <a:gd name="T4" fmla="*/ 2147483647 w 681"/>
                <a:gd name="T5" fmla="*/ 2147483647 h 137"/>
                <a:gd name="T6" fmla="*/ 0 60000 65536"/>
                <a:gd name="T7" fmla="*/ 0 60000 65536"/>
                <a:gd name="T8" fmla="*/ 0 60000 65536"/>
                <a:gd name="T9" fmla="*/ 0 w 681"/>
                <a:gd name="T10" fmla="*/ 0 h 137"/>
                <a:gd name="T11" fmla="*/ 681 w 681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137">
                  <a:moveTo>
                    <a:pt x="0" y="0"/>
                  </a:moveTo>
                  <a:cubicBezTo>
                    <a:pt x="147" y="45"/>
                    <a:pt x="295" y="91"/>
                    <a:pt x="408" y="114"/>
                  </a:cubicBezTo>
                  <a:cubicBezTo>
                    <a:pt x="521" y="137"/>
                    <a:pt x="601" y="136"/>
                    <a:pt x="681" y="1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3" name="Group 30"/>
            <p:cNvGrpSpPr>
              <a:grpSpLocks noChangeAspect="1"/>
            </p:cNvGrpSpPr>
            <p:nvPr/>
          </p:nvGrpSpPr>
          <p:grpSpPr bwMode="auto">
            <a:xfrm>
              <a:off x="1033463" y="2630491"/>
              <a:ext cx="431800" cy="374651"/>
              <a:chOff x="2114" y="576"/>
              <a:chExt cx="504" cy="437"/>
            </a:xfrm>
          </p:grpSpPr>
          <p:sp>
            <p:nvSpPr>
              <p:cNvPr id="60662" name="Freeform 31"/>
              <p:cNvSpPr>
                <a:spLocks noChangeAspect="1"/>
              </p:cNvSpPr>
              <p:nvPr/>
            </p:nvSpPr>
            <p:spPr bwMode="auto">
              <a:xfrm>
                <a:off x="2114" y="736"/>
                <a:ext cx="504" cy="232"/>
              </a:xfrm>
              <a:custGeom>
                <a:avLst/>
                <a:gdLst>
                  <a:gd name="T0" fmla="*/ 0 w 252"/>
                  <a:gd name="T1" fmla="*/ 0 h 116"/>
                  <a:gd name="T2" fmla="*/ 0 w 252"/>
                  <a:gd name="T3" fmla="*/ 310378542 h 116"/>
                  <a:gd name="T4" fmla="*/ 0 w 252"/>
                  <a:gd name="T5" fmla="*/ 310378542 h 116"/>
                  <a:gd name="T6" fmla="*/ 1056964608 w 252"/>
                  <a:gd name="T7" fmla="*/ 973078528 h 116"/>
                  <a:gd name="T8" fmla="*/ 2113929216 w 252"/>
                  <a:gd name="T9" fmla="*/ 310378542 h 116"/>
                  <a:gd name="T10" fmla="*/ 2113929216 w 252"/>
                  <a:gd name="T11" fmla="*/ 310378542 h 116"/>
                  <a:gd name="T12" fmla="*/ 2113929216 w 252"/>
                  <a:gd name="T13" fmla="*/ 0 h 116"/>
                  <a:gd name="T14" fmla="*/ 0 w 252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116"/>
                  <a:gd name="T26" fmla="*/ 252 w 252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81"/>
                      <a:pt x="56" y="116"/>
                      <a:pt x="126" y="116"/>
                    </a:cubicBezTo>
                    <a:cubicBezTo>
                      <a:pt x="195" y="116"/>
                      <a:pt x="252" y="81"/>
                      <a:pt x="252" y="37"/>
                    </a:cubicBezTo>
                    <a:cubicBezTo>
                      <a:pt x="252" y="37"/>
                      <a:pt x="252" y="37"/>
                      <a:pt x="252" y="37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63" name="Oval 32"/>
              <p:cNvSpPr>
                <a:spLocks noChangeAspect="1" noChangeArrowheads="1"/>
              </p:cNvSpPr>
              <p:nvPr/>
            </p:nvSpPr>
            <p:spPr bwMode="auto">
              <a:xfrm>
                <a:off x="2114" y="578"/>
                <a:ext cx="504" cy="316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64" name="Freeform 33"/>
              <p:cNvSpPr>
                <a:spLocks noChangeAspect="1" noEditPoints="1"/>
              </p:cNvSpPr>
              <p:nvPr/>
            </p:nvSpPr>
            <p:spPr bwMode="auto">
              <a:xfrm>
                <a:off x="2116" y="576"/>
                <a:ext cx="500" cy="318"/>
              </a:xfrm>
              <a:custGeom>
                <a:avLst/>
                <a:gdLst>
                  <a:gd name="T0" fmla="*/ 0 w 250"/>
                  <a:gd name="T1" fmla="*/ 671088126 h 159"/>
                  <a:gd name="T2" fmla="*/ 1048576000 w 250"/>
                  <a:gd name="T3" fmla="*/ 1333788672 h 159"/>
                  <a:gd name="T4" fmla="*/ 2097152000 w 250"/>
                  <a:gd name="T5" fmla="*/ 671088126 h 159"/>
                  <a:gd name="T6" fmla="*/ 1048576000 w 250"/>
                  <a:gd name="T7" fmla="*/ 0 h 159"/>
                  <a:gd name="T8" fmla="*/ 0 w 250"/>
                  <a:gd name="T9" fmla="*/ 671088126 h 159"/>
                  <a:gd name="T10" fmla="*/ 58720258 w 250"/>
                  <a:gd name="T11" fmla="*/ 671088126 h 159"/>
                  <a:gd name="T12" fmla="*/ 1048576000 w 250"/>
                  <a:gd name="T13" fmla="*/ 67108870 h 159"/>
                  <a:gd name="T14" fmla="*/ 2030043152 w 250"/>
                  <a:gd name="T15" fmla="*/ 671088126 h 159"/>
                  <a:gd name="T16" fmla="*/ 1048576000 w 250"/>
                  <a:gd name="T17" fmla="*/ 1275068439 h 159"/>
                  <a:gd name="T18" fmla="*/ 58720258 w 250"/>
                  <a:gd name="T19" fmla="*/ 671088126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159"/>
                  <a:gd name="T32" fmla="*/ 250 w 25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159">
                    <a:moveTo>
                      <a:pt x="0" y="80"/>
                    </a:moveTo>
                    <a:cubicBezTo>
                      <a:pt x="0" y="124"/>
                      <a:pt x="56" y="159"/>
                      <a:pt x="125" y="159"/>
                    </a:cubicBezTo>
                    <a:cubicBezTo>
                      <a:pt x="194" y="159"/>
                      <a:pt x="250" y="124"/>
                      <a:pt x="250" y="80"/>
                    </a:cubicBezTo>
                    <a:cubicBezTo>
                      <a:pt x="250" y="36"/>
                      <a:pt x="194" y="0"/>
                      <a:pt x="125" y="0"/>
                    </a:cubicBezTo>
                    <a:cubicBezTo>
                      <a:pt x="56" y="0"/>
                      <a:pt x="0" y="36"/>
                      <a:pt x="0" y="80"/>
                    </a:cubicBezTo>
                    <a:close/>
                    <a:moveTo>
                      <a:pt x="7" y="80"/>
                    </a:moveTo>
                    <a:cubicBezTo>
                      <a:pt x="7" y="40"/>
                      <a:pt x="60" y="8"/>
                      <a:pt x="125" y="8"/>
                    </a:cubicBezTo>
                    <a:cubicBezTo>
                      <a:pt x="190" y="8"/>
                      <a:pt x="242" y="40"/>
                      <a:pt x="242" y="80"/>
                    </a:cubicBezTo>
                    <a:cubicBezTo>
                      <a:pt x="242" y="120"/>
                      <a:pt x="190" y="152"/>
                      <a:pt x="125" y="152"/>
                    </a:cubicBezTo>
                    <a:cubicBezTo>
                      <a:pt x="60" y="152"/>
                      <a:pt x="7" y="120"/>
                      <a:pt x="7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65" name="Freeform 34"/>
              <p:cNvSpPr>
                <a:spLocks noChangeAspect="1"/>
              </p:cNvSpPr>
              <p:nvPr/>
            </p:nvSpPr>
            <p:spPr bwMode="auto">
              <a:xfrm>
                <a:off x="2130" y="592"/>
                <a:ext cx="460" cy="196"/>
              </a:xfrm>
              <a:custGeom>
                <a:avLst/>
                <a:gdLst>
                  <a:gd name="T0" fmla="*/ 16777220 w 230"/>
                  <a:gd name="T1" fmla="*/ 629145660 h 98"/>
                  <a:gd name="T2" fmla="*/ 998242295 w 230"/>
                  <a:gd name="T3" fmla="*/ 25165824 h 98"/>
                  <a:gd name="T4" fmla="*/ 1929379840 w 230"/>
                  <a:gd name="T5" fmla="*/ 427818235 h 98"/>
                  <a:gd name="T6" fmla="*/ 989854201 w 230"/>
                  <a:gd name="T7" fmla="*/ 0 h 98"/>
                  <a:gd name="T8" fmla="*/ 0 w 230"/>
                  <a:gd name="T9" fmla="*/ 603979844 h 98"/>
                  <a:gd name="T10" fmla="*/ 67108878 w 230"/>
                  <a:gd name="T11" fmla="*/ 822083584 h 98"/>
                  <a:gd name="T12" fmla="*/ 16777220 w 230"/>
                  <a:gd name="T13" fmla="*/ 62914566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5" y="3"/>
                      <a:pt x="119" y="3"/>
                    </a:cubicBezTo>
                    <a:cubicBezTo>
                      <a:pt x="171" y="3"/>
                      <a:pt x="214" y="23"/>
                      <a:pt x="230" y="51"/>
                    </a:cubicBezTo>
                    <a:cubicBezTo>
                      <a:pt x="215" y="21"/>
                      <a:pt x="171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66" name="Freeform 35"/>
              <p:cNvSpPr>
                <a:spLocks noChangeAspect="1" noEditPoints="1"/>
              </p:cNvSpPr>
              <p:nvPr/>
            </p:nvSpPr>
            <p:spPr bwMode="auto">
              <a:xfrm>
                <a:off x="2204" y="650"/>
                <a:ext cx="340" cy="188"/>
              </a:xfrm>
              <a:custGeom>
                <a:avLst/>
                <a:gdLst>
                  <a:gd name="T0" fmla="*/ 1031795086 w 170"/>
                  <a:gd name="T1" fmla="*/ 662700073 h 94"/>
                  <a:gd name="T2" fmla="*/ 905966011 w 170"/>
                  <a:gd name="T3" fmla="*/ 520092119 h 94"/>
                  <a:gd name="T4" fmla="*/ 947909036 w 170"/>
                  <a:gd name="T5" fmla="*/ 486537954 h 94"/>
                  <a:gd name="T6" fmla="*/ 1048572296 w 170"/>
                  <a:gd name="T7" fmla="*/ 343932944 h 94"/>
                  <a:gd name="T8" fmla="*/ 763360750 w 170"/>
                  <a:gd name="T9" fmla="*/ 503314909 h 94"/>
                  <a:gd name="T10" fmla="*/ 771749355 w 170"/>
                  <a:gd name="T11" fmla="*/ 553648204 h 94"/>
                  <a:gd name="T12" fmla="*/ 922743221 w 170"/>
                  <a:gd name="T13" fmla="*/ 713031705 h 94"/>
                  <a:gd name="T14" fmla="*/ 671088655 w 170"/>
                  <a:gd name="T15" fmla="*/ 780140547 h 94"/>
                  <a:gd name="T16" fmla="*/ 1207959630 w 170"/>
                  <a:gd name="T17" fmla="*/ 503314909 h 94"/>
                  <a:gd name="T18" fmla="*/ 973074851 w 170"/>
                  <a:gd name="T19" fmla="*/ 301989918 h 94"/>
                  <a:gd name="T20" fmla="*/ 1191182420 w 170"/>
                  <a:gd name="T21" fmla="*/ 301989918 h 94"/>
                  <a:gd name="T22" fmla="*/ 1426063360 w 170"/>
                  <a:gd name="T23" fmla="*/ 25165824 h 94"/>
                  <a:gd name="T24" fmla="*/ 998240666 w 170"/>
                  <a:gd name="T25" fmla="*/ 50331648 h 94"/>
                  <a:gd name="T26" fmla="*/ 1216348235 w 170"/>
                  <a:gd name="T27" fmla="*/ 92274690 h 94"/>
                  <a:gd name="T28" fmla="*/ 914354616 w 170"/>
                  <a:gd name="T29" fmla="*/ 201326463 h 94"/>
                  <a:gd name="T30" fmla="*/ 721419261 w 170"/>
                  <a:gd name="T31" fmla="*/ 167772170 h 94"/>
                  <a:gd name="T32" fmla="*/ 973074851 w 170"/>
                  <a:gd name="T33" fmla="*/ 301989918 h 94"/>
                  <a:gd name="T34" fmla="*/ 503314891 w 170"/>
                  <a:gd name="T35" fmla="*/ 251657582 h 94"/>
                  <a:gd name="T36" fmla="*/ 511703496 w 170"/>
                  <a:gd name="T37" fmla="*/ 276824102 h 94"/>
                  <a:gd name="T38" fmla="*/ 310378513 w 170"/>
                  <a:gd name="T39" fmla="*/ 385875971 h 94"/>
                  <a:gd name="T40" fmla="*/ 620757025 w 170"/>
                  <a:gd name="T41" fmla="*/ 318767129 h 94"/>
                  <a:gd name="T42" fmla="*/ 654311445 w 170"/>
                  <a:gd name="T43" fmla="*/ 276824102 h 94"/>
                  <a:gd name="T44" fmla="*/ 494926286 w 170"/>
                  <a:gd name="T45" fmla="*/ 75497479 h 94"/>
                  <a:gd name="T46" fmla="*/ 746584052 w 170"/>
                  <a:gd name="T47" fmla="*/ 8388609 h 94"/>
                  <a:gd name="T48" fmla="*/ 268435488 w 170"/>
                  <a:gd name="T49" fmla="*/ 159383564 h 94"/>
                  <a:gd name="T50" fmla="*/ 318767118 w 170"/>
                  <a:gd name="T51" fmla="*/ 285212707 h 94"/>
                  <a:gd name="T52" fmla="*/ 452983261 w 170"/>
                  <a:gd name="T53" fmla="*/ 478149349 h 94"/>
                  <a:gd name="T54" fmla="*/ 226491759 w 170"/>
                  <a:gd name="T55" fmla="*/ 486537954 h 94"/>
                  <a:gd name="T56" fmla="*/ 50331582 w 170"/>
                  <a:gd name="T57" fmla="*/ 645922862 h 94"/>
                  <a:gd name="T58" fmla="*/ 402651887 w 170"/>
                  <a:gd name="T59" fmla="*/ 771751941 h 94"/>
                  <a:gd name="T60" fmla="*/ 201326072 w 170"/>
                  <a:gd name="T61" fmla="*/ 696254494 h 94"/>
                  <a:gd name="T62" fmla="*/ 503314891 w 170"/>
                  <a:gd name="T63" fmla="*/ 587202625 h 94"/>
                  <a:gd name="T64" fmla="*/ 696254470 w 170"/>
                  <a:gd name="T65" fmla="*/ 620757046 h 94"/>
                  <a:gd name="T66" fmla="*/ 452983261 w 170"/>
                  <a:gd name="T67" fmla="*/ 478149349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1" y="60"/>
                    </a:moveTo>
                    <a:cubicBezTo>
                      <a:pt x="131" y="62"/>
                      <a:pt x="123" y="79"/>
                      <a:pt x="123" y="79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3"/>
                      <a:pt x="107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0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3" y="57"/>
                      <a:pt x="92" y="58"/>
                      <a:pt x="91" y="60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0" y="62"/>
                      <a:pt x="90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4" y="85"/>
                    </a:cubicBezTo>
                    <a:cubicBezTo>
                      <a:pt x="84" y="86"/>
                      <a:pt x="81" y="92"/>
                      <a:pt x="80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1"/>
                      <a:pt x="144" y="60"/>
                    </a:cubicBezTo>
                    <a:cubicBezTo>
                      <a:pt x="143" y="60"/>
                      <a:pt x="133" y="60"/>
                      <a:pt x="131" y="60"/>
                    </a:cubicBezTo>
                    <a:close/>
                    <a:moveTo>
                      <a:pt x="116" y="36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2" y="36"/>
                    </a:cubicBezTo>
                    <a:cubicBezTo>
                      <a:pt x="143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8" y="3"/>
                      <a:pt x="124" y="2"/>
                      <a:pt x="122" y="2"/>
                    </a:cubicBezTo>
                    <a:cubicBezTo>
                      <a:pt x="121" y="3"/>
                      <a:pt x="119" y="6"/>
                      <a:pt x="119" y="6"/>
                    </a:cubicBezTo>
                    <a:cubicBezTo>
                      <a:pt x="119" y="6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2" y="27"/>
                      <a:pt x="111" y="26"/>
                      <a:pt x="109" y="24"/>
                    </a:cubicBezTo>
                    <a:cubicBezTo>
                      <a:pt x="109" y="24"/>
                      <a:pt x="99" y="14"/>
                      <a:pt x="98" y="13"/>
                    </a:cubicBezTo>
                    <a:cubicBezTo>
                      <a:pt x="97" y="14"/>
                      <a:pt x="88" y="19"/>
                      <a:pt x="86" y="20"/>
                    </a:cubicBezTo>
                    <a:cubicBezTo>
                      <a:pt x="88" y="22"/>
                      <a:pt x="102" y="36"/>
                      <a:pt x="102" y="36"/>
                    </a:cubicBezTo>
                    <a:cubicBezTo>
                      <a:pt x="104" y="39"/>
                      <a:pt x="110" y="39"/>
                      <a:pt x="116" y="36"/>
                    </a:cubicBezTo>
                    <a:close/>
                    <a:moveTo>
                      <a:pt x="46" y="14"/>
                    </a:move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2" y="31"/>
                      <a:pt x="61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0" y="34"/>
                      <a:pt x="59" y="35"/>
                      <a:pt x="56" y="36"/>
                    </a:cubicBezTo>
                    <a:cubicBezTo>
                      <a:pt x="56" y="36"/>
                      <a:pt x="39" y="45"/>
                      <a:pt x="37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8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5" y="8"/>
                      <a:pt x="88" y="2"/>
                      <a:pt x="89" y="1"/>
                    </a:cubicBezTo>
                    <a:cubicBezTo>
                      <a:pt x="87" y="1"/>
                      <a:pt x="43" y="0"/>
                      <a:pt x="41" y="0"/>
                    </a:cubicBezTo>
                    <a:cubicBezTo>
                      <a:pt x="40" y="1"/>
                      <a:pt x="32" y="19"/>
                      <a:pt x="32" y="19"/>
                    </a:cubicBezTo>
                    <a:cubicBezTo>
                      <a:pt x="32" y="19"/>
                      <a:pt x="26" y="32"/>
                      <a:pt x="26" y="33"/>
                    </a:cubicBezTo>
                    <a:cubicBezTo>
                      <a:pt x="27" y="33"/>
                      <a:pt x="36" y="34"/>
                      <a:pt x="38" y="34"/>
                    </a:cubicBezTo>
                    <a:cubicBezTo>
                      <a:pt x="38" y="32"/>
                      <a:pt x="46" y="14"/>
                      <a:pt x="46" y="14"/>
                    </a:cubicBezTo>
                    <a:close/>
                    <a:moveTo>
                      <a:pt x="54" y="57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6" y="59"/>
                      <a:pt x="27" y="58"/>
                    </a:cubicBezTo>
                    <a:cubicBezTo>
                      <a:pt x="26" y="58"/>
                      <a:pt x="16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1" y="84"/>
                    </a:cubicBezTo>
                    <a:cubicBezTo>
                      <a:pt x="50" y="84"/>
                      <a:pt x="24" y="83"/>
                      <a:pt x="24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6"/>
                      <a:pt x="58" y="67"/>
                      <a:pt x="60" y="70"/>
                    </a:cubicBezTo>
                    <a:cubicBezTo>
                      <a:pt x="60" y="70"/>
                      <a:pt x="70" y="80"/>
                      <a:pt x="71" y="81"/>
                    </a:cubicBezTo>
                    <a:cubicBezTo>
                      <a:pt x="72" y="80"/>
                      <a:pt x="81" y="75"/>
                      <a:pt x="83" y="74"/>
                    </a:cubicBezTo>
                    <a:cubicBezTo>
                      <a:pt x="81" y="72"/>
                      <a:pt x="67" y="58"/>
                      <a:pt x="67" y="58"/>
                    </a:cubicBezTo>
                    <a:cubicBezTo>
                      <a:pt x="65" y="55"/>
                      <a:pt x="59" y="54"/>
                      <a:pt x="54" y="57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67" name="Freeform 36"/>
              <p:cNvSpPr>
                <a:spLocks noChangeAspect="1" noEditPoints="1"/>
              </p:cNvSpPr>
              <p:nvPr/>
            </p:nvSpPr>
            <p:spPr bwMode="auto">
              <a:xfrm>
                <a:off x="2194" y="640"/>
                <a:ext cx="340" cy="190"/>
              </a:xfrm>
              <a:custGeom>
                <a:avLst/>
                <a:gdLst>
                  <a:gd name="T0" fmla="*/ 1031795086 w 170"/>
                  <a:gd name="T1" fmla="*/ 671088680 h 95"/>
                  <a:gd name="T2" fmla="*/ 905966011 w 170"/>
                  <a:gd name="T3" fmla="*/ 520092121 h 95"/>
                  <a:gd name="T4" fmla="*/ 947909036 w 170"/>
                  <a:gd name="T5" fmla="*/ 486537956 h 95"/>
                  <a:gd name="T6" fmla="*/ 1048572296 w 170"/>
                  <a:gd name="T7" fmla="*/ 343932946 h 95"/>
                  <a:gd name="T8" fmla="*/ 771749355 w 170"/>
                  <a:gd name="T9" fmla="*/ 503314910 h 95"/>
                  <a:gd name="T10" fmla="*/ 771749355 w 170"/>
                  <a:gd name="T11" fmla="*/ 553648206 h 95"/>
                  <a:gd name="T12" fmla="*/ 931131826 w 170"/>
                  <a:gd name="T13" fmla="*/ 721420312 h 95"/>
                  <a:gd name="T14" fmla="*/ 679477260 w 170"/>
                  <a:gd name="T15" fmla="*/ 788529155 h 95"/>
                  <a:gd name="T16" fmla="*/ 1207959630 w 170"/>
                  <a:gd name="T17" fmla="*/ 511703516 h 95"/>
                  <a:gd name="T18" fmla="*/ 973074851 w 170"/>
                  <a:gd name="T19" fmla="*/ 310378524 h 95"/>
                  <a:gd name="T20" fmla="*/ 1199571025 w 170"/>
                  <a:gd name="T21" fmla="*/ 301989919 h 95"/>
                  <a:gd name="T22" fmla="*/ 1426063360 w 170"/>
                  <a:gd name="T23" fmla="*/ 25165824 h 95"/>
                  <a:gd name="T24" fmla="*/ 1006629271 w 170"/>
                  <a:gd name="T25" fmla="*/ 58720189 h 95"/>
                  <a:gd name="T26" fmla="*/ 1216348235 w 170"/>
                  <a:gd name="T27" fmla="*/ 92274690 h 95"/>
                  <a:gd name="T28" fmla="*/ 914354616 w 170"/>
                  <a:gd name="T29" fmla="*/ 209714941 h 95"/>
                  <a:gd name="T30" fmla="*/ 729807354 w 170"/>
                  <a:gd name="T31" fmla="*/ 167772170 h 95"/>
                  <a:gd name="T32" fmla="*/ 973074851 w 170"/>
                  <a:gd name="T33" fmla="*/ 310378524 h 95"/>
                  <a:gd name="T34" fmla="*/ 511703496 w 170"/>
                  <a:gd name="T35" fmla="*/ 251657583 h 95"/>
                  <a:gd name="T36" fmla="*/ 520092101 w 170"/>
                  <a:gd name="T37" fmla="*/ 276824103 h 95"/>
                  <a:gd name="T38" fmla="*/ 318767118 w 170"/>
                  <a:gd name="T39" fmla="*/ 385875972 h 95"/>
                  <a:gd name="T40" fmla="*/ 620757025 w 170"/>
                  <a:gd name="T41" fmla="*/ 318767130 h 95"/>
                  <a:gd name="T42" fmla="*/ 662700050 w 170"/>
                  <a:gd name="T43" fmla="*/ 285212708 h 95"/>
                  <a:gd name="T44" fmla="*/ 503314891 w 170"/>
                  <a:gd name="T45" fmla="*/ 75497480 h 95"/>
                  <a:gd name="T46" fmla="*/ 746584052 w 170"/>
                  <a:gd name="T47" fmla="*/ 8388609 h 95"/>
                  <a:gd name="T48" fmla="*/ 268435488 w 170"/>
                  <a:gd name="T49" fmla="*/ 167772170 h 95"/>
                  <a:gd name="T50" fmla="*/ 318767118 w 170"/>
                  <a:gd name="T51" fmla="*/ 285212708 h 95"/>
                  <a:gd name="T52" fmla="*/ 452983261 w 170"/>
                  <a:gd name="T53" fmla="*/ 486537956 h 95"/>
                  <a:gd name="T54" fmla="*/ 226491759 w 170"/>
                  <a:gd name="T55" fmla="*/ 486537956 h 95"/>
                  <a:gd name="T56" fmla="*/ 50331582 w 170"/>
                  <a:gd name="T57" fmla="*/ 654311470 h 95"/>
                  <a:gd name="T58" fmla="*/ 402651887 w 170"/>
                  <a:gd name="T59" fmla="*/ 780140549 h 95"/>
                  <a:gd name="T60" fmla="*/ 209714677 w 170"/>
                  <a:gd name="T61" fmla="*/ 704643102 h 95"/>
                  <a:gd name="T62" fmla="*/ 511703496 w 170"/>
                  <a:gd name="T63" fmla="*/ 587202627 h 95"/>
                  <a:gd name="T64" fmla="*/ 696254470 w 170"/>
                  <a:gd name="T65" fmla="*/ 629145654 h 95"/>
                  <a:gd name="T66" fmla="*/ 452983261 w 170"/>
                  <a:gd name="T67" fmla="*/ 486537956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9" y="60"/>
                      <a:pt x="111" y="60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8"/>
                      <a:pt x="126" y="42"/>
                      <a:pt x="125" y="41"/>
                    </a:cubicBezTo>
                    <a:cubicBezTo>
                      <a:pt x="121" y="43"/>
                      <a:pt x="96" y="57"/>
                      <a:pt x="96" y="57"/>
                    </a:cubicBezTo>
                    <a:cubicBezTo>
                      <a:pt x="94" y="57"/>
                      <a:pt x="92" y="59"/>
                      <a:pt x="92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3"/>
                      <a:pt x="91" y="65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4" y="86"/>
                      <a:pt x="81" y="93"/>
                      <a:pt x="81" y="94"/>
                    </a:cubicBezTo>
                    <a:cubicBezTo>
                      <a:pt x="82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3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3" y="35"/>
                      <a:pt x="143" y="36"/>
                    </a:cubicBezTo>
                    <a:cubicBezTo>
                      <a:pt x="144" y="36"/>
                      <a:pt x="153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8" y="10"/>
                    </a:cubicBezTo>
                    <a:cubicBezTo>
                      <a:pt x="120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1" y="27"/>
                      <a:pt x="109" y="25"/>
                    </a:cubicBezTo>
                    <a:cubicBezTo>
                      <a:pt x="109" y="25"/>
                      <a:pt x="100" y="14"/>
                      <a:pt x="99" y="14"/>
                    </a:cubicBezTo>
                    <a:cubicBezTo>
                      <a:pt x="98" y="14"/>
                      <a:pt x="88" y="19"/>
                      <a:pt x="87" y="20"/>
                    </a:cubicBezTo>
                    <a:cubicBezTo>
                      <a:pt x="89" y="22"/>
                      <a:pt x="102" y="37"/>
                      <a:pt x="102" y="37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7"/>
                    </a:cubicBezTo>
                    <a:cubicBezTo>
                      <a:pt x="57" y="37"/>
                      <a:pt x="40" y="45"/>
                      <a:pt x="38" y="46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4" y="38"/>
                      <a:pt x="74" y="38"/>
                    </a:cubicBezTo>
                    <a:cubicBezTo>
                      <a:pt x="76" y="37"/>
                      <a:pt x="78" y="36"/>
                      <a:pt x="78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79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3" y="10"/>
                      <a:pt x="85" y="10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2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7" y="34"/>
                      <a:pt x="38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60"/>
                      <a:pt x="6" y="78"/>
                      <a:pt x="6" y="78"/>
                    </a:cubicBezTo>
                    <a:cubicBezTo>
                      <a:pt x="6" y="78"/>
                      <a:pt x="0" y="91"/>
                      <a:pt x="0" y="92"/>
                    </a:cubicBezTo>
                    <a:cubicBezTo>
                      <a:pt x="1" y="92"/>
                      <a:pt x="46" y="93"/>
                      <a:pt x="48" y="93"/>
                    </a:cubicBezTo>
                    <a:cubicBezTo>
                      <a:pt x="49" y="92"/>
                      <a:pt x="51" y="85"/>
                      <a:pt x="52" y="84"/>
                    </a:cubicBezTo>
                    <a:cubicBezTo>
                      <a:pt x="51" y="84"/>
                      <a:pt x="25" y="84"/>
                      <a:pt x="25" y="84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1" y="80"/>
                      <a:pt x="71" y="81"/>
                    </a:cubicBezTo>
                    <a:cubicBezTo>
                      <a:pt x="72" y="80"/>
                      <a:pt x="82" y="76"/>
                      <a:pt x="83" y="75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68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257" y="887"/>
                <a:ext cx="32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defTabSz="782638" eaLnBrk="0" hangingPunct="0">
                  <a:buSzPct val="100000"/>
                </a:pPr>
                <a:r>
                  <a:rPr lang="zh-CN" altLang="zh-CN" sz="700" b="1" dirty="0">
                    <a:solidFill>
                      <a:srgbClr val="FFFFFF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VOICE</a:t>
                </a:r>
              </a:p>
            </p:txBody>
          </p:sp>
        </p:grpSp>
        <p:pic>
          <p:nvPicPr>
            <p:cNvPr id="60448" name="Picture 38" descr="图片1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44738" y="2397125"/>
              <a:ext cx="2349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39" descr="图片1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2900" y="2608263"/>
              <a:ext cx="2349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40" descr="图片1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38" y="2938463"/>
              <a:ext cx="2349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51" name="Text Box 41"/>
            <p:cNvSpPr txBox="1">
              <a:spLocks noChangeArrowheads="1"/>
            </p:cNvSpPr>
            <p:nvPr/>
          </p:nvSpPr>
          <p:spPr bwMode="auto">
            <a:xfrm>
              <a:off x="2244725" y="3114675"/>
              <a:ext cx="422275" cy="2301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355" tIns="45677" rIns="91355" bIns="45677"/>
            <a:lstStyle/>
            <a:p>
              <a:pPr defTabSz="912813" eaLnBrk="0" hangingPunct="0">
                <a:buSzPct val="100000"/>
              </a:pPr>
              <a:r>
                <a:rPr lang="zh-CN" altLang="zh-CN" sz="9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SBC</a:t>
              </a:r>
            </a:p>
          </p:txBody>
        </p:sp>
        <p:sp>
          <p:nvSpPr>
            <p:cNvPr id="60452" name="Text Box 42"/>
            <p:cNvSpPr txBox="1">
              <a:spLocks noChangeArrowheads="1"/>
            </p:cNvSpPr>
            <p:nvPr/>
          </p:nvSpPr>
          <p:spPr bwMode="auto">
            <a:xfrm>
              <a:off x="1055688" y="2924175"/>
              <a:ext cx="388937" cy="2619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355" tIns="45677" rIns="91355" bIns="45677"/>
            <a:lstStyle/>
            <a:p>
              <a:pPr defTabSz="912813" eaLnBrk="0" hangingPunct="0">
                <a:buSzPct val="100000"/>
              </a:pPr>
              <a:r>
                <a:rPr lang="zh-CN" altLang="zh-CN" sz="1100" b="1" dirty="0">
                  <a:solidFill>
                    <a:srgbClr val="99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</a:t>
              </a:r>
            </a:p>
          </p:txBody>
        </p:sp>
        <p:sp>
          <p:nvSpPr>
            <p:cNvPr id="60453" name="Text Box 43"/>
            <p:cNvSpPr txBox="1">
              <a:spLocks noChangeArrowheads="1"/>
            </p:cNvSpPr>
            <p:nvPr/>
          </p:nvSpPr>
          <p:spPr bwMode="auto">
            <a:xfrm>
              <a:off x="6876162" y="2781300"/>
              <a:ext cx="374650" cy="273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9139" tIns="39570" rIns="79139" bIns="39570"/>
            <a:lstStyle/>
            <a:p>
              <a:pPr defTabSz="801688" eaLnBrk="0" hangingPunct="0">
                <a:buSzPct val="100000"/>
              </a:pPr>
              <a:r>
                <a:rPr lang="zh-CN" altLang="zh-CN" sz="1200" b="1" dirty="0">
                  <a:solidFill>
                    <a:srgbClr val="99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</a:t>
              </a:r>
            </a:p>
          </p:txBody>
        </p:sp>
        <p:sp>
          <p:nvSpPr>
            <p:cNvPr id="60454" name="Text Box 44"/>
            <p:cNvSpPr txBox="1">
              <a:spLocks noChangeArrowheads="1"/>
            </p:cNvSpPr>
            <p:nvPr/>
          </p:nvSpPr>
          <p:spPr bwMode="auto">
            <a:xfrm>
              <a:off x="7812088" y="2806700"/>
              <a:ext cx="719137" cy="274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39" tIns="39570" rIns="79139" bIns="39570"/>
            <a:lstStyle/>
            <a:p>
              <a:pPr defTabSz="801688" eaLnBrk="0" hangingPunct="0">
                <a:buSzPct val="100000"/>
              </a:pPr>
              <a:r>
                <a:rPr lang="zh-CN" altLang="zh-CN" sz="12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IPPBX</a:t>
              </a:r>
            </a:p>
          </p:txBody>
        </p:sp>
        <p:pic>
          <p:nvPicPr>
            <p:cNvPr id="60455" name="Picture 45" descr="图片3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23213" y="2606675"/>
              <a:ext cx="2492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56" name="AutoShape 46"/>
            <p:cNvSpPr>
              <a:spLocks noChangeArrowheads="1"/>
            </p:cNvSpPr>
            <p:nvPr/>
          </p:nvSpPr>
          <p:spPr bwMode="auto">
            <a:xfrm>
              <a:off x="7629525" y="2638425"/>
              <a:ext cx="219075" cy="177800"/>
            </a:xfrm>
            <a:prstGeom prst="leftArrow">
              <a:avLst>
                <a:gd name="adj1" fmla="val 50000"/>
                <a:gd name="adj2" fmla="val 32264"/>
              </a:avLst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887" tIns="39943" rIns="79887" bIns="39943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60457" name="Picture 47" descr="图片3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15188" y="3219450"/>
              <a:ext cx="2492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48" descr="图片3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18275" y="2600325"/>
              <a:ext cx="2492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59" name="AutoShape 49"/>
            <p:cNvSpPr>
              <a:spLocks noChangeArrowheads="1"/>
            </p:cNvSpPr>
            <p:nvPr/>
          </p:nvSpPr>
          <p:spPr bwMode="auto">
            <a:xfrm rot="5272295">
              <a:off x="7246937" y="2930526"/>
              <a:ext cx="231775" cy="26035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887" tIns="39943" rIns="79887" bIns="39943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0460" name="AutoShape 50"/>
            <p:cNvSpPr>
              <a:spLocks noChangeArrowheads="1"/>
            </p:cNvSpPr>
            <p:nvPr/>
          </p:nvSpPr>
          <p:spPr bwMode="auto">
            <a:xfrm rot="10800000">
              <a:off x="6804025" y="2636838"/>
              <a:ext cx="274638" cy="192087"/>
            </a:xfrm>
            <a:prstGeom prst="leftArrow">
              <a:avLst>
                <a:gd name="adj1" fmla="val 50000"/>
                <a:gd name="adj2" fmla="val 37438"/>
              </a:avLst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887" tIns="39943" rIns="79887" bIns="39943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grpSp>
          <p:nvGrpSpPr>
            <p:cNvPr id="4" name="Group 51"/>
            <p:cNvGrpSpPr>
              <a:grpSpLocks noChangeAspect="1"/>
            </p:cNvGrpSpPr>
            <p:nvPr/>
          </p:nvGrpSpPr>
          <p:grpSpPr bwMode="auto">
            <a:xfrm>
              <a:off x="7137400" y="2565402"/>
              <a:ext cx="431800" cy="359219"/>
              <a:chOff x="2114" y="576"/>
              <a:chExt cx="504" cy="419"/>
            </a:xfrm>
          </p:grpSpPr>
          <p:sp>
            <p:nvSpPr>
              <p:cNvPr id="60655" name="Freeform 52"/>
              <p:cNvSpPr>
                <a:spLocks noChangeAspect="1"/>
              </p:cNvSpPr>
              <p:nvPr/>
            </p:nvSpPr>
            <p:spPr bwMode="auto">
              <a:xfrm>
                <a:off x="2114" y="736"/>
                <a:ext cx="504" cy="232"/>
              </a:xfrm>
              <a:custGeom>
                <a:avLst/>
                <a:gdLst>
                  <a:gd name="T0" fmla="*/ 0 w 252"/>
                  <a:gd name="T1" fmla="*/ 0 h 116"/>
                  <a:gd name="T2" fmla="*/ 0 w 252"/>
                  <a:gd name="T3" fmla="*/ 310378542 h 116"/>
                  <a:gd name="T4" fmla="*/ 0 w 252"/>
                  <a:gd name="T5" fmla="*/ 310378542 h 116"/>
                  <a:gd name="T6" fmla="*/ 1056964608 w 252"/>
                  <a:gd name="T7" fmla="*/ 973078528 h 116"/>
                  <a:gd name="T8" fmla="*/ 2113929216 w 252"/>
                  <a:gd name="T9" fmla="*/ 310378542 h 116"/>
                  <a:gd name="T10" fmla="*/ 2113929216 w 252"/>
                  <a:gd name="T11" fmla="*/ 310378542 h 116"/>
                  <a:gd name="T12" fmla="*/ 2113929216 w 252"/>
                  <a:gd name="T13" fmla="*/ 0 h 116"/>
                  <a:gd name="T14" fmla="*/ 0 w 252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116"/>
                  <a:gd name="T26" fmla="*/ 252 w 252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81"/>
                      <a:pt x="56" y="116"/>
                      <a:pt x="126" y="116"/>
                    </a:cubicBezTo>
                    <a:cubicBezTo>
                      <a:pt x="195" y="116"/>
                      <a:pt x="252" y="81"/>
                      <a:pt x="252" y="37"/>
                    </a:cubicBezTo>
                    <a:cubicBezTo>
                      <a:pt x="252" y="37"/>
                      <a:pt x="252" y="37"/>
                      <a:pt x="252" y="37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56" name="Oval 53"/>
              <p:cNvSpPr>
                <a:spLocks noChangeAspect="1" noChangeArrowheads="1"/>
              </p:cNvSpPr>
              <p:nvPr/>
            </p:nvSpPr>
            <p:spPr bwMode="auto">
              <a:xfrm>
                <a:off x="2114" y="578"/>
                <a:ext cx="504" cy="316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57" name="Freeform 54"/>
              <p:cNvSpPr>
                <a:spLocks noChangeAspect="1" noEditPoints="1"/>
              </p:cNvSpPr>
              <p:nvPr/>
            </p:nvSpPr>
            <p:spPr bwMode="auto">
              <a:xfrm>
                <a:off x="2116" y="576"/>
                <a:ext cx="500" cy="318"/>
              </a:xfrm>
              <a:custGeom>
                <a:avLst/>
                <a:gdLst>
                  <a:gd name="T0" fmla="*/ 0 w 250"/>
                  <a:gd name="T1" fmla="*/ 671088126 h 159"/>
                  <a:gd name="T2" fmla="*/ 1048576000 w 250"/>
                  <a:gd name="T3" fmla="*/ 1333788672 h 159"/>
                  <a:gd name="T4" fmla="*/ 2097152000 w 250"/>
                  <a:gd name="T5" fmla="*/ 671088126 h 159"/>
                  <a:gd name="T6" fmla="*/ 1048576000 w 250"/>
                  <a:gd name="T7" fmla="*/ 0 h 159"/>
                  <a:gd name="T8" fmla="*/ 0 w 250"/>
                  <a:gd name="T9" fmla="*/ 671088126 h 159"/>
                  <a:gd name="T10" fmla="*/ 58720258 w 250"/>
                  <a:gd name="T11" fmla="*/ 671088126 h 159"/>
                  <a:gd name="T12" fmla="*/ 1048576000 w 250"/>
                  <a:gd name="T13" fmla="*/ 67108870 h 159"/>
                  <a:gd name="T14" fmla="*/ 2030043152 w 250"/>
                  <a:gd name="T15" fmla="*/ 671088126 h 159"/>
                  <a:gd name="T16" fmla="*/ 1048576000 w 250"/>
                  <a:gd name="T17" fmla="*/ 1275068439 h 159"/>
                  <a:gd name="T18" fmla="*/ 58720258 w 250"/>
                  <a:gd name="T19" fmla="*/ 671088126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159"/>
                  <a:gd name="T32" fmla="*/ 250 w 25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159">
                    <a:moveTo>
                      <a:pt x="0" y="80"/>
                    </a:moveTo>
                    <a:cubicBezTo>
                      <a:pt x="0" y="124"/>
                      <a:pt x="56" y="159"/>
                      <a:pt x="125" y="159"/>
                    </a:cubicBezTo>
                    <a:cubicBezTo>
                      <a:pt x="194" y="159"/>
                      <a:pt x="250" y="124"/>
                      <a:pt x="250" y="80"/>
                    </a:cubicBezTo>
                    <a:cubicBezTo>
                      <a:pt x="250" y="36"/>
                      <a:pt x="194" y="0"/>
                      <a:pt x="125" y="0"/>
                    </a:cubicBezTo>
                    <a:cubicBezTo>
                      <a:pt x="56" y="0"/>
                      <a:pt x="0" y="36"/>
                      <a:pt x="0" y="80"/>
                    </a:cubicBezTo>
                    <a:close/>
                    <a:moveTo>
                      <a:pt x="7" y="80"/>
                    </a:moveTo>
                    <a:cubicBezTo>
                      <a:pt x="7" y="40"/>
                      <a:pt x="60" y="8"/>
                      <a:pt x="125" y="8"/>
                    </a:cubicBezTo>
                    <a:cubicBezTo>
                      <a:pt x="190" y="8"/>
                      <a:pt x="242" y="40"/>
                      <a:pt x="242" y="80"/>
                    </a:cubicBezTo>
                    <a:cubicBezTo>
                      <a:pt x="242" y="120"/>
                      <a:pt x="190" y="152"/>
                      <a:pt x="125" y="152"/>
                    </a:cubicBezTo>
                    <a:cubicBezTo>
                      <a:pt x="60" y="152"/>
                      <a:pt x="7" y="120"/>
                      <a:pt x="7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58" name="Freeform 55"/>
              <p:cNvSpPr>
                <a:spLocks noChangeAspect="1"/>
              </p:cNvSpPr>
              <p:nvPr/>
            </p:nvSpPr>
            <p:spPr bwMode="auto">
              <a:xfrm>
                <a:off x="2130" y="592"/>
                <a:ext cx="460" cy="196"/>
              </a:xfrm>
              <a:custGeom>
                <a:avLst/>
                <a:gdLst>
                  <a:gd name="T0" fmla="*/ 16777220 w 230"/>
                  <a:gd name="T1" fmla="*/ 629145660 h 98"/>
                  <a:gd name="T2" fmla="*/ 998242295 w 230"/>
                  <a:gd name="T3" fmla="*/ 25165824 h 98"/>
                  <a:gd name="T4" fmla="*/ 1929379840 w 230"/>
                  <a:gd name="T5" fmla="*/ 427818235 h 98"/>
                  <a:gd name="T6" fmla="*/ 989854201 w 230"/>
                  <a:gd name="T7" fmla="*/ 0 h 98"/>
                  <a:gd name="T8" fmla="*/ 0 w 230"/>
                  <a:gd name="T9" fmla="*/ 603979844 h 98"/>
                  <a:gd name="T10" fmla="*/ 67108878 w 230"/>
                  <a:gd name="T11" fmla="*/ 822083584 h 98"/>
                  <a:gd name="T12" fmla="*/ 16777220 w 230"/>
                  <a:gd name="T13" fmla="*/ 62914566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5" y="3"/>
                      <a:pt x="119" y="3"/>
                    </a:cubicBezTo>
                    <a:cubicBezTo>
                      <a:pt x="171" y="3"/>
                      <a:pt x="214" y="23"/>
                      <a:pt x="230" y="51"/>
                    </a:cubicBezTo>
                    <a:cubicBezTo>
                      <a:pt x="215" y="21"/>
                      <a:pt x="171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59" name="Freeform 56"/>
              <p:cNvSpPr>
                <a:spLocks noChangeAspect="1" noEditPoints="1"/>
              </p:cNvSpPr>
              <p:nvPr/>
            </p:nvSpPr>
            <p:spPr bwMode="auto">
              <a:xfrm>
                <a:off x="2204" y="650"/>
                <a:ext cx="340" cy="188"/>
              </a:xfrm>
              <a:custGeom>
                <a:avLst/>
                <a:gdLst>
                  <a:gd name="T0" fmla="*/ 1031795086 w 170"/>
                  <a:gd name="T1" fmla="*/ 662700073 h 94"/>
                  <a:gd name="T2" fmla="*/ 905966011 w 170"/>
                  <a:gd name="T3" fmla="*/ 520092119 h 94"/>
                  <a:gd name="T4" fmla="*/ 947909036 w 170"/>
                  <a:gd name="T5" fmla="*/ 486537954 h 94"/>
                  <a:gd name="T6" fmla="*/ 1048572296 w 170"/>
                  <a:gd name="T7" fmla="*/ 343932944 h 94"/>
                  <a:gd name="T8" fmla="*/ 763360750 w 170"/>
                  <a:gd name="T9" fmla="*/ 503314909 h 94"/>
                  <a:gd name="T10" fmla="*/ 771749355 w 170"/>
                  <a:gd name="T11" fmla="*/ 553648204 h 94"/>
                  <a:gd name="T12" fmla="*/ 922743221 w 170"/>
                  <a:gd name="T13" fmla="*/ 713031705 h 94"/>
                  <a:gd name="T14" fmla="*/ 671088655 w 170"/>
                  <a:gd name="T15" fmla="*/ 780140547 h 94"/>
                  <a:gd name="T16" fmla="*/ 1207959630 w 170"/>
                  <a:gd name="T17" fmla="*/ 503314909 h 94"/>
                  <a:gd name="T18" fmla="*/ 973074851 w 170"/>
                  <a:gd name="T19" fmla="*/ 301989918 h 94"/>
                  <a:gd name="T20" fmla="*/ 1191182420 w 170"/>
                  <a:gd name="T21" fmla="*/ 301989918 h 94"/>
                  <a:gd name="T22" fmla="*/ 1426063360 w 170"/>
                  <a:gd name="T23" fmla="*/ 25165824 h 94"/>
                  <a:gd name="T24" fmla="*/ 998240666 w 170"/>
                  <a:gd name="T25" fmla="*/ 50331648 h 94"/>
                  <a:gd name="T26" fmla="*/ 1216348235 w 170"/>
                  <a:gd name="T27" fmla="*/ 92274690 h 94"/>
                  <a:gd name="T28" fmla="*/ 914354616 w 170"/>
                  <a:gd name="T29" fmla="*/ 201326463 h 94"/>
                  <a:gd name="T30" fmla="*/ 721419261 w 170"/>
                  <a:gd name="T31" fmla="*/ 167772170 h 94"/>
                  <a:gd name="T32" fmla="*/ 973074851 w 170"/>
                  <a:gd name="T33" fmla="*/ 301989918 h 94"/>
                  <a:gd name="T34" fmla="*/ 503314891 w 170"/>
                  <a:gd name="T35" fmla="*/ 251657582 h 94"/>
                  <a:gd name="T36" fmla="*/ 511703496 w 170"/>
                  <a:gd name="T37" fmla="*/ 276824102 h 94"/>
                  <a:gd name="T38" fmla="*/ 310378513 w 170"/>
                  <a:gd name="T39" fmla="*/ 385875971 h 94"/>
                  <a:gd name="T40" fmla="*/ 620757025 w 170"/>
                  <a:gd name="T41" fmla="*/ 318767129 h 94"/>
                  <a:gd name="T42" fmla="*/ 654311445 w 170"/>
                  <a:gd name="T43" fmla="*/ 276824102 h 94"/>
                  <a:gd name="T44" fmla="*/ 494926286 w 170"/>
                  <a:gd name="T45" fmla="*/ 75497479 h 94"/>
                  <a:gd name="T46" fmla="*/ 746584052 w 170"/>
                  <a:gd name="T47" fmla="*/ 8388609 h 94"/>
                  <a:gd name="T48" fmla="*/ 268435488 w 170"/>
                  <a:gd name="T49" fmla="*/ 159383564 h 94"/>
                  <a:gd name="T50" fmla="*/ 318767118 w 170"/>
                  <a:gd name="T51" fmla="*/ 285212707 h 94"/>
                  <a:gd name="T52" fmla="*/ 452983261 w 170"/>
                  <a:gd name="T53" fmla="*/ 478149349 h 94"/>
                  <a:gd name="T54" fmla="*/ 226491759 w 170"/>
                  <a:gd name="T55" fmla="*/ 486537954 h 94"/>
                  <a:gd name="T56" fmla="*/ 50331582 w 170"/>
                  <a:gd name="T57" fmla="*/ 645922862 h 94"/>
                  <a:gd name="T58" fmla="*/ 402651887 w 170"/>
                  <a:gd name="T59" fmla="*/ 771751941 h 94"/>
                  <a:gd name="T60" fmla="*/ 201326072 w 170"/>
                  <a:gd name="T61" fmla="*/ 696254494 h 94"/>
                  <a:gd name="T62" fmla="*/ 503314891 w 170"/>
                  <a:gd name="T63" fmla="*/ 587202625 h 94"/>
                  <a:gd name="T64" fmla="*/ 696254470 w 170"/>
                  <a:gd name="T65" fmla="*/ 620757046 h 94"/>
                  <a:gd name="T66" fmla="*/ 452983261 w 170"/>
                  <a:gd name="T67" fmla="*/ 478149349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1" y="60"/>
                    </a:moveTo>
                    <a:cubicBezTo>
                      <a:pt x="131" y="62"/>
                      <a:pt x="123" y="79"/>
                      <a:pt x="123" y="79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3"/>
                      <a:pt x="107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0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3" y="57"/>
                      <a:pt x="92" y="58"/>
                      <a:pt x="91" y="60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0" y="62"/>
                      <a:pt x="90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4" y="85"/>
                    </a:cubicBezTo>
                    <a:cubicBezTo>
                      <a:pt x="84" y="86"/>
                      <a:pt x="81" y="92"/>
                      <a:pt x="80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1"/>
                      <a:pt x="144" y="60"/>
                    </a:cubicBezTo>
                    <a:cubicBezTo>
                      <a:pt x="143" y="60"/>
                      <a:pt x="133" y="60"/>
                      <a:pt x="131" y="60"/>
                    </a:cubicBezTo>
                    <a:close/>
                    <a:moveTo>
                      <a:pt x="116" y="36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2" y="36"/>
                    </a:cubicBezTo>
                    <a:cubicBezTo>
                      <a:pt x="143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8" y="3"/>
                      <a:pt x="124" y="2"/>
                      <a:pt x="122" y="2"/>
                    </a:cubicBezTo>
                    <a:cubicBezTo>
                      <a:pt x="121" y="3"/>
                      <a:pt x="119" y="6"/>
                      <a:pt x="119" y="6"/>
                    </a:cubicBezTo>
                    <a:cubicBezTo>
                      <a:pt x="119" y="6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2" y="27"/>
                      <a:pt x="111" y="26"/>
                      <a:pt x="109" y="24"/>
                    </a:cubicBezTo>
                    <a:cubicBezTo>
                      <a:pt x="109" y="24"/>
                      <a:pt x="99" y="14"/>
                      <a:pt x="98" y="13"/>
                    </a:cubicBezTo>
                    <a:cubicBezTo>
                      <a:pt x="97" y="14"/>
                      <a:pt x="88" y="19"/>
                      <a:pt x="86" y="20"/>
                    </a:cubicBezTo>
                    <a:cubicBezTo>
                      <a:pt x="88" y="22"/>
                      <a:pt x="102" y="36"/>
                      <a:pt x="102" y="36"/>
                    </a:cubicBezTo>
                    <a:cubicBezTo>
                      <a:pt x="104" y="39"/>
                      <a:pt x="110" y="39"/>
                      <a:pt x="116" y="36"/>
                    </a:cubicBezTo>
                    <a:close/>
                    <a:moveTo>
                      <a:pt x="46" y="14"/>
                    </a:move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2" y="31"/>
                      <a:pt x="61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0" y="34"/>
                      <a:pt x="59" y="35"/>
                      <a:pt x="56" y="36"/>
                    </a:cubicBezTo>
                    <a:cubicBezTo>
                      <a:pt x="56" y="36"/>
                      <a:pt x="39" y="45"/>
                      <a:pt x="37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8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5" y="8"/>
                      <a:pt x="88" y="2"/>
                      <a:pt x="89" y="1"/>
                    </a:cubicBezTo>
                    <a:cubicBezTo>
                      <a:pt x="87" y="1"/>
                      <a:pt x="43" y="0"/>
                      <a:pt x="41" y="0"/>
                    </a:cubicBezTo>
                    <a:cubicBezTo>
                      <a:pt x="40" y="1"/>
                      <a:pt x="32" y="19"/>
                      <a:pt x="32" y="19"/>
                    </a:cubicBezTo>
                    <a:cubicBezTo>
                      <a:pt x="32" y="19"/>
                      <a:pt x="26" y="32"/>
                      <a:pt x="26" y="33"/>
                    </a:cubicBezTo>
                    <a:cubicBezTo>
                      <a:pt x="27" y="33"/>
                      <a:pt x="36" y="34"/>
                      <a:pt x="38" y="34"/>
                    </a:cubicBezTo>
                    <a:cubicBezTo>
                      <a:pt x="38" y="32"/>
                      <a:pt x="46" y="14"/>
                      <a:pt x="46" y="14"/>
                    </a:cubicBezTo>
                    <a:close/>
                    <a:moveTo>
                      <a:pt x="54" y="57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6" y="59"/>
                      <a:pt x="27" y="58"/>
                    </a:cubicBezTo>
                    <a:cubicBezTo>
                      <a:pt x="26" y="58"/>
                      <a:pt x="16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1" y="84"/>
                    </a:cubicBezTo>
                    <a:cubicBezTo>
                      <a:pt x="50" y="84"/>
                      <a:pt x="24" y="83"/>
                      <a:pt x="24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6"/>
                      <a:pt x="58" y="67"/>
                      <a:pt x="60" y="70"/>
                    </a:cubicBezTo>
                    <a:cubicBezTo>
                      <a:pt x="60" y="70"/>
                      <a:pt x="70" y="80"/>
                      <a:pt x="71" y="81"/>
                    </a:cubicBezTo>
                    <a:cubicBezTo>
                      <a:pt x="72" y="80"/>
                      <a:pt x="81" y="75"/>
                      <a:pt x="83" y="74"/>
                    </a:cubicBezTo>
                    <a:cubicBezTo>
                      <a:pt x="81" y="72"/>
                      <a:pt x="67" y="58"/>
                      <a:pt x="67" y="58"/>
                    </a:cubicBezTo>
                    <a:cubicBezTo>
                      <a:pt x="65" y="55"/>
                      <a:pt x="59" y="54"/>
                      <a:pt x="54" y="57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60" name="Freeform 57"/>
              <p:cNvSpPr>
                <a:spLocks noChangeAspect="1" noEditPoints="1"/>
              </p:cNvSpPr>
              <p:nvPr/>
            </p:nvSpPr>
            <p:spPr bwMode="auto">
              <a:xfrm>
                <a:off x="2194" y="640"/>
                <a:ext cx="340" cy="190"/>
              </a:xfrm>
              <a:custGeom>
                <a:avLst/>
                <a:gdLst>
                  <a:gd name="T0" fmla="*/ 1031795086 w 170"/>
                  <a:gd name="T1" fmla="*/ 671088680 h 95"/>
                  <a:gd name="T2" fmla="*/ 905966011 w 170"/>
                  <a:gd name="T3" fmla="*/ 520092121 h 95"/>
                  <a:gd name="T4" fmla="*/ 947909036 w 170"/>
                  <a:gd name="T5" fmla="*/ 486537956 h 95"/>
                  <a:gd name="T6" fmla="*/ 1048572296 w 170"/>
                  <a:gd name="T7" fmla="*/ 343932946 h 95"/>
                  <a:gd name="T8" fmla="*/ 771749355 w 170"/>
                  <a:gd name="T9" fmla="*/ 503314910 h 95"/>
                  <a:gd name="T10" fmla="*/ 771749355 w 170"/>
                  <a:gd name="T11" fmla="*/ 553648206 h 95"/>
                  <a:gd name="T12" fmla="*/ 931131826 w 170"/>
                  <a:gd name="T13" fmla="*/ 721420312 h 95"/>
                  <a:gd name="T14" fmla="*/ 679477260 w 170"/>
                  <a:gd name="T15" fmla="*/ 788529155 h 95"/>
                  <a:gd name="T16" fmla="*/ 1207959630 w 170"/>
                  <a:gd name="T17" fmla="*/ 511703516 h 95"/>
                  <a:gd name="T18" fmla="*/ 973074851 w 170"/>
                  <a:gd name="T19" fmla="*/ 310378524 h 95"/>
                  <a:gd name="T20" fmla="*/ 1199571025 w 170"/>
                  <a:gd name="T21" fmla="*/ 301989919 h 95"/>
                  <a:gd name="T22" fmla="*/ 1426063360 w 170"/>
                  <a:gd name="T23" fmla="*/ 25165824 h 95"/>
                  <a:gd name="T24" fmla="*/ 1006629271 w 170"/>
                  <a:gd name="T25" fmla="*/ 58720189 h 95"/>
                  <a:gd name="T26" fmla="*/ 1216348235 w 170"/>
                  <a:gd name="T27" fmla="*/ 92274690 h 95"/>
                  <a:gd name="T28" fmla="*/ 914354616 w 170"/>
                  <a:gd name="T29" fmla="*/ 209714941 h 95"/>
                  <a:gd name="T30" fmla="*/ 729807354 w 170"/>
                  <a:gd name="T31" fmla="*/ 167772170 h 95"/>
                  <a:gd name="T32" fmla="*/ 973074851 w 170"/>
                  <a:gd name="T33" fmla="*/ 310378524 h 95"/>
                  <a:gd name="T34" fmla="*/ 511703496 w 170"/>
                  <a:gd name="T35" fmla="*/ 251657583 h 95"/>
                  <a:gd name="T36" fmla="*/ 520092101 w 170"/>
                  <a:gd name="T37" fmla="*/ 276824103 h 95"/>
                  <a:gd name="T38" fmla="*/ 318767118 w 170"/>
                  <a:gd name="T39" fmla="*/ 385875972 h 95"/>
                  <a:gd name="T40" fmla="*/ 620757025 w 170"/>
                  <a:gd name="T41" fmla="*/ 318767130 h 95"/>
                  <a:gd name="T42" fmla="*/ 662700050 w 170"/>
                  <a:gd name="T43" fmla="*/ 285212708 h 95"/>
                  <a:gd name="T44" fmla="*/ 503314891 w 170"/>
                  <a:gd name="T45" fmla="*/ 75497480 h 95"/>
                  <a:gd name="T46" fmla="*/ 746584052 w 170"/>
                  <a:gd name="T47" fmla="*/ 8388609 h 95"/>
                  <a:gd name="T48" fmla="*/ 268435488 w 170"/>
                  <a:gd name="T49" fmla="*/ 167772170 h 95"/>
                  <a:gd name="T50" fmla="*/ 318767118 w 170"/>
                  <a:gd name="T51" fmla="*/ 285212708 h 95"/>
                  <a:gd name="T52" fmla="*/ 452983261 w 170"/>
                  <a:gd name="T53" fmla="*/ 486537956 h 95"/>
                  <a:gd name="T54" fmla="*/ 226491759 w 170"/>
                  <a:gd name="T55" fmla="*/ 486537956 h 95"/>
                  <a:gd name="T56" fmla="*/ 50331582 w 170"/>
                  <a:gd name="T57" fmla="*/ 654311470 h 95"/>
                  <a:gd name="T58" fmla="*/ 402651887 w 170"/>
                  <a:gd name="T59" fmla="*/ 780140549 h 95"/>
                  <a:gd name="T60" fmla="*/ 209714677 w 170"/>
                  <a:gd name="T61" fmla="*/ 704643102 h 95"/>
                  <a:gd name="T62" fmla="*/ 511703496 w 170"/>
                  <a:gd name="T63" fmla="*/ 587202627 h 95"/>
                  <a:gd name="T64" fmla="*/ 696254470 w 170"/>
                  <a:gd name="T65" fmla="*/ 629145654 h 95"/>
                  <a:gd name="T66" fmla="*/ 452983261 w 170"/>
                  <a:gd name="T67" fmla="*/ 486537956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9" y="60"/>
                      <a:pt x="111" y="60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8"/>
                      <a:pt x="126" y="42"/>
                      <a:pt x="125" y="41"/>
                    </a:cubicBezTo>
                    <a:cubicBezTo>
                      <a:pt x="121" y="43"/>
                      <a:pt x="96" y="57"/>
                      <a:pt x="96" y="57"/>
                    </a:cubicBezTo>
                    <a:cubicBezTo>
                      <a:pt x="94" y="57"/>
                      <a:pt x="92" y="59"/>
                      <a:pt x="92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3"/>
                      <a:pt x="91" y="65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4" y="86"/>
                      <a:pt x="81" y="93"/>
                      <a:pt x="81" y="94"/>
                    </a:cubicBezTo>
                    <a:cubicBezTo>
                      <a:pt x="82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3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3" y="35"/>
                      <a:pt x="143" y="36"/>
                    </a:cubicBezTo>
                    <a:cubicBezTo>
                      <a:pt x="144" y="36"/>
                      <a:pt x="153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8" y="10"/>
                    </a:cubicBezTo>
                    <a:cubicBezTo>
                      <a:pt x="120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1" y="27"/>
                      <a:pt x="109" y="25"/>
                    </a:cubicBezTo>
                    <a:cubicBezTo>
                      <a:pt x="109" y="25"/>
                      <a:pt x="100" y="14"/>
                      <a:pt x="99" y="14"/>
                    </a:cubicBezTo>
                    <a:cubicBezTo>
                      <a:pt x="98" y="14"/>
                      <a:pt x="88" y="19"/>
                      <a:pt x="87" y="20"/>
                    </a:cubicBezTo>
                    <a:cubicBezTo>
                      <a:pt x="89" y="22"/>
                      <a:pt x="102" y="37"/>
                      <a:pt x="102" y="37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7"/>
                    </a:cubicBezTo>
                    <a:cubicBezTo>
                      <a:pt x="57" y="37"/>
                      <a:pt x="40" y="45"/>
                      <a:pt x="38" y="46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4" y="38"/>
                      <a:pt x="74" y="38"/>
                    </a:cubicBezTo>
                    <a:cubicBezTo>
                      <a:pt x="76" y="37"/>
                      <a:pt x="78" y="36"/>
                      <a:pt x="78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79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3" y="10"/>
                      <a:pt x="85" y="10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2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7" y="34"/>
                      <a:pt x="38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60"/>
                      <a:pt x="6" y="78"/>
                      <a:pt x="6" y="78"/>
                    </a:cubicBezTo>
                    <a:cubicBezTo>
                      <a:pt x="6" y="78"/>
                      <a:pt x="0" y="91"/>
                      <a:pt x="0" y="92"/>
                    </a:cubicBezTo>
                    <a:cubicBezTo>
                      <a:pt x="1" y="92"/>
                      <a:pt x="46" y="93"/>
                      <a:pt x="48" y="93"/>
                    </a:cubicBezTo>
                    <a:cubicBezTo>
                      <a:pt x="49" y="92"/>
                      <a:pt x="51" y="85"/>
                      <a:pt x="52" y="84"/>
                    </a:cubicBezTo>
                    <a:cubicBezTo>
                      <a:pt x="51" y="84"/>
                      <a:pt x="25" y="84"/>
                      <a:pt x="25" y="84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1" y="80"/>
                      <a:pt x="71" y="81"/>
                    </a:cubicBezTo>
                    <a:cubicBezTo>
                      <a:pt x="72" y="80"/>
                      <a:pt x="82" y="76"/>
                      <a:pt x="83" y="75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61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2240" y="869"/>
                <a:ext cx="32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defTabSz="782638" eaLnBrk="0" hangingPunct="0">
                  <a:buSzPct val="100000"/>
                </a:pPr>
                <a:r>
                  <a:rPr lang="zh-CN" altLang="zh-CN" sz="700" b="1" dirty="0">
                    <a:solidFill>
                      <a:srgbClr val="FFFFFF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VOICE</a:t>
                </a:r>
              </a:p>
            </p:txBody>
          </p:sp>
        </p:grpSp>
        <p:sp>
          <p:nvSpPr>
            <p:cNvPr id="60462" name="Text Box 59"/>
            <p:cNvSpPr txBox="1">
              <a:spLocks noChangeArrowheads="1"/>
            </p:cNvSpPr>
            <p:nvPr/>
          </p:nvSpPr>
          <p:spPr bwMode="auto">
            <a:xfrm>
              <a:off x="7453313" y="3219450"/>
              <a:ext cx="719137" cy="273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39" tIns="39570" rIns="79139" bIns="39570"/>
            <a:lstStyle/>
            <a:p>
              <a:pPr defTabSz="801688" eaLnBrk="0" hangingPunct="0">
                <a:buSzPct val="100000"/>
              </a:pPr>
              <a:r>
                <a:rPr lang="zh-CN" altLang="zh-CN" sz="12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IPPBX</a:t>
              </a:r>
            </a:p>
          </p:txBody>
        </p:sp>
        <p:sp>
          <p:nvSpPr>
            <p:cNvPr id="60463" name="Text Box 60"/>
            <p:cNvSpPr txBox="1">
              <a:spLocks noChangeArrowheads="1"/>
            </p:cNvSpPr>
            <p:nvPr/>
          </p:nvSpPr>
          <p:spPr bwMode="auto">
            <a:xfrm>
              <a:off x="6372225" y="2781300"/>
              <a:ext cx="719138" cy="273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39" tIns="39570" rIns="79139" bIns="39570"/>
            <a:lstStyle/>
            <a:p>
              <a:pPr defTabSz="801688" eaLnBrk="0" hangingPunct="0">
                <a:buSzPct val="100000"/>
              </a:pPr>
              <a:r>
                <a:rPr lang="zh-CN" altLang="zh-CN" sz="12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IPPBX</a:t>
              </a:r>
            </a:p>
          </p:txBody>
        </p:sp>
        <p:sp>
          <p:nvSpPr>
            <p:cNvPr id="60464" name="Oval 61"/>
            <p:cNvSpPr>
              <a:spLocks noChangeArrowheads="1"/>
            </p:cNvSpPr>
            <p:nvPr/>
          </p:nvSpPr>
          <p:spPr bwMode="auto">
            <a:xfrm>
              <a:off x="6084888" y="2384425"/>
              <a:ext cx="2571750" cy="1108075"/>
            </a:xfrm>
            <a:prstGeom prst="ellipse">
              <a:avLst/>
            </a:prstGeom>
            <a:noFill/>
            <a:ln w="28575" algn="ctr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lIns="91355" tIns="45677" rIns="91355" bIns="45677" anchor="ctr"/>
            <a:lstStyle/>
            <a:p>
              <a:pPr defTabSz="912813"/>
              <a:endParaRPr kumimoji="1" lang="zh-CN" altLang="en-US" sz="2100" dirty="0">
                <a:solidFill>
                  <a:schemeClr val="bg2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60465" name="Picture 62" descr="huawei-asic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404032">
              <a:off x="7167563" y="2228850"/>
              <a:ext cx="392112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66" name="Text Box 63"/>
            <p:cNvSpPr txBox="1">
              <a:spLocks noChangeArrowheads="1"/>
            </p:cNvSpPr>
            <p:nvPr/>
          </p:nvSpPr>
          <p:spPr bwMode="auto">
            <a:xfrm>
              <a:off x="3511550" y="4859338"/>
              <a:ext cx="920750" cy="2603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355" tIns="45677" rIns="91355" bIns="45677"/>
            <a:lstStyle/>
            <a:p>
              <a:pPr defTabSz="912813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Company A</a:t>
              </a:r>
            </a:p>
          </p:txBody>
        </p:sp>
        <p:sp>
          <p:nvSpPr>
            <p:cNvPr id="60467" name="Text Box 64"/>
            <p:cNvSpPr txBox="1">
              <a:spLocks noChangeArrowheads="1"/>
            </p:cNvSpPr>
            <p:nvPr/>
          </p:nvSpPr>
          <p:spPr bwMode="auto">
            <a:xfrm>
              <a:off x="3538538" y="5588000"/>
              <a:ext cx="930275" cy="2619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355" tIns="45677" rIns="91355" bIns="45677"/>
            <a:lstStyle/>
            <a:p>
              <a:pPr defTabSz="912813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Company C</a:t>
              </a:r>
            </a:p>
          </p:txBody>
        </p:sp>
        <p:sp>
          <p:nvSpPr>
            <p:cNvPr id="60468" name="Text Box 65"/>
            <p:cNvSpPr txBox="1">
              <a:spLocks noChangeArrowheads="1"/>
            </p:cNvSpPr>
            <p:nvPr/>
          </p:nvSpPr>
          <p:spPr bwMode="auto">
            <a:xfrm>
              <a:off x="3538538" y="5208588"/>
              <a:ext cx="922337" cy="2603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355" tIns="45677" rIns="91355" bIns="45677"/>
            <a:lstStyle/>
            <a:p>
              <a:pPr defTabSz="912813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Company B</a:t>
              </a:r>
            </a:p>
          </p:txBody>
        </p:sp>
        <p:pic>
          <p:nvPicPr>
            <p:cNvPr id="60469" name="Picture 66" descr="j014948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2163" y="5041900"/>
              <a:ext cx="54610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70" name="Freeform 67"/>
            <p:cNvSpPr>
              <a:spLocks/>
            </p:cNvSpPr>
            <p:nvPr/>
          </p:nvSpPr>
          <p:spPr bwMode="auto">
            <a:xfrm>
              <a:off x="2711450" y="4921250"/>
              <a:ext cx="563563" cy="55563"/>
            </a:xfrm>
            <a:custGeom>
              <a:avLst/>
              <a:gdLst>
                <a:gd name="T0" fmla="*/ 0 w 657"/>
                <a:gd name="T1" fmla="*/ 2147483647 h 212"/>
                <a:gd name="T2" fmla="*/ 2147483647 w 657"/>
                <a:gd name="T3" fmla="*/ 2147483647 h 212"/>
                <a:gd name="T4" fmla="*/ 2147483647 w 657"/>
                <a:gd name="T5" fmla="*/ 2147483647 h 212"/>
                <a:gd name="T6" fmla="*/ 0 60000 65536"/>
                <a:gd name="T7" fmla="*/ 0 60000 65536"/>
                <a:gd name="T8" fmla="*/ 0 60000 65536"/>
                <a:gd name="T9" fmla="*/ 0 w 657"/>
                <a:gd name="T10" fmla="*/ 0 h 212"/>
                <a:gd name="T11" fmla="*/ 657 w 657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7" h="212">
                  <a:moveTo>
                    <a:pt x="0" y="212"/>
                  </a:moveTo>
                  <a:cubicBezTo>
                    <a:pt x="115" y="136"/>
                    <a:pt x="231" y="60"/>
                    <a:pt x="340" y="30"/>
                  </a:cubicBezTo>
                  <a:cubicBezTo>
                    <a:pt x="449" y="0"/>
                    <a:pt x="597" y="30"/>
                    <a:pt x="657" y="3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71" name="Freeform 68"/>
            <p:cNvSpPr>
              <a:spLocks/>
            </p:cNvSpPr>
            <p:nvPr/>
          </p:nvSpPr>
          <p:spPr bwMode="auto">
            <a:xfrm>
              <a:off x="2705100" y="5257800"/>
              <a:ext cx="636588" cy="57150"/>
            </a:xfrm>
            <a:custGeom>
              <a:avLst/>
              <a:gdLst>
                <a:gd name="T0" fmla="*/ 0 w 703"/>
                <a:gd name="T1" fmla="*/ 2147483647 h 15"/>
                <a:gd name="T2" fmla="*/ 2147483647 w 703"/>
                <a:gd name="T3" fmla="*/ 2147483647 h 15"/>
                <a:gd name="T4" fmla="*/ 2147483647 w 703"/>
                <a:gd name="T5" fmla="*/ 2147483647 h 15"/>
                <a:gd name="T6" fmla="*/ 0 60000 65536"/>
                <a:gd name="T7" fmla="*/ 0 60000 65536"/>
                <a:gd name="T8" fmla="*/ 0 60000 65536"/>
                <a:gd name="T9" fmla="*/ 0 w 703"/>
                <a:gd name="T10" fmla="*/ 0 h 15"/>
                <a:gd name="T11" fmla="*/ 703 w 70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3" h="15">
                  <a:moveTo>
                    <a:pt x="0" y="15"/>
                  </a:moveTo>
                  <a:cubicBezTo>
                    <a:pt x="77" y="15"/>
                    <a:pt x="155" y="15"/>
                    <a:pt x="272" y="15"/>
                  </a:cubicBezTo>
                  <a:cubicBezTo>
                    <a:pt x="389" y="15"/>
                    <a:pt x="631" y="0"/>
                    <a:pt x="703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72" name="Freeform 69"/>
            <p:cNvSpPr>
              <a:spLocks/>
            </p:cNvSpPr>
            <p:nvPr/>
          </p:nvSpPr>
          <p:spPr bwMode="auto">
            <a:xfrm>
              <a:off x="2705100" y="5637213"/>
              <a:ext cx="679450" cy="87312"/>
            </a:xfrm>
            <a:custGeom>
              <a:avLst/>
              <a:gdLst>
                <a:gd name="T0" fmla="*/ 0 w 704"/>
                <a:gd name="T1" fmla="*/ 0 h 181"/>
                <a:gd name="T2" fmla="*/ 2147483647 w 704"/>
                <a:gd name="T3" fmla="*/ 2147483647 h 181"/>
                <a:gd name="T4" fmla="*/ 2147483647 w 704"/>
                <a:gd name="T5" fmla="*/ 2147483647 h 181"/>
                <a:gd name="T6" fmla="*/ 0 60000 65536"/>
                <a:gd name="T7" fmla="*/ 0 60000 65536"/>
                <a:gd name="T8" fmla="*/ 0 60000 65536"/>
                <a:gd name="T9" fmla="*/ 0 w 704"/>
                <a:gd name="T10" fmla="*/ 0 h 181"/>
                <a:gd name="T11" fmla="*/ 704 w 704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81">
                  <a:moveTo>
                    <a:pt x="0" y="0"/>
                  </a:moveTo>
                  <a:cubicBezTo>
                    <a:pt x="100" y="41"/>
                    <a:pt x="201" y="83"/>
                    <a:pt x="318" y="113"/>
                  </a:cubicBezTo>
                  <a:cubicBezTo>
                    <a:pt x="435" y="143"/>
                    <a:pt x="655" y="166"/>
                    <a:pt x="704" y="1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73" name="Freeform 70"/>
            <p:cNvSpPr>
              <a:spLocks/>
            </p:cNvSpPr>
            <p:nvPr/>
          </p:nvSpPr>
          <p:spPr bwMode="auto">
            <a:xfrm>
              <a:off x="1331913" y="5286375"/>
              <a:ext cx="249237" cy="52388"/>
            </a:xfrm>
            <a:custGeom>
              <a:avLst/>
              <a:gdLst>
                <a:gd name="T0" fmla="*/ 0 w 453"/>
                <a:gd name="T1" fmla="*/ 2147483647 h 27"/>
                <a:gd name="T2" fmla="*/ 2147483647 w 453"/>
                <a:gd name="T3" fmla="*/ 2147483647 h 27"/>
                <a:gd name="T4" fmla="*/ 0 60000 65536"/>
                <a:gd name="T5" fmla="*/ 0 60000 65536"/>
                <a:gd name="T6" fmla="*/ 0 w 453"/>
                <a:gd name="T7" fmla="*/ 0 h 27"/>
                <a:gd name="T8" fmla="*/ 453 w 45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27">
                  <a:moveTo>
                    <a:pt x="0" y="27"/>
                  </a:moveTo>
                  <a:cubicBezTo>
                    <a:pt x="189" y="13"/>
                    <a:pt x="378" y="0"/>
                    <a:pt x="453" y="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74" name="Oval 71"/>
            <p:cNvSpPr>
              <a:spLocks noChangeArrowheads="1"/>
            </p:cNvSpPr>
            <p:nvPr/>
          </p:nvSpPr>
          <p:spPr bwMode="auto">
            <a:xfrm>
              <a:off x="1454150" y="4795838"/>
              <a:ext cx="346075" cy="10414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79887" tIns="39943" rIns="79887" bIns="39943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0475" name="Oval 72"/>
            <p:cNvSpPr>
              <a:spLocks noChangeArrowheads="1"/>
            </p:cNvSpPr>
            <p:nvPr/>
          </p:nvSpPr>
          <p:spPr bwMode="auto">
            <a:xfrm>
              <a:off x="2555875" y="4760913"/>
              <a:ext cx="395288" cy="107632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79887" tIns="39943" rIns="79887" bIns="39943" anchor="ctr"/>
            <a:lstStyle/>
            <a:p>
              <a:pPr fontAlgn="t"/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0476" name="Line 73"/>
            <p:cNvSpPr>
              <a:spLocks noChangeShapeType="1"/>
            </p:cNvSpPr>
            <p:nvPr/>
          </p:nvSpPr>
          <p:spPr bwMode="auto">
            <a:xfrm>
              <a:off x="2355850" y="4859338"/>
              <a:ext cx="3079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77" name="Line 74"/>
            <p:cNvSpPr>
              <a:spLocks noChangeShapeType="1"/>
            </p:cNvSpPr>
            <p:nvPr/>
          </p:nvSpPr>
          <p:spPr bwMode="auto">
            <a:xfrm flipH="1">
              <a:off x="1692275" y="4859338"/>
              <a:ext cx="26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78" name="Text Box 75"/>
            <p:cNvSpPr txBox="1">
              <a:spLocks noChangeArrowheads="1"/>
            </p:cNvSpPr>
            <p:nvPr/>
          </p:nvSpPr>
          <p:spPr bwMode="auto">
            <a:xfrm>
              <a:off x="1987550" y="5472113"/>
              <a:ext cx="388938" cy="2603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355" tIns="45677" rIns="91355" bIns="45677"/>
            <a:lstStyle/>
            <a:p>
              <a:pPr defTabSz="912813" eaLnBrk="0" hangingPunct="0">
                <a:buSzPct val="100000"/>
              </a:pPr>
              <a:r>
                <a:rPr lang="zh-CN" altLang="zh-CN" sz="1100" b="1" dirty="0">
                  <a:solidFill>
                    <a:srgbClr val="99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</a:t>
              </a:r>
            </a:p>
          </p:txBody>
        </p:sp>
        <p:sp>
          <p:nvSpPr>
            <p:cNvPr id="60479" name="Text Box 76"/>
            <p:cNvSpPr txBox="1">
              <a:spLocks noChangeArrowheads="1"/>
            </p:cNvSpPr>
            <p:nvPr/>
          </p:nvSpPr>
          <p:spPr bwMode="auto">
            <a:xfrm>
              <a:off x="1866900" y="4687888"/>
              <a:ext cx="625475" cy="4000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355" tIns="45677" rIns="91355" bIns="45677"/>
            <a:lstStyle/>
            <a:p>
              <a:pPr defTabSz="912813" eaLnBrk="0" hangingPunct="0">
                <a:buSzPct val="100000"/>
              </a:pPr>
              <a:r>
                <a:rPr lang="zh-CN" altLang="zh-CN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DIFF</a:t>
              </a:r>
            </a:p>
            <a:p>
              <a:pPr defTabSz="912813" eaLnBrk="0" hangingPunct="0">
                <a:buSzPct val="100000"/>
              </a:pPr>
              <a:r>
                <a:rPr lang="zh-CN" altLang="zh-CN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Domain</a:t>
              </a:r>
            </a:p>
          </p:txBody>
        </p:sp>
        <p:sp>
          <p:nvSpPr>
            <p:cNvPr id="60480" name="Line 77"/>
            <p:cNvSpPr>
              <a:spLocks noChangeShapeType="1"/>
            </p:cNvSpPr>
            <p:nvPr/>
          </p:nvSpPr>
          <p:spPr bwMode="auto">
            <a:xfrm>
              <a:off x="1692275" y="5286375"/>
              <a:ext cx="4826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81" name="Line 78"/>
            <p:cNvSpPr>
              <a:spLocks noChangeShapeType="1"/>
            </p:cNvSpPr>
            <p:nvPr/>
          </p:nvSpPr>
          <p:spPr bwMode="auto">
            <a:xfrm flipV="1">
              <a:off x="2341563" y="4976813"/>
              <a:ext cx="344487" cy="2047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82" name="Line 79"/>
            <p:cNvSpPr>
              <a:spLocks noChangeShapeType="1"/>
            </p:cNvSpPr>
            <p:nvPr/>
          </p:nvSpPr>
          <p:spPr bwMode="auto">
            <a:xfrm>
              <a:off x="2341563" y="5286375"/>
              <a:ext cx="4445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60483" name="Line 80"/>
            <p:cNvSpPr>
              <a:spLocks noChangeShapeType="1"/>
            </p:cNvSpPr>
            <p:nvPr/>
          </p:nvSpPr>
          <p:spPr bwMode="auto">
            <a:xfrm>
              <a:off x="2317750" y="5391150"/>
              <a:ext cx="468313" cy="2460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lIns="79887" tIns="39943" rIns="79887" bIns="39943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5" name="Group 81"/>
            <p:cNvGrpSpPr>
              <a:grpSpLocks noChangeAspect="1"/>
            </p:cNvGrpSpPr>
            <p:nvPr/>
          </p:nvGrpSpPr>
          <p:grpSpPr bwMode="auto">
            <a:xfrm>
              <a:off x="1475750" y="5221289"/>
              <a:ext cx="320911" cy="276226"/>
              <a:chOff x="2042" y="576"/>
              <a:chExt cx="650" cy="562"/>
            </a:xfrm>
          </p:grpSpPr>
          <p:sp>
            <p:nvSpPr>
              <p:cNvPr id="60648" name="Freeform 82"/>
              <p:cNvSpPr>
                <a:spLocks noChangeAspect="1"/>
              </p:cNvSpPr>
              <p:nvPr/>
            </p:nvSpPr>
            <p:spPr bwMode="auto">
              <a:xfrm>
                <a:off x="2114" y="736"/>
                <a:ext cx="504" cy="232"/>
              </a:xfrm>
              <a:custGeom>
                <a:avLst/>
                <a:gdLst>
                  <a:gd name="T0" fmla="*/ 0 w 252"/>
                  <a:gd name="T1" fmla="*/ 0 h 116"/>
                  <a:gd name="T2" fmla="*/ 0 w 252"/>
                  <a:gd name="T3" fmla="*/ 310378542 h 116"/>
                  <a:gd name="T4" fmla="*/ 0 w 252"/>
                  <a:gd name="T5" fmla="*/ 310378542 h 116"/>
                  <a:gd name="T6" fmla="*/ 1056964608 w 252"/>
                  <a:gd name="T7" fmla="*/ 973078528 h 116"/>
                  <a:gd name="T8" fmla="*/ 2113929216 w 252"/>
                  <a:gd name="T9" fmla="*/ 310378542 h 116"/>
                  <a:gd name="T10" fmla="*/ 2113929216 w 252"/>
                  <a:gd name="T11" fmla="*/ 310378542 h 116"/>
                  <a:gd name="T12" fmla="*/ 2113929216 w 252"/>
                  <a:gd name="T13" fmla="*/ 0 h 116"/>
                  <a:gd name="T14" fmla="*/ 0 w 252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116"/>
                  <a:gd name="T26" fmla="*/ 252 w 252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81"/>
                      <a:pt x="56" y="116"/>
                      <a:pt x="126" y="116"/>
                    </a:cubicBezTo>
                    <a:cubicBezTo>
                      <a:pt x="195" y="116"/>
                      <a:pt x="252" y="81"/>
                      <a:pt x="252" y="37"/>
                    </a:cubicBezTo>
                    <a:cubicBezTo>
                      <a:pt x="252" y="37"/>
                      <a:pt x="252" y="37"/>
                      <a:pt x="252" y="37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49" name="Oval 83"/>
              <p:cNvSpPr>
                <a:spLocks noChangeAspect="1" noChangeArrowheads="1"/>
              </p:cNvSpPr>
              <p:nvPr/>
            </p:nvSpPr>
            <p:spPr bwMode="auto">
              <a:xfrm>
                <a:off x="2114" y="578"/>
                <a:ext cx="504" cy="316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50" name="Freeform 84"/>
              <p:cNvSpPr>
                <a:spLocks noChangeAspect="1" noEditPoints="1"/>
              </p:cNvSpPr>
              <p:nvPr/>
            </p:nvSpPr>
            <p:spPr bwMode="auto">
              <a:xfrm>
                <a:off x="2116" y="576"/>
                <a:ext cx="500" cy="318"/>
              </a:xfrm>
              <a:custGeom>
                <a:avLst/>
                <a:gdLst>
                  <a:gd name="T0" fmla="*/ 0 w 250"/>
                  <a:gd name="T1" fmla="*/ 671088126 h 159"/>
                  <a:gd name="T2" fmla="*/ 1048576000 w 250"/>
                  <a:gd name="T3" fmla="*/ 1333788672 h 159"/>
                  <a:gd name="T4" fmla="*/ 2097152000 w 250"/>
                  <a:gd name="T5" fmla="*/ 671088126 h 159"/>
                  <a:gd name="T6" fmla="*/ 1048576000 w 250"/>
                  <a:gd name="T7" fmla="*/ 0 h 159"/>
                  <a:gd name="T8" fmla="*/ 0 w 250"/>
                  <a:gd name="T9" fmla="*/ 671088126 h 159"/>
                  <a:gd name="T10" fmla="*/ 58720258 w 250"/>
                  <a:gd name="T11" fmla="*/ 671088126 h 159"/>
                  <a:gd name="T12" fmla="*/ 1048576000 w 250"/>
                  <a:gd name="T13" fmla="*/ 67108870 h 159"/>
                  <a:gd name="T14" fmla="*/ 2030043152 w 250"/>
                  <a:gd name="T15" fmla="*/ 671088126 h 159"/>
                  <a:gd name="T16" fmla="*/ 1048576000 w 250"/>
                  <a:gd name="T17" fmla="*/ 1275068439 h 159"/>
                  <a:gd name="T18" fmla="*/ 58720258 w 250"/>
                  <a:gd name="T19" fmla="*/ 671088126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159"/>
                  <a:gd name="T32" fmla="*/ 250 w 25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159">
                    <a:moveTo>
                      <a:pt x="0" y="80"/>
                    </a:moveTo>
                    <a:cubicBezTo>
                      <a:pt x="0" y="124"/>
                      <a:pt x="56" y="159"/>
                      <a:pt x="125" y="159"/>
                    </a:cubicBezTo>
                    <a:cubicBezTo>
                      <a:pt x="194" y="159"/>
                      <a:pt x="250" y="124"/>
                      <a:pt x="250" y="80"/>
                    </a:cubicBezTo>
                    <a:cubicBezTo>
                      <a:pt x="250" y="36"/>
                      <a:pt x="194" y="0"/>
                      <a:pt x="125" y="0"/>
                    </a:cubicBezTo>
                    <a:cubicBezTo>
                      <a:pt x="56" y="0"/>
                      <a:pt x="0" y="36"/>
                      <a:pt x="0" y="80"/>
                    </a:cubicBezTo>
                    <a:close/>
                    <a:moveTo>
                      <a:pt x="7" y="80"/>
                    </a:moveTo>
                    <a:cubicBezTo>
                      <a:pt x="7" y="40"/>
                      <a:pt x="60" y="8"/>
                      <a:pt x="125" y="8"/>
                    </a:cubicBezTo>
                    <a:cubicBezTo>
                      <a:pt x="190" y="8"/>
                      <a:pt x="242" y="40"/>
                      <a:pt x="242" y="80"/>
                    </a:cubicBezTo>
                    <a:cubicBezTo>
                      <a:pt x="242" y="120"/>
                      <a:pt x="190" y="152"/>
                      <a:pt x="125" y="152"/>
                    </a:cubicBezTo>
                    <a:cubicBezTo>
                      <a:pt x="60" y="152"/>
                      <a:pt x="7" y="120"/>
                      <a:pt x="7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51" name="Freeform 85"/>
              <p:cNvSpPr>
                <a:spLocks noChangeAspect="1"/>
              </p:cNvSpPr>
              <p:nvPr/>
            </p:nvSpPr>
            <p:spPr bwMode="auto">
              <a:xfrm>
                <a:off x="2130" y="592"/>
                <a:ext cx="460" cy="196"/>
              </a:xfrm>
              <a:custGeom>
                <a:avLst/>
                <a:gdLst>
                  <a:gd name="T0" fmla="*/ 16777220 w 230"/>
                  <a:gd name="T1" fmla="*/ 629145660 h 98"/>
                  <a:gd name="T2" fmla="*/ 998242295 w 230"/>
                  <a:gd name="T3" fmla="*/ 25165824 h 98"/>
                  <a:gd name="T4" fmla="*/ 1929379840 w 230"/>
                  <a:gd name="T5" fmla="*/ 427818235 h 98"/>
                  <a:gd name="T6" fmla="*/ 989854201 w 230"/>
                  <a:gd name="T7" fmla="*/ 0 h 98"/>
                  <a:gd name="T8" fmla="*/ 0 w 230"/>
                  <a:gd name="T9" fmla="*/ 603979844 h 98"/>
                  <a:gd name="T10" fmla="*/ 67108878 w 230"/>
                  <a:gd name="T11" fmla="*/ 822083584 h 98"/>
                  <a:gd name="T12" fmla="*/ 16777220 w 230"/>
                  <a:gd name="T13" fmla="*/ 62914566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5" y="3"/>
                      <a:pt x="119" y="3"/>
                    </a:cubicBezTo>
                    <a:cubicBezTo>
                      <a:pt x="171" y="3"/>
                      <a:pt x="214" y="23"/>
                      <a:pt x="230" y="51"/>
                    </a:cubicBezTo>
                    <a:cubicBezTo>
                      <a:pt x="215" y="21"/>
                      <a:pt x="171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52" name="Freeform 86"/>
              <p:cNvSpPr>
                <a:spLocks noChangeAspect="1" noEditPoints="1"/>
              </p:cNvSpPr>
              <p:nvPr/>
            </p:nvSpPr>
            <p:spPr bwMode="auto">
              <a:xfrm>
                <a:off x="2204" y="650"/>
                <a:ext cx="340" cy="188"/>
              </a:xfrm>
              <a:custGeom>
                <a:avLst/>
                <a:gdLst>
                  <a:gd name="T0" fmla="*/ 1031795086 w 170"/>
                  <a:gd name="T1" fmla="*/ 662700073 h 94"/>
                  <a:gd name="T2" fmla="*/ 905966011 w 170"/>
                  <a:gd name="T3" fmla="*/ 520092119 h 94"/>
                  <a:gd name="T4" fmla="*/ 947909036 w 170"/>
                  <a:gd name="T5" fmla="*/ 486537954 h 94"/>
                  <a:gd name="T6" fmla="*/ 1048572296 w 170"/>
                  <a:gd name="T7" fmla="*/ 343932944 h 94"/>
                  <a:gd name="T8" fmla="*/ 763360750 w 170"/>
                  <a:gd name="T9" fmla="*/ 503314909 h 94"/>
                  <a:gd name="T10" fmla="*/ 771749355 w 170"/>
                  <a:gd name="T11" fmla="*/ 553648204 h 94"/>
                  <a:gd name="T12" fmla="*/ 922743221 w 170"/>
                  <a:gd name="T13" fmla="*/ 713031705 h 94"/>
                  <a:gd name="T14" fmla="*/ 671088655 w 170"/>
                  <a:gd name="T15" fmla="*/ 780140547 h 94"/>
                  <a:gd name="T16" fmla="*/ 1207959630 w 170"/>
                  <a:gd name="T17" fmla="*/ 503314909 h 94"/>
                  <a:gd name="T18" fmla="*/ 973074851 w 170"/>
                  <a:gd name="T19" fmla="*/ 301989918 h 94"/>
                  <a:gd name="T20" fmla="*/ 1191182420 w 170"/>
                  <a:gd name="T21" fmla="*/ 301989918 h 94"/>
                  <a:gd name="T22" fmla="*/ 1426063360 w 170"/>
                  <a:gd name="T23" fmla="*/ 25165824 h 94"/>
                  <a:gd name="T24" fmla="*/ 998240666 w 170"/>
                  <a:gd name="T25" fmla="*/ 50331648 h 94"/>
                  <a:gd name="T26" fmla="*/ 1216348235 w 170"/>
                  <a:gd name="T27" fmla="*/ 92274690 h 94"/>
                  <a:gd name="T28" fmla="*/ 914354616 w 170"/>
                  <a:gd name="T29" fmla="*/ 201326463 h 94"/>
                  <a:gd name="T30" fmla="*/ 721419261 w 170"/>
                  <a:gd name="T31" fmla="*/ 167772170 h 94"/>
                  <a:gd name="T32" fmla="*/ 973074851 w 170"/>
                  <a:gd name="T33" fmla="*/ 301989918 h 94"/>
                  <a:gd name="T34" fmla="*/ 503314891 w 170"/>
                  <a:gd name="T35" fmla="*/ 251657582 h 94"/>
                  <a:gd name="T36" fmla="*/ 511703496 w 170"/>
                  <a:gd name="T37" fmla="*/ 276824102 h 94"/>
                  <a:gd name="T38" fmla="*/ 310378513 w 170"/>
                  <a:gd name="T39" fmla="*/ 385875971 h 94"/>
                  <a:gd name="T40" fmla="*/ 620757025 w 170"/>
                  <a:gd name="T41" fmla="*/ 318767129 h 94"/>
                  <a:gd name="T42" fmla="*/ 654311445 w 170"/>
                  <a:gd name="T43" fmla="*/ 276824102 h 94"/>
                  <a:gd name="T44" fmla="*/ 494926286 w 170"/>
                  <a:gd name="T45" fmla="*/ 75497479 h 94"/>
                  <a:gd name="T46" fmla="*/ 746584052 w 170"/>
                  <a:gd name="T47" fmla="*/ 8388609 h 94"/>
                  <a:gd name="T48" fmla="*/ 268435488 w 170"/>
                  <a:gd name="T49" fmla="*/ 159383564 h 94"/>
                  <a:gd name="T50" fmla="*/ 318767118 w 170"/>
                  <a:gd name="T51" fmla="*/ 285212707 h 94"/>
                  <a:gd name="T52" fmla="*/ 452983261 w 170"/>
                  <a:gd name="T53" fmla="*/ 478149349 h 94"/>
                  <a:gd name="T54" fmla="*/ 226491759 w 170"/>
                  <a:gd name="T55" fmla="*/ 486537954 h 94"/>
                  <a:gd name="T56" fmla="*/ 50331582 w 170"/>
                  <a:gd name="T57" fmla="*/ 645922862 h 94"/>
                  <a:gd name="T58" fmla="*/ 402651887 w 170"/>
                  <a:gd name="T59" fmla="*/ 771751941 h 94"/>
                  <a:gd name="T60" fmla="*/ 201326072 w 170"/>
                  <a:gd name="T61" fmla="*/ 696254494 h 94"/>
                  <a:gd name="T62" fmla="*/ 503314891 w 170"/>
                  <a:gd name="T63" fmla="*/ 587202625 h 94"/>
                  <a:gd name="T64" fmla="*/ 696254470 w 170"/>
                  <a:gd name="T65" fmla="*/ 620757046 h 94"/>
                  <a:gd name="T66" fmla="*/ 452983261 w 170"/>
                  <a:gd name="T67" fmla="*/ 478149349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1" y="60"/>
                    </a:moveTo>
                    <a:cubicBezTo>
                      <a:pt x="131" y="62"/>
                      <a:pt x="123" y="79"/>
                      <a:pt x="123" y="79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3"/>
                      <a:pt x="107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0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3" y="57"/>
                      <a:pt x="92" y="58"/>
                      <a:pt x="91" y="60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0" y="62"/>
                      <a:pt x="90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4" y="85"/>
                    </a:cubicBezTo>
                    <a:cubicBezTo>
                      <a:pt x="84" y="86"/>
                      <a:pt x="81" y="92"/>
                      <a:pt x="80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1"/>
                      <a:pt x="144" y="60"/>
                    </a:cubicBezTo>
                    <a:cubicBezTo>
                      <a:pt x="143" y="60"/>
                      <a:pt x="133" y="60"/>
                      <a:pt x="131" y="60"/>
                    </a:cubicBezTo>
                    <a:close/>
                    <a:moveTo>
                      <a:pt x="116" y="36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2" y="36"/>
                    </a:cubicBezTo>
                    <a:cubicBezTo>
                      <a:pt x="143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8" y="3"/>
                      <a:pt x="124" y="2"/>
                      <a:pt x="122" y="2"/>
                    </a:cubicBezTo>
                    <a:cubicBezTo>
                      <a:pt x="121" y="3"/>
                      <a:pt x="119" y="6"/>
                      <a:pt x="119" y="6"/>
                    </a:cubicBezTo>
                    <a:cubicBezTo>
                      <a:pt x="119" y="6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2" y="27"/>
                      <a:pt x="111" y="26"/>
                      <a:pt x="109" y="24"/>
                    </a:cubicBezTo>
                    <a:cubicBezTo>
                      <a:pt x="109" y="24"/>
                      <a:pt x="99" y="14"/>
                      <a:pt x="98" y="13"/>
                    </a:cubicBezTo>
                    <a:cubicBezTo>
                      <a:pt x="97" y="14"/>
                      <a:pt x="88" y="19"/>
                      <a:pt x="86" y="20"/>
                    </a:cubicBezTo>
                    <a:cubicBezTo>
                      <a:pt x="88" y="22"/>
                      <a:pt x="102" y="36"/>
                      <a:pt x="102" y="36"/>
                    </a:cubicBezTo>
                    <a:cubicBezTo>
                      <a:pt x="104" y="39"/>
                      <a:pt x="110" y="39"/>
                      <a:pt x="116" y="36"/>
                    </a:cubicBezTo>
                    <a:close/>
                    <a:moveTo>
                      <a:pt x="46" y="14"/>
                    </a:move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2" y="31"/>
                      <a:pt x="61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0" y="34"/>
                      <a:pt x="59" y="35"/>
                      <a:pt x="56" y="36"/>
                    </a:cubicBezTo>
                    <a:cubicBezTo>
                      <a:pt x="56" y="36"/>
                      <a:pt x="39" y="45"/>
                      <a:pt x="37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8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5" y="8"/>
                      <a:pt x="88" y="2"/>
                      <a:pt x="89" y="1"/>
                    </a:cubicBezTo>
                    <a:cubicBezTo>
                      <a:pt x="87" y="1"/>
                      <a:pt x="43" y="0"/>
                      <a:pt x="41" y="0"/>
                    </a:cubicBezTo>
                    <a:cubicBezTo>
                      <a:pt x="40" y="1"/>
                      <a:pt x="32" y="19"/>
                      <a:pt x="32" y="19"/>
                    </a:cubicBezTo>
                    <a:cubicBezTo>
                      <a:pt x="32" y="19"/>
                      <a:pt x="26" y="32"/>
                      <a:pt x="26" y="33"/>
                    </a:cubicBezTo>
                    <a:cubicBezTo>
                      <a:pt x="27" y="33"/>
                      <a:pt x="36" y="34"/>
                      <a:pt x="38" y="34"/>
                    </a:cubicBezTo>
                    <a:cubicBezTo>
                      <a:pt x="38" y="32"/>
                      <a:pt x="46" y="14"/>
                      <a:pt x="46" y="14"/>
                    </a:cubicBezTo>
                    <a:close/>
                    <a:moveTo>
                      <a:pt x="54" y="57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6" y="59"/>
                      <a:pt x="27" y="58"/>
                    </a:cubicBezTo>
                    <a:cubicBezTo>
                      <a:pt x="26" y="58"/>
                      <a:pt x="16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1" y="84"/>
                    </a:cubicBezTo>
                    <a:cubicBezTo>
                      <a:pt x="50" y="84"/>
                      <a:pt x="24" y="83"/>
                      <a:pt x="24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6"/>
                      <a:pt x="58" y="67"/>
                      <a:pt x="60" y="70"/>
                    </a:cubicBezTo>
                    <a:cubicBezTo>
                      <a:pt x="60" y="70"/>
                      <a:pt x="70" y="80"/>
                      <a:pt x="71" y="81"/>
                    </a:cubicBezTo>
                    <a:cubicBezTo>
                      <a:pt x="72" y="80"/>
                      <a:pt x="81" y="75"/>
                      <a:pt x="83" y="74"/>
                    </a:cubicBezTo>
                    <a:cubicBezTo>
                      <a:pt x="81" y="72"/>
                      <a:pt x="67" y="58"/>
                      <a:pt x="67" y="58"/>
                    </a:cubicBezTo>
                    <a:cubicBezTo>
                      <a:pt x="65" y="55"/>
                      <a:pt x="59" y="54"/>
                      <a:pt x="54" y="57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53" name="Freeform 87"/>
              <p:cNvSpPr>
                <a:spLocks noChangeAspect="1" noEditPoints="1"/>
              </p:cNvSpPr>
              <p:nvPr/>
            </p:nvSpPr>
            <p:spPr bwMode="auto">
              <a:xfrm>
                <a:off x="2194" y="640"/>
                <a:ext cx="340" cy="190"/>
              </a:xfrm>
              <a:custGeom>
                <a:avLst/>
                <a:gdLst>
                  <a:gd name="T0" fmla="*/ 1031795086 w 170"/>
                  <a:gd name="T1" fmla="*/ 671088680 h 95"/>
                  <a:gd name="T2" fmla="*/ 905966011 w 170"/>
                  <a:gd name="T3" fmla="*/ 520092121 h 95"/>
                  <a:gd name="T4" fmla="*/ 947909036 w 170"/>
                  <a:gd name="T5" fmla="*/ 486537956 h 95"/>
                  <a:gd name="T6" fmla="*/ 1048572296 w 170"/>
                  <a:gd name="T7" fmla="*/ 343932946 h 95"/>
                  <a:gd name="T8" fmla="*/ 771749355 w 170"/>
                  <a:gd name="T9" fmla="*/ 503314910 h 95"/>
                  <a:gd name="T10" fmla="*/ 771749355 w 170"/>
                  <a:gd name="T11" fmla="*/ 553648206 h 95"/>
                  <a:gd name="T12" fmla="*/ 931131826 w 170"/>
                  <a:gd name="T13" fmla="*/ 721420312 h 95"/>
                  <a:gd name="T14" fmla="*/ 679477260 w 170"/>
                  <a:gd name="T15" fmla="*/ 788529155 h 95"/>
                  <a:gd name="T16" fmla="*/ 1207959630 w 170"/>
                  <a:gd name="T17" fmla="*/ 511703516 h 95"/>
                  <a:gd name="T18" fmla="*/ 973074851 w 170"/>
                  <a:gd name="T19" fmla="*/ 310378524 h 95"/>
                  <a:gd name="T20" fmla="*/ 1199571025 w 170"/>
                  <a:gd name="T21" fmla="*/ 301989919 h 95"/>
                  <a:gd name="T22" fmla="*/ 1426063360 w 170"/>
                  <a:gd name="T23" fmla="*/ 25165824 h 95"/>
                  <a:gd name="T24" fmla="*/ 1006629271 w 170"/>
                  <a:gd name="T25" fmla="*/ 58720189 h 95"/>
                  <a:gd name="T26" fmla="*/ 1216348235 w 170"/>
                  <a:gd name="T27" fmla="*/ 92274690 h 95"/>
                  <a:gd name="T28" fmla="*/ 914354616 w 170"/>
                  <a:gd name="T29" fmla="*/ 209714941 h 95"/>
                  <a:gd name="T30" fmla="*/ 729807354 w 170"/>
                  <a:gd name="T31" fmla="*/ 167772170 h 95"/>
                  <a:gd name="T32" fmla="*/ 973074851 w 170"/>
                  <a:gd name="T33" fmla="*/ 310378524 h 95"/>
                  <a:gd name="T34" fmla="*/ 511703496 w 170"/>
                  <a:gd name="T35" fmla="*/ 251657583 h 95"/>
                  <a:gd name="T36" fmla="*/ 520092101 w 170"/>
                  <a:gd name="T37" fmla="*/ 276824103 h 95"/>
                  <a:gd name="T38" fmla="*/ 318767118 w 170"/>
                  <a:gd name="T39" fmla="*/ 385875972 h 95"/>
                  <a:gd name="T40" fmla="*/ 620757025 w 170"/>
                  <a:gd name="T41" fmla="*/ 318767130 h 95"/>
                  <a:gd name="T42" fmla="*/ 662700050 w 170"/>
                  <a:gd name="T43" fmla="*/ 285212708 h 95"/>
                  <a:gd name="T44" fmla="*/ 503314891 w 170"/>
                  <a:gd name="T45" fmla="*/ 75497480 h 95"/>
                  <a:gd name="T46" fmla="*/ 746584052 w 170"/>
                  <a:gd name="T47" fmla="*/ 8388609 h 95"/>
                  <a:gd name="T48" fmla="*/ 268435488 w 170"/>
                  <a:gd name="T49" fmla="*/ 167772170 h 95"/>
                  <a:gd name="T50" fmla="*/ 318767118 w 170"/>
                  <a:gd name="T51" fmla="*/ 285212708 h 95"/>
                  <a:gd name="T52" fmla="*/ 452983261 w 170"/>
                  <a:gd name="T53" fmla="*/ 486537956 h 95"/>
                  <a:gd name="T54" fmla="*/ 226491759 w 170"/>
                  <a:gd name="T55" fmla="*/ 486537956 h 95"/>
                  <a:gd name="T56" fmla="*/ 50331582 w 170"/>
                  <a:gd name="T57" fmla="*/ 654311470 h 95"/>
                  <a:gd name="T58" fmla="*/ 402651887 w 170"/>
                  <a:gd name="T59" fmla="*/ 780140549 h 95"/>
                  <a:gd name="T60" fmla="*/ 209714677 w 170"/>
                  <a:gd name="T61" fmla="*/ 704643102 h 95"/>
                  <a:gd name="T62" fmla="*/ 511703496 w 170"/>
                  <a:gd name="T63" fmla="*/ 587202627 h 95"/>
                  <a:gd name="T64" fmla="*/ 696254470 w 170"/>
                  <a:gd name="T65" fmla="*/ 629145654 h 95"/>
                  <a:gd name="T66" fmla="*/ 452983261 w 170"/>
                  <a:gd name="T67" fmla="*/ 486537956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9" y="60"/>
                      <a:pt x="111" y="60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8"/>
                      <a:pt x="126" y="42"/>
                      <a:pt x="125" y="41"/>
                    </a:cubicBezTo>
                    <a:cubicBezTo>
                      <a:pt x="121" y="43"/>
                      <a:pt x="96" y="57"/>
                      <a:pt x="96" y="57"/>
                    </a:cubicBezTo>
                    <a:cubicBezTo>
                      <a:pt x="94" y="57"/>
                      <a:pt x="92" y="59"/>
                      <a:pt x="92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3"/>
                      <a:pt x="91" y="65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4" y="86"/>
                      <a:pt x="81" y="93"/>
                      <a:pt x="81" y="94"/>
                    </a:cubicBezTo>
                    <a:cubicBezTo>
                      <a:pt x="82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3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3" y="35"/>
                      <a:pt x="143" y="36"/>
                    </a:cubicBezTo>
                    <a:cubicBezTo>
                      <a:pt x="144" y="36"/>
                      <a:pt x="153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8" y="10"/>
                    </a:cubicBezTo>
                    <a:cubicBezTo>
                      <a:pt x="120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1" y="27"/>
                      <a:pt x="109" y="25"/>
                    </a:cubicBezTo>
                    <a:cubicBezTo>
                      <a:pt x="109" y="25"/>
                      <a:pt x="100" y="14"/>
                      <a:pt x="99" y="14"/>
                    </a:cubicBezTo>
                    <a:cubicBezTo>
                      <a:pt x="98" y="14"/>
                      <a:pt x="88" y="19"/>
                      <a:pt x="87" y="20"/>
                    </a:cubicBezTo>
                    <a:cubicBezTo>
                      <a:pt x="89" y="22"/>
                      <a:pt x="102" y="37"/>
                      <a:pt x="102" y="37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7"/>
                    </a:cubicBezTo>
                    <a:cubicBezTo>
                      <a:pt x="57" y="37"/>
                      <a:pt x="40" y="45"/>
                      <a:pt x="38" y="46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4" y="38"/>
                      <a:pt x="74" y="38"/>
                    </a:cubicBezTo>
                    <a:cubicBezTo>
                      <a:pt x="76" y="37"/>
                      <a:pt x="78" y="36"/>
                      <a:pt x="78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79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3" y="10"/>
                      <a:pt x="85" y="10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2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7" y="34"/>
                      <a:pt x="38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60"/>
                      <a:pt x="6" y="78"/>
                      <a:pt x="6" y="78"/>
                    </a:cubicBezTo>
                    <a:cubicBezTo>
                      <a:pt x="6" y="78"/>
                      <a:pt x="0" y="91"/>
                      <a:pt x="0" y="92"/>
                    </a:cubicBezTo>
                    <a:cubicBezTo>
                      <a:pt x="1" y="92"/>
                      <a:pt x="46" y="93"/>
                      <a:pt x="48" y="93"/>
                    </a:cubicBezTo>
                    <a:cubicBezTo>
                      <a:pt x="49" y="92"/>
                      <a:pt x="51" y="85"/>
                      <a:pt x="52" y="84"/>
                    </a:cubicBezTo>
                    <a:cubicBezTo>
                      <a:pt x="51" y="84"/>
                      <a:pt x="25" y="84"/>
                      <a:pt x="25" y="84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1" y="80"/>
                      <a:pt x="71" y="81"/>
                    </a:cubicBezTo>
                    <a:cubicBezTo>
                      <a:pt x="72" y="80"/>
                      <a:pt x="82" y="76"/>
                      <a:pt x="83" y="75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54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042" y="888"/>
                <a:ext cx="65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defTabSz="782638" eaLnBrk="0" hangingPunct="0">
                  <a:buSzPct val="100000"/>
                </a:pPr>
                <a:r>
                  <a:rPr lang="zh-CN" altLang="zh-CN" sz="800" b="1" dirty="0">
                    <a:solidFill>
                      <a:srgbClr val="FFFFFF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VOICE</a:t>
                </a:r>
              </a:p>
            </p:txBody>
          </p:sp>
        </p:grpSp>
        <p:grpSp>
          <p:nvGrpSpPr>
            <p:cNvPr id="7" name="Group 89"/>
            <p:cNvGrpSpPr>
              <a:grpSpLocks noChangeAspect="1"/>
            </p:cNvGrpSpPr>
            <p:nvPr/>
          </p:nvGrpSpPr>
          <p:grpSpPr bwMode="auto">
            <a:xfrm>
              <a:off x="2636838" y="4897438"/>
              <a:ext cx="306387" cy="249237"/>
              <a:chOff x="2114" y="576"/>
              <a:chExt cx="622" cy="506"/>
            </a:xfrm>
          </p:grpSpPr>
          <p:sp>
            <p:nvSpPr>
              <p:cNvPr id="60641" name="Freeform 90"/>
              <p:cNvSpPr>
                <a:spLocks noChangeAspect="1"/>
              </p:cNvSpPr>
              <p:nvPr/>
            </p:nvSpPr>
            <p:spPr bwMode="auto">
              <a:xfrm>
                <a:off x="2114" y="736"/>
                <a:ext cx="504" cy="232"/>
              </a:xfrm>
              <a:custGeom>
                <a:avLst/>
                <a:gdLst>
                  <a:gd name="T0" fmla="*/ 0 w 252"/>
                  <a:gd name="T1" fmla="*/ 0 h 116"/>
                  <a:gd name="T2" fmla="*/ 0 w 252"/>
                  <a:gd name="T3" fmla="*/ 310378542 h 116"/>
                  <a:gd name="T4" fmla="*/ 0 w 252"/>
                  <a:gd name="T5" fmla="*/ 310378542 h 116"/>
                  <a:gd name="T6" fmla="*/ 1056964608 w 252"/>
                  <a:gd name="T7" fmla="*/ 973078528 h 116"/>
                  <a:gd name="T8" fmla="*/ 2113929216 w 252"/>
                  <a:gd name="T9" fmla="*/ 310378542 h 116"/>
                  <a:gd name="T10" fmla="*/ 2113929216 w 252"/>
                  <a:gd name="T11" fmla="*/ 310378542 h 116"/>
                  <a:gd name="T12" fmla="*/ 2113929216 w 252"/>
                  <a:gd name="T13" fmla="*/ 0 h 116"/>
                  <a:gd name="T14" fmla="*/ 0 w 252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116"/>
                  <a:gd name="T26" fmla="*/ 252 w 252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81"/>
                      <a:pt x="56" y="116"/>
                      <a:pt x="126" y="116"/>
                    </a:cubicBezTo>
                    <a:cubicBezTo>
                      <a:pt x="195" y="116"/>
                      <a:pt x="252" y="81"/>
                      <a:pt x="252" y="37"/>
                    </a:cubicBezTo>
                    <a:cubicBezTo>
                      <a:pt x="252" y="37"/>
                      <a:pt x="252" y="37"/>
                      <a:pt x="252" y="37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42" name="Oval 91"/>
              <p:cNvSpPr>
                <a:spLocks noChangeAspect="1" noChangeArrowheads="1"/>
              </p:cNvSpPr>
              <p:nvPr/>
            </p:nvSpPr>
            <p:spPr bwMode="auto">
              <a:xfrm>
                <a:off x="2114" y="578"/>
                <a:ext cx="504" cy="316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43" name="Freeform 92"/>
              <p:cNvSpPr>
                <a:spLocks noChangeAspect="1" noEditPoints="1"/>
              </p:cNvSpPr>
              <p:nvPr/>
            </p:nvSpPr>
            <p:spPr bwMode="auto">
              <a:xfrm>
                <a:off x="2116" y="576"/>
                <a:ext cx="500" cy="318"/>
              </a:xfrm>
              <a:custGeom>
                <a:avLst/>
                <a:gdLst>
                  <a:gd name="T0" fmla="*/ 0 w 250"/>
                  <a:gd name="T1" fmla="*/ 671088126 h 159"/>
                  <a:gd name="T2" fmla="*/ 1048576000 w 250"/>
                  <a:gd name="T3" fmla="*/ 1333788672 h 159"/>
                  <a:gd name="T4" fmla="*/ 2097152000 w 250"/>
                  <a:gd name="T5" fmla="*/ 671088126 h 159"/>
                  <a:gd name="T6" fmla="*/ 1048576000 w 250"/>
                  <a:gd name="T7" fmla="*/ 0 h 159"/>
                  <a:gd name="T8" fmla="*/ 0 w 250"/>
                  <a:gd name="T9" fmla="*/ 671088126 h 159"/>
                  <a:gd name="T10" fmla="*/ 58720258 w 250"/>
                  <a:gd name="T11" fmla="*/ 671088126 h 159"/>
                  <a:gd name="T12" fmla="*/ 1048576000 w 250"/>
                  <a:gd name="T13" fmla="*/ 67108870 h 159"/>
                  <a:gd name="T14" fmla="*/ 2030043152 w 250"/>
                  <a:gd name="T15" fmla="*/ 671088126 h 159"/>
                  <a:gd name="T16" fmla="*/ 1048576000 w 250"/>
                  <a:gd name="T17" fmla="*/ 1275068439 h 159"/>
                  <a:gd name="T18" fmla="*/ 58720258 w 250"/>
                  <a:gd name="T19" fmla="*/ 671088126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159"/>
                  <a:gd name="T32" fmla="*/ 250 w 25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159">
                    <a:moveTo>
                      <a:pt x="0" y="80"/>
                    </a:moveTo>
                    <a:cubicBezTo>
                      <a:pt x="0" y="124"/>
                      <a:pt x="56" y="159"/>
                      <a:pt x="125" y="159"/>
                    </a:cubicBezTo>
                    <a:cubicBezTo>
                      <a:pt x="194" y="159"/>
                      <a:pt x="250" y="124"/>
                      <a:pt x="250" y="80"/>
                    </a:cubicBezTo>
                    <a:cubicBezTo>
                      <a:pt x="250" y="36"/>
                      <a:pt x="194" y="0"/>
                      <a:pt x="125" y="0"/>
                    </a:cubicBezTo>
                    <a:cubicBezTo>
                      <a:pt x="56" y="0"/>
                      <a:pt x="0" y="36"/>
                      <a:pt x="0" y="80"/>
                    </a:cubicBezTo>
                    <a:close/>
                    <a:moveTo>
                      <a:pt x="7" y="80"/>
                    </a:moveTo>
                    <a:cubicBezTo>
                      <a:pt x="7" y="40"/>
                      <a:pt x="60" y="8"/>
                      <a:pt x="125" y="8"/>
                    </a:cubicBezTo>
                    <a:cubicBezTo>
                      <a:pt x="190" y="8"/>
                      <a:pt x="242" y="40"/>
                      <a:pt x="242" y="80"/>
                    </a:cubicBezTo>
                    <a:cubicBezTo>
                      <a:pt x="242" y="120"/>
                      <a:pt x="190" y="152"/>
                      <a:pt x="125" y="152"/>
                    </a:cubicBezTo>
                    <a:cubicBezTo>
                      <a:pt x="60" y="152"/>
                      <a:pt x="7" y="120"/>
                      <a:pt x="7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44" name="Freeform 93"/>
              <p:cNvSpPr>
                <a:spLocks noChangeAspect="1"/>
              </p:cNvSpPr>
              <p:nvPr/>
            </p:nvSpPr>
            <p:spPr bwMode="auto">
              <a:xfrm>
                <a:off x="2130" y="592"/>
                <a:ext cx="460" cy="196"/>
              </a:xfrm>
              <a:custGeom>
                <a:avLst/>
                <a:gdLst>
                  <a:gd name="T0" fmla="*/ 16777220 w 230"/>
                  <a:gd name="T1" fmla="*/ 629145660 h 98"/>
                  <a:gd name="T2" fmla="*/ 998242295 w 230"/>
                  <a:gd name="T3" fmla="*/ 25165824 h 98"/>
                  <a:gd name="T4" fmla="*/ 1929379840 w 230"/>
                  <a:gd name="T5" fmla="*/ 427818235 h 98"/>
                  <a:gd name="T6" fmla="*/ 989854201 w 230"/>
                  <a:gd name="T7" fmla="*/ 0 h 98"/>
                  <a:gd name="T8" fmla="*/ 0 w 230"/>
                  <a:gd name="T9" fmla="*/ 603979844 h 98"/>
                  <a:gd name="T10" fmla="*/ 67108878 w 230"/>
                  <a:gd name="T11" fmla="*/ 822083584 h 98"/>
                  <a:gd name="T12" fmla="*/ 16777220 w 230"/>
                  <a:gd name="T13" fmla="*/ 62914566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5" y="3"/>
                      <a:pt x="119" y="3"/>
                    </a:cubicBezTo>
                    <a:cubicBezTo>
                      <a:pt x="171" y="3"/>
                      <a:pt x="214" y="23"/>
                      <a:pt x="230" y="51"/>
                    </a:cubicBezTo>
                    <a:cubicBezTo>
                      <a:pt x="215" y="21"/>
                      <a:pt x="171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45" name="Freeform 94"/>
              <p:cNvSpPr>
                <a:spLocks noChangeAspect="1" noEditPoints="1"/>
              </p:cNvSpPr>
              <p:nvPr/>
            </p:nvSpPr>
            <p:spPr bwMode="auto">
              <a:xfrm>
                <a:off x="2204" y="650"/>
                <a:ext cx="340" cy="188"/>
              </a:xfrm>
              <a:custGeom>
                <a:avLst/>
                <a:gdLst>
                  <a:gd name="T0" fmla="*/ 1031795086 w 170"/>
                  <a:gd name="T1" fmla="*/ 662700073 h 94"/>
                  <a:gd name="T2" fmla="*/ 905966011 w 170"/>
                  <a:gd name="T3" fmla="*/ 520092119 h 94"/>
                  <a:gd name="T4" fmla="*/ 947909036 w 170"/>
                  <a:gd name="T5" fmla="*/ 486537954 h 94"/>
                  <a:gd name="T6" fmla="*/ 1048572296 w 170"/>
                  <a:gd name="T7" fmla="*/ 343932944 h 94"/>
                  <a:gd name="T8" fmla="*/ 763360750 w 170"/>
                  <a:gd name="T9" fmla="*/ 503314909 h 94"/>
                  <a:gd name="T10" fmla="*/ 771749355 w 170"/>
                  <a:gd name="T11" fmla="*/ 553648204 h 94"/>
                  <a:gd name="T12" fmla="*/ 922743221 w 170"/>
                  <a:gd name="T13" fmla="*/ 713031705 h 94"/>
                  <a:gd name="T14" fmla="*/ 671088655 w 170"/>
                  <a:gd name="T15" fmla="*/ 780140547 h 94"/>
                  <a:gd name="T16" fmla="*/ 1207959630 w 170"/>
                  <a:gd name="T17" fmla="*/ 503314909 h 94"/>
                  <a:gd name="T18" fmla="*/ 973074851 w 170"/>
                  <a:gd name="T19" fmla="*/ 301989918 h 94"/>
                  <a:gd name="T20" fmla="*/ 1191182420 w 170"/>
                  <a:gd name="T21" fmla="*/ 301989918 h 94"/>
                  <a:gd name="T22" fmla="*/ 1426063360 w 170"/>
                  <a:gd name="T23" fmla="*/ 25165824 h 94"/>
                  <a:gd name="T24" fmla="*/ 998240666 w 170"/>
                  <a:gd name="T25" fmla="*/ 50331648 h 94"/>
                  <a:gd name="T26" fmla="*/ 1216348235 w 170"/>
                  <a:gd name="T27" fmla="*/ 92274690 h 94"/>
                  <a:gd name="T28" fmla="*/ 914354616 w 170"/>
                  <a:gd name="T29" fmla="*/ 201326463 h 94"/>
                  <a:gd name="T30" fmla="*/ 721419261 w 170"/>
                  <a:gd name="T31" fmla="*/ 167772170 h 94"/>
                  <a:gd name="T32" fmla="*/ 973074851 w 170"/>
                  <a:gd name="T33" fmla="*/ 301989918 h 94"/>
                  <a:gd name="T34" fmla="*/ 503314891 w 170"/>
                  <a:gd name="T35" fmla="*/ 251657582 h 94"/>
                  <a:gd name="T36" fmla="*/ 511703496 w 170"/>
                  <a:gd name="T37" fmla="*/ 276824102 h 94"/>
                  <a:gd name="T38" fmla="*/ 310378513 w 170"/>
                  <a:gd name="T39" fmla="*/ 385875971 h 94"/>
                  <a:gd name="T40" fmla="*/ 620757025 w 170"/>
                  <a:gd name="T41" fmla="*/ 318767129 h 94"/>
                  <a:gd name="T42" fmla="*/ 654311445 w 170"/>
                  <a:gd name="T43" fmla="*/ 276824102 h 94"/>
                  <a:gd name="T44" fmla="*/ 494926286 w 170"/>
                  <a:gd name="T45" fmla="*/ 75497479 h 94"/>
                  <a:gd name="T46" fmla="*/ 746584052 w 170"/>
                  <a:gd name="T47" fmla="*/ 8388609 h 94"/>
                  <a:gd name="T48" fmla="*/ 268435488 w 170"/>
                  <a:gd name="T49" fmla="*/ 159383564 h 94"/>
                  <a:gd name="T50" fmla="*/ 318767118 w 170"/>
                  <a:gd name="T51" fmla="*/ 285212707 h 94"/>
                  <a:gd name="T52" fmla="*/ 452983261 w 170"/>
                  <a:gd name="T53" fmla="*/ 478149349 h 94"/>
                  <a:gd name="T54" fmla="*/ 226491759 w 170"/>
                  <a:gd name="T55" fmla="*/ 486537954 h 94"/>
                  <a:gd name="T56" fmla="*/ 50331582 w 170"/>
                  <a:gd name="T57" fmla="*/ 645922862 h 94"/>
                  <a:gd name="T58" fmla="*/ 402651887 w 170"/>
                  <a:gd name="T59" fmla="*/ 771751941 h 94"/>
                  <a:gd name="T60" fmla="*/ 201326072 w 170"/>
                  <a:gd name="T61" fmla="*/ 696254494 h 94"/>
                  <a:gd name="T62" fmla="*/ 503314891 w 170"/>
                  <a:gd name="T63" fmla="*/ 587202625 h 94"/>
                  <a:gd name="T64" fmla="*/ 696254470 w 170"/>
                  <a:gd name="T65" fmla="*/ 620757046 h 94"/>
                  <a:gd name="T66" fmla="*/ 452983261 w 170"/>
                  <a:gd name="T67" fmla="*/ 478149349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1" y="60"/>
                    </a:moveTo>
                    <a:cubicBezTo>
                      <a:pt x="131" y="62"/>
                      <a:pt x="123" y="79"/>
                      <a:pt x="123" y="79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3"/>
                      <a:pt x="107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0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3" y="57"/>
                      <a:pt x="92" y="58"/>
                      <a:pt x="91" y="60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0" y="62"/>
                      <a:pt x="90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4" y="85"/>
                    </a:cubicBezTo>
                    <a:cubicBezTo>
                      <a:pt x="84" y="86"/>
                      <a:pt x="81" y="92"/>
                      <a:pt x="80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1"/>
                      <a:pt x="144" y="60"/>
                    </a:cubicBezTo>
                    <a:cubicBezTo>
                      <a:pt x="143" y="60"/>
                      <a:pt x="133" y="60"/>
                      <a:pt x="131" y="60"/>
                    </a:cubicBezTo>
                    <a:close/>
                    <a:moveTo>
                      <a:pt x="116" y="36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2" y="36"/>
                    </a:cubicBezTo>
                    <a:cubicBezTo>
                      <a:pt x="143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8" y="3"/>
                      <a:pt x="124" y="2"/>
                      <a:pt x="122" y="2"/>
                    </a:cubicBezTo>
                    <a:cubicBezTo>
                      <a:pt x="121" y="3"/>
                      <a:pt x="119" y="6"/>
                      <a:pt x="119" y="6"/>
                    </a:cubicBezTo>
                    <a:cubicBezTo>
                      <a:pt x="119" y="6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2" y="27"/>
                      <a:pt x="111" y="26"/>
                      <a:pt x="109" y="24"/>
                    </a:cubicBezTo>
                    <a:cubicBezTo>
                      <a:pt x="109" y="24"/>
                      <a:pt x="99" y="14"/>
                      <a:pt x="98" y="13"/>
                    </a:cubicBezTo>
                    <a:cubicBezTo>
                      <a:pt x="97" y="14"/>
                      <a:pt x="88" y="19"/>
                      <a:pt x="86" y="20"/>
                    </a:cubicBezTo>
                    <a:cubicBezTo>
                      <a:pt x="88" y="22"/>
                      <a:pt x="102" y="36"/>
                      <a:pt x="102" y="36"/>
                    </a:cubicBezTo>
                    <a:cubicBezTo>
                      <a:pt x="104" y="39"/>
                      <a:pt x="110" y="39"/>
                      <a:pt x="116" y="36"/>
                    </a:cubicBezTo>
                    <a:close/>
                    <a:moveTo>
                      <a:pt x="46" y="14"/>
                    </a:move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2" y="31"/>
                      <a:pt x="61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0" y="34"/>
                      <a:pt x="59" y="35"/>
                      <a:pt x="56" y="36"/>
                    </a:cubicBezTo>
                    <a:cubicBezTo>
                      <a:pt x="56" y="36"/>
                      <a:pt x="39" y="45"/>
                      <a:pt x="37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8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5" y="8"/>
                      <a:pt x="88" y="2"/>
                      <a:pt x="89" y="1"/>
                    </a:cubicBezTo>
                    <a:cubicBezTo>
                      <a:pt x="87" y="1"/>
                      <a:pt x="43" y="0"/>
                      <a:pt x="41" y="0"/>
                    </a:cubicBezTo>
                    <a:cubicBezTo>
                      <a:pt x="40" y="1"/>
                      <a:pt x="32" y="19"/>
                      <a:pt x="32" y="19"/>
                    </a:cubicBezTo>
                    <a:cubicBezTo>
                      <a:pt x="32" y="19"/>
                      <a:pt x="26" y="32"/>
                      <a:pt x="26" y="33"/>
                    </a:cubicBezTo>
                    <a:cubicBezTo>
                      <a:pt x="27" y="33"/>
                      <a:pt x="36" y="34"/>
                      <a:pt x="38" y="34"/>
                    </a:cubicBezTo>
                    <a:cubicBezTo>
                      <a:pt x="38" y="32"/>
                      <a:pt x="46" y="14"/>
                      <a:pt x="46" y="14"/>
                    </a:cubicBezTo>
                    <a:close/>
                    <a:moveTo>
                      <a:pt x="54" y="57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6" y="59"/>
                      <a:pt x="27" y="58"/>
                    </a:cubicBezTo>
                    <a:cubicBezTo>
                      <a:pt x="26" y="58"/>
                      <a:pt x="16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1" y="84"/>
                    </a:cubicBezTo>
                    <a:cubicBezTo>
                      <a:pt x="50" y="84"/>
                      <a:pt x="24" y="83"/>
                      <a:pt x="24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6"/>
                      <a:pt x="58" y="67"/>
                      <a:pt x="60" y="70"/>
                    </a:cubicBezTo>
                    <a:cubicBezTo>
                      <a:pt x="60" y="70"/>
                      <a:pt x="70" y="80"/>
                      <a:pt x="71" y="81"/>
                    </a:cubicBezTo>
                    <a:cubicBezTo>
                      <a:pt x="72" y="80"/>
                      <a:pt x="81" y="75"/>
                      <a:pt x="83" y="74"/>
                    </a:cubicBezTo>
                    <a:cubicBezTo>
                      <a:pt x="81" y="72"/>
                      <a:pt x="67" y="58"/>
                      <a:pt x="67" y="58"/>
                    </a:cubicBezTo>
                    <a:cubicBezTo>
                      <a:pt x="65" y="55"/>
                      <a:pt x="59" y="54"/>
                      <a:pt x="54" y="57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46" name="Freeform 95"/>
              <p:cNvSpPr>
                <a:spLocks noChangeAspect="1" noEditPoints="1"/>
              </p:cNvSpPr>
              <p:nvPr/>
            </p:nvSpPr>
            <p:spPr bwMode="auto">
              <a:xfrm>
                <a:off x="2194" y="640"/>
                <a:ext cx="340" cy="190"/>
              </a:xfrm>
              <a:custGeom>
                <a:avLst/>
                <a:gdLst>
                  <a:gd name="T0" fmla="*/ 1031795086 w 170"/>
                  <a:gd name="T1" fmla="*/ 671088680 h 95"/>
                  <a:gd name="T2" fmla="*/ 905966011 w 170"/>
                  <a:gd name="T3" fmla="*/ 520092121 h 95"/>
                  <a:gd name="T4" fmla="*/ 947909036 w 170"/>
                  <a:gd name="T5" fmla="*/ 486537956 h 95"/>
                  <a:gd name="T6" fmla="*/ 1048572296 w 170"/>
                  <a:gd name="T7" fmla="*/ 343932946 h 95"/>
                  <a:gd name="T8" fmla="*/ 771749355 w 170"/>
                  <a:gd name="T9" fmla="*/ 503314910 h 95"/>
                  <a:gd name="T10" fmla="*/ 771749355 w 170"/>
                  <a:gd name="T11" fmla="*/ 553648206 h 95"/>
                  <a:gd name="T12" fmla="*/ 931131826 w 170"/>
                  <a:gd name="T13" fmla="*/ 721420312 h 95"/>
                  <a:gd name="T14" fmla="*/ 679477260 w 170"/>
                  <a:gd name="T15" fmla="*/ 788529155 h 95"/>
                  <a:gd name="T16" fmla="*/ 1207959630 w 170"/>
                  <a:gd name="T17" fmla="*/ 511703516 h 95"/>
                  <a:gd name="T18" fmla="*/ 973074851 w 170"/>
                  <a:gd name="T19" fmla="*/ 310378524 h 95"/>
                  <a:gd name="T20" fmla="*/ 1199571025 w 170"/>
                  <a:gd name="T21" fmla="*/ 301989919 h 95"/>
                  <a:gd name="T22" fmla="*/ 1426063360 w 170"/>
                  <a:gd name="T23" fmla="*/ 25165824 h 95"/>
                  <a:gd name="T24" fmla="*/ 1006629271 w 170"/>
                  <a:gd name="T25" fmla="*/ 58720189 h 95"/>
                  <a:gd name="T26" fmla="*/ 1216348235 w 170"/>
                  <a:gd name="T27" fmla="*/ 92274690 h 95"/>
                  <a:gd name="T28" fmla="*/ 914354616 w 170"/>
                  <a:gd name="T29" fmla="*/ 209714941 h 95"/>
                  <a:gd name="T30" fmla="*/ 729807354 w 170"/>
                  <a:gd name="T31" fmla="*/ 167772170 h 95"/>
                  <a:gd name="T32" fmla="*/ 973074851 w 170"/>
                  <a:gd name="T33" fmla="*/ 310378524 h 95"/>
                  <a:gd name="T34" fmla="*/ 511703496 w 170"/>
                  <a:gd name="T35" fmla="*/ 251657583 h 95"/>
                  <a:gd name="T36" fmla="*/ 520092101 w 170"/>
                  <a:gd name="T37" fmla="*/ 276824103 h 95"/>
                  <a:gd name="T38" fmla="*/ 318767118 w 170"/>
                  <a:gd name="T39" fmla="*/ 385875972 h 95"/>
                  <a:gd name="T40" fmla="*/ 620757025 w 170"/>
                  <a:gd name="T41" fmla="*/ 318767130 h 95"/>
                  <a:gd name="T42" fmla="*/ 662700050 w 170"/>
                  <a:gd name="T43" fmla="*/ 285212708 h 95"/>
                  <a:gd name="T44" fmla="*/ 503314891 w 170"/>
                  <a:gd name="T45" fmla="*/ 75497480 h 95"/>
                  <a:gd name="T46" fmla="*/ 746584052 w 170"/>
                  <a:gd name="T47" fmla="*/ 8388609 h 95"/>
                  <a:gd name="T48" fmla="*/ 268435488 w 170"/>
                  <a:gd name="T49" fmla="*/ 167772170 h 95"/>
                  <a:gd name="T50" fmla="*/ 318767118 w 170"/>
                  <a:gd name="T51" fmla="*/ 285212708 h 95"/>
                  <a:gd name="T52" fmla="*/ 452983261 w 170"/>
                  <a:gd name="T53" fmla="*/ 486537956 h 95"/>
                  <a:gd name="T54" fmla="*/ 226491759 w 170"/>
                  <a:gd name="T55" fmla="*/ 486537956 h 95"/>
                  <a:gd name="T56" fmla="*/ 50331582 w 170"/>
                  <a:gd name="T57" fmla="*/ 654311470 h 95"/>
                  <a:gd name="T58" fmla="*/ 402651887 w 170"/>
                  <a:gd name="T59" fmla="*/ 780140549 h 95"/>
                  <a:gd name="T60" fmla="*/ 209714677 w 170"/>
                  <a:gd name="T61" fmla="*/ 704643102 h 95"/>
                  <a:gd name="T62" fmla="*/ 511703496 w 170"/>
                  <a:gd name="T63" fmla="*/ 587202627 h 95"/>
                  <a:gd name="T64" fmla="*/ 696254470 w 170"/>
                  <a:gd name="T65" fmla="*/ 629145654 h 95"/>
                  <a:gd name="T66" fmla="*/ 452983261 w 170"/>
                  <a:gd name="T67" fmla="*/ 486537956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9" y="60"/>
                      <a:pt x="111" y="60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8"/>
                      <a:pt x="126" y="42"/>
                      <a:pt x="125" y="41"/>
                    </a:cubicBezTo>
                    <a:cubicBezTo>
                      <a:pt x="121" y="43"/>
                      <a:pt x="96" y="57"/>
                      <a:pt x="96" y="57"/>
                    </a:cubicBezTo>
                    <a:cubicBezTo>
                      <a:pt x="94" y="57"/>
                      <a:pt x="92" y="59"/>
                      <a:pt x="92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3"/>
                      <a:pt x="91" y="65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4" y="86"/>
                      <a:pt x="81" y="93"/>
                      <a:pt x="81" y="94"/>
                    </a:cubicBezTo>
                    <a:cubicBezTo>
                      <a:pt x="82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3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3" y="35"/>
                      <a:pt x="143" y="36"/>
                    </a:cubicBezTo>
                    <a:cubicBezTo>
                      <a:pt x="144" y="36"/>
                      <a:pt x="153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8" y="10"/>
                    </a:cubicBezTo>
                    <a:cubicBezTo>
                      <a:pt x="120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1" y="27"/>
                      <a:pt x="109" y="25"/>
                    </a:cubicBezTo>
                    <a:cubicBezTo>
                      <a:pt x="109" y="25"/>
                      <a:pt x="100" y="14"/>
                      <a:pt x="99" y="14"/>
                    </a:cubicBezTo>
                    <a:cubicBezTo>
                      <a:pt x="98" y="14"/>
                      <a:pt x="88" y="19"/>
                      <a:pt x="87" y="20"/>
                    </a:cubicBezTo>
                    <a:cubicBezTo>
                      <a:pt x="89" y="22"/>
                      <a:pt x="102" y="37"/>
                      <a:pt x="102" y="37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7"/>
                    </a:cubicBezTo>
                    <a:cubicBezTo>
                      <a:pt x="57" y="37"/>
                      <a:pt x="40" y="45"/>
                      <a:pt x="38" y="46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4" y="38"/>
                      <a:pt x="74" y="38"/>
                    </a:cubicBezTo>
                    <a:cubicBezTo>
                      <a:pt x="76" y="37"/>
                      <a:pt x="78" y="36"/>
                      <a:pt x="78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79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3" y="10"/>
                      <a:pt x="85" y="10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2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7" y="34"/>
                      <a:pt x="38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60"/>
                      <a:pt x="6" y="78"/>
                      <a:pt x="6" y="78"/>
                    </a:cubicBezTo>
                    <a:cubicBezTo>
                      <a:pt x="6" y="78"/>
                      <a:pt x="0" y="91"/>
                      <a:pt x="0" y="92"/>
                    </a:cubicBezTo>
                    <a:cubicBezTo>
                      <a:pt x="1" y="92"/>
                      <a:pt x="46" y="93"/>
                      <a:pt x="48" y="93"/>
                    </a:cubicBezTo>
                    <a:cubicBezTo>
                      <a:pt x="49" y="92"/>
                      <a:pt x="51" y="85"/>
                      <a:pt x="52" y="84"/>
                    </a:cubicBezTo>
                    <a:cubicBezTo>
                      <a:pt x="51" y="84"/>
                      <a:pt x="25" y="84"/>
                      <a:pt x="25" y="84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1" y="80"/>
                      <a:pt x="71" y="81"/>
                    </a:cubicBezTo>
                    <a:cubicBezTo>
                      <a:pt x="72" y="80"/>
                      <a:pt x="82" y="76"/>
                      <a:pt x="83" y="75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47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2257" y="888"/>
                <a:ext cx="47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defTabSz="782638" eaLnBrk="0" hangingPunct="0">
                  <a:buSzPct val="100000"/>
                </a:pPr>
                <a:r>
                  <a:rPr lang="zh-CN" altLang="zh-CN" sz="600" b="1" dirty="0">
                    <a:solidFill>
                      <a:srgbClr val="FFFFFF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VOICE</a:t>
                </a:r>
              </a:p>
            </p:txBody>
          </p:sp>
        </p:grpSp>
        <p:grpSp>
          <p:nvGrpSpPr>
            <p:cNvPr id="8" name="Group 97"/>
            <p:cNvGrpSpPr>
              <a:grpSpLocks noChangeAspect="1"/>
            </p:cNvGrpSpPr>
            <p:nvPr/>
          </p:nvGrpSpPr>
          <p:grpSpPr bwMode="auto">
            <a:xfrm>
              <a:off x="2641600" y="5221289"/>
              <a:ext cx="390525" cy="276226"/>
              <a:chOff x="2114" y="576"/>
              <a:chExt cx="791" cy="562"/>
            </a:xfrm>
          </p:grpSpPr>
          <p:sp>
            <p:nvSpPr>
              <p:cNvPr id="60634" name="Freeform 98"/>
              <p:cNvSpPr>
                <a:spLocks noChangeAspect="1"/>
              </p:cNvSpPr>
              <p:nvPr/>
            </p:nvSpPr>
            <p:spPr bwMode="auto">
              <a:xfrm>
                <a:off x="2114" y="736"/>
                <a:ext cx="504" cy="232"/>
              </a:xfrm>
              <a:custGeom>
                <a:avLst/>
                <a:gdLst>
                  <a:gd name="T0" fmla="*/ 0 w 252"/>
                  <a:gd name="T1" fmla="*/ 0 h 116"/>
                  <a:gd name="T2" fmla="*/ 0 w 252"/>
                  <a:gd name="T3" fmla="*/ 310378542 h 116"/>
                  <a:gd name="T4" fmla="*/ 0 w 252"/>
                  <a:gd name="T5" fmla="*/ 310378542 h 116"/>
                  <a:gd name="T6" fmla="*/ 1056964608 w 252"/>
                  <a:gd name="T7" fmla="*/ 973078528 h 116"/>
                  <a:gd name="T8" fmla="*/ 2113929216 w 252"/>
                  <a:gd name="T9" fmla="*/ 310378542 h 116"/>
                  <a:gd name="T10" fmla="*/ 2113929216 w 252"/>
                  <a:gd name="T11" fmla="*/ 310378542 h 116"/>
                  <a:gd name="T12" fmla="*/ 2113929216 w 252"/>
                  <a:gd name="T13" fmla="*/ 0 h 116"/>
                  <a:gd name="T14" fmla="*/ 0 w 252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116"/>
                  <a:gd name="T26" fmla="*/ 252 w 252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81"/>
                      <a:pt x="56" y="116"/>
                      <a:pt x="126" y="116"/>
                    </a:cubicBezTo>
                    <a:cubicBezTo>
                      <a:pt x="195" y="116"/>
                      <a:pt x="252" y="81"/>
                      <a:pt x="252" y="37"/>
                    </a:cubicBezTo>
                    <a:cubicBezTo>
                      <a:pt x="252" y="37"/>
                      <a:pt x="252" y="37"/>
                      <a:pt x="252" y="37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35" name="Oval 99"/>
              <p:cNvSpPr>
                <a:spLocks noChangeAspect="1" noChangeArrowheads="1"/>
              </p:cNvSpPr>
              <p:nvPr/>
            </p:nvSpPr>
            <p:spPr bwMode="auto">
              <a:xfrm>
                <a:off x="2114" y="578"/>
                <a:ext cx="504" cy="316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36" name="Freeform 100"/>
              <p:cNvSpPr>
                <a:spLocks noChangeAspect="1" noEditPoints="1"/>
              </p:cNvSpPr>
              <p:nvPr/>
            </p:nvSpPr>
            <p:spPr bwMode="auto">
              <a:xfrm>
                <a:off x="2116" y="576"/>
                <a:ext cx="500" cy="318"/>
              </a:xfrm>
              <a:custGeom>
                <a:avLst/>
                <a:gdLst>
                  <a:gd name="T0" fmla="*/ 0 w 250"/>
                  <a:gd name="T1" fmla="*/ 671088126 h 159"/>
                  <a:gd name="T2" fmla="*/ 1048576000 w 250"/>
                  <a:gd name="T3" fmla="*/ 1333788672 h 159"/>
                  <a:gd name="T4" fmla="*/ 2097152000 w 250"/>
                  <a:gd name="T5" fmla="*/ 671088126 h 159"/>
                  <a:gd name="T6" fmla="*/ 1048576000 w 250"/>
                  <a:gd name="T7" fmla="*/ 0 h 159"/>
                  <a:gd name="T8" fmla="*/ 0 w 250"/>
                  <a:gd name="T9" fmla="*/ 671088126 h 159"/>
                  <a:gd name="T10" fmla="*/ 58720258 w 250"/>
                  <a:gd name="T11" fmla="*/ 671088126 h 159"/>
                  <a:gd name="T12" fmla="*/ 1048576000 w 250"/>
                  <a:gd name="T13" fmla="*/ 67108870 h 159"/>
                  <a:gd name="T14" fmla="*/ 2030043152 w 250"/>
                  <a:gd name="T15" fmla="*/ 671088126 h 159"/>
                  <a:gd name="T16" fmla="*/ 1048576000 w 250"/>
                  <a:gd name="T17" fmla="*/ 1275068439 h 159"/>
                  <a:gd name="T18" fmla="*/ 58720258 w 250"/>
                  <a:gd name="T19" fmla="*/ 671088126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159"/>
                  <a:gd name="T32" fmla="*/ 250 w 25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159">
                    <a:moveTo>
                      <a:pt x="0" y="80"/>
                    </a:moveTo>
                    <a:cubicBezTo>
                      <a:pt x="0" y="124"/>
                      <a:pt x="56" y="159"/>
                      <a:pt x="125" y="159"/>
                    </a:cubicBezTo>
                    <a:cubicBezTo>
                      <a:pt x="194" y="159"/>
                      <a:pt x="250" y="124"/>
                      <a:pt x="250" y="80"/>
                    </a:cubicBezTo>
                    <a:cubicBezTo>
                      <a:pt x="250" y="36"/>
                      <a:pt x="194" y="0"/>
                      <a:pt x="125" y="0"/>
                    </a:cubicBezTo>
                    <a:cubicBezTo>
                      <a:pt x="56" y="0"/>
                      <a:pt x="0" y="36"/>
                      <a:pt x="0" y="80"/>
                    </a:cubicBezTo>
                    <a:close/>
                    <a:moveTo>
                      <a:pt x="7" y="80"/>
                    </a:moveTo>
                    <a:cubicBezTo>
                      <a:pt x="7" y="40"/>
                      <a:pt x="60" y="8"/>
                      <a:pt x="125" y="8"/>
                    </a:cubicBezTo>
                    <a:cubicBezTo>
                      <a:pt x="190" y="8"/>
                      <a:pt x="242" y="40"/>
                      <a:pt x="242" y="80"/>
                    </a:cubicBezTo>
                    <a:cubicBezTo>
                      <a:pt x="242" y="120"/>
                      <a:pt x="190" y="152"/>
                      <a:pt x="125" y="152"/>
                    </a:cubicBezTo>
                    <a:cubicBezTo>
                      <a:pt x="60" y="152"/>
                      <a:pt x="7" y="120"/>
                      <a:pt x="7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37" name="Freeform 101"/>
              <p:cNvSpPr>
                <a:spLocks noChangeAspect="1"/>
              </p:cNvSpPr>
              <p:nvPr/>
            </p:nvSpPr>
            <p:spPr bwMode="auto">
              <a:xfrm>
                <a:off x="2130" y="592"/>
                <a:ext cx="460" cy="196"/>
              </a:xfrm>
              <a:custGeom>
                <a:avLst/>
                <a:gdLst>
                  <a:gd name="T0" fmla="*/ 16777220 w 230"/>
                  <a:gd name="T1" fmla="*/ 629145660 h 98"/>
                  <a:gd name="T2" fmla="*/ 998242295 w 230"/>
                  <a:gd name="T3" fmla="*/ 25165824 h 98"/>
                  <a:gd name="T4" fmla="*/ 1929379840 w 230"/>
                  <a:gd name="T5" fmla="*/ 427818235 h 98"/>
                  <a:gd name="T6" fmla="*/ 989854201 w 230"/>
                  <a:gd name="T7" fmla="*/ 0 h 98"/>
                  <a:gd name="T8" fmla="*/ 0 w 230"/>
                  <a:gd name="T9" fmla="*/ 603979844 h 98"/>
                  <a:gd name="T10" fmla="*/ 67108878 w 230"/>
                  <a:gd name="T11" fmla="*/ 822083584 h 98"/>
                  <a:gd name="T12" fmla="*/ 16777220 w 230"/>
                  <a:gd name="T13" fmla="*/ 62914566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5" y="3"/>
                      <a:pt x="119" y="3"/>
                    </a:cubicBezTo>
                    <a:cubicBezTo>
                      <a:pt x="171" y="3"/>
                      <a:pt x="214" y="23"/>
                      <a:pt x="230" y="51"/>
                    </a:cubicBezTo>
                    <a:cubicBezTo>
                      <a:pt x="215" y="21"/>
                      <a:pt x="171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38" name="Freeform 102"/>
              <p:cNvSpPr>
                <a:spLocks noChangeAspect="1" noEditPoints="1"/>
              </p:cNvSpPr>
              <p:nvPr/>
            </p:nvSpPr>
            <p:spPr bwMode="auto">
              <a:xfrm>
                <a:off x="2204" y="650"/>
                <a:ext cx="340" cy="188"/>
              </a:xfrm>
              <a:custGeom>
                <a:avLst/>
                <a:gdLst>
                  <a:gd name="T0" fmla="*/ 1031795086 w 170"/>
                  <a:gd name="T1" fmla="*/ 662700073 h 94"/>
                  <a:gd name="T2" fmla="*/ 905966011 w 170"/>
                  <a:gd name="T3" fmla="*/ 520092119 h 94"/>
                  <a:gd name="T4" fmla="*/ 947909036 w 170"/>
                  <a:gd name="T5" fmla="*/ 486537954 h 94"/>
                  <a:gd name="T6" fmla="*/ 1048572296 w 170"/>
                  <a:gd name="T7" fmla="*/ 343932944 h 94"/>
                  <a:gd name="T8" fmla="*/ 763360750 w 170"/>
                  <a:gd name="T9" fmla="*/ 503314909 h 94"/>
                  <a:gd name="T10" fmla="*/ 771749355 w 170"/>
                  <a:gd name="T11" fmla="*/ 553648204 h 94"/>
                  <a:gd name="T12" fmla="*/ 922743221 w 170"/>
                  <a:gd name="T13" fmla="*/ 713031705 h 94"/>
                  <a:gd name="T14" fmla="*/ 671088655 w 170"/>
                  <a:gd name="T15" fmla="*/ 780140547 h 94"/>
                  <a:gd name="T16" fmla="*/ 1207959630 w 170"/>
                  <a:gd name="T17" fmla="*/ 503314909 h 94"/>
                  <a:gd name="T18" fmla="*/ 973074851 w 170"/>
                  <a:gd name="T19" fmla="*/ 301989918 h 94"/>
                  <a:gd name="T20" fmla="*/ 1191182420 w 170"/>
                  <a:gd name="T21" fmla="*/ 301989918 h 94"/>
                  <a:gd name="T22" fmla="*/ 1426063360 w 170"/>
                  <a:gd name="T23" fmla="*/ 25165824 h 94"/>
                  <a:gd name="T24" fmla="*/ 998240666 w 170"/>
                  <a:gd name="T25" fmla="*/ 50331648 h 94"/>
                  <a:gd name="T26" fmla="*/ 1216348235 w 170"/>
                  <a:gd name="T27" fmla="*/ 92274690 h 94"/>
                  <a:gd name="T28" fmla="*/ 914354616 w 170"/>
                  <a:gd name="T29" fmla="*/ 201326463 h 94"/>
                  <a:gd name="T30" fmla="*/ 721419261 w 170"/>
                  <a:gd name="T31" fmla="*/ 167772170 h 94"/>
                  <a:gd name="T32" fmla="*/ 973074851 w 170"/>
                  <a:gd name="T33" fmla="*/ 301989918 h 94"/>
                  <a:gd name="T34" fmla="*/ 503314891 w 170"/>
                  <a:gd name="T35" fmla="*/ 251657582 h 94"/>
                  <a:gd name="T36" fmla="*/ 511703496 w 170"/>
                  <a:gd name="T37" fmla="*/ 276824102 h 94"/>
                  <a:gd name="T38" fmla="*/ 310378513 w 170"/>
                  <a:gd name="T39" fmla="*/ 385875971 h 94"/>
                  <a:gd name="T40" fmla="*/ 620757025 w 170"/>
                  <a:gd name="T41" fmla="*/ 318767129 h 94"/>
                  <a:gd name="T42" fmla="*/ 654311445 w 170"/>
                  <a:gd name="T43" fmla="*/ 276824102 h 94"/>
                  <a:gd name="T44" fmla="*/ 494926286 w 170"/>
                  <a:gd name="T45" fmla="*/ 75497479 h 94"/>
                  <a:gd name="T46" fmla="*/ 746584052 w 170"/>
                  <a:gd name="T47" fmla="*/ 8388609 h 94"/>
                  <a:gd name="T48" fmla="*/ 268435488 w 170"/>
                  <a:gd name="T49" fmla="*/ 159383564 h 94"/>
                  <a:gd name="T50" fmla="*/ 318767118 w 170"/>
                  <a:gd name="T51" fmla="*/ 285212707 h 94"/>
                  <a:gd name="T52" fmla="*/ 452983261 w 170"/>
                  <a:gd name="T53" fmla="*/ 478149349 h 94"/>
                  <a:gd name="T54" fmla="*/ 226491759 w 170"/>
                  <a:gd name="T55" fmla="*/ 486537954 h 94"/>
                  <a:gd name="T56" fmla="*/ 50331582 w 170"/>
                  <a:gd name="T57" fmla="*/ 645922862 h 94"/>
                  <a:gd name="T58" fmla="*/ 402651887 w 170"/>
                  <a:gd name="T59" fmla="*/ 771751941 h 94"/>
                  <a:gd name="T60" fmla="*/ 201326072 w 170"/>
                  <a:gd name="T61" fmla="*/ 696254494 h 94"/>
                  <a:gd name="T62" fmla="*/ 503314891 w 170"/>
                  <a:gd name="T63" fmla="*/ 587202625 h 94"/>
                  <a:gd name="T64" fmla="*/ 696254470 w 170"/>
                  <a:gd name="T65" fmla="*/ 620757046 h 94"/>
                  <a:gd name="T66" fmla="*/ 452983261 w 170"/>
                  <a:gd name="T67" fmla="*/ 478149349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1" y="60"/>
                    </a:moveTo>
                    <a:cubicBezTo>
                      <a:pt x="131" y="62"/>
                      <a:pt x="123" y="79"/>
                      <a:pt x="123" y="79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3"/>
                      <a:pt x="107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0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3" y="57"/>
                      <a:pt x="92" y="58"/>
                      <a:pt x="91" y="60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0" y="62"/>
                      <a:pt x="90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4" y="85"/>
                    </a:cubicBezTo>
                    <a:cubicBezTo>
                      <a:pt x="84" y="86"/>
                      <a:pt x="81" y="92"/>
                      <a:pt x="80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1"/>
                      <a:pt x="144" y="60"/>
                    </a:cubicBezTo>
                    <a:cubicBezTo>
                      <a:pt x="143" y="60"/>
                      <a:pt x="133" y="60"/>
                      <a:pt x="131" y="60"/>
                    </a:cubicBezTo>
                    <a:close/>
                    <a:moveTo>
                      <a:pt x="116" y="36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2" y="36"/>
                    </a:cubicBezTo>
                    <a:cubicBezTo>
                      <a:pt x="143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8" y="3"/>
                      <a:pt x="124" y="2"/>
                      <a:pt x="122" y="2"/>
                    </a:cubicBezTo>
                    <a:cubicBezTo>
                      <a:pt x="121" y="3"/>
                      <a:pt x="119" y="6"/>
                      <a:pt x="119" y="6"/>
                    </a:cubicBezTo>
                    <a:cubicBezTo>
                      <a:pt x="119" y="6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2" y="27"/>
                      <a:pt x="111" y="26"/>
                      <a:pt x="109" y="24"/>
                    </a:cubicBezTo>
                    <a:cubicBezTo>
                      <a:pt x="109" y="24"/>
                      <a:pt x="99" y="14"/>
                      <a:pt x="98" y="13"/>
                    </a:cubicBezTo>
                    <a:cubicBezTo>
                      <a:pt x="97" y="14"/>
                      <a:pt x="88" y="19"/>
                      <a:pt x="86" y="20"/>
                    </a:cubicBezTo>
                    <a:cubicBezTo>
                      <a:pt x="88" y="22"/>
                      <a:pt x="102" y="36"/>
                      <a:pt x="102" y="36"/>
                    </a:cubicBezTo>
                    <a:cubicBezTo>
                      <a:pt x="104" y="39"/>
                      <a:pt x="110" y="39"/>
                      <a:pt x="116" y="36"/>
                    </a:cubicBezTo>
                    <a:close/>
                    <a:moveTo>
                      <a:pt x="46" y="14"/>
                    </a:move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2" y="31"/>
                      <a:pt x="61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0" y="34"/>
                      <a:pt x="59" y="35"/>
                      <a:pt x="56" y="36"/>
                    </a:cubicBezTo>
                    <a:cubicBezTo>
                      <a:pt x="56" y="36"/>
                      <a:pt x="39" y="45"/>
                      <a:pt x="37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8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5" y="8"/>
                      <a:pt x="88" y="2"/>
                      <a:pt x="89" y="1"/>
                    </a:cubicBezTo>
                    <a:cubicBezTo>
                      <a:pt x="87" y="1"/>
                      <a:pt x="43" y="0"/>
                      <a:pt x="41" y="0"/>
                    </a:cubicBezTo>
                    <a:cubicBezTo>
                      <a:pt x="40" y="1"/>
                      <a:pt x="32" y="19"/>
                      <a:pt x="32" y="19"/>
                    </a:cubicBezTo>
                    <a:cubicBezTo>
                      <a:pt x="32" y="19"/>
                      <a:pt x="26" y="32"/>
                      <a:pt x="26" y="33"/>
                    </a:cubicBezTo>
                    <a:cubicBezTo>
                      <a:pt x="27" y="33"/>
                      <a:pt x="36" y="34"/>
                      <a:pt x="38" y="34"/>
                    </a:cubicBezTo>
                    <a:cubicBezTo>
                      <a:pt x="38" y="32"/>
                      <a:pt x="46" y="14"/>
                      <a:pt x="46" y="14"/>
                    </a:cubicBezTo>
                    <a:close/>
                    <a:moveTo>
                      <a:pt x="54" y="57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6" y="59"/>
                      <a:pt x="27" y="58"/>
                    </a:cubicBezTo>
                    <a:cubicBezTo>
                      <a:pt x="26" y="58"/>
                      <a:pt x="16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1" y="84"/>
                    </a:cubicBezTo>
                    <a:cubicBezTo>
                      <a:pt x="50" y="84"/>
                      <a:pt x="24" y="83"/>
                      <a:pt x="24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6"/>
                      <a:pt x="58" y="67"/>
                      <a:pt x="60" y="70"/>
                    </a:cubicBezTo>
                    <a:cubicBezTo>
                      <a:pt x="60" y="70"/>
                      <a:pt x="70" y="80"/>
                      <a:pt x="71" y="81"/>
                    </a:cubicBezTo>
                    <a:cubicBezTo>
                      <a:pt x="72" y="80"/>
                      <a:pt x="81" y="75"/>
                      <a:pt x="83" y="74"/>
                    </a:cubicBezTo>
                    <a:cubicBezTo>
                      <a:pt x="81" y="72"/>
                      <a:pt x="67" y="58"/>
                      <a:pt x="67" y="58"/>
                    </a:cubicBezTo>
                    <a:cubicBezTo>
                      <a:pt x="65" y="55"/>
                      <a:pt x="59" y="54"/>
                      <a:pt x="54" y="57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39" name="Freeform 103"/>
              <p:cNvSpPr>
                <a:spLocks noChangeAspect="1" noEditPoints="1"/>
              </p:cNvSpPr>
              <p:nvPr/>
            </p:nvSpPr>
            <p:spPr bwMode="auto">
              <a:xfrm>
                <a:off x="2194" y="640"/>
                <a:ext cx="340" cy="190"/>
              </a:xfrm>
              <a:custGeom>
                <a:avLst/>
                <a:gdLst>
                  <a:gd name="T0" fmla="*/ 1031795086 w 170"/>
                  <a:gd name="T1" fmla="*/ 671088680 h 95"/>
                  <a:gd name="T2" fmla="*/ 905966011 w 170"/>
                  <a:gd name="T3" fmla="*/ 520092121 h 95"/>
                  <a:gd name="T4" fmla="*/ 947909036 w 170"/>
                  <a:gd name="T5" fmla="*/ 486537956 h 95"/>
                  <a:gd name="T6" fmla="*/ 1048572296 w 170"/>
                  <a:gd name="T7" fmla="*/ 343932946 h 95"/>
                  <a:gd name="T8" fmla="*/ 771749355 w 170"/>
                  <a:gd name="T9" fmla="*/ 503314910 h 95"/>
                  <a:gd name="T10" fmla="*/ 771749355 w 170"/>
                  <a:gd name="T11" fmla="*/ 553648206 h 95"/>
                  <a:gd name="T12" fmla="*/ 931131826 w 170"/>
                  <a:gd name="T13" fmla="*/ 721420312 h 95"/>
                  <a:gd name="T14" fmla="*/ 679477260 w 170"/>
                  <a:gd name="T15" fmla="*/ 788529155 h 95"/>
                  <a:gd name="T16" fmla="*/ 1207959630 w 170"/>
                  <a:gd name="T17" fmla="*/ 511703516 h 95"/>
                  <a:gd name="T18" fmla="*/ 973074851 w 170"/>
                  <a:gd name="T19" fmla="*/ 310378524 h 95"/>
                  <a:gd name="T20" fmla="*/ 1199571025 w 170"/>
                  <a:gd name="T21" fmla="*/ 301989919 h 95"/>
                  <a:gd name="T22" fmla="*/ 1426063360 w 170"/>
                  <a:gd name="T23" fmla="*/ 25165824 h 95"/>
                  <a:gd name="T24" fmla="*/ 1006629271 w 170"/>
                  <a:gd name="T25" fmla="*/ 58720189 h 95"/>
                  <a:gd name="T26" fmla="*/ 1216348235 w 170"/>
                  <a:gd name="T27" fmla="*/ 92274690 h 95"/>
                  <a:gd name="T28" fmla="*/ 914354616 w 170"/>
                  <a:gd name="T29" fmla="*/ 209714941 h 95"/>
                  <a:gd name="T30" fmla="*/ 729807354 w 170"/>
                  <a:gd name="T31" fmla="*/ 167772170 h 95"/>
                  <a:gd name="T32" fmla="*/ 973074851 w 170"/>
                  <a:gd name="T33" fmla="*/ 310378524 h 95"/>
                  <a:gd name="T34" fmla="*/ 511703496 w 170"/>
                  <a:gd name="T35" fmla="*/ 251657583 h 95"/>
                  <a:gd name="T36" fmla="*/ 520092101 w 170"/>
                  <a:gd name="T37" fmla="*/ 276824103 h 95"/>
                  <a:gd name="T38" fmla="*/ 318767118 w 170"/>
                  <a:gd name="T39" fmla="*/ 385875972 h 95"/>
                  <a:gd name="T40" fmla="*/ 620757025 w 170"/>
                  <a:gd name="T41" fmla="*/ 318767130 h 95"/>
                  <a:gd name="T42" fmla="*/ 662700050 w 170"/>
                  <a:gd name="T43" fmla="*/ 285212708 h 95"/>
                  <a:gd name="T44" fmla="*/ 503314891 w 170"/>
                  <a:gd name="T45" fmla="*/ 75497480 h 95"/>
                  <a:gd name="T46" fmla="*/ 746584052 w 170"/>
                  <a:gd name="T47" fmla="*/ 8388609 h 95"/>
                  <a:gd name="T48" fmla="*/ 268435488 w 170"/>
                  <a:gd name="T49" fmla="*/ 167772170 h 95"/>
                  <a:gd name="T50" fmla="*/ 318767118 w 170"/>
                  <a:gd name="T51" fmla="*/ 285212708 h 95"/>
                  <a:gd name="T52" fmla="*/ 452983261 w 170"/>
                  <a:gd name="T53" fmla="*/ 486537956 h 95"/>
                  <a:gd name="T54" fmla="*/ 226491759 w 170"/>
                  <a:gd name="T55" fmla="*/ 486537956 h 95"/>
                  <a:gd name="T56" fmla="*/ 50331582 w 170"/>
                  <a:gd name="T57" fmla="*/ 654311470 h 95"/>
                  <a:gd name="T58" fmla="*/ 402651887 w 170"/>
                  <a:gd name="T59" fmla="*/ 780140549 h 95"/>
                  <a:gd name="T60" fmla="*/ 209714677 w 170"/>
                  <a:gd name="T61" fmla="*/ 704643102 h 95"/>
                  <a:gd name="T62" fmla="*/ 511703496 w 170"/>
                  <a:gd name="T63" fmla="*/ 587202627 h 95"/>
                  <a:gd name="T64" fmla="*/ 696254470 w 170"/>
                  <a:gd name="T65" fmla="*/ 629145654 h 95"/>
                  <a:gd name="T66" fmla="*/ 452983261 w 170"/>
                  <a:gd name="T67" fmla="*/ 486537956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9" y="60"/>
                      <a:pt x="111" y="60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8"/>
                      <a:pt x="126" y="42"/>
                      <a:pt x="125" y="41"/>
                    </a:cubicBezTo>
                    <a:cubicBezTo>
                      <a:pt x="121" y="43"/>
                      <a:pt x="96" y="57"/>
                      <a:pt x="96" y="57"/>
                    </a:cubicBezTo>
                    <a:cubicBezTo>
                      <a:pt x="94" y="57"/>
                      <a:pt x="92" y="59"/>
                      <a:pt x="92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3"/>
                      <a:pt x="91" y="65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4" y="86"/>
                      <a:pt x="81" y="93"/>
                      <a:pt x="81" y="94"/>
                    </a:cubicBezTo>
                    <a:cubicBezTo>
                      <a:pt x="82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3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3" y="35"/>
                      <a:pt x="143" y="36"/>
                    </a:cubicBezTo>
                    <a:cubicBezTo>
                      <a:pt x="144" y="36"/>
                      <a:pt x="153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8" y="10"/>
                    </a:cubicBezTo>
                    <a:cubicBezTo>
                      <a:pt x="120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1" y="27"/>
                      <a:pt x="109" y="25"/>
                    </a:cubicBezTo>
                    <a:cubicBezTo>
                      <a:pt x="109" y="25"/>
                      <a:pt x="100" y="14"/>
                      <a:pt x="99" y="14"/>
                    </a:cubicBezTo>
                    <a:cubicBezTo>
                      <a:pt x="98" y="14"/>
                      <a:pt x="88" y="19"/>
                      <a:pt x="87" y="20"/>
                    </a:cubicBezTo>
                    <a:cubicBezTo>
                      <a:pt x="89" y="22"/>
                      <a:pt x="102" y="37"/>
                      <a:pt x="102" y="37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7"/>
                    </a:cubicBezTo>
                    <a:cubicBezTo>
                      <a:pt x="57" y="37"/>
                      <a:pt x="40" y="45"/>
                      <a:pt x="38" y="46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4" y="38"/>
                      <a:pt x="74" y="38"/>
                    </a:cubicBezTo>
                    <a:cubicBezTo>
                      <a:pt x="76" y="37"/>
                      <a:pt x="78" y="36"/>
                      <a:pt x="78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79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3" y="10"/>
                      <a:pt x="85" y="10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2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7" y="34"/>
                      <a:pt x="38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60"/>
                      <a:pt x="6" y="78"/>
                      <a:pt x="6" y="78"/>
                    </a:cubicBezTo>
                    <a:cubicBezTo>
                      <a:pt x="6" y="78"/>
                      <a:pt x="0" y="91"/>
                      <a:pt x="0" y="92"/>
                    </a:cubicBezTo>
                    <a:cubicBezTo>
                      <a:pt x="1" y="92"/>
                      <a:pt x="46" y="93"/>
                      <a:pt x="48" y="93"/>
                    </a:cubicBezTo>
                    <a:cubicBezTo>
                      <a:pt x="49" y="92"/>
                      <a:pt x="51" y="85"/>
                      <a:pt x="52" y="84"/>
                    </a:cubicBezTo>
                    <a:cubicBezTo>
                      <a:pt x="51" y="84"/>
                      <a:pt x="25" y="84"/>
                      <a:pt x="25" y="84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1" y="80"/>
                      <a:pt x="71" y="81"/>
                    </a:cubicBezTo>
                    <a:cubicBezTo>
                      <a:pt x="72" y="80"/>
                      <a:pt x="82" y="76"/>
                      <a:pt x="83" y="75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40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255" y="888"/>
                <a:ext cx="65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defTabSz="782638" eaLnBrk="0" hangingPunct="0">
                  <a:buSzPct val="100000"/>
                </a:pPr>
                <a:r>
                  <a:rPr lang="zh-CN" altLang="zh-CN" sz="800" b="1" dirty="0">
                    <a:solidFill>
                      <a:srgbClr val="FFFFFF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VOICE</a:t>
                </a:r>
              </a:p>
            </p:txBody>
          </p:sp>
        </p:grpSp>
        <p:grpSp>
          <p:nvGrpSpPr>
            <p:cNvPr id="9" name="Group 105"/>
            <p:cNvGrpSpPr>
              <a:grpSpLocks noChangeAspect="1"/>
            </p:cNvGrpSpPr>
            <p:nvPr/>
          </p:nvGrpSpPr>
          <p:grpSpPr bwMode="auto">
            <a:xfrm>
              <a:off x="2641600" y="5557837"/>
              <a:ext cx="390525" cy="277811"/>
              <a:chOff x="2114" y="576"/>
              <a:chExt cx="791" cy="565"/>
            </a:xfrm>
          </p:grpSpPr>
          <p:sp>
            <p:nvSpPr>
              <p:cNvPr id="60627" name="Freeform 106"/>
              <p:cNvSpPr>
                <a:spLocks noChangeAspect="1"/>
              </p:cNvSpPr>
              <p:nvPr/>
            </p:nvSpPr>
            <p:spPr bwMode="auto">
              <a:xfrm>
                <a:off x="2114" y="736"/>
                <a:ext cx="504" cy="232"/>
              </a:xfrm>
              <a:custGeom>
                <a:avLst/>
                <a:gdLst>
                  <a:gd name="T0" fmla="*/ 0 w 252"/>
                  <a:gd name="T1" fmla="*/ 0 h 116"/>
                  <a:gd name="T2" fmla="*/ 0 w 252"/>
                  <a:gd name="T3" fmla="*/ 310378542 h 116"/>
                  <a:gd name="T4" fmla="*/ 0 w 252"/>
                  <a:gd name="T5" fmla="*/ 310378542 h 116"/>
                  <a:gd name="T6" fmla="*/ 1056964608 w 252"/>
                  <a:gd name="T7" fmla="*/ 973078528 h 116"/>
                  <a:gd name="T8" fmla="*/ 2113929216 w 252"/>
                  <a:gd name="T9" fmla="*/ 310378542 h 116"/>
                  <a:gd name="T10" fmla="*/ 2113929216 w 252"/>
                  <a:gd name="T11" fmla="*/ 310378542 h 116"/>
                  <a:gd name="T12" fmla="*/ 2113929216 w 252"/>
                  <a:gd name="T13" fmla="*/ 0 h 116"/>
                  <a:gd name="T14" fmla="*/ 0 w 252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116"/>
                  <a:gd name="T26" fmla="*/ 252 w 252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81"/>
                      <a:pt x="56" y="116"/>
                      <a:pt x="126" y="116"/>
                    </a:cubicBezTo>
                    <a:cubicBezTo>
                      <a:pt x="195" y="116"/>
                      <a:pt x="252" y="81"/>
                      <a:pt x="252" y="37"/>
                    </a:cubicBezTo>
                    <a:cubicBezTo>
                      <a:pt x="252" y="37"/>
                      <a:pt x="252" y="37"/>
                      <a:pt x="252" y="37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28" name="Oval 107"/>
              <p:cNvSpPr>
                <a:spLocks noChangeAspect="1" noChangeArrowheads="1"/>
              </p:cNvSpPr>
              <p:nvPr/>
            </p:nvSpPr>
            <p:spPr bwMode="auto">
              <a:xfrm>
                <a:off x="2114" y="578"/>
                <a:ext cx="504" cy="316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29" name="Freeform 108"/>
              <p:cNvSpPr>
                <a:spLocks noChangeAspect="1" noEditPoints="1"/>
              </p:cNvSpPr>
              <p:nvPr/>
            </p:nvSpPr>
            <p:spPr bwMode="auto">
              <a:xfrm>
                <a:off x="2116" y="576"/>
                <a:ext cx="500" cy="318"/>
              </a:xfrm>
              <a:custGeom>
                <a:avLst/>
                <a:gdLst>
                  <a:gd name="T0" fmla="*/ 0 w 250"/>
                  <a:gd name="T1" fmla="*/ 671088126 h 159"/>
                  <a:gd name="T2" fmla="*/ 1048576000 w 250"/>
                  <a:gd name="T3" fmla="*/ 1333788672 h 159"/>
                  <a:gd name="T4" fmla="*/ 2097152000 w 250"/>
                  <a:gd name="T5" fmla="*/ 671088126 h 159"/>
                  <a:gd name="T6" fmla="*/ 1048576000 w 250"/>
                  <a:gd name="T7" fmla="*/ 0 h 159"/>
                  <a:gd name="T8" fmla="*/ 0 w 250"/>
                  <a:gd name="T9" fmla="*/ 671088126 h 159"/>
                  <a:gd name="T10" fmla="*/ 58720258 w 250"/>
                  <a:gd name="T11" fmla="*/ 671088126 h 159"/>
                  <a:gd name="T12" fmla="*/ 1048576000 w 250"/>
                  <a:gd name="T13" fmla="*/ 67108870 h 159"/>
                  <a:gd name="T14" fmla="*/ 2030043152 w 250"/>
                  <a:gd name="T15" fmla="*/ 671088126 h 159"/>
                  <a:gd name="T16" fmla="*/ 1048576000 w 250"/>
                  <a:gd name="T17" fmla="*/ 1275068439 h 159"/>
                  <a:gd name="T18" fmla="*/ 58720258 w 250"/>
                  <a:gd name="T19" fmla="*/ 671088126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159"/>
                  <a:gd name="T32" fmla="*/ 250 w 25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159">
                    <a:moveTo>
                      <a:pt x="0" y="80"/>
                    </a:moveTo>
                    <a:cubicBezTo>
                      <a:pt x="0" y="124"/>
                      <a:pt x="56" y="159"/>
                      <a:pt x="125" y="159"/>
                    </a:cubicBezTo>
                    <a:cubicBezTo>
                      <a:pt x="194" y="159"/>
                      <a:pt x="250" y="124"/>
                      <a:pt x="250" y="80"/>
                    </a:cubicBezTo>
                    <a:cubicBezTo>
                      <a:pt x="250" y="36"/>
                      <a:pt x="194" y="0"/>
                      <a:pt x="125" y="0"/>
                    </a:cubicBezTo>
                    <a:cubicBezTo>
                      <a:pt x="56" y="0"/>
                      <a:pt x="0" y="36"/>
                      <a:pt x="0" y="80"/>
                    </a:cubicBezTo>
                    <a:close/>
                    <a:moveTo>
                      <a:pt x="7" y="80"/>
                    </a:moveTo>
                    <a:cubicBezTo>
                      <a:pt x="7" y="40"/>
                      <a:pt x="60" y="8"/>
                      <a:pt x="125" y="8"/>
                    </a:cubicBezTo>
                    <a:cubicBezTo>
                      <a:pt x="190" y="8"/>
                      <a:pt x="242" y="40"/>
                      <a:pt x="242" y="80"/>
                    </a:cubicBezTo>
                    <a:cubicBezTo>
                      <a:pt x="242" y="120"/>
                      <a:pt x="190" y="152"/>
                      <a:pt x="125" y="152"/>
                    </a:cubicBezTo>
                    <a:cubicBezTo>
                      <a:pt x="60" y="152"/>
                      <a:pt x="7" y="120"/>
                      <a:pt x="7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30" name="Freeform 109"/>
              <p:cNvSpPr>
                <a:spLocks noChangeAspect="1"/>
              </p:cNvSpPr>
              <p:nvPr/>
            </p:nvSpPr>
            <p:spPr bwMode="auto">
              <a:xfrm>
                <a:off x="2130" y="592"/>
                <a:ext cx="460" cy="196"/>
              </a:xfrm>
              <a:custGeom>
                <a:avLst/>
                <a:gdLst>
                  <a:gd name="T0" fmla="*/ 16777220 w 230"/>
                  <a:gd name="T1" fmla="*/ 629145660 h 98"/>
                  <a:gd name="T2" fmla="*/ 998242295 w 230"/>
                  <a:gd name="T3" fmla="*/ 25165824 h 98"/>
                  <a:gd name="T4" fmla="*/ 1929379840 w 230"/>
                  <a:gd name="T5" fmla="*/ 427818235 h 98"/>
                  <a:gd name="T6" fmla="*/ 989854201 w 230"/>
                  <a:gd name="T7" fmla="*/ 0 h 98"/>
                  <a:gd name="T8" fmla="*/ 0 w 230"/>
                  <a:gd name="T9" fmla="*/ 603979844 h 98"/>
                  <a:gd name="T10" fmla="*/ 67108878 w 230"/>
                  <a:gd name="T11" fmla="*/ 822083584 h 98"/>
                  <a:gd name="T12" fmla="*/ 16777220 w 230"/>
                  <a:gd name="T13" fmla="*/ 62914566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5" y="3"/>
                      <a:pt x="119" y="3"/>
                    </a:cubicBezTo>
                    <a:cubicBezTo>
                      <a:pt x="171" y="3"/>
                      <a:pt x="214" y="23"/>
                      <a:pt x="230" y="51"/>
                    </a:cubicBezTo>
                    <a:cubicBezTo>
                      <a:pt x="215" y="21"/>
                      <a:pt x="171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31" name="Freeform 110"/>
              <p:cNvSpPr>
                <a:spLocks noChangeAspect="1" noEditPoints="1"/>
              </p:cNvSpPr>
              <p:nvPr/>
            </p:nvSpPr>
            <p:spPr bwMode="auto">
              <a:xfrm>
                <a:off x="2204" y="650"/>
                <a:ext cx="340" cy="188"/>
              </a:xfrm>
              <a:custGeom>
                <a:avLst/>
                <a:gdLst>
                  <a:gd name="T0" fmla="*/ 1031795086 w 170"/>
                  <a:gd name="T1" fmla="*/ 662700073 h 94"/>
                  <a:gd name="T2" fmla="*/ 905966011 w 170"/>
                  <a:gd name="T3" fmla="*/ 520092119 h 94"/>
                  <a:gd name="T4" fmla="*/ 947909036 w 170"/>
                  <a:gd name="T5" fmla="*/ 486537954 h 94"/>
                  <a:gd name="T6" fmla="*/ 1048572296 w 170"/>
                  <a:gd name="T7" fmla="*/ 343932944 h 94"/>
                  <a:gd name="T8" fmla="*/ 763360750 w 170"/>
                  <a:gd name="T9" fmla="*/ 503314909 h 94"/>
                  <a:gd name="T10" fmla="*/ 771749355 w 170"/>
                  <a:gd name="T11" fmla="*/ 553648204 h 94"/>
                  <a:gd name="T12" fmla="*/ 922743221 w 170"/>
                  <a:gd name="T13" fmla="*/ 713031705 h 94"/>
                  <a:gd name="T14" fmla="*/ 671088655 w 170"/>
                  <a:gd name="T15" fmla="*/ 780140547 h 94"/>
                  <a:gd name="T16" fmla="*/ 1207959630 w 170"/>
                  <a:gd name="T17" fmla="*/ 503314909 h 94"/>
                  <a:gd name="T18" fmla="*/ 973074851 w 170"/>
                  <a:gd name="T19" fmla="*/ 301989918 h 94"/>
                  <a:gd name="T20" fmla="*/ 1191182420 w 170"/>
                  <a:gd name="T21" fmla="*/ 301989918 h 94"/>
                  <a:gd name="T22" fmla="*/ 1426063360 w 170"/>
                  <a:gd name="T23" fmla="*/ 25165824 h 94"/>
                  <a:gd name="T24" fmla="*/ 998240666 w 170"/>
                  <a:gd name="T25" fmla="*/ 50331648 h 94"/>
                  <a:gd name="T26" fmla="*/ 1216348235 w 170"/>
                  <a:gd name="T27" fmla="*/ 92274690 h 94"/>
                  <a:gd name="T28" fmla="*/ 914354616 w 170"/>
                  <a:gd name="T29" fmla="*/ 201326463 h 94"/>
                  <a:gd name="T30" fmla="*/ 721419261 w 170"/>
                  <a:gd name="T31" fmla="*/ 167772170 h 94"/>
                  <a:gd name="T32" fmla="*/ 973074851 w 170"/>
                  <a:gd name="T33" fmla="*/ 301989918 h 94"/>
                  <a:gd name="T34" fmla="*/ 503314891 w 170"/>
                  <a:gd name="T35" fmla="*/ 251657582 h 94"/>
                  <a:gd name="T36" fmla="*/ 511703496 w 170"/>
                  <a:gd name="T37" fmla="*/ 276824102 h 94"/>
                  <a:gd name="T38" fmla="*/ 310378513 w 170"/>
                  <a:gd name="T39" fmla="*/ 385875971 h 94"/>
                  <a:gd name="T40" fmla="*/ 620757025 w 170"/>
                  <a:gd name="T41" fmla="*/ 318767129 h 94"/>
                  <a:gd name="T42" fmla="*/ 654311445 w 170"/>
                  <a:gd name="T43" fmla="*/ 276824102 h 94"/>
                  <a:gd name="T44" fmla="*/ 494926286 w 170"/>
                  <a:gd name="T45" fmla="*/ 75497479 h 94"/>
                  <a:gd name="T46" fmla="*/ 746584052 w 170"/>
                  <a:gd name="T47" fmla="*/ 8388609 h 94"/>
                  <a:gd name="T48" fmla="*/ 268435488 w 170"/>
                  <a:gd name="T49" fmla="*/ 159383564 h 94"/>
                  <a:gd name="T50" fmla="*/ 318767118 w 170"/>
                  <a:gd name="T51" fmla="*/ 285212707 h 94"/>
                  <a:gd name="T52" fmla="*/ 452983261 w 170"/>
                  <a:gd name="T53" fmla="*/ 478149349 h 94"/>
                  <a:gd name="T54" fmla="*/ 226491759 w 170"/>
                  <a:gd name="T55" fmla="*/ 486537954 h 94"/>
                  <a:gd name="T56" fmla="*/ 50331582 w 170"/>
                  <a:gd name="T57" fmla="*/ 645922862 h 94"/>
                  <a:gd name="T58" fmla="*/ 402651887 w 170"/>
                  <a:gd name="T59" fmla="*/ 771751941 h 94"/>
                  <a:gd name="T60" fmla="*/ 201326072 w 170"/>
                  <a:gd name="T61" fmla="*/ 696254494 h 94"/>
                  <a:gd name="T62" fmla="*/ 503314891 w 170"/>
                  <a:gd name="T63" fmla="*/ 587202625 h 94"/>
                  <a:gd name="T64" fmla="*/ 696254470 w 170"/>
                  <a:gd name="T65" fmla="*/ 620757046 h 94"/>
                  <a:gd name="T66" fmla="*/ 452983261 w 170"/>
                  <a:gd name="T67" fmla="*/ 478149349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1" y="60"/>
                    </a:moveTo>
                    <a:cubicBezTo>
                      <a:pt x="131" y="62"/>
                      <a:pt x="123" y="79"/>
                      <a:pt x="123" y="79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3"/>
                      <a:pt x="107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0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3" y="57"/>
                      <a:pt x="92" y="58"/>
                      <a:pt x="91" y="60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0" y="62"/>
                      <a:pt x="90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4" y="85"/>
                    </a:cubicBezTo>
                    <a:cubicBezTo>
                      <a:pt x="84" y="86"/>
                      <a:pt x="81" y="92"/>
                      <a:pt x="80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1"/>
                      <a:pt x="144" y="60"/>
                    </a:cubicBezTo>
                    <a:cubicBezTo>
                      <a:pt x="143" y="60"/>
                      <a:pt x="133" y="60"/>
                      <a:pt x="131" y="60"/>
                    </a:cubicBezTo>
                    <a:close/>
                    <a:moveTo>
                      <a:pt x="116" y="36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2" y="36"/>
                    </a:cubicBezTo>
                    <a:cubicBezTo>
                      <a:pt x="143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8" y="3"/>
                      <a:pt x="124" y="2"/>
                      <a:pt x="122" y="2"/>
                    </a:cubicBezTo>
                    <a:cubicBezTo>
                      <a:pt x="121" y="3"/>
                      <a:pt x="119" y="6"/>
                      <a:pt x="119" y="6"/>
                    </a:cubicBezTo>
                    <a:cubicBezTo>
                      <a:pt x="119" y="6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2" y="27"/>
                      <a:pt x="111" y="26"/>
                      <a:pt x="109" y="24"/>
                    </a:cubicBezTo>
                    <a:cubicBezTo>
                      <a:pt x="109" y="24"/>
                      <a:pt x="99" y="14"/>
                      <a:pt x="98" y="13"/>
                    </a:cubicBezTo>
                    <a:cubicBezTo>
                      <a:pt x="97" y="14"/>
                      <a:pt x="88" y="19"/>
                      <a:pt x="86" y="20"/>
                    </a:cubicBezTo>
                    <a:cubicBezTo>
                      <a:pt x="88" y="22"/>
                      <a:pt x="102" y="36"/>
                      <a:pt x="102" y="36"/>
                    </a:cubicBezTo>
                    <a:cubicBezTo>
                      <a:pt x="104" y="39"/>
                      <a:pt x="110" y="39"/>
                      <a:pt x="116" y="36"/>
                    </a:cubicBezTo>
                    <a:close/>
                    <a:moveTo>
                      <a:pt x="46" y="14"/>
                    </a:move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2" y="31"/>
                      <a:pt x="61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0" y="34"/>
                      <a:pt x="59" y="35"/>
                      <a:pt x="56" y="36"/>
                    </a:cubicBezTo>
                    <a:cubicBezTo>
                      <a:pt x="56" y="36"/>
                      <a:pt x="39" y="45"/>
                      <a:pt x="37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8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5" y="8"/>
                      <a:pt x="88" y="2"/>
                      <a:pt x="89" y="1"/>
                    </a:cubicBezTo>
                    <a:cubicBezTo>
                      <a:pt x="87" y="1"/>
                      <a:pt x="43" y="0"/>
                      <a:pt x="41" y="0"/>
                    </a:cubicBezTo>
                    <a:cubicBezTo>
                      <a:pt x="40" y="1"/>
                      <a:pt x="32" y="19"/>
                      <a:pt x="32" y="19"/>
                    </a:cubicBezTo>
                    <a:cubicBezTo>
                      <a:pt x="32" y="19"/>
                      <a:pt x="26" y="32"/>
                      <a:pt x="26" y="33"/>
                    </a:cubicBezTo>
                    <a:cubicBezTo>
                      <a:pt x="27" y="33"/>
                      <a:pt x="36" y="34"/>
                      <a:pt x="38" y="34"/>
                    </a:cubicBezTo>
                    <a:cubicBezTo>
                      <a:pt x="38" y="32"/>
                      <a:pt x="46" y="14"/>
                      <a:pt x="46" y="14"/>
                    </a:cubicBezTo>
                    <a:close/>
                    <a:moveTo>
                      <a:pt x="54" y="57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6" y="59"/>
                      <a:pt x="27" y="58"/>
                    </a:cubicBezTo>
                    <a:cubicBezTo>
                      <a:pt x="26" y="58"/>
                      <a:pt x="16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1" y="84"/>
                    </a:cubicBezTo>
                    <a:cubicBezTo>
                      <a:pt x="50" y="84"/>
                      <a:pt x="24" y="83"/>
                      <a:pt x="24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6"/>
                      <a:pt x="58" y="67"/>
                      <a:pt x="60" y="70"/>
                    </a:cubicBezTo>
                    <a:cubicBezTo>
                      <a:pt x="60" y="70"/>
                      <a:pt x="70" y="80"/>
                      <a:pt x="71" y="81"/>
                    </a:cubicBezTo>
                    <a:cubicBezTo>
                      <a:pt x="72" y="80"/>
                      <a:pt x="81" y="75"/>
                      <a:pt x="83" y="74"/>
                    </a:cubicBezTo>
                    <a:cubicBezTo>
                      <a:pt x="81" y="72"/>
                      <a:pt x="67" y="58"/>
                      <a:pt x="67" y="58"/>
                    </a:cubicBezTo>
                    <a:cubicBezTo>
                      <a:pt x="65" y="55"/>
                      <a:pt x="59" y="54"/>
                      <a:pt x="54" y="57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32" name="Freeform 111"/>
              <p:cNvSpPr>
                <a:spLocks noChangeAspect="1" noEditPoints="1"/>
              </p:cNvSpPr>
              <p:nvPr/>
            </p:nvSpPr>
            <p:spPr bwMode="auto">
              <a:xfrm>
                <a:off x="2194" y="640"/>
                <a:ext cx="340" cy="190"/>
              </a:xfrm>
              <a:custGeom>
                <a:avLst/>
                <a:gdLst>
                  <a:gd name="T0" fmla="*/ 1031795086 w 170"/>
                  <a:gd name="T1" fmla="*/ 671088680 h 95"/>
                  <a:gd name="T2" fmla="*/ 905966011 w 170"/>
                  <a:gd name="T3" fmla="*/ 520092121 h 95"/>
                  <a:gd name="T4" fmla="*/ 947909036 w 170"/>
                  <a:gd name="T5" fmla="*/ 486537956 h 95"/>
                  <a:gd name="T6" fmla="*/ 1048572296 w 170"/>
                  <a:gd name="T7" fmla="*/ 343932946 h 95"/>
                  <a:gd name="T8" fmla="*/ 771749355 w 170"/>
                  <a:gd name="T9" fmla="*/ 503314910 h 95"/>
                  <a:gd name="T10" fmla="*/ 771749355 w 170"/>
                  <a:gd name="T11" fmla="*/ 553648206 h 95"/>
                  <a:gd name="T12" fmla="*/ 931131826 w 170"/>
                  <a:gd name="T13" fmla="*/ 721420312 h 95"/>
                  <a:gd name="T14" fmla="*/ 679477260 w 170"/>
                  <a:gd name="T15" fmla="*/ 788529155 h 95"/>
                  <a:gd name="T16" fmla="*/ 1207959630 w 170"/>
                  <a:gd name="T17" fmla="*/ 511703516 h 95"/>
                  <a:gd name="T18" fmla="*/ 973074851 w 170"/>
                  <a:gd name="T19" fmla="*/ 310378524 h 95"/>
                  <a:gd name="T20" fmla="*/ 1199571025 w 170"/>
                  <a:gd name="T21" fmla="*/ 301989919 h 95"/>
                  <a:gd name="T22" fmla="*/ 1426063360 w 170"/>
                  <a:gd name="T23" fmla="*/ 25165824 h 95"/>
                  <a:gd name="T24" fmla="*/ 1006629271 w 170"/>
                  <a:gd name="T25" fmla="*/ 58720189 h 95"/>
                  <a:gd name="T26" fmla="*/ 1216348235 w 170"/>
                  <a:gd name="T27" fmla="*/ 92274690 h 95"/>
                  <a:gd name="T28" fmla="*/ 914354616 w 170"/>
                  <a:gd name="T29" fmla="*/ 209714941 h 95"/>
                  <a:gd name="T30" fmla="*/ 729807354 w 170"/>
                  <a:gd name="T31" fmla="*/ 167772170 h 95"/>
                  <a:gd name="T32" fmla="*/ 973074851 w 170"/>
                  <a:gd name="T33" fmla="*/ 310378524 h 95"/>
                  <a:gd name="T34" fmla="*/ 511703496 w 170"/>
                  <a:gd name="T35" fmla="*/ 251657583 h 95"/>
                  <a:gd name="T36" fmla="*/ 520092101 w 170"/>
                  <a:gd name="T37" fmla="*/ 276824103 h 95"/>
                  <a:gd name="T38" fmla="*/ 318767118 w 170"/>
                  <a:gd name="T39" fmla="*/ 385875972 h 95"/>
                  <a:gd name="T40" fmla="*/ 620757025 w 170"/>
                  <a:gd name="T41" fmla="*/ 318767130 h 95"/>
                  <a:gd name="T42" fmla="*/ 662700050 w 170"/>
                  <a:gd name="T43" fmla="*/ 285212708 h 95"/>
                  <a:gd name="T44" fmla="*/ 503314891 w 170"/>
                  <a:gd name="T45" fmla="*/ 75497480 h 95"/>
                  <a:gd name="T46" fmla="*/ 746584052 w 170"/>
                  <a:gd name="T47" fmla="*/ 8388609 h 95"/>
                  <a:gd name="T48" fmla="*/ 268435488 w 170"/>
                  <a:gd name="T49" fmla="*/ 167772170 h 95"/>
                  <a:gd name="T50" fmla="*/ 318767118 w 170"/>
                  <a:gd name="T51" fmla="*/ 285212708 h 95"/>
                  <a:gd name="T52" fmla="*/ 452983261 w 170"/>
                  <a:gd name="T53" fmla="*/ 486537956 h 95"/>
                  <a:gd name="T54" fmla="*/ 226491759 w 170"/>
                  <a:gd name="T55" fmla="*/ 486537956 h 95"/>
                  <a:gd name="T56" fmla="*/ 50331582 w 170"/>
                  <a:gd name="T57" fmla="*/ 654311470 h 95"/>
                  <a:gd name="T58" fmla="*/ 402651887 w 170"/>
                  <a:gd name="T59" fmla="*/ 780140549 h 95"/>
                  <a:gd name="T60" fmla="*/ 209714677 w 170"/>
                  <a:gd name="T61" fmla="*/ 704643102 h 95"/>
                  <a:gd name="T62" fmla="*/ 511703496 w 170"/>
                  <a:gd name="T63" fmla="*/ 587202627 h 95"/>
                  <a:gd name="T64" fmla="*/ 696254470 w 170"/>
                  <a:gd name="T65" fmla="*/ 629145654 h 95"/>
                  <a:gd name="T66" fmla="*/ 452983261 w 170"/>
                  <a:gd name="T67" fmla="*/ 486537956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9" y="60"/>
                      <a:pt x="111" y="60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8"/>
                      <a:pt x="126" y="42"/>
                      <a:pt x="125" y="41"/>
                    </a:cubicBezTo>
                    <a:cubicBezTo>
                      <a:pt x="121" y="43"/>
                      <a:pt x="96" y="57"/>
                      <a:pt x="96" y="57"/>
                    </a:cubicBezTo>
                    <a:cubicBezTo>
                      <a:pt x="94" y="57"/>
                      <a:pt x="92" y="59"/>
                      <a:pt x="92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3"/>
                      <a:pt x="91" y="65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4" y="86"/>
                      <a:pt x="81" y="93"/>
                      <a:pt x="81" y="94"/>
                    </a:cubicBezTo>
                    <a:cubicBezTo>
                      <a:pt x="82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3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3" y="35"/>
                      <a:pt x="143" y="36"/>
                    </a:cubicBezTo>
                    <a:cubicBezTo>
                      <a:pt x="144" y="36"/>
                      <a:pt x="153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8" y="10"/>
                    </a:cubicBezTo>
                    <a:cubicBezTo>
                      <a:pt x="120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1" y="27"/>
                      <a:pt x="109" y="25"/>
                    </a:cubicBezTo>
                    <a:cubicBezTo>
                      <a:pt x="109" y="25"/>
                      <a:pt x="100" y="14"/>
                      <a:pt x="99" y="14"/>
                    </a:cubicBezTo>
                    <a:cubicBezTo>
                      <a:pt x="98" y="14"/>
                      <a:pt x="88" y="19"/>
                      <a:pt x="87" y="20"/>
                    </a:cubicBezTo>
                    <a:cubicBezTo>
                      <a:pt x="89" y="22"/>
                      <a:pt x="102" y="37"/>
                      <a:pt x="102" y="37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7"/>
                    </a:cubicBezTo>
                    <a:cubicBezTo>
                      <a:pt x="57" y="37"/>
                      <a:pt x="40" y="45"/>
                      <a:pt x="38" y="46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4" y="38"/>
                      <a:pt x="74" y="38"/>
                    </a:cubicBezTo>
                    <a:cubicBezTo>
                      <a:pt x="76" y="37"/>
                      <a:pt x="78" y="36"/>
                      <a:pt x="78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79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3" y="10"/>
                      <a:pt x="85" y="10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2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7" y="34"/>
                      <a:pt x="38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60"/>
                      <a:pt x="6" y="78"/>
                      <a:pt x="6" y="78"/>
                    </a:cubicBezTo>
                    <a:cubicBezTo>
                      <a:pt x="6" y="78"/>
                      <a:pt x="0" y="91"/>
                      <a:pt x="0" y="92"/>
                    </a:cubicBezTo>
                    <a:cubicBezTo>
                      <a:pt x="1" y="92"/>
                      <a:pt x="46" y="93"/>
                      <a:pt x="48" y="93"/>
                    </a:cubicBezTo>
                    <a:cubicBezTo>
                      <a:pt x="49" y="92"/>
                      <a:pt x="51" y="85"/>
                      <a:pt x="52" y="84"/>
                    </a:cubicBezTo>
                    <a:cubicBezTo>
                      <a:pt x="51" y="84"/>
                      <a:pt x="25" y="84"/>
                      <a:pt x="25" y="84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1" y="80"/>
                      <a:pt x="71" y="81"/>
                    </a:cubicBezTo>
                    <a:cubicBezTo>
                      <a:pt x="72" y="80"/>
                      <a:pt x="82" y="76"/>
                      <a:pt x="83" y="75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33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255" y="890"/>
                <a:ext cx="65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defTabSz="782638" eaLnBrk="0" hangingPunct="0">
                  <a:buSzPct val="100000"/>
                </a:pPr>
                <a:r>
                  <a:rPr lang="zh-CN" altLang="zh-CN" sz="800" b="1" dirty="0">
                    <a:solidFill>
                      <a:srgbClr val="FFFFFF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VOICE</a:t>
                </a:r>
              </a:p>
            </p:txBody>
          </p:sp>
        </p:grpSp>
        <p:grpSp>
          <p:nvGrpSpPr>
            <p:cNvPr id="10" name="Group 113"/>
            <p:cNvGrpSpPr>
              <a:grpSpLocks noChangeAspect="1"/>
            </p:cNvGrpSpPr>
            <p:nvPr/>
          </p:nvGrpSpPr>
          <p:grpSpPr bwMode="auto">
            <a:xfrm>
              <a:off x="1916113" y="5114922"/>
              <a:ext cx="531812" cy="452437"/>
              <a:chOff x="2114" y="576"/>
              <a:chExt cx="504" cy="429"/>
            </a:xfrm>
          </p:grpSpPr>
          <p:sp>
            <p:nvSpPr>
              <p:cNvPr id="60620" name="Freeform 114"/>
              <p:cNvSpPr>
                <a:spLocks noChangeAspect="1"/>
              </p:cNvSpPr>
              <p:nvPr/>
            </p:nvSpPr>
            <p:spPr bwMode="auto">
              <a:xfrm>
                <a:off x="2114" y="736"/>
                <a:ext cx="504" cy="232"/>
              </a:xfrm>
              <a:custGeom>
                <a:avLst/>
                <a:gdLst>
                  <a:gd name="T0" fmla="*/ 0 w 252"/>
                  <a:gd name="T1" fmla="*/ 0 h 116"/>
                  <a:gd name="T2" fmla="*/ 0 w 252"/>
                  <a:gd name="T3" fmla="*/ 310378542 h 116"/>
                  <a:gd name="T4" fmla="*/ 0 w 252"/>
                  <a:gd name="T5" fmla="*/ 310378542 h 116"/>
                  <a:gd name="T6" fmla="*/ 1056964608 w 252"/>
                  <a:gd name="T7" fmla="*/ 973078528 h 116"/>
                  <a:gd name="T8" fmla="*/ 2113929216 w 252"/>
                  <a:gd name="T9" fmla="*/ 310378542 h 116"/>
                  <a:gd name="T10" fmla="*/ 2113929216 w 252"/>
                  <a:gd name="T11" fmla="*/ 310378542 h 116"/>
                  <a:gd name="T12" fmla="*/ 2113929216 w 252"/>
                  <a:gd name="T13" fmla="*/ 0 h 116"/>
                  <a:gd name="T14" fmla="*/ 0 w 252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2"/>
                  <a:gd name="T25" fmla="*/ 0 h 116"/>
                  <a:gd name="T26" fmla="*/ 252 w 252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2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81"/>
                      <a:pt x="56" y="116"/>
                      <a:pt x="126" y="116"/>
                    </a:cubicBezTo>
                    <a:cubicBezTo>
                      <a:pt x="195" y="116"/>
                      <a:pt x="252" y="81"/>
                      <a:pt x="252" y="37"/>
                    </a:cubicBezTo>
                    <a:cubicBezTo>
                      <a:pt x="252" y="37"/>
                      <a:pt x="252" y="37"/>
                      <a:pt x="252" y="37"/>
                    </a:cubicBezTo>
                    <a:cubicBezTo>
                      <a:pt x="252" y="0"/>
                      <a:pt x="252" y="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21" name="Oval 115"/>
              <p:cNvSpPr>
                <a:spLocks noChangeAspect="1" noChangeArrowheads="1"/>
              </p:cNvSpPr>
              <p:nvPr/>
            </p:nvSpPr>
            <p:spPr bwMode="auto">
              <a:xfrm>
                <a:off x="2114" y="578"/>
                <a:ext cx="504" cy="316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22" name="Freeform 116"/>
              <p:cNvSpPr>
                <a:spLocks noChangeAspect="1" noEditPoints="1"/>
              </p:cNvSpPr>
              <p:nvPr/>
            </p:nvSpPr>
            <p:spPr bwMode="auto">
              <a:xfrm>
                <a:off x="2116" y="576"/>
                <a:ext cx="500" cy="318"/>
              </a:xfrm>
              <a:custGeom>
                <a:avLst/>
                <a:gdLst>
                  <a:gd name="T0" fmla="*/ 0 w 250"/>
                  <a:gd name="T1" fmla="*/ 671088126 h 159"/>
                  <a:gd name="T2" fmla="*/ 1048576000 w 250"/>
                  <a:gd name="T3" fmla="*/ 1333788672 h 159"/>
                  <a:gd name="T4" fmla="*/ 2097152000 w 250"/>
                  <a:gd name="T5" fmla="*/ 671088126 h 159"/>
                  <a:gd name="T6" fmla="*/ 1048576000 w 250"/>
                  <a:gd name="T7" fmla="*/ 0 h 159"/>
                  <a:gd name="T8" fmla="*/ 0 w 250"/>
                  <a:gd name="T9" fmla="*/ 671088126 h 159"/>
                  <a:gd name="T10" fmla="*/ 58720258 w 250"/>
                  <a:gd name="T11" fmla="*/ 671088126 h 159"/>
                  <a:gd name="T12" fmla="*/ 1048576000 w 250"/>
                  <a:gd name="T13" fmla="*/ 67108870 h 159"/>
                  <a:gd name="T14" fmla="*/ 2030043152 w 250"/>
                  <a:gd name="T15" fmla="*/ 671088126 h 159"/>
                  <a:gd name="T16" fmla="*/ 1048576000 w 250"/>
                  <a:gd name="T17" fmla="*/ 1275068439 h 159"/>
                  <a:gd name="T18" fmla="*/ 58720258 w 250"/>
                  <a:gd name="T19" fmla="*/ 671088126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159"/>
                  <a:gd name="T32" fmla="*/ 250 w 25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159">
                    <a:moveTo>
                      <a:pt x="0" y="80"/>
                    </a:moveTo>
                    <a:cubicBezTo>
                      <a:pt x="0" y="124"/>
                      <a:pt x="56" y="159"/>
                      <a:pt x="125" y="159"/>
                    </a:cubicBezTo>
                    <a:cubicBezTo>
                      <a:pt x="194" y="159"/>
                      <a:pt x="250" y="124"/>
                      <a:pt x="250" y="80"/>
                    </a:cubicBezTo>
                    <a:cubicBezTo>
                      <a:pt x="250" y="36"/>
                      <a:pt x="194" y="0"/>
                      <a:pt x="125" y="0"/>
                    </a:cubicBezTo>
                    <a:cubicBezTo>
                      <a:pt x="56" y="0"/>
                      <a:pt x="0" y="36"/>
                      <a:pt x="0" y="80"/>
                    </a:cubicBezTo>
                    <a:close/>
                    <a:moveTo>
                      <a:pt x="7" y="80"/>
                    </a:moveTo>
                    <a:cubicBezTo>
                      <a:pt x="7" y="40"/>
                      <a:pt x="60" y="8"/>
                      <a:pt x="125" y="8"/>
                    </a:cubicBezTo>
                    <a:cubicBezTo>
                      <a:pt x="190" y="8"/>
                      <a:pt x="242" y="40"/>
                      <a:pt x="242" y="80"/>
                    </a:cubicBezTo>
                    <a:cubicBezTo>
                      <a:pt x="242" y="120"/>
                      <a:pt x="190" y="152"/>
                      <a:pt x="125" y="152"/>
                    </a:cubicBezTo>
                    <a:cubicBezTo>
                      <a:pt x="60" y="152"/>
                      <a:pt x="7" y="120"/>
                      <a:pt x="7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23" name="Freeform 117"/>
              <p:cNvSpPr>
                <a:spLocks noChangeAspect="1"/>
              </p:cNvSpPr>
              <p:nvPr/>
            </p:nvSpPr>
            <p:spPr bwMode="auto">
              <a:xfrm>
                <a:off x="2130" y="592"/>
                <a:ext cx="460" cy="196"/>
              </a:xfrm>
              <a:custGeom>
                <a:avLst/>
                <a:gdLst>
                  <a:gd name="T0" fmla="*/ 16777220 w 230"/>
                  <a:gd name="T1" fmla="*/ 629145660 h 98"/>
                  <a:gd name="T2" fmla="*/ 998242295 w 230"/>
                  <a:gd name="T3" fmla="*/ 25165824 h 98"/>
                  <a:gd name="T4" fmla="*/ 1929379840 w 230"/>
                  <a:gd name="T5" fmla="*/ 427818235 h 98"/>
                  <a:gd name="T6" fmla="*/ 989854201 w 230"/>
                  <a:gd name="T7" fmla="*/ 0 h 98"/>
                  <a:gd name="T8" fmla="*/ 0 w 230"/>
                  <a:gd name="T9" fmla="*/ 603979844 h 98"/>
                  <a:gd name="T10" fmla="*/ 67108878 w 230"/>
                  <a:gd name="T11" fmla="*/ 822083584 h 98"/>
                  <a:gd name="T12" fmla="*/ 16777220 w 230"/>
                  <a:gd name="T13" fmla="*/ 62914566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5" y="3"/>
                      <a:pt x="119" y="3"/>
                    </a:cubicBezTo>
                    <a:cubicBezTo>
                      <a:pt x="171" y="3"/>
                      <a:pt x="214" y="23"/>
                      <a:pt x="230" y="51"/>
                    </a:cubicBezTo>
                    <a:cubicBezTo>
                      <a:pt x="215" y="21"/>
                      <a:pt x="171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24" name="Freeform 118"/>
              <p:cNvSpPr>
                <a:spLocks noChangeAspect="1" noEditPoints="1"/>
              </p:cNvSpPr>
              <p:nvPr/>
            </p:nvSpPr>
            <p:spPr bwMode="auto">
              <a:xfrm>
                <a:off x="2204" y="650"/>
                <a:ext cx="340" cy="188"/>
              </a:xfrm>
              <a:custGeom>
                <a:avLst/>
                <a:gdLst>
                  <a:gd name="T0" fmla="*/ 1031795086 w 170"/>
                  <a:gd name="T1" fmla="*/ 662700073 h 94"/>
                  <a:gd name="T2" fmla="*/ 905966011 w 170"/>
                  <a:gd name="T3" fmla="*/ 520092119 h 94"/>
                  <a:gd name="T4" fmla="*/ 947909036 w 170"/>
                  <a:gd name="T5" fmla="*/ 486537954 h 94"/>
                  <a:gd name="T6" fmla="*/ 1048572296 w 170"/>
                  <a:gd name="T7" fmla="*/ 343932944 h 94"/>
                  <a:gd name="T8" fmla="*/ 763360750 w 170"/>
                  <a:gd name="T9" fmla="*/ 503314909 h 94"/>
                  <a:gd name="T10" fmla="*/ 771749355 w 170"/>
                  <a:gd name="T11" fmla="*/ 553648204 h 94"/>
                  <a:gd name="T12" fmla="*/ 922743221 w 170"/>
                  <a:gd name="T13" fmla="*/ 713031705 h 94"/>
                  <a:gd name="T14" fmla="*/ 671088655 w 170"/>
                  <a:gd name="T15" fmla="*/ 780140547 h 94"/>
                  <a:gd name="T16" fmla="*/ 1207959630 w 170"/>
                  <a:gd name="T17" fmla="*/ 503314909 h 94"/>
                  <a:gd name="T18" fmla="*/ 973074851 w 170"/>
                  <a:gd name="T19" fmla="*/ 301989918 h 94"/>
                  <a:gd name="T20" fmla="*/ 1191182420 w 170"/>
                  <a:gd name="T21" fmla="*/ 301989918 h 94"/>
                  <a:gd name="T22" fmla="*/ 1426063360 w 170"/>
                  <a:gd name="T23" fmla="*/ 25165824 h 94"/>
                  <a:gd name="T24" fmla="*/ 998240666 w 170"/>
                  <a:gd name="T25" fmla="*/ 50331648 h 94"/>
                  <a:gd name="T26" fmla="*/ 1216348235 w 170"/>
                  <a:gd name="T27" fmla="*/ 92274690 h 94"/>
                  <a:gd name="T28" fmla="*/ 914354616 w 170"/>
                  <a:gd name="T29" fmla="*/ 201326463 h 94"/>
                  <a:gd name="T30" fmla="*/ 721419261 w 170"/>
                  <a:gd name="T31" fmla="*/ 167772170 h 94"/>
                  <a:gd name="T32" fmla="*/ 973074851 w 170"/>
                  <a:gd name="T33" fmla="*/ 301989918 h 94"/>
                  <a:gd name="T34" fmla="*/ 503314891 w 170"/>
                  <a:gd name="T35" fmla="*/ 251657582 h 94"/>
                  <a:gd name="T36" fmla="*/ 511703496 w 170"/>
                  <a:gd name="T37" fmla="*/ 276824102 h 94"/>
                  <a:gd name="T38" fmla="*/ 310378513 w 170"/>
                  <a:gd name="T39" fmla="*/ 385875971 h 94"/>
                  <a:gd name="T40" fmla="*/ 620757025 w 170"/>
                  <a:gd name="T41" fmla="*/ 318767129 h 94"/>
                  <a:gd name="T42" fmla="*/ 654311445 w 170"/>
                  <a:gd name="T43" fmla="*/ 276824102 h 94"/>
                  <a:gd name="T44" fmla="*/ 494926286 w 170"/>
                  <a:gd name="T45" fmla="*/ 75497479 h 94"/>
                  <a:gd name="T46" fmla="*/ 746584052 w 170"/>
                  <a:gd name="T47" fmla="*/ 8388609 h 94"/>
                  <a:gd name="T48" fmla="*/ 268435488 w 170"/>
                  <a:gd name="T49" fmla="*/ 159383564 h 94"/>
                  <a:gd name="T50" fmla="*/ 318767118 w 170"/>
                  <a:gd name="T51" fmla="*/ 285212707 h 94"/>
                  <a:gd name="T52" fmla="*/ 452983261 w 170"/>
                  <a:gd name="T53" fmla="*/ 478149349 h 94"/>
                  <a:gd name="T54" fmla="*/ 226491759 w 170"/>
                  <a:gd name="T55" fmla="*/ 486537954 h 94"/>
                  <a:gd name="T56" fmla="*/ 50331582 w 170"/>
                  <a:gd name="T57" fmla="*/ 645922862 h 94"/>
                  <a:gd name="T58" fmla="*/ 402651887 w 170"/>
                  <a:gd name="T59" fmla="*/ 771751941 h 94"/>
                  <a:gd name="T60" fmla="*/ 201326072 w 170"/>
                  <a:gd name="T61" fmla="*/ 696254494 h 94"/>
                  <a:gd name="T62" fmla="*/ 503314891 w 170"/>
                  <a:gd name="T63" fmla="*/ 587202625 h 94"/>
                  <a:gd name="T64" fmla="*/ 696254470 w 170"/>
                  <a:gd name="T65" fmla="*/ 620757046 h 94"/>
                  <a:gd name="T66" fmla="*/ 452983261 w 170"/>
                  <a:gd name="T67" fmla="*/ 478149349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1" y="60"/>
                    </a:moveTo>
                    <a:cubicBezTo>
                      <a:pt x="131" y="62"/>
                      <a:pt x="123" y="79"/>
                      <a:pt x="123" y="79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3"/>
                      <a:pt x="107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0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3" y="57"/>
                      <a:pt x="92" y="58"/>
                      <a:pt x="91" y="60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0" y="62"/>
                      <a:pt x="90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4" y="85"/>
                    </a:cubicBezTo>
                    <a:cubicBezTo>
                      <a:pt x="84" y="86"/>
                      <a:pt x="81" y="92"/>
                      <a:pt x="80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1"/>
                      <a:pt x="144" y="60"/>
                    </a:cubicBezTo>
                    <a:cubicBezTo>
                      <a:pt x="143" y="60"/>
                      <a:pt x="133" y="60"/>
                      <a:pt x="131" y="60"/>
                    </a:cubicBezTo>
                    <a:close/>
                    <a:moveTo>
                      <a:pt x="116" y="36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2" y="36"/>
                    </a:cubicBezTo>
                    <a:cubicBezTo>
                      <a:pt x="143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8" y="3"/>
                      <a:pt x="124" y="2"/>
                      <a:pt x="122" y="2"/>
                    </a:cubicBezTo>
                    <a:cubicBezTo>
                      <a:pt x="121" y="3"/>
                      <a:pt x="119" y="6"/>
                      <a:pt x="119" y="6"/>
                    </a:cubicBezTo>
                    <a:cubicBezTo>
                      <a:pt x="119" y="6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2" y="27"/>
                      <a:pt x="111" y="26"/>
                      <a:pt x="109" y="24"/>
                    </a:cubicBezTo>
                    <a:cubicBezTo>
                      <a:pt x="109" y="24"/>
                      <a:pt x="99" y="14"/>
                      <a:pt x="98" y="13"/>
                    </a:cubicBezTo>
                    <a:cubicBezTo>
                      <a:pt x="97" y="14"/>
                      <a:pt x="88" y="19"/>
                      <a:pt x="86" y="20"/>
                    </a:cubicBezTo>
                    <a:cubicBezTo>
                      <a:pt x="88" y="22"/>
                      <a:pt x="102" y="36"/>
                      <a:pt x="102" y="36"/>
                    </a:cubicBezTo>
                    <a:cubicBezTo>
                      <a:pt x="104" y="39"/>
                      <a:pt x="110" y="39"/>
                      <a:pt x="116" y="36"/>
                    </a:cubicBezTo>
                    <a:close/>
                    <a:moveTo>
                      <a:pt x="46" y="14"/>
                    </a:move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2" y="31"/>
                      <a:pt x="61" y="32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0" y="34"/>
                      <a:pt x="59" y="35"/>
                      <a:pt x="56" y="36"/>
                    </a:cubicBezTo>
                    <a:cubicBezTo>
                      <a:pt x="56" y="36"/>
                      <a:pt x="39" y="45"/>
                      <a:pt x="37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8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5" y="8"/>
                      <a:pt x="88" y="2"/>
                      <a:pt x="89" y="1"/>
                    </a:cubicBezTo>
                    <a:cubicBezTo>
                      <a:pt x="87" y="1"/>
                      <a:pt x="43" y="0"/>
                      <a:pt x="41" y="0"/>
                    </a:cubicBezTo>
                    <a:cubicBezTo>
                      <a:pt x="40" y="1"/>
                      <a:pt x="32" y="19"/>
                      <a:pt x="32" y="19"/>
                    </a:cubicBezTo>
                    <a:cubicBezTo>
                      <a:pt x="32" y="19"/>
                      <a:pt x="26" y="32"/>
                      <a:pt x="26" y="33"/>
                    </a:cubicBezTo>
                    <a:cubicBezTo>
                      <a:pt x="27" y="33"/>
                      <a:pt x="36" y="34"/>
                      <a:pt x="38" y="34"/>
                    </a:cubicBezTo>
                    <a:cubicBezTo>
                      <a:pt x="38" y="32"/>
                      <a:pt x="46" y="14"/>
                      <a:pt x="46" y="14"/>
                    </a:cubicBezTo>
                    <a:close/>
                    <a:moveTo>
                      <a:pt x="54" y="57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6" y="59"/>
                      <a:pt x="27" y="58"/>
                    </a:cubicBezTo>
                    <a:cubicBezTo>
                      <a:pt x="26" y="58"/>
                      <a:pt x="16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1" y="84"/>
                    </a:cubicBezTo>
                    <a:cubicBezTo>
                      <a:pt x="50" y="84"/>
                      <a:pt x="24" y="83"/>
                      <a:pt x="24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6"/>
                      <a:pt x="58" y="67"/>
                      <a:pt x="60" y="70"/>
                    </a:cubicBezTo>
                    <a:cubicBezTo>
                      <a:pt x="60" y="70"/>
                      <a:pt x="70" y="80"/>
                      <a:pt x="71" y="81"/>
                    </a:cubicBezTo>
                    <a:cubicBezTo>
                      <a:pt x="72" y="80"/>
                      <a:pt x="81" y="75"/>
                      <a:pt x="83" y="74"/>
                    </a:cubicBezTo>
                    <a:cubicBezTo>
                      <a:pt x="81" y="72"/>
                      <a:pt x="67" y="58"/>
                      <a:pt x="67" y="58"/>
                    </a:cubicBezTo>
                    <a:cubicBezTo>
                      <a:pt x="65" y="55"/>
                      <a:pt x="59" y="54"/>
                      <a:pt x="54" y="57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25" name="Freeform 119"/>
              <p:cNvSpPr>
                <a:spLocks noChangeAspect="1" noEditPoints="1"/>
              </p:cNvSpPr>
              <p:nvPr/>
            </p:nvSpPr>
            <p:spPr bwMode="auto">
              <a:xfrm>
                <a:off x="2194" y="640"/>
                <a:ext cx="340" cy="190"/>
              </a:xfrm>
              <a:custGeom>
                <a:avLst/>
                <a:gdLst>
                  <a:gd name="T0" fmla="*/ 1031795086 w 170"/>
                  <a:gd name="T1" fmla="*/ 671088680 h 95"/>
                  <a:gd name="T2" fmla="*/ 905966011 w 170"/>
                  <a:gd name="T3" fmla="*/ 520092121 h 95"/>
                  <a:gd name="T4" fmla="*/ 947909036 w 170"/>
                  <a:gd name="T5" fmla="*/ 486537956 h 95"/>
                  <a:gd name="T6" fmla="*/ 1048572296 w 170"/>
                  <a:gd name="T7" fmla="*/ 343932946 h 95"/>
                  <a:gd name="T8" fmla="*/ 771749355 w 170"/>
                  <a:gd name="T9" fmla="*/ 503314910 h 95"/>
                  <a:gd name="T10" fmla="*/ 771749355 w 170"/>
                  <a:gd name="T11" fmla="*/ 553648206 h 95"/>
                  <a:gd name="T12" fmla="*/ 931131826 w 170"/>
                  <a:gd name="T13" fmla="*/ 721420312 h 95"/>
                  <a:gd name="T14" fmla="*/ 679477260 w 170"/>
                  <a:gd name="T15" fmla="*/ 788529155 h 95"/>
                  <a:gd name="T16" fmla="*/ 1207959630 w 170"/>
                  <a:gd name="T17" fmla="*/ 511703516 h 95"/>
                  <a:gd name="T18" fmla="*/ 973074851 w 170"/>
                  <a:gd name="T19" fmla="*/ 310378524 h 95"/>
                  <a:gd name="T20" fmla="*/ 1199571025 w 170"/>
                  <a:gd name="T21" fmla="*/ 301989919 h 95"/>
                  <a:gd name="T22" fmla="*/ 1426063360 w 170"/>
                  <a:gd name="T23" fmla="*/ 25165824 h 95"/>
                  <a:gd name="T24" fmla="*/ 1006629271 w 170"/>
                  <a:gd name="T25" fmla="*/ 58720189 h 95"/>
                  <a:gd name="T26" fmla="*/ 1216348235 w 170"/>
                  <a:gd name="T27" fmla="*/ 92274690 h 95"/>
                  <a:gd name="T28" fmla="*/ 914354616 w 170"/>
                  <a:gd name="T29" fmla="*/ 209714941 h 95"/>
                  <a:gd name="T30" fmla="*/ 729807354 w 170"/>
                  <a:gd name="T31" fmla="*/ 167772170 h 95"/>
                  <a:gd name="T32" fmla="*/ 973074851 w 170"/>
                  <a:gd name="T33" fmla="*/ 310378524 h 95"/>
                  <a:gd name="T34" fmla="*/ 511703496 w 170"/>
                  <a:gd name="T35" fmla="*/ 251657583 h 95"/>
                  <a:gd name="T36" fmla="*/ 520092101 w 170"/>
                  <a:gd name="T37" fmla="*/ 276824103 h 95"/>
                  <a:gd name="T38" fmla="*/ 318767118 w 170"/>
                  <a:gd name="T39" fmla="*/ 385875972 h 95"/>
                  <a:gd name="T40" fmla="*/ 620757025 w 170"/>
                  <a:gd name="T41" fmla="*/ 318767130 h 95"/>
                  <a:gd name="T42" fmla="*/ 662700050 w 170"/>
                  <a:gd name="T43" fmla="*/ 285212708 h 95"/>
                  <a:gd name="T44" fmla="*/ 503314891 w 170"/>
                  <a:gd name="T45" fmla="*/ 75497480 h 95"/>
                  <a:gd name="T46" fmla="*/ 746584052 w 170"/>
                  <a:gd name="T47" fmla="*/ 8388609 h 95"/>
                  <a:gd name="T48" fmla="*/ 268435488 w 170"/>
                  <a:gd name="T49" fmla="*/ 167772170 h 95"/>
                  <a:gd name="T50" fmla="*/ 318767118 w 170"/>
                  <a:gd name="T51" fmla="*/ 285212708 h 95"/>
                  <a:gd name="T52" fmla="*/ 452983261 w 170"/>
                  <a:gd name="T53" fmla="*/ 486537956 h 95"/>
                  <a:gd name="T54" fmla="*/ 226491759 w 170"/>
                  <a:gd name="T55" fmla="*/ 486537956 h 95"/>
                  <a:gd name="T56" fmla="*/ 50331582 w 170"/>
                  <a:gd name="T57" fmla="*/ 654311470 h 95"/>
                  <a:gd name="T58" fmla="*/ 402651887 w 170"/>
                  <a:gd name="T59" fmla="*/ 780140549 h 95"/>
                  <a:gd name="T60" fmla="*/ 209714677 w 170"/>
                  <a:gd name="T61" fmla="*/ 704643102 h 95"/>
                  <a:gd name="T62" fmla="*/ 511703496 w 170"/>
                  <a:gd name="T63" fmla="*/ 587202627 h 95"/>
                  <a:gd name="T64" fmla="*/ 696254470 w 170"/>
                  <a:gd name="T65" fmla="*/ 629145654 h 95"/>
                  <a:gd name="T66" fmla="*/ 452983261 w 170"/>
                  <a:gd name="T67" fmla="*/ 486537956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9" y="60"/>
                      <a:pt x="111" y="60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8"/>
                      <a:pt x="126" y="42"/>
                      <a:pt x="125" y="41"/>
                    </a:cubicBezTo>
                    <a:cubicBezTo>
                      <a:pt x="121" y="43"/>
                      <a:pt x="96" y="57"/>
                      <a:pt x="96" y="57"/>
                    </a:cubicBezTo>
                    <a:cubicBezTo>
                      <a:pt x="94" y="57"/>
                      <a:pt x="92" y="59"/>
                      <a:pt x="92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3"/>
                      <a:pt x="91" y="65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4" y="86"/>
                      <a:pt x="81" y="93"/>
                      <a:pt x="81" y="94"/>
                    </a:cubicBezTo>
                    <a:cubicBezTo>
                      <a:pt x="82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3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3" y="35"/>
                      <a:pt x="143" y="36"/>
                    </a:cubicBezTo>
                    <a:cubicBezTo>
                      <a:pt x="144" y="36"/>
                      <a:pt x="153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8" y="10"/>
                    </a:cubicBezTo>
                    <a:cubicBezTo>
                      <a:pt x="120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1" y="27"/>
                      <a:pt x="109" y="25"/>
                    </a:cubicBezTo>
                    <a:cubicBezTo>
                      <a:pt x="109" y="25"/>
                      <a:pt x="100" y="14"/>
                      <a:pt x="99" y="14"/>
                    </a:cubicBezTo>
                    <a:cubicBezTo>
                      <a:pt x="98" y="14"/>
                      <a:pt x="88" y="19"/>
                      <a:pt x="87" y="20"/>
                    </a:cubicBezTo>
                    <a:cubicBezTo>
                      <a:pt x="89" y="22"/>
                      <a:pt x="102" y="37"/>
                      <a:pt x="102" y="37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7"/>
                    </a:cubicBezTo>
                    <a:cubicBezTo>
                      <a:pt x="57" y="37"/>
                      <a:pt x="40" y="45"/>
                      <a:pt x="38" y="46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4" y="38"/>
                      <a:pt x="74" y="38"/>
                    </a:cubicBezTo>
                    <a:cubicBezTo>
                      <a:pt x="76" y="37"/>
                      <a:pt x="78" y="36"/>
                      <a:pt x="78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79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3" y="10"/>
                      <a:pt x="85" y="10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2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7" y="34"/>
                      <a:pt x="38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60"/>
                      <a:pt x="6" y="78"/>
                      <a:pt x="6" y="78"/>
                    </a:cubicBezTo>
                    <a:cubicBezTo>
                      <a:pt x="6" y="78"/>
                      <a:pt x="0" y="91"/>
                      <a:pt x="0" y="92"/>
                    </a:cubicBezTo>
                    <a:cubicBezTo>
                      <a:pt x="1" y="92"/>
                      <a:pt x="46" y="93"/>
                      <a:pt x="48" y="93"/>
                    </a:cubicBezTo>
                    <a:cubicBezTo>
                      <a:pt x="49" y="92"/>
                      <a:pt x="51" y="85"/>
                      <a:pt x="52" y="84"/>
                    </a:cubicBezTo>
                    <a:cubicBezTo>
                      <a:pt x="51" y="84"/>
                      <a:pt x="25" y="84"/>
                      <a:pt x="25" y="84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1" y="80"/>
                      <a:pt x="71" y="81"/>
                    </a:cubicBezTo>
                    <a:cubicBezTo>
                      <a:pt x="72" y="80"/>
                      <a:pt x="82" y="76"/>
                      <a:pt x="83" y="75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626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2242" y="888"/>
                <a:ext cx="30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defTabSz="782638" eaLnBrk="0" hangingPunct="0">
                  <a:buSzPct val="100000"/>
                </a:pPr>
                <a:r>
                  <a:rPr lang="zh-CN" altLang="zh-CN" sz="800" b="1" dirty="0">
                    <a:solidFill>
                      <a:srgbClr val="FFFFFF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VOICE</a:t>
                </a:r>
              </a:p>
            </p:txBody>
          </p:sp>
        </p:grpSp>
        <p:pic>
          <p:nvPicPr>
            <p:cNvPr id="60489" name="Picture 121" descr="图片3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24200" y="4821238"/>
              <a:ext cx="460375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90" name="Picture 122" descr="图片3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60713" y="5173663"/>
              <a:ext cx="460375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91" name="Picture 123" descr="图片3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24200" y="5565775"/>
              <a:ext cx="460375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24"/>
            <p:cNvGrpSpPr>
              <a:grpSpLocks/>
            </p:cNvGrpSpPr>
            <p:nvPr/>
          </p:nvGrpSpPr>
          <p:grpSpPr bwMode="auto">
            <a:xfrm>
              <a:off x="5803897" y="4652965"/>
              <a:ext cx="2836861" cy="1228726"/>
              <a:chOff x="3489" y="2686"/>
              <a:chExt cx="2096" cy="908"/>
            </a:xfrm>
          </p:grpSpPr>
          <p:pic>
            <p:nvPicPr>
              <p:cNvPr id="60493" name="Picture 125" descr="图片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193" y="3168"/>
                <a:ext cx="392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94" name="Line 126"/>
              <p:cNvSpPr>
                <a:spLocks noChangeShapeType="1"/>
              </p:cNvSpPr>
              <p:nvPr/>
            </p:nvSpPr>
            <p:spPr bwMode="auto">
              <a:xfrm>
                <a:off x="4635" y="3174"/>
                <a:ext cx="328" cy="62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495" name="Line 127"/>
              <p:cNvSpPr>
                <a:spLocks noChangeShapeType="1"/>
              </p:cNvSpPr>
              <p:nvPr/>
            </p:nvSpPr>
            <p:spPr bwMode="auto">
              <a:xfrm flipV="1">
                <a:off x="4983" y="3254"/>
                <a:ext cx="265" cy="0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pic>
            <p:nvPicPr>
              <p:cNvPr id="60496" name="Picture 312" descr="npo0000c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057" y="3236"/>
                <a:ext cx="46" cy="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60497" name="Picture 201" descr="npo0000bb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898" y="3184"/>
                <a:ext cx="85" cy="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12" name="Group 130"/>
              <p:cNvGrpSpPr>
                <a:grpSpLocks noChangeAspect="1"/>
              </p:cNvGrpSpPr>
              <p:nvPr/>
            </p:nvGrpSpPr>
            <p:grpSpPr bwMode="auto">
              <a:xfrm>
                <a:off x="5125" y="3165"/>
                <a:ext cx="109" cy="173"/>
                <a:chOff x="930" y="1616"/>
                <a:chExt cx="1782" cy="2714"/>
              </a:xfrm>
            </p:grpSpPr>
            <p:sp>
              <p:nvSpPr>
                <p:cNvPr id="60605" name="AutoShape 13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30" y="1616"/>
                  <a:ext cx="1782" cy="27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06" name="Freeform 132"/>
                <p:cNvSpPr>
                  <a:spLocks noChangeAspect="1"/>
                </p:cNvSpPr>
                <p:nvPr/>
              </p:nvSpPr>
              <p:spPr bwMode="auto">
                <a:xfrm>
                  <a:off x="2365" y="1854"/>
                  <a:ext cx="337" cy="2476"/>
                </a:xfrm>
                <a:custGeom>
                  <a:avLst/>
                  <a:gdLst>
                    <a:gd name="T0" fmla="*/ 2147483647 w 34"/>
                    <a:gd name="T1" fmla="*/ 2147483647 h 250"/>
                    <a:gd name="T2" fmla="*/ 2147483647 w 34"/>
                    <a:gd name="T3" fmla="*/ 2147483647 h 250"/>
                    <a:gd name="T4" fmla="*/ 0 w 34"/>
                    <a:gd name="T5" fmla="*/ 2147483647 h 250"/>
                    <a:gd name="T6" fmla="*/ 2147483647 w 34"/>
                    <a:gd name="T7" fmla="*/ 2147483647 h 250"/>
                    <a:gd name="T8" fmla="*/ 2147483647 w 34"/>
                    <a:gd name="T9" fmla="*/ 2147483647 h 250"/>
                    <a:gd name="T10" fmla="*/ 2147483647 w 34"/>
                    <a:gd name="T11" fmla="*/ 2147483647 h 250"/>
                    <a:gd name="T12" fmla="*/ 2147483647 w 34"/>
                    <a:gd name="T13" fmla="*/ 2147483647 h 250"/>
                    <a:gd name="T14" fmla="*/ 2147483647 w 34"/>
                    <a:gd name="T15" fmla="*/ 2147483647 h 2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"/>
                    <a:gd name="T25" fmla="*/ 0 h 250"/>
                    <a:gd name="T26" fmla="*/ 34 w 34"/>
                    <a:gd name="T27" fmla="*/ 250 h 2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" h="250">
                      <a:moveTo>
                        <a:pt x="33" y="5"/>
                      </a:moveTo>
                      <a:cubicBezTo>
                        <a:pt x="30" y="0"/>
                        <a:pt x="2" y="20"/>
                        <a:pt x="2" y="20"/>
                      </a:cubicBezTo>
                      <a:cubicBezTo>
                        <a:pt x="0" y="247"/>
                        <a:pt x="0" y="247"/>
                        <a:pt x="0" y="247"/>
                      </a:cubicBezTo>
                      <a:cubicBezTo>
                        <a:pt x="0" y="247"/>
                        <a:pt x="1" y="250"/>
                        <a:pt x="7" y="244"/>
                      </a:cubicBezTo>
                      <a:cubicBezTo>
                        <a:pt x="13" y="239"/>
                        <a:pt x="27" y="224"/>
                        <a:pt x="30" y="221"/>
                      </a:cubicBezTo>
                      <a:cubicBezTo>
                        <a:pt x="32" y="218"/>
                        <a:pt x="33" y="216"/>
                        <a:pt x="34" y="209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5"/>
                        <a:pt x="33" y="5"/>
                        <a:pt x="33" y="5"/>
                      </a:cubicBezTo>
                      <a:close/>
                    </a:path>
                  </a:pathLst>
                </a:custGeom>
                <a:solidFill>
                  <a:srgbClr val="2644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07" name="Freeform 133"/>
                <p:cNvSpPr>
                  <a:spLocks noChangeAspect="1"/>
                </p:cNvSpPr>
                <p:nvPr/>
              </p:nvSpPr>
              <p:spPr bwMode="auto">
                <a:xfrm>
                  <a:off x="940" y="1626"/>
                  <a:ext cx="1732" cy="436"/>
                </a:xfrm>
                <a:custGeom>
                  <a:avLst/>
                  <a:gdLst>
                    <a:gd name="T0" fmla="*/ 2147483647 w 175"/>
                    <a:gd name="T1" fmla="*/ 2147483647 h 44"/>
                    <a:gd name="T2" fmla="*/ 2147483647 w 175"/>
                    <a:gd name="T3" fmla="*/ 2147483647 h 44"/>
                    <a:gd name="T4" fmla="*/ 2147483647 w 175"/>
                    <a:gd name="T5" fmla="*/ 2147483647 h 44"/>
                    <a:gd name="T6" fmla="*/ 2147483647 w 175"/>
                    <a:gd name="T7" fmla="*/ 2147483647 h 44"/>
                    <a:gd name="T8" fmla="*/ 2147483647 w 175"/>
                    <a:gd name="T9" fmla="*/ 2147483647 h 44"/>
                    <a:gd name="T10" fmla="*/ 2147483647 w 175"/>
                    <a:gd name="T11" fmla="*/ 2147483647 h 44"/>
                    <a:gd name="T12" fmla="*/ 2147483647 w 175"/>
                    <a:gd name="T13" fmla="*/ 0 h 44"/>
                    <a:gd name="T14" fmla="*/ 2147483647 w 175"/>
                    <a:gd name="T15" fmla="*/ 2147483647 h 44"/>
                    <a:gd name="T16" fmla="*/ 2147483647 w 175"/>
                    <a:gd name="T17" fmla="*/ 2147483647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5"/>
                    <a:gd name="T28" fmla="*/ 0 h 44"/>
                    <a:gd name="T29" fmla="*/ 175 w 175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5" h="44">
                      <a:moveTo>
                        <a:pt x="175" y="25"/>
                      </a:moveTo>
                      <a:cubicBezTo>
                        <a:pt x="149" y="44"/>
                        <a:pt x="149" y="44"/>
                        <a:pt x="149" y="44"/>
                      </a:cubicBezTo>
                      <a:cubicBezTo>
                        <a:pt x="64" y="29"/>
                        <a:pt x="12" y="19"/>
                        <a:pt x="5" y="18"/>
                      </a:cubicBezTo>
                      <a:cubicBezTo>
                        <a:pt x="1" y="17"/>
                        <a:pt x="1" y="21"/>
                        <a:pt x="1" y="21"/>
                      </a:cubicBezTo>
                      <a:cubicBezTo>
                        <a:pt x="1" y="21"/>
                        <a:pt x="0" y="17"/>
                        <a:pt x="3" y="15"/>
                      </a:cubicBezTo>
                      <a:cubicBezTo>
                        <a:pt x="5" y="13"/>
                        <a:pt x="20" y="4"/>
                        <a:pt x="25" y="1"/>
                      </a:cubicBezTo>
                      <a:cubicBezTo>
                        <a:pt x="27" y="0"/>
                        <a:pt x="28" y="0"/>
                        <a:pt x="28" y="0"/>
                      </a:cubicBezTo>
                      <a:cubicBezTo>
                        <a:pt x="28" y="0"/>
                        <a:pt x="168" y="23"/>
                        <a:pt x="170" y="24"/>
                      </a:cubicBezTo>
                      <a:cubicBezTo>
                        <a:pt x="175" y="25"/>
                        <a:pt x="175" y="25"/>
                        <a:pt x="175" y="25"/>
                      </a:cubicBezTo>
                      <a:close/>
                    </a:path>
                  </a:pathLst>
                </a:custGeom>
                <a:solidFill>
                  <a:srgbClr val="4F6A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08" name="Freeform 134"/>
                <p:cNvSpPr>
                  <a:spLocks noChangeAspect="1"/>
                </p:cNvSpPr>
                <p:nvPr/>
              </p:nvSpPr>
              <p:spPr bwMode="auto">
                <a:xfrm>
                  <a:off x="2345" y="1873"/>
                  <a:ext cx="357" cy="248"/>
                </a:xfrm>
                <a:custGeom>
                  <a:avLst/>
                  <a:gdLst>
                    <a:gd name="T0" fmla="*/ 0 w 36"/>
                    <a:gd name="T1" fmla="*/ 2147483647 h 25"/>
                    <a:gd name="T2" fmla="*/ 2147483647 w 36"/>
                    <a:gd name="T3" fmla="*/ 0 h 25"/>
                    <a:gd name="T4" fmla="*/ 2147483647 w 36"/>
                    <a:gd name="T5" fmla="*/ 2147483647 h 25"/>
                    <a:gd name="T6" fmla="*/ 2147483647 w 36"/>
                    <a:gd name="T7" fmla="*/ 2147483647 h 25"/>
                    <a:gd name="T8" fmla="*/ 0 w 36"/>
                    <a:gd name="T9" fmla="*/ 2147483647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5"/>
                    <a:gd name="T17" fmla="*/ 36 w 3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5">
                      <a:moveTo>
                        <a:pt x="0" y="18"/>
                      </a:moveTo>
                      <a:cubicBezTo>
                        <a:pt x="0" y="18"/>
                        <a:pt x="28" y="2"/>
                        <a:pt x="32" y="0"/>
                      </a:cubicBezTo>
                      <a:cubicBezTo>
                        <a:pt x="35" y="1"/>
                        <a:pt x="36" y="2"/>
                        <a:pt x="36" y="5"/>
                      </a:cubicBezTo>
                      <a:cubicBezTo>
                        <a:pt x="5" y="25"/>
                        <a:pt x="5" y="25"/>
                        <a:pt x="5" y="25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179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09" name="Freeform 135"/>
                <p:cNvSpPr>
                  <a:spLocks noChangeAspect="1"/>
                </p:cNvSpPr>
                <p:nvPr/>
              </p:nvSpPr>
              <p:spPr bwMode="auto">
                <a:xfrm>
                  <a:off x="940" y="1784"/>
                  <a:ext cx="1475" cy="2546"/>
                </a:xfrm>
                <a:custGeom>
                  <a:avLst/>
                  <a:gdLst>
                    <a:gd name="T0" fmla="*/ 2147483647 w 149"/>
                    <a:gd name="T1" fmla="*/ 2147483647 h 257"/>
                    <a:gd name="T2" fmla="*/ 2147483647 w 149"/>
                    <a:gd name="T3" fmla="*/ 2147483647 h 257"/>
                    <a:gd name="T4" fmla="*/ 0 w 149"/>
                    <a:gd name="T5" fmla="*/ 2147483647 h 257"/>
                    <a:gd name="T6" fmla="*/ 0 w 149"/>
                    <a:gd name="T7" fmla="*/ 2147483647 h 257"/>
                    <a:gd name="T8" fmla="*/ 2147483647 w 149"/>
                    <a:gd name="T9" fmla="*/ 2147483647 h 257"/>
                    <a:gd name="T10" fmla="*/ 2147483647 w 149"/>
                    <a:gd name="T11" fmla="*/ 2147483647 h 257"/>
                    <a:gd name="T12" fmla="*/ 2147483647 w 149"/>
                    <a:gd name="T13" fmla="*/ 2147483647 h 257"/>
                    <a:gd name="T14" fmla="*/ 2147483647 w 149"/>
                    <a:gd name="T15" fmla="*/ 2147483647 h 257"/>
                    <a:gd name="T16" fmla="*/ 2147483647 w 149"/>
                    <a:gd name="T17" fmla="*/ 2147483647 h 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9"/>
                    <a:gd name="T28" fmla="*/ 0 h 257"/>
                    <a:gd name="T29" fmla="*/ 149 w 149"/>
                    <a:gd name="T30" fmla="*/ 257 h 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9" h="257">
                      <a:moveTo>
                        <a:pt x="145" y="26"/>
                      </a:moveTo>
                      <a:cubicBezTo>
                        <a:pt x="65" y="12"/>
                        <a:pt x="12" y="3"/>
                        <a:pt x="5" y="1"/>
                      </a:cubicBezTo>
                      <a:cubicBezTo>
                        <a:pt x="0" y="0"/>
                        <a:pt x="0" y="4"/>
                        <a:pt x="0" y="4"/>
                      </a:cubicBezTo>
                      <a:cubicBezTo>
                        <a:pt x="0" y="4"/>
                        <a:pt x="0" y="207"/>
                        <a:pt x="0" y="215"/>
                      </a:cubicBezTo>
                      <a:cubicBezTo>
                        <a:pt x="0" y="224"/>
                        <a:pt x="2" y="224"/>
                        <a:pt x="5" y="225"/>
                      </a:cubicBezTo>
                      <a:cubicBezTo>
                        <a:pt x="7" y="226"/>
                        <a:pt x="115" y="249"/>
                        <a:pt x="140" y="254"/>
                      </a:cubicBezTo>
                      <a:cubicBezTo>
                        <a:pt x="149" y="257"/>
                        <a:pt x="148" y="251"/>
                        <a:pt x="148" y="248"/>
                      </a:cubicBezTo>
                      <a:cubicBezTo>
                        <a:pt x="148" y="248"/>
                        <a:pt x="148" y="38"/>
                        <a:pt x="148" y="33"/>
                      </a:cubicBezTo>
                      <a:cubicBezTo>
                        <a:pt x="148" y="30"/>
                        <a:pt x="146" y="27"/>
                        <a:pt x="145" y="26"/>
                      </a:cubicBezTo>
                      <a:close/>
                    </a:path>
                  </a:pathLst>
                </a:custGeom>
                <a:solidFill>
                  <a:srgbClr val="84A2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0" name="Freeform 136"/>
                <p:cNvSpPr>
                  <a:spLocks noChangeAspect="1"/>
                </p:cNvSpPr>
                <p:nvPr/>
              </p:nvSpPr>
              <p:spPr bwMode="auto">
                <a:xfrm>
                  <a:off x="989" y="1834"/>
                  <a:ext cx="1376" cy="2427"/>
                </a:xfrm>
                <a:custGeom>
                  <a:avLst/>
                  <a:gdLst>
                    <a:gd name="T0" fmla="*/ 2147483647 w 139"/>
                    <a:gd name="T1" fmla="*/ 2147483647 h 245"/>
                    <a:gd name="T2" fmla="*/ 2147483647 w 139"/>
                    <a:gd name="T3" fmla="*/ 2147483647 h 245"/>
                    <a:gd name="T4" fmla="*/ 0 w 139"/>
                    <a:gd name="T5" fmla="*/ 2147483647 h 245"/>
                    <a:gd name="T6" fmla="*/ 0 w 139"/>
                    <a:gd name="T7" fmla="*/ 2147483647 h 245"/>
                    <a:gd name="T8" fmla="*/ 2147483647 w 139"/>
                    <a:gd name="T9" fmla="*/ 2147483647 h 245"/>
                    <a:gd name="T10" fmla="*/ 2147483647 w 139"/>
                    <a:gd name="T11" fmla="*/ 2147483647 h 245"/>
                    <a:gd name="T12" fmla="*/ 2147483647 w 139"/>
                    <a:gd name="T13" fmla="*/ 2147483647 h 245"/>
                    <a:gd name="T14" fmla="*/ 2147483647 w 139"/>
                    <a:gd name="T15" fmla="*/ 2147483647 h 245"/>
                    <a:gd name="T16" fmla="*/ 2147483647 w 139"/>
                    <a:gd name="T17" fmla="*/ 2147483647 h 2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9"/>
                    <a:gd name="T28" fmla="*/ 0 h 245"/>
                    <a:gd name="T29" fmla="*/ 139 w 139"/>
                    <a:gd name="T30" fmla="*/ 245 h 2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9" h="245">
                      <a:moveTo>
                        <a:pt x="134" y="25"/>
                      </a:moveTo>
                      <a:cubicBezTo>
                        <a:pt x="60" y="11"/>
                        <a:pt x="11" y="2"/>
                        <a:pt x="4" y="1"/>
                      </a:cubicBezTo>
                      <a:cubicBezTo>
                        <a:pt x="0" y="0"/>
                        <a:pt x="0" y="4"/>
                        <a:pt x="0" y="4"/>
                      </a:cubicBezTo>
                      <a:cubicBezTo>
                        <a:pt x="0" y="4"/>
                        <a:pt x="0" y="198"/>
                        <a:pt x="0" y="206"/>
                      </a:cubicBezTo>
                      <a:cubicBezTo>
                        <a:pt x="0" y="214"/>
                        <a:pt x="1" y="214"/>
                        <a:pt x="4" y="215"/>
                      </a:cubicBezTo>
                      <a:cubicBezTo>
                        <a:pt x="6" y="216"/>
                        <a:pt x="108" y="238"/>
                        <a:pt x="131" y="243"/>
                      </a:cubicBezTo>
                      <a:cubicBezTo>
                        <a:pt x="139" y="245"/>
                        <a:pt x="137" y="240"/>
                        <a:pt x="138" y="237"/>
                      </a:cubicBezTo>
                      <a:cubicBezTo>
                        <a:pt x="138" y="237"/>
                        <a:pt x="138" y="35"/>
                        <a:pt x="138" y="31"/>
                      </a:cubicBezTo>
                      <a:cubicBezTo>
                        <a:pt x="138" y="28"/>
                        <a:pt x="137" y="25"/>
                        <a:pt x="134" y="25"/>
                      </a:cubicBezTo>
                      <a:close/>
                    </a:path>
                  </a:pathLst>
                </a:custGeom>
                <a:solidFill>
                  <a:srgbClr val="6179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1" name="Freeform 137"/>
                <p:cNvSpPr>
                  <a:spLocks noChangeAspect="1" noEditPoints="1"/>
                </p:cNvSpPr>
                <p:nvPr/>
              </p:nvSpPr>
              <p:spPr bwMode="auto">
                <a:xfrm>
                  <a:off x="979" y="1834"/>
                  <a:ext cx="1386" cy="2417"/>
                </a:xfrm>
                <a:custGeom>
                  <a:avLst/>
                  <a:gdLst>
                    <a:gd name="T0" fmla="*/ 2147483647 w 140"/>
                    <a:gd name="T1" fmla="*/ 2147483647 h 244"/>
                    <a:gd name="T2" fmla="*/ 0 w 140"/>
                    <a:gd name="T3" fmla="*/ 2147483647 h 244"/>
                    <a:gd name="T4" fmla="*/ 0 w 140"/>
                    <a:gd name="T5" fmla="*/ 2147483647 h 244"/>
                    <a:gd name="T6" fmla="*/ 2147483647 w 140"/>
                    <a:gd name="T7" fmla="*/ 2147483647 h 244"/>
                    <a:gd name="T8" fmla="*/ 2147483647 w 140"/>
                    <a:gd name="T9" fmla="*/ 2147483647 h 244"/>
                    <a:gd name="T10" fmla="*/ 2147483647 w 140"/>
                    <a:gd name="T11" fmla="*/ 2147483647 h 244"/>
                    <a:gd name="T12" fmla="*/ 2147483647 w 140"/>
                    <a:gd name="T13" fmla="*/ 2147483647 h 244"/>
                    <a:gd name="T14" fmla="*/ 2147483647 w 140"/>
                    <a:gd name="T15" fmla="*/ 2147483647 h 244"/>
                    <a:gd name="T16" fmla="*/ 2147483647 w 140"/>
                    <a:gd name="T17" fmla="*/ 2147483647 h 244"/>
                    <a:gd name="T18" fmla="*/ 2147483647 w 140"/>
                    <a:gd name="T19" fmla="*/ 2147483647 h 244"/>
                    <a:gd name="T20" fmla="*/ 2147483647 w 140"/>
                    <a:gd name="T21" fmla="*/ 2147483647 h 244"/>
                    <a:gd name="T22" fmla="*/ 2147483647 w 140"/>
                    <a:gd name="T23" fmla="*/ 0 h 244"/>
                    <a:gd name="T24" fmla="*/ 2147483647 w 140"/>
                    <a:gd name="T25" fmla="*/ 2147483647 h 244"/>
                    <a:gd name="T26" fmla="*/ 2147483647 w 140"/>
                    <a:gd name="T27" fmla="*/ 2147483647 h 244"/>
                    <a:gd name="T28" fmla="*/ 2147483647 w 140"/>
                    <a:gd name="T29" fmla="*/ 2147483647 h 244"/>
                    <a:gd name="T30" fmla="*/ 2147483647 w 140"/>
                    <a:gd name="T31" fmla="*/ 2147483647 h 244"/>
                    <a:gd name="T32" fmla="*/ 2147483647 w 140"/>
                    <a:gd name="T33" fmla="*/ 2147483647 h 244"/>
                    <a:gd name="T34" fmla="*/ 2147483647 w 140"/>
                    <a:gd name="T35" fmla="*/ 2147483647 h 244"/>
                    <a:gd name="T36" fmla="*/ 2147483647 w 140"/>
                    <a:gd name="T37" fmla="*/ 2147483647 h 244"/>
                    <a:gd name="T38" fmla="*/ 2147483647 w 140"/>
                    <a:gd name="T39" fmla="*/ 2147483647 h 244"/>
                    <a:gd name="T40" fmla="*/ 2147483647 w 140"/>
                    <a:gd name="T41" fmla="*/ 2147483647 h 244"/>
                    <a:gd name="T42" fmla="*/ 2147483647 w 140"/>
                    <a:gd name="T43" fmla="*/ 2147483647 h 244"/>
                    <a:gd name="T44" fmla="*/ 2147483647 w 140"/>
                    <a:gd name="T45" fmla="*/ 2147483647 h 244"/>
                    <a:gd name="T46" fmla="*/ 2147483647 w 140"/>
                    <a:gd name="T47" fmla="*/ 2147483647 h 244"/>
                    <a:gd name="T48" fmla="*/ 2147483647 w 140"/>
                    <a:gd name="T49" fmla="*/ 2147483647 h 24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0"/>
                    <a:gd name="T76" fmla="*/ 0 h 244"/>
                    <a:gd name="T77" fmla="*/ 140 w 140"/>
                    <a:gd name="T78" fmla="*/ 244 h 24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0" h="244">
                      <a:moveTo>
                        <a:pt x="2" y="1"/>
                      </a:moveTo>
                      <a:cubicBezTo>
                        <a:pt x="0" y="2"/>
                        <a:pt x="0" y="4"/>
                        <a:pt x="0" y="4"/>
                      </a:cubicBezTo>
                      <a:cubicBezTo>
                        <a:pt x="0" y="4"/>
                        <a:pt x="0" y="206"/>
                        <a:pt x="0" y="206"/>
                      </a:cubicBezTo>
                      <a:cubicBezTo>
                        <a:pt x="0" y="214"/>
                        <a:pt x="1" y="215"/>
                        <a:pt x="5" y="216"/>
                      </a:cubicBezTo>
                      <a:cubicBezTo>
                        <a:pt x="6" y="216"/>
                        <a:pt x="23" y="220"/>
                        <a:pt x="51" y="226"/>
                      </a:cubicBezTo>
                      <a:cubicBezTo>
                        <a:pt x="132" y="244"/>
                        <a:pt x="132" y="244"/>
                        <a:pt x="132" y="244"/>
                      </a:cubicBezTo>
                      <a:cubicBezTo>
                        <a:pt x="133" y="244"/>
                        <a:pt x="136" y="244"/>
                        <a:pt x="137" y="243"/>
                      </a:cubicBezTo>
                      <a:cubicBezTo>
                        <a:pt x="140" y="242"/>
                        <a:pt x="139" y="238"/>
                        <a:pt x="139" y="238"/>
                      </a:cubicBezTo>
                      <a:cubicBezTo>
                        <a:pt x="139" y="237"/>
                        <a:pt x="139" y="31"/>
                        <a:pt x="139" y="31"/>
                      </a:cubicBezTo>
                      <a:cubicBezTo>
                        <a:pt x="139" y="28"/>
                        <a:pt x="139" y="25"/>
                        <a:pt x="135" y="24"/>
                      </a:cubicBezTo>
                      <a:cubicBezTo>
                        <a:pt x="135" y="24"/>
                        <a:pt x="135" y="24"/>
                        <a:pt x="135" y="2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lose/>
                      <a:moveTo>
                        <a:pt x="132" y="243"/>
                      </a:moveTo>
                      <a:cubicBezTo>
                        <a:pt x="132" y="243"/>
                        <a:pt x="52" y="225"/>
                        <a:pt x="52" y="225"/>
                      </a:cubicBezTo>
                      <a:cubicBezTo>
                        <a:pt x="27" y="220"/>
                        <a:pt x="6" y="215"/>
                        <a:pt x="6" y="215"/>
                      </a:cubicBezTo>
                      <a:cubicBezTo>
                        <a:pt x="2" y="214"/>
                        <a:pt x="1" y="213"/>
                        <a:pt x="1" y="20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2" y="2"/>
                      </a:cubicBezTo>
                      <a:cubicBezTo>
                        <a:pt x="3" y="1"/>
                        <a:pt x="4" y="1"/>
                        <a:pt x="5" y="2"/>
                      </a:cubicBezTo>
                      <a:cubicBezTo>
                        <a:pt x="135" y="25"/>
                        <a:pt x="135" y="25"/>
                        <a:pt x="135" y="25"/>
                      </a:cubicBezTo>
                      <a:cubicBezTo>
                        <a:pt x="138" y="25"/>
                        <a:pt x="138" y="27"/>
                        <a:pt x="138" y="31"/>
                      </a:cubicBezTo>
                      <a:cubicBezTo>
                        <a:pt x="138" y="237"/>
                        <a:pt x="138" y="237"/>
                        <a:pt x="138" y="237"/>
                      </a:cubicBezTo>
                      <a:cubicBezTo>
                        <a:pt x="138" y="237"/>
                        <a:pt x="138" y="241"/>
                        <a:pt x="137" y="243"/>
                      </a:cubicBezTo>
                      <a:cubicBezTo>
                        <a:pt x="136" y="243"/>
                        <a:pt x="133" y="243"/>
                        <a:pt x="132" y="243"/>
                      </a:cubicBezTo>
                      <a:close/>
                    </a:path>
                  </a:pathLst>
                </a:custGeom>
                <a:solidFill>
                  <a:srgbClr val="2644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2" name="Freeform 138"/>
                <p:cNvSpPr>
                  <a:spLocks noChangeAspect="1"/>
                </p:cNvSpPr>
                <p:nvPr/>
              </p:nvSpPr>
              <p:spPr bwMode="auto">
                <a:xfrm>
                  <a:off x="989" y="2815"/>
                  <a:ext cx="1356" cy="327"/>
                </a:xfrm>
                <a:custGeom>
                  <a:avLst/>
                  <a:gdLst>
                    <a:gd name="T0" fmla="*/ 1356 w 1356"/>
                    <a:gd name="T1" fmla="*/ 327 h 327"/>
                    <a:gd name="T2" fmla="*/ 0 w 1356"/>
                    <a:gd name="T3" fmla="*/ 59 h 327"/>
                    <a:gd name="T4" fmla="*/ 0 w 1356"/>
                    <a:gd name="T5" fmla="*/ 0 h 327"/>
                    <a:gd name="T6" fmla="*/ 1356 w 1356"/>
                    <a:gd name="T7" fmla="*/ 277 h 327"/>
                    <a:gd name="T8" fmla="*/ 1356 w 1356"/>
                    <a:gd name="T9" fmla="*/ 327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6"/>
                    <a:gd name="T16" fmla="*/ 0 h 327"/>
                    <a:gd name="T17" fmla="*/ 1356 w 1356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6" h="327">
                      <a:moveTo>
                        <a:pt x="1356" y="327"/>
                      </a:move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1356" y="277"/>
                      </a:lnTo>
                      <a:lnTo>
                        <a:pt x="1356" y="327"/>
                      </a:lnTo>
                      <a:close/>
                    </a:path>
                  </a:pathLst>
                </a:custGeom>
                <a:solidFill>
                  <a:srgbClr val="84A2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3" name="Freeform 139"/>
                <p:cNvSpPr>
                  <a:spLocks noChangeAspect="1"/>
                </p:cNvSpPr>
                <p:nvPr/>
              </p:nvSpPr>
              <p:spPr bwMode="auto">
                <a:xfrm>
                  <a:off x="989" y="2785"/>
                  <a:ext cx="1356" cy="317"/>
                </a:xfrm>
                <a:custGeom>
                  <a:avLst/>
                  <a:gdLst>
                    <a:gd name="T0" fmla="*/ 1356 w 1356"/>
                    <a:gd name="T1" fmla="*/ 317 h 317"/>
                    <a:gd name="T2" fmla="*/ 0 w 1356"/>
                    <a:gd name="T3" fmla="*/ 39 h 317"/>
                    <a:gd name="T4" fmla="*/ 0 w 1356"/>
                    <a:gd name="T5" fmla="*/ 0 h 317"/>
                    <a:gd name="T6" fmla="*/ 1356 w 1356"/>
                    <a:gd name="T7" fmla="*/ 267 h 317"/>
                    <a:gd name="T8" fmla="*/ 1356 w 1356"/>
                    <a:gd name="T9" fmla="*/ 317 h 3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6"/>
                    <a:gd name="T16" fmla="*/ 0 h 317"/>
                    <a:gd name="T17" fmla="*/ 1356 w 1356"/>
                    <a:gd name="T18" fmla="*/ 317 h 3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6" h="317">
                      <a:moveTo>
                        <a:pt x="1356" y="317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1356" y="267"/>
                      </a:lnTo>
                      <a:lnTo>
                        <a:pt x="1356" y="317"/>
                      </a:lnTo>
                      <a:close/>
                    </a:path>
                  </a:pathLst>
                </a:custGeom>
                <a:solidFill>
                  <a:srgbClr val="2644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4" name="Freeform 140"/>
                <p:cNvSpPr>
                  <a:spLocks noChangeAspect="1" noEditPoints="1"/>
                </p:cNvSpPr>
                <p:nvPr/>
              </p:nvSpPr>
              <p:spPr bwMode="auto">
                <a:xfrm>
                  <a:off x="1098" y="2289"/>
                  <a:ext cx="1168" cy="625"/>
                </a:xfrm>
                <a:custGeom>
                  <a:avLst/>
                  <a:gdLst>
                    <a:gd name="T0" fmla="*/ 2147483647 w 118"/>
                    <a:gd name="T1" fmla="*/ 2147483647 h 63"/>
                    <a:gd name="T2" fmla="*/ 2147483647 w 118"/>
                    <a:gd name="T3" fmla="*/ 2147483647 h 63"/>
                    <a:gd name="T4" fmla="*/ 2147483647 w 118"/>
                    <a:gd name="T5" fmla="*/ 2147483647 h 63"/>
                    <a:gd name="T6" fmla="*/ 2147483647 w 118"/>
                    <a:gd name="T7" fmla="*/ 2147483647 h 63"/>
                    <a:gd name="T8" fmla="*/ 2147483647 w 118"/>
                    <a:gd name="T9" fmla="*/ 2147483647 h 63"/>
                    <a:gd name="T10" fmla="*/ 2147483647 w 118"/>
                    <a:gd name="T11" fmla="*/ 2147483647 h 63"/>
                    <a:gd name="T12" fmla="*/ 2147483647 w 118"/>
                    <a:gd name="T13" fmla="*/ 2147483647 h 63"/>
                    <a:gd name="T14" fmla="*/ 2147483647 w 118"/>
                    <a:gd name="T15" fmla="*/ 0 h 63"/>
                    <a:gd name="T16" fmla="*/ 2147483647 w 118"/>
                    <a:gd name="T17" fmla="*/ 2147483647 h 63"/>
                    <a:gd name="T18" fmla="*/ 2147483647 w 118"/>
                    <a:gd name="T19" fmla="*/ 2147483647 h 63"/>
                    <a:gd name="T20" fmla="*/ 2147483647 w 118"/>
                    <a:gd name="T21" fmla="*/ 2147483647 h 63"/>
                    <a:gd name="T22" fmla="*/ 2147483647 w 118"/>
                    <a:gd name="T23" fmla="*/ 2147483647 h 63"/>
                    <a:gd name="T24" fmla="*/ 2147483647 w 118"/>
                    <a:gd name="T25" fmla="*/ 2147483647 h 63"/>
                    <a:gd name="T26" fmla="*/ 2147483647 w 118"/>
                    <a:gd name="T27" fmla="*/ 2147483647 h 63"/>
                    <a:gd name="T28" fmla="*/ 2147483647 w 118"/>
                    <a:gd name="T29" fmla="*/ 2147483647 h 63"/>
                    <a:gd name="T30" fmla="*/ 2147483647 w 118"/>
                    <a:gd name="T31" fmla="*/ 2147483647 h 63"/>
                    <a:gd name="T32" fmla="*/ 2147483647 w 118"/>
                    <a:gd name="T33" fmla="*/ 2147483647 h 63"/>
                    <a:gd name="T34" fmla="*/ 2147483647 w 118"/>
                    <a:gd name="T35" fmla="*/ 2147483647 h 63"/>
                    <a:gd name="T36" fmla="*/ 2147483647 w 118"/>
                    <a:gd name="T37" fmla="*/ 2147483647 h 63"/>
                    <a:gd name="T38" fmla="*/ 2147483647 w 118"/>
                    <a:gd name="T39" fmla="*/ 2147483647 h 63"/>
                    <a:gd name="T40" fmla="*/ 2147483647 w 118"/>
                    <a:gd name="T41" fmla="*/ 2147483647 h 63"/>
                    <a:gd name="T42" fmla="*/ 2147483647 w 118"/>
                    <a:gd name="T43" fmla="*/ 2147483647 h 63"/>
                    <a:gd name="T44" fmla="*/ 2147483647 w 118"/>
                    <a:gd name="T45" fmla="*/ 2147483647 h 63"/>
                    <a:gd name="T46" fmla="*/ 2147483647 w 118"/>
                    <a:gd name="T47" fmla="*/ 2147483647 h 63"/>
                    <a:gd name="T48" fmla="*/ 2147483647 w 118"/>
                    <a:gd name="T49" fmla="*/ 2147483647 h 63"/>
                    <a:gd name="T50" fmla="*/ 2147483647 w 118"/>
                    <a:gd name="T51" fmla="*/ 2147483647 h 63"/>
                    <a:gd name="T52" fmla="*/ 2147483647 w 118"/>
                    <a:gd name="T53" fmla="*/ 2147483647 h 63"/>
                    <a:gd name="T54" fmla="*/ 2147483647 w 118"/>
                    <a:gd name="T55" fmla="*/ 2147483647 h 63"/>
                    <a:gd name="T56" fmla="*/ 2147483647 w 118"/>
                    <a:gd name="T57" fmla="*/ 2147483647 h 63"/>
                    <a:gd name="T58" fmla="*/ 2147483647 w 118"/>
                    <a:gd name="T59" fmla="*/ 2147483647 h 63"/>
                    <a:gd name="T60" fmla="*/ 0 w 118"/>
                    <a:gd name="T61" fmla="*/ 2147483647 h 63"/>
                    <a:gd name="T62" fmla="*/ 0 w 118"/>
                    <a:gd name="T63" fmla="*/ 2147483647 h 63"/>
                    <a:gd name="T64" fmla="*/ 2147483647 w 118"/>
                    <a:gd name="T65" fmla="*/ 2147483647 h 63"/>
                    <a:gd name="T66" fmla="*/ 2147483647 w 118"/>
                    <a:gd name="T67" fmla="*/ 2147483647 h 63"/>
                    <a:gd name="T68" fmla="*/ 2147483647 w 118"/>
                    <a:gd name="T69" fmla="*/ 2147483647 h 63"/>
                    <a:gd name="T70" fmla="*/ 2147483647 w 118"/>
                    <a:gd name="T71" fmla="*/ 2147483647 h 63"/>
                    <a:gd name="T72" fmla="*/ 2147483647 w 118"/>
                    <a:gd name="T73" fmla="*/ 2147483647 h 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8"/>
                    <a:gd name="T112" fmla="*/ 0 h 63"/>
                    <a:gd name="T113" fmla="*/ 118 w 118"/>
                    <a:gd name="T114" fmla="*/ 63 h 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8" h="63">
                      <a:moveTo>
                        <a:pt x="58" y="9"/>
                      </a:moveTo>
                      <a:cubicBezTo>
                        <a:pt x="50" y="7"/>
                        <a:pt x="42" y="13"/>
                        <a:pt x="42" y="20"/>
                      </a:cubicBezTo>
                      <a:cubicBezTo>
                        <a:pt x="42" y="29"/>
                        <a:pt x="50" y="38"/>
                        <a:pt x="58" y="40"/>
                      </a:cubicBezTo>
                      <a:cubicBezTo>
                        <a:pt x="66" y="41"/>
                        <a:pt x="74" y="35"/>
                        <a:pt x="74" y="27"/>
                      </a:cubicBezTo>
                      <a:cubicBezTo>
                        <a:pt x="74" y="19"/>
                        <a:pt x="66" y="10"/>
                        <a:pt x="58" y="9"/>
                      </a:cubicBezTo>
                      <a:close/>
                      <a:moveTo>
                        <a:pt x="104" y="17"/>
                      </a:moveTo>
                      <a:cubicBezTo>
                        <a:pt x="111" y="5"/>
                        <a:pt x="111" y="5"/>
                        <a:pt x="111" y="5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8" y="22"/>
                        <a:pt x="78" y="22"/>
                        <a:pt x="78" y="22"/>
                      </a:cubicBezTo>
                      <a:cubicBezTo>
                        <a:pt x="102" y="13"/>
                        <a:pt x="102" y="13"/>
                        <a:pt x="102" y="13"/>
                      </a:cubicBezTo>
                      <a:lnTo>
                        <a:pt x="104" y="17"/>
                      </a:lnTo>
                      <a:close/>
                      <a:moveTo>
                        <a:pt x="107" y="41"/>
                      </a:moveTo>
                      <a:cubicBezTo>
                        <a:pt x="118" y="35"/>
                        <a:pt x="118" y="35"/>
                        <a:pt x="118" y="35"/>
                      </a:cubicBezTo>
                      <a:cubicBezTo>
                        <a:pt x="107" y="24"/>
                        <a:pt x="107" y="24"/>
                        <a:pt x="107" y="24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78" y="22"/>
                        <a:pt x="78" y="22"/>
                        <a:pt x="78" y="22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107" y="37"/>
                        <a:pt x="107" y="37"/>
                        <a:pt x="107" y="37"/>
                      </a:cubicBezTo>
                      <a:lnTo>
                        <a:pt x="107" y="41"/>
                      </a:lnTo>
                      <a:close/>
                      <a:moveTo>
                        <a:pt x="102" y="51"/>
                      </a:move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98" y="58"/>
                        <a:pt x="98" y="58"/>
                        <a:pt x="98" y="58"/>
                      </a:cubicBezTo>
                      <a:cubicBezTo>
                        <a:pt x="96" y="61"/>
                        <a:pt x="96" y="61"/>
                        <a:pt x="96" y="61"/>
                      </a:cubicBezTo>
                      <a:cubicBezTo>
                        <a:pt x="111" y="63"/>
                        <a:pt x="111" y="63"/>
                        <a:pt x="111" y="63"/>
                      </a:cubicBezTo>
                      <a:cubicBezTo>
                        <a:pt x="104" y="48"/>
                        <a:pt x="104" y="48"/>
                        <a:pt x="104" y="48"/>
                      </a:cubicBezTo>
                      <a:lnTo>
                        <a:pt x="102" y="51"/>
                      </a:lnTo>
                      <a:close/>
                      <a:moveTo>
                        <a:pt x="29" y="1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29" y="5"/>
                        <a:pt x="29" y="5"/>
                        <a:pt x="29" y="5"/>
                      </a:cubicBez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2644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5" name="Freeform 141"/>
                <p:cNvSpPr>
                  <a:spLocks noChangeAspect="1" noEditPoints="1"/>
                </p:cNvSpPr>
                <p:nvPr/>
              </p:nvSpPr>
              <p:spPr bwMode="auto">
                <a:xfrm>
                  <a:off x="1494" y="3191"/>
                  <a:ext cx="574" cy="723"/>
                </a:xfrm>
                <a:custGeom>
                  <a:avLst/>
                  <a:gdLst>
                    <a:gd name="T0" fmla="*/ 2147483647 w 58"/>
                    <a:gd name="T1" fmla="*/ 2147483647 h 73"/>
                    <a:gd name="T2" fmla="*/ 2147483647 w 58"/>
                    <a:gd name="T3" fmla="*/ 2147483647 h 73"/>
                    <a:gd name="T4" fmla="*/ 0 w 58"/>
                    <a:gd name="T5" fmla="*/ 0 h 73"/>
                    <a:gd name="T6" fmla="*/ 0 w 58"/>
                    <a:gd name="T7" fmla="*/ 2147483647 h 73"/>
                    <a:gd name="T8" fmla="*/ 2147483647 w 58"/>
                    <a:gd name="T9" fmla="*/ 2147483647 h 73"/>
                    <a:gd name="T10" fmla="*/ 2147483647 w 58"/>
                    <a:gd name="T11" fmla="*/ 2147483647 h 73"/>
                    <a:gd name="T12" fmla="*/ 0 w 58"/>
                    <a:gd name="T13" fmla="*/ 2147483647 h 73"/>
                    <a:gd name="T14" fmla="*/ 0 w 58"/>
                    <a:gd name="T15" fmla="*/ 2147483647 h 73"/>
                    <a:gd name="T16" fmla="*/ 2147483647 w 58"/>
                    <a:gd name="T17" fmla="*/ 2147483647 h 73"/>
                    <a:gd name="T18" fmla="*/ 2147483647 w 58"/>
                    <a:gd name="T19" fmla="*/ 2147483647 h 73"/>
                    <a:gd name="T20" fmla="*/ 2147483647 w 58"/>
                    <a:gd name="T21" fmla="*/ 2147483647 h 73"/>
                    <a:gd name="T22" fmla="*/ 2147483647 w 58"/>
                    <a:gd name="T23" fmla="*/ 2147483647 h 73"/>
                    <a:gd name="T24" fmla="*/ 2147483647 w 58"/>
                    <a:gd name="T25" fmla="*/ 2147483647 h 73"/>
                    <a:gd name="T26" fmla="*/ 2147483647 w 58"/>
                    <a:gd name="T27" fmla="*/ 2147483647 h 73"/>
                    <a:gd name="T28" fmla="*/ 2147483647 w 58"/>
                    <a:gd name="T29" fmla="*/ 2147483647 h 73"/>
                    <a:gd name="T30" fmla="*/ 2147483647 w 58"/>
                    <a:gd name="T31" fmla="*/ 2147483647 h 73"/>
                    <a:gd name="T32" fmla="*/ 2147483647 w 58"/>
                    <a:gd name="T33" fmla="*/ 2147483647 h 73"/>
                    <a:gd name="T34" fmla="*/ 2147483647 w 58"/>
                    <a:gd name="T35" fmla="*/ 2147483647 h 73"/>
                    <a:gd name="T36" fmla="*/ 2147483647 w 58"/>
                    <a:gd name="T37" fmla="*/ 2147483647 h 73"/>
                    <a:gd name="T38" fmla="*/ 2147483647 w 58"/>
                    <a:gd name="T39" fmla="*/ 2147483647 h 73"/>
                    <a:gd name="T40" fmla="*/ 2147483647 w 58"/>
                    <a:gd name="T41" fmla="*/ 2147483647 h 73"/>
                    <a:gd name="T42" fmla="*/ 2147483647 w 58"/>
                    <a:gd name="T43" fmla="*/ 2147483647 h 7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8"/>
                    <a:gd name="T67" fmla="*/ 0 h 73"/>
                    <a:gd name="T68" fmla="*/ 58 w 58"/>
                    <a:gd name="T69" fmla="*/ 73 h 7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8" h="73">
                      <a:moveTo>
                        <a:pt x="58" y="54"/>
                      </a:move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64"/>
                        <a:pt x="58" y="64"/>
                        <a:pt x="58" y="64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lnTo>
                        <a:pt x="58" y="54"/>
                      </a:lnTo>
                      <a:close/>
                      <a:moveTo>
                        <a:pt x="50" y="43"/>
                      </a:moveTo>
                      <a:cubicBezTo>
                        <a:pt x="50" y="44"/>
                        <a:pt x="49" y="44"/>
                        <a:pt x="49" y="44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7" y="35"/>
                        <a:pt x="7" y="35"/>
                        <a:pt x="7" y="34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9" y="7"/>
                      </a:cubicBezTo>
                      <a:cubicBezTo>
                        <a:pt x="49" y="15"/>
                        <a:pt x="49" y="15"/>
                        <a:pt x="49" y="15"/>
                      </a:cubicBezTo>
                      <a:cubicBezTo>
                        <a:pt x="49" y="15"/>
                        <a:pt x="50" y="16"/>
                        <a:pt x="50" y="17"/>
                      </a:cubicBezTo>
                      <a:lnTo>
                        <a:pt x="50" y="43"/>
                      </a:lnTo>
                      <a:close/>
                    </a:path>
                  </a:pathLst>
                </a:custGeom>
                <a:solidFill>
                  <a:srgbClr val="2644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6" name="Freeform 142"/>
                <p:cNvSpPr>
                  <a:spLocks noChangeAspect="1"/>
                </p:cNvSpPr>
                <p:nvPr/>
              </p:nvSpPr>
              <p:spPr bwMode="auto">
                <a:xfrm>
                  <a:off x="1266" y="3142"/>
                  <a:ext cx="159" cy="644"/>
                </a:xfrm>
                <a:custGeom>
                  <a:avLst/>
                  <a:gdLst>
                    <a:gd name="T0" fmla="*/ 2147483647 w 16"/>
                    <a:gd name="T1" fmla="*/ 2147483647 h 65"/>
                    <a:gd name="T2" fmla="*/ 2147483647 w 16"/>
                    <a:gd name="T3" fmla="*/ 2147483647 h 65"/>
                    <a:gd name="T4" fmla="*/ 2147483647 w 16"/>
                    <a:gd name="T5" fmla="*/ 2147483647 h 65"/>
                    <a:gd name="T6" fmla="*/ 2147483647 w 16"/>
                    <a:gd name="T7" fmla="*/ 2147483647 h 65"/>
                    <a:gd name="T8" fmla="*/ 2147483647 w 16"/>
                    <a:gd name="T9" fmla="*/ 2147483647 h 65"/>
                    <a:gd name="T10" fmla="*/ 2147483647 w 16"/>
                    <a:gd name="T11" fmla="*/ 2147483647 h 65"/>
                    <a:gd name="T12" fmla="*/ 2147483647 w 16"/>
                    <a:gd name="T13" fmla="*/ 2147483647 h 65"/>
                    <a:gd name="T14" fmla="*/ 2147483647 w 16"/>
                    <a:gd name="T15" fmla="*/ 2147483647 h 65"/>
                    <a:gd name="T16" fmla="*/ 2147483647 w 16"/>
                    <a:gd name="T17" fmla="*/ 2147483647 h 65"/>
                    <a:gd name="T18" fmla="*/ 0 w 16"/>
                    <a:gd name="T19" fmla="*/ 2147483647 h 65"/>
                    <a:gd name="T20" fmla="*/ 0 w 16"/>
                    <a:gd name="T21" fmla="*/ 2147483647 h 65"/>
                    <a:gd name="T22" fmla="*/ 2147483647 w 16"/>
                    <a:gd name="T23" fmla="*/ 2147483647 h 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65"/>
                    <a:gd name="T38" fmla="*/ 16 w 16"/>
                    <a:gd name="T39" fmla="*/ 65 h 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65">
                      <a:moveTo>
                        <a:pt x="6" y="1"/>
                      </a:moveTo>
                      <a:cubicBezTo>
                        <a:pt x="6" y="1"/>
                        <a:pt x="14" y="3"/>
                        <a:pt x="16" y="3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5" y="14"/>
                        <a:pt x="7" y="12"/>
                        <a:pt x="7" y="12"/>
                      </a:cubicBezTo>
                      <a:cubicBezTo>
                        <a:pt x="7" y="52"/>
                        <a:pt x="7" y="52"/>
                        <a:pt x="7" y="52"/>
                      </a:cubicBezTo>
                      <a:cubicBezTo>
                        <a:pt x="7" y="52"/>
                        <a:pt x="14" y="54"/>
                        <a:pt x="16" y="54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5" y="64"/>
                        <a:pt x="6" y="62"/>
                        <a:pt x="6" y="62"/>
                      </a:cubicBezTo>
                      <a:cubicBezTo>
                        <a:pt x="4" y="62"/>
                        <a:pt x="3" y="61"/>
                        <a:pt x="2" y="60"/>
                      </a:cubicBezTo>
                      <a:cubicBezTo>
                        <a:pt x="1" y="59"/>
                        <a:pt x="0" y="57"/>
                        <a:pt x="0" y="5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1"/>
                      </a:cubicBezTo>
                    </a:path>
                  </a:pathLst>
                </a:custGeom>
                <a:solidFill>
                  <a:srgbClr val="2644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7" name="Freeform 143"/>
                <p:cNvSpPr>
                  <a:spLocks noChangeAspect="1" noEditPoints="1"/>
                </p:cNvSpPr>
                <p:nvPr/>
              </p:nvSpPr>
              <p:spPr bwMode="auto">
                <a:xfrm>
                  <a:off x="1068" y="2260"/>
                  <a:ext cx="1178" cy="624"/>
                </a:xfrm>
                <a:custGeom>
                  <a:avLst/>
                  <a:gdLst>
                    <a:gd name="T0" fmla="*/ 2147483647 w 119"/>
                    <a:gd name="T1" fmla="*/ 2147483647 h 63"/>
                    <a:gd name="T2" fmla="*/ 2147483647 w 119"/>
                    <a:gd name="T3" fmla="*/ 2147483647 h 63"/>
                    <a:gd name="T4" fmla="*/ 2147483647 w 119"/>
                    <a:gd name="T5" fmla="*/ 2147483647 h 63"/>
                    <a:gd name="T6" fmla="*/ 2147483647 w 119"/>
                    <a:gd name="T7" fmla="*/ 2147483647 h 63"/>
                    <a:gd name="T8" fmla="*/ 2147483647 w 119"/>
                    <a:gd name="T9" fmla="*/ 2147483647 h 63"/>
                    <a:gd name="T10" fmla="*/ 2147483647 w 119"/>
                    <a:gd name="T11" fmla="*/ 2147483647 h 63"/>
                    <a:gd name="T12" fmla="*/ 2147483647 w 119"/>
                    <a:gd name="T13" fmla="*/ 2147483647 h 63"/>
                    <a:gd name="T14" fmla="*/ 2147483647 w 119"/>
                    <a:gd name="T15" fmla="*/ 0 h 63"/>
                    <a:gd name="T16" fmla="*/ 2147483647 w 119"/>
                    <a:gd name="T17" fmla="*/ 2147483647 h 63"/>
                    <a:gd name="T18" fmla="*/ 2147483647 w 119"/>
                    <a:gd name="T19" fmla="*/ 2147483647 h 63"/>
                    <a:gd name="T20" fmla="*/ 2147483647 w 119"/>
                    <a:gd name="T21" fmla="*/ 2147483647 h 63"/>
                    <a:gd name="T22" fmla="*/ 2147483647 w 119"/>
                    <a:gd name="T23" fmla="*/ 2147483647 h 63"/>
                    <a:gd name="T24" fmla="*/ 2147483647 w 119"/>
                    <a:gd name="T25" fmla="*/ 2147483647 h 63"/>
                    <a:gd name="T26" fmla="*/ 2147483647 w 119"/>
                    <a:gd name="T27" fmla="*/ 2147483647 h 63"/>
                    <a:gd name="T28" fmla="*/ 2147483647 w 119"/>
                    <a:gd name="T29" fmla="*/ 2147483647 h 63"/>
                    <a:gd name="T30" fmla="*/ 2147483647 w 119"/>
                    <a:gd name="T31" fmla="*/ 2147483647 h 63"/>
                    <a:gd name="T32" fmla="*/ 2147483647 w 119"/>
                    <a:gd name="T33" fmla="*/ 2147483647 h 63"/>
                    <a:gd name="T34" fmla="*/ 2147483647 w 119"/>
                    <a:gd name="T35" fmla="*/ 2147483647 h 63"/>
                    <a:gd name="T36" fmla="*/ 2147483647 w 119"/>
                    <a:gd name="T37" fmla="*/ 2147483647 h 63"/>
                    <a:gd name="T38" fmla="*/ 2147483647 w 119"/>
                    <a:gd name="T39" fmla="*/ 2147483647 h 63"/>
                    <a:gd name="T40" fmla="*/ 2147483647 w 119"/>
                    <a:gd name="T41" fmla="*/ 2147483647 h 63"/>
                    <a:gd name="T42" fmla="*/ 2147483647 w 119"/>
                    <a:gd name="T43" fmla="*/ 2147483647 h 63"/>
                    <a:gd name="T44" fmla="*/ 2147483647 w 119"/>
                    <a:gd name="T45" fmla="*/ 2147483647 h 63"/>
                    <a:gd name="T46" fmla="*/ 2147483647 w 119"/>
                    <a:gd name="T47" fmla="*/ 2147483647 h 63"/>
                    <a:gd name="T48" fmla="*/ 2147483647 w 119"/>
                    <a:gd name="T49" fmla="*/ 2147483647 h 63"/>
                    <a:gd name="T50" fmla="*/ 2147483647 w 119"/>
                    <a:gd name="T51" fmla="*/ 2147483647 h 63"/>
                    <a:gd name="T52" fmla="*/ 2147483647 w 119"/>
                    <a:gd name="T53" fmla="*/ 2147483647 h 63"/>
                    <a:gd name="T54" fmla="*/ 2147483647 w 119"/>
                    <a:gd name="T55" fmla="*/ 2147483647 h 63"/>
                    <a:gd name="T56" fmla="*/ 2147483647 w 119"/>
                    <a:gd name="T57" fmla="*/ 2147483647 h 63"/>
                    <a:gd name="T58" fmla="*/ 2147483647 w 119"/>
                    <a:gd name="T59" fmla="*/ 2147483647 h 63"/>
                    <a:gd name="T60" fmla="*/ 0 w 119"/>
                    <a:gd name="T61" fmla="*/ 2147483647 h 63"/>
                    <a:gd name="T62" fmla="*/ 0 w 119"/>
                    <a:gd name="T63" fmla="*/ 2147483647 h 63"/>
                    <a:gd name="T64" fmla="*/ 2147483647 w 119"/>
                    <a:gd name="T65" fmla="*/ 2147483647 h 63"/>
                    <a:gd name="T66" fmla="*/ 2147483647 w 119"/>
                    <a:gd name="T67" fmla="*/ 2147483647 h 63"/>
                    <a:gd name="T68" fmla="*/ 2147483647 w 119"/>
                    <a:gd name="T69" fmla="*/ 2147483647 h 63"/>
                    <a:gd name="T70" fmla="*/ 2147483647 w 119"/>
                    <a:gd name="T71" fmla="*/ 2147483647 h 63"/>
                    <a:gd name="T72" fmla="*/ 2147483647 w 119"/>
                    <a:gd name="T73" fmla="*/ 2147483647 h 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9"/>
                    <a:gd name="T112" fmla="*/ 0 h 63"/>
                    <a:gd name="T113" fmla="*/ 119 w 119"/>
                    <a:gd name="T114" fmla="*/ 63 h 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9" h="63">
                      <a:moveTo>
                        <a:pt x="59" y="9"/>
                      </a:moveTo>
                      <a:cubicBezTo>
                        <a:pt x="50" y="7"/>
                        <a:pt x="42" y="13"/>
                        <a:pt x="42" y="20"/>
                      </a:cubicBezTo>
                      <a:cubicBezTo>
                        <a:pt x="42" y="29"/>
                        <a:pt x="50" y="38"/>
                        <a:pt x="59" y="40"/>
                      </a:cubicBezTo>
                      <a:cubicBezTo>
                        <a:pt x="66" y="41"/>
                        <a:pt x="74" y="36"/>
                        <a:pt x="74" y="27"/>
                      </a:cubicBezTo>
                      <a:cubicBezTo>
                        <a:pt x="74" y="19"/>
                        <a:pt x="66" y="10"/>
                        <a:pt x="59" y="9"/>
                      </a:cubicBezTo>
                      <a:close/>
                      <a:moveTo>
                        <a:pt x="105" y="17"/>
                      </a:moveTo>
                      <a:cubicBezTo>
                        <a:pt x="111" y="5"/>
                        <a:pt x="111" y="5"/>
                        <a:pt x="111" y="5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8" y="23"/>
                        <a:pt x="78" y="23"/>
                        <a:pt x="78" y="23"/>
                      </a:cubicBezTo>
                      <a:cubicBezTo>
                        <a:pt x="102" y="13"/>
                        <a:pt x="102" y="13"/>
                        <a:pt x="102" y="13"/>
                      </a:cubicBezTo>
                      <a:lnTo>
                        <a:pt x="105" y="17"/>
                      </a:lnTo>
                      <a:close/>
                      <a:moveTo>
                        <a:pt x="107" y="41"/>
                      </a:moveTo>
                      <a:cubicBezTo>
                        <a:pt x="119" y="35"/>
                        <a:pt x="119" y="35"/>
                        <a:pt x="119" y="35"/>
                      </a:cubicBezTo>
                      <a:cubicBezTo>
                        <a:pt x="107" y="24"/>
                        <a:pt x="107" y="24"/>
                        <a:pt x="107" y="24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78" y="23"/>
                        <a:pt x="78" y="23"/>
                        <a:pt x="78" y="23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107" y="38"/>
                        <a:pt x="107" y="38"/>
                        <a:pt x="107" y="38"/>
                      </a:cubicBezTo>
                      <a:lnTo>
                        <a:pt x="107" y="41"/>
                      </a:lnTo>
                      <a:close/>
                      <a:moveTo>
                        <a:pt x="102" y="51"/>
                      </a:move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98" y="58"/>
                        <a:pt x="98" y="58"/>
                        <a:pt x="98" y="58"/>
                      </a:cubicBezTo>
                      <a:cubicBezTo>
                        <a:pt x="96" y="61"/>
                        <a:pt x="96" y="61"/>
                        <a:pt x="96" y="61"/>
                      </a:cubicBezTo>
                      <a:cubicBezTo>
                        <a:pt x="111" y="63"/>
                        <a:pt x="111" y="63"/>
                        <a:pt x="111" y="63"/>
                      </a:cubicBezTo>
                      <a:cubicBezTo>
                        <a:pt x="105" y="48"/>
                        <a:pt x="105" y="48"/>
                        <a:pt x="105" y="48"/>
                      </a:cubicBezTo>
                      <a:lnTo>
                        <a:pt x="102" y="51"/>
                      </a:lnTo>
                      <a:close/>
                      <a:moveTo>
                        <a:pt x="29" y="11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29" y="5"/>
                        <a:pt x="29" y="5"/>
                        <a:pt x="29" y="5"/>
                      </a:cubicBezTo>
                      <a:lnTo>
                        <a:pt x="2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8" name="Freeform 144"/>
                <p:cNvSpPr>
                  <a:spLocks noChangeAspect="1" noEditPoints="1"/>
                </p:cNvSpPr>
                <p:nvPr/>
              </p:nvSpPr>
              <p:spPr bwMode="auto">
                <a:xfrm>
                  <a:off x="1464" y="3161"/>
                  <a:ext cx="575" cy="724"/>
                </a:xfrm>
                <a:custGeom>
                  <a:avLst/>
                  <a:gdLst>
                    <a:gd name="T0" fmla="*/ 2147483647 w 58"/>
                    <a:gd name="T1" fmla="*/ 2147483647 h 73"/>
                    <a:gd name="T2" fmla="*/ 2147483647 w 58"/>
                    <a:gd name="T3" fmla="*/ 2147483647 h 73"/>
                    <a:gd name="T4" fmla="*/ 0 w 58"/>
                    <a:gd name="T5" fmla="*/ 0 h 73"/>
                    <a:gd name="T6" fmla="*/ 0 w 58"/>
                    <a:gd name="T7" fmla="*/ 2147483647 h 73"/>
                    <a:gd name="T8" fmla="*/ 2147483647 w 58"/>
                    <a:gd name="T9" fmla="*/ 2147483647 h 73"/>
                    <a:gd name="T10" fmla="*/ 2147483647 w 58"/>
                    <a:gd name="T11" fmla="*/ 2147483647 h 73"/>
                    <a:gd name="T12" fmla="*/ 0 w 58"/>
                    <a:gd name="T13" fmla="*/ 2147483647 h 73"/>
                    <a:gd name="T14" fmla="*/ 0 w 58"/>
                    <a:gd name="T15" fmla="*/ 2147483647 h 73"/>
                    <a:gd name="T16" fmla="*/ 2147483647 w 58"/>
                    <a:gd name="T17" fmla="*/ 2147483647 h 73"/>
                    <a:gd name="T18" fmla="*/ 2147483647 w 58"/>
                    <a:gd name="T19" fmla="*/ 2147483647 h 73"/>
                    <a:gd name="T20" fmla="*/ 2147483647 w 58"/>
                    <a:gd name="T21" fmla="*/ 2147483647 h 73"/>
                    <a:gd name="T22" fmla="*/ 2147483647 w 58"/>
                    <a:gd name="T23" fmla="*/ 2147483647 h 73"/>
                    <a:gd name="T24" fmla="*/ 2147483647 w 58"/>
                    <a:gd name="T25" fmla="*/ 2147483647 h 73"/>
                    <a:gd name="T26" fmla="*/ 2147483647 w 58"/>
                    <a:gd name="T27" fmla="*/ 2147483647 h 73"/>
                    <a:gd name="T28" fmla="*/ 2147483647 w 58"/>
                    <a:gd name="T29" fmla="*/ 2147483647 h 73"/>
                    <a:gd name="T30" fmla="*/ 2147483647 w 58"/>
                    <a:gd name="T31" fmla="*/ 2147483647 h 73"/>
                    <a:gd name="T32" fmla="*/ 2147483647 w 58"/>
                    <a:gd name="T33" fmla="*/ 2147483647 h 73"/>
                    <a:gd name="T34" fmla="*/ 2147483647 w 58"/>
                    <a:gd name="T35" fmla="*/ 2147483647 h 73"/>
                    <a:gd name="T36" fmla="*/ 2147483647 w 58"/>
                    <a:gd name="T37" fmla="*/ 2147483647 h 73"/>
                    <a:gd name="T38" fmla="*/ 2147483647 w 58"/>
                    <a:gd name="T39" fmla="*/ 2147483647 h 73"/>
                    <a:gd name="T40" fmla="*/ 2147483647 w 58"/>
                    <a:gd name="T41" fmla="*/ 2147483647 h 73"/>
                    <a:gd name="T42" fmla="*/ 2147483647 w 58"/>
                    <a:gd name="T43" fmla="*/ 2147483647 h 7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8"/>
                    <a:gd name="T67" fmla="*/ 0 h 73"/>
                    <a:gd name="T68" fmla="*/ 58 w 58"/>
                    <a:gd name="T69" fmla="*/ 73 h 7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8" h="73">
                      <a:moveTo>
                        <a:pt x="58" y="55"/>
                      </a:move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65"/>
                        <a:pt x="58" y="65"/>
                        <a:pt x="58" y="65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lnTo>
                        <a:pt x="58" y="55"/>
                      </a:lnTo>
                      <a:close/>
                      <a:moveTo>
                        <a:pt x="51" y="43"/>
                      </a:moveTo>
                      <a:cubicBezTo>
                        <a:pt x="51" y="45"/>
                        <a:pt x="49" y="44"/>
                        <a:pt x="49" y="44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7" y="36"/>
                        <a:pt x="7" y="36"/>
                        <a:pt x="7" y="34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7"/>
                        <a:pt x="7" y="7"/>
                        <a:pt x="9" y="7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51" y="16"/>
                        <a:pt x="51" y="17"/>
                      </a:cubicBezTo>
                      <a:lnTo>
                        <a:pt x="51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19" name="Freeform 145"/>
                <p:cNvSpPr>
                  <a:spLocks noChangeAspect="1"/>
                </p:cNvSpPr>
                <p:nvPr/>
              </p:nvSpPr>
              <p:spPr bwMode="auto">
                <a:xfrm>
                  <a:off x="1237" y="3122"/>
                  <a:ext cx="158" cy="634"/>
                </a:xfrm>
                <a:custGeom>
                  <a:avLst/>
                  <a:gdLst>
                    <a:gd name="T0" fmla="*/ 2147483647 w 16"/>
                    <a:gd name="T1" fmla="*/ 0 h 64"/>
                    <a:gd name="T2" fmla="*/ 2147483647 w 16"/>
                    <a:gd name="T3" fmla="*/ 2147483647 h 64"/>
                    <a:gd name="T4" fmla="*/ 2147483647 w 16"/>
                    <a:gd name="T5" fmla="*/ 2147483647 h 64"/>
                    <a:gd name="T6" fmla="*/ 2147483647 w 16"/>
                    <a:gd name="T7" fmla="*/ 2147483647 h 64"/>
                    <a:gd name="T8" fmla="*/ 2147483647 w 16"/>
                    <a:gd name="T9" fmla="*/ 2147483647 h 64"/>
                    <a:gd name="T10" fmla="*/ 2147483647 w 16"/>
                    <a:gd name="T11" fmla="*/ 2147483647 h 64"/>
                    <a:gd name="T12" fmla="*/ 2147483647 w 16"/>
                    <a:gd name="T13" fmla="*/ 2147483647 h 64"/>
                    <a:gd name="T14" fmla="*/ 2147483647 w 16"/>
                    <a:gd name="T15" fmla="*/ 2147483647 h 64"/>
                    <a:gd name="T16" fmla="*/ 2147483647 w 16"/>
                    <a:gd name="T17" fmla="*/ 2147483647 h 64"/>
                    <a:gd name="T18" fmla="*/ 0 w 16"/>
                    <a:gd name="T19" fmla="*/ 2147483647 h 64"/>
                    <a:gd name="T20" fmla="*/ 0 w 16"/>
                    <a:gd name="T21" fmla="*/ 2147483647 h 64"/>
                    <a:gd name="T22" fmla="*/ 2147483647 w 16"/>
                    <a:gd name="T23" fmla="*/ 0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64"/>
                    <a:gd name="T38" fmla="*/ 16 w 16"/>
                    <a:gd name="T39" fmla="*/ 64 h 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64">
                      <a:moveTo>
                        <a:pt x="6" y="0"/>
                      </a:moveTo>
                      <a:cubicBezTo>
                        <a:pt x="6" y="0"/>
                        <a:pt x="15" y="2"/>
                        <a:pt x="16" y="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5" y="13"/>
                        <a:pt x="7" y="11"/>
                        <a:pt x="7" y="1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7" y="51"/>
                        <a:pt x="15" y="53"/>
                        <a:pt x="16" y="53"/>
                      </a:cubicBez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15" y="64"/>
                        <a:pt x="6" y="62"/>
                        <a:pt x="6" y="62"/>
                      </a:cubicBezTo>
                      <a:cubicBezTo>
                        <a:pt x="4" y="61"/>
                        <a:pt x="3" y="60"/>
                        <a:pt x="2" y="59"/>
                      </a:cubicBezTo>
                      <a:cubicBezTo>
                        <a:pt x="1" y="58"/>
                        <a:pt x="0" y="56"/>
                        <a:pt x="0" y="5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3" name="Group 146"/>
              <p:cNvGrpSpPr>
                <a:grpSpLocks/>
              </p:cNvGrpSpPr>
              <p:nvPr/>
            </p:nvGrpSpPr>
            <p:grpSpPr bwMode="auto">
              <a:xfrm rot="-1414895">
                <a:off x="4797" y="3020"/>
                <a:ext cx="330" cy="52"/>
                <a:chOff x="3125" y="2333"/>
                <a:chExt cx="240" cy="224"/>
              </a:xfrm>
            </p:grpSpPr>
            <p:sp>
              <p:nvSpPr>
                <p:cNvPr id="60602" name="Arc 147"/>
                <p:cNvSpPr>
                  <a:spLocks/>
                </p:cNvSpPr>
                <p:nvPr/>
              </p:nvSpPr>
              <p:spPr bwMode="auto">
                <a:xfrm rot="3002893">
                  <a:off x="3147" y="2400"/>
                  <a:ext cx="160" cy="1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03" name="Arc 148"/>
                <p:cNvSpPr>
                  <a:spLocks/>
                </p:cNvSpPr>
                <p:nvPr/>
              </p:nvSpPr>
              <p:spPr bwMode="auto">
                <a:xfrm rot="3002893">
                  <a:off x="3178" y="2370"/>
                  <a:ext cx="224" cy="1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04" name="Arc 149"/>
                <p:cNvSpPr>
                  <a:spLocks/>
                </p:cNvSpPr>
                <p:nvPr/>
              </p:nvSpPr>
              <p:spPr bwMode="auto">
                <a:xfrm rot="3002893">
                  <a:off x="3115" y="2429"/>
                  <a:ext cx="96" cy="7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14" name="Group 150"/>
              <p:cNvGrpSpPr>
                <a:grpSpLocks noChangeAspect="1"/>
              </p:cNvGrpSpPr>
              <p:nvPr/>
            </p:nvGrpSpPr>
            <p:grpSpPr bwMode="auto">
              <a:xfrm>
                <a:off x="5103" y="2969"/>
                <a:ext cx="186" cy="250"/>
                <a:chOff x="2227" y="1314"/>
                <a:chExt cx="455" cy="563"/>
              </a:xfrm>
            </p:grpSpPr>
            <p:sp>
              <p:nvSpPr>
                <p:cNvPr id="60578" name="Freeform 151"/>
                <p:cNvSpPr>
                  <a:spLocks noChangeAspect="1"/>
                </p:cNvSpPr>
                <p:nvPr/>
              </p:nvSpPr>
              <p:spPr bwMode="auto">
                <a:xfrm>
                  <a:off x="2487" y="1738"/>
                  <a:ext cx="130" cy="16"/>
                </a:xfrm>
                <a:custGeom>
                  <a:avLst/>
                  <a:gdLst>
                    <a:gd name="T0" fmla="*/ 130 w 130"/>
                    <a:gd name="T1" fmla="*/ 16 h 16"/>
                    <a:gd name="T2" fmla="*/ 0 w 130"/>
                    <a:gd name="T3" fmla="*/ 16 h 16"/>
                    <a:gd name="T4" fmla="*/ 0 w 130"/>
                    <a:gd name="T5" fmla="*/ 0 h 16"/>
                    <a:gd name="T6" fmla="*/ 130 w 130"/>
                    <a:gd name="T7" fmla="*/ 0 h 16"/>
                    <a:gd name="T8" fmla="*/ 130 w 130"/>
                    <a:gd name="T9" fmla="*/ 16 h 16"/>
                    <a:gd name="T10" fmla="*/ 130 w 130"/>
                    <a:gd name="T11" fmla="*/ 1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16"/>
                    <a:gd name="T20" fmla="*/ 130 w 130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16">
                      <a:moveTo>
                        <a:pt x="13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30" y="0"/>
                      </a:lnTo>
                      <a:lnTo>
                        <a:pt x="130" y="1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79" name="Freeform 152"/>
                <p:cNvSpPr>
                  <a:spLocks noChangeAspect="1"/>
                </p:cNvSpPr>
                <p:nvPr/>
              </p:nvSpPr>
              <p:spPr bwMode="auto">
                <a:xfrm>
                  <a:off x="2617" y="1682"/>
                  <a:ext cx="65" cy="72"/>
                </a:xfrm>
                <a:custGeom>
                  <a:avLst/>
                  <a:gdLst>
                    <a:gd name="T0" fmla="*/ 0 w 65"/>
                    <a:gd name="T1" fmla="*/ 72 h 72"/>
                    <a:gd name="T2" fmla="*/ 65 w 65"/>
                    <a:gd name="T3" fmla="*/ 16 h 72"/>
                    <a:gd name="T4" fmla="*/ 65 w 65"/>
                    <a:gd name="T5" fmla="*/ 0 h 72"/>
                    <a:gd name="T6" fmla="*/ 0 w 65"/>
                    <a:gd name="T7" fmla="*/ 56 h 72"/>
                    <a:gd name="T8" fmla="*/ 0 w 65"/>
                    <a:gd name="T9" fmla="*/ 72 h 72"/>
                    <a:gd name="T10" fmla="*/ 0 w 65"/>
                    <a:gd name="T11" fmla="*/ 72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72"/>
                    <a:gd name="T20" fmla="*/ 65 w 65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72">
                      <a:moveTo>
                        <a:pt x="0" y="72"/>
                      </a:moveTo>
                      <a:lnTo>
                        <a:pt x="65" y="16"/>
                      </a:lnTo>
                      <a:lnTo>
                        <a:pt x="65" y="0"/>
                      </a:lnTo>
                      <a:lnTo>
                        <a:pt x="0" y="5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0" name="Freeform 153"/>
                <p:cNvSpPr>
                  <a:spLocks noChangeAspect="1"/>
                </p:cNvSpPr>
                <p:nvPr/>
              </p:nvSpPr>
              <p:spPr bwMode="auto">
                <a:xfrm>
                  <a:off x="2423" y="1682"/>
                  <a:ext cx="64" cy="72"/>
                </a:xfrm>
                <a:custGeom>
                  <a:avLst/>
                  <a:gdLst>
                    <a:gd name="T0" fmla="*/ 64 w 64"/>
                    <a:gd name="T1" fmla="*/ 72 h 72"/>
                    <a:gd name="T2" fmla="*/ 0 w 64"/>
                    <a:gd name="T3" fmla="*/ 16 h 72"/>
                    <a:gd name="T4" fmla="*/ 0 w 64"/>
                    <a:gd name="T5" fmla="*/ 0 h 72"/>
                    <a:gd name="T6" fmla="*/ 64 w 64"/>
                    <a:gd name="T7" fmla="*/ 56 h 72"/>
                    <a:gd name="T8" fmla="*/ 64 w 64"/>
                    <a:gd name="T9" fmla="*/ 72 h 72"/>
                    <a:gd name="T10" fmla="*/ 64 w 64"/>
                    <a:gd name="T11" fmla="*/ 72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72"/>
                    <a:gd name="T20" fmla="*/ 64 w 64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72">
                      <a:moveTo>
                        <a:pt x="64" y="72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64" y="56"/>
                      </a:lnTo>
                      <a:lnTo>
                        <a:pt x="64" y="72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1" name="Freeform 154"/>
                <p:cNvSpPr>
                  <a:spLocks noChangeAspect="1"/>
                </p:cNvSpPr>
                <p:nvPr/>
              </p:nvSpPr>
              <p:spPr bwMode="auto">
                <a:xfrm>
                  <a:off x="2423" y="1628"/>
                  <a:ext cx="259" cy="110"/>
                </a:xfrm>
                <a:custGeom>
                  <a:avLst/>
                  <a:gdLst>
                    <a:gd name="T0" fmla="*/ 259 w 259"/>
                    <a:gd name="T1" fmla="*/ 54 h 110"/>
                    <a:gd name="T2" fmla="*/ 227 w 259"/>
                    <a:gd name="T3" fmla="*/ 82 h 110"/>
                    <a:gd name="T4" fmla="*/ 194 w 259"/>
                    <a:gd name="T5" fmla="*/ 110 h 110"/>
                    <a:gd name="T6" fmla="*/ 130 w 259"/>
                    <a:gd name="T7" fmla="*/ 110 h 110"/>
                    <a:gd name="T8" fmla="*/ 64 w 259"/>
                    <a:gd name="T9" fmla="*/ 110 h 110"/>
                    <a:gd name="T10" fmla="*/ 32 w 259"/>
                    <a:gd name="T11" fmla="*/ 82 h 110"/>
                    <a:gd name="T12" fmla="*/ 0 w 259"/>
                    <a:gd name="T13" fmla="*/ 54 h 110"/>
                    <a:gd name="T14" fmla="*/ 32 w 259"/>
                    <a:gd name="T15" fmla="*/ 26 h 110"/>
                    <a:gd name="T16" fmla="*/ 64 w 259"/>
                    <a:gd name="T17" fmla="*/ 0 h 110"/>
                    <a:gd name="T18" fmla="*/ 130 w 259"/>
                    <a:gd name="T19" fmla="*/ 0 h 110"/>
                    <a:gd name="T20" fmla="*/ 194 w 259"/>
                    <a:gd name="T21" fmla="*/ 0 h 110"/>
                    <a:gd name="T22" fmla="*/ 227 w 259"/>
                    <a:gd name="T23" fmla="*/ 26 h 110"/>
                    <a:gd name="T24" fmla="*/ 259 w 259"/>
                    <a:gd name="T25" fmla="*/ 54 h 110"/>
                    <a:gd name="T26" fmla="*/ 259 w 259"/>
                    <a:gd name="T27" fmla="*/ 54 h 1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9"/>
                    <a:gd name="T43" fmla="*/ 0 h 110"/>
                    <a:gd name="T44" fmla="*/ 259 w 259"/>
                    <a:gd name="T45" fmla="*/ 110 h 1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9" h="110">
                      <a:moveTo>
                        <a:pt x="259" y="54"/>
                      </a:moveTo>
                      <a:lnTo>
                        <a:pt x="227" y="82"/>
                      </a:lnTo>
                      <a:lnTo>
                        <a:pt x="194" y="110"/>
                      </a:lnTo>
                      <a:lnTo>
                        <a:pt x="130" y="110"/>
                      </a:lnTo>
                      <a:lnTo>
                        <a:pt x="64" y="110"/>
                      </a:lnTo>
                      <a:lnTo>
                        <a:pt x="32" y="82"/>
                      </a:lnTo>
                      <a:lnTo>
                        <a:pt x="0" y="54"/>
                      </a:lnTo>
                      <a:lnTo>
                        <a:pt x="32" y="26"/>
                      </a:lnTo>
                      <a:lnTo>
                        <a:pt x="64" y="0"/>
                      </a:lnTo>
                      <a:lnTo>
                        <a:pt x="130" y="0"/>
                      </a:lnTo>
                      <a:lnTo>
                        <a:pt x="194" y="0"/>
                      </a:lnTo>
                      <a:lnTo>
                        <a:pt x="227" y="26"/>
                      </a:lnTo>
                      <a:lnTo>
                        <a:pt x="259" y="54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2" name="Freeform 155"/>
                <p:cNvSpPr>
                  <a:spLocks noChangeAspect="1"/>
                </p:cNvSpPr>
                <p:nvPr/>
              </p:nvSpPr>
              <p:spPr bwMode="auto">
                <a:xfrm>
                  <a:off x="2291" y="1798"/>
                  <a:ext cx="130" cy="18"/>
                </a:xfrm>
                <a:custGeom>
                  <a:avLst/>
                  <a:gdLst>
                    <a:gd name="T0" fmla="*/ 130 w 130"/>
                    <a:gd name="T1" fmla="*/ 18 h 18"/>
                    <a:gd name="T2" fmla="*/ 0 w 130"/>
                    <a:gd name="T3" fmla="*/ 18 h 18"/>
                    <a:gd name="T4" fmla="*/ 0 w 130"/>
                    <a:gd name="T5" fmla="*/ 0 h 18"/>
                    <a:gd name="T6" fmla="*/ 130 w 130"/>
                    <a:gd name="T7" fmla="*/ 0 h 18"/>
                    <a:gd name="T8" fmla="*/ 130 w 130"/>
                    <a:gd name="T9" fmla="*/ 18 h 18"/>
                    <a:gd name="T10" fmla="*/ 130 w 130"/>
                    <a:gd name="T11" fmla="*/ 18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18"/>
                    <a:gd name="T20" fmla="*/ 130 w 130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18">
                      <a:moveTo>
                        <a:pt x="130" y="18"/>
                      </a:move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130" y="0"/>
                      </a:lnTo>
                      <a:lnTo>
                        <a:pt x="130" y="18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3" name="Freeform 156"/>
                <p:cNvSpPr>
                  <a:spLocks noChangeAspect="1"/>
                </p:cNvSpPr>
                <p:nvPr/>
              </p:nvSpPr>
              <p:spPr bwMode="auto">
                <a:xfrm>
                  <a:off x="2421" y="1744"/>
                  <a:ext cx="64" cy="72"/>
                </a:xfrm>
                <a:custGeom>
                  <a:avLst/>
                  <a:gdLst>
                    <a:gd name="T0" fmla="*/ 0 w 64"/>
                    <a:gd name="T1" fmla="*/ 72 h 72"/>
                    <a:gd name="T2" fmla="*/ 64 w 64"/>
                    <a:gd name="T3" fmla="*/ 16 h 72"/>
                    <a:gd name="T4" fmla="*/ 64 w 64"/>
                    <a:gd name="T5" fmla="*/ 0 h 72"/>
                    <a:gd name="T6" fmla="*/ 0 w 64"/>
                    <a:gd name="T7" fmla="*/ 54 h 72"/>
                    <a:gd name="T8" fmla="*/ 0 w 64"/>
                    <a:gd name="T9" fmla="*/ 72 h 72"/>
                    <a:gd name="T10" fmla="*/ 0 w 64"/>
                    <a:gd name="T11" fmla="*/ 72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72"/>
                    <a:gd name="T20" fmla="*/ 64 w 64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72">
                      <a:moveTo>
                        <a:pt x="0" y="72"/>
                      </a:moveTo>
                      <a:lnTo>
                        <a:pt x="64" y="16"/>
                      </a:lnTo>
                      <a:lnTo>
                        <a:pt x="64" y="0"/>
                      </a:lnTo>
                      <a:lnTo>
                        <a:pt x="0" y="54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4" name="Freeform 157"/>
                <p:cNvSpPr>
                  <a:spLocks noChangeAspect="1"/>
                </p:cNvSpPr>
                <p:nvPr/>
              </p:nvSpPr>
              <p:spPr bwMode="auto">
                <a:xfrm>
                  <a:off x="2227" y="1744"/>
                  <a:ext cx="64" cy="72"/>
                </a:xfrm>
                <a:custGeom>
                  <a:avLst/>
                  <a:gdLst>
                    <a:gd name="T0" fmla="*/ 64 w 64"/>
                    <a:gd name="T1" fmla="*/ 72 h 72"/>
                    <a:gd name="T2" fmla="*/ 0 w 64"/>
                    <a:gd name="T3" fmla="*/ 16 h 72"/>
                    <a:gd name="T4" fmla="*/ 0 w 64"/>
                    <a:gd name="T5" fmla="*/ 0 h 72"/>
                    <a:gd name="T6" fmla="*/ 64 w 64"/>
                    <a:gd name="T7" fmla="*/ 54 h 72"/>
                    <a:gd name="T8" fmla="*/ 64 w 64"/>
                    <a:gd name="T9" fmla="*/ 72 h 72"/>
                    <a:gd name="T10" fmla="*/ 64 w 64"/>
                    <a:gd name="T11" fmla="*/ 72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72"/>
                    <a:gd name="T20" fmla="*/ 64 w 64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72">
                      <a:moveTo>
                        <a:pt x="64" y="72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64" y="54"/>
                      </a:lnTo>
                      <a:lnTo>
                        <a:pt x="64" y="72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5" name="Freeform 158"/>
                <p:cNvSpPr>
                  <a:spLocks noChangeAspect="1"/>
                </p:cNvSpPr>
                <p:nvPr/>
              </p:nvSpPr>
              <p:spPr bwMode="auto">
                <a:xfrm>
                  <a:off x="2227" y="1688"/>
                  <a:ext cx="258" cy="110"/>
                </a:xfrm>
                <a:custGeom>
                  <a:avLst/>
                  <a:gdLst>
                    <a:gd name="T0" fmla="*/ 258 w 258"/>
                    <a:gd name="T1" fmla="*/ 56 h 110"/>
                    <a:gd name="T2" fmla="*/ 226 w 258"/>
                    <a:gd name="T3" fmla="*/ 84 h 110"/>
                    <a:gd name="T4" fmla="*/ 194 w 258"/>
                    <a:gd name="T5" fmla="*/ 110 h 110"/>
                    <a:gd name="T6" fmla="*/ 128 w 258"/>
                    <a:gd name="T7" fmla="*/ 110 h 110"/>
                    <a:gd name="T8" fmla="*/ 64 w 258"/>
                    <a:gd name="T9" fmla="*/ 110 h 110"/>
                    <a:gd name="T10" fmla="*/ 32 w 258"/>
                    <a:gd name="T11" fmla="*/ 84 h 110"/>
                    <a:gd name="T12" fmla="*/ 0 w 258"/>
                    <a:gd name="T13" fmla="*/ 56 h 110"/>
                    <a:gd name="T14" fmla="*/ 32 w 258"/>
                    <a:gd name="T15" fmla="*/ 28 h 110"/>
                    <a:gd name="T16" fmla="*/ 64 w 258"/>
                    <a:gd name="T17" fmla="*/ 0 h 110"/>
                    <a:gd name="T18" fmla="*/ 128 w 258"/>
                    <a:gd name="T19" fmla="*/ 0 h 110"/>
                    <a:gd name="T20" fmla="*/ 194 w 258"/>
                    <a:gd name="T21" fmla="*/ 0 h 110"/>
                    <a:gd name="T22" fmla="*/ 226 w 258"/>
                    <a:gd name="T23" fmla="*/ 28 h 110"/>
                    <a:gd name="T24" fmla="*/ 258 w 258"/>
                    <a:gd name="T25" fmla="*/ 56 h 110"/>
                    <a:gd name="T26" fmla="*/ 258 w 258"/>
                    <a:gd name="T27" fmla="*/ 56 h 1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8"/>
                    <a:gd name="T43" fmla="*/ 0 h 110"/>
                    <a:gd name="T44" fmla="*/ 258 w 258"/>
                    <a:gd name="T45" fmla="*/ 110 h 1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8" h="110">
                      <a:moveTo>
                        <a:pt x="258" y="56"/>
                      </a:moveTo>
                      <a:lnTo>
                        <a:pt x="226" y="84"/>
                      </a:lnTo>
                      <a:lnTo>
                        <a:pt x="194" y="110"/>
                      </a:lnTo>
                      <a:lnTo>
                        <a:pt x="128" y="110"/>
                      </a:lnTo>
                      <a:lnTo>
                        <a:pt x="64" y="110"/>
                      </a:lnTo>
                      <a:lnTo>
                        <a:pt x="32" y="84"/>
                      </a:lnTo>
                      <a:lnTo>
                        <a:pt x="0" y="56"/>
                      </a:lnTo>
                      <a:lnTo>
                        <a:pt x="32" y="28"/>
                      </a:lnTo>
                      <a:lnTo>
                        <a:pt x="64" y="0"/>
                      </a:lnTo>
                      <a:lnTo>
                        <a:pt x="128" y="0"/>
                      </a:lnTo>
                      <a:lnTo>
                        <a:pt x="194" y="0"/>
                      </a:lnTo>
                      <a:lnTo>
                        <a:pt x="226" y="28"/>
                      </a:lnTo>
                      <a:lnTo>
                        <a:pt x="258" y="56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6" name="Freeform 159"/>
                <p:cNvSpPr>
                  <a:spLocks noChangeAspect="1"/>
                </p:cNvSpPr>
                <p:nvPr/>
              </p:nvSpPr>
              <p:spPr bwMode="auto">
                <a:xfrm>
                  <a:off x="2487" y="1861"/>
                  <a:ext cx="130" cy="16"/>
                </a:xfrm>
                <a:custGeom>
                  <a:avLst/>
                  <a:gdLst>
                    <a:gd name="T0" fmla="*/ 130 w 130"/>
                    <a:gd name="T1" fmla="*/ 16 h 16"/>
                    <a:gd name="T2" fmla="*/ 0 w 130"/>
                    <a:gd name="T3" fmla="*/ 16 h 16"/>
                    <a:gd name="T4" fmla="*/ 0 w 130"/>
                    <a:gd name="T5" fmla="*/ 0 h 16"/>
                    <a:gd name="T6" fmla="*/ 130 w 130"/>
                    <a:gd name="T7" fmla="*/ 0 h 16"/>
                    <a:gd name="T8" fmla="*/ 130 w 130"/>
                    <a:gd name="T9" fmla="*/ 16 h 16"/>
                    <a:gd name="T10" fmla="*/ 130 w 130"/>
                    <a:gd name="T11" fmla="*/ 1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0"/>
                    <a:gd name="T19" fmla="*/ 0 h 16"/>
                    <a:gd name="T20" fmla="*/ 130 w 130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0" h="16">
                      <a:moveTo>
                        <a:pt x="13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30" y="0"/>
                      </a:lnTo>
                      <a:lnTo>
                        <a:pt x="130" y="1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7" name="Freeform 160"/>
                <p:cNvSpPr>
                  <a:spLocks noChangeAspect="1"/>
                </p:cNvSpPr>
                <p:nvPr/>
              </p:nvSpPr>
              <p:spPr bwMode="auto">
                <a:xfrm>
                  <a:off x="2617" y="1806"/>
                  <a:ext cx="65" cy="71"/>
                </a:xfrm>
                <a:custGeom>
                  <a:avLst/>
                  <a:gdLst>
                    <a:gd name="T0" fmla="*/ 0 w 65"/>
                    <a:gd name="T1" fmla="*/ 71 h 71"/>
                    <a:gd name="T2" fmla="*/ 65 w 65"/>
                    <a:gd name="T3" fmla="*/ 17 h 71"/>
                    <a:gd name="T4" fmla="*/ 65 w 65"/>
                    <a:gd name="T5" fmla="*/ 0 h 71"/>
                    <a:gd name="T6" fmla="*/ 0 w 65"/>
                    <a:gd name="T7" fmla="*/ 55 h 71"/>
                    <a:gd name="T8" fmla="*/ 0 w 65"/>
                    <a:gd name="T9" fmla="*/ 71 h 71"/>
                    <a:gd name="T10" fmla="*/ 0 w 65"/>
                    <a:gd name="T11" fmla="*/ 71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71"/>
                    <a:gd name="T20" fmla="*/ 65 w 65"/>
                    <a:gd name="T21" fmla="*/ 71 h 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71">
                      <a:moveTo>
                        <a:pt x="0" y="71"/>
                      </a:moveTo>
                      <a:lnTo>
                        <a:pt x="65" y="17"/>
                      </a:lnTo>
                      <a:lnTo>
                        <a:pt x="65" y="0"/>
                      </a:lnTo>
                      <a:lnTo>
                        <a:pt x="0" y="55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8" name="Freeform 161"/>
                <p:cNvSpPr>
                  <a:spLocks noChangeAspect="1"/>
                </p:cNvSpPr>
                <p:nvPr/>
              </p:nvSpPr>
              <p:spPr bwMode="auto">
                <a:xfrm>
                  <a:off x="2423" y="1806"/>
                  <a:ext cx="64" cy="71"/>
                </a:xfrm>
                <a:custGeom>
                  <a:avLst/>
                  <a:gdLst>
                    <a:gd name="T0" fmla="*/ 64 w 64"/>
                    <a:gd name="T1" fmla="*/ 71 h 71"/>
                    <a:gd name="T2" fmla="*/ 0 w 64"/>
                    <a:gd name="T3" fmla="*/ 17 h 71"/>
                    <a:gd name="T4" fmla="*/ 0 w 64"/>
                    <a:gd name="T5" fmla="*/ 0 h 71"/>
                    <a:gd name="T6" fmla="*/ 64 w 64"/>
                    <a:gd name="T7" fmla="*/ 55 h 71"/>
                    <a:gd name="T8" fmla="*/ 64 w 64"/>
                    <a:gd name="T9" fmla="*/ 71 h 71"/>
                    <a:gd name="T10" fmla="*/ 64 w 64"/>
                    <a:gd name="T11" fmla="*/ 71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71"/>
                    <a:gd name="T20" fmla="*/ 64 w 64"/>
                    <a:gd name="T21" fmla="*/ 71 h 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71">
                      <a:moveTo>
                        <a:pt x="64" y="71"/>
                      </a:move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64" y="55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89" name="Freeform 162"/>
                <p:cNvSpPr>
                  <a:spLocks noChangeAspect="1"/>
                </p:cNvSpPr>
                <p:nvPr/>
              </p:nvSpPr>
              <p:spPr bwMode="auto">
                <a:xfrm>
                  <a:off x="2423" y="1750"/>
                  <a:ext cx="259" cy="111"/>
                </a:xfrm>
                <a:custGeom>
                  <a:avLst/>
                  <a:gdLst>
                    <a:gd name="T0" fmla="*/ 259 w 259"/>
                    <a:gd name="T1" fmla="*/ 56 h 111"/>
                    <a:gd name="T2" fmla="*/ 227 w 259"/>
                    <a:gd name="T3" fmla="*/ 85 h 111"/>
                    <a:gd name="T4" fmla="*/ 194 w 259"/>
                    <a:gd name="T5" fmla="*/ 111 h 111"/>
                    <a:gd name="T6" fmla="*/ 130 w 259"/>
                    <a:gd name="T7" fmla="*/ 111 h 111"/>
                    <a:gd name="T8" fmla="*/ 64 w 259"/>
                    <a:gd name="T9" fmla="*/ 111 h 111"/>
                    <a:gd name="T10" fmla="*/ 32 w 259"/>
                    <a:gd name="T11" fmla="*/ 85 h 111"/>
                    <a:gd name="T12" fmla="*/ 0 w 259"/>
                    <a:gd name="T13" fmla="*/ 56 h 111"/>
                    <a:gd name="T14" fmla="*/ 32 w 259"/>
                    <a:gd name="T15" fmla="*/ 28 h 111"/>
                    <a:gd name="T16" fmla="*/ 64 w 259"/>
                    <a:gd name="T17" fmla="*/ 0 h 111"/>
                    <a:gd name="T18" fmla="*/ 130 w 259"/>
                    <a:gd name="T19" fmla="*/ 0 h 111"/>
                    <a:gd name="T20" fmla="*/ 194 w 259"/>
                    <a:gd name="T21" fmla="*/ 0 h 111"/>
                    <a:gd name="T22" fmla="*/ 227 w 259"/>
                    <a:gd name="T23" fmla="*/ 28 h 111"/>
                    <a:gd name="T24" fmla="*/ 259 w 259"/>
                    <a:gd name="T25" fmla="*/ 56 h 111"/>
                    <a:gd name="T26" fmla="*/ 259 w 259"/>
                    <a:gd name="T27" fmla="*/ 56 h 1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9"/>
                    <a:gd name="T43" fmla="*/ 0 h 111"/>
                    <a:gd name="T44" fmla="*/ 259 w 259"/>
                    <a:gd name="T45" fmla="*/ 111 h 1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9" h="111">
                      <a:moveTo>
                        <a:pt x="259" y="56"/>
                      </a:moveTo>
                      <a:lnTo>
                        <a:pt x="227" y="85"/>
                      </a:lnTo>
                      <a:lnTo>
                        <a:pt x="194" y="111"/>
                      </a:lnTo>
                      <a:lnTo>
                        <a:pt x="130" y="111"/>
                      </a:lnTo>
                      <a:lnTo>
                        <a:pt x="64" y="111"/>
                      </a:lnTo>
                      <a:lnTo>
                        <a:pt x="32" y="85"/>
                      </a:lnTo>
                      <a:lnTo>
                        <a:pt x="0" y="56"/>
                      </a:lnTo>
                      <a:lnTo>
                        <a:pt x="32" y="28"/>
                      </a:lnTo>
                      <a:lnTo>
                        <a:pt x="64" y="0"/>
                      </a:lnTo>
                      <a:lnTo>
                        <a:pt x="130" y="0"/>
                      </a:lnTo>
                      <a:lnTo>
                        <a:pt x="194" y="0"/>
                      </a:lnTo>
                      <a:lnTo>
                        <a:pt x="227" y="28"/>
                      </a:lnTo>
                      <a:lnTo>
                        <a:pt x="259" y="56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0" name="Freeform 163"/>
                <p:cNvSpPr>
                  <a:spLocks noChangeAspect="1"/>
                </p:cNvSpPr>
                <p:nvPr/>
              </p:nvSpPr>
              <p:spPr bwMode="auto">
                <a:xfrm>
                  <a:off x="2459" y="1342"/>
                  <a:ext cx="14" cy="16"/>
                </a:xfrm>
                <a:custGeom>
                  <a:avLst/>
                  <a:gdLst>
                    <a:gd name="T0" fmla="*/ 2 w 14"/>
                    <a:gd name="T1" fmla="*/ 0 h 16"/>
                    <a:gd name="T2" fmla="*/ 12 w 14"/>
                    <a:gd name="T3" fmla="*/ 0 h 16"/>
                    <a:gd name="T4" fmla="*/ 14 w 14"/>
                    <a:gd name="T5" fmla="*/ 16 h 16"/>
                    <a:gd name="T6" fmla="*/ 0 w 14"/>
                    <a:gd name="T7" fmla="*/ 16 h 16"/>
                    <a:gd name="T8" fmla="*/ 2 w 14"/>
                    <a:gd name="T9" fmla="*/ 0 h 16"/>
                    <a:gd name="T10" fmla="*/ 2 w 14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6"/>
                    <a:gd name="T20" fmla="*/ 14 w 14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6">
                      <a:moveTo>
                        <a:pt x="2" y="0"/>
                      </a:moveTo>
                      <a:lnTo>
                        <a:pt x="12" y="0"/>
                      </a:ln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1" name="Freeform 164"/>
                <p:cNvSpPr>
                  <a:spLocks noChangeAspect="1"/>
                </p:cNvSpPr>
                <p:nvPr/>
              </p:nvSpPr>
              <p:spPr bwMode="auto">
                <a:xfrm>
                  <a:off x="2447" y="1354"/>
                  <a:ext cx="38" cy="8"/>
                </a:xfrm>
                <a:custGeom>
                  <a:avLst/>
                  <a:gdLst>
                    <a:gd name="T0" fmla="*/ 18 w 38"/>
                    <a:gd name="T1" fmla="*/ 0 h 8"/>
                    <a:gd name="T2" fmla="*/ 28 w 38"/>
                    <a:gd name="T3" fmla="*/ 4 h 8"/>
                    <a:gd name="T4" fmla="*/ 38 w 38"/>
                    <a:gd name="T5" fmla="*/ 8 h 8"/>
                    <a:gd name="T6" fmla="*/ 18 w 38"/>
                    <a:gd name="T7" fmla="*/ 8 h 8"/>
                    <a:gd name="T8" fmla="*/ 0 w 38"/>
                    <a:gd name="T9" fmla="*/ 8 h 8"/>
                    <a:gd name="T10" fmla="*/ 10 w 38"/>
                    <a:gd name="T11" fmla="*/ 4 h 8"/>
                    <a:gd name="T12" fmla="*/ 18 w 38"/>
                    <a:gd name="T13" fmla="*/ 0 h 8"/>
                    <a:gd name="T14" fmla="*/ 18 w 38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8"/>
                    <a:gd name="T26" fmla="*/ 38 w 38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8">
                      <a:moveTo>
                        <a:pt x="18" y="0"/>
                      </a:moveTo>
                      <a:lnTo>
                        <a:pt x="28" y="4"/>
                      </a:lnTo>
                      <a:lnTo>
                        <a:pt x="38" y="8"/>
                      </a:lnTo>
                      <a:lnTo>
                        <a:pt x="18" y="8"/>
                      </a:lnTo>
                      <a:lnTo>
                        <a:pt x="0" y="8"/>
                      </a:lnTo>
                      <a:lnTo>
                        <a:pt x="10" y="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2" name="Freeform 165"/>
                <p:cNvSpPr>
                  <a:spLocks noChangeAspect="1" noEditPoints="1"/>
                </p:cNvSpPr>
                <p:nvPr/>
              </p:nvSpPr>
              <p:spPr bwMode="auto">
                <a:xfrm>
                  <a:off x="2347" y="1362"/>
                  <a:ext cx="238" cy="366"/>
                </a:xfrm>
                <a:custGeom>
                  <a:avLst/>
                  <a:gdLst>
                    <a:gd name="T0" fmla="*/ 232 w 238"/>
                    <a:gd name="T1" fmla="*/ 310 h 366"/>
                    <a:gd name="T2" fmla="*/ 200 w 238"/>
                    <a:gd name="T3" fmla="*/ 284 h 366"/>
                    <a:gd name="T4" fmla="*/ 188 w 238"/>
                    <a:gd name="T5" fmla="*/ 226 h 366"/>
                    <a:gd name="T6" fmla="*/ 164 w 238"/>
                    <a:gd name="T7" fmla="*/ 208 h 366"/>
                    <a:gd name="T8" fmla="*/ 134 w 238"/>
                    <a:gd name="T9" fmla="*/ 32 h 366"/>
                    <a:gd name="T10" fmla="*/ 140 w 238"/>
                    <a:gd name="T11" fmla="*/ 18 h 366"/>
                    <a:gd name="T12" fmla="*/ 132 w 238"/>
                    <a:gd name="T13" fmla="*/ 12 h 366"/>
                    <a:gd name="T14" fmla="*/ 134 w 238"/>
                    <a:gd name="T15" fmla="*/ 0 h 366"/>
                    <a:gd name="T16" fmla="*/ 104 w 238"/>
                    <a:gd name="T17" fmla="*/ 10 h 366"/>
                    <a:gd name="T18" fmla="*/ 104 w 238"/>
                    <a:gd name="T19" fmla="*/ 12 h 366"/>
                    <a:gd name="T20" fmla="*/ 98 w 238"/>
                    <a:gd name="T21" fmla="*/ 26 h 366"/>
                    <a:gd name="T22" fmla="*/ 108 w 238"/>
                    <a:gd name="T23" fmla="*/ 32 h 366"/>
                    <a:gd name="T24" fmla="*/ 48 w 238"/>
                    <a:gd name="T25" fmla="*/ 208 h 366"/>
                    <a:gd name="T26" fmla="*/ 64 w 238"/>
                    <a:gd name="T27" fmla="*/ 226 h 366"/>
                    <a:gd name="T28" fmla="*/ 4 w 238"/>
                    <a:gd name="T29" fmla="*/ 284 h 366"/>
                    <a:gd name="T30" fmla="*/ 26 w 238"/>
                    <a:gd name="T31" fmla="*/ 310 h 366"/>
                    <a:gd name="T32" fmla="*/ 118 w 238"/>
                    <a:gd name="T33" fmla="*/ 366 h 366"/>
                    <a:gd name="T34" fmla="*/ 210 w 238"/>
                    <a:gd name="T35" fmla="*/ 310 h 366"/>
                    <a:gd name="T36" fmla="*/ 118 w 238"/>
                    <a:gd name="T37" fmla="*/ 48 h 366"/>
                    <a:gd name="T38" fmla="*/ 144 w 238"/>
                    <a:gd name="T39" fmla="*/ 208 h 366"/>
                    <a:gd name="T40" fmla="*/ 92 w 238"/>
                    <a:gd name="T41" fmla="*/ 208 h 366"/>
                    <a:gd name="T42" fmla="*/ 118 w 238"/>
                    <a:gd name="T43" fmla="*/ 48 h 366"/>
                    <a:gd name="T44" fmla="*/ 118 w 238"/>
                    <a:gd name="T45" fmla="*/ 230 h 366"/>
                    <a:gd name="T46" fmla="*/ 172 w 238"/>
                    <a:gd name="T47" fmla="*/ 284 h 366"/>
                    <a:gd name="T48" fmla="*/ 64 w 238"/>
                    <a:gd name="T49" fmla="*/ 284 h 366"/>
                    <a:gd name="T50" fmla="*/ 90 w 238"/>
                    <a:gd name="T51" fmla="*/ 230 h 366"/>
                    <a:gd name="T52" fmla="*/ 34 w 238"/>
                    <a:gd name="T53" fmla="*/ 362 h 366"/>
                    <a:gd name="T54" fmla="*/ 36 w 238"/>
                    <a:gd name="T55" fmla="*/ 356 h 366"/>
                    <a:gd name="T56" fmla="*/ 42 w 238"/>
                    <a:gd name="T57" fmla="*/ 350 h 366"/>
                    <a:gd name="T58" fmla="*/ 48 w 238"/>
                    <a:gd name="T59" fmla="*/ 342 h 366"/>
                    <a:gd name="T60" fmla="*/ 60 w 238"/>
                    <a:gd name="T61" fmla="*/ 334 h 366"/>
                    <a:gd name="T62" fmla="*/ 74 w 238"/>
                    <a:gd name="T63" fmla="*/ 328 h 366"/>
                    <a:gd name="T64" fmla="*/ 88 w 238"/>
                    <a:gd name="T65" fmla="*/ 324 h 366"/>
                    <a:gd name="T66" fmla="*/ 100 w 238"/>
                    <a:gd name="T67" fmla="*/ 322 h 366"/>
                    <a:gd name="T68" fmla="*/ 112 w 238"/>
                    <a:gd name="T69" fmla="*/ 322 h 366"/>
                    <a:gd name="T70" fmla="*/ 126 w 238"/>
                    <a:gd name="T71" fmla="*/ 322 h 366"/>
                    <a:gd name="T72" fmla="*/ 138 w 238"/>
                    <a:gd name="T73" fmla="*/ 322 h 366"/>
                    <a:gd name="T74" fmla="*/ 148 w 238"/>
                    <a:gd name="T75" fmla="*/ 324 h 366"/>
                    <a:gd name="T76" fmla="*/ 162 w 238"/>
                    <a:gd name="T77" fmla="*/ 328 h 366"/>
                    <a:gd name="T78" fmla="*/ 178 w 238"/>
                    <a:gd name="T79" fmla="*/ 334 h 366"/>
                    <a:gd name="T80" fmla="*/ 188 w 238"/>
                    <a:gd name="T81" fmla="*/ 342 h 366"/>
                    <a:gd name="T82" fmla="*/ 196 w 238"/>
                    <a:gd name="T83" fmla="*/ 350 h 366"/>
                    <a:gd name="T84" fmla="*/ 202 w 238"/>
                    <a:gd name="T85" fmla="*/ 360 h 366"/>
                    <a:gd name="T86" fmla="*/ 118 w 238"/>
                    <a:gd name="T87" fmla="*/ 362 h 36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8"/>
                    <a:gd name="T133" fmla="*/ 0 h 366"/>
                    <a:gd name="T134" fmla="*/ 238 w 238"/>
                    <a:gd name="T135" fmla="*/ 366 h 36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8" h="366">
                      <a:moveTo>
                        <a:pt x="210" y="310"/>
                      </a:moveTo>
                      <a:lnTo>
                        <a:pt x="232" y="310"/>
                      </a:lnTo>
                      <a:lnTo>
                        <a:pt x="232" y="284"/>
                      </a:lnTo>
                      <a:lnTo>
                        <a:pt x="200" y="284"/>
                      </a:lnTo>
                      <a:lnTo>
                        <a:pt x="172" y="226"/>
                      </a:lnTo>
                      <a:lnTo>
                        <a:pt x="188" y="226"/>
                      </a:lnTo>
                      <a:lnTo>
                        <a:pt x="188" y="208"/>
                      </a:lnTo>
                      <a:lnTo>
                        <a:pt x="164" y="208"/>
                      </a:lnTo>
                      <a:lnTo>
                        <a:pt x="128" y="32"/>
                      </a:lnTo>
                      <a:lnTo>
                        <a:pt x="134" y="32"/>
                      </a:lnTo>
                      <a:lnTo>
                        <a:pt x="140" y="26"/>
                      </a:lnTo>
                      <a:lnTo>
                        <a:pt x="140" y="18"/>
                      </a:lnTo>
                      <a:lnTo>
                        <a:pt x="134" y="12"/>
                      </a:lnTo>
                      <a:lnTo>
                        <a:pt x="132" y="12"/>
                      </a:lnTo>
                      <a:lnTo>
                        <a:pt x="134" y="10"/>
                      </a:lnTo>
                      <a:lnTo>
                        <a:pt x="134" y="0"/>
                      </a:lnTo>
                      <a:lnTo>
                        <a:pt x="104" y="0"/>
                      </a:lnTo>
                      <a:lnTo>
                        <a:pt x="104" y="10"/>
                      </a:lnTo>
                      <a:lnTo>
                        <a:pt x="106" y="12"/>
                      </a:lnTo>
                      <a:lnTo>
                        <a:pt x="104" y="12"/>
                      </a:lnTo>
                      <a:lnTo>
                        <a:pt x="98" y="18"/>
                      </a:lnTo>
                      <a:lnTo>
                        <a:pt x="98" y="26"/>
                      </a:lnTo>
                      <a:lnTo>
                        <a:pt x="104" y="32"/>
                      </a:lnTo>
                      <a:lnTo>
                        <a:pt x="108" y="32"/>
                      </a:lnTo>
                      <a:lnTo>
                        <a:pt x="72" y="208"/>
                      </a:lnTo>
                      <a:lnTo>
                        <a:pt x="48" y="208"/>
                      </a:lnTo>
                      <a:lnTo>
                        <a:pt x="48" y="226"/>
                      </a:lnTo>
                      <a:lnTo>
                        <a:pt x="64" y="226"/>
                      </a:lnTo>
                      <a:lnTo>
                        <a:pt x="36" y="284"/>
                      </a:lnTo>
                      <a:lnTo>
                        <a:pt x="4" y="284"/>
                      </a:lnTo>
                      <a:lnTo>
                        <a:pt x="4" y="310"/>
                      </a:lnTo>
                      <a:lnTo>
                        <a:pt x="26" y="310"/>
                      </a:lnTo>
                      <a:lnTo>
                        <a:pt x="0" y="366"/>
                      </a:lnTo>
                      <a:lnTo>
                        <a:pt x="118" y="366"/>
                      </a:lnTo>
                      <a:lnTo>
                        <a:pt x="238" y="366"/>
                      </a:lnTo>
                      <a:lnTo>
                        <a:pt x="210" y="310"/>
                      </a:lnTo>
                      <a:close/>
                      <a:moveTo>
                        <a:pt x="118" y="48"/>
                      </a:moveTo>
                      <a:lnTo>
                        <a:pt x="118" y="50"/>
                      </a:lnTo>
                      <a:lnTo>
                        <a:pt x="144" y="208"/>
                      </a:lnTo>
                      <a:lnTo>
                        <a:pt x="118" y="208"/>
                      </a:lnTo>
                      <a:lnTo>
                        <a:pt x="92" y="208"/>
                      </a:lnTo>
                      <a:lnTo>
                        <a:pt x="118" y="48"/>
                      </a:lnTo>
                      <a:close/>
                      <a:moveTo>
                        <a:pt x="90" y="230"/>
                      </a:moveTo>
                      <a:lnTo>
                        <a:pt x="118" y="230"/>
                      </a:lnTo>
                      <a:lnTo>
                        <a:pt x="148" y="230"/>
                      </a:lnTo>
                      <a:lnTo>
                        <a:pt x="172" y="284"/>
                      </a:lnTo>
                      <a:lnTo>
                        <a:pt x="118" y="284"/>
                      </a:lnTo>
                      <a:lnTo>
                        <a:pt x="64" y="284"/>
                      </a:lnTo>
                      <a:lnTo>
                        <a:pt x="90" y="230"/>
                      </a:lnTo>
                      <a:close/>
                      <a:moveTo>
                        <a:pt x="118" y="362"/>
                      </a:moveTo>
                      <a:lnTo>
                        <a:pt x="34" y="362"/>
                      </a:lnTo>
                      <a:lnTo>
                        <a:pt x="34" y="360"/>
                      </a:lnTo>
                      <a:lnTo>
                        <a:pt x="36" y="356"/>
                      </a:lnTo>
                      <a:lnTo>
                        <a:pt x="38" y="354"/>
                      </a:lnTo>
                      <a:lnTo>
                        <a:pt x="42" y="350"/>
                      </a:lnTo>
                      <a:lnTo>
                        <a:pt x="44" y="346"/>
                      </a:lnTo>
                      <a:lnTo>
                        <a:pt x="48" y="342"/>
                      </a:lnTo>
                      <a:lnTo>
                        <a:pt x="54" y="338"/>
                      </a:lnTo>
                      <a:lnTo>
                        <a:pt x="60" y="334"/>
                      </a:lnTo>
                      <a:lnTo>
                        <a:pt x="66" y="330"/>
                      </a:lnTo>
                      <a:lnTo>
                        <a:pt x="74" y="328"/>
                      </a:lnTo>
                      <a:lnTo>
                        <a:pt x="84" y="326"/>
                      </a:lnTo>
                      <a:lnTo>
                        <a:pt x="88" y="324"/>
                      </a:lnTo>
                      <a:lnTo>
                        <a:pt x="94" y="324"/>
                      </a:lnTo>
                      <a:lnTo>
                        <a:pt x="100" y="322"/>
                      </a:lnTo>
                      <a:lnTo>
                        <a:pt x="106" y="322"/>
                      </a:lnTo>
                      <a:lnTo>
                        <a:pt x="112" y="322"/>
                      </a:lnTo>
                      <a:lnTo>
                        <a:pt x="118" y="322"/>
                      </a:lnTo>
                      <a:lnTo>
                        <a:pt x="126" y="322"/>
                      </a:lnTo>
                      <a:lnTo>
                        <a:pt x="132" y="322"/>
                      </a:lnTo>
                      <a:lnTo>
                        <a:pt x="138" y="322"/>
                      </a:lnTo>
                      <a:lnTo>
                        <a:pt x="144" y="324"/>
                      </a:lnTo>
                      <a:lnTo>
                        <a:pt x="148" y="324"/>
                      </a:lnTo>
                      <a:lnTo>
                        <a:pt x="154" y="326"/>
                      </a:lnTo>
                      <a:lnTo>
                        <a:pt x="162" y="328"/>
                      </a:lnTo>
                      <a:lnTo>
                        <a:pt x="170" y="330"/>
                      </a:lnTo>
                      <a:lnTo>
                        <a:pt x="178" y="334"/>
                      </a:lnTo>
                      <a:lnTo>
                        <a:pt x="184" y="338"/>
                      </a:lnTo>
                      <a:lnTo>
                        <a:pt x="188" y="342"/>
                      </a:lnTo>
                      <a:lnTo>
                        <a:pt x="192" y="346"/>
                      </a:lnTo>
                      <a:lnTo>
                        <a:pt x="196" y="350"/>
                      </a:lnTo>
                      <a:lnTo>
                        <a:pt x="200" y="356"/>
                      </a:lnTo>
                      <a:lnTo>
                        <a:pt x="202" y="360"/>
                      </a:lnTo>
                      <a:lnTo>
                        <a:pt x="204" y="362"/>
                      </a:lnTo>
                      <a:lnTo>
                        <a:pt x="118" y="362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3" name="Freeform 166"/>
                <p:cNvSpPr>
                  <a:spLocks noChangeAspect="1"/>
                </p:cNvSpPr>
                <p:nvPr/>
              </p:nvSpPr>
              <p:spPr bwMode="auto">
                <a:xfrm>
                  <a:off x="2459" y="1342"/>
                  <a:ext cx="14" cy="16"/>
                </a:xfrm>
                <a:custGeom>
                  <a:avLst/>
                  <a:gdLst>
                    <a:gd name="T0" fmla="*/ 2 w 14"/>
                    <a:gd name="T1" fmla="*/ 0 h 16"/>
                    <a:gd name="T2" fmla="*/ 12 w 14"/>
                    <a:gd name="T3" fmla="*/ 0 h 16"/>
                    <a:gd name="T4" fmla="*/ 14 w 14"/>
                    <a:gd name="T5" fmla="*/ 16 h 16"/>
                    <a:gd name="T6" fmla="*/ 0 w 14"/>
                    <a:gd name="T7" fmla="*/ 16 h 16"/>
                    <a:gd name="T8" fmla="*/ 2 w 14"/>
                    <a:gd name="T9" fmla="*/ 0 h 16"/>
                    <a:gd name="T10" fmla="*/ 2 w 14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6"/>
                    <a:gd name="T20" fmla="*/ 14 w 14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6">
                      <a:moveTo>
                        <a:pt x="2" y="0"/>
                      </a:moveTo>
                      <a:lnTo>
                        <a:pt x="12" y="0"/>
                      </a:ln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251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4" name="Freeform 167"/>
                <p:cNvSpPr>
                  <a:spLocks noChangeAspect="1"/>
                </p:cNvSpPr>
                <p:nvPr/>
              </p:nvSpPr>
              <p:spPr bwMode="auto">
                <a:xfrm>
                  <a:off x="2447" y="1354"/>
                  <a:ext cx="38" cy="8"/>
                </a:xfrm>
                <a:custGeom>
                  <a:avLst/>
                  <a:gdLst>
                    <a:gd name="T0" fmla="*/ 18 w 38"/>
                    <a:gd name="T1" fmla="*/ 0 h 8"/>
                    <a:gd name="T2" fmla="*/ 28 w 38"/>
                    <a:gd name="T3" fmla="*/ 4 h 8"/>
                    <a:gd name="T4" fmla="*/ 38 w 38"/>
                    <a:gd name="T5" fmla="*/ 8 h 8"/>
                    <a:gd name="T6" fmla="*/ 18 w 38"/>
                    <a:gd name="T7" fmla="*/ 8 h 8"/>
                    <a:gd name="T8" fmla="*/ 0 w 38"/>
                    <a:gd name="T9" fmla="*/ 8 h 8"/>
                    <a:gd name="T10" fmla="*/ 10 w 38"/>
                    <a:gd name="T11" fmla="*/ 4 h 8"/>
                    <a:gd name="T12" fmla="*/ 18 w 38"/>
                    <a:gd name="T13" fmla="*/ 0 h 8"/>
                    <a:gd name="T14" fmla="*/ 18 w 38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8"/>
                    <a:gd name="T26" fmla="*/ 38 w 38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8">
                      <a:moveTo>
                        <a:pt x="18" y="0"/>
                      </a:moveTo>
                      <a:lnTo>
                        <a:pt x="28" y="4"/>
                      </a:lnTo>
                      <a:lnTo>
                        <a:pt x="38" y="8"/>
                      </a:lnTo>
                      <a:lnTo>
                        <a:pt x="18" y="8"/>
                      </a:lnTo>
                      <a:lnTo>
                        <a:pt x="0" y="8"/>
                      </a:lnTo>
                      <a:lnTo>
                        <a:pt x="10" y="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251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5" name="Freeform 168"/>
                <p:cNvSpPr>
                  <a:spLocks noChangeAspect="1" noEditPoints="1"/>
                </p:cNvSpPr>
                <p:nvPr/>
              </p:nvSpPr>
              <p:spPr bwMode="auto">
                <a:xfrm>
                  <a:off x="2347" y="1362"/>
                  <a:ext cx="238" cy="366"/>
                </a:xfrm>
                <a:custGeom>
                  <a:avLst/>
                  <a:gdLst>
                    <a:gd name="T0" fmla="*/ 232 w 238"/>
                    <a:gd name="T1" fmla="*/ 310 h 366"/>
                    <a:gd name="T2" fmla="*/ 200 w 238"/>
                    <a:gd name="T3" fmla="*/ 284 h 366"/>
                    <a:gd name="T4" fmla="*/ 188 w 238"/>
                    <a:gd name="T5" fmla="*/ 226 h 366"/>
                    <a:gd name="T6" fmla="*/ 164 w 238"/>
                    <a:gd name="T7" fmla="*/ 208 h 366"/>
                    <a:gd name="T8" fmla="*/ 134 w 238"/>
                    <a:gd name="T9" fmla="*/ 32 h 366"/>
                    <a:gd name="T10" fmla="*/ 140 w 238"/>
                    <a:gd name="T11" fmla="*/ 18 h 366"/>
                    <a:gd name="T12" fmla="*/ 132 w 238"/>
                    <a:gd name="T13" fmla="*/ 12 h 366"/>
                    <a:gd name="T14" fmla="*/ 134 w 238"/>
                    <a:gd name="T15" fmla="*/ 0 h 366"/>
                    <a:gd name="T16" fmla="*/ 104 w 238"/>
                    <a:gd name="T17" fmla="*/ 10 h 366"/>
                    <a:gd name="T18" fmla="*/ 104 w 238"/>
                    <a:gd name="T19" fmla="*/ 12 h 366"/>
                    <a:gd name="T20" fmla="*/ 98 w 238"/>
                    <a:gd name="T21" fmla="*/ 26 h 366"/>
                    <a:gd name="T22" fmla="*/ 108 w 238"/>
                    <a:gd name="T23" fmla="*/ 32 h 366"/>
                    <a:gd name="T24" fmla="*/ 48 w 238"/>
                    <a:gd name="T25" fmla="*/ 208 h 366"/>
                    <a:gd name="T26" fmla="*/ 64 w 238"/>
                    <a:gd name="T27" fmla="*/ 226 h 366"/>
                    <a:gd name="T28" fmla="*/ 4 w 238"/>
                    <a:gd name="T29" fmla="*/ 284 h 366"/>
                    <a:gd name="T30" fmla="*/ 26 w 238"/>
                    <a:gd name="T31" fmla="*/ 310 h 366"/>
                    <a:gd name="T32" fmla="*/ 118 w 238"/>
                    <a:gd name="T33" fmla="*/ 366 h 366"/>
                    <a:gd name="T34" fmla="*/ 210 w 238"/>
                    <a:gd name="T35" fmla="*/ 310 h 366"/>
                    <a:gd name="T36" fmla="*/ 118 w 238"/>
                    <a:gd name="T37" fmla="*/ 48 h 366"/>
                    <a:gd name="T38" fmla="*/ 144 w 238"/>
                    <a:gd name="T39" fmla="*/ 208 h 366"/>
                    <a:gd name="T40" fmla="*/ 92 w 238"/>
                    <a:gd name="T41" fmla="*/ 208 h 366"/>
                    <a:gd name="T42" fmla="*/ 118 w 238"/>
                    <a:gd name="T43" fmla="*/ 48 h 366"/>
                    <a:gd name="T44" fmla="*/ 118 w 238"/>
                    <a:gd name="T45" fmla="*/ 230 h 366"/>
                    <a:gd name="T46" fmla="*/ 172 w 238"/>
                    <a:gd name="T47" fmla="*/ 284 h 366"/>
                    <a:gd name="T48" fmla="*/ 64 w 238"/>
                    <a:gd name="T49" fmla="*/ 284 h 366"/>
                    <a:gd name="T50" fmla="*/ 90 w 238"/>
                    <a:gd name="T51" fmla="*/ 230 h 366"/>
                    <a:gd name="T52" fmla="*/ 34 w 238"/>
                    <a:gd name="T53" fmla="*/ 362 h 366"/>
                    <a:gd name="T54" fmla="*/ 36 w 238"/>
                    <a:gd name="T55" fmla="*/ 356 h 366"/>
                    <a:gd name="T56" fmla="*/ 42 w 238"/>
                    <a:gd name="T57" fmla="*/ 350 h 366"/>
                    <a:gd name="T58" fmla="*/ 48 w 238"/>
                    <a:gd name="T59" fmla="*/ 342 h 366"/>
                    <a:gd name="T60" fmla="*/ 60 w 238"/>
                    <a:gd name="T61" fmla="*/ 334 h 366"/>
                    <a:gd name="T62" fmla="*/ 74 w 238"/>
                    <a:gd name="T63" fmla="*/ 328 h 366"/>
                    <a:gd name="T64" fmla="*/ 88 w 238"/>
                    <a:gd name="T65" fmla="*/ 324 h 366"/>
                    <a:gd name="T66" fmla="*/ 100 w 238"/>
                    <a:gd name="T67" fmla="*/ 322 h 366"/>
                    <a:gd name="T68" fmla="*/ 112 w 238"/>
                    <a:gd name="T69" fmla="*/ 322 h 366"/>
                    <a:gd name="T70" fmla="*/ 126 w 238"/>
                    <a:gd name="T71" fmla="*/ 322 h 366"/>
                    <a:gd name="T72" fmla="*/ 138 w 238"/>
                    <a:gd name="T73" fmla="*/ 322 h 366"/>
                    <a:gd name="T74" fmla="*/ 148 w 238"/>
                    <a:gd name="T75" fmla="*/ 324 h 366"/>
                    <a:gd name="T76" fmla="*/ 162 w 238"/>
                    <a:gd name="T77" fmla="*/ 328 h 366"/>
                    <a:gd name="T78" fmla="*/ 178 w 238"/>
                    <a:gd name="T79" fmla="*/ 334 h 366"/>
                    <a:gd name="T80" fmla="*/ 188 w 238"/>
                    <a:gd name="T81" fmla="*/ 342 h 366"/>
                    <a:gd name="T82" fmla="*/ 196 w 238"/>
                    <a:gd name="T83" fmla="*/ 350 h 366"/>
                    <a:gd name="T84" fmla="*/ 202 w 238"/>
                    <a:gd name="T85" fmla="*/ 360 h 366"/>
                    <a:gd name="T86" fmla="*/ 118 w 238"/>
                    <a:gd name="T87" fmla="*/ 362 h 36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8"/>
                    <a:gd name="T133" fmla="*/ 0 h 366"/>
                    <a:gd name="T134" fmla="*/ 238 w 238"/>
                    <a:gd name="T135" fmla="*/ 366 h 36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8" h="366">
                      <a:moveTo>
                        <a:pt x="210" y="310"/>
                      </a:moveTo>
                      <a:lnTo>
                        <a:pt x="232" y="310"/>
                      </a:lnTo>
                      <a:lnTo>
                        <a:pt x="232" y="284"/>
                      </a:lnTo>
                      <a:lnTo>
                        <a:pt x="200" y="284"/>
                      </a:lnTo>
                      <a:lnTo>
                        <a:pt x="172" y="226"/>
                      </a:lnTo>
                      <a:lnTo>
                        <a:pt x="188" y="226"/>
                      </a:lnTo>
                      <a:lnTo>
                        <a:pt x="188" y="208"/>
                      </a:lnTo>
                      <a:lnTo>
                        <a:pt x="164" y="208"/>
                      </a:lnTo>
                      <a:lnTo>
                        <a:pt x="128" y="32"/>
                      </a:lnTo>
                      <a:lnTo>
                        <a:pt x="134" y="32"/>
                      </a:lnTo>
                      <a:lnTo>
                        <a:pt x="140" y="26"/>
                      </a:lnTo>
                      <a:lnTo>
                        <a:pt x="140" y="18"/>
                      </a:lnTo>
                      <a:lnTo>
                        <a:pt x="134" y="12"/>
                      </a:lnTo>
                      <a:lnTo>
                        <a:pt x="132" y="12"/>
                      </a:lnTo>
                      <a:lnTo>
                        <a:pt x="134" y="10"/>
                      </a:lnTo>
                      <a:lnTo>
                        <a:pt x="134" y="0"/>
                      </a:lnTo>
                      <a:lnTo>
                        <a:pt x="104" y="0"/>
                      </a:lnTo>
                      <a:lnTo>
                        <a:pt x="104" y="10"/>
                      </a:lnTo>
                      <a:lnTo>
                        <a:pt x="106" y="12"/>
                      </a:lnTo>
                      <a:lnTo>
                        <a:pt x="104" y="12"/>
                      </a:lnTo>
                      <a:lnTo>
                        <a:pt x="98" y="18"/>
                      </a:lnTo>
                      <a:lnTo>
                        <a:pt x="98" y="26"/>
                      </a:lnTo>
                      <a:lnTo>
                        <a:pt x="104" y="32"/>
                      </a:lnTo>
                      <a:lnTo>
                        <a:pt x="108" y="32"/>
                      </a:lnTo>
                      <a:lnTo>
                        <a:pt x="72" y="208"/>
                      </a:lnTo>
                      <a:lnTo>
                        <a:pt x="48" y="208"/>
                      </a:lnTo>
                      <a:lnTo>
                        <a:pt x="48" y="226"/>
                      </a:lnTo>
                      <a:lnTo>
                        <a:pt x="64" y="226"/>
                      </a:lnTo>
                      <a:lnTo>
                        <a:pt x="36" y="284"/>
                      </a:lnTo>
                      <a:lnTo>
                        <a:pt x="4" y="284"/>
                      </a:lnTo>
                      <a:lnTo>
                        <a:pt x="4" y="310"/>
                      </a:lnTo>
                      <a:lnTo>
                        <a:pt x="26" y="310"/>
                      </a:lnTo>
                      <a:lnTo>
                        <a:pt x="0" y="366"/>
                      </a:lnTo>
                      <a:lnTo>
                        <a:pt x="118" y="366"/>
                      </a:lnTo>
                      <a:lnTo>
                        <a:pt x="238" y="366"/>
                      </a:lnTo>
                      <a:lnTo>
                        <a:pt x="210" y="310"/>
                      </a:lnTo>
                      <a:close/>
                      <a:moveTo>
                        <a:pt x="118" y="48"/>
                      </a:moveTo>
                      <a:lnTo>
                        <a:pt x="118" y="50"/>
                      </a:lnTo>
                      <a:lnTo>
                        <a:pt x="144" y="208"/>
                      </a:lnTo>
                      <a:lnTo>
                        <a:pt x="118" y="208"/>
                      </a:lnTo>
                      <a:lnTo>
                        <a:pt x="92" y="208"/>
                      </a:lnTo>
                      <a:lnTo>
                        <a:pt x="118" y="48"/>
                      </a:lnTo>
                      <a:close/>
                      <a:moveTo>
                        <a:pt x="90" y="230"/>
                      </a:moveTo>
                      <a:lnTo>
                        <a:pt x="118" y="230"/>
                      </a:lnTo>
                      <a:lnTo>
                        <a:pt x="148" y="230"/>
                      </a:lnTo>
                      <a:lnTo>
                        <a:pt x="172" y="284"/>
                      </a:lnTo>
                      <a:lnTo>
                        <a:pt x="118" y="284"/>
                      </a:lnTo>
                      <a:lnTo>
                        <a:pt x="64" y="284"/>
                      </a:lnTo>
                      <a:lnTo>
                        <a:pt x="90" y="230"/>
                      </a:lnTo>
                      <a:close/>
                      <a:moveTo>
                        <a:pt x="118" y="362"/>
                      </a:moveTo>
                      <a:lnTo>
                        <a:pt x="34" y="362"/>
                      </a:lnTo>
                      <a:lnTo>
                        <a:pt x="34" y="360"/>
                      </a:lnTo>
                      <a:lnTo>
                        <a:pt x="36" y="356"/>
                      </a:lnTo>
                      <a:lnTo>
                        <a:pt x="38" y="354"/>
                      </a:lnTo>
                      <a:lnTo>
                        <a:pt x="42" y="350"/>
                      </a:lnTo>
                      <a:lnTo>
                        <a:pt x="44" y="346"/>
                      </a:lnTo>
                      <a:lnTo>
                        <a:pt x="48" y="342"/>
                      </a:lnTo>
                      <a:lnTo>
                        <a:pt x="54" y="338"/>
                      </a:lnTo>
                      <a:lnTo>
                        <a:pt x="60" y="334"/>
                      </a:lnTo>
                      <a:lnTo>
                        <a:pt x="66" y="330"/>
                      </a:lnTo>
                      <a:lnTo>
                        <a:pt x="74" y="328"/>
                      </a:lnTo>
                      <a:lnTo>
                        <a:pt x="84" y="326"/>
                      </a:lnTo>
                      <a:lnTo>
                        <a:pt x="88" y="324"/>
                      </a:lnTo>
                      <a:lnTo>
                        <a:pt x="94" y="324"/>
                      </a:lnTo>
                      <a:lnTo>
                        <a:pt x="100" y="322"/>
                      </a:lnTo>
                      <a:lnTo>
                        <a:pt x="106" y="322"/>
                      </a:lnTo>
                      <a:lnTo>
                        <a:pt x="112" y="322"/>
                      </a:lnTo>
                      <a:lnTo>
                        <a:pt x="118" y="322"/>
                      </a:lnTo>
                      <a:lnTo>
                        <a:pt x="126" y="322"/>
                      </a:lnTo>
                      <a:lnTo>
                        <a:pt x="132" y="322"/>
                      </a:lnTo>
                      <a:lnTo>
                        <a:pt x="138" y="322"/>
                      </a:lnTo>
                      <a:lnTo>
                        <a:pt x="144" y="324"/>
                      </a:lnTo>
                      <a:lnTo>
                        <a:pt x="148" y="324"/>
                      </a:lnTo>
                      <a:lnTo>
                        <a:pt x="154" y="326"/>
                      </a:lnTo>
                      <a:lnTo>
                        <a:pt x="162" y="328"/>
                      </a:lnTo>
                      <a:lnTo>
                        <a:pt x="170" y="330"/>
                      </a:lnTo>
                      <a:lnTo>
                        <a:pt x="178" y="334"/>
                      </a:lnTo>
                      <a:lnTo>
                        <a:pt x="184" y="338"/>
                      </a:lnTo>
                      <a:lnTo>
                        <a:pt x="188" y="342"/>
                      </a:lnTo>
                      <a:lnTo>
                        <a:pt x="192" y="346"/>
                      </a:lnTo>
                      <a:lnTo>
                        <a:pt x="196" y="350"/>
                      </a:lnTo>
                      <a:lnTo>
                        <a:pt x="200" y="356"/>
                      </a:lnTo>
                      <a:lnTo>
                        <a:pt x="202" y="360"/>
                      </a:lnTo>
                      <a:lnTo>
                        <a:pt x="204" y="362"/>
                      </a:lnTo>
                      <a:lnTo>
                        <a:pt x="118" y="362"/>
                      </a:lnTo>
                      <a:close/>
                    </a:path>
                  </a:pathLst>
                </a:custGeom>
                <a:solidFill>
                  <a:srgbClr val="3251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6" name="Freeform 169"/>
                <p:cNvSpPr>
                  <a:spLocks noChangeAspect="1"/>
                </p:cNvSpPr>
                <p:nvPr/>
              </p:nvSpPr>
              <p:spPr bwMode="auto">
                <a:xfrm>
                  <a:off x="2319" y="1314"/>
                  <a:ext cx="20" cy="104"/>
                </a:xfrm>
                <a:custGeom>
                  <a:avLst/>
                  <a:gdLst>
                    <a:gd name="T0" fmla="*/ 83886080 w 10"/>
                    <a:gd name="T1" fmla="*/ 16777219 h 52"/>
                    <a:gd name="T2" fmla="*/ 75497475 w 10"/>
                    <a:gd name="T3" fmla="*/ 33554438 h 52"/>
                    <a:gd name="T4" fmla="*/ 67108870 w 10"/>
                    <a:gd name="T5" fmla="*/ 67108876 h 52"/>
                    <a:gd name="T6" fmla="*/ 41943040 w 10"/>
                    <a:gd name="T7" fmla="*/ 142606358 h 52"/>
                    <a:gd name="T8" fmla="*/ 33554435 w 10"/>
                    <a:gd name="T9" fmla="*/ 218103808 h 52"/>
                    <a:gd name="T10" fmla="*/ 41943040 w 10"/>
                    <a:gd name="T11" fmla="*/ 285212716 h 52"/>
                    <a:gd name="T12" fmla="*/ 58720154 w 10"/>
                    <a:gd name="T13" fmla="*/ 352321561 h 52"/>
                    <a:gd name="T14" fmla="*/ 67108870 w 10"/>
                    <a:gd name="T15" fmla="*/ 394264588 h 52"/>
                    <a:gd name="T16" fmla="*/ 75497475 w 10"/>
                    <a:gd name="T17" fmla="*/ 419430405 h 52"/>
                    <a:gd name="T18" fmla="*/ 75497475 w 10"/>
                    <a:gd name="T19" fmla="*/ 427819010 h 52"/>
                    <a:gd name="T20" fmla="*/ 67108870 w 10"/>
                    <a:gd name="T21" fmla="*/ 436207616 h 52"/>
                    <a:gd name="T22" fmla="*/ 58720154 w 10"/>
                    <a:gd name="T23" fmla="*/ 427819010 h 52"/>
                    <a:gd name="T24" fmla="*/ 41943040 w 10"/>
                    <a:gd name="T25" fmla="*/ 394264588 h 52"/>
                    <a:gd name="T26" fmla="*/ 8388609 w 10"/>
                    <a:gd name="T27" fmla="*/ 310378533 h 52"/>
                    <a:gd name="T28" fmla="*/ 0 w 10"/>
                    <a:gd name="T29" fmla="*/ 218103808 h 52"/>
                    <a:gd name="T30" fmla="*/ 8388609 w 10"/>
                    <a:gd name="T31" fmla="*/ 134217753 h 52"/>
                    <a:gd name="T32" fmla="*/ 33554435 w 10"/>
                    <a:gd name="T33" fmla="*/ 50331649 h 52"/>
                    <a:gd name="T34" fmla="*/ 58720154 w 10"/>
                    <a:gd name="T35" fmla="*/ 16777219 h 52"/>
                    <a:gd name="T36" fmla="*/ 75497475 w 10"/>
                    <a:gd name="T37" fmla="*/ 0 h 52"/>
                    <a:gd name="T38" fmla="*/ 83886080 w 10"/>
                    <a:gd name="T39" fmla="*/ 8388610 h 52"/>
                    <a:gd name="T40" fmla="*/ 83886080 w 10"/>
                    <a:gd name="T41" fmla="*/ 16777219 h 5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52"/>
                    <a:gd name="T65" fmla="*/ 10 w 10"/>
                    <a:gd name="T66" fmla="*/ 52 h 5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52">
                      <a:moveTo>
                        <a:pt x="10" y="2"/>
                      </a:moveTo>
                      <a:cubicBezTo>
                        <a:pt x="10" y="2"/>
                        <a:pt x="10" y="3"/>
                        <a:pt x="9" y="4"/>
                      </a:cubicBezTo>
                      <a:cubicBezTo>
                        <a:pt x="8" y="6"/>
                        <a:pt x="8" y="7"/>
                        <a:pt x="8" y="8"/>
                      </a:cubicBezTo>
                      <a:cubicBezTo>
                        <a:pt x="7" y="11"/>
                        <a:pt x="6" y="14"/>
                        <a:pt x="5" y="17"/>
                      </a:cubicBezTo>
                      <a:cubicBezTo>
                        <a:pt x="5" y="20"/>
                        <a:pt x="5" y="23"/>
                        <a:pt x="4" y="26"/>
                      </a:cubicBezTo>
                      <a:cubicBezTo>
                        <a:pt x="4" y="29"/>
                        <a:pt x="5" y="31"/>
                        <a:pt x="5" y="34"/>
                      </a:cubicBezTo>
                      <a:cubicBezTo>
                        <a:pt x="5" y="37"/>
                        <a:pt x="6" y="39"/>
                        <a:pt x="7" y="42"/>
                      </a:cubicBezTo>
                      <a:cubicBezTo>
                        <a:pt x="7" y="43"/>
                        <a:pt x="7" y="45"/>
                        <a:pt x="8" y="47"/>
                      </a:cubicBezTo>
                      <a:cubicBezTo>
                        <a:pt x="9" y="49"/>
                        <a:pt x="9" y="50"/>
                        <a:pt x="9" y="50"/>
                      </a:cubicBezTo>
                      <a:cubicBezTo>
                        <a:pt x="9" y="51"/>
                        <a:pt x="9" y="51"/>
                        <a:pt x="9" y="51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6" y="50"/>
                        <a:pt x="5" y="49"/>
                        <a:pt x="5" y="47"/>
                      </a:cubicBezTo>
                      <a:cubicBezTo>
                        <a:pt x="3" y="44"/>
                        <a:pt x="2" y="41"/>
                        <a:pt x="1" y="37"/>
                      </a:cubicBezTo>
                      <a:cubicBezTo>
                        <a:pt x="0" y="33"/>
                        <a:pt x="0" y="30"/>
                        <a:pt x="0" y="26"/>
                      </a:cubicBezTo>
                      <a:cubicBezTo>
                        <a:pt x="0" y="22"/>
                        <a:pt x="0" y="19"/>
                        <a:pt x="1" y="16"/>
                      </a:cubicBezTo>
                      <a:cubicBezTo>
                        <a:pt x="2" y="12"/>
                        <a:pt x="3" y="9"/>
                        <a:pt x="4" y="6"/>
                      </a:cubicBezTo>
                      <a:cubicBezTo>
                        <a:pt x="5" y="4"/>
                        <a:pt x="6" y="3"/>
                        <a:pt x="7" y="2"/>
                      </a:cubicBezTo>
                      <a:cubicBezTo>
                        <a:pt x="8" y="1"/>
                        <a:pt x="8" y="0"/>
                        <a:pt x="9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7" name="Freeform 170"/>
                <p:cNvSpPr>
                  <a:spLocks noChangeAspect="1"/>
                </p:cNvSpPr>
                <p:nvPr/>
              </p:nvSpPr>
              <p:spPr bwMode="auto">
                <a:xfrm>
                  <a:off x="2361" y="1324"/>
                  <a:ext cx="16" cy="82"/>
                </a:xfrm>
                <a:custGeom>
                  <a:avLst/>
                  <a:gdLst>
                    <a:gd name="T0" fmla="*/ 67108864 w 8"/>
                    <a:gd name="T1" fmla="*/ 16777218 h 41"/>
                    <a:gd name="T2" fmla="*/ 58720116 w 8"/>
                    <a:gd name="T3" fmla="*/ 33554436 h 41"/>
                    <a:gd name="T4" fmla="*/ 50331544 w 8"/>
                    <a:gd name="T5" fmla="*/ 58720154 h 41"/>
                    <a:gd name="T6" fmla="*/ 41942972 w 8"/>
                    <a:gd name="T7" fmla="*/ 117440244 h 41"/>
                    <a:gd name="T8" fmla="*/ 33554432 w 8"/>
                    <a:gd name="T9" fmla="*/ 176160638 h 41"/>
                    <a:gd name="T10" fmla="*/ 33554432 w 8"/>
                    <a:gd name="T11" fmla="*/ 226491756 h 41"/>
                    <a:gd name="T12" fmla="*/ 50331544 w 8"/>
                    <a:gd name="T13" fmla="*/ 276824089 h 41"/>
                    <a:gd name="T14" fmla="*/ 58720116 w 8"/>
                    <a:gd name="T15" fmla="*/ 310378508 h 41"/>
                    <a:gd name="T16" fmla="*/ 67108864 w 8"/>
                    <a:gd name="T17" fmla="*/ 335544323 h 41"/>
                    <a:gd name="T18" fmla="*/ 58720116 w 8"/>
                    <a:gd name="T19" fmla="*/ 343932928 h 41"/>
                    <a:gd name="T20" fmla="*/ 58720116 w 8"/>
                    <a:gd name="T21" fmla="*/ 343932928 h 41"/>
                    <a:gd name="T22" fmla="*/ 50331544 w 8"/>
                    <a:gd name="T23" fmla="*/ 335544323 h 41"/>
                    <a:gd name="T24" fmla="*/ 33554432 w 8"/>
                    <a:gd name="T25" fmla="*/ 318767113 h 41"/>
                    <a:gd name="T26" fmla="*/ 8388608 w 8"/>
                    <a:gd name="T27" fmla="*/ 251657570 h 41"/>
                    <a:gd name="T28" fmla="*/ 0 w 8"/>
                    <a:gd name="T29" fmla="*/ 176160638 h 41"/>
                    <a:gd name="T30" fmla="*/ 8388608 w 8"/>
                    <a:gd name="T31" fmla="*/ 109051639 h 41"/>
                    <a:gd name="T32" fmla="*/ 33554432 w 8"/>
                    <a:gd name="T33" fmla="*/ 41943040 h 41"/>
                    <a:gd name="T34" fmla="*/ 50331544 w 8"/>
                    <a:gd name="T35" fmla="*/ 16777218 h 41"/>
                    <a:gd name="T36" fmla="*/ 67108864 w 8"/>
                    <a:gd name="T37" fmla="*/ 0 h 41"/>
                    <a:gd name="T38" fmla="*/ 67108864 w 8"/>
                    <a:gd name="T39" fmla="*/ 8388609 h 41"/>
                    <a:gd name="T40" fmla="*/ 67108864 w 8"/>
                    <a:gd name="T41" fmla="*/ 16777218 h 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41"/>
                    <a:gd name="T65" fmla="*/ 8 w 8"/>
                    <a:gd name="T66" fmla="*/ 41 h 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41">
                      <a:moveTo>
                        <a:pt x="8" y="2"/>
                      </a:moveTo>
                      <a:cubicBezTo>
                        <a:pt x="8" y="2"/>
                        <a:pt x="8" y="3"/>
                        <a:pt x="7" y="4"/>
                      </a:cubicBezTo>
                      <a:cubicBezTo>
                        <a:pt x="7" y="5"/>
                        <a:pt x="7" y="6"/>
                        <a:pt x="6" y="7"/>
                      </a:cubicBezTo>
                      <a:cubicBezTo>
                        <a:pt x="6" y="9"/>
                        <a:pt x="5" y="12"/>
                        <a:pt x="5" y="14"/>
                      </a:cubicBezTo>
                      <a:cubicBezTo>
                        <a:pt x="4" y="16"/>
                        <a:pt x="4" y="18"/>
                        <a:pt x="4" y="21"/>
                      </a:cubicBezTo>
                      <a:cubicBezTo>
                        <a:pt x="4" y="23"/>
                        <a:pt x="4" y="25"/>
                        <a:pt x="4" y="27"/>
                      </a:cubicBezTo>
                      <a:cubicBezTo>
                        <a:pt x="5" y="29"/>
                        <a:pt x="5" y="31"/>
                        <a:pt x="6" y="33"/>
                      </a:cubicBezTo>
                      <a:cubicBezTo>
                        <a:pt x="6" y="34"/>
                        <a:pt x="6" y="36"/>
                        <a:pt x="7" y="37"/>
                      </a:cubicBezTo>
                      <a:cubicBezTo>
                        <a:pt x="7" y="39"/>
                        <a:pt x="8" y="40"/>
                        <a:pt x="8" y="40"/>
                      </a:cubicBezTo>
                      <a:cubicBezTo>
                        <a:pt x="8" y="40"/>
                        <a:pt x="8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6" y="41"/>
                        <a:pt x="6" y="40"/>
                      </a:cubicBezTo>
                      <a:cubicBezTo>
                        <a:pt x="5" y="40"/>
                        <a:pt x="5" y="39"/>
                        <a:pt x="4" y="38"/>
                      </a:cubicBezTo>
                      <a:cubicBezTo>
                        <a:pt x="3" y="35"/>
                        <a:pt x="2" y="32"/>
                        <a:pt x="1" y="30"/>
                      </a:cubicBezTo>
                      <a:cubicBezTo>
                        <a:pt x="0" y="27"/>
                        <a:pt x="0" y="24"/>
                        <a:pt x="0" y="21"/>
                      </a:cubicBezTo>
                      <a:cubicBezTo>
                        <a:pt x="0" y="18"/>
                        <a:pt x="0" y="15"/>
                        <a:pt x="1" y="13"/>
                      </a:cubicBezTo>
                      <a:cubicBezTo>
                        <a:pt x="2" y="10"/>
                        <a:pt x="3" y="8"/>
                        <a:pt x="4" y="5"/>
                      </a:cubicBezTo>
                      <a:cubicBezTo>
                        <a:pt x="4" y="4"/>
                        <a:pt x="5" y="2"/>
                        <a:pt x="6" y="2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8" name="Freeform 171"/>
                <p:cNvSpPr>
                  <a:spLocks noChangeAspect="1"/>
                </p:cNvSpPr>
                <p:nvPr/>
              </p:nvSpPr>
              <p:spPr bwMode="auto">
                <a:xfrm>
                  <a:off x="2403" y="1336"/>
                  <a:ext cx="12" cy="62"/>
                </a:xfrm>
                <a:custGeom>
                  <a:avLst/>
                  <a:gdLst>
                    <a:gd name="T0" fmla="*/ 50331648 w 6"/>
                    <a:gd name="T1" fmla="*/ 8388610 h 31"/>
                    <a:gd name="T2" fmla="*/ 50331648 w 6"/>
                    <a:gd name="T3" fmla="*/ 16777220 h 31"/>
                    <a:gd name="T4" fmla="*/ 41943043 w 6"/>
                    <a:gd name="T5" fmla="*/ 33554440 h 31"/>
                    <a:gd name="T6" fmla="*/ 25165824 w 6"/>
                    <a:gd name="T7" fmla="*/ 83886091 h 31"/>
                    <a:gd name="T8" fmla="*/ 25165824 w 6"/>
                    <a:gd name="T9" fmla="*/ 125829121 h 31"/>
                    <a:gd name="T10" fmla="*/ 25165824 w 6"/>
                    <a:gd name="T11" fmla="*/ 167772183 h 31"/>
                    <a:gd name="T12" fmla="*/ 33554437 w 6"/>
                    <a:gd name="T13" fmla="*/ 209715212 h 31"/>
                    <a:gd name="T14" fmla="*/ 41943043 w 6"/>
                    <a:gd name="T15" fmla="*/ 234881030 h 31"/>
                    <a:gd name="T16" fmla="*/ 50331648 w 6"/>
                    <a:gd name="T17" fmla="*/ 251658242 h 31"/>
                    <a:gd name="T18" fmla="*/ 50331648 w 6"/>
                    <a:gd name="T19" fmla="*/ 251658242 h 31"/>
                    <a:gd name="T20" fmla="*/ 41943043 w 6"/>
                    <a:gd name="T21" fmla="*/ 260046848 h 31"/>
                    <a:gd name="T22" fmla="*/ 33554437 w 6"/>
                    <a:gd name="T23" fmla="*/ 251658242 h 31"/>
                    <a:gd name="T24" fmla="*/ 25165824 w 6"/>
                    <a:gd name="T25" fmla="*/ 234881030 h 31"/>
                    <a:gd name="T26" fmla="*/ 8388609 w 6"/>
                    <a:gd name="T27" fmla="*/ 184549395 h 31"/>
                    <a:gd name="T28" fmla="*/ 0 w 6"/>
                    <a:gd name="T29" fmla="*/ 125829121 h 31"/>
                    <a:gd name="T30" fmla="*/ 8388609 w 6"/>
                    <a:gd name="T31" fmla="*/ 75497485 h 31"/>
                    <a:gd name="T32" fmla="*/ 25165824 w 6"/>
                    <a:gd name="T33" fmla="*/ 25165826 h 31"/>
                    <a:gd name="T34" fmla="*/ 41943043 w 6"/>
                    <a:gd name="T35" fmla="*/ 8388610 h 31"/>
                    <a:gd name="T36" fmla="*/ 50331648 w 6"/>
                    <a:gd name="T37" fmla="*/ 0 h 31"/>
                    <a:gd name="T38" fmla="*/ 50331648 w 6"/>
                    <a:gd name="T39" fmla="*/ 0 h 31"/>
                    <a:gd name="T40" fmla="*/ 50331648 w 6"/>
                    <a:gd name="T41" fmla="*/ 8388610 h 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"/>
                    <a:gd name="T64" fmla="*/ 0 h 31"/>
                    <a:gd name="T65" fmla="*/ 6 w 6"/>
                    <a:gd name="T66" fmla="*/ 31 h 3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" h="31">
                      <a:moveTo>
                        <a:pt x="6" y="1"/>
                      </a:move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6" y="3"/>
                        <a:pt x="5" y="4"/>
                        <a:pt x="5" y="4"/>
                      </a:cubicBezTo>
                      <a:cubicBezTo>
                        <a:pt x="4" y="6"/>
                        <a:pt x="4" y="8"/>
                        <a:pt x="3" y="10"/>
                      </a:cubicBezTo>
                      <a:cubicBezTo>
                        <a:pt x="3" y="12"/>
                        <a:pt x="3" y="13"/>
                        <a:pt x="3" y="15"/>
                      </a:cubicBezTo>
                      <a:cubicBezTo>
                        <a:pt x="3" y="17"/>
                        <a:pt x="3" y="18"/>
                        <a:pt x="3" y="20"/>
                      </a:cubicBezTo>
                      <a:cubicBezTo>
                        <a:pt x="4" y="22"/>
                        <a:pt x="4" y="23"/>
                        <a:pt x="4" y="25"/>
                      </a:cubicBezTo>
                      <a:cubicBezTo>
                        <a:pt x="5" y="25"/>
                        <a:pt x="5" y="26"/>
                        <a:pt x="5" y="28"/>
                      </a:cubicBezTo>
                      <a:cubicBezTo>
                        <a:pt x="6" y="29"/>
                        <a:pt x="6" y="29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4" y="30"/>
                      </a:cubicBezTo>
                      <a:cubicBezTo>
                        <a:pt x="4" y="30"/>
                        <a:pt x="4" y="29"/>
                        <a:pt x="3" y="28"/>
                      </a:cubicBezTo>
                      <a:cubicBezTo>
                        <a:pt x="2" y="26"/>
                        <a:pt x="1" y="24"/>
                        <a:pt x="1" y="22"/>
                      </a:cubicBezTo>
                      <a:cubicBezTo>
                        <a:pt x="0" y="20"/>
                        <a:pt x="0" y="17"/>
                        <a:pt x="0" y="15"/>
                      </a:cubicBezTo>
                      <a:cubicBezTo>
                        <a:pt x="0" y="13"/>
                        <a:pt x="0" y="11"/>
                        <a:pt x="1" y="9"/>
                      </a:cubicBezTo>
                      <a:cubicBezTo>
                        <a:pt x="1" y="7"/>
                        <a:pt x="2" y="5"/>
                        <a:pt x="3" y="3"/>
                      </a:cubicBez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99" name="Freeform 172"/>
                <p:cNvSpPr>
                  <a:spLocks noChangeAspect="1"/>
                </p:cNvSpPr>
                <p:nvPr/>
              </p:nvSpPr>
              <p:spPr bwMode="auto">
                <a:xfrm>
                  <a:off x="2591" y="1314"/>
                  <a:ext cx="22" cy="104"/>
                </a:xfrm>
                <a:custGeom>
                  <a:avLst/>
                  <a:gdLst>
                    <a:gd name="T0" fmla="*/ 0 w 11"/>
                    <a:gd name="T1" fmla="*/ 16777219 h 52"/>
                    <a:gd name="T2" fmla="*/ 8388609 w 11"/>
                    <a:gd name="T3" fmla="*/ 33554438 h 52"/>
                    <a:gd name="T4" fmla="*/ 25165823 w 11"/>
                    <a:gd name="T5" fmla="*/ 67108876 h 52"/>
                    <a:gd name="T6" fmla="*/ 41943041 w 11"/>
                    <a:gd name="T7" fmla="*/ 142606358 h 52"/>
                    <a:gd name="T8" fmla="*/ 50331615 w 11"/>
                    <a:gd name="T9" fmla="*/ 218103808 h 52"/>
                    <a:gd name="T10" fmla="*/ 41943041 w 11"/>
                    <a:gd name="T11" fmla="*/ 285212716 h 52"/>
                    <a:gd name="T12" fmla="*/ 33554436 w 11"/>
                    <a:gd name="T13" fmla="*/ 352321561 h 52"/>
                    <a:gd name="T14" fmla="*/ 16777218 w 11"/>
                    <a:gd name="T15" fmla="*/ 394264588 h 52"/>
                    <a:gd name="T16" fmla="*/ 8388609 w 11"/>
                    <a:gd name="T17" fmla="*/ 419430405 h 52"/>
                    <a:gd name="T18" fmla="*/ 8388609 w 11"/>
                    <a:gd name="T19" fmla="*/ 427819010 h 52"/>
                    <a:gd name="T20" fmla="*/ 16777218 w 11"/>
                    <a:gd name="T21" fmla="*/ 436207616 h 52"/>
                    <a:gd name="T22" fmla="*/ 33554436 w 11"/>
                    <a:gd name="T23" fmla="*/ 427819010 h 52"/>
                    <a:gd name="T24" fmla="*/ 50331615 w 11"/>
                    <a:gd name="T25" fmla="*/ 394264588 h 52"/>
                    <a:gd name="T26" fmla="*/ 75497478 w 11"/>
                    <a:gd name="T27" fmla="*/ 310378533 h 52"/>
                    <a:gd name="T28" fmla="*/ 83886083 w 11"/>
                    <a:gd name="T29" fmla="*/ 218103808 h 52"/>
                    <a:gd name="T30" fmla="*/ 75497478 w 11"/>
                    <a:gd name="T31" fmla="*/ 134217753 h 52"/>
                    <a:gd name="T32" fmla="*/ 50331615 w 11"/>
                    <a:gd name="T33" fmla="*/ 50331649 h 52"/>
                    <a:gd name="T34" fmla="*/ 25165823 w 11"/>
                    <a:gd name="T35" fmla="*/ 16777219 h 52"/>
                    <a:gd name="T36" fmla="*/ 8388609 w 11"/>
                    <a:gd name="T37" fmla="*/ 0 h 52"/>
                    <a:gd name="T38" fmla="*/ 8388609 w 11"/>
                    <a:gd name="T39" fmla="*/ 8388610 h 52"/>
                    <a:gd name="T40" fmla="*/ 0 w 11"/>
                    <a:gd name="T41" fmla="*/ 16777219 h 5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"/>
                    <a:gd name="T64" fmla="*/ 0 h 52"/>
                    <a:gd name="T65" fmla="*/ 11 w 11"/>
                    <a:gd name="T66" fmla="*/ 52 h 5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" h="52">
                      <a:moveTo>
                        <a:pt x="0" y="2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2" y="6"/>
                        <a:pt x="2" y="7"/>
                        <a:pt x="3" y="8"/>
                      </a:cubicBezTo>
                      <a:cubicBezTo>
                        <a:pt x="4" y="11"/>
                        <a:pt x="4" y="14"/>
                        <a:pt x="5" y="17"/>
                      </a:cubicBezTo>
                      <a:cubicBezTo>
                        <a:pt x="5" y="20"/>
                        <a:pt x="6" y="23"/>
                        <a:pt x="6" y="26"/>
                      </a:cubicBezTo>
                      <a:cubicBezTo>
                        <a:pt x="6" y="29"/>
                        <a:pt x="6" y="31"/>
                        <a:pt x="5" y="34"/>
                      </a:cubicBezTo>
                      <a:cubicBezTo>
                        <a:pt x="5" y="37"/>
                        <a:pt x="4" y="39"/>
                        <a:pt x="4" y="42"/>
                      </a:cubicBezTo>
                      <a:cubicBezTo>
                        <a:pt x="3" y="43"/>
                        <a:pt x="3" y="45"/>
                        <a:pt x="2" y="47"/>
                      </a:cubicBezTo>
                      <a:cubicBezTo>
                        <a:pt x="1" y="49"/>
                        <a:pt x="1" y="50"/>
                        <a:pt x="1" y="50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52"/>
                        <a:pt x="3" y="51"/>
                        <a:pt x="4" y="51"/>
                      </a:cubicBezTo>
                      <a:cubicBezTo>
                        <a:pt x="4" y="50"/>
                        <a:pt x="5" y="49"/>
                        <a:pt x="6" y="47"/>
                      </a:cubicBezTo>
                      <a:cubicBezTo>
                        <a:pt x="7" y="44"/>
                        <a:pt x="9" y="41"/>
                        <a:pt x="9" y="37"/>
                      </a:cubicBezTo>
                      <a:cubicBezTo>
                        <a:pt x="10" y="33"/>
                        <a:pt x="11" y="30"/>
                        <a:pt x="10" y="26"/>
                      </a:cubicBezTo>
                      <a:cubicBezTo>
                        <a:pt x="10" y="22"/>
                        <a:pt x="10" y="19"/>
                        <a:pt x="9" y="16"/>
                      </a:cubicBezTo>
                      <a:cubicBezTo>
                        <a:pt x="9" y="12"/>
                        <a:pt x="7" y="9"/>
                        <a:pt x="6" y="6"/>
                      </a:cubicBezTo>
                      <a:cubicBezTo>
                        <a:pt x="5" y="4"/>
                        <a:pt x="4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00" name="Freeform 173"/>
                <p:cNvSpPr>
                  <a:spLocks noChangeAspect="1"/>
                </p:cNvSpPr>
                <p:nvPr/>
              </p:nvSpPr>
              <p:spPr bwMode="auto">
                <a:xfrm>
                  <a:off x="2553" y="1324"/>
                  <a:ext cx="16" cy="82"/>
                </a:xfrm>
                <a:custGeom>
                  <a:avLst/>
                  <a:gdLst>
                    <a:gd name="T0" fmla="*/ 0 w 8"/>
                    <a:gd name="T1" fmla="*/ 16777218 h 41"/>
                    <a:gd name="T2" fmla="*/ 8388608 w 8"/>
                    <a:gd name="T3" fmla="*/ 33554436 h 41"/>
                    <a:gd name="T4" fmla="*/ 16777216 w 8"/>
                    <a:gd name="T5" fmla="*/ 58720154 h 41"/>
                    <a:gd name="T6" fmla="*/ 33554432 w 8"/>
                    <a:gd name="T7" fmla="*/ 117440244 h 41"/>
                    <a:gd name="T8" fmla="*/ 33554432 w 8"/>
                    <a:gd name="T9" fmla="*/ 176160638 h 41"/>
                    <a:gd name="T10" fmla="*/ 33554432 w 8"/>
                    <a:gd name="T11" fmla="*/ 226491756 h 41"/>
                    <a:gd name="T12" fmla="*/ 25165788 w 8"/>
                    <a:gd name="T13" fmla="*/ 276824089 h 41"/>
                    <a:gd name="T14" fmla="*/ 8388608 w 8"/>
                    <a:gd name="T15" fmla="*/ 310378508 h 41"/>
                    <a:gd name="T16" fmla="*/ 8388608 w 8"/>
                    <a:gd name="T17" fmla="*/ 335544323 h 41"/>
                    <a:gd name="T18" fmla="*/ 8388608 w 8"/>
                    <a:gd name="T19" fmla="*/ 343932928 h 41"/>
                    <a:gd name="T20" fmla="*/ 8388608 w 8"/>
                    <a:gd name="T21" fmla="*/ 343932928 h 41"/>
                    <a:gd name="T22" fmla="*/ 25165788 w 8"/>
                    <a:gd name="T23" fmla="*/ 335544323 h 41"/>
                    <a:gd name="T24" fmla="*/ 33554432 w 8"/>
                    <a:gd name="T25" fmla="*/ 318767113 h 41"/>
                    <a:gd name="T26" fmla="*/ 58720116 w 8"/>
                    <a:gd name="T27" fmla="*/ 251657570 h 41"/>
                    <a:gd name="T28" fmla="*/ 67108864 w 8"/>
                    <a:gd name="T29" fmla="*/ 176160638 h 41"/>
                    <a:gd name="T30" fmla="*/ 58720116 w 8"/>
                    <a:gd name="T31" fmla="*/ 109051639 h 41"/>
                    <a:gd name="T32" fmla="*/ 41942972 w 8"/>
                    <a:gd name="T33" fmla="*/ 41943040 h 41"/>
                    <a:gd name="T34" fmla="*/ 16777216 w 8"/>
                    <a:gd name="T35" fmla="*/ 16777218 h 41"/>
                    <a:gd name="T36" fmla="*/ 8388608 w 8"/>
                    <a:gd name="T37" fmla="*/ 0 h 41"/>
                    <a:gd name="T38" fmla="*/ 0 w 8"/>
                    <a:gd name="T39" fmla="*/ 8388609 h 41"/>
                    <a:gd name="T40" fmla="*/ 0 w 8"/>
                    <a:gd name="T41" fmla="*/ 16777218 h 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41"/>
                    <a:gd name="T65" fmla="*/ 8 w 8"/>
                    <a:gd name="T66" fmla="*/ 41 h 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41">
                      <a:moveTo>
                        <a:pt x="0" y="2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5"/>
                        <a:pt x="2" y="6"/>
                        <a:pt x="2" y="7"/>
                      </a:cubicBezTo>
                      <a:cubicBezTo>
                        <a:pt x="3" y="9"/>
                        <a:pt x="3" y="12"/>
                        <a:pt x="4" y="14"/>
                      </a:cubicBezTo>
                      <a:cubicBezTo>
                        <a:pt x="4" y="16"/>
                        <a:pt x="4" y="18"/>
                        <a:pt x="4" y="21"/>
                      </a:cubicBezTo>
                      <a:cubicBezTo>
                        <a:pt x="4" y="23"/>
                        <a:pt x="4" y="25"/>
                        <a:pt x="4" y="27"/>
                      </a:cubicBezTo>
                      <a:cubicBezTo>
                        <a:pt x="4" y="29"/>
                        <a:pt x="3" y="31"/>
                        <a:pt x="3" y="33"/>
                      </a:cubicBezTo>
                      <a:cubicBezTo>
                        <a:pt x="2" y="34"/>
                        <a:pt x="2" y="36"/>
                        <a:pt x="1" y="37"/>
                      </a:cubicBezTo>
                      <a:cubicBezTo>
                        <a:pt x="1" y="39"/>
                        <a:pt x="1" y="40"/>
                        <a:pt x="1" y="40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2" y="41"/>
                        <a:pt x="2" y="41"/>
                        <a:pt x="3" y="40"/>
                      </a:cubicBezTo>
                      <a:cubicBezTo>
                        <a:pt x="3" y="40"/>
                        <a:pt x="4" y="39"/>
                        <a:pt x="4" y="38"/>
                      </a:cubicBezTo>
                      <a:cubicBezTo>
                        <a:pt x="6" y="35"/>
                        <a:pt x="7" y="32"/>
                        <a:pt x="7" y="30"/>
                      </a:cubicBezTo>
                      <a:cubicBezTo>
                        <a:pt x="8" y="27"/>
                        <a:pt x="8" y="24"/>
                        <a:pt x="8" y="21"/>
                      </a:cubicBezTo>
                      <a:cubicBezTo>
                        <a:pt x="8" y="18"/>
                        <a:pt x="8" y="15"/>
                        <a:pt x="7" y="13"/>
                      </a:cubicBezTo>
                      <a:cubicBezTo>
                        <a:pt x="7" y="10"/>
                        <a:pt x="6" y="8"/>
                        <a:pt x="5" y="5"/>
                      </a:cubicBezTo>
                      <a:cubicBezTo>
                        <a:pt x="4" y="4"/>
                        <a:pt x="3" y="2"/>
                        <a:pt x="2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601" name="Freeform 174"/>
                <p:cNvSpPr>
                  <a:spLocks noChangeAspect="1"/>
                </p:cNvSpPr>
                <p:nvPr/>
              </p:nvSpPr>
              <p:spPr bwMode="auto">
                <a:xfrm>
                  <a:off x="2515" y="1336"/>
                  <a:ext cx="12" cy="62"/>
                </a:xfrm>
                <a:custGeom>
                  <a:avLst/>
                  <a:gdLst>
                    <a:gd name="T0" fmla="*/ 0 w 6"/>
                    <a:gd name="T1" fmla="*/ 8388610 h 31"/>
                    <a:gd name="T2" fmla="*/ 0 w 6"/>
                    <a:gd name="T3" fmla="*/ 16777220 h 31"/>
                    <a:gd name="T4" fmla="*/ 8388609 w 6"/>
                    <a:gd name="T5" fmla="*/ 33554440 h 31"/>
                    <a:gd name="T6" fmla="*/ 25165824 w 6"/>
                    <a:gd name="T7" fmla="*/ 83886091 h 31"/>
                    <a:gd name="T8" fmla="*/ 25165824 w 6"/>
                    <a:gd name="T9" fmla="*/ 125829121 h 31"/>
                    <a:gd name="T10" fmla="*/ 25165824 w 6"/>
                    <a:gd name="T11" fmla="*/ 167772183 h 31"/>
                    <a:gd name="T12" fmla="*/ 16777219 w 6"/>
                    <a:gd name="T13" fmla="*/ 209715212 h 31"/>
                    <a:gd name="T14" fmla="*/ 8388609 w 6"/>
                    <a:gd name="T15" fmla="*/ 234881030 h 31"/>
                    <a:gd name="T16" fmla="*/ 0 w 6"/>
                    <a:gd name="T17" fmla="*/ 251658242 h 31"/>
                    <a:gd name="T18" fmla="*/ 0 w 6"/>
                    <a:gd name="T19" fmla="*/ 251658242 h 31"/>
                    <a:gd name="T20" fmla="*/ 8388609 w 6"/>
                    <a:gd name="T21" fmla="*/ 260046848 h 31"/>
                    <a:gd name="T22" fmla="*/ 16777219 w 6"/>
                    <a:gd name="T23" fmla="*/ 251658242 h 31"/>
                    <a:gd name="T24" fmla="*/ 25165824 w 6"/>
                    <a:gd name="T25" fmla="*/ 234881030 h 31"/>
                    <a:gd name="T26" fmla="*/ 50331648 w 6"/>
                    <a:gd name="T27" fmla="*/ 184549395 h 31"/>
                    <a:gd name="T28" fmla="*/ 50331648 w 6"/>
                    <a:gd name="T29" fmla="*/ 125829121 h 31"/>
                    <a:gd name="T30" fmla="*/ 50331648 w 6"/>
                    <a:gd name="T31" fmla="*/ 75497485 h 31"/>
                    <a:gd name="T32" fmla="*/ 25165824 w 6"/>
                    <a:gd name="T33" fmla="*/ 25165826 h 31"/>
                    <a:gd name="T34" fmla="*/ 16777219 w 6"/>
                    <a:gd name="T35" fmla="*/ 8388610 h 31"/>
                    <a:gd name="T36" fmla="*/ 0 w 6"/>
                    <a:gd name="T37" fmla="*/ 0 h 31"/>
                    <a:gd name="T38" fmla="*/ 0 w 6"/>
                    <a:gd name="T39" fmla="*/ 0 h 31"/>
                    <a:gd name="T40" fmla="*/ 0 w 6"/>
                    <a:gd name="T41" fmla="*/ 8388610 h 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"/>
                    <a:gd name="T64" fmla="*/ 0 h 31"/>
                    <a:gd name="T65" fmla="*/ 6 w 6"/>
                    <a:gd name="T66" fmla="*/ 31 h 3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" h="31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6"/>
                        <a:pt x="2" y="8"/>
                        <a:pt x="3" y="10"/>
                      </a:cubicBezTo>
                      <a:cubicBezTo>
                        <a:pt x="3" y="12"/>
                        <a:pt x="3" y="13"/>
                        <a:pt x="3" y="15"/>
                      </a:cubicBezTo>
                      <a:cubicBezTo>
                        <a:pt x="3" y="17"/>
                        <a:pt x="3" y="18"/>
                        <a:pt x="3" y="20"/>
                      </a:cubicBezTo>
                      <a:cubicBezTo>
                        <a:pt x="3" y="22"/>
                        <a:pt x="2" y="23"/>
                        <a:pt x="2" y="25"/>
                      </a:cubicBezTo>
                      <a:cubicBezTo>
                        <a:pt x="2" y="25"/>
                        <a:pt x="1" y="26"/>
                        <a:pt x="1" y="28"/>
                      </a:cubicBezTo>
                      <a:cubicBezTo>
                        <a:pt x="0" y="29"/>
                        <a:pt x="0" y="29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1" y="30"/>
                        <a:pt x="2" y="30"/>
                      </a:cubicBezTo>
                      <a:cubicBezTo>
                        <a:pt x="2" y="30"/>
                        <a:pt x="3" y="29"/>
                        <a:pt x="3" y="28"/>
                      </a:cubicBezTo>
                      <a:cubicBezTo>
                        <a:pt x="4" y="26"/>
                        <a:pt x="5" y="24"/>
                        <a:pt x="6" y="22"/>
                      </a:cubicBezTo>
                      <a:cubicBezTo>
                        <a:pt x="6" y="20"/>
                        <a:pt x="6" y="17"/>
                        <a:pt x="6" y="15"/>
                      </a:cubicBezTo>
                      <a:cubicBezTo>
                        <a:pt x="6" y="13"/>
                        <a:pt x="6" y="11"/>
                        <a:pt x="6" y="9"/>
                      </a:cubicBezTo>
                      <a:cubicBezTo>
                        <a:pt x="5" y="7"/>
                        <a:pt x="4" y="5"/>
                        <a:pt x="3" y="3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60501" name="Line 175"/>
              <p:cNvSpPr>
                <a:spLocks noChangeShapeType="1"/>
              </p:cNvSpPr>
              <p:nvPr/>
            </p:nvSpPr>
            <p:spPr bwMode="auto">
              <a:xfrm>
                <a:off x="4611" y="3220"/>
                <a:ext cx="530" cy="219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grpSp>
            <p:nvGrpSpPr>
              <p:cNvPr id="16" name="Group 176"/>
              <p:cNvGrpSpPr>
                <a:grpSpLocks/>
              </p:cNvGrpSpPr>
              <p:nvPr/>
            </p:nvGrpSpPr>
            <p:grpSpPr bwMode="auto">
              <a:xfrm>
                <a:off x="3489" y="3393"/>
                <a:ext cx="564" cy="175"/>
                <a:chOff x="3683" y="3587"/>
                <a:chExt cx="564" cy="175"/>
              </a:xfrm>
            </p:grpSpPr>
            <p:grpSp>
              <p:nvGrpSpPr>
                <p:cNvPr id="17" name="Group 177"/>
                <p:cNvGrpSpPr>
                  <a:grpSpLocks/>
                </p:cNvGrpSpPr>
                <p:nvPr/>
              </p:nvGrpSpPr>
              <p:grpSpPr bwMode="auto">
                <a:xfrm>
                  <a:off x="3683" y="3587"/>
                  <a:ext cx="242" cy="135"/>
                  <a:chOff x="1657" y="3244"/>
                  <a:chExt cx="503" cy="322"/>
                </a:xfrm>
              </p:grpSpPr>
              <p:pic>
                <p:nvPicPr>
                  <p:cNvPr id="60567" name="Picture 178" descr="05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1837" y="3339"/>
                    <a:ext cx="189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8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1657" y="3244"/>
                    <a:ext cx="503" cy="135"/>
                    <a:chOff x="1798" y="1361"/>
                    <a:chExt cx="1807" cy="452"/>
                  </a:xfrm>
                </p:grpSpPr>
                <p:grpSp>
                  <p:nvGrpSpPr>
                    <p:cNvPr id="19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8" y="1404"/>
                      <a:ext cx="1807" cy="363"/>
                      <a:chOff x="-4190" y="2648"/>
                      <a:chExt cx="9665" cy="1950"/>
                    </a:xfrm>
                  </p:grpSpPr>
                  <p:sp>
                    <p:nvSpPr>
                      <p:cNvPr id="60575" name="Arc 181"/>
                      <p:cNvSpPr>
                        <a:spLocks/>
                      </p:cNvSpPr>
                      <p:nvPr/>
                    </p:nvSpPr>
                    <p:spPr bwMode="ltGray">
                      <a:xfrm rot="3627890">
                        <a:off x="79" y="-1323"/>
                        <a:ext cx="904" cy="8846"/>
                      </a:xfrm>
                      <a:custGeom>
                        <a:avLst/>
                        <a:gdLst>
                          <a:gd name="T0" fmla="*/ 0 w 21600"/>
                          <a:gd name="T1" fmla="*/ 0 h 32430"/>
                          <a:gd name="T2" fmla="*/ 0 w 21600"/>
                          <a:gd name="T3" fmla="*/ 0 h 32430"/>
                          <a:gd name="T4" fmla="*/ 0 w 21600"/>
                          <a:gd name="T5" fmla="*/ 0 h 3243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2430"/>
                          <a:gd name="T11" fmla="*/ 21600 w 21600"/>
                          <a:gd name="T12" fmla="*/ 32430 h 3243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2430" fill="none" extrusionOk="0">
                            <a:moveTo>
                              <a:pt x="2911" y="32429"/>
                            </a:moveTo>
                            <a:cubicBezTo>
                              <a:pt x="1004" y="29139"/>
                              <a:pt x="0" y="25403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</a:path>
                          <a:path w="21600" h="32430" stroke="0" extrusionOk="0">
                            <a:moveTo>
                              <a:pt x="2911" y="32429"/>
                            </a:moveTo>
                            <a:cubicBezTo>
                              <a:pt x="1004" y="29139"/>
                              <a:pt x="0" y="25403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B2B2B2"/>
                          </a:gs>
                          <a:gs pos="100000">
                            <a:srgbClr val="525252"/>
                          </a:gs>
                        </a:gsLst>
                        <a:lin ang="27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lIns="22467" tIns="11234" rIns="22467" bIns="11234" anchor="ctr" anchorCtr="1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76" name="Arc 182"/>
                      <p:cNvSpPr>
                        <a:spLocks/>
                      </p:cNvSpPr>
                      <p:nvPr/>
                    </p:nvSpPr>
                    <p:spPr bwMode="ltGray">
                      <a:xfrm rot="3612019">
                        <a:off x="592" y="-563"/>
                        <a:ext cx="904" cy="8862"/>
                      </a:xfrm>
                      <a:custGeom>
                        <a:avLst/>
                        <a:gdLst>
                          <a:gd name="T0" fmla="*/ 0 w 21600"/>
                          <a:gd name="T1" fmla="*/ 0 h 32436"/>
                          <a:gd name="T2" fmla="*/ 0 w 21600"/>
                          <a:gd name="T3" fmla="*/ 0 h 32436"/>
                          <a:gd name="T4" fmla="*/ 0 w 21600"/>
                          <a:gd name="T5" fmla="*/ 0 h 32436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2436"/>
                          <a:gd name="T11" fmla="*/ 21600 w 21600"/>
                          <a:gd name="T12" fmla="*/ 32436 h 324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2436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5405"/>
                              <a:pt x="20594" y="29143"/>
                              <a:pt x="18685" y="32436"/>
                            </a:cubicBezTo>
                          </a:path>
                          <a:path w="21600" h="32436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5405"/>
                              <a:pt x="20594" y="29143"/>
                              <a:pt x="18685" y="324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008AAE"/>
                          </a:gs>
                          <a:gs pos="100000">
                            <a:srgbClr val="005368"/>
                          </a:gs>
                        </a:gsLst>
                        <a:lin ang="2700000" scaled="1"/>
                      </a:gra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lIns="22467" tIns="11234" rIns="22467" bIns="11234" anchor="ctr" anchorCtr="1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77" name="Arc 183"/>
                      <p:cNvSpPr>
                        <a:spLocks/>
                      </p:cNvSpPr>
                      <p:nvPr/>
                    </p:nvSpPr>
                    <p:spPr bwMode="ltGray">
                      <a:xfrm rot="3621011">
                        <a:off x="-540" y="-616"/>
                        <a:ext cx="1564" cy="8863"/>
                      </a:xfrm>
                      <a:custGeom>
                        <a:avLst/>
                        <a:gdLst>
                          <a:gd name="T0" fmla="*/ 0 w 37374"/>
                          <a:gd name="T1" fmla="*/ 0 h 21600"/>
                          <a:gd name="T2" fmla="*/ 0 w 37374"/>
                          <a:gd name="T3" fmla="*/ 0 h 21600"/>
                          <a:gd name="T4" fmla="*/ 0 w 37374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37374"/>
                          <a:gd name="T10" fmla="*/ 0 h 21600"/>
                          <a:gd name="T11" fmla="*/ 37374 w 37374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7374" h="21600" fill="none" extrusionOk="0">
                            <a:moveTo>
                              <a:pt x="37374" y="10836"/>
                            </a:moveTo>
                            <a:cubicBezTo>
                              <a:pt x="33510" y="17498"/>
                              <a:pt x="26391" y="21599"/>
                              <a:pt x="18689" y="21600"/>
                            </a:cubicBezTo>
                            <a:cubicBezTo>
                              <a:pt x="10984" y="21600"/>
                              <a:pt x="3863" y="17496"/>
                              <a:pt x="0" y="10829"/>
                            </a:cubicBezTo>
                          </a:path>
                          <a:path w="37374" h="21600" stroke="0" extrusionOk="0">
                            <a:moveTo>
                              <a:pt x="37374" y="10836"/>
                            </a:moveTo>
                            <a:cubicBezTo>
                              <a:pt x="33510" y="17498"/>
                              <a:pt x="26391" y="21599"/>
                              <a:pt x="18689" y="21600"/>
                            </a:cubicBezTo>
                            <a:cubicBezTo>
                              <a:pt x="10984" y="21600"/>
                              <a:pt x="3863" y="17496"/>
                              <a:pt x="0" y="10829"/>
                            </a:cubicBezTo>
                            <a:lnTo>
                              <a:pt x="18689" y="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4A800"/>
                          </a:gs>
                          <a:gs pos="100000">
                            <a:srgbClr val="987000"/>
                          </a:gs>
                        </a:gsLst>
                        <a:lin ang="27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lIns="22467" tIns="11234" rIns="22467" bIns="11234" anchor="ctr" anchorCtr="1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20" name="Group 1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1361"/>
                      <a:ext cx="489" cy="452"/>
                      <a:chOff x="176" y="191"/>
                      <a:chExt cx="1963" cy="1889"/>
                    </a:xfrm>
                  </p:grpSpPr>
                  <p:sp>
                    <p:nvSpPr>
                      <p:cNvPr id="60571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5" y="191"/>
                        <a:ext cx="943" cy="276"/>
                      </a:xfrm>
                      <a:custGeom>
                        <a:avLst/>
                        <a:gdLst>
                          <a:gd name="T0" fmla="*/ 926 w 839"/>
                          <a:gd name="T1" fmla="*/ 3782 h 245"/>
                          <a:gd name="T2" fmla="*/ 1112 w 839"/>
                          <a:gd name="T3" fmla="*/ 3585 h 245"/>
                          <a:gd name="T4" fmla="*/ 1400 w 839"/>
                          <a:gd name="T5" fmla="*/ 3364 h 245"/>
                          <a:gd name="T6" fmla="*/ 1611 w 839"/>
                          <a:gd name="T7" fmla="*/ 3194 h 245"/>
                          <a:gd name="T8" fmla="*/ 1893 w 839"/>
                          <a:gd name="T9" fmla="*/ 3019 h 245"/>
                          <a:gd name="T10" fmla="*/ 2158 w 839"/>
                          <a:gd name="T11" fmla="*/ 2835 h 245"/>
                          <a:gd name="T12" fmla="*/ 2455 w 839"/>
                          <a:gd name="T13" fmla="*/ 2708 h 245"/>
                          <a:gd name="T14" fmla="*/ 2689 w 839"/>
                          <a:gd name="T15" fmla="*/ 2585 h 245"/>
                          <a:gd name="T16" fmla="*/ 2948 w 839"/>
                          <a:gd name="T17" fmla="*/ 2449 h 245"/>
                          <a:gd name="T18" fmla="*/ 3202 w 839"/>
                          <a:gd name="T19" fmla="*/ 2314 h 245"/>
                          <a:gd name="T20" fmla="*/ 3444 w 839"/>
                          <a:gd name="T21" fmla="*/ 2218 h 245"/>
                          <a:gd name="T22" fmla="*/ 3768 w 839"/>
                          <a:gd name="T23" fmla="*/ 2112 h 245"/>
                          <a:gd name="T24" fmla="*/ 4154 w 839"/>
                          <a:gd name="T25" fmla="*/ 1969 h 245"/>
                          <a:gd name="T26" fmla="*/ 4546 w 839"/>
                          <a:gd name="T27" fmla="*/ 1873 h 245"/>
                          <a:gd name="T28" fmla="*/ 4980 w 839"/>
                          <a:gd name="T29" fmla="*/ 1823 h 245"/>
                          <a:gd name="T30" fmla="*/ 5351 w 839"/>
                          <a:gd name="T31" fmla="*/ 1748 h 245"/>
                          <a:gd name="T32" fmla="*/ 5815 w 839"/>
                          <a:gd name="T33" fmla="*/ 1734 h 245"/>
                          <a:gd name="T34" fmla="*/ 6272 w 839"/>
                          <a:gd name="T35" fmla="*/ 1734 h 245"/>
                          <a:gd name="T36" fmla="*/ 6747 w 839"/>
                          <a:gd name="T37" fmla="*/ 1747 h 245"/>
                          <a:gd name="T38" fmla="*/ 7136 w 839"/>
                          <a:gd name="T39" fmla="*/ 1817 h 245"/>
                          <a:gd name="T40" fmla="*/ 7582 w 839"/>
                          <a:gd name="T41" fmla="*/ 1845 h 245"/>
                          <a:gd name="T42" fmla="*/ 7946 w 839"/>
                          <a:gd name="T43" fmla="*/ 1962 h 245"/>
                          <a:gd name="T44" fmla="*/ 8338 w 839"/>
                          <a:gd name="T45" fmla="*/ 2078 h 245"/>
                          <a:gd name="T46" fmla="*/ 8771 w 839"/>
                          <a:gd name="T47" fmla="*/ 2210 h 245"/>
                          <a:gd name="T48" fmla="*/ 9211 w 839"/>
                          <a:gd name="T49" fmla="*/ 2405 h 245"/>
                          <a:gd name="T50" fmla="*/ 9597 w 839"/>
                          <a:gd name="T51" fmla="*/ 2585 h 245"/>
                          <a:gd name="T52" fmla="*/ 10038 w 839"/>
                          <a:gd name="T53" fmla="*/ 2825 h 245"/>
                          <a:gd name="T54" fmla="*/ 10401 w 839"/>
                          <a:gd name="T55" fmla="*/ 3097 h 245"/>
                          <a:gd name="T56" fmla="*/ 12315 w 839"/>
                          <a:gd name="T57" fmla="*/ 3461 h 245"/>
                          <a:gd name="T58" fmla="*/ 11299 w 839"/>
                          <a:gd name="T59" fmla="*/ 1638 h 245"/>
                          <a:gd name="T60" fmla="*/ 10833 w 839"/>
                          <a:gd name="T61" fmla="*/ 1335 h 245"/>
                          <a:gd name="T62" fmla="*/ 10386 w 839"/>
                          <a:gd name="T63" fmla="*/ 1085 h 245"/>
                          <a:gd name="T64" fmla="*/ 9990 w 839"/>
                          <a:gd name="T65" fmla="*/ 856 h 245"/>
                          <a:gd name="T66" fmla="*/ 9579 w 839"/>
                          <a:gd name="T67" fmla="*/ 698 h 245"/>
                          <a:gd name="T68" fmla="*/ 9188 w 839"/>
                          <a:gd name="T69" fmla="*/ 529 h 245"/>
                          <a:gd name="T70" fmla="*/ 8697 w 839"/>
                          <a:gd name="T71" fmla="*/ 370 h 245"/>
                          <a:gd name="T72" fmla="*/ 8286 w 839"/>
                          <a:gd name="T73" fmla="*/ 255 h 245"/>
                          <a:gd name="T74" fmla="*/ 7804 w 839"/>
                          <a:gd name="T75" fmla="*/ 158 h 245"/>
                          <a:gd name="T76" fmla="*/ 7355 w 839"/>
                          <a:gd name="T77" fmla="*/ 98 h 245"/>
                          <a:gd name="T78" fmla="*/ 6866 w 839"/>
                          <a:gd name="T79" fmla="*/ 3 h 245"/>
                          <a:gd name="T80" fmla="*/ 6455 w 839"/>
                          <a:gd name="T81" fmla="*/ 0 h 245"/>
                          <a:gd name="T82" fmla="*/ 6013 w 839"/>
                          <a:gd name="T83" fmla="*/ 0 h 245"/>
                          <a:gd name="T84" fmla="*/ 5562 w 839"/>
                          <a:gd name="T85" fmla="*/ 3 h 245"/>
                          <a:gd name="T86" fmla="*/ 5095 w 839"/>
                          <a:gd name="T87" fmla="*/ 87 h 245"/>
                          <a:gd name="T88" fmla="*/ 4669 w 839"/>
                          <a:gd name="T89" fmla="*/ 124 h 245"/>
                          <a:gd name="T90" fmla="*/ 4291 w 839"/>
                          <a:gd name="T91" fmla="*/ 226 h 245"/>
                          <a:gd name="T92" fmla="*/ 3818 w 839"/>
                          <a:gd name="T93" fmla="*/ 348 h 245"/>
                          <a:gd name="T94" fmla="*/ 3415 w 839"/>
                          <a:gd name="T95" fmla="*/ 470 h 245"/>
                          <a:gd name="T96" fmla="*/ 3022 w 839"/>
                          <a:gd name="T97" fmla="*/ 599 h 245"/>
                          <a:gd name="T98" fmla="*/ 2602 w 839"/>
                          <a:gd name="T99" fmla="*/ 760 h 245"/>
                          <a:gd name="T100" fmla="*/ 2225 w 839"/>
                          <a:gd name="T101" fmla="*/ 960 h 245"/>
                          <a:gd name="T102" fmla="*/ 1920 w 839"/>
                          <a:gd name="T103" fmla="*/ 1081 h 245"/>
                          <a:gd name="T104" fmla="*/ 1694 w 839"/>
                          <a:gd name="T105" fmla="*/ 1185 h 245"/>
                          <a:gd name="T106" fmla="*/ 1504 w 839"/>
                          <a:gd name="T107" fmla="*/ 1311 h 245"/>
                          <a:gd name="T108" fmla="*/ 1290 w 839"/>
                          <a:gd name="T109" fmla="*/ 1454 h 245"/>
                          <a:gd name="T110" fmla="*/ 1109 w 839"/>
                          <a:gd name="T111" fmla="*/ 1578 h 245"/>
                          <a:gd name="T112" fmla="*/ 878 w 839"/>
                          <a:gd name="T113" fmla="*/ 1713 h 245"/>
                          <a:gd name="T114" fmla="*/ 652 w 839"/>
                          <a:gd name="T115" fmla="*/ 1850 h 245"/>
                          <a:gd name="T116" fmla="*/ 459 w 839"/>
                          <a:gd name="T117" fmla="*/ 2003 h 245"/>
                          <a:gd name="T118" fmla="*/ 255 w 839"/>
                          <a:gd name="T119" fmla="*/ 2200 h 245"/>
                          <a:gd name="T120" fmla="*/ 78 w 839"/>
                          <a:gd name="T121" fmla="*/ 2306 h 245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839"/>
                          <a:gd name="T184" fmla="*/ 0 h 245"/>
                          <a:gd name="T185" fmla="*/ 839 w 839"/>
                          <a:gd name="T186" fmla="*/ 245 h 245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839" h="245">
                            <a:moveTo>
                              <a:pt x="0" y="156"/>
                            </a:moveTo>
                            <a:lnTo>
                              <a:pt x="62" y="244"/>
                            </a:lnTo>
                            <a:lnTo>
                              <a:pt x="68" y="239"/>
                            </a:lnTo>
                            <a:lnTo>
                              <a:pt x="76" y="232"/>
                            </a:lnTo>
                            <a:lnTo>
                              <a:pt x="85" y="224"/>
                            </a:lnTo>
                            <a:lnTo>
                              <a:pt x="94" y="218"/>
                            </a:lnTo>
                            <a:lnTo>
                              <a:pt x="103" y="212"/>
                            </a:lnTo>
                            <a:lnTo>
                              <a:pt x="110" y="207"/>
                            </a:lnTo>
                            <a:lnTo>
                              <a:pt x="120" y="200"/>
                            </a:lnTo>
                            <a:lnTo>
                              <a:pt x="128" y="195"/>
                            </a:lnTo>
                            <a:lnTo>
                              <a:pt x="138" y="189"/>
                            </a:lnTo>
                            <a:lnTo>
                              <a:pt x="147" y="184"/>
                            </a:lnTo>
                            <a:lnTo>
                              <a:pt x="157" y="179"/>
                            </a:lnTo>
                            <a:lnTo>
                              <a:pt x="167" y="174"/>
                            </a:lnTo>
                            <a:lnTo>
                              <a:pt x="174" y="170"/>
                            </a:lnTo>
                            <a:lnTo>
                              <a:pt x="182" y="167"/>
                            </a:lnTo>
                            <a:lnTo>
                              <a:pt x="192" y="162"/>
                            </a:lnTo>
                            <a:lnTo>
                              <a:pt x="201" y="158"/>
                            </a:lnTo>
                            <a:lnTo>
                              <a:pt x="210" y="154"/>
                            </a:lnTo>
                            <a:lnTo>
                              <a:pt x="219" y="150"/>
                            </a:lnTo>
                            <a:lnTo>
                              <a:pt x="227" y="148"/>
                            </a:lnTo>
                            <a:lnTo>
                              <a:pt x="234" y="144"/>
                            </a:lnTo>
                            <a:lnTo>
                              <a:pt x="245" y="141"/>
                            </a:lnTo>
                            <a:lnTo>
                              <a:pt x="256" y="137"/>
                            </a:lnTo>
                            <a:lnTo>
                              <a:pt x="270" y="134"/>
                            </a:lnTo>
                            <a:lnTo>
                              <a:pt x="283" y="128"/>
                            </a:lnTo>
                            <a:lnTo>
                              <a:pt x="297" y="126"/>
                            </a:lnTo>
                            <a:lnTo>
                              <a:pt x="310" y="121"/>
                            </a:lnTo>
                            <a:lnTo>
                              <a:pt x="327" y="119"/>
                            </a:lnTo>
                            <a:lnTo>
                              <a:pt x="339" y="118"/>
                            </a:lnTo>
                            <a:lnTo>
                              <a:pt x="351" y="116"/>
                            </a:lnTo>
                            <a:lnTo>
                              <a:pt x="365" y="114"/>
                            </a:lnTo>
                            <a:lnTo>
                              <a:pt x="380" y="113"/>
                            </a:lnTo>
                            <a:lnTo>
                              <a:pt x="396" y="111"/>
                            </a:lnTo>
                            <a:lnTo>
                              <a:pt x="411" y="111"/>
                            </a:lnTo>
                            <a:lnTo>
                              <a:pt x="427" y="111"/>
                            </a:lnTo>
                            <a:lnTo>
                              <a:pt x="443" y="111"/>
                            </a:lnTo>
                            <a:lnTo>
                              <a:pt x="459" y="113"/>
                            </a:lnTo>
                            <a:lnTo>
                              <a:pt x="473" y="114"/>
                            </a:lnTo>
                            <a:lnTo>
                              <a:pt x="486" y="117"/>
                            </a:lnTo>
                            <a:lnTo>
                              <a:pt x="499" y="118"/>
                            </a:lnTo>
                            <a:lnTo>
                              <a:pt x="515" y="119"/>
                            </a:lnTo>
                            <a:lnTo>
                              <a:pt x="529" y="124"/>
                            </a:lnTo>
                            <a:lnTo>
                              <a:pt x="540" y="126"/>
                            </a:lnTo>
                            <a:lnTo>
                              <a:pt x="555" y="130"/>
                            </a:lnTo>
                            <a:lnTo>
                              <a:pt x="568" y="134"/>
                            </a:lnTo>
                            <a:lnTo>
                              <a:pt x="583" y="138"/>
                            </a:lnTo>
                            <a:lnTo>
                              <a:pt x="597" y="142"/>
                            </a:lnTo>
                            <a:lnTo>
                              <a:pt x="611" y="148"/>
                            </a:lnTo>
                            <a:lnTo>
                              <a:pt x="627" y="155"/>
                            </a:lnTo>
                            <a:lnTo>
                              <a:pt x="641" y="161"/>
                            </a:lnTo>
                            <a:lnTo>
                              <a:pt x="654" y="167"/>
                            </a:lnTo>
                            <a:lnTo>
                              <a:pt x="667" y="175"/>
                            </a:lnTo>
                            <a:lnTo>
                              <a:pt x="682" y="183"/>
                            </a:lnTo>
                            <a:lnTo>
                              <a:pt x="693" y="191"/>
                            </a:lnTo>
                            <a:lnTo>
                              <a:pt x="707" y="200"/>
                            </a:lnTo>
                            <a:lnTo>
                              <a:pt x="687" y="233"/>
                            </a:lnTo>
                            <a:lnTo>
                              <a:pt x="838" y="224"/>
                            </a:lnTo>
                            <a:lnTo>
                              <a:pt x="788" y="76"/>
                            </a:lnTo>
                            <a:lnTo>
                              <a:pt x="769" y="106"/>
                            </a:lnTo>
                            <a:lnTo>
                              <a:pt x="753" y="96"/>
                            </a:lnTo>
                            <a:lnTo>
                              <a:pt x="737" y="86"/>
                            </a:lnTo>
                            <a:lnTo>
                              <a:pt x="722" y="78"/>
                            </a:lnTo>
                            <a:lnTo>
                              <a:pt x="706" y="70"/>
                            </a:lnTo>
                            <a:lnTo>
                              <a:pt x="694" y="62"/>
                            </a:lnTo>
                            <a:lnTo>
                              <a:pt x="680" y="56"/>
                            </a:lnTo>
                            <a:lnTo>
                              <a:pt x="666" y="51"/>
                            </a:lnTo>
                            <a:lnTo>
                              <a:pt x="652" y="45"/>
                            </a:lnTo>
                            <a:lnTo>
                              <a:pt x="639" y="40"/>
                            </a:lnTo>
                            <a:lnTo>
                              <a:pt x="625" y="34"/>
                            </a:lnTo>
                            <a:lnTo>
                              <a:pt x="607" y="28"/>
                            </a:lnTo>
                            <a:lnTo>
                              <a:pt x="592" y="24"/>
                            </a:lnTo>
                            <a:lnTo>
                              <a:pt x="578" y="20"/>
                            </a:lnTo>
                            <a:lnTo>
                              <a:pt x="564" y="16"/>
                            </a:lnTo>
                            <a:lnTo>
                              <a:pt x="547" y="12"/>
                            </a:lnTo>
                            <a:lnTo>
                              <a:pt x="531" y="10"/>
                            </a:lnTo>
                            <a:lnTo>
                              <a:pt x="516" y="7"/>
                            </a:lnTo>
                            <a:lnTo>
                              <a:pt x="501" y="6"/>
                            </a:lnTo>
                            <a:lnTo>
                              <a:pt x="484" y="4"/>
                            </a:lnTo>
                            <a:lnTo>
                              <a:pt x="468" y="3"/>
                            </a:lnTo>
                            <a:lnTo>
                              <a:pt x="453" y="1"/>
                            </a:lnTo>
                            <a:lnTo>
                              <a:pt x="439" y="0"/>
                            </a:lnTo>
                            <a:lnTo>
                              <a:pt x="424" y="0"/>
                            </a:lnTo>
                            <a:lnTo>
                              <a:pt x="409" y="0"/>
                            </a:lnTo>
                            <a:lnTo>
                              <a:pt x="395" y="1"/>
                            </a:lnTo>
                            <a:lnTo>
                              <a:pt x="378" y="3"/>
                            </a:lnTo>
                            <a:lnTo>
                              <a:pt x="363" y="3"/>
                            </a:lnTo>
                            <a:lnTo>
                              <a:pt x="347" y="5"/>
                            </a:lnTo>
                            <a:lnTo>
                              <a:pt x="332" y="7"/>
                            </a:lnTo>
                            <a:lnTo>
                              <a:pt x="318" y="8"/>
                            </a:lnTo>
                            <a:lnTo>
                              <a:pt x="304" y="12"/>
                            </a:lnTo>
                            <a:lnTo>
                              <a:pt x="291" y="14"/>
                            </a:lnTo>
                            <a:lnTo>
                              <a:pt x="275" y="17"/>
                            </a:lnTo>
                            <a:lnTo>
                              <a:pt x="259" y="22"/>
                            </a:lnTo>
                            <a:lnTo>
                              <a:pt x="248" y="25"/>
                            </a:lnTo>
                            <a:lnTo>
                              <a:pt x="233" y="30"/>
                            </a:lnTo>
                            <a:lnTo>
                              <a:pt x="219" y="34"/>
                            </a:lnTo>
                            <a:lnTo>
                              <a:pt x="205" y="39"/>
                            </a:lnTo>
                            <a:lnTo>
                              <a:pt x="189" y="45"/>
                            </a:lnTo>
                            <a:lnTo>
                              <a:pt x="177" y="50"/>
                            </a:lnTo>
                            <a:lnTo>
                              <a:pt x="162" y="55"/>
                            </a:lnTo>
                            <a:lnTo>
                              <a:pt x="150" y="61"/>
                            </a:lnTo>
                            <a:lnTo>
                              <a:pt x="138" y="66"/>
                            </a:lnTo>
                            <a:lnTo>
                              <a:pt x="131" y="69"/>
                            </a:lnTo>
                            <a:lnTo>
                              <a:pt x="121" y="74"/>
                            </a:lnTo>
                            <a:lnTo>
                              <a:pt x="116" y="76"/>
                            </a:lnTo>
                            <a:lnTo>
                              <a:pt x="109" y="80"/>
                            </a:lnTo>
                            <a:lnTo>
                              <a:pt x="102" y="85"/>
                            </a:lnTo>
                            <a:lnTo>
                              <a:pt x="94" y="90"/>
                            </a:lnTo>
                            <a:lnTo>
                              <a:pt x="88" y="94"/>
                            </a:lnTo>
                            <a:lnTo>
                              <a:pt x="81" y="98"/>
                            </a:lnTo>
                            <a:lnTo>
                              <a:pt x="75" y="102"/>
                            </a:lnTo>
                            <a:lnTo>
                              <a:pt x="67" y="105"/>
                            </a:lnTo>
                            <a:lnTo>
                              <a:pt x="60" y="110"/>
                            </a:lnTo>
                            <a:lnTo>
                              <a:pt x="52" y="116"/>
                            </a:lnTo>
                            <a:lnTo>
                              <a:pt x="44" y="120"/>
                            </a:lnTo>
                            <a:lnTo>
                              <a:pt x="37" y="126"/>
                            </a:lnTo>
                            <a:lnTo>
                              <a:pt x="31" y="130"/>
                            </a:lnTo>
                            <a:lnTo>
                              <a:pt x="24" y="134"/>
                            </a:lnTo>
                            <a:lnTo>
                              <a:pt x="18" y="141"/>
                            </a:lnTo>
                            <a:lnTo>
                              <a:pt x="11" y="145"/>
                            </a:lnTo>
                            <a:lnTo>
                              <a:pt x="5" y="149"/>
                            </a:lnTo>
                            <a:lnTo>
                              <a:pt x="0" y="156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72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2" y="624"/>
                        <a:ext cx="267" cy="967"/>
                      </a:xfrm>
                      <a:custGeom>
                        <a:avLst/>
                        <a:gdLst>
                          <a:gd name="T0" fmla="*/ 0 w 237"/>
                          <a:gd name="T1" fmla="*/ 942 h 860"/>
                          <a:gd name="T2" fmla="*/ 158 w 237"/>
                          <a:gd name="T3" fmla="*/ 1149 h 860"/>
                          <a:gd name="T4" fmla="*/ 370 w 237"/>
                          <a:gd name="T5" fmla="*/ 1436 h 860"/>
                          <a:gd name="T6" fmla="*/ 533 w 237"/>
                          <a:gd name="T7" fmla="*/ 1670 h 860"/>
                          <a:gd name="T8" fmla="*/ 712 w 237"/>
                          <a:gd name="T9" fmla="*/ 1950 h 860"/>
                          <a:gd name="T10" fmla="*/ 858 w 237"/>
                          <a:gd name="T11" fmla="*/ 2240 h 860"/>
                          <a:gd name="T12" fmla="*/ 1032 w 237"/>
                          <a:gd name="T13" fmla="*/ 2539 h 860"/>
                          <a:gd name="T14" fmla="*/ 1147 w 237"/>
                          <a:gd name="T15" fmla="*/ 2773 h 860"/>
                          <a:gd name="T16" fmla="*/ 1272 w 237"/>
                          <a:gd name="T17" fmla="*/ 3043 h 860"/>
                          <a:gd name="T18" fmla="*/ 1377 w 237"/>
                          <a:gd name="T19" fmla="*/ 3325 h 860"/>
                          <a:gd name="T20" fmla="*/ 1476 w 237"/>
                          <a:gd name="T21" fmla="*/ 3579 h 860"/>
                          <a:gd name="T22" fmla="*/ 1578 w 237"/>
                          <a:gd name="T23" fmla="*/ 3885 h 860"/>
                          <a:gd name="T24" fmla="*/ 1735 w 237"/>
                          <a:gd name="T25" fmla="*/ 4320 h 860"/>
                          <a:gd name="T26" fmla="*/ 1818 w 237"/>
                          <a:gd name="T27" fmla="*/ 4726 h 860"/>
                          <a:gd name="T28" fmla="*/ 1878 w 237"/>
                          <a:gd name="T29" fmla="*/ 5149 h 860"/>
                          <a:gd name="T30" fmla="*/ 1931 w 237"/>
                          <a:gd name="T31" fmla="*/ 5550 h 860"/>
                          <a:gd name="T32" fmla="*/ 1968 w 237"/>
                          <a:gd name="T33" fmla="*/ 6029 h 860"/>
                          <a:gd name="T34" fmla="*/ 1968 w 237"/>
                          <a:gd name="T35" fmla="*/ 6487 h 860"/>
                          <a:gd name="T36" fmla="*/ 1955 w 237"/>
                          <a:gd name="T37" fmla="*/ 6967 h 860"/>
                          <a:gd name="T38" fmla="*/ 1878 w 237"/>
                          <a:gd name="T39" fmla="*/ 7414 h 860"/>
                          <a:gd name="T40" fmla="*/ 1848 w 237"/>
                          <a:gd name="T41" fmla="*/ 7832 h 860"/>
                          <a:gd name="T42" fmla="*/ 1743 w 237"/>
                          <a:gd name="T43" fmla="*/ 8222 h 860"/>
                          <a:gd name="T44" fmla="*/ 1620 w 237"/>
                          <a:gd name="T45" fmla="*/ 8625 h 860"/>
                          <a:gd name="T46" fmla="*/ 1512 w 237"/>
                          <a:gd name="T47" fmla="*/ 9083 h 860"/>
                          <a:gd name="T48" fmla="*/ 1314 w 237"/>
                          <a:gd name="T49" fmla="*/ 9536 h 860"/>
                          <a:gd name="T50" fmla="*/ 1129 w 237"/>
                          <a:gd name="T51" fmla="*/ 9926 h 860"/>
                          <a:gd name="T52" fmla="*/ 885 w 237"/>
                          <a:gd name="T53" fmla="*/ 10374 h 860"/>
                          <a:gd name="T54" fmla="*/ 632 w 237"/>
                          <a:gd name="T55" fmla="*/ 10764 h 860"/>
                          <a:gd name="T56" fmla="*/ 287 w 237"/>
                          <a:gd name="T57" fmla="*/ 12742 h 860"/>
                          <a:gd name="T58" fmla="*/ 2048 w 237"/>
                          <a:gd name="T59" fmla="*/ 11688 h 860"/>
                          <a:gd name="T60" fmla="*/ 2346 w 237"/>
                          <a:gd name="T61" fmla="*/ 11217 h 860"/>
                          <a:gd name="T62" fmla="*/ 2586 w 237"/>
                          <a:gd name="T63" fmla="*/ 10743 h 860"/>
                          <a:gd name="T64" fmla="*/ 2809 w 237"/>
                          <a:gd name="T65" fmla="*/ 10344 h 860"/>
                          <a:gd name="T66" fmla="*/ 2978 w 237"/>
                          <a:gd name="T67" fmla="*/ 9922 h 860"/>
                          <a:gd name="T68" fmla="*/ 3149 w 237"/>
                          <a:gd name="T69" fmla="*/ 9497 h 860"/>
                          <a:gd name="T70" fmla="*/ 3275 w 237"/>
                          <a:gd name="T71" fmla="*/ 9016 h 860"/>
                          <a:gd name="T72" fmla="*/ 3400 w 237"/>
                          <a:gd name="T73" fmla="*/ 8570 h 860"/>
                          <a:gd name="T74" fmla="*/ 3489 w 237"/>
                          <a:gd name="T75" fmla="*/ 8086 h 860"/>
                          <a:gd name="T76" fmla="*/ 3566 w 237"/>
                          <a:gd name="T77" fmla="*/ 7622 h 860"/>
                          <a:gd name="T78" fmla="*/ 3586 w 237"/>
                          <a:gd name="T79" fmla="*/ 7131 h 860"/>
                          <a:gd name="T80" fmla="*/ 3656 w 237"/>
                          <a:gd name="T81" fmla="*/ 6680 h 860"/>
                          <a:gd name="T82" fmla="*/ 3656 w 237"/>
                          <a:gd name="T83" fmla="*/ 6236 h 860"/>
                          <a:gd name="T84" fmla="*/ 3586 w 237"/>
                          <a:gd name="T85" fmla="*/ 5755 h 860"/>
                          <a:gd name="T86" fmla="*/ 3571 w 237"/>
                          <a:gd name="T87" fmla="*/ 5284 h 860"/>
                          <a:gd name="T88" fmla="*/ 3510 w 237"/>
                          <a:gd name="T89" fmla="*/ 4845 h 860"/>
                          <a:gd name="T90" fmla="*/ 3441 w 237"/>
                          <a:gd name="T91" fmla="*/ 4432 h 860"/>
                          <a:gd name="T92" fmla="*/ 3311 w 237"/>
                          <a:gd name="T93" fmla="*/ 3943 h 860"/>
                          <a:gd name="T94" fmla="*/ 3183 w 237"/>
                          <a:gd name="T95" fmla="*/ 3528 h 860"/>
                          <a:gd name="T96" fmla="*/ 3054 w 237"/>
                          <a:gd name="T97" fmla="*/ 3119 h 860"/>
                          <a:gd name="T98" fmla="*/ 2892 w 237"/>
                          <a:gd name="T99" fmla="*/ 2670 h 860"/>
                          <a:gd name="T100" fmla="*/ 2724 w 237"/>
                          <a:gd name="T101" fmla="*/ 2286 h 860"/>
                          <a:gd name="T102" fmla="*/ 2599 w 237"/>
                          <a:gd name="T103" fmla="*/ 1992 h 860"/>
                          <a:gd name="T104" fmla="*/ 2498 w 237"/>
                          <a:gd name="T105" fmla="*/ 1772 h 860"/>
                          <a:gd name="T106" fmla="*/ 2378 w 237"/>
                          <a:gd name="T107" fmla="*/ 1576 h 860"/>
                          <a:gd name="T108" fmla="*/ 2226 w 237"/>
                          <a:gd name="T109" fmla="*/ 1345 h 860"/>
                          <a:gd name="T110" fmla="*/ 2116 w 237"/>
                          <a:gd name="T111" fmla="*/ 1117 h 860"/>
                          <a:gd name="T112" fmla="*/ 1984 w 237"/>
                          <a:gd name="T113" fmla="*/ 925 h 860"/>
                          <a:gd name="T114" fmla="*/ 1825 w 237"/>
                          <a:gd name="T115" fmla="*/ 652 h 860"/>
                          <a:gd name="T116" fmla="*/ 1703 w 237"/>
                          <a:gd name="T117" fmla="*/ 459 h 860"/>
                          <a:gd name="T118" fmla="*/ 1521 w 237"/>
                          <a:gd name="T119" fmla="*/ 255 h 860"/>
                          <a:gd name="T120" fmla="*/ 1382 w 237"/>
                          <a:gd name="T121" fmla="*/ 78 h 860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37"/>
                          <a:gd name="T184" fmla="*/ 0 h 860"/>
                          <a:gd name="T185" fmla="*/ 237 w 237"/>
                          <a:gd name="T186" fmla="*/ 860 h 860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37" h="860">
                            <a:moveTo>
                              <a:pt x="84" y="0"/>
                            </a:moveTo>
                            <a:lnTo>
                              <a:pt x="0" y="63"/>
                            </a:lnTo>
                            <a:lnTo>
                              <a:pt x="4" y="70"/>
                            </a:lnTo>
                            <a:lnTo>
                              <a:pt x="10" y="77"/>
                            </a:lnTo>
                            <a:lnTo>
                              <a:pt x="18" y="87"/>
                            </a:lnTo>
                            <a:lnTo>
                              <a:pt x="24" y="97"/>
                            </a:lnTo>
                            <a:lnTo>
                              <a:pt x="30" y="106"/>
                            </a:lnTo>
                            <a:lnTo>
                              <a:pt x="35" y="113"/>
                            </a:lnTo>
                            <a:lnTo>
                              <a:pt x="41" y="124"/>
                            </a:lnTo>
                            <a:lnTo>
                              <a:pt x="46" y="132"/>
                            </a:lnTo>
                            <a:lnTo>
                              <a:pt x="51" y="141"/>
                            </a:lnTo>
                            <a:lnTo>
                              <a:pt x="56" y="150"/>
                            </a:lnTo>
                            <a:lnTo>
                              <a:pt x="61" y="162"/>
                            </a:lnTo>
                            <a:lnTo>
                              <a:pt x="67" y="172"/>
                            </a:lnTo>
                            <a:lnTo>
                              <a:pt x="70" y="179"/>
                            </a:lnTo>
                            <a:lnTo>
                              <a:pt x="74" y="187"/>
                            </a:lnTo>
                            <a:lnTo>
                              <a:pt x="78" y="197"/>
                            </a:lnTo>
                            <a:lnTo>
                              <a:pt x="82" y="205"/>
                            </a:lnTo>
                            <a:lnTo>
                              <a:pt x="86" y="215"/>
                            </a:lnTo>
                            <a:lnTo>
                              <a:pt x="89" y="225"/>
                            </a:lnTo>
                            <a:lnTo>
                              <a:pt x="92" y="232"/>
                            </a:lnTo>
                            <a:lnTo>
                              <a:pt x="95" y="240"/>
                            </a:lnTo>
                            <a:lnTo>
                              <a:pt x="98" y="251"/>
                            </a:lnTo>
                            <a:lnTo>
                              <a:pt x="102" y="262"/>
                            </a:lnTo>
                            <a:lnTo>
                              <a:pt x="106" y="277"/>
                            </a:lnTo>
                            <a:lnTo>
                              <a:pt x="111" y="291"/>
                            </a:lnTo>
                            <a:lnTo>
                              <a:pt x="113" y="304"/>
                            </a:lnTo>
                            <a:lnTo>
                              <a:pt x="117" y="318"/>
                            </a:lnTo>
                            <a:lnTo>
                              <a:pt x="119" y="335"/>
                            </a:lnTo>
                            <a:lnTo>
                              <a:pt x="122" y="347"/>
                            </a:lnTo>
                            <a:lnTo>
                              <a:pt x="123" y="359"/>
                            </a:lnTo>
                            <a:lnTo>
                              <a:pt x="124" y="374"/>
                            </a:lnTo>
                            <a:lnTo>
                              <a:pt x="125" y="390"/>
                            </a:lnTo>
                            <a:lnTo>
                              <a:pt x="127" y="406"/>
                            </a:lnTo>
                            <a:lnTo>
                              <a:pt x="127" y="421"/>
                            </a:lnTo>
                            <a:lnTo>
                              <a:pt x="127" y="437"/>
                            </a:lnTo>
                            <a:lnTo>
                              <a:pt x="127" y="454"/>
                            </a:lnTo>
                            <a:lnTo>
                              <a:pt x="125" y="470"/>
                            </a:lnTo>
                            <a:lnTo>
                              <a:pt x="124" y="485"/>
                            </a:lnTo>
                            <a:lnTo>
                              <a:pt x="122" y="499"/>
                            </a:lnTo>
                            <a:lnTo>
                              <a:pt x="121" y="512"/>
                            </a:lnTo>
                            <a:lnTo>
                              <a:pt x="119" y="527"/>
                            </a:lnTo>
                            <a:lnTo>
                              <a:pt x="115" y="542"/>
                            </a:lnTo>
                            <a:lnTo>
                              <a:pt x="112" y="554"/>
                            </a:lnTo>
                            <a:lnTo>
                              <a:pt x="109" y="569"/>
                            </a:lnTo>
                            <a:lnTo>
                              <a:pt x="105" y="582"/>
                            </a:lnTo>
                            <a:lnTo>
                              <a:pt x="101" y="598"/>
                            </a:lnTo>
                            <a:lnTo>
                              <a:pt x="97" y="612"/>
                            </a:lnTo>
                            <a:lnTo>
                              <a:pt x="92" y="627"/>
                            </a:lnTo>
                            <a:lnTo>
                              <a:pt x="85" y="642"/>
                            </a:lnTo>
                            <a:lnTo>
                              <a:pt x="79" y="656"/>
                            </a:lnTo>
                            <a:lnTo>
                              <a:pt x="73" y="670"/>
                            </a:lnTo>
                            <a:lnTo>
                              <a:pt x="66" y="684"/>
                            </a:lnTo>
                            <a:lnTo>
                              <a:pt x="57" y="699"/>
                            </a:lnTo>
                            <a:lnTo>
                              <a:pt x="49" y="710"/>
                            </a:lnTo>
                            <a:lnTo>
                              <a:pt x="41" y="726"/>
                            </a:lnTo>
                            <a:lnTo>
                              <a:pt x="9" y="704"/>
                            </a:lnTo>
                            <a:lnTo>
                              <a:pt x="18" y="859"/>
                            </a:lnTo>
                            <a:lnTo>
                              <a:pt x="161" y="808"/>
                            </a:lnTo>
                            <a:lnTo>
                              <a:pt x="132" y="788"/>
                            </a:lnTo>
                            <a:lnTo>
                              <a:pt x="142" y="772"/>
                            </a:lnTo>
                            <a:lnTo>
                              <a:pt x="151" y="756"/>
                            </a:lnTo>
                            <a:lnTo>
                              <a:pt x="159" y="741"/>
                            </a:lnTo>
                            <a:lnTo>
                              <a:pt x="167" y="725"/>
                            </a:lnTo>
                            <a:lnTo>
                              <a:pt x="174" y="711"/>
                            </a:lnTo>
                            <a:lnTo>
                              <a:pt x="180" y="697"/>
                            </a:lnTo>
                            <a:lnTo>
                              <a:pt x="185" y="682"/>
                            </a:lnTo>
                            <a:lnTo>
                              <a:pt x="192" y="669"/>
                            </a:lnTo>
                            <a:lnTo>
                              <a:pt x="196" y="655"/>
                            </a:lnTo>
                            <a:lnTo>
                              <a:pt x="202" y="640"/>
                            </a:lnTo>
                            <a:lnTo>
                              <a:pt x="208" y="622"/>
                            </a:lnTo>
                            <a:lnTo>
                              <a:pt x="211" y="607"/>
                            </a:lnTo>
                            <a:lnTo>
                              <a:pt x="216" y="592"/>
                            </a:lnTo>
                            <a:lnTo>
                              <a:pt x="219" y="578"/>
                            </a:lnTo>
                            <a:lnTo>
                              <a:pt x="223" y="561"/>
                            </a:lnTo>
                            <a:lnTo>
                              <a:pt x="225" y="545"/>
                            </a:lnTo>
                            <a:lnTo>
                              <a:pt x="228" y="530"/>
                            </a:lnTo>
                            <a:lnTo>
                              <a:pt x="229" y="514"/>
                            </a:lnTo>
                            <a:lnTo>
                              <a:pt x="232" y="496"/>
                            </a:lnTo>
                            <a:lnTo>
                              <a:pt x="232" y="480"/>
                            </a:lnTo>
                            <a:lnTo>
                              <a:pt x="234" y="465"/>
                            </a:lnTo>
                            <a:lnTo>
                              <a:pt x="235" y="450"/>
                            </a:lnTo>
                            <a:lnTo>
                              <a:pt x="236" y="435"/>
                            </a:lnTo>
                            <a:lnTo>
                              <a:pt x="235" y="420"/>
                            </a:lnTo>
                            <a:lnTo>
                              <a:pt x="234" y="405"/>
                            </a:lnTo>
                            <a:lnTo>
                              <a:pt x="232" y="388"/>
                            </a:lnTo>
                            <a:lnTo>
                              <a:pt x="232" y="373"/>
                            </a:lnTo>
                            <a:lnTo>
                              <a:pt x="230" y="356"/>
                            </a:lnTo>
                            <a:lnTo>
                              <a:pt x="228" y="341"/>
                            </a:lnTo>
                            <a:lnTo>
                              <a:pt x="227" y="326"/>
                            </a:lnTo>
                            <a:lnTo>
                              <a:pt x="224" y="312"/>
                            </a:lnTo>
                            <a:lnTo>
                              <a:pt x="222" y="298"/>
                            </a:lnTo>
                            <a:lnTo>
                              <a:pt x="218" y="282"/>
                            </a:lnTo>
                            <a:lnTo>
                              <a:pt x="214" y="266"/>
                            </a:lnTo>
                            <a:lnTo>
                              <a:pt x="210" y="254"/>
                            </a:lnTo>
                            <a:lnTo>
                              <a:pt x="206" y="238"/>
                            </a:lnTo>
                            <a:lnTo>
                              <a:pt x="202" y="225"/>
                            </a:lnTo>
                            <a:lnTo>
                              <a:pt x="197" y="211"/>
                            </a:lnTo>
                            <a:lnTo>
                              <a:pt x="192" y="195"/>
                            </a:lnTo>
                            <a:lnTo>
                              <a:pt x="186" y="181"/>
                            </a:lnTo>
                            <a:lnTo>
                              <a:pt x="181" y="165"/>
                            </a:lnTo>
                            <a:lnTo>
                              <a:pt x="176" y="154"/>
                            </a:lnTo>
                            <a:lnTo>
                              <a:pt x="171" y="141"/>
                            </a:lnTo>
                            <a:lnTo>
                              <a:pt x="168" y="133"/>
                            </a:lnTo>
                            <a:lnTo>
                              <a:pt x="163" y="124"/>
                            </a:lnTo>
                            <a:lnTo>
                              <a:pt x="161" y="118"/>
                            </a:lnTo>
                            <a:lnTo>
                              <a:pt x="157" y="112"/>
                            </a:lnTo>
                            <a:lnTo>
                              <a:pt x="153" y="105"/>
                            </a:lnTo>
                            <a:lnTo>
                              <a:pt x="148" y="97"/>
                            </a:lnTo>
                            <a:lnTo>
                              <a:pt x="144" y="91"/>
                            </a:lnTo>
                            <a:lnTo>
                              <a:pt x="140" y="83"/>
                            </a:lnTo>
                            <a:lnTo>
                              <a:pt x="137" y="76"/>
                            </a:lnTo>
                            <a:lnTo>
                              <a:pt x="133" y="68"/>
                            </a:lnTo>
                            <a:lnTo>
                              <a:pt x="129" y="61"/>
                            </a:lnTo>
                            <a:lnTo>
                              <a:pt x="123" y="53"/>
                            </a:lnTo>
                            <a:lnTo>
                              <a:pt x="118" y="44"/>
                            </a:lnTo>
                            <a:lnTo>
                              <a:pt x="114" y="38"/>
                            </a:lnTo>
                            <a:lnTo>
                              <a:pt x="109" y="31"/>
                            </a:lnTo>
                            <a:lnTo>
                              <a:pt x="105" y="24"/>
                            </a:lnTo>
                            <a:lnTo>
                              <a:pt x="98" y="18"/>
                            </a:lnTo>
                            <a:lnTo>
                              <a:pt x="94" y="11"/>
                            </a:lnTo>
                            <a:lnTo>
                              <a:pt x="90" y="5"/>
                            </a:lnTo>
                            <a:lnTo>
                              <a:pt x="84" y="0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73" name="Freeform 1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3" y="1805"/>
                        <a:ext cx="943" cy="275"/>
                      </a:xfrm>
                      <a:custGeom>
                        <a:avLst/>
                        <a:gdLst>
                          <a:gd name="T0" fmla="*/ 11376 w 839"/>
                          <a:gd name="T1" fmla="*/ 0 h 245"/>
                          <a:gd name="T2" fmla="*/ 11190 w 839"/>
                          <a:gd name="T3" fmla="*/ 152 h 245"/>
                          <a:gd name="T4" fmla="*/ 10928 w 839"/>
                          <a:gd name="T5" fmla="*/ 354 h 245"/>
                          <a:gd name="T6" fmla="*/ 10689 w 839"/>
                          <a:gd name="T7" fmla="*/ 523 h 245"/>
                          <a:gd name="T8" fmla="*/ 10424 w 839"/>
                          <a:gd name="T9" fmla="*/ 684 h 245"/>
                          <a:gd name="T10" fmla="*/ 10132 w 839"/>
                          <a:gd name="T11" fmla="*/ 831 h 245"/>
                          <a:gd name="T12" fmla="*/ 9840 w 839"/>
                          <a:gd name="T13" fmla="*/ 981 h 245"/>
                          <a:gd name="T14" fmla="*/ 9632 w 839"/>
                          <a:gd name="T15" fmla="*/ 1101 h 245"/>
                          <a:gd name="T16" fmla="*/ 9361 w 839"/>
                          <a:gd name="T17" fmla="*/ 1220 h 245"/>
                          <a:gd name="T18" fmla="*/ 9079 w 839"/>
                          <a:gd name="T19" fmla="*/ 1319 h 245"/>
                          <a:gd name="T20" fmla="*/ 8858 w 839"/>
                          <a:gd name="T21" fmla="*/ 1402 h 245"/>
                          <a:gd name="T22" fmla="*/ 8538 w 839"/>
                          <a:gd name="T23" fmla="*/ 1509 h 245"/>
                          <a:gd name="T24" fmla="*/ 8154 w 839"/>
                          <a:gd name="T25" fmla="*/ 1643 h 245"/>
                          <a:gd name="T26" fmla="*/ 7738 w 839"/>
                          <a:gd name="T27" fmla="*/ 1748 h 245"/>
                          <a:gd name="T28" fmla="*/ 7341 w 839"/>
                          <a:gd name="T29" fmla="*/ 1786 h 245"/>
                          <a:gd name="T30" fmla="*/ 6943 w 839"/>
                          <a:gd name="T31" fmla="*/ 1844 h 245"/>
                          <a:gd name="T32" fmla="*/ 6483 w 839"/>
                          <a:gd name="T33" fmla="*/ 1885 h 245"/>
                          <a:gd name="T34" fmla="*/ 6036 w 839"/>
                          <a:gd name="T35" fmla="*/ 1885 h 245"/>
                          <a:gd name="T36" fmla="*/ 5570 w 839"/>
                          <a:gd name="T37" fmla="*/ 1857 h 245"/>
                          <a:gd name="T38" fmla="*/ 5170 w 839"/>
                          <a:gd name="T39" fmla="*/ 1786 h 245"/>
                          <a:gd name="T40" fmla="*/ 4752 w 839"/>
                          <a:gd name="T41" fmla="*/ 1759 h 245"/>
                          <a:gd name="T42" fmla="*/ 4355 w 839"/>
                          <a:gd name="T43" fmla="*/ 1662 h 245"/>
                          <a:gd name="T44" fmla="*/ 3942 w 839"/>
                          <a:gd name="T45" fmla="*/ 1566 h 245"/>
                          <a:gd name="T46" fmla="*/ 3527 w 839"/>
                          <a:gd name="T47" fmla="*/ 1447 h 245"/>
                          <a:gd name="T48" fmla="*/ 3101 w 839"/>
                          <a:gd name="T49" fmla="*/ 1249 h 245"/>
                          <a:gd name="T50" fmla="*/ 2696 w 839"/>
                          <a:gd name="T51" fmla="*/ 1087 h 245"/>
                          <a:gd name="T52" fmla="*/ 2287 w 839"/>
                          <a:gd name="T53" fmla="*/ 846 h 245"/>
                          <a:gd name="T54" fmla="*/ 1904 w 839"/>
                          <a:gd name="T55" fmla="*/ 609 h 245"/>
                          <a:gd name="T56" fmla="*/ 0 w 839"/>
                          <a:gd name="T57" fmla="*/ 272 h 245"/>
                          <a:gd name="T58" fmla="*/ 989 w 839"/>
                          <a:gd name="T59" fmla="*/ 1962 h 245"/>
                          <a:gd name="T60" fmla="*/ 1478 w 839"/>
                          <a:gd name="T61" fmla="*/ 2226 h 245"/>
                          <a:gd name="T62" fmla="*/ 1920 w 839"/>
                          <a:gd name="T63" fmla="*/ 2472 h 245"/>
                          <a:gd name="T64" fmla="*/ 2314 w 839"/>
                          <a:gd name="T65" fmla="*/ 2673 h 245"/>
                          <a:gd name="T66" fmla="*/ 2726 w 839"/>
                          <a:gd name="T67" fmla="*/ 2836 h 245"/>
                          <a:gd name="T68" fmla="*/ 3111 w 839"/>
                          <a:gd name="T69" fmla="*/ 2992 h 245"/>
                          <a:gd name="T70" fmla="*/ 3588 w 839"/>
                          <a:gd name="T71" fmla="*/ 3132 h 245"/>
                          <a:gd name="T72" fmla="*/ 4017 w 839"/>
                          <a:gd name="T73" fmla="*/ 3227 h 245"/>
                          <a:gd name="T74" fmla="*/ 4504 w 839"/>
                          <a:gd name="T75" fmla="*/ 3324 h 245"/>
                          <a:gd name="T76" fmla="*/ 4949 w 839"/>
                          <a:gd name="T77" fmla="*/ 3375 h 245"/>
                          <a:gd name="T78" fmla="*/ 5425 w 839"/>
                          <a:gd name="T79" fmla="*/ 3422 h 245"/>
                          <a:gd name="T80" fmla="*/ 5836 w 839"/>
                          <a:gd name="T81" fmla="*/ 3459 h 245"/>
                          <a:gd name="T82" fmla="*/ 6291 w 839"/>
                          <a:gd name="T83" fmla="*/ 3459 h 245"/>
                          <a:gd name="T84" fmla="*/ 6747 w 839"/>
                          <a:gd name="T85" fmla="*/ 3422 h 245"/>
                          <a:gd name="T86" fmla="*/ 7215 w 839"/>
                          <a:gd name="T87" fmla="*/ 3386 h 245"/>
                          <a:gd name="T88" fmla="*/ 7625 w 839"/>
                          <a:gd name="T89" fmla="*/ 3358 h 245"/>
                          <a:gd name="T90" fmla="*/ 8042 w 839"/>
                          <a:gd name="T91" fmla="*/ 3261 h 245"/>
                          <a:gd name="T92" fmla="*/ 8521 w 839"/>
                          <a:gd name="T93" fmla="*/ 3141 h 245"/>
                          <a:gd name="T94" fmla="*/ 8876 w 839"/>
                          <a:gd name="T95" fmla="*/ 3029 h 245"/>
                          <a:gd name="T96" fmla="*/ 9281 w 839"/>
                          <a:gd name="T97" fmla="*/ 2905 h 245"/>
                          <a:gd name="T98" fmla="*/ 9699 w 839"/>
                          <a:gd name="T99" fmla="*/ 2765 h 245"/>
                          <a:gd name="T100" fmla="*/ 10102 w 839"/>
                          <a:gd name="T101" fmla="*/ 2588 h 245"/>
                          <a:gd name="T102" fmla="*/ 10386 w 839"/>
                          <a:gd name="T103" fmla="*/ 2486 h 245"/>
                          <a:gd name="T104" fmla="*/ 10618 w 839"/>
                          <a:gd name="T105" fmla="*/ 2381 h 245"/>
                          <a:gd name="T106" fmla="*/ 10787 w 839"/>
                          <a:gd name="T107" fmla="*/ 2261 h 245"/>
                          <a:gd name="T108" fmla="*/ 10997 w 839"/>
                          <a:gd name="T109" fmla="*/ 2121 h 245"/>
                          <a:gd name="T110" fmla="*/ 11190 w 839"/>
                          <a:gd name="T111" fmla="*/ 2014 h 245"/>
                          <a:gd name="T112" fmla="*/ 11423 w 839"/>
                          <a:gd name="T113" fmla="*/ 1901 h 245"/>
                          <a:gd name="T114" fmla="*/ 11673 w 839"/>
                          <a:gd name="T115" fmla="*/ 1758 h 245"/>
                          <a:gd name="T116" fmla="*/ 11840 w 839"/>
                          <a:gd name="T117" fmla="*/ 1624 h 245"/>
                          <a:gd name="T118" fmla="*/ 12040 w 839"/>
                          <a:gd name="T119" fmla="*/ 1452 h 245"/>
                          <a:gd name="T120" fmla="*/ 12226 w 839"/>
                          <a:gd name="T121" fmla="*/ 1344 h 245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839"/>
                          <a:gd name="T184" fmla="*/ 0 h 245"/>
                          <a:gd name="T185" fmla="*/ 839 w 839"/>
                          <a:gd name="T186" fmla="*/ 245 h 245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839" h="245">
                            <a:moveTo>
                              <a:pt x="838" y="87"/>
                            </a:moveTo>
                            <a:lnTo>
                              <a:pt x="775" y="0"/>
                            </a:lnTo>
                            <a:lnTo>
                              <a:pt x="769" y="4"/>
                            </a:lnTo>
                            <a:lnTo>
                              <a:pt x="762" y="11"/>
                            </a:lnTo>
                            <a:lnTo>
                              <a:pt x="752" y="19"/>
                            </a:lnTo>
                            <a:lnTo>
                              <a:pt x="743" y="25"/>
                            </a:lnTo>
                            <a:lnTo>
                              <a:pt x="734" y="31"/>
                            </a:lnTo>
                            <a:lnTo>
                              <a:pt x="727" y="37"/>
                            </a:lnTo>
                            <a:lnTo>
                              <a:pt x="717" y="43"/>
                            </a:lnTo>
                            <a:lnTo>
                              <a:pt x="709" y="48"/>
                            </a:lnTo>
                            <a:lnTo>
                              <a:pt x="699" y="54"/>
                            </a:lnTo>
                            <a:lnTo>
                              <a:pt x="690" y="59"/>
                            </a:lnTo>
                            <a:lnTo>
                              <a:pt x="680" y="64"/>
                            </a:lnTo>
                            <a:lnTo>
                              <a:pt x="670" y="69"/>
                            </a:lnTo>
                            <a:lnTo>
                              <a:pt x="663" y="73"/>
                            </a:lnTo>
                            <a:lnTo>
                              <a:pt x="655" y="77"/>
                            </a:lnTo>
                            <a:lnTo>
                              <a:pt x="645" y="81"/>
                            </a:lnTo>
                            <a:lnTo>
                              <a:pt x="636" y="85"/>
                            </a:lnTo>
                            <a:lnTo>
                              <a:pt x="627" y="89"/>
                            </a:lnTo>
                            <a:lnTo>
                              <a:pt x="618" y="93"/>
                            </a:lnTo>
                            <a:lnTo>
                              <a:pt x="611" y="95"/>
                            </a:lnTo>
                            <a:lnTo>
                              <a:pt x="603" y="99"/>
                            </a:lnTo>
                            <a:lnTo>
                              <a:pt x="592" y="102"/>
                            </a:lnTo>
                            <a:lnTo>
                              <a:pt x="581" y="106"/>
                            </a:lnTo>
                            <a:lnTo>
                              <a:pt x="567" y="110"/>
                            </a:lnTo>
                            <a:lnTo>
                              <a:pt x="554" y="115"/>
                            </a:lnTo>
                            <a:lnTo>
                              <a:pt x="540" y="118"/>
                            </a:lnTo>
                            <a:lnTo>
                              <a:pt x="527" y="122"/>
                            </a:lnTo>
                            <a:lnTo>
                              <a:pt x="510" y="124"/>
                            </a:lnTo>
                            <a:lnTo>
                              <a:pt x="499" y="126"/>
                            </a:lnTo>
                            <a:lnTo>
                              <a:pt x="486" y="127"/>
                            </a:lnTo>
                            <a:lnTo>
                              <a:pt x="472" y="129"/>
                            </a:lnTo>
                            <a:lnTo>
                              <a:pt x="457" y="130"/>
                            </a:lnTo>
                            <a:lnTo>
                              <a:pt x="441" y="132"/>
                            </a:lnTo>
                            <a:lnTo>
                              <a:pt x="427" y="132"/>
                            </a:lnTo>
                            <a:lnTo>
                              <a:pt x="411" y="132"/>
                            </a:lnTo>
                            <a:lnTo>
                              <a:pt x="395" y="132"/>
                            </a:lnTo>
                            <a:lnTo>
                              <a:pt x="379" y="130"/>
                            </a:lnTo>
                            <a:lnTo>
                              <a:pt x="364" y="129"/>
                            </a:lnTo>
                            <a:lnTo>
                              <a:pt x="351" y="126"/>
                            </a:lnTo>
                            <a:lnTo>
                              <a:pt x="338" y="126"/>
                            </a:lnTo>
                            <a:lnTo>
                              <a:pt x="323" y="124"/>
                            </a:lnTo>
                            <a:lnTo>
                              <a:pt x="308" y="119"/>
                            </a:lnTo>
                            <a:lnTo>
                              <a:pt x="297" y="117"/>
                            </a:lnTo>
                            <a:lnTo>
                              <a:pt x="283" y="113"/>
                            </a:lnTo>
                            <a:lnTo>
                              <a:pt x="269" y="110"/>
                            </a:lnTo>
                            <a:lnTo>
                              <a:pt x="254" y="105"/>
                            </a:lnTo>
                            <a:lnTo>
                              <a:pt x="240" y="101"/>
                            </a:lnTo>
                            <a:lnTo>
                              <a:pt x="226" y="95"/>
                            </a:lnTo>
                            <a:lnTo>
                              <a:pt x="211" y="88"/>
                            </a:lnTo>
                            <a:lnTo>
                              <a:pt x="196" y="82"/>
                            </a:lnTo>
                            <a:lnTo>
                              <a:pt x="183" y="76"/>
                            </a:lnTo>
                            <a:lnTo>
                              <a:pt x="170" y="69"/>
                            </a:lnTo>
                            <a:lnTo>
                              <a:pt x="156" y="60"/>
                            </a:lnTo>
                            <a:lnTo>
                              <a:pt x="144" y="52"/>
                            </a:lnTo>
                            <a:lnTo>
                              <a:pt x="130" y="43"/>
                            </a:lnTo>
                            <a:lnTo>
                              <a:pt x="150" y="10"/>
                            </a:lnTo>
                            <a:lnTo>
                              <a:pt x="0" y="19"/>
                            </a:lnTo>
                            <a:lnTo>
                              <a:pt x="49" y="167"/>
                            </a:lnTo>
                            <a:lnTo>
                              <a:pt x="68" y="137"/>
                            </a:lnTo>
                            <a:lnTo>
                              <a:pt x="84" y="147"/>
                            </a:lnTo>
                            <a:lnTo>
                              <a:pt x="100" y="157"/>
                            </a:lnTo>
                            <a:lnTo>
                              <a:pt x="115" y="165"/>
                            </a:lnTo>
                            <a:lnTo>
                              <a:pt x="131" y="173"/>
                            </a:lnTo>
                            <a:lnTo>
                              <a:pt x="143" y="181"/>
                            </a:lnTo>
                            <a:lnTo>
                              <a:pt x="157" y="187"/>
                            </a:lnTo>
                            <a:lnTo>
                              <a:pt x="172" y="192"/>
                            </a:lnTo>
                            <a:lnTo>
                              <a:pt x="185" y="199"/>
                            </a:lnTo>
                            <a:lnTo>
                              <a:pt x="198" y="203"/>
                            </a:lnTo>
                            <a:lnTo>
                              <a:pt x="212" y="209"/>
                            </a:lnTo>
                            <a:lnTo>
                              <a:pt x="230" y="216"/>
                            </a:lnTo>
                            <a:lnTo>
                              <a:pt x="245" y="219"/>
                            </a:lnTo>
                            <a:lnTo>
                              <a:pt x="259" y="223"/>
                            </a:lnTo>
                            <a:lnTo>
                              <a:pt x="273" y="227"/>
                            </a:lnTo>
                            <a:lnTo>
                              <a:pt x="290" y="231"/>
                            </a:lnTo>
                            <a:lnTo>
                              <a:pt x="306" y="233"/>
                            </a:lnTo>
                            <a:lnTo>
                              <a:pt x="321" y="236"/>
                            </a:lnTo>
                            <a:lnTo>
                              <a:pt x="336" y="237"/>
                            </a:lnTo>
                            <a:lnTo>
                              <a:pt x="353" y="240"/>
                            </a:lnTo>
                            <a:lnTo>
                              <a:pt x="369" y="240"/>
                            </a:lnTo>
                            <a:lnTo>
                              <a:pt x="384" y="242"/>
                            </a:lnTo>
                            <a:lnTo>
                              <a:pt x="398" y="243"/>
                            </a:lnTo>
                            <a:lnTo>
                              <a:pt x="413" y="244"/>
                            </a:lnTo>
                            <a:lnTo>
                              <a:pt x="428" y="243"/>
                            </a:lnTo>
                            <a:lnTo>
                              <a:pt x="442" y="242"/>
                            </a:lnTo>
                            <a:lnTo>
                              <a:pt x="459" y="240"/>
                            </a:lnTo>
                            <a:lnTo>
                              <a:pt x="474" y="240"/>
                            </a:lnTo>
                            <a:lnTo>
                              <a:pt x="491" y="238"/>
                            </a:lnTo>
                            <a:lnTo>
                              <a:pt x="505" y="236"/>
                            </a:lnTo>
                            <a:lnTo>
                              <a:pt x="519" y="235"/>
                            </a:lnTo>
                            <a:lnTo>
                              <a:pt x="533" y="232"/>
                            </a:lnTo>
                            <a:lnTo>
                              <a:pt x="547" y="229"/>
                            </a:lnTo>
                            <a:lnTo>
                              <a:pt x="562" y="226"/>
                            </a:lnTo>
                            <a:lnTo>
                              <a:pt x="578" y="221"/>
                            </a:lnTo>
                            <a:lnTo>
                              <a:pt x="589" y="218"/>
                            </a:lnTo>
                            <a:lnTo>
                              <a:pt x="604" y="213"/>
                            </a:lnTo>
                            <a:lnTo>
                              <a:pt x="618" y="209"/>
                            </a:lnTo>
                            <a:lnTo>
                              <a:pt x="632" y="204"/>
                            </a:lnTo>
                            <a:lnTo>
                              <a:pt x="648" y="199"/>
                            </a:lnTo>
                            <a:lnTo>
                              <a:pt x="660" y="193"/>
                            </a:lnTo>
                            <a:lnTo>
                              <a:pt x="675" y="188"/>
                            </a:lnTo>
                            <a:lnTo>
                              <a:pt x="687" y="182"/>
                            </a:lnTo>
                            <a:lnTo>
                              <a:pt x="699" y="177"/>
                            </a:lnTo>
                            <a:lnTo>
                              <a:pt x="706" y="174"/>
                            </a:lnTo>
                            <a:lnTo>
                              <a:pt x="716" y="169"/>
                            </a:lnTo>
                            <a:lnTo>
                              <a:pt x="722" y="167"/>
                            </a:lnTo>
                            <a:lnTo>
                              <a:pt x="728" y="163"/>
                            </a:lnTo>
                            <a:lnTo>
                              <a:pt x="735" y="159"/>
                            </a:lnTo>
                            <a:lnTo>
                              <a:pt x="743" y="153"/>
                            </a:lnTo>
                            <a:lnTo>
                              <a:pt x="749" y="149"/>
                            </a:lnTo>
                            <a:lnTo>
                              <a:pt x="756" y="145"/>
                            </a:lnTo>
                            <a:lnTo>
                              <a:pt x="762" y="142"/>
                            </a:lnTo>
                            <a:lnTo>
                              <a:pt x="770" y="138"/>
                            </a:lnTo>
                            <a:lnTo>
                              <a:pt x="778" y="134"/>
                            </a:lnTo>
                            <a:lnTo>
                              <a:pt x="786" y="127"/>
                            </a:lnTo>
                            <a:lnTo>
                              <a:pt x="794" y="123"/>
                            </a:lnTo>
                            <a:lnTo>
                              <a:pt x="800" y="118"/>
                            </a:lnTo>
                            <a:lnTo>
                              <a:pt x="806" y="113"/>
                            </a:lnTo>
                            <a:lnTo>
                              <a:pt x="813" y="109"/>
                            </a:lnTo>
                            <a:lnTo>
                              <a:pt x="819" y="102"/>
                            </a:lnTo>
                            <a:lnTo>
                              <a:pt x="826" y="98"/>
                            </a:lnTo>
                            <a:lnTo>
                              <a:pt x="832" y="94"/>
                            </a:lnTo>
                            <a:lnTo>
                              <a:pt x="838" y="87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74" name="Freeform 1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" y="646"/>
                        <a:ext cx="270" cy="969"/>
                      </a:xfrm>
                      <a:custGeom>
                        <a:avLst/>
                        <a:gdLst>
                          <a:gd name="T0" fmla="*/ 3603 w 240"/>
                          <a:gd name="T1" fmla="*/ 11766 h 862"/>
                          <a:gd name="T2" fmla="*/ 3408 w 240"/>
                          <a:gd name="T3" fmla="*/ 11531 h 862"/>
                          <a:gd name="T4" fmla="*/ 3213 w 240"/>
                          <a:gd name="T5" fmla="*/ 11262 h 862"/>
                          <a:gd name="T6" fmla="*/ 3059 w 240"/>
                          <a:gd name="T7" fmla="*/ 11015 h 862"/>
                          <a:gd name="T8" fmla="*/ 2859 w 240"/>
                          <a:gd name="T9" fmla="*/ 10730 h 862"/>
                          <a:gd name="T10" fmla="*/ 2719 w 240"/>
                          <a:gd name="T11" fmla="*/ 10467 h 862"/>
                          <a:gd name="T12" fmla="*/ 2562 w 240"/>
                          <a:gd name="T13" fmla="*/ 10142 h 862"/>
                          <a:gd name="T14" fmla="*/ 2449 w 240"/>
                          <a:gd name="T15" fmla="*/ 9906 h 862"/>
                          <a:gd name="T16" fmla="*/ 2334 w 240"/>
                          <a:gd name="T17" fmla="*/ 9651 h 862"/>
                          <a:gd name="T18" fmla="*/ 2203 w 240"/>
                          <a:gd name="T19" fmla="*/ 9374 h 862"/>
                          <a:gd name="T20" fmla="*/ 2115 w 240"/>
                          <a:gd name="T21" fmla="*/ 9143 h 862"/>
                          <a:gd name="T22" fmla="*/ 2008 w 240"/>
                          <a:gd name="T23" fmla="*/ 8812 h 862"/>
                          <a:gd name="T24" fmla="*/ 1880 w 240"/>
                          <a:gd name="T25" fmla="*/ 8382 h 862"/>
                          <a:gd name="T26" fmla="*/ 1785 w 240"/>
                          <a:gd name="T27" fmla="*/ 7999 h 862"/>
                          <a:gd name="T28" fmla="*/ 1720 w 240"/>
                          <a:gd name="T29" fmla="*/ 7547 h 862"/>
                          <a:gd name="T30" fmla="*/ 1697 w 240"/>
                          <a:gd name="T31" fmla="*/ 7166 h 862"/>
                          <a:gd name="T32" fmla="*/ 1639 w 240"/>
                          <a:gd name="T33" fmla="*/ 6672 h 862"/>
                          <a:gd name="T34" fmla="*/ 1639 w 240"/>
                          <a:gd name="T35" fmla="*/ 6228 h 862"/>
                          <a:gd name="T36" fmla="*/ 1671 w 240"/>
                          <a:gd name="T37" fmla="*/ 5750 h 862"/>
                          <a:gd name="T38" fmla="*/ 1717 w 240"/>
                          <a:gd name="T39" fmla="*/ 5303 h 862"/>
                          <a:gd name="T40" fmla="*/ 1783 w 240"/>
                          <a:gd name="T41" fmla="*/ 4890 h 862"/>
                          <a:gd name="T42" fmla="*/ 1863 w 240"/>
                          <a:gd name="T43" fmla="*/ 4517 h 862"/>
                          <a:gd name="T44" fmla="*/ 1958 w 240"/>
                          <a:gd name="T45" fmla="*/ 4091 h 862"/>
                          <a:gd name="T46" fmla="*/ 2096 w 240"/>
                          <a:gd name="T47" fmla="*/ 3639 h 862"/>
                          <a:gd name="T48" fmla="*/ 2277 w 240"/>
                          <a:gd name="T49" fmla="*/ 3185 h 862"/>
                          <a:gd name="T50" fmla="*/ 2469 w 240"/>
                          <a:gd name="T51" fmla="*/ 2778 h 862"/>
                          <a:gd name="T52" fmla="*/ 2676 w 240"/>
                          <a:gd name="T53" fmla="*/ 2358 h 862"/>
                          <a:gd name="T54" fmla="*/ 2954 w 240"/>
                          <a:gd name="T55" fmla="*/ 1991 h 862"/>
                          <a:gd name="T56" fmla="*/ 3291 w 240"/>
                          <a:gd name="T57" fmla="*/ 0 h 862"/>
                          <a:gd name="T58" fmla="*/ 1585 w 240"/>
                          <a:gd name="T59" fmla="*/ 1056 h 862"/>
                          <a:gd name="T60" fmla="*/ 1283 w 240"/>
                          <a:gd name="T61" fmla="*/ 1518 h 862"/>
                          <a:gd name="T62" fmla="*/ 1034 w 240"/>
                          <a:gd name="T63" fmla="*/ 1993 h 862"/>
                          <a:gd name="T64" fmla="*/ 840 w 240"/>
                          <a:gd name="T65" fmla="*/ 2362 h 862"/>
                          <a:gd name="T66" fmla="*/ 668 w 240"/>
                          <a:gd name="T67" fmla="*/ 2828 h 862"/>
                          <a:gd name="T68" fmla="*/ 509 w 240"/>
                          <a:gd name="T69" fmla="*/ 3203 h 862"/>
                          <a:gd name="T70" fmla="*/ 362 w 240"/>
                          <a:gd name="T71" fmla="*/ 3710 h 862"/>
                          <a:gd name="T72" fmla="*/ 251 w 240"/>
                          <a:gd name="T73" fmla="*/ 4131 h 862"/>
                          <a:gd name="T74" fmla="*/ 156 w 240"/>
                          <a:gd name="T75" fmla="*/ 4626 h 862"/>
                          <a:gd name="T76" fmla="*/ 98 w 240"/>
                          <a:gd name="T77" fmla="*/ 5084 h 862"/>
                          <a:gd name="T78" fmla="*/ 3 w 240"/>
                          <a:gd name="T79" fmla="*/ 5591 h 862"/>
                          <a:gd name="T80" fmla="*/ 0 w 240"/>
                          <a:gd name="T81" fmla="*/ 6024 h 862"/>
                          <a:gd name="T82" fmla="*/ 0 w 240"/>
                          <a:gd name="T83" fmla="*/ 6470 h 862"/>
                          <a:gd name="T84" fmla="*/ 3 w 240"/>
                          <a:gd name="T85" fmla="*/ 6946 h 862"/>
                          <a:gd name="T86" fmla="*/ 87 w 240"/>
                          <a:gd name="T87" fmla="*/ 7418 h 862"/>
                          <a:gd name="T88" fmla="*/ 124 w 240"/>
                          <a:gd name="T89" fmla="*/ 7872 h 862"/>
                          <a:gd name="T90" fmla="*/ 201 w 240"/>
                          <a:gd name="T91" fmla="*/ 8283 h 862"/>
                          <a:gd name="T92" fmla="*/ 322 w 240"/>
                          <a:gd name="T93" fmla="*/ 8752 h 862"/>
                          <a:gd name="T94" fmla="*/ 452 w 240"/>
                          <a:gd name="T95" fmla="*/ 9182 h 862"/>
                          <a:gd name="T96" fmla="*/ 594 w 240"/>
                          <a:gd name="T97" fmla="*/ 9589 h 862"/>
                          <a:gd name="T98" fmla="*/ 747 w 240"/>
                          <a:gd name="T99" fmla="*/ 10000 h 862"/>
                          <a:gd name="T100" fmla="*/ 919 w 240"/>
                          <a:gd name="T101" fmla="*/ 10433 h 862"/>
                          <a:gd name="T102" fmla="*/ 1034 w 240"/>
                          <a:gd name="T103" fmla="*/ 10705 h 862"/>
                          <a:gd name="T104" fmla="*/ 1114 w 240"/>
                          <a:gd name="T105" fmla="*/ 10936 h 862"/>
                          <a:gd name="T106" fmla="*/ 1253 w 240"/>
                          <a:gd name="T107" fmla="*/ 11136 h 862"/>
                          <a:gd name="T108" fmla="*/ 1409 w 240"/>
                          <a:gd name="T109" fmla="*/ 11331 h 862"/>
                          <a:gd name="T110" fmla="*/ 1514 w 240"/>
                          <a:gd name="T111" fmla="*/ 11554 h 862"/>
                          <a:gd name="T112" fmla="*/ 1623 w 240"/>
                          <a:gd name="T113" fmla="*/ 11775 h 862"/>
                          <a:gd name="T114" fmla="*/ 1784 w 240"/>
                          <a:gd name="T115" fmla="*/ 12034 h 862"/>
                          <a:gd name="T116" fmla="*/ 1916 w 240"/>
                          <a:gd name="T117" fmla="*/ 12229 h 862"/>
                          <a:gd name="T118" fmla="*/ 2075 w 240"/>
                          <a:gd name="T119" fmla="*/ 12431 h 862"/>
                          <a:gd name="T120" fmla="*/ 2195 w 240"/>
                          <a:gd name="T121" fmla="*/ 12601 h 862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40"/>
                          <a:gd name="T184" fmla="*/ 0 h 862"/>
                          <a:gd name="T185" fmla="*/ 240 w 240"/>
                          <a:gd name="T186" fmla="*/ 862 h 862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40" h="862">
                            <a:moveTo>
                              <a:pt x="152" y="861"/>
                            </a:moveTo>
                            <a:lnTo>
                              <a:pt x="239" y="797"/>
                            </a:lnTo>
                            <a:lnTo>
                              <a:pt x="234" y="790"/>
                            </a:lnTo>
                            <a:lnTo>
                              <a:pt x="227" y="782"/>
                            </a:lnTo>
                            <a:lnTo>
                              <a:pt x="219" y="773"/>
                            </a:lnTo>
                            <a:lnTo>
                              <a:pt x="213" y="763"/>
                            </a:lnTo>
                            <a:lnTo>
                              <a:pt x="207" y="754"/>
                            </a:lnTo>
                            <a:lnTo>
                              <a:pt x="203" y="747"/>
                            </a:lnTo>
                            <a:lnTo>
                              <a:pt x="196" y="736"/>
                            </a:lnTo>
                            <a:lnTo>
                              <a:pt x="191" y="728"/>
                            </a:lnTo>
                            <a:lnTo>
                              <a:pt x="186" y="718"/>
                            </a:lnTo>
                            <a:lnTo>
                              <a:pt x="180" y="709"/>
                            </a:lnTo>
                            <a:lnTo>
                              <a:pt x="175" y="698"/>
                            </a:lnTo>
                            <a:lnTo>
                              <a:pt x="171" y="688"/>
                            </a:lnTo>
                            <a:lnTo>
                              <a:pt x="166" y="681"/>
                            </a:lnTo>
                            <a:lnTo>
                              <a:pt x="163" y="672"/>
                            </a:lnTo>
                            <a:lnTo>
                              <a:pt x="159" y="663"/>
                            </a:lnTo>
                            <a:lnTo>
                              <a:pt x="155" y="654"/>
                            </a:lnTo>
                            <a:lnTo>
                              <a:pt x="151" y="645"/>
                            </a:lnTo>
                            <a:lnTo>
                              <a:pt x="147" y="635"/>
                            </a:lnTo>
                            <a:lnTo>
                              <a:pt x="145" y="628"/>
                            </a:lnTo>
                            <a:lnTo>
                              <a:pt x="141" y="620"/>
                            </a:lnTo>
                            <a:lnTo>
                              <a:pt x="138" y="608"/>
                            </a:lnTo>
                            <a:lnTo>
                              <a:pt x="134" y="598"/>
                            </a:lnTo>
                            <a:lnTo>
                              <a:pt x="131" y="582"/>
                            </a:lnTo>
                            <a:lnTo>
                              <a:pt x="125" y="568"/>
                            </a:lnTo>
                            <a:lnTo>
                              <a:pt x="123" y="555"/>
                            </a:lnTo>
                            <a:lnTo>
                              <a:pt x="119" y="542"/>
                            </a:lnTo>
                            <a:lnTo>
                              <a:pt x="117" y="525"/>
                            </a:lnTo>
                            <a:lnTo>
                              <a:pt x="115" y="512"/>
                            </a:lnTo>
                            <a:lnTo>
                              <a:pt x="113" y="500"/>
                            </a:lnTo>
                            <a:lnTo>
                              <a:pt x="112" y="486"/>
                            </a:lnTo>
                            <a:lnTo>
                              <a:pt x="111" y="470"/>
                            </a:lnTo>
                            <a:lnTo>
                              <a:pt x="109" y="453"/>
                            </a:lnTo>
                            <a:lnTo>
                              <a:pt x="109" y="438"/>
                            </a:lnTo>
                            <a:lnTo>
                              <a:pt x="109" y="422"/>
                            </a:lnTo>
                            <a:lnTo>
                              <a:pt x="109" y="406"/>
                            </a:lnTo>
                            <a:lnTo>
                              <a:pt x="111" y="390"/>
                            </a:lnTo>
                            <a:lnTo>
                              <a:pt x="112" y="374"/>
                            </a:lnTo>
                            <a:lnTo>
                              <a:pt x="114" y="360"/>
                            </a:lnTo>
                            <a:lnTo>
                              <a:pt x="116" y="347"/>
                            </a:lnTo>
                            <a:lnTo>
                              <a:pt x="117" y="332"/>
                            </a:lnTo>
                            <a:lnTo>
                              <a:pt x="121" y="318"/>
                            </a:lnTo>
                            <a:lnTo>
                              <a:pt x="124" y="305"/>
                            </a:lnTo>
                            <a:lnTo>
                              <a:pt x="127" y="290"/>
                            </a:lnTo>
                            <a:lnTo>
                              <a:pt x="131" y="277"/>
                            </a:lnTo>
                            <a:lnTo>
                              <a:pt x="135" y="262"/>
                            </a:lnTo>
                            <a:lnTo>
                              <a:pt x="139" y="246"/>
                            </a:lnTo>
                            <a:lnTo>
                              <a:pt x="145" y="231"/>
                            </a:lnTo>
                            <a:lnTo>
                              <a:pt x="152" y="216"/>
                            </a:lnTo>
                            <a:lnTo>
                              <a:pt x="158" y="202"/>
                            </a:lnTo>
                            <a:lnTo>
                              <a:pt x="164" y="189"/>
                            </a:lnTo>
                            <a:lnTo>
                              <a:pt x="171" y="175"/>
                            </a:lnTo>
                            <a:lnTo>
                              <a:pt x="179" y="159"/>
                            </a:lnTo>
                            <a:lnTo>
                              <a:pt x="187" y="148"/>
                            </a:lnTo>
                            <a:lnTo>
                              <a:pt x="196" y="133"/>
                            </a:lnTo>
                            <a:lnTo>
                              <a:pt x="228" y="154"/>
                            </a:lnTo>
                            <a:lnTo>
                              <a:pt x="219" y="0"/>
                            </a:lnTo>
                            <a:lnTo>
                              <a:pt x="74" y="50"/>
                            </a:lnTo>
                            <a:lnTo>
                              <a:pt x="104" y="71"/>
                            </a:lnTo>
                            <a:lnTo>
                              <a:pt x="94" y="87"/>
                            </a:lnTo>
                            <a:lnTo>
                              <a:pt x="85" y="103"/>
                            </a:lnTo>
                            <a:lnTo>
                              <a:pt x="77" y="118"/>
                            </a:lnTo>
                            <a:lnTo>
                              <a:pt x="68" y="134"/>
                            </a:lnTo>
                            <a:lnTo>
                              <a:pt x="61" y="147"/>
                            </a:lnTo>
                            <a:lnTo>
                              <a:pt x="55" y="161"/>
                            </a:lnTo>
                            <a:lnTo>
                              <a:pt x="50" y="176"/>
                            </a:lnTo>
                            <a:lnTo>
                              <a:pt x="44" y="190"/>
                            </a:lnTo>
                            <a:lnTo>
                              <a:pt x="39" y="204"/>
                            </a:lnTo>
                            <a:lnTo>
                              <a:pt x="33" y="218"/>
                            </a:lnTo>
                            <a:lnTo>
                              <a:pt x="27" y="237"/>
                            </a:lnTo>
                            <a:lnTo>
                              <a:pt x="24" y="252"/>
                            </a:lnTo>
                            <a:lnTo>
                              <a:pt x="20" y="267"/>
                            </a:lnTo>
                            <a:lnTo>
                              <a:pt x="16" y="280"/>
                            </a:lnTo>
                            <a:lnTo>
                              <a:pt x="12" y="298"/>
                            </a:lnTo>
                            <a:lnTo>
                              <a:pt x="10" y="314"/>
                            </a:lnTo>
                            <a:lnTo>
                              <a:pt x="7" y="329"/>
                            </a:lnTo>
                            <a:lnTo>
                              <a:pt x="6" y="345"/>
                            </a:lnTo>
                            <a:lnTo>
                              <a:pt x="4" y="363"/>
                            </a:lnTo>
                            <a:lnTo>
                              <a:pt x="3" y="379"/>
                            </a:lnTo>
                            <a:lnTo>
                              <a:pt x="1" y="394"/>
                            </a:lnTo>
                            <a:lnTo>
                              <a:pt x="0" y="409"/>
                            </a:lnTo>
                            <a:lnTo>
                              <a:pt x="0" y="424"/>
                            </a:lnTo>
                            <a:lnTo>
                              <a:pt x="0" y="439"/>
                            </a:lnTo>
                            <a:lnTo>
                              <a:pt x="1" y="454"/>
                            </a:lnTo>
                            <a:lnTo>
                              <a:pt x="3" y="471"/>
                            </a:lnTo>
                            <a:lnTo>
                              <a:pt x="3" y="487"/>
                            </a:lnTo>
                            <a:lnTo>
                              <a:pt x="5" y="503"/>
                            </a:lnTo>
                            <a:lnTo>
                              <a:pt x="7" y="519"/>
                            </a:lnTo>
                            <a:lnTo>
                              <a:pt x="8" y="534"/>
                            </a:lnTo>
                            <a:lnTo>
                              <a:pt x="12" y="548"/>
                            </a:lnTo>
                            <a:lnTo>
                              <a:pt x="13" y="561"/>
                            </a:lnTo>
                            <a:lnTo>
                              <a:pt x="17" y="577"/>
                            </a:lnTo>
                            <a:lnTo>
                              <a:pt x="21" y="593"/>
                            </a:lnTo>
                            <a:lnTo>
                              <a:pt x="25" y="606"/>
                            </a:lnTo>
                            <a:lnTo>
                              <a:pt x="29" y="622"/>
                            </a:lnTo>
                            <a:lnTo>
                              <a:pt x="33" y="635"/>
                            </a:lnTo>
                            <a:lnTo>
                              <a:pt x="39" y="649"/>
                            </a:lnTo>
                            <a:lnTo>
                              <a:pt x="44" y="665"/>
                            </a:lnTo>
                            <a:lnTo>
                              <a:pt x="49" y="678"/>
                            </a:lnTo>
                            <a:lnTo>
                              <a:pt x="54" y="694"/>
                            </a:lnTo>
                            <a:lnTo>
                              <a:pt x="60" y="706"/>
                            </a:lnTo>
                            <a:lnTo>
                              <a:pt x="65" y="718"/>
                            </a:lnTo>
                            <a:lnTo>
                              <a:pt x="68" y="726"/>
                            </a:lnTo>
                            <a:lnTo>
                              <a:pt x="73" y="736"/>
                            </a:lnTo>
                            <a:lnTo>
                              <a:pt x="74" y="741"/>
                            </a:lnTo>
                            <a:lnTo>
                              <a:pt x="79" y="748"/>
                            </a:lnTo>
                            <a:lnTo>
                              <a:pt x="83" y="755"/>
                            </a:lnTo>
                            <a:lnTo>
                              <a:pt x="88" y="763"/>
                            </a:lnTo>
                            <a:lnTo>
                              <a:pt x="92" y="769"/>
                            </a:lnTo>
                            <a:lnTo>
                              <a:pt x="96" y="777"/>
                            </a:lnTo>
                            <a:lnTo>
                              <a:pt x="100" y="784"/>
                            </a:lnTo>
                            <a:lnTo>
                              <a:pt x="103" y="792"/>
                            </a:lnTo>
                            <a:lnTo>
                              <a:pt x="108" y="799"/>
                            </a:lnTo>
                            <a:lnTo>
                              <a:pt x="113" y="807"/>
                            </a:lnTo>
                            <a:lnTo>
                              <a:pt x="118" y="816"/>
                            </a:lnTo>
                            <a:lnTo>
                              <a:pt x="123" y="821"/>
                            </a:lnTo>
                            <a:lnTo>
                              <a:pt x="127" y="829"/>
                            </a:lnTo>
                            <a:lnTo>
                              <a:pt x="132" y="836"/>
                            </a:lnTo>
                            <a:lnTo>
                              <a:pt x="138" y="842"/>
                            </a:lnTo>
                            <a:lnTo>
                              <a:pt x="142" y="849"/>
                            </a:lnTo>
                            <a:lnTo>
                              <a:pt x="146" y="855"/>
                            </a:lnTo>
                            <a:lnTo>
                              <a:pt x="152" y="861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" name="Group 189"/>
                <p:cNvGrpSpPr>
                  <a:grpSpLocks/>
                </p:cNvGrpSpPr>
                <p:nvPr/>
              </p:nvGrpSpPr>
              <p:grpSpPr bwMode="auto">
                <a:xfrm>
                  <a:off x="3856" y="3598"/>
                  <a:ext cx="241" cy="134"/>
                  <a:chOff x="1656" y="3247"/>
                  <a:chExt cx="513" cy="319"/>
                </a:xfrm>
              </p:grpSpPr>
              <p:pic>
                <p:nvPicPr>
                  <p:cNvPr id="60556" name="Picture 190" descr="05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1837" y="3339"/>
                    <a:ext cx="189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2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1656" y="3247"/>
                    <a:ext cx="513" cy="136"/>
                    <a:chOff x="1791" y="1361"/>
                    <a:chExt cx="1836" cy="452"/>
                  </a:xfrm>
                </p:grpSpPr>
                <p:grpSp>
                  <p:nvGrpSpPr>
                    <p:cNvPr id="23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1" y="1404"/>
                      <a:ext cx="1836" cy="362"/>
                      <a:chOff x="-4233" y="2648"/>
                      <a:chExt cx="9821" cy="1950"/>
                    </a:xfrm>
                  </p:grpSpPr>
                  <p:sp>
                    <p:nvSpPr>
                      <p:cNvPr id="60564" name="Arc 193"/>
                      <p:cNvSpPr>
                        <a:spLocks/>
                      </p:cNvSpPr>
                      <p:nvPr/>
                    </p:nvSpPr>
                    <p:spPr bwMode="ltGray">
                      <a:xfrm rot="3627890">
                        <a:off x="79" y="-1422"/>
                        <a:ext cx="904" cy="9044"/>
                      </a:xfrm>
                      <a:custGeom>
                        <a:avLst/>
                        <a:gdLst>
                          <a:gd name="T0" fmla="*/ 0 w 21600"/>
                          <a:gd name="T1" fmla="*/ 0 h 32430"/>
                          <a:gd name="T2" fmla="*/ 0 w 21600"/>
                          <a:gd name="T3" fmla="*/ 0 h 32430"/>
                          <a:gd name="T4" fmla="*/ 0 w 21600"/>
                          <a:gd name="T5" fmla="*/ 0 h 3243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2430"/>
                          <a:gd name="T11" fmla="*/ 21600 w 21600"/>
                          <a:gd name="T12" fmla="*/ 32430 h 3243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2430" fill="none" extrusionOk="0">
                            <a:moveTo>
                              <a:pt x="2911" y="32429"/>
                            </a:moveTo>
                            <a:cubicBezTo>
                              <a:pt x="1004" y="29139"/>
                              <a:pt x="0" y="25403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</a:path>
                          <a:path w="21600" h="32430" stroke="0" extrusionOk="0">
                            <a:moveTo>
                              <a:pt x="2911" y="32429"/>
                            </a:moveTo>
                            <a:cubicBezTo>
                              <a:pt x="1004" y="29139"/>
                              <a:pt x="0" y="25403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B2B2B2"/>
                          </a:gs>
                          <a:gs pos="100000">
                            <a:srgbClr val="525252"/>
                          </a:gs>
                        </a:gsLst>
                        <a:lin ang="27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lIns="22467" tIns="11234" rIns="22467" bIns="11234" anchor="ctr" anchorCtr="1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65" name="Arc 194"/>
                      <p:cNvSpPr>
                        <a:spLocks/>
                      </p:cNvSpPr>
                      <p:nvPr/>
                    </p:nvSpPr>
                    <p:spPr bwMode="ltGray">
                      <a:xfrm rot="3612019">
                        <a:off x="606" y="-662"/>
                        <a:ext cx="904" cy="9061"/>
                      </a:xfrm>
                      <a:custGeom>
                        <a:avLst/>
                        <a:gdLst>
                          <a:gd name="T0" fmla="*/ 0 w 21600"/>
                          <a:gd name="T1" fmla="*/ 0 h 32436"/>
                          <a:gd name="T2" fmla="*/ 0 w 21600"/>
                          <a:gd name="T3" fmla="*/ 0 h 32436"/>
                          <a:gd name="T4" fmla="*/ 0 w 21600"/>
                          <a:gd name="T5" fmla="*/ 0 h 32436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2436"/>
                          <a:gd name="T11" fmla="*/ 21600 w 21600"/>
                          <a:gd name="T12" fmla="*/ 32436 h 324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2436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5405"/>
                              <a:pt x="20594" y="29143"/>
                              <a:pt x="18685" y="32436"/>
                            </a:cubicBezTo>
                          </a:path>
                          <a:path w="21600" h="32436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5405"/>
                              <a:pt x="20594" y="29143"/>
                              <a:pt x="18685" y="324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008AAE"/>
                          </a:gs>
                          <a:gs pos="100000">
                            <a:srgbClr val="005368"/>
                          </a:gs>
                        </a:gsLst>
                        <a:lin ang="2700000" scaled="1"/>
                      </a:gra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lIns="22467" tIns="11234" rIns="22467" bIns="11234" anchor="ctr" anchorCtr="1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66" name="Arc 195"/>
                      <p:cNvSpPr>
                        <a:spLocks/>
                      </p:cNvSpPr>
                      <p:nvPr/>
                    </p:nvSpPr>
                    <p:spPr bwMode="ltGray">
                      <a:xfrm rot="3621011">
                        <a:off x="-483" y="-716"/>
                        <a:ext cx="1564" cy="9064"/>
                      </a:xfrm>
                      <a:custGeom>
                        <a:avLst/>
                        <a:gdLst>
                          <a:gd name="T0" fmla="*/ 0 w 37374"/>
                          <a:gd name="T1" fmla="*/ 0 h 21600"/>
                          <a:gd name="T2" fmla="*/ 0 w 37374"/>
                          <a:gd name="T3" fmla="*/ 0 h 21600"/>
                          <a:gd name="T4" fmla="*/ 0 w 37374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37374"/>
                          <a:gd name="T10" fmla="*/ 0 h 21600"/>
                          <a:gd name="T11" fmla="*/ 37374 w 37374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7374" h="21600" fill="none" extrusionOk="0">
                            <a:moveTo>
                              <a:pt x="37374" y="10836"/>
                            </a:moveTo>
                            <a:cubicBezTo>
                              <a:pt x="33510" y="17498"/>
                              <a:pt x="26391" y="21599"/>
                              <a:pt x="18689" y="21600"/>
                            </a:cubicBezTo>
                            <a:cubicBezTo>
                              <a:pt x="10984" y="21600"/>
                              <a:pt x="3863" y="17496"/>
                              <a:pt x="0" y="10829"/>
                            </a:cubicBezTo>
                          </a:path>
                          <a:path w="37374" h="21600" stroke="0" extrusionOk="0">
                            <a:moveTo>
                              <a:pt x="37374" y="10836"/>
                            </a:moveTo>
                            <a:cubicBezTo>
                              <a:pt x="33510" y="17498"/>
                              <a:pt x="26391" y="21599"/>
                              <a:pt x="18689" y="21600"/>
                            </a:cubicBezTo>
                            <a:cubicBezTo>
                              <a:pt x="10984" y="21600"/>
                              <a:pt x="3863" y="17496"/>
                              <a:pt x="0" y="10829"/>
                            </a:cubicBezTo>
                            <a:lnTo>
                              <a:pt x="18689" y="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4A800"/>
                          </a:gs>
                          <a:gs pos="100000">
                            <a:srgbClr val="987000"/>
                          </a:gs>
                        </a:gsLst>
                        <a:lin ang="27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lIns="22467" tIns="11234" rIns="22467" bIns="11234" anchor="ctr" anchorCtr="1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24" name="Group 1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1361"/>
                      <a:ext cx="489" cy="452"/>
                      <a:chOff x="176" y="191"/>
                      <a:chExt cx="1963" cy="1889"/>
                    </a:xfrm>
                  </p:grpSpPr>
                  <p:sp>
                    <p:nvSpPr>
                      <p:cNvPr id="60560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5" y="191"/>
                        <a:ext cx="943" cy="276"/>
                      </a:xfrm>
                      <a:custGeom>
                        <a:avLst/>
                        <a:gdLst>
                          <a:gd name="T0" fmla="*/ 926 w 839"/>
                          <a:gd name="T1" fmla="*/ 3782 h 245"/>
                          <a:gd name="T2" fmla="*/ 1112 w 839"/>
                          <a:gd name="T3" fmla="*/ 3585 h 245"/>
                          <a:gd name="T4" fmla="*/ 1400 w 839"/>
                          <a:gd name="T5" fmla="*/ 3364 h 245"/>
                          <a:gd name="T6" fmla="*/ 1611 w 839"/>
                          <a:gd name="T7" fmla="*/ 3194 h 245"/>
                          <a:gd name="T8" fmla="*/ 1893 w 839"/>
                          <a:gd name="T9" fmla="*/ 3019 h 245"/>
                          <a:gd name="T10" fmla="*/ 2158 w 839"/>
                          <a:gd name="T11" fmla="*/ 2835 h 245"/>
                          <a:gd name="T12" fmla="*/ 2455 w 839"/>
                          <a:gd name="T13" fmla="*/ 2708 h 245"/>
                          <a:gd name="T14" fmla="*/ 2689 w 839"/>
                          <a:gd name="T15" fmla="*/ 2585 h 245"/>
                          <a:gd name="T16" fmla="*/ 2948 w 839"/>
                          <a:gd name="T17" fmla="*/ 2449 h 245"/>
                          <a:gd name="T18" fmla="*/ 3202 w 839"/>
                          <a:gd name="T19" fmla="*/ 2314 h 245"/>
                          <a:gd name="T20" fmla="*/ 3444 w 839"/>
                          <a:gd name="T21" fmla="*/ 2218 h 245"/>
                          <a:gd name="T22" fmla="*/ 3768 w 839"/>
                          <a:gd name="T23" fmla="*/ 2112 h 245"/>
                          <a:gd name="T24" fmla="*/ 4154 w 839"/>
                          <a:gd name="T25" fmla="*/ 1969 h 245"/>
                          <a:gd name="T26" fmla="*/ 4546 w 839"/>
                          <a:gd name="T27" fmla="*/ 1873 h 245"/>
                          <a:gd name="T28" fmla="*/ 4980 w 839"/>
                          <a:gd name="T29" fmla="*/ 1823 h 245"/>
                          <a:gd name="T30" fmla="*/ 5351 w 839"/>
                          <a:gd name="T31" fmla="*/ 1748 h 245"/>
                          <a:gd name="T32" fmla="*/ 5815 w 839"/>
                          <a:gd name="T33" fmla="*/ 1734 h 245"/>
                          <a:gd name="T34" fmla="*/ 6272 w 839"/>
                          <a:gd name="T35" fmla="*/ 1734 h 245"/>
                          <a:gd name="T36" fmla="*/ 6747 w 839"/>
                          <a:gd name="T37" fmla="*/ 1747 h 245"/>
                          <a:gd name="T38" fmla="*/ 7136 w 839"/>
                          <a:gd name="T39" fmla="*/ 1817 h 245"/>
                          <a:gd name="T40" fmla="*/ 7582 w 839"/>
                          <a:gd name="T41" fmla="*/ 1845 h 245"/>
                          <a:gd name="T42" fmla="*/ 7946 w 839"/>
                          <a:gd name="T43" fmla="*/ 1962 h 245"/>
                          <a:gd name="T44" fmla="*/ 8338 w 839"/>
                          <a:gd name="T45" fmla="*/ 2078 h 245"/>
                          <a:gd name="T46" fmla="*/ 8771 w 839"/>
                          <a:gd name="T47" fmla="*/ 2210 h 245"/>
                          <a:gd name="T48" fmla="*/ 9211 w 839"/>
                          <a:gd name="T49" fmla="*/ 2405 h 245"/>
                          <a:gd name="T50" fmla="*/ 9597 w 839"/>
                          <a:gd name="T51" fmla="*/ 2585 h 245"/>
                          <a:gd name="T52" fmla="*/ 10038 w 839"/>
                          <a:gd name="T53" fmla="*/ 2825 h 245"/>
                          <a:gd name="T54" fmla="*/ 10401 w 839"/>
                          <a:gd name="T55" fmla="*/ 3097 h 245"/>
                          <a:gd name="T56" fmla="*/ 12315 w 839"/>
                          <a:gd name="T57" fmla="*/ 3461 h 245"/>
                          <a:gd name="T58" fmla="*/ 11299 w 839"/>
                          <a:gd name="T59" fmla="*/ 1638 h 245"/>
                          <a:gd name="T60" fmla="*/ 10833 w 839"/>
                          <a:gd name="T61" fmla="*/ 1335 h 245"/>
                          <a:gd name="T62" fmla="*/ 10386 w 839"/>
                          <a:gd name="T63" fmla="*/ 1085 h 245"/>
                          <a:gd name="T64" fmla="*/ 9990 w 839"/>
                          <a:gd name="T65" fmla="*/ 856 h 245"/>
                          <a:gd name="T66" fmla="*/ 9579 w 839"/>
                          <a:gd name="T67" fmla="*/ 698 h 245"/>
                          <a:gd name="T68" fmla="*/ 9188 w 839"/>
                          <a:gd name="T69" fmla="*/ 529 h 245"/>
                          <a:gd name="T70" fmla="*/ 8697 w 839"/>
                          <a:gd name="T71" fmla="*/ 370 h 245"/>
                          <a:gd name="T72" fmla="*/ 8286 w 839"/>
                          <a:gd name="T73" fmla="*/ 255 h 245"/>
                          <a:gd name="T74" fmla="*/ 7804 w 839"/>
                          <a:gd name="T75" fmla="*/ 158 h 245"/>
                          <a:gd name="T76" fmla="*/ 7355 w 839"/>
                          <a:gd name="T77" fmla="*/ 98 h 245"/>
                          <a:gd name="T78" fmla="*/ 6866 w 839"/>
                          <a:gd name="T79" fmla="*/ 3 h 245"/>
                          <a:gd name="T80" fmla="*/ 6455 w 839"/>
                          <a:gd name="T81" fmla="*/ 0 h 245"/>
                          <a:gd name="T82" fmla="*/ 6013 w 839"/>
                          <a:gd name="T83" fmla="*/ 0 h 245"/>
                          <a:gd name="T84" fmla="*/ 5562 w 839"/>
                          <a:gd name="T85" fmla="*/ 3 h 245"/>
                          <a:gd name="T86" fmla="*/ 5095 w 839"/>
                          <a:gd name="T87" fmla="*/ 87 h 245"/>
                          <a:gd name="T88" fmla="*/ 4669 w 839"/>
                          <a:gd name="T89" fmla="*/ 124 h 245"/>
                          <a:gd name="T90" fmla="*/ 4291 w 839"/>
                          <a:gd name="T91" fmla="*/ 226 h 245"/>
                          <a:gd name="T92" fmla="*/ 3818 w 839"/>
                          <a:gd name="T93" fmla="*/ 348 h 245"/>
                          <a:gd name="T94" fmla="*/ 3415 w 839"/>
                          <a:gd name="T95" fmla="*/ 470 h 245"/>
                          <a:gd name="T96" fmla="*/ 3022 w 839"/>
                          <a:gd name="T97" fmla="*/ 599 h 245"/>
                          <a:gd name="T98" fmla="*/ 2602 w 839"/>
                          <a:gd name="T99" fmla="*/ 760 h 245"/>
                          <a:gd name="T100" fmla="*/ 2225 w 839"/>
                          <a:gd name="T101" fmla="*/ 960 h 245"/>
                          <a:gd name="T102" fmla="*/ 1920 w 839"/>
                          <a:gd name="T103" fmla="*/ 1081 h 245"/>
                          <a:gd name="T104" fmla="*/ 1694 w 839"/>
                          <a:gd name="T105" fmla="*/ 1185 h 245"/>
                          <a:gd name="T106" fmla="*/ 1504 w 839"/>
                          <a:gd name="T107" fmla="*/ 1311 h 245"/>
                          <a:gd name="T108" fmla="*/ 1290 w 839"/>
                          <a:gd name="T109" fmla="*/ 1454 h 245"/>
                          <a:gd name="T110" fmla="*/ 1109 w 839"/>
                          <a:gd name="T111" fmla="*/ 1578 h 245"/>
                          <a:gd name="T112" fmla="*/ 878 w 839"/>
                          <a:gd name="T113" fmla="*/ 1713 h 245"/>
                          <a:gd name="T114" fmla="*/ 652 w 839"/>
                          <a:gd name="T115" fmla="*/ 1850 h 245"/>
                          <a:gd name="T116" fmla="*/ 459 w 839"/>
                          <a:gd name="T117" fmla="*/ 2003 h 245"/>
                          <a:gd name="T118" fmla="*/ 255 w 839"/>
                          <a:gd name="T119" fmla="*/ 2200 h 245"/>
                          <a:gd name="T120" fmla="*/ 78 w 839"/>
                          <a:gd name="T121" fmla="*/ 2306 h 245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839"/>
                          <a:gd name="T184" fmla="*/ 0 h 245"/>
                          <a:gd name="T185" fmla="*/ 839 w 839"/>
                          <a:gd name="T186" fmla="*/ 245 h 245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839" h="245">
                            <a:moveTo>
                              <a:pt x="0" y="156"/>
                            </a:moveTo>
                            <a:lnTo>
                              <a:pt x="62" y="244"/>
                            </a:lnTo>
                            <a:lnTo>
                              <a:pt x="68" y="239"/>
                            </a:lnTo>
                            <a:lnTo>
                              <a:pt x="76" y="232"/>
                            </a:lnTo>
                            <a:lnTo>
                              <a:pt x="85" y="224"/>
                            </a:lnTo>
                            <a:lnTo>
                              <a:pt x="94" y="218"/>
                            </a:lnTo>
                            <a:lnTo>
                              <a:pt x="103" y="212"/>
                            </a:lnTo>
                            <a:lnTo>
                              <a:pt x="110" y="207"/>
                            </a:lnTo>
                            <a:lnTo>
                              <a:pt x="120" y="200"/>
                            </a:lnTo>
                            <a:lnTo>
                              <a:pt x="128" y="195"/>
                            </a:lnTo>
                            <a:lnTo>
                              <a:pt x="138" y="189"/>
                            </a:lnTo>
                            <a:lnTo>
                              <a:pt x="147" y="184"/>
                            </a:lnTo>
                            <a:lnTo>
                              <a:pt x="157" y="179"/>
                            </a:lnTo>
                            <a:lnTo>
                              <a:pt x="167" y="174"/>
                            </a:lnTo>
                            <a:lnTo>
                              <a:pt x="174" y="170"/>
                            </a:lnTo>
                            <a:lnTo>
                              <a:pt x="182" y="167"/>
                            </a:lnTo>
                            <a:lnTo>
                              <a:pt x="192" y="162"/>
                            </a:lnTo>
                            <a:lnTo>
                              <a:pt x="201" y="158"/>
                            </a:lnTo>
                            <a:lnTo>
                              <a:pt x="210" y="154"/>
                            </a:lnTo>
                            <a:lnTo>
                              <a:pt x="219" y="150"/>
                            </a:lnTo>
                            <a:lnTo>
                              <a:pt x="227" y="148"/>
                            </a:lnTo>
                            <a:lnTo>
                              <a:pt x="234" y="144"/>
                            </a:lnTo>
                            <a:lnTo>
                              <a:pt x="245" y="141"/>
                            </a:lnTo>
                            <a:lnTo>
                              <a:pt x="256" y="137"/>
                            </a:lnTo>
                            <a:lnTo>
                              <a:pt x="270" y="134"/>
                            </a:lnTo>
                            <a:lnTo>
                              <a:pt x="283" y="128"/>
                            </a:lnTo>
                            <a:lnTo>
                              <a:pt x="297" y="126"/>
                            </a:lnTo>
                            <a:lnTo>
                              <a:pt x="310" y="121"/>
                            </a:lnTo>
                            <a:lnTo>
                              <a:pt x="327" y="119"/>
                            </a:lnTo>
                            <a:lnTo>
                              <a:pt x="339" y="118"/>
                            </a:lnTo>
                            <a:lnTo>
                              <a:pt x="351" y="116"/>
                            </a:lnTo>
                            <a:lnTo>
                              <a:pt x="365" y="114"/>
                            </a:lnTo>
                            <a:lnTo>
                              <a:pt x="380" y="113"/>
                            </a:lnTo>
                            <a:lnTo>
                              <a:pt x="396" y="111"/>
                            </a:lnTo>
                            <a:lnTo>
                              <a:pt x="411" y="111"/>
                            </a:lnTo>
                            <a:lnTo>
                              <a:pt x="427" y="111"/>
                            </a:lnTo>
                            <a:lnTo>
                              <a:pt x="443" y="111"/>
                            </a:lnTo>
                            <a:lnTo>
                              <a:pt x="459" y="113"/>
                            </a:lnTo>
                            <a:lnTo>
                              <a:pt x="473" y="114"/>
                            </a:lnTo>
                            <a:lnTo>
                              <a:pt x="486" y="117"/>
                            </a:lnTo>
                            <a:lnTo>
                              <a:pt x="499" y="118"/>
                            </a:lnTo>
                            <a:lnTo>
                              <a:pt x="515" y="119"/>
                            </a:lnTo>
                            <a:lnTo>
                              <a:pt x="529" y="124"/>
                            </a:lnTo>
                            <a:lnTo>
                              <a:pt x="540" y="126"/>
                            </a:lnTo>
                            <a:lnTo>
                              <a:pt x="555" y="130"/>
                            </a:lnTo>
                            <a:lnTo>
                              <a:pt x="568" y="134"/>
                            </a:lnTo>
                            <a:lnTo>
                              <a:pt x="583" y="138"/>
                            </a:lnTo>
                            <a:lnTo>
                              <a:pt x="597" y="142"/>
                            </a:lnTo>
                            <a:lnTo>
                              <a:pt x="611" y="148"/>
                            </a:lnTo>
                            <a:lnTo>
                              <a:pt x="627" y="155"/>
                            </a:lnTo>
                            <a:lnTo>
                              <a:pt x="641" y="161"/>
                            </a:lnTo>
                            <a:lnTo>
                              <a:pt x="654" y="167"/>
                            </a:lnTo>
                            <a:lnTo>
                              <a:pt x="667" y="175"/>
                            </a:lnTo>
                            <a:lnTo>
                              <a:pt x="682" y="183"/>
                            </a:lnTo>
                            <a:lnTo>
                              <a:pt x="693" y="191"/>
                            </a:lnTo>
                            <a:lnTo>
                              <a:pt x="707" y="200"/>
                            </a:lnTo>
                            <a:lnTo>
                              <a:pt x="687" y="233"/>
                            </a:lnTo>
                            <a:lnTo>
                              <a:pt x="838" y="224"/>
                            </a:lnTo>
                            <a:lnTo>
                              <a:pt x="788" y="76"/>
                            </a:lnTo>
                            <a:lnTo>
                              <a:pt x="769" y="106"/>
                            </a:lnTo>
                            <a:lnTo>
                              <a:pt x="753" y="96"/>
                            </a:lnTo>
                            <a:lnTo>
                              <a:pt x="737" y="86"/>
                            </a:lnTo>
                            <a:lnTo>
                              <a:pt x="722" y="78"/>
                            </a:lnTo>
                            <a:lnTo>
                              <a:pt x="706" y="70"/>
                            </a:lnTo>
                            <a:lnTo>
                              <a:pt x="694" y="62"/>
                            </a:lnTo>
                            <a:lnTo>
                              <a:pt x="680" y="56"/>
                            </a:lnTo>
                            <a:lnTo>
                              <a:pt x="666" y="51"/>
                            </a:lnTo>
                            <a:lnTo>
                              <a:pt x="652" y="45"/>
                            </a:lnTo>
                            <a:lnTo>
                              <a:pt x="639" y="40"/>
                            </a:lnTo>
                            <a:lnTo>
                              <a:pt x="625" y="34"/>
                            </a:lnTo>
                            <a:lnTo>
                              <a:pt x="607" y="28"/>
                            </a:lnTo>
                            <a:lnTo>
                              <a:pt x="592" y="24"/>
                            </a:lnTo>
                            <a:lnTo>
                              <a:pt x="578" y="20"/>
                            </a:lnTo>
                            <a:lnTo>
                              <a:pt x="564" y="16"/>
                            </a:lnTo>
                            <a:lnTo>
                              <a:pt x="547" y="12"/>
                            </a:lnTo>
                            <a:lnTo>
                              <a:pt x="531" y="10"/>
                            </a:lnTo>
                            <a:lnTo>
                              <a:pt x="516" y="7"/>
                            </a:lnTo>
                            <a:lnTo>
                              <a:pt x="501" y="6"/>
                            </a:lnTo>
                            <a:lnTo>
                              <a:pt x="484" y="4"/>
                            </a:lnTo>
                            <a:lnTo>
                              <a:pt x="468" y="3"/>
                            </a:lnTo>
                            <a:lnTo>
                              <a:pt x="453" y="1"/>
                            </a:lnTo>
                            <a:lnTo>
                              <a:pt x="439" y="0"/>
                            </a:lnTo>
                            <a:lnTo>
                              <a:pt x="424" y="0"/>
                            </a:lnTo>
                            <a:lnTo>
                              <a:pt x="409" y="0"/>
                            </a:lnTo>
                            <a:lnTo>
                              <a:pt x="395" y="1"/>
                            </a:lnTo>
                            <a:lnTo>
                              <a:pt x="378" y="3"/>
                            </a:lnTo>
                            <a:lnTo>
                              <a:pt x="363" y="3"/>
                            </a:lnTo>
                            <a:lnTo>
                              <a:pt x="347" y="5"/>
                            </a:lnTo>
                            <a:lnTo>
                              <a:pt x="332" y="7"/>
                            </a:lnTo>
                            <a:lnTo>
                              <a:pt x="318" y="8"/>
                            </a:lnTo>
                            <a:lnTo>
                              <a:pt x="304" y="12"/>
                            </a:lnTo>
                            <a:lnTo>
                              <a:pt x="291" y="14"/>
                            </a:lnTo>
                            <a:lnTo>
                              <a:pt x="275" y="17"/>
                            </a:lnTo>
                            <a:lnTo>
                              <a:pt x="259" y="22"/>
                            </a:lnTo>
                            <a:lnTo>
                              <a:pt x="248" y="25"/>
                            </a:lnTo>
                            <a:lnTo>
                              <a:pt x="233" y="30"/>
                            </a:lnTo>
                            <a:lnTo>
                              <a:pt x="219" y="34"/>
                            </a:lnTo>
                            <a:lnTo>
                              <a:pt x="205" y="39"/>
                            </a:lnTo>
                            <a:lnTo>
                              <a:pt x="189" y="45"/>
                            </a:lnTo>
                            <a:lnTo>
                              <a:pt x="177" y="50"/>
                            </a:lnTo>
                            <a:lnTo>
                              <a:pt x="162" y="55"/>
                            </a:lnTo>
                            <a:lnTo>
                              <a:pt x="150" y="61"/>
                            </a:lnTo>
                            <a:lnTo>
                              <a:pt x="138" y="66"/>
                            </a:lnTo>
                            <a:lnTo>
                              <a:pt x="131" y="69"/>
                            </a:lnTo>
                            <a:lnTo>
                              <a:pt x="121" y="74"/>
                            </a:lnTo>
                            <a:lnTo>
                              <a:pt x="116" y="76"/>
                            </a:lnTo>
                            <a:lnTo>
                              <a:pt x="109" y="80"/>
                            </a:lnTo>
                            <a:lnTo>
                              <a:pt x="102" y="85"/>
                            </a:lnTo>
                            <a:lnTo>
                              <a:pt x="94" y="90"/>
                            </a:lnTo>
                            <a:lnTo>
                              <a:pt x="88" y="94"/>
                            </a:lnTo>
                            <a:lnTo>
                              <a:pt x="81" y="98"/>
                            </a:lnTo>
                            <a:lnTo>
                              <a:pt x="75" y="102"/>
                            </a:lnTo>
                            <a:lnTo>
                              <a:pt x="67" y="105"/>
                            </a:lnTo>
                            <a:lnTo>
                              <a:pt x="60" y="110"/>
                            </a:lnTo>
                            <a:lnTo>
                              <a:pt x="52" y="116"/>
                            </a:lnTo>
                            <a:lnTo>
                              <a:pt x="44" y="120"/>
                            </a:lnTo>
                            <a:lnTo>
                              <a:pt x="37" y="126"/>
                            </a:lnTo>
                            <a:lnTo>
                              <a:pt x="31" y="130"/>
                            </a:lnTo>
                            <a:lnTo>
                              <a:pt x="24" y="134"/>
                            </a:lnTo>
                            <a:lnTo>
                              <a:pt x="18" y="141"/>
                            </a:lnTo>
                            <a:lnTo>
                              <a:pt x="11" y="145"/>
                            </a:lnTo>
                            <a:lnTo>
                              <a:pt x="5" y="149"/>
                            </a:lnTo>
                            <a:lnTo>
                              <a:pt x="0" y="156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61" name="Freeform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2" y="624"/>
                        <a:ext cx="267" cy="967"/>
                      </a:xfrm>
                      <a:custGeom>
                        <a:avLst/>
                        <a:gdLst>
                          <a:gd name="T0" fmla="*/ 0 w 237"/>
                          <a:gd name="T1" fmla="*/ 942 h 860"/>
                          <a:gd name="T2" fmla="*/ 158 w 237"/>
                          <a:gd name="T3" fmla="*/ 1149 h 860"/>
                          <a:gd name="T4" fmla="*/ 370 w 237"/>
                          <a:gd name="T5" fmla="*/ 1436 h 860"/>
                          <a:gd name="T6" fmla="*/ 533 w 237"/>
                          <a:gd name="T7" fmla="*/ 1670 h 860"/>
                          <a:gd name="T8" fmla="*/ 712 w 237"/>
                          <a:gd name="T9" fmla="*/ 1950 h 860"/>
                          <a:gd name="T10" fmla="*/ 858 w 237"/>
                          <a:gd name="T11" fmla="*/ 2240 h 860"/>
                          <a:gd name="T12" fmla="*/ 1032 w 237"/>
                          <a:gd name="T13" fmla="*/ 2539 h 860"/>
                          <a:gd name="T14" fmla="*/ 1147 w 237"/>
                          <a:gd name="T15" fmla="*/ 2773 h 860"/>
                          <a:gd name="T16" fmla="*/ 1272 w 237"/>
                          <a:gd name="T17" fmla="*/ 3043 h 860"/>
                          <a:gd name="T18" fmla="*/ 1377 w 237"/>
                          <a:gd name="T19" fmla="*/ 3325 h 860"/>
                          <a:gd name="T20" fmla="*/ 1476 w 237"/>
                          <a:gd name="T21" fmla="*/ 3579 h 860"/>
                          <a:gd name="T22" fmla="*/ 1578 w 237"/>
                          <a:gd name="T23" fmla="*/ 3885 h 860"/>
                          <a:gd name="T24" fmla="*/ 1735 w 237"/>
                          <a:gd name="T25" fmla="*/ 4320 h 860"/>
                          <a:gd name="T26" fmla="*/ 1818 w 237"/>
                          <a:gd name="T27" fmla="*/ 4726 h 860"/>
                          <a:gd name="T28" fmla="*/ 1878 w 237"/>
                          <a:gd name="T29" fmla="*/ 5149 h 860"/>
                          <a:gd name="T30" fmla="*/ 1931 w 237"/>
                          <a:gd name="T31" fmla="*/ 5550 h 860"/>
                          <a:gd name="T32" fmla="*/ 1968 w 237"/>
                          <a:gd name="T33" fmla="*/ 6029 h 860"/>
                          <a:gd name="T34" fmla="*/ 1968 w 237"/>
                          <a:gd name="T35" fmla="*/ 6487 h 860"/>
                          <a:gd name="T36" fmla="*/ 1955 w 237"/>
                          <a:gd name="T37" fmla="*/ 6967 h 860"/>
                          <a:gd name="T38" fmla="*/ 1878 w 237"/>
                          <a:gd name="T39" fmla="*/ 7414 h 860"/>
                          <a:gd name="T40" fmla="*/ 1848 w 237"/>
                          <a:gd name="T41" fmla="*/ 7832 h 860"/>
                          <a:gd name="T42" fmla="*/ 1743 w 237"/>
                          <a:gd name="T43" fmla="*/ 8222 h 860"/>
                          <a:gd name="T44" fmla="*/ 1620 w 237"/>
                          <a:gd name="T45" fmla="*/ 8625 h 860"/>
                          <a:gd name="T46" fmla="*/ 1512 w 237"/>
                          <a:gd name="T47" fmla="*/ 9083 h 860"/>
                          <a:gd name="T48" fmla="*/ 1314 w 237"/>
                          <a:gd name="T49" fmla="*/ 9536 h 860"/>
                          <a:gd name="T50" fmla="*/ 1129 w 237"/>
                          <a:gd name="T51" fmla="*/ 9926 h 860"/>
                          <a:gd name="T52" fmla="*/ 885 w 237"/>
                          <a:gd name="T53" fmla="*/ 10374 h 860"/>
                          <a:gd name="T54" fmla="*/ 632 w 237"/>
                          <a:gd name="T55" fmla="*/ 10764 h 860"/>
                          <a:gd name="T56" fmla="*/ 287 w 237"/>
                          <a:gd name="T57" fmla="*/ 12742 h 860"/>
                          <a:gd name="T58" fmla="*/ 2048 w 237"/>
                          <a:gd name="T59" fmla="*/ 11688 h 860"/>
                          <a:gd name="T60" fmla="*/ 2346 w 237"/>
                          <a:gd name="T61" fmla="*/ 11217 h 860"/>
                          <a:gd name="T62" fmla="*/ 2586 w 237"/>
                          <a:gd name="T63" fmla="*/ 10743 h 860"/>
                          <a:gd name="T64" fmla="*/ 2809 w 237"/>
                          <a:gd name="T65" fmla="*/ 10344 h 860"/>
                          <a:gd name="T66" fmla="*/ 2978 w 237"/>
                          <a:gd name="T67" fmla="*/ 9922 h 860"/>
                          <a:gd name="T68" fmla="*/ 3149 w 237"/>
                          <a:gd name="T69" fmla="*/ 9497 h 860"/>
                          <a:gd name="T70" fmla="*/ 3275 w 237"/>
                          <a:gd name="T71" fmla="*/ 9016 h 860"/>
                          <a:gd name="T72" fmla="*/ 3400 w 237"/>
                          <a:gd name="T73" fmla="*/ 8570 h 860"/>
                          <a:gd name="T74" fmla="*/ 3489 w 237"/>
                          <a:gd name="T75" fmla="*/ 8086 h 860"/>
                          <a:gd name="T76" fmla="*/ 3566 w 237"/>
                          <a:gd name="T77" fmla="*/ 7622 h 860"/>
                          <a:gd name="T78" fmla="*/ 3586 w 237"/>
                          <a:gd name="T79" fmla="*/ 7131 h 860"/>
                          <a:gd name="T80" fmla="*/ 3656 w 237"/>
                          <a:gd name="T81" fmla="*/ 6680 h 860"/>
                          <a:gd name="T82" fmla="*/ 3656 w 237"/>
                          <a:gd name="T83" fmla="*/ 6236 h 860"/>
                          <a:gd name="T84" fmla="*/ 3586 w 237"/>
                          <a:gd name="T85" fmla="*/ 5755 h 860"/>
                          <a:gd name="T86" fmla="*/ 3571 w 237"/>
                          <a:gd name="T87" fmla="*/ 5284 h 860"/>
                          <a:gd name="T88" fmla="*/ 3510 w 237"/>
                          <a:gd name="T89" fmla="*/ 4845 h 860"/>
                          <a:gd name="T90" fmla="*/ 3441 w 237"/>
                          <a:gd name="T91" fmla="*/ 4432 h 860"/>
                          <a:gd name="T92" fmla="*/ 3311 w 237"/>
                          <a:gd name="T93" fmla="*/ 3943 h 860"/>
                          <a:gd name="T94" fmla="*/ 3183 w 237"/>
                          <a:gd name="T95" fmla="*/ 3528 h 860"/>
                          <a:gd name="T96" fmla="*/ 3054 w 237"/>
                          <a:gd name="T97" fmla="*/ 3119 h 860"/>
                          <a:gd name="T98" fmla="*/ 2892 w 237"/>
                          <a:gd name="T99" fmla="*/ 2670 h 860"/>
                          <a:gd name="T100" fmla="*/ 2724 w 237"/>
                          <a:gd name="T101" fmla="*/ 2286 h 860"/>
                          <a:gd name="T102" fmla="*/ 2599 w 237"/>
                          <a:gd name="T103" fmla="*/ 1992 h 860"/>
                          <a:gd name="T104" fmla="*/ 2498 w 237"/>
                          <a:gd name="T105" fmla="*/ 1772 h 860"/>
                          <a:gd name="T106" fmla="*/ 2378 w 237"/>
                          <a:gd name="T107" fmla="*/ 1576 h 860"/>
                          <a:gd name="T108" fmla="*/ 2226 w 237"/>
                          <a:gd name="T109" fmla="*/ 1345 h 860"/>
                          <a:gd name="T110" fmla="*/ 2116 w 237"/>
                          <a:gd name="T111" fmla="*/ 1117 h 860"/>
                          <a:gd name="T112" fmla="*/ 1984 w 237"/>
                          <a:gd name="T113" fmla="*/ 925 h 860"/>
                          <a:gd name="T114" fmla="*/ 1825 w 237"/>
                          <a:gd name="T115" fmla="*/ 652 h 860"/>
                          <a:gd name="T116" fmla="*/ 1703 w 237"/>
                          <a:gd name="T117" fmla="*/ 459 h 860"/>
                          <a:gd name="T118" fmla="*/ 1521 w 237"/>
                          <a:gd name="T119" fmla="*/ 255 h 860"/>
                          <a:gd name="T120" fmla="*/ 1382 w 237"/>
                          <a:gd name="T121" fmla="*/ 78 h 860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37"/>
                          <a:gd name="T184" fmla="*/ 0 h 860"/>
                          <a:gd name="T185" fmla="*/ 237 w 237"/>
                          <a:gd name="T186" fmla="*/ 860 h 860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37" h="860">
                            <a:moveTo>
                              <a:pt x="84" y="0"/>
                            </a:moveTo>
                            <a:lnTo>
                              <a:pt x="0" y="63"/>
                            </a:lnTo>
                            <a:lnTo>
                              <a:pt x="4" y="70"/>
                            </a:lnTo>
                            <a:lnTo>
                              <a:pt x="10" y="77"/>
                            </a:lnTo>
                            <a:lnTo>
                              <a:pt x="18" y="87"/>
                            </a:lnTo>
                            <a:lnTo>
                              <a:pt x="24" y="97"/>
                            </a:lnTo>
                            <a:lnTo>
                              <a:pt x="30" y="106"/>
                            </a:lnTo>
                            <a:lnTo>
                              <a:pt x="35" y="113"/>
                            </a:lnTo>
                            <a:lnTo>
                              <a:pt x="41" y="124"/>
                            </a:lnTo>
                            <a:lnTo>
                              <a:pt x="46" y="132"/>
                            </a:lnTo>
                            <a:lnTo>
                              <a:pt x="51" y="141"/>
                            </a:lnTo>
                            <a:lnTo>
                              <a:pt x="56" y="150"/>
                            </a:lnTo>
                            <a:lnTo>
                              <a:pt x="61" y="162"/>
                            </a:lnTo>
                            <a:lnTo>
                              <a:pt x="67" y="172"/>
                            </a:lnTo>
                            <a:lnTo>
                              <a:pt x="70" y="179"/>
                            </a:lnTo>
                            <a:lnTo>
                              <a:pt x="74" y="187"/>
                            </a:lnTo>
                            <a:lnTo>
                              <a:pt x="78" y="197"/>
                            </a:lnTo>
                            <a:lnTo>
                              <a:pt x="82" y="205"/>
                            </a:lnTo>
                            <a:lnTo>
                              <a:pt x="86" y="215"/>
                            </a:lnTo>
                            <a:lnTo>
                              <a:pt x="89" y="225"/>
                            </a:lnTo>
                            <a:lnTo>
                              <a:pt x="92" y="232"/>
                            </a:lnTo>
                            <a:lnTo>
                              <a:pt x="95" y="240"/>
                            </a:lnTo>
                            <a:lnTo>
                              <a:pt x="98" y="251"/>
                            </a:lnTo>
                            <a:lnTo>
                              <a:pt x="102" y="262"/>
                            </a:lnTo>
                            <a:lnTo>
                              <a:pt x="106" y="277"/>
                            </a:lnTo>
                            <a:lnTo>
                              <a:pt x="111" y="291"/>
                            </a:lnTo>
                            <a:lnTo>
                              <a:pt x="113" y="304"/>
                            </a:lnTo>
                            <a:lnTo>
                              <a:pt x="117" y="318"/>
                            </a:lnTo>
                            <a:lnTo>
                              <a:pt x="119" y="335"/>
                            </a:lnTo>
                            <a:lnTo>
                              <a:pt x="122" y="347"/>
                            </a:lnTo>
                            <a:lnTo>
                              <a:pt x="123" y="359"/>
                            </a:lnTo>
                            <a:lnTo>
                              <a:pt x="124" y="374"/>
                            </a:lnTo>
                            <a:lnTo>
                              <a:pt x="125" y="390"/>
                            </a:lnTo>
                            <a:lnTo>
                              <a:pt x="127" y="406"/>
                            </a:lnTo>
                            <a:lnTo>
                              <a:pt x="127" y="421"/>
                            </a:lnTo>
                            <a:lnTo>
                              <a:pt x="127" y="437"/>
                            </a:lnTo>
                            <a:lnTo>
                              <a:pt x="127" y="454"/>
                            </a:lnTo>
                            <a:lnTo>
                              <a:pt x="125" y="470"/>
                            </a:lnTo>
                            <a:lnTo>
                              <a:pt x="124" y="485"/>
                            </a:lnTo>
                            <a:lnTo>
                              <a:pt x="122" y="499"/>
                            </a:lnTo>
                            <a:lnTo>
                              <a:pt x="121" y="512"/>
                            </a:lnTo>
                            <a:lnTo>
                              <a:pt x="119" y="527"/>
                            </a:lnTo>
                            <a:lnTo>
                              <a:pt x="115" y="542"/>
                            </a:lnTo>
                            <a:lnTo>
                              <a:pt x="112" y="554"/>
                            </a:lnTo>
                            <a:lnTo>
                              <a:pt x="109" y="569"/>
                            </a:lnTo>
                            <a:lnTo>
                              <a:pt x="105" y="582"/>
                            </a:lnTo>
                            <a:lnTo>
                              <a:pt x="101" y="598"/>
                            </a:lnTo>
                            <a:lnTo>
                              <a:pt x="97" y="612"/>
                            </a:lnTo>
                            <a:lnTo>
                              <a:pt x="92" y="627"/>
                            </a:lnTo>
                            <a:lnTo>
                              <a:pt x="85" y="642"/>
                            </a:lnTo>
                            <a:lnTo>
                              <a:pt x="79" y="656"/>
                            </a:lnTo>
                            <a:lnTo>
                              <a:pt x="73" y="670"/>
                            </a:lnTo>
                            <a:lnTo>
                              <a:pt x="66" y="684"/>
                            </a:lnTo>
                            <a:lnTo>
                              <a:pt x="57" y="699"/>
                            </a:lnTo>
                            <a:lnTo>
                              <a:pt x="49" y="710"/>
                            </a:lnTo>
                            <a:lnTo>
                              <a:pt x="41" y="726"/>
                            </a:lnTo>
                            <a:lnTo>
                              <a:pt x="9" y="704"/>
                            </a:lnTo>
                            <a:lnTo>
                              <a:pt x="18" y="859"/>
                            </a:lnTo>
                            <a:lnTo>
                              <a:pt x="161" y="808"/>
                            </a:lnTo>
                            <a:lnTo>
                              <a:pt x="132" y="788"/>
                            </a:lnTo>
                            <a:lnTo>
                              <a:pt x="142" y="772"/>
                            </a:lnTo>
                            <a:lnTo>
                              <a:pt x="151" y="756"/>
                            </a:lnTo>
                            <a:lnTo>
                              <a:pt x="159" y="741"/>
                            </a:lnTo>
                            <a:lnTo>
                              <a:pt x="167" y="725"/>
                            </a:lnTo>
                            <a:lnTo>
                              <a:pt x="174" y="711"/>
                            </a:lnTo>
                            <a:lnTo>
                              <a:pt x="180" y="697"/>
                            </a:lnTo>
                            <a:lnTo>
                              <a:pt x="185" y="682"/>
                            </a:lnTo>
                            <a:lnTo>
                              <a:pt x="192" y="669"/>
                            </a:lnTo>
                            <a:lnTo>
                              <a:pt x="196" y="655"/>
                            </a:lnTo>
                            <a:lnTo>
                              <a:pt x="202" y="640"/>
                            </a:lnTo>
                            <a:lnTo>
                              <a:pt x="208" y="622"/>
                            </a:lnTo>
                            <a:lnTo>
                              <a:pt x="211" y="607"/>
                            </a:lnTo>
                            <a:lnTo>
                              <a:pt x="216" y="592"/>
                            </a:lnTo>
                            <a:lnTo>
                              <a:pt x="219" y="578"/>
                            </a:lnTo>
                            <a:lnTo>
                              <a:pt x="223" y="561"/>
                            </a:lnTo>
                            <a:lnTo>
                              <a:pt x="225" y="545"/>
                            </a:lnTo>
                            <a:lnTo>
                              <a:pt x="228" y="530"/>
                            </a:lnTo>
                            <a:lnTo>
                              <a:pt x="229" y="514"/>
                            </a:lnTo>
                            <a:lnTo>
                              <a:pt x="232" y="496"/>
                            </a:lnTo>
                            <a:lnTo>
                              <a:pt x="232" y="480"/>
                            </a:lnTo>
                            <a:lnTo>
                              <a:pt x="234" y="465"/>
                            </a:lnTo>
                            <a:lnTo>
                              <a:pt x="235" y="450"/>
                            </a:lnTo>
                            <a:lnTo>
                              <a:pt x="236" y="435"/>
                            </a:lnTo>
                            <a:lnTo>
                              <a:pt x="235" y="420"/>
                            </a:lnTo>
                            <a:lnTo>
                              <a:pt x="234" y="405"/>
                            </a:lnTo>
                            <a:lnTo>
                              <a:pt x="232" y="388"/>
                            </a:lnTo>
                            <a:lnTo>
                              <a:pt x="232" y="373"/>
                            </a:lnTo>
                            <a:lnTo>
                              <a:pt x="230" y="356"/>
                            </a:lnTo>
                            <a:lnTo>
                              <a:pt x="228" y="341"/>
                            </a:lnTo>
                            <a:lnTo>
                              <a:pt x="227" y="326"/>
                            </a:lnTo>
                            <a:lnTo>
                              <a:pt x="224" y="312"/>
                            </a:lnTo>
                            <a:lnTo>
                              <a:pt x="222" y="298"/>
                            </a:lnTo>
                            <a:lnTo>
                              <a:pt x="218" y="282"/>
                            </a:lnTo>
                            <a:lnTo>
                              <a:pt x="214" y="266"/>
                            </a:lnTo>
                            <a:lnTo>
                              <a:pt x="210" y="254"/>
                            </a:lnTo>
                            <a:lnTo>
                              <a:pt x="206" y="238"/>
                            </a:lnTo>
                            <a:lnTo>
                              <a:pt x="202" y="225"/>
                            </a:lnTo>
                            <a:lnTo>
                              <a:pt x="197" y="211"/>
                            </a:lnTo>
                            <a:lnTo>
                              <a:pt x="192" y="195"/>
                            </a:lnTo>
                            <a:lnTo>
                              <a:pt x="186" y="181"/>
                            </a:lnTo>
                            <a:lnTo>
                              <a:pt x="181" y="165"/>
                            </a:lnTo>
                            <a:lnTo>
                              <a:pt x="176" y="154"/>
                            </a:lnTo>
                            <a:lnTo>
                              <a:pt x="171" y="141"/>
                            </a:lnTo>
                            <a:lnTo>
                              <a:pt x="168" y="133"/>
                            </a:lnTo>
                            <a:lnTo>
                              <a:pt x="163" y="124"/>
                            </a:lnTo>
                            <a:lnTo>
                              <a:pt x="161" y="118"/>
                            </a:lnTo>
                            <a:lnTo>
                              <a:pt x="157" y="112"/>
                            </a:lnTo>
                            <a:lnTo>
                              <a:pt x="153" y="105"/>
                            </a:lnTo>
                            <a:lnTo>
                              <a:pt x="148" y="97"/>
                            </a:lnTo>
                            <a:lnTo>
                              <a:pt x="144" y="91"/>
                            </a:lnTo>
                            <a:lnTo>
                              <a:pt x="140" y="83"/>
                            </a:lnTo>
                            <a:lnTo>
                              <a:pt x="137" y="76"/>
                            </a:lnTo>
                            <a:lnTo>
                              <a:pt x="133" y="68"/>
                            </a:lnTo>
                            <a:lnTo>
                              <a:pt x="129" y="61"/>
                            </a:lnTo>
                            <a:lnTo>
                              <a:pt x="123" y="53"/>
                            </a:lnTo>
                            <a:lnTo>
                              <a:pt x="118" y="44"/>
                            </a:lnTo>
                            <a:lnTo>
                              <a:pt x="114" y="38"/>
                            </a:lnTo>
                            <a:lnTo>
                              <a:pt x="109" y="31"/>
                            </a:lnTo>
                            <a:lnTo>
                              <a:pt x="105" y="24"/>
                            </a:lnTo>
                            <a:lnTo>
                              <a:pt x="98" y="18"/>
                            </a:lnTo>
                            <a:lnTo>
                              <a:pt x="94" y="11"/>
                            </a:lnTo>
                            <a:lnTo>
                              <a:pt x="90" y="5"/>
                            </a:lnTo>
                            <a:lnTo>
                              <a:pt x="84" y="0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62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3" y="1805"/>
                        <a:ext cx="943" cy="275"/>
                      </a:xfrm>
                      <a:custGeom>
                        <a:avLst/>
                        <a:gdLst>
                          <a:gd name="T0" fmla="*/ 11376 w 839"/>
                          <a:gd name="T1" fmla="*/ 0 h 245"/>
                          <a:gd name="T2" fmla="*/ 11190 w 839"/>
                          <a:gd name="T3" fmla="*/ 152 h 245"/>
                          <a:gd name="T4" fmla="*/ 10928 w 839"/>
                          <a:gd name="T5" fmla="*/ 354 h 245"/>
                          <a:gd name="T6" fmla="*/ 10689 w 839"/>
                          <a:gd name="T7" fmla="*/ 523 h 245"/>
                          <a:gd name="T8" fmla="*/ 10424 w 839"/>
                          <a:gd name="T9" fmla="*/ 684 h 245"/>
                          <a:gd name="T10" fmla="*/ 10132 w 839"/>
                          <a:gd name="T11" fmla="*/ 831 h 245"/>
                          <a:gd name="T12" fmla="*/ 9840 w 839"/>
                          <a:gd name="T13" fmla="*/ 981 h 245"/>
                          <a:gd name="T14" fmla="*/ 9632 w 839"/>
                          <a:gd name="T15" fmla="*/ 1101 h 245"/>
                          <a:gd name="T16" fmla="*/ 9361 w 839"/>
                          <a:gd name="T17" fmla="*/ 1220 h 245"/>
                          <a:gd name="T18" fmla="*/ 9079 w 839"/>
                          <a:gd name="T19" fmla="*/ 1319 h 245"/>
                          <a:gd name="T20" fmla="*/ 8858 w 839"/>
                          <a:gd name="T21" fmla="*/ 1402 h 245"/>
                          <a:gd name="T22" fmla="*/ 8538 w 839"/>
                          <a:gd name="T23" fmla="*/ 1509 h 245"/>
                          <a:gd name="T24" fmla="*/ 8154 w 839"/>
                          <a:gd name="T25" fmla="*/ 1643 h 245"/>
                          <a:gd name="T26" fmla="*/ 7738 w 839"/>
                          <a:gd name="T27" fmla="*/ 1748 h 245"/>
                          <a:gd name="T28" fmla="*/ 7341 w 839"/>
                          <a:gd name="T29" fmla="*/ 1786 h 245"/>
                          <a:gd name="T30" fmla="*/ 6943 w 839"/>
                          <a:gd name="T31" fmla="*/ 1844 h 245"/>
                          <a:gd name="T32" fmla="*/ 6483 w 839"/>
                          <a:gd name="T33" fmla="*/ 1885 h 245"/>
                          <a:gd name="T34" fmla="*/ 6036 w 839"/>
                          <a:gd name="T35" fmla="*/ 1885 h 245"/>
                          <a:gd name="T36" fmla="*/ 5570 w 839"/>
                          <a:gd name="T37" fmla="*/ 1857 h 245"/>
                          <a:gd name="T38" fmla="*/ 5170 w 839"/>
                          <a:gd name="T39" fmla="*/ 1786 h 245"/>
                          <a:gd name="T40" fmla="*/ 4752 w 839"/>
                          <a:gd name="T41" fmla="*/ 1759 h 245"/>
                          <a:gd name="T42" fmla="*/ 4355 w 839"/>
                          <a:gd name="T43" fmla="*/ 1662 h 245"/>
                          <a:gd name="T44" fmla="*/ 3942 w 839"/>
                          <a:gd name="T45" fmla="*/ 1566 h 245"/>
                          <a:gd name="T46" fmla="*/ 3527 w 839"/>
                          <a:gd name="T47" fmla="*/ 1447 h 245"/>
                          <a:gd name="T48" fmla="*/ 3101 w 839"/>
                          <a:gd name="T49" fmla="*/ 1249 h 245"/>
                          <a:gd name="T50" fmla="*/ 2696 w 839"/>
                          <a:gd name="T51" fmla="*/ 1087 h 245"/>
                          <a:gd name="T52" fmla="*/ 2287 w 839"/>
                          <a:gd name="T53" fmla="*/ 846 h 245"/>
                          <a:gd name="T54" fmla="*/ 1904 w 839"/>
                          <a:gd name="T55" fmla="*/ 609 h 245"/>
                          <a:gd name="T56" fmla="*/ 0 w 839"/>
                          <a:gd name="T57" fmla="*/ 272 h 245"/>
                          <a:gd name="T58" fmla="*/ 989 w 839"/>
                          <a:gd name="T59" fmla="*/ 1962 h 245"/>
                          <a:gd name="T60" fmla="*/ 1478 w 839"/>
                          <a:gd name="T61" fmla="*/ 2226 h 245"/>
                          <a:gd name="T62" fmla="*/ 1920 w 839"/>
                          <a:gd name="T63" fmla="*/ 2472 h 245"/>
                          <a:gd name="T64" fmla="*/ 2314 w 839"/>
                          <a:gd name="T65" fmla="*/ 2673 h 245"/>
                          <a:gd name="T66" fmla="*/ 2726 w 839"/>
                          <a:gd name="T67" fmla="*/ 2836 h 245"/>
                          <a:gd name="T68" fmla="*/ 3111 w 839"/>
                          <a:gd name="T69" fmla="*/ 2992 h 245"/>
                          <a:gd name="T70" fmla="*/ 3588 w 839"/>
                          <a:gd name="T71" fmla="*/ 3132 h 245"/>
                          <a:gd name="T72" fmla="*/ 4017 w 839"/>
                          <a:gd name="T73" fmla="*/ 3227 h 245"/>
                          <a:gd name="T74" fmla="*/ 4504 w 839"/>
                          <a:gd name="T75" fmla="*/ 3324 h 245"/>
                          <a:gd name="T76" fmla="*/ 4949 w 839"/>
                          <a:gd name="T77" fmla="*/ 3375 h 245"/>
                          <a:gd name="T78" fmla="*/ 5425 w 839"/>
                          <a:gd name="T79" fmla="*/ 3422 h 245"/>
                          <a:gd name="T80" fmla="*/ 5836 w 839"/>
                          <a:gd name="T81" fmla="*/ 3459 h 245"/>
                          <a:gd name="T82" fmla="*/ 6291 w 839"/>
                          <a:gd name="T83" fmla="*/ 3459 h 245"/>
                          <a:gd name="T84" fmla="*/ 6747 w 839"/>
                          <a:gd name="T85" fmla="*/ 3422 h 245"/>
                          <a:gd name="T86" fmla="*/ 7215 w 839"/>
                          <a:gd name="T87" fmla="*/ 3386 h 245"/>
                          <a:gd name="T88" fmla="*/ 7625 w 839"/>
                          <a:gd name="T89" fmla="*/ 3358 h 245"/>
                          <a:gd name="T90" fmla="*/ 8042 w 839"/>
                          <a:gd name="T91" fmla="*/ 3261 h 245"/>
                          <a:gd name="T92" fmla="*/ 8521 w 839"/>
                          <a:gd name="T93" fmla="*/ 3141 h 245"/>
                          <a:gd name="T94" fmla="*/ 8876 w 839"/>
                          <a:gd name="T95" fmla="*/ 3029 h 245"/>
                          <a:gd name="T96" fmla="*/ 9281 w 839"/>
                          <a:gd name="T97" fmla="*/ 2905 h 245"/>
                          <a:gd name="T98" fmla="*/ 9699 w 839"/>
                          <a:gd name="T99" fmla="*/ 2765 h 245"/>
                          <a:gd name="T100" fmla="*/ 10102 w 839"/>
                          <a:gd name="T101" fmla="*/ 2588 h 245"/>
                          <a:gd name="T102" fmla="*/ 10386 w 839"/>
                          <a:gd name="T103" fmla="*/ 2486 h 245"/>
                          <a:gd name="T104" fmla="*/ 10618 w 839"/>
                          <a:gd name="T105" fmla="*/ 2381 h 245"/>
                          <a:gd name="T106" fmla="*/ 10787 w 839"/>
                          <a:gd name="T107" fmla="*/ 2261 h 245"/>
                          <a:gd name="T108" fmla="*/ 10997 w 839"/>
                          <a:gd name="T109" fmla="*/ 2121 h 245"/>
                          <a:gd name="T110" fmla="*/ 11190 w 839"/>
                          <a:gd name="T111" fmla="*/ 2014 h 245"/>
                          <a:gd name="T112" fmla="*/ 11423 w 839"/>
                          <a:gd name="T113" fmla="*/ 1901 h 245"/>
                          <a:gd name="T114" fmla="*/ 11673 w 839"/>
                          <a:gd name="T115" fmla="*/ 1758 h 245"/>
                          <a:gd name="T116" fmla="*/ 11840 w 839"/>
                          <a:gd name="T117" fmla="*/ 1624 h 245"/>
                          <a:gd name="T118" fmla="*/ 12040 w 839"/>
                          <a:gd name="T119" fmla="*/ 1452 h 245"/>
                          <a:gd name="T120" fmla="*/ 12226 w 839"/>
                          <a:gd name="T121" fmla="*/ 1344 h 245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839"/>
                          <a:gd name="T184" fmla="*/ 0 h 245"/>
                          <a:gd name="T185" fmla="*/ 839 w 839"/>
                          <a:gd name="T186" fmla="*/ 245 h 245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839" h="245">
                            <a:moveTo>
                              <a:pt x="838" y="87"/>
                            </a:moveTo>
                            <a:lnTo>
                              <a:pt x="775" y="0"/>
                            </a:lnTo>
                            <a:lnTo>
                              <a:pt x="769" y="4"/>
                            </a:lnTo>
                            <a:lnTo>
                              <a:pt x="762" y="11"/>
                            </a:lnTo>
                            <a:lnTo>
                              <a:pt x="752" y="19"/>
                            </a:lnTo>
                            <a:lnTo>
                              <a:pt x="743" y="25"/>
                            </a:lnTo>
                            <a:lnTo>
                              <a:pt x="734" y="31"/>
                            </a:lnTo>
                            <a:lnTo>
                              <a:pt x="727" y="37"/>
                            </a:lnTo>
                            <a:lnTo>
                              <a:pt x="717" y="43"/>
                            </a:lnTo>
                            <a:lnTo>
                              <a:pt x="709" y="48"/>
                            </a:lnTo>
                            <a:lnTo>
                              <a:pt x="699" y="54"/>
                            </a:lnTo>
                            <a:lnTo>
                              <a:pt x="690" y="59"/>
                            </a:lnTo>
                            <a:lnTo>
                              <a:pt x="680" y="64"/>
                            </a:lnTo>
                            <a:lnTo>
                              <a:pt x="670" y="69"/>
                            </a:lnTo>
                            <a:lnTo>
                              <a:pt x="663" y="73"/>
                            </a:lnTo>
                            <a:lnTo>
                              <a:pt x="655" y="77"/>
                            </a:lnTo>
                            <a:lnTo>
                              <a:pt x="645" y="81"/>
                            </a:lnTo>
                            <a:lnTo>
                              <a:pt x="636" y="85"/>
                            </a:lnTo>
                            <a:lnTo>
                              <a:pt x="627" y="89"/>
                            </a:lnTo>
                            <a:lnTo>
                              <a:pt x="618" y="93"/>
                            </a:lnTo>
                            <a:lnTo>
                              <a:pt x="611" y="95"/>
                            </a:lnTo>
                            <a:lnTo>
                              <a:pt x="603" y="99"/>
                            </a:lnTo>
                            <a:lnTo>
                              <a:pt x="592" y="102"/>
                            </a:lnTo>
                            <a:lnTo>
                              <a:pt x="581" y="106"/>
                            </a:lnTo>
                            <a:lnTo>
                              <a:pt x="567" y="110"/>
                            </a:lnTo>
                            <a:lnTo>
                              <a:pt x="554" y="115"/>
                            </a:lnTo>
                            <a:lnTo>
                              <a:pt x="540" y="118"/>
                            </a:lnTo>
                            <a:lnTo>
                              <a:pt x="527" y="122"/>
                            </a:lnTo>
                            <a:lnTo>
                              <a:pt x="510" y="124"/>
                            </a:lnTo>
                            <a:lnTo>
                              <a:pt x="499" y="126"/>
                            </a:lnTo>
                            <a:lnTo>
                              <a:pt x="486" y="127"/>
                            </a:lnTo>
                            <a:lnTo>
                              <a:pt x="472" y="129"/>
                            </a:lnTo>
                            <a:lnTo>
                              <a:pt x="457" y="130"/>
                            </a:lnTo>
                            <a:lnTo>
                              <a:pt x="441" y="132"/>
                            </a:lnTo>
                            <a:lnTo>
                              <a:pt x="427" y="132"/>
                            </a:lnTo>
                            <a:lnTo>
                              <a:pt x="411" y="132"/>
                            </a:lnTo>
                            <a:lnTo>
                              <a:pt x="395" y="132"/>
                            </a:lnTo>
                            <a:lnTo>
                              <a:pt x="379" y="130"/>
                            </a:lnTo>
                            <a:lnTo>
                              <a:pt x="364" y="129"/>
                            </a:lnTo>
                            <a:lnTo>
                              <a:pt x="351" y="126"/>
                            </a:lnTo>
                            <a:lnTo>
                              <a:pt x="338" y="126"/>
                            </a:lnTo>
                            <a:lnTo>
                              <a:pt x="323" y="124"/>
                            </a:lnTo>
                            <a:lnTo>
                              <a:pt x="308" y="119"/>
                            </a:lnTo>
                            <a:lnTo>
                              <a:pt x="297" y="117"/>
                            </a:lnTo>
                            <a:lnTo>
                              <a:pt x="283" y="113"/>
                            </a:lnTo>
                            <a:lnTo>
                              <a:pt x="269" y="110"/>
                            </a:lnTo>
                            <a:lnTo>
                              <a:pt x="254" y="105"/>
                            </a:lnTo>
                            <a:lnTo>
                              <a:pt x="240" y="101"/>
                            </a:lnTo>
                            <a:lnTo>
                              <a:pt x="226" y="95"/>
                            </a:lnTo>
                            <a:lnTo>
                              <a:pt x="211" y="88"/>
                            </a:lnTo>
                            <a:lnTo>
                              <a:pt x="196" y="82"/>
                            </a:lnTo>
                            <a:lnTo>
                              <a:pt x="183" y="76"/>
                            </a:lnTo>
                            <a:lnTo>
                              <a:pt x="170" y="69"/>
                            </a:lnTo>
                            <a:lnTo>
                              <a:pt x="156" y="60"/>
                            </a:lnTo>
                            <a:lnTo>
                              <a:pt x="144" y="52"/>
                            </a:lnTo>
                            <a:lnTo>
                              <a:pt x="130" y="43"/>
                            </a:lnTo>
                            <a:lnTo>
                              <a:pt x="150" y="10"/>
                            </a:lnTo>
                            <a:lnTo>
                              <a:pt x="0" y="19"/>
                            </a:lnTo>
                            <a:lnTo>
                              <a:pt x="49" y="167"/>
                            </a:lnTo>
                            <a:lnTo>
                              <a:pt x="68" y="137"/>
                            </a:lnTo>
                            <a:lnTo>
                              <a:pt x="84" y="147"/>
                            </a:lnTo>
                            <a:lnTo>
                              <a:pt x="100" y="157"/>
                            </a:lnTo>
                            <a:lnTo>
                              <a:pt x="115" y="165"/>
                            </a:lnTo>
                            <a:lnTo>
                              <a:pt x="131" y="173"/>
                            </a:lnTo>
                            <a:lnTo>
                              <a:pt x="143" y="181"/>
                            </a:lnTo>
                            <a:lnTo>
                              <a:pt x="157" y="187"/>
                            </a:lnTo>
                            <a:lnTo>
                              <a:pt x="172" y="192"/>
                            </a:lnTo>
                            <a:lnTo>
                              <a:pt x="185" y="199"/>
                            </a:lnTo>
                            <a:lnTo>
                              <a:pt x="198" y="203"/>
                            </a:lnTo>
                            <a:lnTo>
                              <a:pt x="212" y="209"/>
                            </a:lnTo>
                            <a:lnTo>
                              <a:pt x="230" y="216"/>
                            </a:lnTo>
                            <a:lnTo>
                              <a:pt x="245" y="219"/>
                            </a:lnTo>
                            <a:lnTo>
                              <a:pt x="259" y="223"/>
                            </a:lnTo>
                            <a:lnTo>
                              <a:pt x="273" y="227"/>
                            </a:lnTo>
                            <a:lnTo>
                              <a:pt x="290" y="231"/>
                            </a:lnTo>
                            <a:lnTo>
                              <a:pt x="306" y="233"/>
                            </a:lnTo>
                            <a:lnTo>
                              <a:pt x="321" y="236"/>
                            </a:lnTo>
                            <a:lnTo>
                              <a:pt x="336" y="237"/>
                            </a:lnTo>
                            <a:lnTo>
                              <a:pt x="353" y="240"/>
                            </a:lnTo>
                            <a:lnTo>
                              <a:pt x="369" y="240"/>
                            </a:lnTo>
                            <a:lnTo>
                              <a:pt x="384" y="242"/>
                            </a:lnTo>
                            <a:lnTo>
                              <a:pt x="398" y="243"/>
                            </a:lnTo>
                            <a:lnTo>
                              <a:pt x="413" y="244"/>
                            </a:lnTo>
                            <a:lnTo>
                              <a:pt x="428" y="243"/>
                            </a:lnTo>
                            <a:lnTo>
                              <a:pt x="442" y="242"/>
                            </a:lnTo>
                            <a:lnTo>
                              <a:pt x="459" y="240"/>
                            </a:lnTo>
                            <a:lnTo>
                              <a:pt x="474" y="240"/>
                            </a:lnTo>
                            <a:lnTo>
                              <a:pt x="491" y="238"/>
                            </a:lnTo>
                            <a:lnTo>
                              <a:pt x="505" y="236"/>
                            </a:lnTo>
                            <a:lnTo>
                              <a:pt x="519" y="235"/>
                            </a:lnTo>
                            <a:lnTo>
                              <a:pt x="533" y="232"/>
                            </a:lnTo>
                            <a:lnTo>
                              <a:pt x="547" y="229"/>
                            </a:lnTo>
                            <a:lnTo>
                              <a:pt x="562" y="226"/>
                            </a:lnTo>
                            <a:lnTo>
                              <a:pt x="578" y="221"/>
                            </a:lnTo>
                            <a:lnTo>
                              <a:pt x="589" y="218"/>
                            </a:lnTo>
                            <a:lnTo>
                              <a:pt x="604" y="213"/>
                            </a:lnTo>
                            <a:lnTo>
                              <a:pt x="618" y="209"/>
                            </a:lnTo>
                            <a:lnTo>
                              <a:pt x="632" y="204"/>
                            </a:lnTo>
                            <a:lnTo>
                              <a:pt x="648" y="199"/>
                            </a:lnTo>
                            <a:lnTo>
                              <a:pt x="660" y="193"/>
                            </a:lnTo>
                            <a:lnTo>
                              <a:pt x="675" y="188"/>
                            </a:lnTo>
                            <a:lnTo>
                              <a:pt x="687" y="182"/>
                            </a:lnTo>
                            <a:lnTo>
                              <a:pt x="699" y="177"/>
                            </a:lnTo>
                            <a:lnTo>
                              <a:pt x="706" y="174"/>
                            </a:lnTo>
                            <a:lnTo>
                              <a:pt x="716" y="169"/>
                            </a:lnTo>
                            <a:lnTo>
                              <a:pt x="722" y="167"/>
                            </a:lnTo>
                            <a:lnTo>
                              <a:pt x="728" y="163"/>
                            </a:lnTo>
                            <a:lnTo>
                              <a:pt x="735" y="159"/>
                            </a:lnTo>
                            <a:lnTo>
                              <a:pt x="743" y="153"/>
                            </a:lnTo>
                            <a:lnTo>
                              <a:pt x="749" y="149"/>
                            </a:lnTo>
                            <a:lnTo>
                              <a:pt x="756" y="145"/>
                            </a:lnTo>
                            <a:lnTo>
                              <a:pt x="762" y="142"/>
                            </a:lnTo>
                            <a:lnTo>
                              <a:pt x="770" y="138"/>
                            </a:lnTo>
                            <a:lnTo>
                              <a:pt x="778" y="134"/>
                            </a:lnTo>
                            <a:lnTo>
                              <a:pt x="786" y="127"/>
                            </a:lnTo>
                            <a:lnTo>
                              <a:pt x="794" y="123"/>
                            </a:lnTo>
                            <a:lnTo>
                              <a:pt x="800" y="118"/>
                            </a:lnTo>
                            <a:lnTo>
                              <a:pt x="806" y="113"/>
                            </a:lnTo>
                            <a:lnTo>
                              <a:pt x="813" y="109"/>
                            </a:lnTo>
                            <a:lnTo>
                              <a:pt x="819" y="102"/>
                            </a:lnTo>
                            <a:lnTo>
                              <a:pt x="826" y="98"/>
                            </a:lnTo>
                            <a:lnTo>
                              <a:pt x="832" y="94"/>
                            </a:lnTo>
                            <a:lnTo>
                              <a:pt x="838" y="87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63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" y="646"/>
                        <a:ext cx="270" cy="969"/>
                      </a:xfrm>
                      <a:custGeom>
                        <a:avLst/>
                        <a:gdLst>
                          <a:gd name="T0" fmla="*/ 3603 w 240"/>
                          <a:gd name="T1" fmla="*/ 11766 h 862"/>
                          <a:gd name="T2" fmla="*/ 3408 w 240"/>
                          <a:gd name="T3" fmla="*/ 11531 h 862"/>
                          <a:gd name="T4" fmla="*/ 3213 w 240"/>
                          <a:gd name="T5" fmla="*/ 11262 h 862"/>
                          <a:gd name="T6" fmla="*/ 3059 w 240"/>
                          <a:gd name="T7" fmla="*/ 11015 h 862"/>
                          <a:gd name="T8" fmla="*/ 2859 w 240"/>
                          <a:gd name="T9" fmla="*/ 10730 h 862"/>
                          <a:gd name="T10" fmla="*/ 2719 w 240"/>
                          <a:gd name="T11" fmla="*/ 10467 h 862"/>
                          <a:gd name="T12" fmla="*/ 2562 w 240"/>
                          <a:gd name="T13" fmla="*/ 10142 h 862"/>
                          <a:gd name="T14" fmla="*/ 2449 w 240"/>
                          <a:gd name="T15" fmla="*/ 9906 h 862"/>
                          <a:gd name="T16" fmla="*/ 2334 w 240"/>
                          <a:gd name="T17" fmla="*/ 9651 h 862"/>
                          <a:gd name="T18" fmla="*/ 2203 w 240"/>
                          <a:gd name="T19" fmla="*/ 9374 h 862"/>
                          <a:gd name="T20" fmla="*/ 2115 w 240"/>
                          <a:gd name="T21" fmla="*/ 9143 h 862"/>
                          <a:gd name="T22" fmla="*/ 2008 w 240"/>
                          <a:gd name="T23" fmla="*/ 8812 h 862"/>
                          <a:gd name="T24" fmla="*/ 1880 w 240"/>
                          <a:gd name="T25" fmla="*/ 8382 h 862"/>
                          <a:gd name="T26" fmla="*/ 1785 w 240"/>
                          <a:gd name="T27" fmla="*/ 7999 h 862"/>
                          <a:gd name="T28" fmla="*/ 1720 w 240"/>
                          <a:gd name="T29" fmla="*/ 7547 h 862"/>
                          <a:gd name="T30" fmla="*/ 1697 w 240"/>
                          <a:gd name="T31" fmla="*/ 7166 h 862"/>
                          <a:gd name="T32" fmla="*/ 1639 w 240"/>
                          <a:gd name="T33" fmla="*/ 6672 h 862"/>
                          <a:gd name="T34" fmla="*/ 1639 w 240"/>
                          <a:gd name="T35" fmla="*/ 6228 h 862"/>
                          <a:gd name="T36" fmla="*/ 1671 w 240"/>
                          <a:gd name="T37" fmla="*/ 5750 h 862"/>
                          <a:gd name="T38" fmla="*/ 1717 w 240"/>
                          <a:gd name="T39" fmla="*/ 5303 h 862"/>
                          <a:gd name="T40" fmla="*/ 1783 w 240"/>
                          <a:gd name="T41" fmla="*/ 4890 h 862"/>
                          <a:gd name="T42" fmla="*/ 1863 w 240"/>
                          <a:gd name="T43" fmla="*/ 4517 h 862"/>
                          <a:gd name="T44" fmla="*/ 1958 w 240"/>
                          <a:gd name="T45" fmla="*/ 4091 h 862"/>
                          <a:gd name="T46" fmla="*/ 2096 w 240"/>
                          <a:gd name="T47" fmla="*/ 3639 h 862"/>
                          <a:gd name="T48" fmla="*/ 2277 w 240"/>
                          <a:gd name="T49" fmla="*/ 3185 h 862"/>
                          <a:gd name="T50" fmla="*/ 2469 w 240"/>
                          <a:gd name="T51" fmla="*/ 2778 h 862"/>
                          <a:gd name="T52" fmla="*/ 2676 w 240"/>
                          <a:gd name="T53" fmla="*/ 2358 h 862"/>
                          <a:gd name="T54" fmla="*/ 2954 w 240"/>
                          <a:gd name="T55" fmla="*/ 1991 h 862"/>
                          <a:gd name="T56" fmla="*/ 3291 w 240"/>
                          <a:gd name="T57" fmla="*/ 0 h 862"/>
                          <a:gd name="T58" fmla="*/ 1585 w 240"/>
                          <a:gd name="T59" fmla="*/ 1056 h 862"/>
                          <a:gd name="T60" fmla="*/ 1283 w 240"/>
                          <a:gd name="T61" fmla="*/ 1518 h 862"/>
                          <a:gd name="T62" fmla="*/ 1034 w 240"/>
                          <a:gd name="T63" fmla="*/ 1993 h 862"/>
                          <a:gd name="T64" fmla="*/ 840 w 240"/>
                          <a:gd name="T65" fmla="*/ 2362 h 862"/>
                          <a:gd name="T66" fmla="*/ 668 w 240"/>
                          <a:gd name="T67" fmla="*/ 2828 h 862"/>
                          <a:gd name="T68" fmla="*/ 509 w 240"/>
                          <a:gd name="T69" fmla="*/ 3203 h 862"/>
                          <a:gd name="T70" fmla="*/ 362 w 240"/>
                          <a:gd name="T71" fmla="*/ 3710 h 862"/>
                          <a:gd name="T72" fmla="*/ 251 w 240"/>
                          <a:gd name="T73" fmla="*/ 4131 h 862"/>
                          <a:gd name="T74" fmla="*/ 156 w 240"/>
                          <a:gd name="T75" fmla="*/ 4626 h 862"/>
                          <a:gd name="T76" fmla="*/ 98 w 240"/>
                          <a:gd name="T77" fmla="*/ 5084 h 862"/>
                          <a:gd name="T78" fmla="*/ 3 w 240"/>
                          <a:gd name="T79" fmla="*/ 5591 h 862"/>
                          <a:gd name="T80" fmla="*/ 0 w 240"/>
                          <a:gd name="T81" fmla="*/ 6024 h 862"/>
                          <a:gd name="T82" fmla="*/ 0 w 240"/>
                          <a:gd name="T83" fmla="*/ 6470 h 862"/>
                          <a:gd name="T84" fmla="*/ 3 w 240"/>
                          <a:gd name="T85" fmla="*/ 6946 h 862"/>
                          <a:gd name="T86" fmla="*/ 87 w 240"/>
                          <a:gd name="T87" fmla="*/ 7418 h 862"/>
                          <a:gd name="T88" fmla="*/ 124 w 240"/>
                          <a:gd name="T89" fmla="*/ 7872 h 862"/>
                          <a:gd name="T90" fmla="*/ 201 w 240"/>
                          <a:gd name="T91" fmla="*/ 8283 h 862"/>
                          <a:gd name="T92" fmla="*/ 322 w 240"/>
                          <a:gd name="T93" fmla="*/ 8752 h 862"/>
                          <a:gd name="T94" fmla="*/ 452 w 240"/>
                          <a:gd name="T95" fmla="*/ 9182 h 862"/>
                          <a:gd name="T96" fmla="*/ 594 w 240"/>
                          <a:gd name="T97" fmla="*/ 9589 h 862"/>
                          <a:gd name="T98" fmla="*/ 747 w 240"/>
                          <a:gd name="T99" fmla="*/ 10000 h 862"/>
                          <a:gd name="T100" fmla="*/ 919 w 240"/>
                          <a:gd name="T101" fmla="*/ 10433 h 862"/>
                          <a:gd name="T102" fmla="*/ 1034 w 240"/>
                          <a:gd name="T103" fmla="*/ 10705 h 862"/>
                          <a:gd name="T104" fmla="*/ 1114 w 240"/>
                          <a:gd name="T105" fmla="*/ 10936 h 862"/>
                          <a:gd name="T106" fmla="*/ 1253 w 240"/>
                          <a:gd name="T107" fmla="*/ 11136 h 862"/>
                          <a:gd name="T108" fmla="*/ 1409 w 240"/>
                          <a:gd name="T109" fmla="*/ 11331 h 862"/>
                          <a:gd name="T110" fmla="*/ 1514 w 240"/>
                          <a:gd name="T111" fmla="*/ 11554 h 862"/>
                          <a:gd name="T112" fmla="*/ 1623 w 240"/>
                          <a:gd name="T113" fmla="*/ 11775 h 862"/>
                          <a:gd name="T114" fmla="*/ 1784 w 240"/>
                          <a:gd name="T115" fmla="*/ 12034 h 862"/>
                          <a:gd name="T116" fmla="*/ 1916 w 240"/>
                          <a:gd name="T117" fmla="*/ 12229 h 862"/>
                          <a:gd name="T118" fmla="*/ 2075 w 240"/>
                          <a:gd name="T119" fmla="*/ 12431 h 862"/>
                          <a:gd name="T120" fmla="*/ 2195 w 240"/>
                          <a:gd name="T121" fmla="*/ 12601 h 862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40"/>
                          <a:gd name="T184" fmla="*/ 0 h 862"/>
                          <a:gd name="T185" fmla="*/ 240 w 240"/>
                          <a:gd name="T186" fmla="*/ 862 h 862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40" h="862">
                            <a:moveTo>
                              <a:pt x="152" y="861"/>
                            </a:moveTo>
                            <a:lnTo>
                              <a:pt x="239" y="797"/>
                            </a:lnTo>
                            <a:lnTo>
                              <a:pt x="234" y="790"/>
                            </a:lnTo>
                            <a:lnTo>
                              <a:pt x="227" y="782"/>
                            </a:lnTo>
                            <a:lnTo>
                              <a:pt x="219" y="773"/>
                            </a:lnTo>
                            <a:lnTo>
                              <a:pt x="213" y="763"/>
                            </a:lnTo>
                            <a:lnTo>
                              <a:pt x="207" y="754"/>
                            </a:lnTo>
                            <a:lnTo>
                              <a:pt x="203" y="747"/>
                            </a:lnTo>
                            <a:lnTo>
                              <a:pt x="196" y="736"/>
                            </a:lnTo>
                            <a:lnTo>
                              <a:pt x="191" y="728"/>
                            </a:lnTo>
                            <a:lnTo>
                              <a:pt x="186" y="718"/>
                            </a:lnTo>
                            <a:lnTo>
                              <a:pt x="180" y="709"/>
                            </a:lnTo>
                            <a:lnTo>
                              <a:pt x="175" y="698"/>
                            </a:lnTo>
                            <a:lnTo>
                              <a:pt x="171" y="688"/>
                            </a:lnTo>
                            <a:lnTo>
                              <a:pt x="166" y="681"/>
                            </a:lnTo>
                            <a:lnTo>
                              <a:pt x="163" y="672"/>
                            </a:lnTo>
                            <a:lnTo>
                              <a:pt x="159" y="663"/>
                            </a:lnTo>
                            <a:lnTo>
                              <a:pt x="155" y="654"/>
                            </a:lnTo>
                            <a:lnTo>
                              <a:pt x="151" y="645"/>
                            </a:lnTo>
                            <a:lnTo>
                              <a:pt x="147" y="635"/>
                            </a:lnTo>
                            <a:lnTo>
                              <a:pt x="145" y="628"/>
                            </a:lnTo>
                            <a:lnTo>
                              <a:pt x="141" y="620"/>
                            </a:lnTo>
                            <a:lnTo>
                              <a:pt x="138" y="608"/>
                            </a:lnTo>
                            <a:lnTo>
                              <a:pt x="134" y="598"/>
                            </a:lnTo>
                            <a:lnTo>
                              <a:pt x="131" y="582"/>
                            </a:lnTo>
                            <a:lnTo>
                              <a:pt x="125" y="568"/>
                            </a:lnTo>
                            <a:lnTo>
                              <a:pt x="123" y="555"/>
                            </a:lnTo>
                            <a:lnTo>
                              <a:pt x="119" y="542"/>
                            </a:lnTo>
                            <a:lnTo>
                              <a:pt x="117" y="525"/>
                            </a:lnTo>
                            <a:lnTo>
                              <a:pt x="115" y="512"/>
                            </a:lnTo>
                            <a:lnTo>
                              <a:pt x="113" y="500"/>
                            </a:lnTo>
                            <a:lnTo>
                              <a:pt x="112" y="486"/>
                            </a:lnTo>
                            <a:lnTo>
                              <a:pt x="111" y="470"/>
                            </a:lnTo>
                            <a:lnTo>
                              <a:pt x="109" y="453"/>
                            </a:lnTo>
                            <a:lnTo>
                              <a:pt x="109" y="438"/>
                            </a:lnTo>
                            <a:lnTo>
                              <a:pt x="109" y="422"/>
                            </a:lnTo>
                            <a:lnTo>
                              <a:pt x="109" y="406"/>
                            </a:lnTo>
                            <a:lnTo>
                              <a:pt x="111" y="390"/>
                            </a:lnTo>
                            <a:lnTo>
                              <a:pt x="112" y="374"/>
                            </a:lnTo>
                            <a:lnTo>
                              <a:pt x="114" y="360"/>
                            </a:lnTo>
                            <a:lnTo>
                              <a:pt x="116" y="347"/>
                            </a:lnTo>
                            <a:lnTo>
                              <a:pt x="117" y="332"/>
                            </a:lnTo>
                            <a:lnTo>
                              <a:pt x="121" y="318"/>
                            </a:lnTo>
                            <a:lnTo>
                              <a:pt x="124" y="305"/>
                            </a:lnTo>
                            <a:lnTo>
                              <a:pt x="127" y="290"/>
                            </a:lnTo>
                            <a:lnTo>
                              <a:pt x="131" y="277"/>
                            </a:lnTo>
                            <a:lnTo>
                              <a:pt x="135" y="262"/>
                            </a:lnTo>
                            <a:lnTo>
                              <a:pt x="139" y="246"/>
                            </a:lnTo>
                            <a:lnTo>
                              <a:pt x="145" y="231"/>
                            </a:lnTo>
                            <a:lnTo>
                              <a:pt x="152" y="216"/>
                            </a:lnTo>
                            <a:lnTo>
                              <a:pt x="158" y="202"/>
                            </a:lnTo>
                            <a:lnTo>
                              <a:pt x="164" y="189"/>
                            </a:lnTo>
                            <a:lnTo>
                              <a:pt x="171" y="175"/>
                            </a:lnTo>
                            <a:lnTo>
                              <a:pt x="179" y="159"/>
                            </a:lnTo>
                            <a:lnTo>
                              <a:pt x="187" y="148"/>
                            </a:lnTo>
                            <a:lnTo>
                              <a:pt x="196" y="133"/>
                            </a:lnTo>
                            <a:lnTo>
                              <a:pt x="228" y="154"/>
                            </a:lnTo>
                            <a:lnTo>
                              <a:pt x="219" y="0"/>
                            </a:lnTo>
                            <a:lnTo>
                              <a:pt x="74" y="50"/>
                            </a:lnTo>
                            <a:lnTo>
                              <a:pt x="104" y="71"/>
                            </a:lnTo>
                            <a:lnTo>
                              <a:pt x="94" y="87"/>
                            </a:lnTo>
                            <a:lnTo>
                              <a:pt x="85" y="103"/>
                            </a:lnTo>
                            <a:lnTo>
                              <a:pt x="77" y="118"/>
                            </a:lnTo>
                            <a:lnTo>
                              <a:pt x="68" y="134"/>
                            </a:lnTo>
                            <a:lnTo>
                              <a:pt x="61" y="147"/>
                            </a:lnTo>
                            <a:lnTo>
                              <a:pt x="55" y="161"/>
                            </a:lnTo>
                            <a:lnTo>
                              <a:pt x="50" y="176"/>
                            </a:lnTo>
                            <a:lnTo>
                              <a:pt x="44" y="190"/>
                            </a:lnTo>
                            <a:lnTo>
                              <a:pt x="39" y="204"/>
                            </a:lnTo>
                            <a:lnTo>
                              <a:pt x="33" y="218"/>
                            </a:lnTo>
                            <a:lnTo>
                              <a:pt x="27" y="237"/>
                            </a:lnTo>
                            <a:lnTo>
                              <a:pt x="24" y="252"/>
                            </a:lnTo>
                            <a:lnTo>
                              <a:pt x="20" y="267"/>
                            </a:lnTo>
                            <a:lnTo>
                              <a:pt x="16" y="280"/>
                            </a:lnTo>
                            <a:lnTo>
                              <a:pt x="12" y="298"/>
                            </a:lnTo>
                            <a:lnTo>
                              <a:pt x="10" y="314"/>
                            </a:lnTo>
                            <a:lnTo>
                              <a:pt x="7" y="329"/>
                            </a:lnTo>
                            <a:lnTo>
                              <a:pt x="6" y="345"/>
                            </a:lnTo>
                            <a:lnTo>
                              <a:pt x="4" y="363"/>
                            </a:lnTo>
                            <a:lnTo>
                              <a:pt x="3" y="379"/>
                            </a:lnTo>
                            <a:lnTo>
                              <a:pt x="1" y="394"/>
                            </a:lnTo>
                            <a:lnTo>
                              <a:pt x="0" y="409"/>
                            </a:lnTo>
                            <a:lnTo>
                              <a:pt x="0" y="424"/>
                            </a:lnTo>
                            <a:lnTo>
                              <a:pt x="0" y="439"/>
                            </a:lnTo>
                            <a:lnTo>
                              <a:pt x="1" y="454"/>
                            </a:lnTo>
                            <a:lnTo>
                              <a:pt x="3" y="471"/>
                            </a:lnTo>
                            <a:lnTo>
                              <a:pt x="3" y="487"/>
                            </a:lnTo>
                            <a:lnTo>
                              <a:pt x="5" y="503"/>
                            </a:lnTo>
                            <a:lnTo>
                              <a:pt x="7" y="519"/>
                            </a:lnTo>
                            <a:lnTo>
                              <a:pt x="8" y="534"/>
                            </a:lnTo>
                            <a:lnTo>
                              <a:pt x="12" y="548"/>
                            </a:lnTo>
                            <a:lnTo>
                              <a:pt x="13" y="561"/>
                            </a:lnTo>
                            <a:lnTo>
                              <a:pt x="17" y="577"/>
                            </a:lnTo>
                            <a:lnTo>
                              <a:pt x="21" y="593"/>
                            </a:lnTo>
                            <a:lnTo>
                              <a:pt x="25" y="606"/>
                            </a:lnTo>
                            <a:lnTo>
                              <a:pt x="29" y="622"/>
                            </a:lnTo>
                            <a:lnTo>
                              <a:pt x="33" y="635"/>
                            </a:lnTo>
                            <a:lnTo>
                              <a:pt x="39" y="649"/>
                            </a:lnTo>
                            <a:lnTo>
                              <a:pt x="44" y="665"/>
                            </a:lnTo>
                            <a:lnTo>
                              <a:pt x="49" y="678"/>
                            </a:lnTo>
                            <a:lnTo>
                              <a:pt x="54" y="694"/>
                            </a:lnTo>
                            <a:lnTo>
                              <a:pt x="60" y="706"/>
                            </a:lnTo>
                            <a:lnTo>
                              <a:pt x="65" y="718"/>
                            </a:lnTo>
                            <a:lnTo>
                              <a:pt x="68" y="726"/>
                            </a:lnTo>
                            <a:lnTo>
                              <a:pt x="73" y="736"/>
                            </a:lnTo>
                            <a:lnTo>
                              <a:pt x="74" y="741"/>
                            </a:lnTo>
                            <a:lnTo>
                              <a:pt x="79" y="748"/>
                            </a:lnTo>
                            <a:lnTo>
                              <a:pt x="83" y="755"/>
                            </a:lnTo>
                            <a:lnTo>
                              <a:pt x="88" y="763"/>
                            </a:lnTo>
                            <a:lnTo>
                              <a:pt x="92" y="769"/>
                            </a:lnTo>
                            <a:lnTo>
                              <a:pt x="96" y="777"/>
                            </a:lnTo>
                            <a:lnTo>
                              <a:pt x="100" y="784"/>
                            </a:lnTo>
                            <a:lnTo>
                              <a:pt x="103" y="792"/>
                            </a:lnTo>
                            <a:lnTo>
                              <a:pt x="108" y="799"/>
                            </a:lnTo>
                            <a:lnTo>
                              <a:pt x="113" y="807"/>
                            </a:lnTo>
                            <a:lnTo>
                              <a:pt x="118" y="816"/>
                            </a:lnTo>
                            <a:lnTo>
                              <a:pt x="123" y="821"/>
                            </a:lnTo>
                            <a:lnTo>
                              <a:pt x="127" y="829"/>
                            </a:lnTo>
                            <a:lnTo>
                              <a:pt x="132" y="836"/>
                            </a:lnTo>
                            <a:lnTo>
                              <a:pt x="138" y="842"/>
                            </a:lnTo>
                            <a:lnTo>
                              <a:pt x="142" y="849"/>
                            </a:lnTo>
                            <a:lnTo>
                              <a:pt x="146" y="855"/>
                            </a:lnTo>
                            <a:lnTo>
                              <a:pt x="152" y="861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5" name="Group 201"/>
                <p:cNvGrpSpPr>
                  <a:grpSpLocks/>
                </p:cNvGrpSpPr>
                <p:nvPr/>
              </p:nvGrpSpPr>
              <p:grpSpPr bwMode="auto">
                <a:xfrm>
                  <a:off x="4007" y="3628"/>
                  <a:ext cx="240" cy="134"/>
                  <a:chOff x="1657" y="3247"/>
                  <a:chExt cx="505" cy="319"/>
                </a:xfrm>
              </p:grpSpPr>
              <p:pic>
                <p:nvPicPr>
                  <p:cNvPr id="60545" name="Picture 202" descr="05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1837" y="3339"/>
                    <a:ext cx="189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6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1657" y="3247"/>
                    <a:ext cx="505" cy="136"/>
                    <a:chOff x="1802" y="1361"/>
                    <a:chExt cx="1817" cy="452"/>
                  </a:xfrm>
                </p:grpSpPr>
                <p:grpSp>
                  <p:nvGrpSpPr>
                    <p:cNvPr id="27" name="Group 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02" y="1404"/>
                      <a:ext cx="1817" cy="362"/>
                      <a:chOff x="-4171" y="2648"/>
                      <a:chExt cx="9722" cy="1950"/>
                    </a:xfrm>
                  </p:grpSpPr>
                  <p:sp>
                    <p:nvSpPr>
                      <p:cNvPr id="60553" name="Arc 205"/>
                      <p:cNvSpPr>
                        <a:spLocks/>
                      </p:cNvSpPr>
                      <p:nvPr/>
                    </p:nvSpPr>
                    <p:spPr bwMode="ltGray">
                      <a:xfrm rot="3627890">
                        <a:off x="79" y="-1372"/>
                        <a:ext cx="904" cy="8944"/>
                      </a:xfrm>
                      <a:custGeom>
                        <a:avLst/>
                        <a:gdLst>
                          <a:gd name="T0" fmla="*/ 0 w 21600"/>
                          <a:gd name="T1" fmla="*/ 0 h 32430"/>
                          <a:gd name="T2" fmla="*/ 0 w 21600"/>
                          <a:gd name="T3" fmla="*/ 0 h 32430"/>
                          <a:gd name="T4" fmla="*/ 0 w 21600"/>
                          <a:gd name="T5" fmla="*/ 0 h 3243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2430"/>
                          <a:gd name="T11" fmla="*/ 21600 w 21600"/>
                          <a:gd name="T12" fmla="*/ 32430 h 3243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2430" fill="none" extrusionOk="0">
                            <a:moveTo>
                              <a:pt x="2911" y="32429"/>
                            </a:moveTo>
                            <a:cubicBezTo>
                              <a:pt x="1004" y="29139"/>
                              <a:pt x="0" y="25403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</a:path>
                          <a:path w="21600" h="32430" stroke="0" extrusionOk="0">
                            <a:moveTo>
                              <a:pt x="2911" y="32429"/>
                            </a:moveTo>
                            <a:cubicBezTo>
                              <a:pt x="1004" y="29139"/>
                              <a:pt x="0" y="25403"/>
                              <a:pt x="0" y="21600"/>
                            </a:cubicBezTo>
                            <a:cubicBezTo>
                              <a:pt x="-1" y="9670"/>
                              <a:pt x="9670" y="0"/>
                              <a:pt x="21599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B2B2B2"/>
                          </a:gs>
                          <a:gs pos="100000">
                            <a:srgbClr val="525252"/>
                          </a:gs>
                        </a:gsLst>
                        <a:lin ang="27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lIns="22467" tIns="11234" rIns="22467" bIns="11234" anchor="ctr" anchorCtr="1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54" name="Arc 206"/>
                      <p:cNvSpPr>
                        <a:spLocks/>
                      </p:cNvSpPr>
                      <p:nvPr/>
                    </p:nvSpPr>
                    <p:spPr bwMode="ltGray">
                      <a:xfrm rot="3612019">
                        <a:off x="619" y="-612"/>
                        <a:ext cx="904" cy="8961"/>
                      </a:xfrm>
                      <a:custGeom>
                        <a:avLst/>
                        <a:gdLst>
                          <a:gd name="T0" fmla="*/ 0 w 21600"/>
                          <a:gd name="T1" fmla="*/ 0 h 32436"/>
                          <a:gd name="T2" fmla="*/ 0 w 21600"/>
                          <a:gd name="T3" fmla="*/ 0 h 32436"/>
                          <a:gd name="T4" fmla="*/ 0 w 21600"/>
                          <a:gd name="T5" fmla="*/ 0 h 32436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2436"/>
                          <a:gd name="T11" fmla="*/ 21600 w 21600"/>
                          <a:gd name="T12" fmla="*/ 32436 h 324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2436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5405"/>
                              <a:pt x="20594" y="29143"/>
                              <a:pt x="18685" y="32436"/>
                            </a:cubicBezTo>
                          </a:path>
                          <a:path w="21600" h="32436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5405"/>
                              <a:pt x="20594" y="29143"/>
                              <a:pt x="18685" y="32436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008AAE"/>
                          </a:gs>
                          <a:gs pos="100000">
                            <a:srgbClr val="005368"/>
                          </a:gs>
                        </a:gsLst>
                        <a:lin ang="2700000" scaled="1"/>
                      </a:gra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lIns="22467" tIns="11234" rIns="22467" bIns="11234" anchor="ctr" anchorCtr="1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55" name="Arc 207"/>
                      <p:cNvSpPr>
                        <a:spLocks/>
                      </p:cNvSpPr>
                      <p:nvPr/>
                    </p:nvSpPr>
                    <p:spPr bwMode="ltGray">
                      <a:xfrm rot="3621011">
                        <a:off x="-462" y="-675"/>
                        <a:ext cx="1564" cy="8981"/>
                      </a:xfrm>
                      <a:custGeom>
                        <a:avLst/>
                        <a:gdLst>
                          <a:gd name="T0" fmla="*/ 0 w 37374"/>
                          <a:gd name="T1" fmla="*/ 0 h 21600"/>
                          <a:gd name="T2" fmla="*/ 0 w 37374"/>
                          <a:gd name="T3" fmla="*/ 0 h 21600"/>
                          <a:gd name="T4" fmla="*/ 0 w 37374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37374"/>
                          <a:gd name="T10" fmla="*/ 0 h 21600"/>
                          <a:gd name="T11" fmla="*/ 37374 w 37374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7374" h="21600" fill="none" extrusionOk="0">
                            <a:moveTo>
                              <a:pt x="37374" y="10836"/>
                            </a:moveTo>
                            <a:cubicBezTo>
                              <a:pt x="33510" y="17498"/>
                              <a:pt x="26391" y="21599"/>
                              <a:pt x="18689" y="21600"/>
                            </a:cubicBezTo>
                            <a:cubicBezTo>
                              <a:pt x="10984" y="21600"/>
                              <a:pt x="3863" y="17496"/>
                              <a:pt x="0" y="10829"/>
                            </a:cubicBezTo>
                          </a:path>
                          <a:path w="37374" h="21600" stroke="0" extrusionOk="0">
                            <a:moveTo>
                              <a:pt x="37374" y="10836"/>
                            </a:moveTo>
                            <a:cubicBezTo>
                              <a:pt x="33510" y="17498"/>
                              <a:pt x="26391" y="21599"/>
                              <a:pt x="18689" y="21600"/>
                            </a:cubicBezTo>
                            <a:cubicBezTo>
                              <a:pt x="10984" y="21600"/>
                              <a:pt x="3863" y="17496"/>
                              <a:pt x="0" y="10829"/>
                            </a:cubicBezTo>
                            <a:lnTo>
                              <a:pt x="18689" y="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4A800"/>
                          </a:gs>
                          <a:gs pos="100000">
                            <a:srgbClr val="987000"/>
                          </a:gs>
                        </a:gsLst>
                        <a:lin ang="27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lIns="22467" tIns="11234" rIns="22467" bIns="11234" anchor="ctr" anchorCtr="1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28" name="Group 2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1361"/>
                      <a:ext cx="489" cy="452"/>
                      <a:chOff x="176" y="191"/>
                      <a:chExt cx="1963" cy="1889"/>
                    </a:xfrm>
                  </p:grpSpPr>
                  <p:sp>
                    <p:nvSpPr>
                      <p:cNvPr id="60549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5" y="191"/>
                        <a:ext cx="943" cy="276"/>
                      </a:xfrm>
                      <a:custGeom>
                        <a:avLst/>
                        <a:gdLst>
                          <a:gd name="T0" fmla="*/ 926 w 839"/>
                          <a:gd name="T1" fmla="*/ 3782 h 245"/>
                          <a:gd name="T2" fmla="*/ 1112 w 839"/>
                          <a:gd name="T3" fmla="*/ 3585 h 245"/>
                          <a:gd name="T4" fmla="*/ 1400 w 839"/>
                          <a:gd name="T5" fmla="*/ 3364 h 245"/>
                          <a:gd name="T6" fmla="*/ 1611 w 839"/>
                          <a:gd name="T7" fmla="*/ 3194 h 245"/>
                          <a:gd name="T8" fmla="*/ 1893 w 839"/>
                          <a:gd name="T9" fmla="*/ 3019 h 245"/>
                          <a:gd name="T10" fmla="*/ 2158 w 839"/>
                          <a:gd name="T11" fmla="*/ 2835 h 245"/>
                          <a:gd name="T12" fmla="*/ 2455 w 839"/>
                          <a:gd name="T13" fmla="*/ 2708 h 245"/>
                          <a:gd name="T14" fmla="*/ 2689 w 839"/>
                          <a:gd name="T15" fmla="*/ 2585 h 245"/>
                          <a:gd name="T16" fmla="*/ 2948 w 839"/>
                          <a:gd name="T17" fmla="*/ 2449 h 245"/>
                          <a:gd name="T18" fmla="*/ 3202 w 839"/>
                          <a:gd name="T19" fmla="*/ 2314 h 245"/>
                          <a:gd name="T20" fmla="*/ 3444 w 839"/>
                          <a:gd name="T21" fmla="*/ 2218 h 245"/>
                          <a:gd name="T22" fmla="*/ 3768 w 839"/>
                          <a:gd name="T23" fmla="*/ 2112 h 245"/>
                          <a:gd name="T24" fmla="*/ 4154 w 839"/>
                          <a:gd name="T25" fmla="*/ 1969 h 245"/>
                          <a:gd name="T26" fmla="*/ 4546 w 839"/>
                          <a:gd name="T27" fmla="*/ 1873 h 245"/>
                          <a:gd name="T28" fmla="*/ 4980 w 839"/>
                          <a:gd name="T29" fmla="*/ 1823 h 245"/>
                          <a:gd name="T30" fmla="*/ 5351 w 839"/>
                          <a:gd name="T31" fmla="*/ 1748 h 245"/>
                          <a:gd name="T32" fmla="*/ 5815 w 839"/>
                          <a:gd name="T33" fmla="*/ 1734 h 245"/>
                          <a:gd name="T34" fmla="*/ 6272 w 839"/>
                          <a:gd name="T35" fmla="*/ 1734 h 245"/>
                          <a:gd name="T36" fmla="*/ 6747 w 839"/>
                          <a:gd name="T37" fmla="*/ 1747 h 245"/>
                          <a:gd name="T38" fmla="*/ 7136 w 839"/>
                          <a:gd name="T39" fmla="*/ 1817 h 245"/>
                          <a:gd name="T40" fmla="*/ 7582 w 839"/>
                          <a:gd name="T41" fmla="*/ 1845 h 245"/>
                          <a:gd name="T42" fmla="*/ 7946 w 839"/>
                          <a:gd name="T43" fmla="*/ 1962 h 245"/>
                          <a:gd name="T44" fmla="*/ 8338 w 839"/>
                          <a:gd name="T45" fmla="*/ 2078 h 245"/>
                          <a:gd name="T46" fmla="*/ 8771 w 839"/>
                          <a:gd name="T47" fmla="*/ 2210 h 245"/>
                          <a:gd name="T48" fmla="*/ 9211 w 839"/>
                          <a:gd name="T49" fmla="*/ 2405 h 245"/>
                          <a:gd name="T50" fmla="*/ 9597 w 839"/>
                          <a:gd name="T51" fmla="*/ 2585 h 245"/>
                          <a:gd name="T52" fmla="*/ 10038 w 839"/>
                          <a:gd name="T53" fmla="*/ 2825 h 245"/>
                          <a:gd name="T54" fmla="*/ 10401 w 839"/>
                          <a:gd name="T55" fmla="*/ 3097 h 245"/>
                          <a:gd name="T56" fmla="*/ 12315 w 839"/>
                          <a:gd name="T57" fmla="*/ 3461 h 245"/>
                          <a:gd name="T58" fmla="*/ 11299 w 839"/>
                          <a:gd name="T59" fmla="*/ 1638 h 245"/>
                          <a:gd name="T60" fmla="*/ 10833 w 839"/>
                          <a:gd name="T61" fmla="*/ 1335 h 245"/>
                          <a:gd name="T62" fmla="*/ 10386 w 839"/>
                          <a:gd name="T63" fmla="*/ 1085 h 245"/>
                          <a:gd name="T64" fmla="*/ 9990 w 839"/>
                          <a:gd name="T65" fmla="*/ 856 h 245"/>
                          <a:gd name="T66" fmla="*/ 9579 w 839"/>
                          <a:gd name="T67" fmla="*/ 698 h 245"/>
                          <a:gd name="T68" fmla="*/ 9188 w 839"/>
                          <a:gd name="T69" fmla="*/ 529 h 245"/>
                          <a:gd name="T70" fmla="*/ 8697 w 839"/>
                          <a:gd name="T71" fmla="*/ 370 h 245"/>
                          <a:gd name="T72" fmla="*/ 8286 w 839"/>
                          <a:gd name="T73" fmla="*/ 255 h 245"/>
                          <a:gd name="T74" fmla="*/ 7804 w 839"/>
                          <a:gd name="T75" fmla="*/ 158 h 245"/>
                          <a:gd name="T76" fmla="*/ 7355 w 839"/>
                          <a:gd name="T77" fmla="*/ 98 h 245"/>
                          <a:gd name="T78" fmla="*/ 6866 w 839"/>
                          <a:gd name="T79" fmla="*/ 3 h 245"/>
                          <a:gd name="T80" fmla="*/ 6455 w 839"/>
                          <a:gd name="T81" fmla="*/ 0 h 245"/>
                          <a:gd name="T82" fmla="*/ 6013 w 839"/>
                          <a:gd name="T83" fmla="*/ 0 h 245"/>
                          <a:gd name="T84" fmla="*/ 5562 w 839"/>
                          <a:gd name="T85" fmla="*/ 3 h 245"/>
                          <a:gd name="T86" fmla="*/ 5095 w 839"/>
                          <a:gd name="T87" fmla="*/ 87 h 245"/>
                          <a:gd name="T88" fmla="*/ 4669 w 839"/>
                          <a:gd name="T89" fmla="*/ 124 h 245"/>
                          <a:gd name="T90" fmla="*/ 4291 w 839"/>
                          <a:gd name="T91" fmla="*/ 226 h 245"/>
                          <a:gd name="T92" fmla="*/ 3818 w 839"/>
                          <a:gd name="T93" fmla="*/ 348 h 245"/>
                          <a:gd name="T94" fmla="*/ 3415 w 839"/>
                          <a:gd name="T95" fmla="*/ 470 h 245"/>
                          <a:gd name="T96" fmla="*/ 3022 w 839"/>
                          <a:gd name="T97" fmla="*/ 599 h 245"/>
                          <a:gd name="T98" fmla="*/ 2602 w 839"/>
                          <a:gd name="T99" fmla="*/ 760 h 245"/>
                          <a:gd name="T100" fmla="*/ 2225 w 839"/>
                          <a:gd name="T101" fmla="*/ 960 h 245"/>
                          <a:gd name="T102" fmla="*/ 1920 w 839"/>
                          <a:gd name="T103" fmla="*/ 1081 h 245"/>
                          <a:gd name="T104" fmla="*/ 1694 w 839"/>
                          <a:gd name="T105" fmla="*/ 1185 h 245"/>
                          <a:gd name="T106" fmla="*/ 1504 w 839"/>
                          <a:gd name="T107" fmla="*/ 1311 h 245"/>
                          <a:gd name="T108" fmla="*/ 1290 w 839"/>
                          <a:gd name="T109" fmla="*/ 1454 h 245"/>
                          <a:gd name="T110" fmla="*/ 1109 w 839"/>
                          <a:gd name="T111" fmla="*/ 1578 h 245"/>
                          <a:gd name="T112" fmla="*/ 878 w 839"/>
                          <a:gd name="T113" fmla="*/ 1713 h 245"/>
                          <a:gd name="T114" fmla="*/ 652 w 839"/>
                          <a:gd name="T115" fmla="*/ 1850 h 245"/>
                          <a:gd name="T116" fmla="*/ 459 w 839"/>
                          <a:gd name="T117" fmla="*/ 2003 h 245"/>
                          <a:gd name="T118" fmla="*/ 255 w 839"/>
                          <a:gd name="T119" fmla="*/ 2200 h 245"/>
                          <a:gd name="T120" fmla="*/ 78 w 839"/>
                          <a:gd name="T121" fmla="*/ 2306 h 245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839"/>
                          <a:gd name="T184" fmla="*/ 0 h 245"/>
                          <a:gd name="T185" fmla="*/ 839 w 839"/>
                          <a:gd name="T186" fmla="*/ 245 h 245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839" h="245">
                            <a:moveTo>
                              <a:pt x="0" y="156"/>
                            </a:moveTo>
                            <a:lnTo>
                              <a:pt x="62" y="244"/>
                            </a:lnTo>
                            <a:lnTo>
                              <a:pt x="68" y="239"/>
                            </a:lnTo>
                            <a:lnTo>
                              <a:pt x="76" y="232"/>
                            </a:lnTo>
                            <a:lnTo>
                              <a:pt x="85" y="224"/>
                            </a:lnTo>
                            <a:lnTo>
                              <a:pt x="94" y="218"/>
                            </a:lnTo>
                            <a:lnTo>
                              <a:pt x="103" y="212"/>
                            </a:lnTo>
                            <a:lnTo>
                              <a:pt x="110" y="207"/>
                            </a:lnTo>
                            <a:lnTo>
                              <a:pt x="120" y="200"/>
                            </a:lnTo>
                            <a:lnTo>
                              <a:pt x="128" y="195"/>
                            </a:lnTo>
                            <a:lnTo>
                              <a:pt x="138" y="189"/>
                            </a:lnTo>
                            <a:lnTo>
                              <a:pt x="147" y="184"/>
                            </a:lnTo>
                            <a:lnTo>
                              <a:pt x="157" y="179"/>
                            </a:lnTo>
                            <a:lnTo>
                              <a:pt x="167" y="174"/>
                            </a:lnTo>
                            <a:lnTo>
                              <a:pt x="174" y="170"/>
                            </a:lnTo>
                            <a:lnTo>
                              <a:pt x="182" y="167"/>
                            </a:lnTo>
                            <a:lnTo>
                              <a:pt x="192" y="162"/>
                            </a:lnTo>
                            <a:lnTo>
                              <a:pt x="201" y="158"/>
                            </a:lnTo>
                            <a:lnTo>
                              <a:pt x="210" y="154"/>
                            </a:lnTo>
                            <a:lnTo>
                              <a:pt x="219" y="150"/>
                            </a:lnTo>
                            <a:lnTo>
                              <a:pt x="227" y="148"/>
                            </a:lnTo>
                            <a:lnTo>
                              <a:pt x="234" y="144"/>
                            </a:lnTo>
                            <a:lnTo>
                              <a:pt x="245" y="141"/>
                            </a:lnTo>
                            <a:lnTo>
                              <a:pt x="256" y="137"/>
                            </a:lnTo>
                            <a:lnTo>
                              <a:pt x="270" y="134"/>
                            </a:lnTo>
                            <a:lnTo>
                              <a:pt x="283" y="128"/>
                            </a:lnTo>
                            <a:lnTo>
                              <a:pt x="297" y="126"/>
                            </a:lnTo>
                            <a:lnTo>
                              <a:pt x="310" y="121"/>
                            </a:lnTo>
                            <a:lnTo>
                              <a:pt x="327" y="119"/>
                            </a:lnTo>
                            <a:lnTo>
                              <a:pt x="339" y="118"/>
                            </a:lnTo>
                            <a:lnTo>
                              <a:pt x="351" y="116"/>
                            </a:lnTo>
                            <a:lnTo>
                              <a:pt x="365" y="114"/>
                            </a:lnTo>
                            <a:lnTo>
                              <a:pt x="380" y="113"/>
                            </a:lnTo>
                            <a:lnTo>
                              <a:pt x="396" y="111"/>
                            </a:lnTo>
                            <a:lnTo>
                              <a:pt x="411" y="111"/>
                            </a:lnTo>
                            <a:lnTo>
                              <a:pt x="427" y="111"/>
                            </a:lnTo>
                            <a:lnTo>
                              <a:pt x="443" y="111"/>
                            </a:lnTo>
                            <a:lnTo>
                              <a:pt x="459" y="113"/>
                            </a:lnTo>
                            <a:lnTo>
                              <a:pt x="473" y="114"/>
                            </a:lnTo>
                            <a:lnTo>
                              <a:pt x="486" y="117"/>
                            </a:lnTo>
                            <a:lnTo>
                              <a:pt x="499" y="118"/>
                            </a:lnTo>
                            <a:lnTo>
                              <a:pt x="515" y="119"/>
                            </a:lnTo>
                            <a:lnTo>
                              <a:pt x="529" y="124"/>
                            </a:lnTo>
                            <a:lnTo>
                              <a:pt x="540" y="126"/>
                            </a:lnTo>
                            <a:lnTo>
                              <a:pt x="555" y="130"/>
                            </a:lnTo>
                            <a:lnTo>
                              <a:pt x="568" y="134"/>
                            </a:lnTo>
                            <a:lnTo>
                              <a:pt x="583" y="138"/>
                            </a:lnTo>
                            <a:lnTo>
                              <a:pt x="597" y="142"/>
                            </a:lnTo>
                            <a:lnTo>
                              <a:pt x="611" y="148"/>
                            </a:lnTo>
                            <a:lnTo>
                              <a:pt x="627" y="155"/>
                            </a:lnTo>
                            <a:lnTo>
                              <a:pt x="641" y="161"/>
                            </a:lnTo>
                            <a:lnTo>
                              <a:pt x="654" y="167"/>
                            </a:lnTo>
                            <a:lnTo>
                              <a:pt x="667" y="175"/>
                            </a:lnTo>
                            <a:lnTo>
                              <a:pt x="682" y="183"/>
                            </a:lnTo>
                            <a:lnTo>
                              <a:pt x="693" y="191"/>
                            </a:lnTo>
                            <a:lnTo>
                              <a:pt x="707" y="200"/>
                            </a:lnTo>
                            <a:lnTo>
                              <a:pt x="687" y="233"/>
                            </a:lnTo>
                            <a:lnTo>
                              <a:pt x="838" y="224"/>
                            </a:lnTo>
                            <a:lnTo>
                              <a:pt x="788" y="76"/>
                            </a:lnTo>
                            <a:lnTo>
                              <a:pt x="769" y="106"/>
                            </a:lnTo>
                            <a:lnTo>
                              <a:pt x="753" y="96"/>
                            </a:lnTo>
                            <a:lnTo>
                              <a:pt x="737" y="86"/>
                            </a:lnTo>
                            <a:lnTo>
                              <a:pt x="722" y="78"/>
                            </a:lnTo>
                            <a:lnTo>
                              <a:pt x="706" y="70"/>
                            </a:lnTo>
                            <a:lnTo>
                              <a:pt x="694" y="62"/>
                            </a:lnTo>
                            <a:lnTo>
                              <a:pt x="680" y="56"/>
                            </a:lnTo>
                            <a:lnTo>
                              <a:pt x="666" y="51"/>
                            </a:lnTo>
                            <a:lnTo>
                              <a:pt x="652" y="45"/>
                            </a:lnTo>
                            <a:lnTo>
                              <a:pt x="639" y="40"/>
                            </a:lnTo>
                            <a:lnTo>
                              <a:pt x="625" y="34"/>
                            </a:lnTo>
                            <a:lnTo>
                              <a:pt x="607" y="28"/>
                            </a:lnTo>
                            <a:lnTo>
                              <a:pt x="592" y="24"/>
                            </a:lnTo>
                            <a:lnTo>
                              <a:pt x="578" y="20"/>
                            </a:lnTo>
                            <a:lnTo>
                              <a:pt x="564" y="16"/>
                            </a:lnTo>
                            <a:lnTo>
                              <a:pt x="547" y="12"/>
                            </a:lnTo>
                            <a:lnTo>
                              <a:pt x="531" y="10"/>
                            </a:lnTo>
                            <a:lnTo>
                              <a:pt x="516" y="7"/>
                            </a:lnTo>
                            <a:lnTo>
                              <a:pt x="501" y="6"/>
                            </a:lnTo>
                            <a:lnTo>
                              <a:pt x="484" y="4"/>
                            </a:lnTo>
                            <a:lnTo>
                              <a:pt x="468" y="3"/>
                            </a:lnTo>
                            <a:lnTo>
                              <a:pt x="453" y="1"/>
                            </a:lnTo>
                            <a:lnTo>
                              <a:pt x="439" y="0"/>
                            </a:lnTo>
                            <a:lnTo>
                              <a:pt x="424" y="0"/>
                            </a:lnTo>
                            <a:lnTo>
                              <a:pt x="409" y="0"/>
                            </a:lnTo>
                            <a:lnTo>
                              <a:pt x="395" y="1"/>
                            </a:lnTo>
                            <a:lnTo>
                              <a:pt x="378" y="3"/>
                            </a:lnTo>
                            <a:lnTo>
                              <a:pt x="363" y="3"/>
                            </a:lnTo>
                            <a:lnTo>
                              <a:pt x="347" y="5"/>
                            </a:lnTo>
                            <a:lnTo>
                              <a:pt x="332" y="7"/>
                            </a:lnTo>
                            <a:lnTo>
                              <a:pt x="318" y="8"/>
                            </a:lnTo>
                            <a:lnTo>
                              <a:pt x="304" y="12"/>
                            </a:lnTo>
                            <a:lnTo>
                              <a:pt x="291" y="14"/>
                            </a:lnTo>
                            <a:lnTo>
                              <a:pt x="275" y="17"/>
                            </a:lnTo>
                            <a:lnTo>
                              <a:pt x="259" y="22"/>
                            </a:lnTo>
                            <a:lnTo>
                              <a:pt x="248" y="25"/>
                            </a:lnTo>
                            <a:lnTo>
                              <a:pt x="233" y="30"/>
                            </a:lnTo>
                            <a:lnTo>
                              <a:pt x="219" y="34"/>
                            </a:lnTo>
                            <a:lnTo>
                              <a:pt x="205" y="39"/>
                            </a:lnTo>
                            <a:lnTo>
                              <a:pt x="189" y="45"/>
                            </a:lnTo>
                            <a:lnTo>
                              <a:pt x="177" y="50"/>
                            </a:lnTo>
                            <a:lnTo>
                              <a:pt x="162" y="55"/>
                            </a:lnTo>
                            <a:lnTo>
                              <a:pt x="150" y="61"/>
                            </a:lnTo>
                            <a:lnTo>
                              <a:pt x="138" y="66"/>
                            </a:lnTo>
                            <a:lnTo>
                              <a:pt x="131" y="69"/>
                            </a:lnTo>
                            <a:lnTo>
                              <a:pt x="121" y="74"/>
                            </a:lnTo>
                            <a:lnTo>
                              <a:pt x="116" y="76"/>
                            </a:lnTo>
                            <a:lnTo>
                              <a:pt x="109" y="80"/>
                            </a:lnTo>
                            <a:lnTo>
                              <a:pt x="102" y="85"/>
                            </a:lnTo>
                            <a:lnTo>
                              <a:pt x="94" y="90"/>
                            </a:lnTo>
                            <a:lnTo>
                              <a:pt x="88" y="94"/>
                            </a:lnTo>
                            <a:lnTo>
                              <a:pt x="81" y="98"/>
                            </a:lnTo>
                            <a:lnTo>
                              <a:pt x="75" y="102"/>
                            </a:lnTo>
                            <a:lnTo>
                              <a:pt x="67" y="105"/>
                            </a:lnTo>
                            <a:lnTo>
                              <a:pt x="60" y="110"/>
                            </a:lnTo>
                            <a:lnTo>
                              <a:pt x="52" y="116"/>
                            </a:lnTo>
                            <a:lnTo>
                              <a:pt x="44" y="120"/>
                            </a:lnTo>
                            <a:lnTo>
                              <a:pt x="37" y="126"/>
                            </a:lnTo>
                            <a:lnTo>
                              <a:pt x="31" y="130"/>
                            </a:lnTo>
                            <a:lnTo>
                              <a:pt x="24" y="134"/>
                            </a:lnTo>
                            <a:lnTo>
                              <a:pt x="18" y="141"/>
                            </a:lnTo>
                            <a:lnTo>
                              <a:pt x="11" y="145"/>
                            </a:lnTo>
                            <a:lnTo>
                              <a:pt x="5" y="149"/>
                            </a:lnTo>
                            <a:lnTo>
                              <a:pt x="0" y="156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50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2" y="624"/>
                        <a:ext cx="267" cy="967"/>
                      </a:xfrm>
                      <a:custGeom>
                        <a:avLst/>
                        <a:gdLst>
                          <a:gd name="T0" fmla="*/ 0 w 237"/>
                          <a:gd name="T1" fmla="*/ 942 h 860"/>
                          <a:gd name="T2" fmla="*/ 158 w 237"/>
                          <a:gd name="T3" fmla="*/ 1149 h 860"/>
                          <a:gd name="T4" fmla="*/ 370 w 237"/>
                          <a:gd name="T5" fmla="*/ 1436 h 860"/>
                          <a:gd name="T6" fmla="*/ 533 w 237"/>
                          <a:gd name="T7" fmla="*/ 1670 h 860"/>
                          <a:gd name="T8" fmla="*/ 712 w 237"/>
                          <a:gd name="T9" fmla="*/ 1950 h 860"/>
                          <a:gd name="T10" fmla="*/ 858 w 237"/>
                          <a:gd name="T11" fmla="*/ 2240 h 860"/>
                          <a:gd name="T12" fmla="*/ 1032 w 237"/>
                          <a:gd name="T13" fmla="*/ 2539 h 860"/>
                          <a:gd name="T14" fmla="*/ 1147 w 237"/>
                          <a:gd name="T15" fmla="*/ 2773 h 860"/>
                          <a:gd name="T16" fmla="*/ 1272 w 237"/>
                          <a:gd name="T17" fmla="*/ 3043 h 860"/>
                          <a:gd name="T18" fmla="*/ 1377 w 237"/>
                          <a:gd name="T19" fmla="*/ 3325 h 860"/>
                          <a:gd name="T20" fmla="*/ 1476 w 237"/>
                          <a:gd name="T21" fmla="*/ 3579 h 860"/>
                          <a:gd name="T22" fmla="*/ 1578 w 237"/>
                          <a:gd name="T23" fmla="*/ 3885 h 860"/>
                          <a:gd name="T24" fmla="*/ 1735 w 237"/>
                          <a:gd name="T25" fmla="*/ 4320 h 860"/>
                          <a:gd name="T26" fmla="*/ 1818 w 237"/>
                          <a:gd name="T27" fmla="*/ 4726 h 860"/>
                          <a:gd name="T28" fmla="*/ 1878 w 237"/>
                          <a:gd name="T29" fmla="*/ 5149 h 860"/>
                          <a:gd name="T30" fmla="*/ 1931 w 237"/>
                          <a:gd name="T31" fmla="*/ 5550 h 860"/>
                          <a:gd name="T32" fmla="*/ 1968 w 237"/>
                          <a:gd name="T33" fmla="*/ 6029 h 860"/>
                          <a:gd name="T34" fmla="*/ 1968 w 237"/>
                          <a:gd name="T35" fmla="*/ 6487 h 860"/>
                          <a:gd name="T36" fmla="*/ 1955 w 237"/>
                          <a:gd name="T37" fmla="*/ 6967 h 860"/>
                          <a:gd name="T38" fmla="*/ 1878 w 237"/>
                          <a:gd name="T39" fmla="*/ 7414 h 860"/>
                          <a:gd name="T40" fmla="*/ 1848 w 237"/>
                          <a:gd name="T41" fmla="*/ 7832 h 860"/>
                          <a:gd name="T42" fmla="*/ 1743 w 237"/>
                          <a:gd name="T43" fmla="*/ 8222 h 860"/>
                          <a:gd name="T44" fmla="*/ 1620 w 237"/>
                          <a:gd name="T45" fmla="*/ 8625 h 860"/>
                          <a:gd name="T46" fmla="*/ 1512 w 237"/>
                          <a:gd name="T47" fmla="*/ 9083 h 860"/>
                          <a:gd name="T48" fmla="*/ 1314 w 237"/>
                          <a:gd name="T49" fmla="*/ 9536 h 860"/>
                          <a:gd name="T50" fmla="*/ 1129 w 237"/>
                          <a:gd name="T51" fmla="*/ 9926 h 860"/>
                          <a:gd name="T52" fmla="*/ 885 w 237"/>
                          <a:gd name="T53" fmla="*/ 10374 h 860"/>
                          <a:gd name="T54" fmla="*/ 632 w 237"/>
                          <a:gd name="T55" fmla="*/ 10764 h 860"/>
                          <a:gd name="T56" fmla="*/ 287 w 237"/>
                          <a:gd name="T57" fmla="*/ 12742 h 860"/>
                          <a:gd name="T58" fmla="*/ 2048 w 237"/>
                          <a:gd name="T59" fmla="*/ 11688 h 860"/>
                          <a:gd name="T60" fmla="*/ 2346 w 237"/>
                          <a:gd name="T61" fmla="*/ 11217 h 860"/>
                          <a:gd name="T62" fmla="*/ 2586 w 237"/>
                          <a:gd name="T63" fmla="*/ 10743 h 860"/>
                          <a:gd name="T64" fmla="*/ 2809 w 237"/>
                          <a:gd name="T65" fmla="*/ 10344 h 860"/>
                          <a:gd name="T66" fmla="*/ 2978 w 237"/>
                          <a:gd name="T67" fmla="*/ 9922 h 860"/>
                          <a:gd name="T68" fmla="*/ 3149 w 237"/>
                          <a:gd name="T69" fmla="*/ 9497 h 860"/>
                          <a:gd name="T70" fmla="*/ 3275 w 237"/>
                          <a:gd name="T71" fmla="*/ 9016 h 860"/>
                          <a:gd name="T72" fmla="*/ 3400 w 237"/>
                          <a:gd name="T73" fmla="*/ 8570 h 860"/>
                          <a:gd name="T74" fmla="*/ 3489 w 237"/>
                          <a:gd name="T75" fmla="*/ 8086 h 860"/>
                          <a:gd name="T76" fmla="*/ 3566 w 237"/>
                          <a:gd name="T77" fmla="*/ 7622 h 860"/>
                          <a:gd name="T78" fmla="*/ 3586 w 237"/>
                          <a:gd name="T79" fmla="*/ 7131 h 860"/>
                          <a:gd name="T80" fmla="*/ 3656 w 237"/>
                          <a:gd name="T81" fmla="*/ 6680 h 860"/>
                          <a:gd name="T82" fmla="*/ 3656 w 237"/>
                          <a:gd name="T83" fmla="*/ 6236 h 860"/>
                          <a:gd name="T84" fmla="*/ 3586 w 237"/>
                          <a:gd name="T85" fmla="*/ 5755 h 860"/>
                          <a:gd name="T86" fmla="*/ 3571 w 237"/>
                          <a:gd name="T87" fmla="*/ 5284 h 860"/>
                          <a:gd name="T88" fmla="*/ 3510 w 237"/>
                          <a:gd name="T89" fmla="*/ 4845 h 860"/>
                          <a:gd name="T90" fmla="*/ 3441 w 237"/>
                          <a:gd name="T91" fmla="*/ 4432 h 860"/>
                          <a:gd name="T92" fmla="*/ 3311 w 237"/>
                          <a:gd name="T93" fmla="*/ 3943 h 860"/>
                          <a:gd name="T94" fmla="*/ 3183 w 237"/>
                          <a:gd name="T95" fmla="*/ 3528 h 860"/>
                          <a:gd name="T96" fmla="*/ 3054 w 237"/>
                          <a:gd name="T97" fmla="*/ 3119 h 860"/>
                          <a:gd name="T98" fmla="*/ 2892 w 237"/>
                          <a:gd name="T99" fmla="*/ 2670 h 860"/>
                          <a:gd name="T100" fmla="*/ 2724 w 237"/>
                          <a:gd name="T101" fmla="*/ 2286 h 860"/>
                          <a:gd name="T102" fmla="*/ 2599 w 237"/>
                          <a:gd name="T103" fmla="*/ 1992 h 860"/>
                          <a:gd name="T104" fmla="*/ 2498 w 237"/>
                          <a:gd name="T105" fmla="*/ 1772 h 860"/>
                          <a:gd name="T106" fmla="*/ 2378 w 237"/>
                          <a:gd name="T107" fmla="*/ 1576 h 860"/>
                          <a:gd name="T108" fmla="*/ 2226 w 237"/>
                          <a:gd name="T109" fmla="*/ 1345 h 860"/>
                          <a:gd name="T110" fmla="*/ 2116 w 237"/>
                          <a:gd name="T111" fmla="*/ 1117 h 860"/>
                          <a:gd name="T112" fmla="*/ 1984 w 237"/>
                          <a:gd name="T113" fmla="*/ 925 h 860"/>
                          <a:gd name="T114" fmla="*/ 1825 w 237"/>
                          <a:gd name="T115" fmla="*/ 652 h 860"/>
                          <a:gd name="T116" fmla="*/ 1703 w 237"/>
                          <a:gd name="T117" fmla="*/ 459 h 860"/>
                          <a:gd name="T118" fmla="*/ 1521 w 237"/>
                          <a:gd name="T119" fmla="*/ 255 h 860"/>
                          <a:gd name="T120" fmla="*/ 1382 w 237"/>
                          <a:gd name="T121" fmla="*/ 78 h 860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37"/>
                          <a:gd name="T184" fmla="*/ 0 h 860"/>
                          <a:gd name="T185" fmla="*/ 237 w 237"/>
                          <a:gd name="T186" fmla="*/ 860 h 860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37" h="860">
                            <a:moveTo>
                              <a:pt x="84" y="0"/>
                            </a:moveTo>
                            <a:lnTo>
                              <a:pt x="0" y="63"/>
                            </a:lnTo>
                            <a:lnTo>
                              <a:pt x="4" y="70"/>
                            </a:lnTo>
                            <a:lnTo>
                              <a:pt x="10" y="77"/>
                            </a:lnTo>
                            <a:lnTo>
                              <a:pt x="18" y="87"/>
                            </a:lnTo>
                            <a:lnTo>
                              <a:pt x="24" y="97"/>
                            </a:lnTo>
                            <a:lnTo>
                              <a:pt x="30" y="106"/>
                            </a:lnTo>
                            <a:lnTo>
                              <a:pt x="35" y="113"/>
                            </a:lnTo>
                            <a:lnTo>
                              <a:pt x="41" y="124"/>
                            </a:lnTo>
                            <a:lnTo>
                              <a:pt x="46" y="132"/>
                            </a:lnTo>
                            <a:lnTo>
                              <a:pt x="51" y="141"/>
                            </a:lnTo>
                            <a:lnTo>
                              <a:pt x="56" y="150"/>
                            </a:lnTo>
                            <a:lnTo>
                              <a:pt x="61" y="162"/>
                            </a:lnTo>
                            <a:lnTo>
                              <a:pt x="67" y="172"/>
                            </a:lnTo>
                            <a:lnTo>
                              <a:pt x="70" y="179"/>
                            </a:lnTo>
                            <a:lnTo>
                              <a:pt x="74" y="187"/>
                            </a:lnTo>
                            <a:lnTo>
                              <a:pt x="78" y="197"/>
                            </a:lnTo>
                            <a:lnTo>
                              <a:pt x="82" y="205"/>
                            </a:lnTo>
                            <a:lnTo>
                              <a:pt x="86" y="215"/>
                            </a:lnTo>
                            <a:lnTo>
                              <a:pt x="89" y="225"/>
                            </a:lnTo>
                            <a:lnTo>
                              <a:pt x="92" y="232"/>
                            </a:lnTo>
                            <a:lnTo>
                              <a:pt x="95" y="240"/>
                            </a:lnTo>
                            <a:lnTo>
                              <a:pt x="98" y="251"/>
                            </a:lnTo>
                            <a:lnTo>
                              <a:pt x="102" y="262"/>
                            </a:lnTo>
                            <a:lnTo>
                              <a:pt x="106" y="277"/>
                            </a:lnTo>
                            <a:lnTo>
                              <a:pt x="111" y="291"/>
                            </a:lnTo>
                            <a:lnTo>
                              <a:pt x="113" y="304"/>
                            </a:lnTo>
                            <a:lnTo>
                              <a:pt x="117" y="318"/>
                            </a:lnTo>
                            <a:lnTo>
                              <a:pt x="119" y="335"/>
                            </a:lnTo>
                            <a:lnTo>
                              <a:pt x="122" y="347"/>
                            </a:lnTo>
                            <a:lnTo>
                              <a:pt x="123" y="359"/>
                            </a:lnTo>
                            <a:lnTo>
                              <a:pt x="124" y="374"/>
                            </a:lnTo>
                            <a:lnTo>
                              <a:pt x="125" y="390"/>
                            </a:lnTo>
                            <a:lnTo>
                              <a:pt x="127" y="406"/>
                            </a:lnTo>
                            <a:lnTo>
                              <a:pt x="127" y="421"/>
                            </a:lnTo>
                            <a:lnTo>
                              <a:pt x="127" y="437"/>
                            </a:lnTo>
                            <a:lnTo>
                              <a:pt x="127" y="454"/>
                            </a:lnTo>
                            <a:lnTo>
                              <a:pt x="125" y="470"/>
                            </a:lnTo>
                            <a:lnTo>
                              <a:pt x="124" y="485"/>
                            </a:lnTo>
                            <a:lnTo>
                              <a:pt x="122" y="499"/>
                            </a:lnTo>
                            <a:lnTo>
                              <a:pt x="121" y="512"/>
                            </a:lnTo>
                            <a:lnTo>
                              <a:pt x="119" y="527"/>
                            </a:lnTo>
                            <a:lnTo>
                              <a:pt x="115" y="542"/>
                            </a:lnTo>
                            <a:lnTo>
                              <a:pt x="112" y="554"/>
                            </a:lnTo>
                            <a:lnTo>
                              <a:pt x="109" y="569"/>
                            </a:lnTo>
                            <a:lnTo>
                              <a:pt x="105" y="582"/>
                            </a:lnTo>
                            <a:lnTo>
                              <a:pt x="101" y="598"/>
                            </a:lnTo>
                            <a:lnTo>
                              <a:pt x="97" y="612"/>
                            </a:lnTo>
                            <a:lnTo>
                              <a:pt x="92" y="627"/>
                            </a:lnTo>
                            <a:lnTo>
                              <a:pt x="85" y="642"/>
                            </a:lnTo>
                            <a:lnTo>
                              <a:pt x="79" y="656"/>
                            </a:lnTo>
                            <a:lnTo>
                              <a:pt x="73" y="670"/>
                            </a:lnTo>
                            <a:lnTo>
                              <a:pt x="66" y="684"/>
                            </a:lnTo>
                            <a:lnTo>
                              <a:pt x="57" y="699"/>
                            </a:lnTo>
                            <a:lnTo>
                              <a:pt x="49" y="710"/>
                            </a:lnTo>
                            <a:lnTo>
                              <a:pt x="41" y="726"/>
                            </a:lnTo>
                            <a:lnTo>
                              <a:pt x="9" y="704"/>
                            </a:lnTo>
                            <a:lnTo>
                              <a:pt x="18" y="859"/>
                            </a:lnTo>
                            <a:lnTo>
                              <a:pt x="161" y="808"/>
                            </a:lnTo>
                            <a:lnTo>
                              <a:pt x="132" y="788"/>
                            </a:lnTo>
                            <a:lnTo>
                              <a:pt x="142" y="772"/>
                            </a:lnTo>
                            <a:lnTo>
                              <a:pt x="151" y="756"/>
                            </a:lnTo>
                            <a:lnTo>
                              <a:pt x="159" y="741"/>
                            </a:lnTo>
                            <a:lnTo>
                              <a:pt x="167" y="725"/>
                            </a:lnTo>
                            <a:lnTo>
                              <a:pt x="174" y="711"/>
                            </a:lnTo>
                            <a:lnTo>
                              <a:pt x="180" y="697"/>
                            </a:lnTo>
                            <a:lnTo>
                              <a:pt x="185" y="682"/>
                            </a:lnTo>
                            <a:lnTo>
                              <a:pt x="192" y="669"/>
                            </a:lnTo>
                            <a:lnTo>
                              <a:pt x="196" y="655"/>
                            </a:lnTo>
                            <a:lnTo>
                              <a:pt x="202" y="640"/>
                            </a:lnTo>
                            <a:lnTo>
                              <a:pt x="208" y="622"/>
                            </a:lnTo>
                            <a:lnTo>
                              <a:pt x="211" y="607"/>
                            </a:lnTo>
                            <a:lnTo>
                              <a:pt x="216" y="592"/>
                            </a:lnTo>
                            <a:lnTo>
                              <a:pt x="219" y="578"/>
                            </a:lnTo>
                            <a:lnTo>
                              <a:pt x="223" y="561"/>
                            </a:lnTo>
                            <a:lnTo>
                              <a:pt x="225" y="545"/>
                            </a:lnTo>
                            <a:lnTo>
                              <a:pt x="228" y="530"/>
                            </a:lnTo>
                            <a:lnTo>
                              <a:pt x="229" y="514"/>
                            </a:lnTo>
                            <a:lnTo>
                              <a:pt x="232" y="496"/>
                            </a:lnTo>
                            <a:lnTo>
                              <a:pt x="232" y="480"/>
                            </a:lnTo>
                            <a:lnTo>
                              <a:pt x="234" y="465"/>
                            </a:lnTo>
                            <a:lnTo>
                              <a:pt x="235" y="450"/>
                            </a:lnTo>
                            <a:lnTo>
                              <a:pt x="236" y="435"/>
                            </a:lnTo>
                            <a:lnTo>
                              <a:pt x="235" y="420"/>
                            </a:lnTo>
                            <a:lnTo>
                              <a:pt x="234" y="405"/>
                            </a:lnTo>
                            <a:lnTo>
                              <a:pt x="232" y="388"/>
                            </a:lnTo>
                            <a:lnTo>
                              <a:pt x="232" y="373"/>
                            </a:lnTo>
                            <a:lnTo>
                              <a:pt x="230" y="356"/>
                            </a:lnTo>
                            <a:lnTo>
                              <a:pt x="228" y="341"/>
                            </a:lnTo>
                            <a:lnTo>
                              <a:pt x="227" y="326"/>
                            </a:lnTo>
                            <a:lnTo>
                              <a:pt x="224" y="312"/>
                            </a:lnTo>
                            <a:lnTo>
                              <a:pt x="222" y="298"/>
                            </a:lnTo>
                            <a:lnTo>
                              <a:pt x="218" y="282"/>
                            </a:lnTo>
                            <a:lnTo>
                              <a:pt x="214" y="266"/>
                            </a:lnTo>
                            <a:lnTo>
                              <a:pt x="210" y="254"/>
                            </a:lnTo>
                            <a:lnTo>
                              <a:pt x="206" y="238"/>
                            </a:lnTo>
                            <a:lnTo>
                              <a:pt x="202" y="225"/>
                            </a:lnTo>
                            <a:lnTo>
                              <a:pt x="197" y="211"/>
                            </a:lnTo>
                            <a:lnTo>
                              <a:pt x="192" y="195"/>
                            </a:lnTo>
                            <a:lnTo>
                              <a:pt x="186" y="181"/>
                            </a:lnTo>
                            <a:lnTo>
                              <a:pt x="181" y="165"/>
                            </a:lnTo>
                            <a:lnTo>
                              <a:pt x="176" y="154"/>
                            </a:lnTo>
                            <a:lnTo>
                              <a:pt x="171" y="141"/>
                            </a:lnTo>
                            <a:lnTo>
                              <a:pt x="168" y="133"/>
                            </a:lnTo>
                            <a:lnTo>
                              <a:pt x="163" y="124"/>
                            </a:lnTo>
                            <a:lnTo>
                              <a:pt x="161" y="118"/>
                            </a:lnTo>
                            <a:lnTo>
                              <a:pt x="157" y="112"/>
                            </a:lnTo>
                            <a:lnTo>
                              <a:pt x="153" y="105"/>
                            </a:lnTo>
                            <a:lnTo>
                              <a:pt x="148" y="97"/>
                            </a:lnTo>
                            <a:lnTo>
                              <a:pt x="144" y="91"/>
                            </a:lnTo>
                            <a:lnTo>
                              <a:pt x="140" y="83"/>
                            </a:lnTo>
                            <a:lnTo>
                              <a:pt x="137" y="76"/>
                            </a:lnTo>
                            <a:lnTo>
                              <a:pt x="133" y="68"/>
                            </a:lnTo>
                            <a:lnTo>
                              <a:pt x="129" y="61"/>
                            </a:lnTo>
                            <a:lnTo>
                              <a:pt x="123" y="53"/>
                            </a:lnTo>
                            <a:lnTo>
                              <a:pt x="118" y="44"/>
                            </a:lnTo>
                            <a:lnTo>
                              <a:pt x="114" y="38"/>
                            </a:lnTo>
                            <a:lnTo>
                              <a:pt x="109" y="31"/>
                            </a:lnTo>
                            <a:lnTo>
                              <a:pt x="105" y="24"/>
                            </a:lnTo>
                            <a:lnTo>
                              <a:pt x="98" y="18"/>
                            </a:lnTo>
                            <a:lnTo>
                              <a:pt x="94" y="11"/>
                            </a:lnTo>
                            <a:lnTo>
                              <a:pt x="90" y="5"/>
                            </a:lnTo>
                            <a:lnTo>
                              <a:pt x="84" y="0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51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3" y="1805"/>
                        <a:ext cx="943" cy="275"/>
                      </a:xfrm>
                      <a:custGeom>
                        <a:avLst/>
                        <a:gdLst>
                          <a:gd name="T0" fmla="*/ 11376 w 839"/>
                          <a:gd name="T1" fmla="*/ 0 h 245"/>
                          <a:gd name="T2" fmla="*/ 11190 w 839"/>
                          <a:gd name="T3" fmla="*/ 152 h 245"/>
                          <a:gd name="T4" fmla="*/ 10928 w 839"/>
                          <a:gd name="T5" fmla="*/ 354 h 245"/>
                          <a:gd name="T6" fmla="*/ 10689 w 839"/>
                          <a:gd name="T7" fmla="*/ 523 h 245"/>
                          <a:gd name="T8" fmla="*/ 10424 w 839"/>
                          <a:gd name="T9" fmla="*/ 684 h 245"/>
                          <a:gd name="T10" fmla="*/ 10132 w 839"/>
                          <a:gd name="T11" fmla="*/ 831 h 245"/>
                          <a:gd name="T12" fmla="*/ 9840 w 839"/>
                          <a:gd name="T13" fmla="*/ 981 h 245"/>
                          <a:gd name="T14" fmla="*/ 9632 w 839"/>
                          <a:gd name="T15" fmla="*/ 1101 h 245"/>
                          <a:gd name="T16" fmla="*/ 9361 w 839"/>
                          <a:gd name="T17" fmla="*/ 1220 h 245"/>
                          <a:gd name="T18" fmla="*/ 9079 w 839"/>
                          <a:gd name="T19" fmla="*/ 1319 h 245"/>
                          <a:gd name="T20" fmla="*/ 8858 w 839"/>
                          <a:gd name="T21" fmla="*/ 1402 h 245"/>
                          <a:gd name="T22" fmla="*/ 8538 w 839"/>
                          <a:gd name="T23" fmla="*/ 1509 h 245"/>
                          <a:gd name="T24" fmla="*/ 8154 w 839"/>
                          <a:gd name="T25" fmla="*/ 1643 h 245"/>
                          <a:gd name="T26" fmla="*/ 7738 w 839"/>
                          <a:gd name="T27" fmla="*/ 1748 h 245"/>
                          <a:gd name="T28" fmla="*/ 7341 w 839"/>
                          <a:gd name="T29" fmla="*/ 1786 h 245"/>
                          <a:gd name="T30" fmla="*/ 6943 w 839"/>
                          <a:gd name="T31" fmla="*/ 1844 h 245"/>
                          <a:gd name="T32" fmla="*/ 6483 w 839"/>
                          <a:gd name="T33" fmla="*/ 1885 h 245"/>
                          <a:gd name="T34" fmla="*/ 6036 w 839"/>
                          <a:gd name="T35" fmla="*/ 1885 h 245"/>
                          <a:gd name="T36" fmla="*/ 5570 w 839"/>
                          <a:gd name="T37" fmla="*/ 1857 h 245"/>
                          <a:gd name="T38" fmla="*/ 5170 w 839"/>
                          <a:gd name="T39" fmla="*/ 1786 h 245"/>
                          <a:gd name="T40" fmla="*/ 4752 w 839"/>
                          <a:gd name="T41" fmla="*/ 1759 h 245"/>
                          <a:gd name="T42" fmla="*/ 4355 w 839"/>
                          <a:gd name="T43" fmla="*/ 1662 h 245"/>
                          <a:gd name="T44" fmla="*/ 3942 w 839"/>
                          <a:gd name="T45" fmla="*/ 1566 h 245"/>
                          <a:gd name="T46" fmla="*/ 3527 w 839"/>
                          <a:gd name="T47" fmla="*/ 1447 h 245"/>
                          <a:gd name="T48" fmla="*/ 3101 w 839"/>
                          <a:gd name="T49" fmla="*/ 1249 h 245"/>
                          <a:gd name="T50" fmla="*/ 2696 w 839"/>
                          <a:gd name="T51" fmla="*/ 1087 h 245"/>
                          <a:gd name="T52" fmla="*/ 2287 w 839"/>
                          <a:gd name="T53" fmla="*/ 846 h 245"/>
                          <a:gd name="T54" fmla="*/ 1904 w 839"/>
                          <a:gd name="T55" fmla="*/ 609 h 245"/>
                          <a:gd name="T56" fmla="*/ 0 w 839"/>
                          <a:gd name="T57" fmla="*/ 272 h 245"/>
                          <a:gd name="T58" fmla="*/ 989 w 839"/>
                          <a:gd name="T59" fmla="*/ 1962 h 245"/>
                          <a:gd name="T60" fmla="*/ 1478 w 839"/>
                          <a:gd name="T61" fmla="*/ 2226 h 245"/>
                          <a:gd name="T62" fmla="*/ 1920 w 839"/>
                          <a:gd name="T63" fmla="*/ 2472 h 245"/>
                          <a:gd name="T64" fmla="*/ 2314 w 839"/>
                          <a:gd name="T65" fmla="*/ 2673 h 245"/>
                          <a:gd name="T66" fmla="*/ 2726 w 839"/>
                          <a:gd name="T67" fmla="*/ 2836 h 245"/>
                          <a:gd name="T68" fmla="*/ 3111 w 839"/>
                          <a:gd name="T69" fmla="*/ 2992 h 245"/>
                          <a:gd name="T70" fmla="*/ 3588 w 839"/>
                          <a:gd name="T71" fmla="*/ 3132 h 245"/>
                          <a:gd name="T72" fmla="*/ 4017 w 839"/>
                          <a:gd name="T73" fmla="*/ 3227 h 245"/>
                          <a:gd name="T74" fmla="*/ 4504 w 839"/>
                          <a:gd name="T75" fmla="*/ 3324 h 245"/>
                          <a:gd name="T76" fmla="*/ 4949 w 839"/>
                          <a:gd name="T77" fmla="*/ 3375 h 245"/>
                          <a:gd name="T78" fmla="*/ 5425 w 839"/>
                          <a:gd name="T79" fmla="*/ 3422 h 245"/>
                          <a:gd name="T80" fmla="*/ 5836 w 839"/>
                          <a:gd name="T81" fmla="*/ 3459 h 245"/>
                          <a:gd name="T82" fmla="*/ 6291 w 839"/>
                          <a:gd name="T83" fmla="*/ 3459 h 245"/>
                          <a:gd name="T84" fmla="*/ 6747 w 839"/>
                          <a:gd name="T85" fmla="*/ 3422 h 245"/>
                          <a:gd name="T86" fmla="*/ 7215 w 839"/>
                          <a:gd name="T87" fmla="*/ 3386 h 245"/>
                          <a:gd name="T88" fmla="*/ 7625 w 839"/>
                          <a:gd name="T89" fmla="*/ 3358 h 245"/>
                          <a:gd name="T90" fmla="*/ 8042 w 839"/>
                          <a:gd name="T91" fmla="*/ 3261 h 245"/>
                          <a:gd name="T92" fmla="*/ 8521 w 839"/>
                          <a:gd name="T93" fmla="*/ 3141 h 245"/>
                          <a:gd name="T94" fmla="*/ 8876 w 839"/>
                          <a:gd name="T95" fmla="*/ 3029 h 245"/>
                          <a:gd name="T96" fmla="*/ 9281 w 839"/>
                          <a:gd name="T97" fmla="*/ 2905 h 245"/>
                          <a:gd name="T98" fmla="*/ 9699 w 839"/>
                          <a:gd name="T99" fmla="*/ 2765 h 245"/>
                          <a:gd name="T100" fmla="*/ 10102 w 839"/>
                          <a:gd name="T101" fmla="*/ 2588 h 245"/>
                          <a:gd name="T102" fmla="*/ 10386 w 839"/>
                          <a:gd name="T103" fmla="*/ 2486 h 245"/>
                          <a:gd name="T104" fmla="*/ 10618 w 839"/>
                          <a:gd name="T105" fmla="*/ 2381 h 245"/>
                          <a:gd name="T106" fmla="*/ 10787 w 839"/>
                          <a:gd name="T107" fmla="*/ 2261 h 245"/>
                          <a:gd name="T108" fmla="*/ 10997 w 839"/>
                          <a:gd name="T109" fmla="*/ 2121 h 245"/>
                          <a:gd name="T110" fmla="*/ 11190 w 839"/>
                          <a:gd name="T111" fmla="*/ 2014 h 245"/>
                          <a:gd name="T112" fmla="*/ 11423 w 839"/>
                          <a:gd name="T113" fmla="*/ 1901 h 245"/>
                          <a:gd name="T114" fmla="*/ 11673 w 839"/>
                          <a:gd name="T115" fmla="*/ 1758 h 245"/>
                          <a:gd name="T116" fmla="*/ 11840 w 839"/>
                          <a:gd name="T117" fmla="*/ 1624 h 245"/>
                          <a:gd name="T118" fmla="*/ 12040 w 839"/>
                          <a:gd name="T119" fmla="*/ 1452 h 245"/>
                          <a:gd name="T120" fmla="*/ 12226 w 839"/>
                          <a:gd name="T121" fmla="*/ 1344 h 245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839"/>
                          <a:gd name="T184" fmla="*/ 0 h 245"/>
                          <a:gd name="T185" fmla="*/ 839 w 839"/>
                          <a:gd name="T186" fmla="*/ 245 h 245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839" h="245">
                            <a:moveTo>
                              <a:pt x="838" y="87"/>
                            </a:moveTo>
                            <a:lnTo>
                              <a:pt x="775" y="0"/>
                            </a:lnTo>
                            <a:lnTo>
                              <a:pt x="769" y="4"/>
                            </a:lnTo>
                            <a:lnTo>
                              <a:pt x="762" y="11"/>
                            </a:lnTo>
                            <a:lnTo>
                              <a:pt x="752" y="19"/>
                            </a:lnTo>
                            <a:lnTo>
                              <a:pt x="743" y="25"/>
                            </a:lnTo>
                            <a:lnTo>
                              <a:pt x="734" y="31"/>
                            </a:lnTo>
                            <a:lnTo>
                              <a:pt x="727" y="37"/>
                            </a:lnTo>
                            <a:lnTo>
                              <a:pt x="717" y="43"/>
                            </a:lnTo>
                            <a:lnTo>
                              <a:pt x="709" y="48"/>
                            </a:lnTo>
                            <a:lnTo>
                              <a:pt x="699" y="54"/>
                            </a:lnTo>
                            <a:lnTo>
                              <a:pt x="690" y="59"/>
                            </a:lnTo>
                            <a:lnTo>
                              <a:pt x="680" y="64"/>
                            </a:lnTo>
                            <a:lnTo>
                              <a:pt x="670" y="69"/>
                            </a:lnTo>
                            <a:lnTo>
                              <a:pt x="663" y="73"/>
                            </a:lnTo>
                            <a:lnTo>
                              <a:pt x="655" y="77"/>
                            </a:lnTo>
                            <a:lnTo>
                              <a:pt x="645" y="81"/>
                            </a:lnTo>
                            <a:lnTo>
                              <a:pt x="636" y="85"/>
                            </a:lnTo>
                            <a:lnTo>
                              <a:pt x="627" y="89"/>
                            </a:lnTo>
                            <a:lnTo>
                              <a:pt x="618" y="93"/>
                            </a:lnTo>
                            <a:lnTo>
                              <a:pt x="611" y="95"/>
                            </a:lnTo>
                            <a:lnTo>
                              <a:pt x="603" y="99"/>
                            </a:lnTo>
                            <a:lnTo>
                              <a:pt x="592" y="102"/>
                            </a:lnTo>
                            <a:lnTo>
                              <a:pt x="581" y="106"/>
                            </a:lnTo>
                            <a:lnTo>
                              <a:pt x="567" y="110"/>
                            </a:lnTo>
                            <a:lnTo>
                              <a:pt x="554" y="115"/>
                            </a:lnTo>
                            <a:lnTo>
                              <a:pt x="540" y="118"/>
                            </a:lnTo>
                            <a:lnTo>
                              <a:pt x="527" y="122"/>
                            </a:lnTo>
                            <a:lnTo>
                              <a:pt x="510" y="124"/>
                            </a:lnTo>
                            <a:lnTo>
                              <a:pt x="499" y="126"/>
                            </a:lnTo>
                            <a:lnTo>
                              <a:pt x="486" y="127"/>
                            </a:lnTo>
                            <a:lnTo>
                              <a:pt x="472" y="129"/>
                            </a:lnTo>
                            <a:lnTo>
                              <a:pt x="457" y="130"/>
                            </a:lnTo>
                            <a:lnTo>
                              <a:pt x="441" y="132"/>
                            </a:lnTo>
                            <a:lnTo>
                              <a:pt x="427" y="132"/>
                            </a:lnTo>
                            <a:lnTo>
                              <a:pt x="411" y="132"/>
                            </a:lnTo>
                            <a:lnTo>
                              <a:pt x="395" y="132"/>
                            </a:lnTo>
                            <a:lnTo>
                              <a:pt x="379" y="130"/>
                            </a:lnTo>
                            <a:lnTo>
                              <a:pt x="364" y="129"/>
                            </a:lnTo>
                            <a:lnTo>
                              <a:pt x="351" y="126"/>
                            </a:lnTo>
                            <a:lnTo>
                              <a:pt x="338" y="126"/>
                            </a:lnTo>
                            <a:lnTo>
                              <a:pt x="323" y="124"/>
                            </a:lnTo>
                            <a:lnTo>
                              <a:pt x="308" y="119"/>
                            </a:lnTo>
                            <a:lnTo>
                              <a:pt x="297" y="117"/>
                            </a:lnTo>
                            <a:lnTo>
                              <a:pt x="283" y="113"/>
                            </a:lnTo>
                            <a:lnTo>
                              <a:pt x="269" y="110"/>
                            </a:lnTo>
                            <a:lnTo>
                              <a:pt x="254" y="105"/>
                            </a:lnTo>
                            <a:lnTo>
                              <a:pt x="240" y="101"/>
                            </a:lnTo>
                            <a:lnTo>
                              <a:pt x="226" y="95"/>
                            </a:lnTo>
                            <a:lnTo>
                              <a:pt x="211" y="88"/>
                            </a:lnTo>
                            <a:lnTo>
                              <a:pt x="196" y="82"/>
                            </a:lnTo>
                            <a:lnTo>
                              <a:pt x="183" y="76"/>
                            </a:lnTo>
                            <a:lnTo>
                              <a:pt x="170" y="69"/>
                            </a:lnTo>
                            <a:lnTo>
                              <a:pt x="156" y="60"/>
                            </a:lnTo>
                            <a:lnTo>
                              <a:pt x="144" y="52"/>
                            </a:lnTo>
                            <a:lnTo>
                              <a:pt x="130" y="43"/>
                            </a:lnTo>
                            <a:lnTo>
                              <a:pt x="150" y="10"/>
                            </a:lnTo>
                            <a:lnTo>
                              <a:pt x="0" y="19"/>
                            </a:lnTo>
                            <a:lnTo>
                              <a:pt x="49" y="167"/>
                            </a:lnTo>
                            <a:lnTo>
                              <a:pt x="68" y="137"/>
                            </a:lnTo>
                            <a:lnTo>
                              <a:pt x="84" y="147"/>
                            </a:lnTo>
                            <a:lnTo>
                              <a:pt x="100" y="157"/>
                            </a:lnTo>
                            <a:lnTo>
                              <a:pt x="115" y="165"/>
                            </a:lnTo>
                            <a:lnTo>
                              <a:pt x="131" y="173"/>
                            </a:lnTo>
                            <a:lnTo>
                              <a:pt x="143" y="181"/>
                            </a:lnTo>
                            <a:lnTo>
                              <a:pt x="157" y="187"/>
                            </a:lnTo>
                            <a:lnTo>
                              <a:pt x="172" y="192"/>
                            </a:lnTo>
                            <a:lnTo>
                              <a:pt x="185" y="199"/>
                            </a:lnTo>
                            <a:lnTo>
                              <a:pt x="198" y="203"/>
                            </a:lnTo>
                            <a:lnTo>
                              <a:pt x="212" y="209"/>
                            </a:lnTo>
                            <a:lnTo>
                              <a:pt x="230" y="216"/>
                            </a:lnTo>
                            <a:lnTo>
                              <a:pt x="245" y="219"/>
                            </a:lnTo>
                            <a:lnTo>
                              <a:pt x="259" y="223"/>
                            </a:lnTo>
                            <a:lnTo>
                              <a:pt x="273" y="227"/>
                            </a:lnTo>
                            <a:lnTo>
                              <a:pt x="290" y="231"/>
                            </a:lnTo>
                            <a:lnTo>
                              <a:pt x="306" y="233"/>
                            </a:lnTo>
                            <a:lnTo>
                              <a:pt x="321" y="236"/>
                            </a:lnTo>
                            <a:lnTo>
                              <a:pt x="336" y="237"/>
                            </a:lnTo>
                            <a:lnTo>
                              <a:pt x="353" y="240"/>
                            </a:lnTo>
                            <a:lnTo>
                              <a:pt x="369" y="240"/>
                            </a:lnTo>
                            <a:lnTo>
                              <a:pt x="384" y="242"/>
                            </a:lnTo>
                            <a:lnTo>
                              <a:pt x="398" y="243"/>
                            </a:lnTo>
                            <a:lnTo>
                              <a:pt x="413" y="244"/>
                            </a:lnTo>
                            <a:lnTo>
                              <a:pt x="428" y="243"/>
                            </a:lnTo>
                            <a:lnTo>
                              <a:pt x="442" y="242"/>
                            </a:lnTo>
                            <a:lnTo>
                              <a:pt x="459" y="240"/>
                            </a:lnTo>
                            <a:lnTo>
                              <a:pt x="474" y="240"/>
                            </a:lnTo>
                            <a:lnTo>
                              <a:pt x="491" y="238"/>
                            </a:lnTo>
                            <a:lnTo>
                              <a:pt x="505" y="236"/>
                            </a:lnTo>
                            <a:lnTo>
                              <a:pt x="519" y="235"/>
                            </a:lnTo>
                            <a:lnTo>
                              <a:pt x="533" y="232"/>
                            </a:lnTo>
                            <a:lnTo>
                              <a:pt x="547" y="229"/>
                            </a:lnTo>
                            <a:lnTo>
                              <a:pt x="562" y="226"/>
                            </a:lnTo>
                            <a:lnTo>
                              <a:pt x="578" y="221"/>
                            </a:lnTo>
                            <a:lnTo>
                              <a:pt x="589" y="218"/>
                            </a:lnTo>
                            <a:lnTo>
                              <a:pt x="604" y="213"/>
                            </a:lnTo>
                            <a:lnTo>
                              <a:pt x="618" y="209"/>
                            </a:lnTo>
                            <a:lnTo>
                              <a:pt x="632" y="204"/>
                            </a:lnTo>
                            <a:lnTo>
                              <a:pt x="648" y="199"/>
                            </a:lnTo>
                            <a:lnTo>
                              <a:pt x="660" y="193"/>
                            </a:lnTo>
                            <a:lnTo>
                              <a:pt x="675" y="188"/>
                            </a:lnTo>
                            <a:lnTo>
                              <a:pt x="687" y="182"/>
                            </a:lnTo>
                            <a:lnTo>
                              <a:pt x="699" y="177"/>
                            </a:lnTo>
                            <a:lnTo>
                              <a:pt x="706" y="174"/>
                            </a:lnTo>
                            <a:lnTo>
                              <a:pt x="716" y="169"/>
                            </a:lnTo>
                            <a:lnTo>
                              <a:pt x="722" y="167"/>
                            </a:lnTo>
                            <a:lnTo>
                              <a:pt x="728" y="163"/>
                            </a:lnTo>
                            <a:lnTo>
                              <a:pt x="735" y="159"/>
                            </a:lnTo>
                            <a:lnTo>
                              <a:pt x="743" y="153"/>
                            </a:lnTo>
                            <a:lnTo>
                              <a:pt x="749" y="149"/>
                            </a:lnTo>
                            <a:lnTo>
                              <a:pt x="756" y="145"/>
                            </a:lnTo>
                            <a:lnTo>
                              <a:pt x="762" y="142"/>
                            </a:lnTo>
                            <a:lnTo>
                              <a:pt x="770" y="138"/>
                            </a:lnTo>
                            <a:lnTo>
                              <a:pt x="778" y="134"/>
                            </a:lnTo>
                            <a:lnTo>
                              <a:pt x="786" y="127"/>
                            </a:lnTo>
                            <a:lnTo>
                              <a:pt x="794" y="123"/>
                            </a:lnTo>
                            <a:lnTo>
                              <a:pt x="800" y="118"/>
                            </a:lnTo>
                            <a:lnTo>
                              <a:pt x="806" y="113"/>
                            </a:lnTo>
                            <a:lnTo>
                              <a:pt x="813" y="109"/>
                            </a:lnTo>
                            <a:lnTo>
                              <a:pt x="819" y="102"/>
                            </a:lnTo>
                            <a:lnTo>
                              <a:pt x="826" y="98"/>
                            </a:lnTo>
                            <a:lnTo>
                              <a:pt x="832" y="94"/>
                            </a:lnTo>
                            <a:lnTo>
                              <a:pt x="838" y="87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60552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" y="646"/>
                        <a:ext cx="270" cy="969"/>
                      </a:xfrm>
                      <a:custGeom>
                        <a:avLst/>
                        <a:gdLst>
                          <a:gd name="T0" fmla="*/ 3603 w 240"/>
                          <a:gd name="T1" fmla="*/ 11766 h 862"/>
                          <a:gd name="T2" fmla="*/ 3408 w 240"/>
                          <a:gd name="T3" fmla="*/ 11531 h 862"/>
                          <a:gd name="T4" fmla="*/ 3213 w 240"/>
                          <a:gd name="T5" fmla="*/ 11262 h 862"/>
                          <a:gd name="T6" fmla="*/ 3059 w 240"/>
                          <a:gd name="T7" fmla="*/ 11015 h 862"/>
                          <a:gd name="T8" fmla="*/ 2859 w 240"/>
                          <a:gd name="T9" fmla="*/ 10730 h 862"/>
                          <a:gd name="T10" fmla="*/ 2719 w 240"/>
                          <a:gd name="T11" fmla="*/ 10467 h 862"/>
                          <a:gd name="T12" fmla="*/ 2562 w 240"/>
                          <a:gd name="T13" fmla="*/ 10142 h 862"/>
                          <a:gd name="T14" fmla="*/ 2449 w 240"/>
                          <a:gd name="T15" fmla="*/ 9906 h 862"/>
                          <a:gd name="T16" fmla="*/ 2334 w 240"/>
                          <a:gd name="T17" fmla="*/ 9651 h 862"/>
                          <a:gd name="T18" fmla="*/ 2203 w 240"/>
                          <a:gd name="T19" fmla="*/ 9374 h 862"/>
                          <a:gd name="T20" fmla="*/ 2115 w 240"/>
                          <a:gd name="T21" fmla="*/ 9143 h 862"/>
                          <a:gd name="T22" fmla="*/ 2008 w 240"/>
                          <a:gd name="T23" fmla="*/ 8812 h 862"/>
                          <a:gd name="T24" fmla="*/ 1880 w 240"/>
                          <a:gd name="T25" fmla="*/ 8382 h 862"/>
                          <a:gd name="T26" fmla="*/ 1785 w 240"/>
                          <a:gd name="T27" fmla="*/ 7999 h 862"/>
                          <a:gd name="T28" fmla="*/ 1720 w 240"/>
                          <a:gd name="T29" fmla="*/ 7547 h 862"/>
                          <a:gd name="T30" fmla="*/ 1697 w 240"/>
                          <a:gd name="T31" fmla="*/ 7166 h 862"/>
                          <a:gd name="T32" fmla="*/ 1639 w 240"/>
                          <a:gd name="T33" fmla="*/ 6672 h 862"/>
                          <a:gd name="T34" fmla="*/ 1639 w 240"/>
                          <a:gd name="T35" fmla="*/ 6228 h 862"/>
                          <a:gd name="T36" fmla="*/ 1671 w 240"/>
                          <a:gd name="T37" fmla="*/ 5750 h 862"/>
                          <a:gd name="T38" fmla="*/ 1717 w 240"/>
                          <a:gd name="T39" fmla="*/ 5303 h 862"/>
                          <a:gd name="T40" fmla="*/ 1783 w 240"/>
                          <a:gd name="T41" fmla="*/ 4890 h 862"/>
                          <a:gd name="T42" fmla="*/ 1863 w 240"/>
                          <a:gd name="T43" fmla="*/ 4517 h 862"/>
                          <a:gd name="T44" fmla="*/ 1958 w 240"/>
                          <a:gd name="T45" fmla="*/ 4091 h 862"/>
                          <a:gd name="T46" fmla="*/ 2096 w 240"/>
                          <a:gd name="T47" fmla="*/ 3639 h 862"/>
                          <a:gd name="T48" fmla="*/ 2277 w 240"/>
                          <a:gd name="T49" fmla="*/ 3185 h 862"/>
                          <a:gd name="T50" fmla="*/ 2469 w 240"/>
                          <a:gd name="T51" fmla="*/ 2778 h 862"/>
                          <a:gd name="T52" fmla="*/ 2676 w 240"/>
                          <a:gd name="T53" fmla="*/ 2358 h 862"/>
                          <a:gd name="T54" fmla="*/ 2954 w 240"/>
                          <a:gd name="T55" fmla="*/ 1991 h 862"/>
                          <a:gd name="T56" fmla="*/ 3291 w 240"/>
                          <a:gd name="T57" fmla="*/ 0 h 862"/>
                          <a:gd name="T58" fmla="*/ 1585 w 240"/>
                          <a:gd name="T59" fmla="*/ 1056 h 862"/>
                          <a:gd name="T60" fmla="*/ 1283 w 240"/>
                          <a:gd name="T61" fmla="*/ 1518 h 862"/>
                          <a:gd name="T62" fmla="*/ 1034 w 240"/>
                          <a:gd name="T63" fmla="*/ 1993 h 862"/>
                          <a:gd name="T64" fmla="*/ 840 w 240"/>
                          <a:gd name="T65" fmla="*/ 2362 h 862"/>
                          <a:gd name="T66" fmla="*/ 668 w 240"/>
                          <a:gd name="T67" fmla="*/ 2828 h 862"/>
                          <a:gd name="T68" fmla="*/ 509 w 240"/>
                          <a:gd name="T69" fmla="*/ 3203 h 862"/>
                          <a:gd name="T70" fmla="*/ 362 w 240"/>
                          <a:gd name="T71" fmla="*/ 3710 h 862"/>
                          <a:gd name="T72" fmla="*/ 251 w 240"/>
                          <a:gd name="T73" fmla="*/ 4131 h 862"/>
                          <a:gd name="T74" fmla="*/ 156 w 240"/>
                          <a:gd name="T75" fmla="*/ 4626 h 862"/>
                          <a:gd name="T76" fmla="*/ 98 w 240"/>
                          <a:gd name="T77" fmla="*/ 5084 h 862"/>
                          <a:gd name="T78" fmla="*/ 3 w 240"/>
                          <a:gd name="T79" fmla="*/ 5591 h 862"/>
                          <a:gd name="T80" fmla="*/ 0 w 240"/>
                          <a:gd name="T81" fmla="*/ 6024 h 862"/>
                          <a:gd name="T82" fmla="*/ 0 w 240"/>
                          <a:gd name="T83" fmla="*/ 6470 h 862"/>
                          <a:gd name="T84" fmla="*/ 3 w 240"/>
                          <a:gd name="T85" fmla="*/ 6946 h 862"/>
                          <a:gd name="T86" fmla="*/ 87 w 240"/>
                          <a:gd name="T87" fmla="*/ 7418 h 862"/>
                          <a:gd name="T88" fmla="*/ 124 w 240"/>
                          <a:gd name="T89" fmla="*/ 7872 h 862"/>
                          <a:gd name="T90" fmla="*/ 201 w 240"/>
                          <a:gd name="T91" fmla="*/ 8283 h 862"/>
                          <a:gd name="T92" fmla="*/ 322 w 240"/>
                          <a:gd name="T93" fmla="*/ 8752 h 862"/>
                          <a:gd name="T94" fmla="*/ 452 w 240"/>
                          <a:gd name="T95" fmla="*/ 9182 h 862"/>
                          <a:gd name="T96" fmla="*/ 594 w 240"/>
                          <a:gd name="T97" fmla="*/ 9589 h 862"/>
                          <a:gd name="T98" fmla="*/ 747 w 240"/>
                          <a:gd name="T99" fmla="*/ 10000 h 862"/>
                          <a:gd name="T100" fmla="*/ 919 w 240"/>
                          <a:gd name="T101" fmla="*/ 10433 h 862"/>
                          <a:gd name="T102" fmla="*/ 1034 w 240"/>
                          <a:gd name="T103" fmla="*/ 10705 h 862"/>
                          <a:gd name="T104" fmla="*/ 1114 w 240"/>
                          <a:gd name="T105" fmla="*/ 10936 h 862"/>
                          <a:gd name="T106" fmla="*/ 1253 w 240"/>
                          <a:gd name="T107" fmla="*/ 11136 h 862"/>
                          <a:gd name="T108" fmla="*/ 1409 w 240"/>
                          <a:gd name="T109" fmla="*/ 11331 h 862"/>
                          <a:gd name="T110" fmla="*/ 1514 w 240"/>
                          <a:gd name="T111" fmla="*/ 11554 h 862"/>
                          <a:gd name="T112" fmla="*/ 1623 w 240"/>
                          <a:gd name="T113" fmla="*/ 11775 h 862"/>
                          <a:gd name="T114" fmla="*/ 1784 w 240"/>
                          <a:gd name="T115" fmla="*/ 12034 h 862"/>
                          <a:gd name="T116" fmla="*/ 1916 w 240"/>
                          <a:gd name="T117" fmla="*/ 12229 h 862"/>
                          <a:gd name="T118" fmla="*/ 2075 w 240"/>
                          <a:gd name="T119" fmla="*/ 12431 h 862"/>
                          <a:gd name="T120" fmla="*/ 2195 w 240"/>
                          <a:gd name="T121" fmla="*/ 12601 h 862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40"/>
                          <a:gd name="T184" fmla="*/ 0 h 862"/>
                          <a:gd name="T185" fmla="*/ 240 w 240"/>
                          <a:gd name="T186" fmla="*/ 862 h 862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40" h="862">
                            <a:moveTo>
                              <a:pt x="152" y="861"/>
                            </a:moveTo>
                            <a:lnTo>
                              <a:pt x="239" y="797"/>
                            </a:lnTo>
                            <a:lnTo>
                              <a:pt x="234" y="790"/>
                            </a:lnTo>
                            <a:lnTo>
                              <a:pt x="227" y="782"/>
                            </a:lnTo>
                            <a:lnTo>
                              <a:pt x="219" y="773"/>
                            </a:lnTo>
                            <a:lnTo>
                              <a:pt x="213" y="763"/>
                            </a:lnTo>
                            <a:lnTo>
                              <a:pt x="207" y="754"/>
                            </a:lnTo>
                            <a:lnTo>
                              <a:pt x="203" y="747"/>
                            </a:lnTo>
                            <a:lnTo>
                              <a:pt x="196" y="736"/>
                            </a:lnTo>
                            <a:lnTo>
                              <a:pt x="191" y="728"/>
                            </a:lnTo>
                            <a:lnTo>
                              <a:pt x="186" y="718"/>
                            </a:lnTo>
                            <a:lnTo>
                              <a:pt x="180" y="709"/>
                            </a:lnTo>
                            <a:lnTo>
                              <a:pt x="175" y="698"/>
                            </a:lnTo>
                            <a:lnTo>
                              <a:pt x="171" y="688"/>
                            </a:lnTo>
                            <a:lnTo>
                              <a:pt x="166" y="681"/>
                            </a:lnTo>
                            <a:lnTo>
                              <a:pt x="163" y="672"/>
                            </a:lnTo>
                            <a:lnTo>
                              <a:pt x="159" y="663"/>
                            </a:lnTo>
                            <a:lnTo>
                              <a:pt x="155" y="654"/>
                            </a:lnTo>
                            <a:lnTo>
                              <a:pt x="151" y="645"/>
                            </a:lnTo>
                            <a:lnTo>
                              <a:pt x="147" y="635"/>
                            </a:lnTo>
                            <a:lnTo>
                              <a:pt x="145" y="628"/>
                            </a:lnTo>
                            <a:lnTo>
                              <a:pt x="141" y="620"/>
                            </a:lnTo>
                            <a:lnTo>
                              <a:pt x="138" y="608"/>
                            </a:lnTo>
                            <a:lnTo>
                              <a:pt x="134" y="598"/>
                            </a:lnTo>
                            <a:lnTo>
                              <a:pt x="131" y="582"/>
                            </a:lnTo>
                            <a:lnTo>
                              <a:pt x="125" y="568"/>
                            </a:lnTo>
                            <a:lnTo>
                              <a:pt x="123" y="555"/>
                            </a:lnTo>
                            <a:lnTo>
                              <a:pt x="119" y="542"/>
                            </a:lnTo>
                            <a:lnTo>
                              <a:pt x="117" y="525"/>
                            </a:lnTo>
                            <a:lnTo>
                              <a:pt x="115" y="512"/>
                            </a:lnTo>
                            <a:lnTo>
                              <a:pt x="113" y="500"/>
                            </a:lnTo>
                            <a:lnTo>
                              <a:pt x="112" y="486"/>
                            </a:lnTo>
                            <a:lnTo>
                              <a:pt x="111" y="470"/>
                            </a:lnTo>
                            <a:lnTo>
                              <a:pt x="109" y="453"/>
                            </a:lnTo>
                            <a:lnTo>
                              <a:pt x="109" y="438"/>
                            </a:lnTo>
                            <a:lnTo>
                              <a:pt x="109" y="422"/>
                            </a:lnTo>
                            <a:lnTo>
                              <a:pt x="109" y="406"/>
                            </a:lnTo>
                            <a:lnTo>
                              <a:pt x="111" y="390"/>
                            </a:lnTo>
                            <a:lnTo>
                              <a:pt x="112" y="374"/>
                            </a:lnTo>
                            <a:lnTo>
                              <a:pt x="114" y="360"/>
                            </a:lnTo>
                            <a:lnTo>
                              <a:pt x="116" y="347"/>
                            </a:lnTo>
                            <a:lnTo>
                              <a:pt x="117" y="332"/>
                            </a:lnTo>
                            <a:lnTo>
                              <a:pt x="121" y="318"/>
                            </a:lnTo>
                            <a:lnTo>
                              <a:pt x="124" y="305"/>
                            </a:lnTo>
                            <a:lnTo>
                              <a:pt x="127" y="290"/>
                            </a:lnTo>
                            <a:lnTo>
                              <a:pt x="131" y="277"/>
                            </a:lnTo>
                            <a:lnTo>
                              <a:pt x="135" y="262"/>
                            </a:lnTo>
                            <a:lnTo>
                              <a:pt x="139" y="246"/>
                            </a:lnTo>
                            <a:lnTo>
                              <a:pt x="145" y="231"/>
                            </a:lnTo>
                            <a:lnTo>
                              <a:pt x="152" y="216"/>
                            </a:lnTo>
                            <a:lnTo>
                              <a:pt x="158" y="202"/>
                            </a:lnTo>
                            <a:lnTo>
                              <a:pt x="164" y="189"/>
                            </a:lnTo>
                            <a:lnTo>
                              <a:pt x="171" y="175"/>
                            </a:lnTo>
                            <a:lnTo>
                              <a:pt x="179" y="159"/>
                            </a:lnTo>
                            <a:lnTo>
                              <a:pt x="187" y="148"/>
                            </a:lnTo>
                            <a:lnTo>
                              <a:pt x="196" y="133"/>
                            </a:lnTo>
                            <a:lnTo>
                              <a:pt x="228" y="154"/>
                            </a:lnTo>
                            <a:lnTo>
                              <a:pt x="219" y="0"/>
                            </a:lnTo>
                            <a:lnTo>
                              <a:pt x="74" y="50"/>
                            </a:lnTo>
                            <a:lnTo>
                              <a:pt x="104" y="71"/>
                            </a:lnTo>
                            <a:lnTo>
                              <a:pt x="94" y="87"/>
                            </a:lnTo>
                            <a:lnTo>
                              <a:pt x="85" y="103"/>
                            </a:lnTo>
                            <a:lnTo>
                              <a:pt x="77" y="118"/>
                            </a:lnTo>
                            <a:lnTo>
                              <a:pt x="68" y="134"/>
                            </a:lnTo>
                            <a:lnTo>
                              <a:pt x="61" y="147"/>
                            </a:lnTo>
                            <a:lnTo>
                              <a:pt x="55" y="161"/>
                            </a:lnTo>
                            <a:lnTo>
                              <a:pt x="50" y="176"/>
                            </a:lnTo>
                            <a:lnTo>
                              <a:pt x="44" y="190"/>
                            </a:lnTo>
                            <a:lnTo>
                              <a:pt x="39" y="204"/>
                            </a:lnTo>
                            <a:lnTo>
                              <a:pt x="33" y="218"/>
                            </a:lnTo>
                            <a:lnTo>
                              <a:pt x="27" y="237"/>
                            </a:lnTo>
                            <a:lnTo>
                              <a:pt x="24" y="252"/>
                            </a:lnTo>
                            <a:lnTo>
                              <a:pt x="20" y="267"/>
                            </a:lnTo>
                            <a:lnTo>
                              <a:pt x="16" y="280"/>
                            </a:lnTo>
                            <a:lnTo>
                              <a:pt x="12" y="298"/>
                            </a:lnTo>
                            <a:lnTo>
                              <a:pt x="10" y="314"/>
                            </a:lnTo>
                            <a:lnTo>
                              <a:pt x="7" y="329"/>
                            </a:lnTo>
                            <a:lnTo>
                              <a:pt x="6" y="345"/>
                            </a:lnTo>
                            <a:lnTo>
                              <a:pt x="4" y="363"/>
                            </a:lnTo>
                            <a:lnTo>
                              <a:pt x="3" y="379"/>
                            </a:lnTo>
                            <a:lnTo>
                              <a:pt x="1" y="394"/>
                            </a:lnTo>
                            <a:lnTo>
                              <a:pt x="0" y="409"/>
                            </a:lnTo>
                            <a:lnTo>
                              <a:pt x="0" y="424"/>
                            </a:lnTo>
                            <a:lnTo>
                              <a:pt x="0" y="439"/>
                            </a:lnTo>
                            <a:lnTo>
                              <a:pt x="1" y="454"/>
                            </a:lnTo>
                            <a:lnTo>
                              <a:pt x="3" y="471"/>
                            </a:lnTo>
                            <a:lnTo>
                              <a:pt x="3" y="487"/>
                            </a:lnTo>
                            <a:lnTo>
                              <a:pt x="5" y="503"/>
                            </a:lnTo>
                            <a:lnTo>
                              <a:pt x="7" y="519"/>
                            </a:lnTo>
                            <a:lnTo>
                              <a:pt x="8" y="534"/>
                            </a:lnTo>
                            <a:lnTo>
                              <a:pt x="12" y="548"/>
                            </a:lnTo>
                            <a:lnTo>
                              <a:pt x="13" y="561"/>
                            </a:lnTo>
                            <a:lnTo>
                              <a:pt x="17" y="577"/>
                            </a:lnTo>
                            <a:lnTo>
                              <a:pt x="21" y="593"/>
                            </a:lnTo>
                            <a:lnTo>
                              <a:pt x="25" y="606"/>
                            </a:lnTo>
                            <a:lnTo>
                              <a:pt x="29" y="622"/>
                            </a:lnTo>
                            <a:lnTo>
                              <a:pt x="33" y="635"/>
                            </a:lnTo>
                            <a:lnTo>
                              <a:pt x="39" y="649"/>
                            </a:lnTo>
                            <a:lnTo>
                              <a:pt x="44" y="665"/>
                            </a:lnTo>
                            <a:lnTo>
                              <a:pt x="49" y="678"/>
                            </a:lnTo>
                            <a:lnTo>
                              <a:pt x="54" y="694"/>
                            </a:lnTo>
                            <a:lnTo>
                              <a:pt x="60" y="706"/>
                            </a:lnTo>
                            <a:lnTo>
                              <a:pt x="65" y="718"/>
                            </a:lnTo>
                            <a:lnTo>
                              <a:pt x="68" y="726"/>
                            </a:lnTo>
                            <a:lnTo>
                              <a:pt x="73" y="736"/>
                            </a:lnTo>
                            <a:lnTo>
                              <a:pt x="74" y="741"/>
                            </a:lnTo>
                            <a:lnTo>
                              <a:pt x="79" y="748"/>
                            </a:lnTo>
                            <a:lnTo>
                              <a:pt x="83" y="755"/>
                            </a:lnTo>
                            <a:lnTo>
                              <a:pt x="88" y="763"/>
                            </a:lnTo>
                            <a:lnTo>
                              <a:pt x="92" y="769"/>
                            </a:lnTo>
                            <a:lnTo>
                              <a:pt x="96" y="777"/>
                            </a:lnTo>
                            <a:lnTo>
                              <a:pt x="100" y="784"/>
                            </a:lnTo>
                            <a:lnTo>
                              <a:pt x="103" y="792"/>
                            </a:lnTo>
                            <a:lnTo>
                              <a:pt x="108" y="799"/>
                            </a:lnTo>
                            <a:lnTo>
                              <a:pt x="113" y="807"/>
                            </a:lnTo>
                            <a:lnTo>
                              <a:pt x="118" y="816"/>
                            </a:lnTo>
                            <a:lnTo>
                              <a:pt x="123" y="821"/>
                            </a:lnTo>
                            <a:lnTo>
                              <a:pt x="127" y="829"/>
                            </a:lnTo>
                            <a:lnTo>
                              <a:pt x="132" y="836"/>
                            </a:lnTo>
                            <a:lnTo>
                              <a:pt x="138" y="842"/>
                            </a:lnTo>
                            <a:lnTo>
                              <a:pt x="142" y="849"/>
                            </a:lnTo>
                            <a:lnTo>
                              <a:pt x="146" y="855"/>
                            </a:lnTo>
                            <a:lnTo>
                              <a:pt x="152" y="861"/>
                            </a:lnTo>
                          </a:path>
                        </a:pathLst>
                      </a:custGeom>
                      <a:solidFill>
                        <a:srgbClr val="006C88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+mn-ea"/>
                          <a:ea typeface="+mn-ea"/>
                        </a:endParaRPr>
                      </a:p>
                    </p:txBody>
                  </p:sp>
                </p:grpSp>
              </p:grpSp>
            </p:grpSp>
          </p:grpSp>
          <p:pic>
            <p:nvPicPr>
              <p:cNvPr id="60503" name="Picture 213" descr="图片29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833" y="2947"/>
                <a:ext cx="146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504" name="Picture 214" descr="图片29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753" y="2902"/>
                <a:ext cx="14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oup 215"/>
              <p:cNvGrpSpPr>
                <a:grpSpLocks/>
              </p:cNvGrpSpPr>
              <p:nvPr/>
            </p:nvGrpSpPr>
            <p:grpSpPr bwMode="auto">
              <a:xfrm>
                <a:off x="3591" y="3178"/>
                <a:ext cx="355" cy="192"/>
                <a:chOff x="1077" y="1134"/>
                <a:chExt cx="634" cy="343"/>
              </a:xfrm>
            </p:grpSpPr>
            <p:pic>
              <p:nvPicPr>
                <p:cNvPr id="60538" name="Picture 216" descr="laptop2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77" y="1270"/>
                  <a:ext cx="316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539" name="Picture 217" descr="laptop2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168" y="1225"/>
                  <a:ext cx="316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540" name="Picture 218" descr="laptop2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58" y="1179"/>
                  <a:ext cx="316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541" name="Picture 219" descr="laptop2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395" y="1134"/>
                  <a:ext cx="316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" name="Group 220"/>
              <p:cNvGrpSpPr>
                <a:grpSpLocks/>
              </p:cNvGrpSpPr>
              <p:nvPr/>
            </p:nvGrpSpPr>
            <p:grpSpPr bwMode="auto">
              <a:xfrm rot="-426813">
                <a:off x="3973" y="3181"/>
                <a:ext cx="245" cy="110"/>
                <a:chOff x="2793" y="1992"/>
                <a:chExt cx="342" cy="132"/>
              </a:xfrm>
            </p:grpSpPr>
            <p:grpSp>
              <p:nvGrpSpPr>
                <p:cNvPr id="31" name="Group 221"/>
                <p:cNvGrpSpPr>
                  <a:grpSpLocks/>
                </p:cNvGrpSpPr>
                <p:nvPr/>
              </p:nvGrpSpPr>
              <p:grpSpPr bwMode="auto">
                <a:xfrm>
                  <a:off x="2970" y="1993"/>
                  <a:ext cx="165" cy="131"/>
                  <a:chOff x="1583" y="3637"/>
                  <a:chExt cx="165" cy="131"/>
                </a:xfrm>
              </p:grpSpPr>
              <p:sp>
                <p:nvSpPr>
                  <p:cNvPr id="60534" name="Arc 222"/>
                  <p:cNvSpPr>
                    <a:spLocks/>
                  </p:cNvSpPr>
                  <p:nvPr/>
                </p:nvSpPr>
                <p:spPr bwMode="auto">
                  <a:xfrm rot="2158022">
                    <a:off x="1637" y="3637"/>
                    <a:ext cx="111" cy="13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84BDE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0535" name="Arc 223"/>
                  <p:cNvSpPr>
                    <a:spLocks/>
                  </p:cNvSpPr>
                  <p:nvPr/>
                </p:nvSpPr>
                <p:spPr bwMode="auto">
                  <a:xfrm rot="2158022">
                    <a:off x="1583" y="3697"/>
                    <a:ext cx="27" cy="3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84BDE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0536" name="Arc 224"/>
                  <p:cNvSpPr>
                    <a:spLocks/>
                  </p:cNvSpPr>
                  <p:nvPr/>
                </p:nvSpPr>
                <p:spPr bwMode="auto">
                  <a:xfrm rot="2158022">
                    <a:off x="1599" y="3680"/>
                    <a:ext cx="54" cy="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84BDE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0537" name="Arc 225"/>
                  <p:cNvSpPr>
                    <a:spLocks/>
                  </p:cNvSpPr>
                  <p:nvPr/>
                </p:nvSpPr>
                <p:spPr bwMode="auto">
                  <a:xfrm rot="2158022">
                    <a:off x="1619" y="3664"/>
                    <a:ext cx="79" cy="92"/>
                  </a:xfrm>
                  <a:custGeom>
                    <a:avLst/>
                    <a:gdLst>
                      <a:gd name="T0" fmla="*/ 0 w 24314"/>
                      <a:gd name="T1" fmla="*/ 0 h 25181"/>
                      <a:gd name="T2" fmla="*/ 0 w 24314"/>
                      <a:gd name="T3" fmla="*/ 0 h 25181"/>
                      <a:gd name="T4" fmla="*/ 0 w 24314"/>
                      <a:gd name="T5" fmla="*/ 0 h 25181"/>
                      <a:gd name="T6" fmla="*/ 0 60000 65536"/>
                      <a:gd name="T7" fmla="*/ 0 60000 65536"/>
                      <a:gd name="T8" fmla="*/ 0 60000 65536"/>
                      <a:gd name="T9" fmla="*/ 0 w 24314"/>
                      <a:gd name="T10" fmla="*/ 0 h 25181"/>
                      <a:gd name="T11" fmla="*/ 24314 w 24314"/>
                      <a:gd name="T12" fmla="*/ 25181 h 251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314" h="25181" fill="none" extrusionOk="0">
                        <a:moveTo>
                          <a:pt x="0" y="171"/>
                        </a:moveTo>
                        <a:cubicBezTo>
                          <a:pt x="900" y="57"/>
                          <a:pt x="1806" y="-1"/>
                          <a:pt x="2714" y="0"/>
                        </a:cubicBezTo>
                        <a:cubicBezTo>
                          <a:pt x="14643" y="0"/>
                          <a:pt x="24314" y="9670"/>
                          <a:pt x="24314" y="21600"/>
                        </a:cubicBezTo>
                        <a:cubicBezTo>
                          <a:pt x="24314" y="22799"/>
                          <a:pt x="24214" y="23997"/>
                          <a:pt x="24015" y="25181"/>
                        </a:cubicBezTo>
                      </a:path>
                      <a:path w="24314" h="25181" stroke="0" extrusionOk="0">
                        <a:moveTo>
                          <a:pt x="0" y="171"/>
                        </a:moveTo>
                        <a:cubicBezTo>
                          <a:pt x="900" y="57"/>
                          <a:pt x="1806" y="-1"/>
                          <a:pt x="2714" y="0"/>
                        </a:cubicBezTo>
                        <a:cubicBezTo>
                          <a:pt x="14643" y="0"/>
                          <a:pt x="24314" y="9670"/>
                          <a:pt x="24314" y="21600"/>
                        </a:cubicBezTo>
                        <a:cubicBezTo>
                          <a:pt x="24314" y="22799"/>
                          <a:pt x="24214" y="23997"/>
                          <a:pt x="24015" y="25181"/>
                        </a:cubicBezTo>
                        <a:lnTo>
                          <a:pt x="27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84BDE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60484" name="Group 226"/>
                <p:cNvGrpSpPr>
                  <a:grpSpLocks/>
                </p:cNvGrpSpPr>
                <p:nvPr/>
              </p:nvGrpSpPr>
              <p:grpSpPr bwMode="auto">
                <a:xfrm flipH="1">
                  <a:off x="2793" y="1992"/>
                  <a:ext cx="165" cy="131"/>
                  <a:chOff x="1679" y="3733"/>
                  <a:chExt cx="165" cy="131"/>
                </a:xfrm>
              </p:grpSpPr>
              <p:sp>
                <p:nvSpPr>
                  <p:cNvPr id="60530" name="Arc 227"/>
                  <p:cNvSpPr>
                    <a:spLocks/>
                  </p:cNvSpPr>
                  <p:nvPr/>
                </p:nvSpPr>
                <p:spPr bwMode="auto">
                  <a:xfrm rot="2158022">
                    <a:off x="1733" y="3733"/>
                    <a:ext cx="111" cy="13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84BDE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0531" name="Arc 228"/>
                  <p:cNvSpPr>
                    <a:spLocks/>
                  </p:cNvSpPr>
                  <p:nvPr/>
                </p:nvSpPr>
                <p:spPr bwMode="auto">
                  <a:xfrm rot="2158022">
                    <a:off x="1679" y="3793"/>
                    <a:ext cx="27" cy="3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84BDE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0532" name="Arc 229"/>
                  <p:cNvSpPr>
                    <a:spLocks/>
                  </p:cNvSpPr>
                  <p:nvPr/>
                </p:nvSpPr>
                <p:spPr bwMode="auto">
                  <a:xfrm rot="2158022">
                    <a:off x="1695" y="3776"/>
                    <a:ext cx="54" cy="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84BDE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0533" name="Arc 230"/>
                  <p:cNvSpPr>
                    <a:spLocks/>
                  </p:cNvSpPr>
                  <p:nvPr/>
                </p:nvSpPr>
                <p:spPr bwMode="auto">
                  <a:xfrm rot="2158022">
                    <a:off x="1715" y="3760"/>
                    <a:ext cx="79" cy="92"/>
                  </a:xfrm>
                  <a:custGeom>
                    <a:avLst/>
                    <a:gdLst>
                      <a:gd name="T0" fmla="*/ 0 w 24314"/>
                      <a:gd name="T1" fmla="*/ 0 h 25181"/>
                      <a:gd name="T2" fmla="*/ 0 w 24314"/>
                      <a:gd name="T3" fmla="*/ 0 h 25181"/>
                      <a:gd name="T4" fmla="*/ 0 w 24314"/>
                      <a:gd name="T5" fmla="*/ 0 h 25181"/>
                      <a:gd name="T6" fmla="*/ 0 60000 65536"/>
                      <a:gd name="T7" fmla="*/ 0 60000 65536"/>
                      <a:gd name="T8" fmla="*/ 0 60000 65536"/>
                      <a:gd name="T9" fmla="*/ 0 w 24314"/>
                      <a:gd name="T10" fmla="*/ 0 h 25181"/>
                      <a:gd name="T11" fmla="*/ 24314 w 24314"/>
                      <a:gd name="T12" fmla="*/ 25181 h 251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314" h="25181" fill="none" extrusionOk="0">
                        <a:moveTo>
                          <a:pt x="0" y="171"/>
                        </a:moveTo>
                        <a:cubicBezTo>
                          <a:pt x="900" y="57"/>
                          <a:pt x="1806" y="-1"/>
                          <a:pt x="2714" y="0"/>
                        </a:cubicBezTo>
                        <a:cubicBezTo>
                          <a:pt x="14643" y="0"/>
                          <a:pt x="24314" y="9670"/>
                          <a:pt x="24314" y="21600"/>
                        </a:cubicBezTo>
                        <a:cubicBezTo>
                          <a:pt x="24314" y="22799"/>
                          <a:pt x="24214" y="23997"/>
                          <a:pt x="24015" y="25181"/>
                        </a:cubicBezTo>
                      </a:path>
                      <a:path w="24314" h="25181" stroke="0" extrusionOk="0">
                        <a:moveTo>
                          <a:pt x="0" y="171"/>
                        </a:moveTo>
                        <a:cubicBezTo>
                          <a:pt x="900" y="57"/>
                          <a:pt x="1806" y="-1"/>
                          <a:pt x="2714" y="0"/>
                        </a:cubicBezTo>
                        <a:cubicBezTo>
                          <a:pt x="14643" y="0"/>
                          <a:pt x="24314" y="9670"/>
                          <a:pt x="24314" y="21600"/>
                        </a:cubicBezTo>
                        <a:cubicBezTo>
                          <a:pt x="24314" y="22799"/>
                          <a:pt x="24214" y="23997"/>
                          <a:pt x="24015" y="25181"/>
                        </a:cubicBezTo>
                        <a:lnTo>
                          <a:pt x="2714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84BDE8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+mn-ea"/>
                      <a:ea typeface="+mn-ea"/>
                    </a:endParaRPr>
                  </a:p>
                </p:txBody>
              </p:sp>
            </p:grpSp>
          </p:grpSp>
          <p:pic>
            <p:nvPicPr>
              <p:cNvPr id="60507" name="Picture 231" descr="图片203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864" y="2795"/>
                <a:ext cx="12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508" name="Picture 232" descr="图片203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751" y="2776"/>
                <a:ext cx="12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509" name="Line 233"/>
              <p:cNvSpPr>
                <a:spLocks noChangeShapeType="1"/>
              </p:cNvSpPr>
              <p:nvPr/>
            </p:nvSpPr>
            <p:spPr bwMode="auto">
              <a:xfrm>
                <a:off x="3920" y="2795"/>
                <a:ext cx="543" cy="295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pic>
            <p:nvPicPr>
              <p:cNvPr id="60510" name="Picture 234" descr="图片538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826" y="2686"/>
                <a:ext cx="120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511" name="Picture 235" descr="图片24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651" y="3016"/>
                <a:ext cx="80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512" name="Picture 236" descr="图片24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749" y="3016"/>
                <a:ext cx="81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513" name="Picture 237" descr="图片242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3787" y="2990"/>
                <a:ext cx="79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514" name="Line 238"/>
              <p:cNvSpPr>
                <a:spLocks noChangeShapeType="1"/>
              </p:cNvSpPr>
              <p:nvPr/>
            </p:nvSpPr>
            <p:spPr bwMode="auto">
              <a:xfrm>
                <a:off x="3852" y="3021"/>
                <a:ext cx="585" cy="122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515" name="Line 239"/>
              <p:cNvSpPr>
                <a:spLocks noChangeShapeType="1"/>
              </p:cNvSpPr>
              <p:nvPr/>
            </p:nvSpPr>
            <p:spPr bwMode="auto">
              <a:xfrm flipH="1">
                <a:off x="3924" y="3197"/>
                <a:ext cx="548" cy="252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60516" name="Text Box 240"/>
              <p:cNvSpPr txBox="1">
                <a:spLocks noChangeArrowheads="1"/>
              </p:cNvSpPr>
              <p:nvPr/>
            </p:nvSpPr>
            <p:spPr bwMode="auto">
              <a:xfrm>
                <a:off x="4441" y="3325"/>
                <a:ext cx="310" cy="1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8236" tIns="4116" rIns="8236" bIns="4116"/>
              <a:lstStyle/>
              <a:p>
                <a:pPr defTabSz="801688" eaLnBrk="0" hangingPunct="0">
                  <a:spcBef>
                    <a:spcPct val="50000"/>
                  </a:spcBef>
                  <a:buSzPct val="100000"/>
                </a:pPr>
                <a:r>
                  <a:rPr lang="zh-CN" altLang="zh-CN" sz="1200" b="1" dirty="0">
                    <a:solidFill>
                      <a:srgbClr val="99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AR</a:t>
                </a:r>
              </a:p>
            </p:txBody>
          </p:sp>
          <p:sp>
            <p:nvSpPr>
              <p:cNvPr id="60517" name="Line 241"/>
              <p:cNvSpPr>
                <a:spLocks noChangeShapeType="1"/>
              </p:cNvSpPr>
              <p:nvPr/>
            </p:nvSpPr>
            <p:spPr bwMode="auto">
              <a:xfrm flipV="1">
                <a:off x="4635" y="2772"/>
                <a:ext cx="782" cy="311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pic>
            <p:nvPicPr>
              <p:cNvPr id="60518" name="Picture 242" descr="图片5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5004" y="2688"/>
                <a:ext cx="416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0485" name="Group 243"/>
              <p:cNvGrpSpPr>
                <a:grpSpLocks noChangeAspect="1"/>
              </p:cNvGrpSpPr>
              <p:nvPr/>
            </p:nvGrpSpPr>
            <p:grpSpPr bwMode="auto">
              <a:xfrm>
                <a:off x="4336" y="2963"/>
                <a:ext cx="426" cy="331"/>
                <a:chOff x="2114" y="576"/>
                <a:chExt cx="504" cy="392"/>
              </a:xfrm>
            </p:grpSpPr>
            <p:sp>
              <p:nvSpPr>
                <p:cNvPr id="60521" name="Freeform 244"/>
                <p:cNvSpPr>
                  <a:spLocks noChangeAspect="1"/>
                </p:cNvSpPr>
                <p:nvPr/>
              </p:nvSpPr>
              <p:spPr bwMode="auto">
                <a:xfrm>
                  <a:off x="2114" y="736"/>
                  <a:ext cx="504" cy="232"/>
                </a:xfrm>
                <a:custGeom>
                  <a:avLst/>
                  <a:gdLst>
                    <a:gd name="T0" fmla="*/ 0 w 252"/>
                    <a:gd name="T1" fmla="*/ 0 h 116"/>
                    <a:gd name="T2" fmla="*/ 0 w 252"/>
                    <a:gd name="T3" fmla="*/ 310378542 h 116"/>
                    <a:gd name="T4" fmla="*/ 0 w 252"/>
                    <a:gd name="T5" fmla="*/ 310378542 h 116"/>
                    <a:gd name="T6" fmla="*/ 1056964608 w 252"/>
                    <a:gd name="T7" fmla="*/ 973078528 h 116"/>
                    <a:gd name="T8" fmla="*/ 2113929216 w 252"/>
                    <a:gd name="T9" fmla="*/ 310378542 h 116"/>
                    <a:gd name="T10" fmla="*/ 2113929216 w 252"/>
                    <a:gd name="T11" fmla="*/ 310378542 h 116"/>
                    <a:gd name="T12" fmla="*/ 2113929216 w 252"/>
                    <a:gd name="T13" fmla="*/ 0 h 116"/>
                    <a:gd name="T14" fmla="*/ 0 w 252"/>
                    <a:gd name="T15" fmla="*/ 0 h 1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2"/>
                    <a:gd name="T25" fmla="*/ 0 h 116"/>
                    <a:gd name="T26" fmla="*/ 252 w 252"/>
                    <a:gd name="T27" fmla="*/ 116 h 1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2" h="116">
                      <a:moveTo>
                        <a:pt x="0" y="0"/>
                      </a:move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81"/>
                        <a:pt x="56" y="116"/>
                        <a:pt x="126" y="116"/>
                      </a:cubicBezTo>
                      <a:cubicBezTo>
                        <a:pt x="195" y="116"/>
                        <a:pt x="252" y="81"/>
                        <a:pt x="252" y="37"/>
                      </a:cubicBezTo>
                      <a:cubicBezTo>
                        <a:pt x="252" y="37"/>
                        <a:pt x="252" y="37"/>
                        <a:pt x="252" y="37"/>
                      </a:cubicBezTo>
                      <a:cubicBezTo>
                        <a:pt x="252" y="0"/>
                        <a:pt x="252" y="0"/>
                        <a:pt x="25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22" name="Oval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2114" y="578"/>
                  <a:ext cx="504" cy="316"/>
                </a:xfrm>
                <a:prstGeom prst="ellipse">
                  <a:avLst/>
                </a:pr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t"/>
                  <a:endParaRPr lang="zh-CN" altLang="en-US" dirty="0"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0523" name="Freeform 246"/>
                <p:cNvSpPr>
                  <a:spLocks noChangeAspect="1" noEditPoints="1"/>
                </p:cNvSpPr>
                <p:nvPr/>
              </p:nvSpPr>
              <p:spPr bwMode="auto">
                <a:xfrm>
                  <a:off x="2116" y="576"/>
                  <a:ext cx="500" cy="318"/>
                </a:xfrm>
                <a:custGeom>
                  <a:avLst/>
                  <a:gdLst>
                    <a:gd name="T0" fmla="*/ 0 w 250"/>
                    <a:gd name="T1" fmla="*/ 671088126 h 159"/>
                    <a:gd name="T2" fmla="*/ 1048576000 w 250"/>
                    <a:gd name="T3" fmla="*/ 1333788672 h 159"/>
                    <a:gd name="T4" fmla="*/ 2097152000 w 250"/>
                    <a:gd name="T5" fmla="*/ 671088126 h 159"/>
                    <a:gd name="T6" fmla="*/ 1048576000 w 250"/>
                    <a:gd name="T7" fmla="*/ 0 h 159"/>
                    <a:gd name="T8" fmla="*/ 0 w 250"/>
                    <a:gd name="T9" fmla="*/ 671088126 h 159"/>
                    <a:gd name="T10" fmla="*/ 58720258 w 250"/>
                    <a:gd name="T11" fmla="*/ 671088126 h 159"/>
                    <a:gd name="T12" fmla="*/ 1048576000 w 250"/>
                    <a:gd name="T13" fmla="*/ 67108870 h 159"/>
                    <a:gd name="T14" fmla="*/ 2030043152 w 250"/>
                    <a:gd name="T15" fmla="*/ 671088126 h 159"/>
                    <a:gd name="T16" fmla="*/ 1048576000 w 250"/>
                    <a:gd name="T17" fmla="*/ 1275068439 h 159"/>
                    <a:gd name="T18" fmla="*/ 58720258 w 250"/>
                    <a:gd name="T19" fmla="*/ 671088126 h 1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0"/>
                    <a:gd name="T31" fmla="*/ 0 h 159"/>
                    <a:gd name="T32" fmla="*/ 250 w 250"/>
                    <a:gd name="T33" fmla="*/ 159 h 15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0" h="159">
                      <a:moveTo>
                        <a:pt x="0" y="80"/>
                      </a:moveTo>
                      <a:cubicBezTo>
                        <a:pt x="0" y="124"/>
                        <a:pt x="56" y="159"/>
                        <a:pt x="125" y="159"/>
                      </a:cubicBezTo>
                      <a:cubicBezTo>
                        <a:pt x="194" y="159"/>
                        <a:pt x="250" y="124"/>
                        <a:pt x="250" y="80"/>
                      </a:cubicBezTo>
                      <a:cubicBezTo>
                        <a:pt x="250" y="36"/>
                        <a:pt x="194" y="0"/>
                        <a:pt x="125" y="0"/>
                      </a:cubicBezTo>
                      <a:cubicBezTo>
                        <a:pt x="56" y="0"/>
                        <a:pt x="0" y="36"/>
                        <a:pt x="0" y="80"/>
                      </a:cubicBezTo>
                      <a:close/>
                      <a:moveTo>
                        <a:pt x="7" y="80"/>
                      </a:moveTo>
                      <a:cubicBezTo>
                        <a:pt x="7" y="40"/>
                        <a:pt x="60" y="8"/>
                        <a:pt x="125" y="8"/>
                      </a:cubicBezTo>
                      <a:cubicBezTo>
                        <a:pt x="190" y="8"/>
                        <a:pt x="242" y="40"/>
                        <a:pt x="242" y="80"/>
                      </a:cubicBezTo>
                      <a:cubicBezTo>
                        <a:pt x="242" y="120"/>
                        <a:pt x="190" y="152"/>
                        <a:pt x="125" y="152"/>
                      </a:cubicBezTo>
                      <a:cubicBezTo>
                        <a:pt x="60" y="152"/>
                        <a:pt x="7" y="120"/>
                        <a:pt x="7" y="80"/>
                      </a:cubicBez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24" name="Freeform 247"/>
                <p:cNvSpPr>
                  <a:spLocks noChangeAspect="1"/>
                </p:cNvSpPr>
                <p:nvPr/>
              </p:nvSpPr>
              <p:spPr bwMode="auto">
                <a:xfrm>
                  <a:off x="2130" y="592"/>
                  <a:ext cx="460" cy="196"/>
                </a:xfrm>
                <a:custGeom>
                  <a:avLst/>
                  <a:gdLst>
                    <a:gd name="T0" fmla="*/ 16777220 w 230"/>
                    <a:gd name="T1" fmla="*/ 629145660 h 98"/>
                    <a:gd name="T2" fmla="*/ 998242295 w 230"/>
                    <a:gd name="T3" fmla="*/ 25165824 h 98"/>
                    <a:gd name="T4" fmla="*/ 1929379840 w 230"/>
                    <a:gd name="T5" fmla="*/ 427818235 h 98"/>
                    <a:gd name="T6" fmla="*/ 989854201 w 230"/>
                    <a:gd name="T7" fmla="*/ 0 h 98"/>
                    <a:gd name="T8" fmla="*/ 0 w 230"/>
                    <a:gd name="T9" fmla="*/ 603979844 h 98"/>
                    <a:gd name="T10" fmla="*/ 67108878 w 230"/>
                    <a:gd name="T11" fmla="*/ 822083584 h 98"/>
                    <a:gd name="T12" fmla="*/ 16777220 w 230"/>
                    <a:gd name="T13" fmla="*/ 62914566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"/>
                    <a:gd name="T22" fmla="*/ 0 h 98"/>
                    <a:gd name="T23" fmla="*/ 230 w 230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" h="98">
                      <a:moveTo>
                        <a:pt x="2" y="75"/>
                      </a:moveTo>
                      <a:cubicBezTo>
                        <a:pt x="2" y="35"/>
                        <a:pt x="55" y="3"/>
                        <a:pt x="119" y="3"/>
                      </a:cubicBezTo>
                      <a:cubicBezTo>
                        <a:pt x="171" y="3"/>
                        <a:pt x="214" y="23"/>
                        <a:pt x="230" y="51"/>
                      </a:cubicBezTo>
                      <a:cubicBezTo>
                        <a:pt x="215" y="21"/>
                        <a:pt x="171" y="0"/>
                        <a:pt x="118" y="0"/>
                      </a:cubicBezTo>
                      <a:cubicBezTo>
                        <a:pt x="53" y="0"/>
                        <a:pt x="0" y="32"/>
                        <a:pt x="0" y="72"/>
                      </a:cubicBezTo>
                      <a:cubicBezTo>
                        <a:pt x="0" y="81"/>
                        <a:pt x="3" y="90"/>
                        <a:pt x="8" y="98"/>
                      </a:cubicBezTo>
                      <a:cubicBezTo>
                        <a:pt x="4" y="91"/>
                        <a:pt x="2" y="83"/>
                        <a:pt x="2" y="75"/>
                      </a:cubicBezTo>
                      <a:close/>
                    </a:path>
                  </a:pathLst>
                </a:custGeom>
                <a:solidFill>
                  <a:srgbClr val="2B4F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25" name="Freeform 248"/>
                <p:cNvSpPr>
                  <a:spLocks noChangeAspect="1" noEditPoints="1"/>
                </p:cNvSpPr>
                <p:nvPr/>
              </p:nvSpPr>
              <p:spPr bwMode="auto">
                <a:xfrm>
                  <a:off x="2204" y="650"/>
                  <a:ext cx="340" cy="188"/>
                </a:xfrm>
                <a:custGeom>
                  <a:avLst/>
                  <a:gdLst>
                    <a:gd name="T0" fmla="*/ 1031795086 w 170"/>
                    <a:gd name="T1" fmla="*/ 662700073 h 94"/>
                    <a:gd name="T2" fmla="*/ 905966011 w 170"/>
                    <a:gd name="T3" fmla="*/ 520092119 h 94"/>
                    <a:gd name="T4" fmla="*/ 947909036 w 170"/>
                    <a:gd name="T5" fmla="*/ 486537954 h 94"/>
                    <a:gd name="T6" fmla="*/ 1048572296 w 170"/>
                    <a:gd name="T7" fmla="*/ 343932944 h 94"/>
                    <a:gd name="T8" fmla="*/ 763360750 w 170"/>
                    <a:gd name="T9" fmla="*/ 503314909 h 94"/>
                    <a:gd name="T10" fmla="*/ 771749355 w 170"/>
                    <a:gd name="T11" fmla="*/ 553648204 h 94"/>
                    <a:gd name="T12" fmla="*/ 922743221 w 170"/>
                    <a:gd name="T13" fmla="*/ 713031705 h 94"/>
                    <a:gd name="T14" fmla="*/ 671088655 w 170"/>
                    <a:gd name="T15" fmla="*/ 780140547 h 94"/>
                    <a:gd name="T16" fmla="*/ 1207959630 w 170"/>
                    <a:gd name="T17" fmla="*/ 503314909 h 94"/>
                    <a:gd name="T18" fmla="*/ 973074851 w 170"/>
                    <a:gd name="T19" fmla="*/ 301989918 h 94"/>
                    <a:gd name="T20" fmla="*/ 1191182420 w 170"/>
                    <a:gd name="T21" fmla="*/ 301989918 h 94"/>
                    <a:gd name="T22" fmla="*/ 1426063360 w 170"/>
                    <a:gd name="T23" fmla="*/ 25165824 h 94"/>
                    <a:gd name="T24" fmla="*/ 998240666 w 170"/>
                    <a:gd name="T25" fmla="*/ 50331648 h 94"/>
                    <a:gd name="T26" fmla="*/ 1216348235 w 170"/>
                    <a:gd name="T27" fmla="*/ 92274690 h 94"/>
                    <a:gd name="T28" fmla="*/ 914354616 w 170"/>
                    <a:gd name="T29" fmla="*/ 201326463 h 94"/>
                    <a:gd name="T30" fmla="*/ 721419261 w 170"/>
                    <a:gd name="T31" fmla="*/ 167772170 h 94"/>
                    <a:gd name="T32" fmla="*/ 973074851 w 170"/>
                    <a:gd name="T33" fmla="*/ 301989918 h 94"/>
                    <a:gd name="T34" fmla="*/ 503314891 w 170"/>
                    <a:gd name="T35" fmla="*/ 251657582 h 94"/>
                    <a:gd name="T36" fmla="*/ 511703496 w 170"/>
                    <a:gd name="T37" fmla="*/ 276824102 h 94"/>
                    <a:gd name="T38" fmla="*/ 310378513 w 170"/>
                    <a:gd name="T39" fmla="*/ 385875971 h 94"/>
                    <a:gd name="T40" fmla="*/ 620757025 w 170"/>
                    <a:gd name="T41" fmla="*/ 318767129 h 94"/>
                    <a:gd name="T42" fmla="*/ 654311445 w 170"/>
                    <a:gd name="T43" fmla="*/ 276824102 h 94"/>
                    <a:gd name="T44" fmla="*/ 494926286 w 170"/>
                    <a:gd name="T45" fmla="*/ 75497479 h 94"/>
                    <a:gd name="T46" fmla="*/ 746584052 w 170"/>
                    <a:gd name="T47" fmla="*/ 8388609 h 94"/>
                    <a:gd name="T48" fmla="*/ 268435488 w 170"/>
                    <a:gd name="T49" fmla="*/ 159383564 h 94"/>
                    <a:gd name="T50" fmla="*/ 318767118 w 170"/>
                    <a:gd name="T51" fmla="*/ 285212707 h 94"/>
                    <a:gd name="T52" fmla="*/ 452983261 w 170"/>
                    <a:gd name="T53" fmla="*/ 478149349 h 94"/>
                    <a:gd name="T54" fmla="*/ 226491759 w 170"/>
                    <a:gd name="T55" fmla="*/ 486537954 h 94"/>
                    <a:gd name="T56" fmla="*/ 50331582 w 170"/>
                    <a:gd name="T57" fmla="*/ 645922862 h 94"/>
                    <a:gd name="T58" fmla="*/ 402651887 w 170"/>
                    <a:gd name="T59" fmla="*/ 771751941 h 94"/>
                    <a:gd name="T60" fmla="*/ 201326072 w 170"/>
                    <a:gd name="T61" fmla="*/ 696254494 h 94"/>
                    <a:gd name="T62" fmla="*/ 503314891 w 170"/>
                    <a:gd name="T63" fmla="*/ 587202625 h 94"/>
                    <a:gd name="T64" fmla="*/ 696254470 w 170"/>
                    <a:gd name="T65" fmla="*/ 620757046 h 94"/>
                    <a:gd name="T66" fmla="*/ 452983261 w 170"/>
                    <a:gd name="T67" fmla="*/ 478149349 h 9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0"/>
                    <a:gd name="T103" fmla="*/ 0 h 94"/>
                    <a:gd name="T104" fmla="*/ 170 w 170"/>
                    <a:gd name="T105" fmla="*/ 94 h 9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0" h="94">
                      <a:moveTo>
                        <a:pt x="131" y="60"/>
                      </a:moveTo>
                      <a:cubicBezTo>
                        <a:pt x="131" y="62"/>
                        <a:pt x="123" y="79"/>
                        <a:pt x="123" y="79"/>
                      </a:cubicBezTo>
                      <a:cubicBezTo>
                        <a:pt x="109" y="64"/>
                        <a:pt x="109" y="64"/>
                        <a:pt x="109" y="64"/>
                      </a:cubicBezTo>
                      <a:cubicBezTo>
                        <a:pt x="108" y="63"/>
                        <a:pt x="107" y="63"/>
                        <a:pt x="108" y="62"/>
                      </a:cubicBezTo>
                      <a:cubicBezTo>
                        <a:pt x="108" y="61"/>
                        <a:pt x="108" y="61"/>
                        <a:pt x="108" y="61"/>
                      </a:cubicBezTo>
                      <a:cubicBezTo>
                        <a:pt x="109" y="60"/>
                        <a:pt x="110" y="59"/>
                        <a:pt x="113" y="58"/>
                      </a:cubicBezTo>
                      <a:cubicBezTo>
                        <a:pt x="113" y="58"/>
                        <a:pt x="130" y="49"/>
                        <a:pt x="132" y="48"/>
                      </a:cubicBezTo>
                      <a:cubicBezTo>
                        <a:pt x="131" y="47"/>
                        <a:pt x="126" y="41"/>
                        <a:pt x="125" y="41"/>
                      </a:cubicBezTo>
                      <a:cubicBezTo>
                        <a:pt x="121" y="43"/>
                        <a:pt x="95" y="56"/>
                        <a:pt x="95" y="56"/>
                      </a:cubicBezTo>
                      <a:cubicBezTo>
                        <a:pt x="93" y="57"/>
                        <a:pt x="92" y="58"/>
                        <a:pt x="91" y="60"/>
                      </a:cubicBezTo>
                      <a:cubicBezTo>
                        <a:pt x="91" y="60"/>
                        <a:pt x="91" y="60"/>
                        <a:pt x="91" y="60"/>
                      </a:cubicBezTo>
                      <a:cubicBezTo>
                        <a:pt x="90" y="62"/>
                        <a:pt x="90" y="64"/>
                        <a:pt x="92" y="66"/>
                      </a:cubicBezTo>
                      <a:cubicBezTo>
                        <a:pt x="109" y="84"/>
                        <a:pt x="109" y="84"/>
                        <a:pt x="109" y="84"/>
                      </a:cubicBezTo>
                      <a:cubicBezTo>
                        <a:pt x="110" y="85"/>
                        <a:pt x="110" y="85"/>
                        <a:pt x="110" y="85"/>
                      </a:cubicBezTo>
                      <a:cubicBezTo>
                        <a:pt x="110" y="85"/>
                        <a:pt x="86" y="85"/>
                        <a:pt x="84" y="85"/>
                      </a:cubicBezTo>
                      <a:cubicBezTo>
                        <a:pt x="84" y="86"/>
                        <a:pt x="81" y="92"/>
                        <a:pt x="80" y="93"/>
                      </a:cubicBezTo>
                      <a:cubicBezTo>
                        <a:pt x="82" y="93"/>
                        <a:pt x="127" y="94"/>
                        <a:pt x="129" y="94"/>
                      </a:cubicBezTo>
                      <a:cubicBezTo>
                        <a:pt x="129" y="93"/>
                        <a:pt x="143" y="61"/>
                        <a:pt x="144" y="60"/>
                      </a:cubicBezTo>
                      <a:cubicBezTo>
                        <a:pt x="143" y="60"/>
                        <a:pt x="133" y="60"/>
                        <a:pt x="131" y="60"/>
                      </a:cubicBezTo>
                      <a:close/>
                      <a:moveTo>
                        <a:pt x="116" y="36"/>
                      </a:moveTo>
                      <a:cubicBezTo>
                        <a:pt x="150" y="19"/>
                        <a:pt x="150" y="19"/>
                        <a:pt x="150" y="19"/>
                      </a:cubicBezTo>
                      <a:cubicBezTo>
                        <a:pt x="150" y="19"/>
                        <a:pt x="143" y="35"/>
                        <a:pt x="142" y="36"/>
                      </a:cubicBezTo>
                      <a:cubicBezTo>
                        <a:pt x="143" y="36"/>
                        <a:pt x="153" y="36"/>
                        <a:pt x="155" y="36"/>
                      </a:cubicBezTo>
                      <a:cubicBezTo>
                        <a:pt x="155" y="35"/>
                        <a:pt x="169" y="4"/>
                        <a:pt x="170" y="3"/>
                      </a:cubicBezTo>
                      <a:cubicBezTo>
                        <a:pt x="168" y="3"/>
                        <a:pt x="124" y="2"/>
                        <a:pt x="122" y="2"/>
                      </a:cubicBezTo>
                      <a:cubicBezTo>
                        <a:pt x="121" y="3"/>
                        <a:pt x="119" y="6"/>
                        <a:pt x="119" y="6"/>
                      </a:cubicBezTo>
                      <a:cubicBezTo>
                        <a:pt x="119" y="6"/>
                        <a:pt x="118" y="9"/>
                        <a:pt x="118" y="10"/>
                      </a:cubicBezTo>
                      <a:cubicBezTo>
                        <a:pt x="119" y="10"/>
                        <a:pt x="145" y="11"/>
                        <a:pt x="145" y="11"/>
                      </a:cubicBezTo>
                      <a:cubicBezTo>
                        <a:pt x="117" y="25"/>
                        <a:pt x="117" y="25"/>
                        <a:pt x="117" y="25"/>
                      </a:cubicBezTo>
                      <a:cubicBezTo>
                        <a:pt x="112" y="27"/>
                        <a:pt x="111" y="26"/>
                        <a:pt x="109" y="24"/>
                      </a:cubicBezTo>
                      <a:cubicBezTo>
                        <a:pt x="109" y="24"/>
                        <a:pt x="99" y="14"/>
                        <a:pt x="98" y="13"/>
                      </a:cubicBezTo>
                      <a:cubicBezTo>
                        <a:pt x="97" y="14"/>
                        <a:pt x="88" y="19"/>
                        <a:pt x="86" y="20"/>
                      </a:cubicBezTo>
                      <a:cubicBezTo>
                        <a:pt x="88" y="22"/>
                        <a:pt x="102" y="36"/>
                        <a:pt x="102" y="36"/>
                      </a:cubicBezTo>
                      <a:cubicBezTo>
                        <a:pt x="104" y="39"/>
                        <a:pt x="110" y="39"/>
                        <a:pt x="116" y="36"/>
                      </a:cubicBezTo>
                      <a:close/>
                      <a:moveTo>
                        <a:pt x="46" y="14"/>
                      </a:move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1" y="30"/>
                        <a:pt x="62" y="31"/>
                        <a:pt x="61" y="32"/>
                      </a:cubicBezTo>
                      <a:cubicBezTo>
                        <a:pt x="61" y="33"/>
                        <a:pt x="61" y="33"/>
                        <a:pt x="61" y="33"/>
                      </a:cubicBezTo>
                      <a:cubicBezTo>
                        <a:pt x="60" y="34"/>
                        <a:pt x="59" y="35"/>
                        <a:pt x="56" y="36"/>
                      </a:cubicBezTo>
                      <a:cubicBezTo>
                        <a:pt x="56" y="36"/>
                        <a:pt x="39" y="45"/>
                        <a:pt x="37" y="46"/>
                      </a:cubicBezTo>
                      <a:cubicBezTo>
                        <a:pt x="38" y="47"/>
                        <a:pt x="44" y="53"/>
                        <a:pt x="44" y="53"/>
                      </a:cubicBezTo>
                      <a:cubicBezTo>
                        <a:pt x="48" y="51"/>
                        <a:pt x="74" y="38"/>
                        <a:pt x="74" y="38"/>
                      </a:cubicBezTo>
                      <a:cubicBezTo>
                        <a:pt x="76" y="37"/>
                        <a:pt x="77" y="36"/>
                        <a:pt x="78" y="34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9" y="32"/>
                        <a:pt x="79" y="30"/>
                        <a:pt x="78" y="28"/>
                      </a:cubicBezTo>
                      <a:cubicBezTo>
                        <a:pt x="59" y="9"/>
                        <a:pt x="59" y="9"/>
                        <a:pt x="59" y="9"/>
                      </a:cubicBezTo>
                      <a:cubicBezTo>
                        <a:pt x="59" y="9"/>
                        <a:pt x="83" y="9"/>
                        <a:pt x="85" y="9"/>
                      </a:cubicBezTo>
                      <a:cubicBezTo>
                        <a:pt x="85" y="8"/>
                        <a:pt x="88" y="2"/>
                        <a:pt x="89" y="1"/>
                      </a:cubicBezTo>
                      <a:cubicBezTo>
                        <a:pt x="87" y="1"/>
                        <a:pt x="43" y="0"/>
                        <a:pt x="41" y="0"/>
                      </a:cubicBezTo>
                      <a:cubicBezTo>
                        <a:pt x="40" y="1"/>
                        <a:pt x="32" y="19"/>
                        <a:pt x="32" y="19"/>
                      </a:cubicBezTo>
                      <a:cubicBezTo>
                        <a:pt x="32" y="19"/>
                        <a:pt x="26" y="32"/>
                        <a:pt x="26" y="33"/>
                      </a:cubicBezTo>
                      <a:cubicBezTo>
                        <a:pt x="27" y="33"/>
                        <a:pt x="36" y="34"/>
                        <a:pt x="38" y="34"/>
                      </a:cubicBezTo>
                      <a:cubicBezTo>
                        <a:pt x="38" y="32"/>
                        <a:pt x="46" y="14"/>
                        <a:pt x="46" y="14"/>
                      </a:cubicBezTo>
                      <a:close/>
                      <a:moveTo>
                        <a:pt x="54" y="57"/>
                      </a:moveTo>
                      <a:cubicBezTo>
                        <a:pt x="19" y="75"/>
                        <a:pt x="19" y="75"/>
                        <a:pt x="19" y="75"/>
                      </a:cubicBezTo>
                      <a:cubicBezTo>
                        <a:pt x="19" y="75"/>
                        <a:pt x="26" y="59"/>
                        <a:pt x="27" y="58"/>
                      </a:cubicBezTo>
                      <a:cubicBezTo>
                        <a:pt x="26" y="58"/>
                        <a:pt x="16" y="58"/>
                        <a:pt x="15" y="58"/>
                      </a:cubicBezTo>
                      <a:cubicBezTo>
                        <a:pt x="14" y="59"/>
                        <a:pt x="6" y="77"/>
                        <a:pt x="6" y="77"/>
                      </a:cubicBezTo>
                      <a:cubicBezTo>
                        <a:pt x="6" y="77"/>
                        <a:pt x="0" y="90"/>
                        <a:pt x="0" y="91"/>
                      </a:cubicBezTo>
                      <a:cubicBezTo>
                        <a:pt x="1" y="91"/>
                        <a:pt x="46" y="92"/>
                        <a:pt x="48" y="92"/>
                      </a:cubicBezTo>
                      <a:cubicBezTo>
                        <a:pt x="48" y="91"/>
                        <a:pt x="51" y="85"/>
                        <a:pt x="51" y="84"/>
                      </a:cubicBezTo>
                      <a:cubicBezTo>
                        <a:pt x="50" y="84"/>
                        <a:pt x="24" y="83"/>
                        <a:pt x="24" y="83"/>
                      </a:cubicBezTo>
                      <a:cubicBezTo>
                        <a:pt x="52" y="69"/>
                        <a:pt x="52" y="69"/>
                        <a:pt x="52" y="69"/>
                      </a:cubicBezTo>
                      <a:cubicBezTo>
                        <a:pt x="57" y="66"/>
                        <a:pt x="58" y="67"/>
                        <a:pt x="60" y="70"/>
                      </a:cubicBezTo>
                      <a:cubicBezTo>
                        <a:pt x="60" y="70"/>
                        <a:pt x="70" y="80"/>
                        <a:pt x="71" y="81"/>
                      </a:cubicBezTo>
                      <a:cubicBezTo>
                        <a:pt x="72" y="80"/>
                        <a:pt x="81" y="75"/>
                        <a:pt x="83" y="74"/>
                      </a:cubicBezTo>
                      <a:cubicBezTo>
                        <a:pt x="81" y="72"/>
                        <a:pt x="67" y="58"/>
                        <a:pt x="67" y="58"/>
                      </a:cubicBezTo>
                      <a:cubicBezTo>
                        <a:pt x="65" y="55"/>
                        <a:pt x="59" y="54"/>
                        <a:pt x="54" y="57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26" name="Freeform 249"/>
                <p:cNvSpPr>
                  <a:spLocks noChangeAspect="1" noEditPoints="1"/>
                </p:cNvSpPr>
                <p:nvPr/>
              </p:nvSpPr>
              <p:spPr bwMode="auto">
                <a:xfrm>
                  <a:off x="2194" y="640"/>
                  <a:ext cx="340" cy="190"/>
                </a:xfrm>
                <a:custGeom>
                  <a:avLst/>
                  <a:gdLst>
                    <a:gd name="T0" fmla="*/ 1031795086 w 170"/>
                    <a:gd name="T1" fmla="*/ 671088680 h 95"/>
                    <a:gd name="T2" fmla="*/ 905966011 w 170"/>
                    <a:gd name="T3" fmla="*/ 520092121 h 95"/>
                    <a:gd name="T4" fmla="*/ 947909036 w 170"/>
                    <a:gd name="T5" fmla="*/ 486537956 h 95"/>
                    <a:gd name="T6" fmla="*/ 1048572296 w 170"/>
                    <a:gd name="T7" fmla="*/ 343932946 h 95"/>
                    <a:gd name="T8" fmla="*/ 771749355 w 170"/>
                    <a:gd name="T9" fmla="*/ 503314910 h 95"/>
                    <a:gd name="T10" fmla="*/ 771749355 w 170"/>
                    <a:gd name="T11" fmla="*/ 553648206 h 95"/>
                    <a:gd name="T12" fmla="*/ 931131826 w 170"/>
                    <a:gd name="T13" fmla="*/ 721420312 h 95"/>
                    <a:gd name="T14" fmla="*/ 679477260 w 170"/>
                    <a:gd name="T15" fmla="*/ 788529155 h 95"/>
                    <a:gd name="T16" fmla="*/ 1207959630 w 170"/>
                    <a:gd name="T17" fmla="*/ 511703516 h 95"/>
                    <a:gd name="T18" fmla="*/ 973074851 w 170"/>
                    <a:gd name="T19" fmla="*/ 310378524 h 95"/>
                    <a:gd name="T20" fmla="*/ 1199571025 w 170"/>
                    <a:gd name="T21" fmla="*/ 301989919 h 95"/>
                    <a:gd name="T22" fmla="*/ 1426063360 w 170"/>
                    <a:gd name="T23" fmla="*/ 25165824 h 95"/>
                    <a:gd name="T24" fmla="*/ 1006629271 w 170"/>
                    <a:gd name="T25" fmla="*/ 58720189 h 95"/>
                    <a:gd name="T26" fmla="*/ 1216348235 w 170"/>
                    <a:gd name="T27" fmla="*/ 92274690 h 95"/>
                    <a:gd name="T28" fmla="*/ 914354616 w 170"/>
                    <a:gd name="T29" fmla="*/ 209714941 h 95"/>
                    <a:gd name="T30" fmla="*/ 729807354 w 170"/>
                    <a:gd name="T31" fmla="*/ 167772170 h 95"/>
                    <a:gd name="T32" fmla="*/ 973074851 w 170"/>
                    <a:gd name="T33" fmla="*/ 310378524 h 95"/>
                    <a:gd name="T34" fmla="*/ 511703496 w 170"/>
                    <a:gd name="T35" fmla="*/ 251657583 h 95"/>
                    <a:gd name="T36" fmla="*/ 520092101 w 170"/>
                    <a:gd name="T37" fmla="*/ 276824103 h 95"/>
                    <a:gd name="T38" fmla="*/ 318767118 w 170"/>
                    <a:gd name="T39" fmla="*/ 385875972 h 95"/>
                    <a:gd name="T40" fmla="*/ 620757025 w 170"/>
                    <a:gd name="T41" fmla="*/ 318767130 h 95"/>
                    <a:gd name="T42" fmla="*/ 662700050 w 170"/>
                    <a:gd name="T43" fmla="*/ 285212708 h 95"/>
                    <a:gd name="T44" fmla="*/ 503314891 w 170"/>
                    <a:gd name="T45" fmla="*/ 75497480 h 95"/>
                    <a:gd name="T46" fmla="*/ 746584052 w 170"/>
                    <a:gd name="T47" fmla="*/ 8388609 h 95"/>
                    <a:gd name="T48" fmla="*/ 268435488 w 170"/>
                    <a:gd name="T49" fmla="*/ 167772170 h 95"/>
                    <a:gd name="T50" fmla="*/ 318767118 w 170"/>
                    <a:gd name="T51" fmla="*/ 285212708 h 95"/>
                    <a:gd name="T52" fmla="*/ 452983261 w 170"/>
                    <a:gd name="T53" fmla="*/ 486537956 h 95"/>
                    <a:gd name="T54" fmla="*/ 226491759 w 170"/>
                    <a:gd name="T55" fmla="*/ 486537956 h 95"/>
                    <a:gd name="T56" fmla="*/ 50331582 w 170"/>
                    <a:gd name="T57" fmla="*/ 654311470 h 95"/>
                    <a:gd name="T58" fmla="*/ 402651887 w 170"/>
                    <a:gd name="T59" fmla="*/ 780140549 h 95"/>
                    <a:gd name="T60" fmla="*/ 209714677 w 170"/>
                    <a:gd name="T61" fmla="*/ 704643102 h 95"/>
                    <a:gd name="T62" fmla="*/ 511703496 w 170"/>
                    <a:gd name="T63" fmla="*/ 587202627 h 95"/>
                    <a:gd name="T64" fmla="*/ 696254470 w 170"/>
                    <a:gd name="T65" fmla="*/ 629145654 h 95"/>
                    <a:gd name="T66" fmla="*/ 452983261 w 170"/>
                    <a:gd name="T67" fmla="*/ 486537956 h 9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0"/>
                    <a:gd name="T103" fmla="*/ 0 h 95"/>
                    <a:gd name="T104" fmla="*/ 170 w 170"/>
                    <a:gd name="T105" fmla="*/ 95 h 9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0" h="95">
                      <a:moveTo>
                        <a:pt x="132" y="61"/>
                      </a:moveTo>
                      <a:cubicBezTo>
                        <a:pt x="131" y="62"/>
                        <a:pt x="123" y="80"/>
                        <a:pt x="123" y="80"/>
                      </a:cubicBezTo>
                      <a:cubicBezTo>
                        <a:pt x="109" y="65"/>
                        <a:pt x="109" y="65"/>
                        <a:pt x="109" y="65"/>
                      </a:cubicBezTo>
                      <a:cubicBezTo>
                        <a:pt x="108" y="64"/>
                        <a:pt x="108" y="63"/>
                        <a:pt x="108" y="62"/>
                      </a:cubicBezTo>
                      <a:cubicBezTo>
                        <a:pt x="108" y="62"/>
                        <a:pt x="108" y="62"/>
                        <a:pt x="108" y="62"/>
                      </a:cubicBezTo>
                      <a:cubicBezTo>
                        <a:pt x="109" y="60"/>
                        <a:pt x="111" y="60"/>
                        <a:pt x="113" y="58"/>
                      </a:cubicBezTo>
                      <a:cubicBezTo>
                        <a:pt x="113" y="58"/>
                        <a:pt x="130" y="49"/>
                        <a:pt x="132" y="48"/>
                      </a:cubicBezTo>
                      <a:cubicBezTo>
                        <a:pt x="131" y="48"/>
                        <a:pt x="126" y="42"/>
                        <a:pt x="125" y="41"/>
                      </a:cubicBezTo>
                      <a:cubicBezTo>
                        <a:pt x="121" y="43"/>
                        <a:pt x="96" y="57"/>
                        <a:pt x="96" y="57"/>
                      </a:cubicBezTo>
                      <a:cubicBezTo>
                        <a:pt x="94" y="57"/>
                        <a:pt x="92" y="59"/>
                        <a:pt x="92" y="60"/>
                      </a:cubicBezTo>
                      <a:cubicBezTo>
                        <a:pt x="91" y="61"/>
                        <a:pt x="91" y="61"/>
                        <a:pt x="91" y="61"/>
                      </a:cubicBezTo>
                      <a:cubicBezTo>
                        <a:pt x="90" y="63"/>
                        <a:pt x="91" y="65"/>
                        <a:pt x="92" y="66"/>
                      </a:cubicBezTo>
                      <a:cubicBezTo>
                        <a:pt x="109" y="84"/>
                        <a:pt x="109" y="84"/>
                        <a:pt x="109" y="84"/>
                      </a:cubicBezTo>
                      <a:cubicBezTo>
                        <a:pt x="111" y="86"/>
                        <a:pt x="111" y="86"/>
                        <a:pt x="111" y="86"/>
                      </a:cubicBezTo>
                      <a:cubicBezTo>
                        <a:pt x="111" y="86"/>
                        <a:pt x="87" y="85"/>
                        <a:pt x="85" y="85"/>
                      </a:cubicBezTo>
                      <a:cubicBezTo>
                        <a:pt x="84" y="86"/>
                        <a:pt x="81" y="93"/>
                        <a:pt x="81" y="94"/>
                      </a:cubicBezTo>
                      <a:cubicBezTo>
                        <a:pt x="82" y="94"/>
                        <a:pt x="127" y="95"/>
                        <a:pt x="129" y="95"/>
                      </a:cubicBezTo>
                      <a:cubicBezTo>
                        <a:pt x="130" y="93"/>
                        <a:pt x="144" y="62"/>
                        <a:pt x="144" y="61"/>
                      </a:cubicBezTo>
                      <a:cubicBezTo>
                        <a:pt x="143" y="61"/>
                        <a:pt x="133" y="61"/>
                        <a:pt x="132" y="61"/>
                      </a:cubicBezTo>
                      <a:close/>
                      <a:moveTo>
                        <a:pt x="116" y="37"/>
                      </a:moveTo>
                      <a:cubicBezTo>
                        <a:pt x="151" y="19"/>
                        <a:pt x="151" y="19"/>
                        <a:pt x="151" y="19"/>
                      </a:cubicBezTo>
                      <a:cubicBezTo>
                        <a:pt x="151" y="19"/>
                        <a:pt x="143" y="35"/>
                        <a:pt x="143" y="36"/>
                      </a:cubicBezTo>
                      <a:cubicBezTo>
                        <a:pt x="144" y="36"/>
                        <a:pt x="153" y="37"/>
                        <a:pt x="155" y="37"/>
                      </a:cubicBezTo>
                      <a:cubicBezTo>
                        <a:pt x="156" y="35"/>
                        <a:pt x="170" y="4"/>
                        <a:pt x="170" y="3"/>
                      </a:cubicBezTo>
                      <a:cubicBezTo>
                        <a:pt x="169" y="3"/>
                        <a:pt x="124" y="2"/>
                        <a:pt x="122" y="2"/>
                      </a:cubicBezTo>
                      <a:cubicBezTo>
                        <a:pt x="122" y="3"/>
                        <a:pt x="120" y="7"/>
                        <a:pt x="120" y="7"/>
                      </a:cubicBezTo>
                      <a:cubicBezTo>
                        <a:pt x="120" y="7"/>
                        <a:pt x="119" y="10"/>
                        <a:pt x="118" y="10"/>
                      </a:cubicBezTo>
                      <a:cubicBezTo>
                        <a:pt x="120" y="10"/>
                        <a:pt x="145" y="11"/>
                        <a:pt x="145" y="11"/>
                      </a:cubicBezTo>
                      <a:cubicBezTo>
                        <a:pt x="118" y="25"/>
                        <a:pt x="118" y="25"/>
                        <a:pt x="118" y="25"/>
                      </a:cubicBezTo>
                      <a:cubicBezTo>
                        <a:pt x="113" y="28"/>
                        <a:pt x="111" y="27"/>
                        <a:pt x="109" y="25"/>
                      </a:cubicBezTo>
                      <a:cubicBezTo>
                        <a:pt x="109" y="25"/>
                        <a:pt x="100" y="14"/>
                        <a:pt x="99" y="14"/>
                      </a:cubicBezTo>
                      <a:cubicBezTo>
                        <a:pt x="98" y="14"/>
                        <a:pt x="88" y="19"/>
                        <a:pt x="87" y="20"/>
                      </a:cubicBezTo>
                      <a:cubicBezTo>
                        <a:pt x="89" y="22"/>
                        <a:pt x="102" y="37"/>
                        <a:pt x="102" y="37"/>
                      </a:cubicBezTo>
                      <a:cubicBezTo>
                        <a:pt x="104" y="39"/>
                        <a:pt x="110" y="40"/>
                        <a:pt x="116" y="37"/>
                      </a:cubicBezTo>
                      <a:close/>
                      <a:moveTo>
                        <a:pt x="47" y="15"/>
                      </a:move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62" y="31"/>
                        <a:pt x="62" y="32"/>
                        <a:pt x="62" y="33"/>
                      </a:cubicBezTo>
                      <a:cubicBezTo>
                        <a:pt x="62" y="33"/>
                        <a:pt x="62" y="33"/>
                        <a:pt x="62" y="33"/>
                      </a:cubicBezTo>
                      <a:cubicBezTo>
                        <a:pt x="61" y="34"/>
                        <a:pt x="59" y="35"/>
                        <a:pt x="57" y="37"/>
                      </a:cubicBezTo>
                      <a:cubicBezTo>
                        <a:pt x="57" y="37"/>
                        <a:pt x="40" y="45"/>
                        <a:pt x="38" y="46"/>
                      </a:cubicBezTo>
                      <a:cubicBezTo>
                        <a:pt x="39" y="47"/>
                        <a:pt x="44" y="53"/>
                        <a:pt x="45" y="54"/>
                      </a:cubicBezTo>
                      <a:cubicBezTo>
                        <a:pt x="49" y="52"/>
                        <a:pt x="74" y="38"/>
                        <a:pt x="74" y="38"/>
                      </a:cubicBezTo>
                      <a:cubicBezTo>
                        <a:pt x="76" y="37"/>
                        <a:pt x="78" y="36"/>
                        <a:pt x="78" y="35"/>
                      </a:cubicBezTo>
                      <a:cubicBezTo>
                        <a:pt x="79" y="34"/>
                        <a:pt x="79" y="34"/>
                        <a:pt x="79" y="34"/>
                      </a:cubicBezTo>
                      <a:cubicBezTo>
                        <a:pt x="80" y="32"/>
                        <a:pt x="79" y="30"/>
                        <a:pt x="78" y="2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83" y="10"/>
                        <a:pt x="85" y="10"/>
                      </a:cubicBezTo>
                      <a:cubicBezTo>
                        <a:pt x="86" y="8"/>
                        <a:pt x="89" y="2"/>
                        <a:pt x="89" y="1"/>
                      </a:cubicBezTo>
                      <a:cubicBezTo>
                        <a:pt x="88" y="1"/>
                        <a:pt x="43" y="0"/>
                        <a:pt x="41" y="0"/>
                      </a:cubicBezTo>
                      <a:cubicBezTo>
                        <a:pt x="40" y="2"/>
                        <a:pt x="32" y="20"/>
                        <a:pt x="32" y="20"/>
                      </a:cubicBezTo>
                      <a:cubicBezTo>
                        <a:pt x="32" y="20"/>
                        <a:pt x="26" y="33"/>
                        <a:pt x="26" y="34"/>
                      </a:cubicBezTo>
                      <a:cubicBezTo>
                        <a:pt x="27" y="34"/>
                        <a:pt x="37" y="34"/>
                        <a:pt x="38" y="34"/>
                      </a:cubicBezTo>
                      <a:cubicBezTo>
                        <a:pt x="39" y="33"/>
                        <a:pt x="47" y="15"/>
                        <a:pt x="47" y="15"/>
                      </a:cubicBezTo>
                      <a:close/>
                      <a:moveTo>
                        <a:pt x="54" y="58"/>
                      </a:move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76"/>
                        <a:pt x="27" y="59"/>
                        <a:pt x="27" y="58"/>
                      </a:cubicBezTo>
                      <a:cubicBezTo>
                        <a:pt x="26" y="58"/>
                        <a:pt x="17" y="58"/>
                        <a:pt x="15" y="58"/>
                      </a:cubicBezTo>
                      <a:cubicBezTo>
                        <a:pt x="14" y="60"/>
                        <a:pt x="6" y="78"/>
                        <a:pt x="6" y="78"/>
                      </a:cubicBezTo>
                      <a:cubicBezTo>
                        <a:pt x="6" y="78"/>
                        <a:pt x="0" y="91"/>
                        <a:pt x="0" y="92"/>
                      </a:cubicBezTo>
                      <a:cubicBezTo>
                        <a:pt x="1" y="92"/>
                        <a:pt x="46" y="93"/>
                        <a:pt x="48" y="93"/>
                      </a:cubicBezTo>
                      <a:cubicBezTo>
                        <a:pt x="49" y="92"/>
                        <a:pt x="51" y="85"/>
                        <a:pt x="52" y="84"/>
                      </a:cubicBezTo>
                      <a:cubicBezTo>
                        <a:pt x="51" y="84"/>
                        <a:pt x="25" y="84"/>
                        <a:pt x="25" y="84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7" y="67"/>
                        <a:pt x="59" y="68"/>
                        <a:pt x="61" y="70"/>
                      </a:cubicBezTo>
                      <a:cubicBezTo>
                        <a:pt x="61" y="70"/>
                        <a:pt x="71" y="80"/>
                        <a:pt x="71" y="81"/>
                      </a:cubicBezTo>
                      <a:cubicBezTo>
                        <a:pt x="72" y="80"/>
                        <a:pt x="82" y="76"/>
                        <a:pt x="83" y="75"/>
                      </a:cubicBezTo>
                      <a:cubicBezTo>
                        <a:pt x="81" y="72"/>
                        <a:pt x="68" y="58"/>
                        <a:pt x="68" y="58"/>
                      </a:cubicBezTo>
                      <a:cubicBezTo>
                        <a:pt x="66" y="56"/>
                        <a:pt x="60" y="55"/>
                        <a:pt x="54" y="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0527" name="Rectangle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2257" y="887"/>
                  <a:ext cx="105" cy="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defTabSz="782638" eaLnBrk="0" hangingPunct="0">
                    <a:buSzPct val="100000"/>
                  </a:pPr>
                  <a:r>
                    <a:rPr lang="zh-CN" altLang="zh-CN" sz="300" b="1" dirty="0">
                      <a:solidFill>
                        <a:srgbClr val="FFFFFF"/>
                      </a:solidFill>
                      <a:latin typeface="+mn-ea"/>
                      <a:ea typeface="+mn-ea"/>
                      <a:cs typeface="Arial" pitchFamily="34" charset="0"/>
                      <a:sym typeface="Arial" pitchFamily="34" charset="0"/>
                    </a:rPr>
                    <a:t>VOICE</a:t>
                  </a:r>
                </a:p>
              </p:txBody>
            </p:sp>
          </p:grpSp>
          <p:pic>
            <p:nvPicPr>
              <p:cNvPr id="60520" name="Picture 251" descr="图片770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5057" y="3385"/>
                <a:ext cx="353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5529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G3 </a:t>
            </a:r>
            <a:r>
              <a:rPr lang="en-US" altLang="zh-CN" dirty="0" err="1"/>
              <a:t>QoS</a:t>
            </a:r>
            <a:r>
              <a:rPr lang="en-US" altLang="zh-CN" dirty="0"/>
              <a:t> Features: Hardware-based </a:t>
            </a:r>
            <a:r>
              <a:rPr lang="en-US" altLang="zh-CN" dirty="0" err="1"/>
              <a:t>QoS</a:t>
            </a:r>
            <a:endParaRPr lang="zh-CN" altLang="en-US" dirty="0"/>
          </a:p>
        </p:txBody>
      </p:sp>
      <p:grpSp>
        <p:nvGrpSpPr>
          <p:cNvPr id="2" name="组合 49"/>
          <p:cNvGrpSpPr>
            <a:grpSpLocks/>
          </p:cNvGrpSpPr>
          <p:nvPr/>
        </p:nvGrpSpPr>
        <p:grpSpPr bwMode="auto">
          <a:xfrm>
            <a:off x="1235460" y="1335479"/>
            <a:ext cx="9901100" cy="5046271"/>
            <a:chOff x="179512" y="1308493"/>
            <a:chExt cx="8258050" cy="5046383"/>
          </a:xfrm>
        </p:grpSpPr>
        <p:sp>
          <p:nvSpPr>
            <p:cNvPr id="51" name="AutoShape 2"/>
            <p:cNvSpPr>
              <a:spLocks noChangeArrowheads="1"/>
            </p:cNvSpPr>
            <p:nvPr/>
          </p:nvSpPr>
          <p:spPr bwMode="auto">
            <a:xfrm>
              <a:off x="952500" y="5392830"/>
              <a:ext cx="7454900" cy="3397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0DCDC">
                    <a:alpha val="78998"/>
                  </a:srgbClr>
                </a:gs>
                <a:gs pos="100000">
                  <a:srgbClr val="CCFFFF">
                    <a:alpha val="28998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52" name="Rectangle 4"/>
            <p:cNvSpPr>
              <a:spLocks noChangeArrowheads="1"/>
            </p:cNvSpPr>
            <p:nvPr/>
          </p:nvSpPr>
          <p:spPr bwMode="gray">
            <a:xfrm>
              <a:off x="1885950" y="1771662"/>
              <a:ext cx="492125" cy="1628811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53" name="Rectangle 5"/>
            <p:cNvSpPr>
              <a:spLocks noChangeArrowheads="1"/>
            </p:cNvSpPr>
            <p:nvPr/>
          </p:nvSpPr>
          <p:spPr bwMode="gray">
            <a:xfrm>
              <a:off x="2749550" y="2386038"/>
              <a:ext cx="490538" cy="1023960"/>
            </a:xfrm>
            <a:prstGeom prst="rect">
              <a:avLst/>
            </a:prstGeom>
            <a:solidFill>
              <a:srgbClr val="99CCFF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>
              <a:off x="1374775" y="1368428"/>
              <a:ext cx="0" cy="2059034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gray">
            <a:xfrm>
              <a:off x="1384300" y="3408411"/>
              <a:ext cx="2695575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6569" name="Text Box 8"/>
            <p:cNvSpPr txBox="1">
              <a:spLocks noChangeArrowheads="1"/>
            </p:cNvSpPr>
            <p:nvPr/>
          </p:nvSpPr>
          <p:spPr bwMode="gray">
            <a:xfrm>
              <a:off x="2298700" y="1382713"/>
              <a:ext cx="1930400" cy="43088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Forwarding capability when QoS is disabled</a:t>
              </a: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gray">
            <a:xfrm>
              <a:off x="2378075" y="1781187"/>
              <a:ext cx="400050" cy="6143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58" name="AutoShape 10"/>
            <p:cNvSpPr>
              <a:spLocks noChangeArrowheads="1"/>
            </p:cNvSpPr>
            <p:nvPr/>
          </p:nvSpPr>
          <p:spPr bwMode="gray">
            <a:xfrm>
              <a:off x="2838450" y="1919303"/>
              <a:ext cx="290513" cy="373070"/>
            </a:xfrm>
            <a:prstGeom prst="downArrow">
              <a:avLst>
                <a:gd name="adj1" fmla="val 50000"/>
                <a:gd name="adj2" fmla="val 32104"/>
              </a:avLst>
            </a:prstGeom>
            <a:solidFill>
              <a:srgbClr val="000000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6572" name="Text Box 11"/>
            <p:cNvSpPr txBox="1">
              <a:spLocks noChangeArrowheads="1"/>
            </p:cNvSpPr>
            <p:nvPr/>
          </p:nvSpPr>
          <p:spPr bwMode="gray">
            <a:xfrm>
              <a:off x="3021013" y="1917700"/>
              <a:ext cx="79057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b="1" i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35% </a:t>
              </a:r>
            </a:p>
          </p:txBody>
        </p:sp>
        <p:sp>
          <p:nvSpPr>
            <p:cNvPr id="66573" name="Text Box 12"/>
            <p:cNvSpPr txBox="1">
              <a:spLocks noChangeArrowheads="1"/>
            </p:cNvSpPr>
            <p:nvPr/>
          </p:nvSpPr>
          <p:spPr bwMode="gray">
            <a:xfrm>
              <a:off x="1365449" y="3462338"/>
              <a:ext cx="1262335" cy="46166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QoS disabled</a:t>
              </a:r>
            </a:p>
          </p:txBody>
        </p:sp>
        <p:sp>
          <p:nvSpPr>
            <p:cNvPr id="66574" name="Text Box 13"/>
            <p:cNvSpPr txBox="1">
              <a:spLocks noChangeArrowheads="1"/>
            </p:cNvSpPr>
            <p:nvPr/>
          </p:nvSpPr>
          <p:spPr bwMode="gray">
            <a:xfrm>
              <a:off x="2411760" y="3451225"/>
              <a:ext cx="1806897" cy="46166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Typical enterprise router</a:t>
              </a:r>
            </a:p>
          </p:txBody>
        </p:sp>
        <p:sp>
          <p:nvSpPr>
            <p:cNvPr id="66575" name="Text Box 14"/>
            <p:cNvSpPr txBox="1">
              <a:spLocks noChangeArrowheads="1"/>
            </p:cNvSpPr>
            <p:nvPr/>
          </p:nvSpPr>
          <p:spPr bwMode="gray">
            <a:xfrm>
              <a:off x="949325" y="3979029"/>
              <a:ext cx="3254375" cy="1754326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140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QoS is handled using software. When the system needs to provide differentiated services</a:t>
              </a:r>
              <a:r>
                <a:rPr lang="en-US" altLang="zh-CN" sz="140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, </a:t>
              </a:r>
              <a:r>
                <a:rPr lang="zh-CN" altLang="zh-CN" sz="140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the forwarding capability is degraded by </a:t>
              </a:r>
              <a:r>
                <a:rPr lang="zh-CN" altLang="zh-CN" sz="1400" b="1" i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30% to 40%.</a:t>
              </a:r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gray">
            <a:xfrm>
              <a:off x="6027738" y="1773250"/>
              <a:ext cx="492125" cy="1628811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gray">
            <a:xfrm>
              <a:off x="7118350" y="1792300"/>
              <a:ext cx="492125" cy="1611348"/>
            </a:xfrm>
            <a:prstGeom prst="rect">
              <a:avLst/>
            </a:prstGeom>
            <a:solidFill>
              <a:srgbClr val="FFFF00">
                <a:alpha val="79999"/>
              </a:srgb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FontTx/>
                <a:buChar char="•"/>
                <a:defRPr/>
              </a:pPr>
              <a:endParaRPr lang="zh-CN" altLang="en-US" sz="1600" kern="0" dirty="0">
                <a:solidFill>
                  <a:srgbClr val="80808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gray">
            <a:xfrm>
              <a:off x="5491163" y="1370016"/>
              <a:ext cx="0" cy="2059033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gray">
            <a:xfrm>
              <a:off x="5500688" y="3409998"/>
              <a:ext cx="2695575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gray">
            <a:xfrm>
              <a:off x="5808351" y="1308493"/>
              <a:ext cx="2536652" cy="83099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Forwarding capability is not affected when QoS is enabled</a:t>
              </a:r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gray">
            <a:xfrm>
              <a:off x="5724524" y="3463925"/>
              <a:ext cx="1367755" cy="46166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QoS disabled</a:t>
              </a:r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gray">
            <a:xfrm>
              <a:off x="6829425" y="3463925"/>
              <a:ext cx="1093788" cy="274638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AR G3</a:t>
              </a: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gray">
            <a:xfrm>
              <a:off x="4951016" y="3967989"/>
              <a:ext cx="3486546" cy="1477328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140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The AR G3 uses hardware-based QoS technologies</a:t>
              </a:r>
              <a:r>
                <a:rPr lang="en-US" altLang="zh-CN" sz="140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, </a:t>
              </a:r>
              <a:r>
                <a:rPr lang="zh-CN" altLang="zh-CN" sz="140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ensuring service quality without affecting the forwarding capability.</a:t>
              </a:r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gray">
            <a:xfrm>
              <a:off x="6519863" y="1744674"/>
              <a:ext cx="704850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6585" name="Text Box 26"/>
            <p:cNvSpPr txBox="1">
              <a:spLocks noChangeArrowheads="1"/>
            </p:cNvSpPr>
            <p:nvPr/>
          </p:nvSpPr>
          <p:spPr bwMode="gray">
            <a:xfrm>
              <a:off x="179512" y="1484789"/>
              <a:ext cx="1287463" cy="138499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14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Forwarding capability</a:t>
              </a:r>
            </a:p>
          </p:txBody>
        </p:sp>
        <p:sp>
          <p:nvSpPr>
            <p:cNvPr id="66586" name="Text Box 27"/>
            <p:cNvSpPr txBox="1">
              <a:spLocks noChangeArrowheads="1"/>
            </p:cNvSpPr>
            <p:nvPr/>
          </p:nvSpPr>
          <p:spPr bwMode="gray">
            <a:xfrm>
              <a:off x="4283969" y="1467977"/>
              <a:ext cx="1184970" cy="138499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14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Forwarding capability</a:t>
              </a:r>
            </a:p>
          </p:txBody>
        </p:sp>
        <p:sp>
          <p:nvSpPr>
            <p:cNvPr id="66587" name="Text Box 28"/>
            <p:cNvSpPr txBox="1">
              <a:spLocks noChangeArrowheads="1"/>
            </p:cNvSpPr>
            <p:nvPr/>
          </p:nvSpPr>
          <p:spPr bwMode="gray">
            <a:xfrm>
              <a:off x="3263900" y="2063750"/>
              <a:ext cx="2201863" cy="70167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sz="4000" b="1" i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V.S.</a:t>
              </a:r>
            </a:p>
          </p:txBody>
        </p:sp>
        <p:sp>
          <p:nvSpPr>
            <p:cNvPr id="75" name="Oval 63"/>
            <p:cNvSpPr>
              <a:spLocks noChangeArrowheads="1"/>
            </p:cNvSpPr>
            <p:nvPr/>
          </p:nvSpPr>
          <p:spPr bwMode="gray">
            <a:xfrm>
              <a:off x="1196975" y="5080085"/>
              <a:ext cx="889000" cy="881082"/>
            </a:xfrm>
            <a:prstGeom prst="ellipse">
              <a:avLst/>
            </a:prstGeom>
            <a:gradFill rotWithShape="1">
              <a:gsLst>
                <a:gs pos="0">
                  <a:srgbClr val="FFCC66">
                    <a:gamma/>
                    <a:shade val="56078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EBF5FF"/>
              </a:solidFill>
              <a:round/>
              <a:headEnd/>
              <a:tailEnd/>
            </a:ln>
            <a:effectLst>
              <a:outerShdw dist="45791" dir="3378596" algn="ctr" rotWithShape="0">
                <a:srgbClr val="99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4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76" name="Oval 63"/>
            <p:cNvSpPr>
              <a:spLocks noChangeArrowheads="1"/>
            </p:cNvSpPr>
            <p:nvPr/>
          </p:nvSpPr>
          <p:spPr bwMode="gray">
            <a:xfrm>
              <a:off x="2705100" y="5084848"/>
              <a:ext cx="989013" cy="882670"/>
            </a:xfrm>
            <a:prstGeom prst="ellipse">
              <a:avLst/>
            </a:prstGeom>
            <a:gradFill rotWithShape="1">
              <a:gsLst>
                <a:gs pos="0">
                  <a:srgbClr val="FFCC66">
                    <a:gamma/>
                    <a:shade val="56078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EBF5FF"/>
              </a:solidFill>
              <a:round/>
              <a:headEnd/>
              <a:tailEnd/>
            </a:ln>
            <a:effectLst>
              <a:outerShdw dist="45791" dir="3378596" algn="ctr" rotWithShape="0">
                <a:srgbClr val="99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4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gray">
            <a:xfrm>
              <a:off x="4259263" y="5084848"/>
              <a:ext cx="989012" cy="882670"/>
            </a:xfrm>
            <a:prstGeom prst="ellipse">
              <a:avLst/>
            </a:prstGeom>
            <a:gradFill rotWithShape="1">
              <a:gsLst>
                <a:gs pos="0">
                  <a:srgbClr val="FFCC66">
                    <a:gamma/>
                    <a:shade val="56078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EBF5FF"/>
              </a:solidFill>
              <a:round/>
              <a:headEnd/>
              <a:tailEnd/>
            </a:ln>
            <a:effectLst>
              <a:outerShdw dist="45791" dir="3378596" algn="ctr" rotWithShape="0">
                <a:srgbClr val="99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4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6591" name="平行四边形 72"/>
            <p:cNvSpPr>
              <a:spLocks noChangeArrowheads="1"/>
            </p:cNvSpPr>
            <p:nvPr/>
          </p:nvSpPr>
          <p:spPr bwMode="auto">
            <a:xfrm>
              <a:off x="4757738" y="5570538"/>
              <a:ext cx="225425" cy="317500"/>
            </a:xfrm>
            <a:prstGeom prst="parallelogram">
              <a:avLst>
                <a:gd name="adj" fmla="val 1944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91425" tIns="45712" rIns="91425" bIns="45712"/>
            <a:lstStyle/>
            <a:p>
              <a:pPr defTabSz="877888" eaLnBrk="0" hangingPunct="0"/>
              <a:endParaRPr lang="zh-CN" altLang="en-US" sz="11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6592" name="Text Box 160"/>
            <p:cNvSpPr txBox="1">
              <a:spLocks noChangeArrowheads="1"/>
            </p:cNvSpPr>
            <p:nvPr/>
          </p:nvSpPr>
          <p:spPr bwMode="auto">
            <a:xfrm>
              <a:off x="1115616" y="5654675"/>
              <a:ext cx="1118964" cy="695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06" tIns="39556" rIns="79106" bIns="39556"/>
            <a:lstStyle/>
            <a:p>
              <a:pPr algn="ctr" defTabSz="801688" eaLnBrk="0" hangingPunct="0">
                <a:lnSpc>
                  <a:spcPct val="90000"/>
                </a:lnSpc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Effective production management</a:t>
              </a:r>
            </a:p>
          </p:txBody>
        </p:sp>
        <p:pic>
          <p:nvPicPr>
            <p:cNvPr id="66593" name="Picture 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3663" y="5256213"/>
              <a:ext cx="627062" cy="423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6594" name="Text Box 160"/>
            <p:cNvSpPr txBox="1">
              <a:spLocks noChangeArrowheads="1"/>
            </p:cNvSpPr>
            <p:nvPr/>
          </p:nvSpPr>
          <p:spPr bwMode="auto">
            <a:xfrm>
              <a:off x="2752899" y="5651500"/>
              <a:ext cx="921841" cy="5415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06" tIns="39556" rIns="79106" bIns="39556"/>
            <a:lstStyle/>
            <a:p>
              <a:pPr algn="ctr" defTabSz="801688" eaLnBrk="0" hangingPunct="0">
                <a:lnSpc>
                  <a:spcPct val="90000"/>
                </a:lnSpc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Effective collaborated office</a:t>
              </a:r>
            </a:p>
          </p:txBody>
        </p:sp>
        <p:sp>
          <p:nvSpPr>
            <p:cNvPr id="66595" name="Text Box 160"/>
            <p:cNvSpPr txBox="1">
              <a:spLocks noChangeArrowheads="1"/>
            </p:cNvSpPr>
            <p:nvPr/>
          </p:nvSpPr>
          <p:spPr bwMode="auto">
            <a:xfrm>
              <a:off x="4338811" y="5695873"/>
              <a:ext cx="862013" cy="5415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06" tIns="39556" rIns="79106" bIns="39556"/>
            <a:lstStyle/>
            <a:p>
              <a:pPr algn="ctr" defTabSz="801688" eaLnBrk="0" hangingPunct="0">
                <a:lnSpc>
                  <a:spcPct val="90000"/>
                </a:lnSpc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Smooth voice service</a:t>
              </a:r>
            </a:p>
          </p:txBody>
        </p:sp>
        <p:sp>
          <p:nvSpPr>
            <p:cNvPr id="83" name="Oval 63"/>
            <p:cNvSpPr>
              <a:spLocks noChangeArrowheads="1"/>
            </p:cNvSpPr>
            <p:nvPr/>
          </p:nvSpPr>
          <p:spPr bwMode="gray">
            <a:xfrm>
              <a:off x="5680075" y="5103898"/>
              <a:ext cx="987425" cy="884257"/>
            </a:xfrm>
            <a:prstGeom prst="ellipse">
              <a:avLst/>
            </a:prstGeom>
            <a:gradFill rotWithShape="1">
              <a:gsLst>
                <a:gs pos="0">
                  <a:srgbClr val="FFCC66">
                    <a:gamma/>
                    <a:shade val="56078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EBF5FF"/>
              </a:solidFill>
              <a:round/>
              <a:headEnd/>
              <a:tailEnd/>
            </a:ln>
            <a:effectLst>
              <a:outerShdw dist="45791" dir="3378596" algn="ctr" rotWithShape="0">
                <a:srgbClr val="99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4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6597" name="Text Box 160"/>
            <p:cNvSpPr txBox="1">
              <a:spLocks noChangeArrowheads="1"/>
            </p:cNvSpPr>
            <p:nvPr/>
          </p:nvSpPr>
          <p:spPr bwMode="auto">
            <a:xfrm>
              <a:off x="5735290" y="5619750"/>
              <a:ext cx="996950" cy="3876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06" tIns="39556" rIns="79106" bIns="39556"/>
            <a:lstStyle/>
            <a:p>
              <a:pPr algn="ctr" defTabSz="801688" eaLnBrk="0" hangingPunct="0">
                <a:lnSpc>
                  <a:spcPct val="90000"/>
                </a:lnSpc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Smooth video conference</a:t>
              </a:r>
            </a:p>
          </p:txBody>
        </p:sp>
        <p:pic>
          <p:nvPicPr>
            <p:cNvPr id="66598" name="Picture 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0738" y="5221288"/>
              <a:ext cx="615950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99" name="Picture 4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2113" y="5183188"/>
              <a:ext cx="558800" cy="49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468809" y="5162549"/>
              <a:ext cx="585786" cy="498474"/>
              <a:chOff x="3792" y="2832"/>
              <a:chExt cx="837" cy="912"/>
            </a:xfrm>
          </p:grpSpPr>
          <p:sp>
            <p:nvSpPr>
              <p:cNvPr id="91" name="Freeform 7"/>
              <p:cNvSpPr>
                <a:spLocks/>
              </p:cNvSpPr>
              <p:nvPr/>
            </p:nvSpPr>
            <p:spPr bwMode="auto">
              <a:xfrm>
                <a:off x="4257" y="3253"/>
                <a:ext cx="263" cy="276"/>
              </a:xfrm>
              <a:custGeom>
                <a:avLst/>
                <a:gdLst>
                  <a:gd name="T0" fmla="*/ 20 w 265"/>
                  <a:gd name="T1" fmla="*/ 40 h 276"/>
                  <a:gd name="T2" fmla="*/ 68 w 265"/>
                  <a:gd name="T3" fmla="*/ 100 h 276"/>
                  <a:gd name="T4" fmla="*/ 112 w 265"/>
                  <a:gd name="T5" fmla="*/ 144 h 276"/>
                  <a:gd name="T6" fmla="*/ 172 w 265"/>
                  <a:gd name="T7" fmla="*/ 216 h 276"/>
                  <a:gd name="T8" fmla="*/ 228 w 265"/>
                  <a:gd name="T9" fmla="*/ 276 h 276"/>
                  <a:gd name="T10" fmla="*/ 244 w 265"/>
                  <a:gd name="T11" fmla="*/ 192 h 276"/>
                  <a:gd name="T12" fmla="*/ 224 w 265"/>
                  <a:gd name="T13" fmla="*/ 156 h 276"/>
                  <a:gd name="T14" fmla="*/ 196 w 265"/>
                  <a:gd name="T15" fmla="*/ 88 h 276"/>
                  <a:gd name="T16" fmla="*/ 140 w 265"/>
                  <a:gd name="T17" fmla="*/ 36 h 276"/>
                  <a:gd name="T18" fmla="*/ 116 w 265"/>
                  <a:gd name="T19" fmla="*/ 16 h 276"/>
                  <a:gd name="T20" fmla="*/ 64 w 265"/>
                  <a:gd name="T21" fmla="*/ 0 h 276"/>
                  <a:gd name="T22" fmla="*/ 0 w 265"/>
                  <a:gd name="T23" fmla="*/ 24 h 276"/>
                  <a:gd name="T24" fmla="*/ 20 w 265"/>
                  <a:gd name="T25" fmla="*/ 40 h 2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276"/>
                  <a:gd name="T41" fmla="*/ 265 w 265"/>
                  <a:gd name="T42" fmla="*/ 276 h 2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276">
                    <a:moveTo>
                      <a:pt x="20" y="40"/>
                    </a:moveTo>
                    <a:cubicBezTo>
                      <a:pt x="30" y="70"/>
                      <a:pt x="36" y="89"/>
                      <a:pt x="68" y="100"/>
                    </a:cubicBezTo>
                    <a:cubicBezTo>
                      <a:pt x="79" y="116"/>
                      <a:pt x="96" y="133"/>
                      <a:pt x="112" y="144"/>
                    </a:cubicBezTo>
                    <a:cubicBezTo>
                      <a:pt x="127" y="166"/>
                      <a:pt x="153" y="197"/>
                      <a:pt x="172" y="216"/>
                    </a:cubicBezTo>
                    <a:cubicBezTo>
                      <a:pt x="181" y="242"/>
                      <a:pt x="202" y="267"/>
                      <a:pt x="228" y="276"/>
                    </a:cubicBezTo>
                    <a:cubicBezTo>
                      <a:pt x="265" y="264"/>
                      <a:pt x="248" y="229"/>
                      <a:pt x="244" y="192"/>
                    </a:cubicBezTo>
                    <a:cubicBezTo>
                      <a:pt x="242" y="175"/>
                      <a:pt x="230" y="175"/>
                      <a:pt x="224" y="156"/>
                    </a:cubicBezTo>
                    <a:cubicBezTo>
                      <a:pt x="216" y="132"/>
                      <a:pt x="214" y="106"/>
                      <a:pt x="196" y="88"/>
                    </a:cubicBezTo>
                    <a:cubicBezTo>
                      <a:pt x="187" y="62"/>
                      <a:pt x="161" y="51"/>
                      <a:pt x="140" y="36"/>
                    </a:cubicBezTo>
                    <a:cubicBezTo>
                      <a:pt x="124" y="25"/>
                      <a:pt x="133" y="23"/>
                      <a:pt x="116" y="16"/>
                    </a:cubicBezTo>
                    <a:cubicBezTo>
                      <a:pt x="99" y="9"/>
                      <a:pt x="81" y="6"/>
                      <a:pt x="64" y="0"/>
                    </a:cubicBezTo>
                    <a:cubicBezTo>
                      <a:pt x="41" y="3"/>
                      <a:pt x="12" y="0"/>
                      <a:pt x="0" y="24"/>
                    </a:cubicBez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92" name="Freeform 8"/>
              <p:cNvSpPr>
                <a:spLocks/>
              </p:cNvSpPr>
              <p:nvPr/>
            </p:nvSpPr>
            <p:spPr bwMode="auto">
              <a:xfrm>
                <a:off x="3935" y="3503"/>
                <a:ext cx="299" cy="192"/>
              </a:xfrm>
              <a:custGeom>
                <a:avLst/>
                <a:gdLst>
                  <a:gd name="T0" fmla="*/ 34 w 301"/>
                  <a:gd name="T1" fmla="*/ 36 h 192"/>
                  <a:gd name="T2" fmla="*/ 122 w 301"/>
                  <a:gd name="T3" fmla="*/ 0 h 192"/>
                  <a:gd name="T4" fmla="*/ 246 w 301"/>
                  <a:gd name="T5" fmla="*/ 28 h 192"/>
                  <a:gd name="T6" fmla="*/ 286 w 301"/>
                  <a:gd name="T7" fmla="*/ 92 h 192"/>
                  <a:gd name="T8" fmla="*/ 290 w 301"/>
                  <a:gd name="T9" fmla="*/ 152 h 192"/>
                  <a:gd name="T10" fmla="*/ 274 w 301"/>
                  <a:gd name="T11" fmla="*/ 160 h 192"/>
                  <a:gd name="T12" fmla="*/ 186 w 301"/>
                  <a:gd name="T13" fmla="*/ 192 h 192"/>
                  <a:gd name="T14" fmla="*/ 106 w 301"/>
                  <a:gd name="T15" fmla="*/ 188 h 192"/>
                  <a:gd name="T16" fmla="*/ 14 w 301"/>
                  <a:gd name="T17" fmla="*/ 108 h 192"/>
                  <a:gd name="T18" fmla="*/ 6 w 301"/>
                  <a:gd name="T19" fmla="*/ 24 h 192"/>
                  <a:gd name="T20" fmla="*/ 34 w 301"/>
                  <a:gd name="T21" fmla="*/ 36 h 1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1"/>
                  <a:gd name="T34" fmla="*/ 0 h 192"/>
                  <a:gd name="T35" fmla="*/ 301 w 301"/>
                  <a:gd name="T36" fmla="*/ 192 h 1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1" h="192">
                    <a:moveTo>
                      <a:pt x="34" y="36"/>
                    </a:moveTo>
                    <a:cubicBezTo>
                      <a:pt x="60" y="17"/>
                      <a:pt x="92" y="10"/>
                      <a:pt x="122" y="0"/>
                    </a:cubicBezTo>
                    <a:cubicBezTo>
                      <a:pt x="152" y="2"/>
                      <a:pt x="219" y="1"/>
                      <a:pt x="246" y="28"/>
                    </a:cubicBezTo>
                    <a:cubicBezTo>
                      <a:pt x="265" y="47"/>
                      <a:pt x="272" y="71"/>
                      <a:pt x="286" y="92"/>
                    </a:cubicBezTo>
                    <a:cubicBezTo>
                      <a:pt x="291" y="112"/>
                      <a:pt x="301" y="130"/>
                      <a:pt x="290" y="152"/>
                    </a:cubicBezTo>
                    <a:cubicBezTo>
                      <a:pt x="287" y="157"/>
                      <a:pt x="279" y="157"/>
                      <a:pt x="274" y="160"/>
                    </a:cubicBezTo>
                    <a:cubicBezTo>
                      <a:pt x="246" y="176"/>
                      <a:pt x="216" y="182"/>
                      <a:pt x="186" y="192"/>
                    </a:cubicBezTo>
                    <a:cubicBezTo>
                      <a:pt x="159" y="191"/>
                      <a:pt x="133" y="190"/>
                      <a:pt x="106" y="188"/>
                    </a:cubicBezTo>
                    <a:cubicBezTo>
                      <a:pt x="56" y="184"/>
                      <a:pt x="40" y="142"/>
                      <a:pt x="14" y="108"/>
                    </a:cubicBezTo>
                    <a:cubicBezTo>
                      <a:pt x="0" y="67"/>
                      <a:pt x="6" y="90"/>
                      <a:pt x="6" y="24"/>
                    </a:cubicBezTo>
                    <a:lnTo>
                      <a:pt x="34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66606" name="Oval 9"/>
              <p:cNvSpPr>
                <a:spLocks noChangeArrowheads="1"/>
              </p:cNvSpPr>
              <p:nvPr/>
            </p:nvSpPr>
            <p:spPr bwMode="auto">
              <a:xfrm>
                <a:off x="4128" y="3311"/>
                <a:ext cx="48" cy="14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 sz="110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pic>
            <p:nvPicPr>
              <p:cNvPr id="66607" name="Picture 10" descr="打电话人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92" y="2832"/>
                <a:ext cx="837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8" name="Oval 63"/>
            <p:cNvSpPr>
              <a:spLocks noChangeArrowheads="1"/>
            </p:cNvSpPr>
            <p:nvPr/>
          </p:nvSpPr>
          <p:spPr bwMode="gray">
            <a:xfrm>
              <a:off x="7100888" y="5061034"/>
              <a:ext cx="987425" cy="935059"/>
            </a:xfrm>
            <a:prstGeom prst="ellipse">
              <a:avLst/>
            </a:prstGeom>
            <a:gradFill rotWithShape="1">
              <a:gsLst>
                <a:gs pos="0">
                  <a:srgbClr val="FFCC66">
                    <a:gamma/>
                    <a:shade val="56078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EBF5FF"/>
              </a:solidFill>
              <a:round/>
              <a:headEnd/>
              <a:tailEnd/>
            </a:ln>
            <a:effectLst>
              <a:outerShdw dist="45791" dir="3378596" algn="ctr" rotWithShape="0">
                <a:srgbClr val="99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4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66602" name="Text Box 160"/>
            <p:cNvSpPr txBox="1">
              <a:spLocks noChangeArrowheads="1"/>
            </p:cNvSpPr>
            <p:nvPr/>
          </p:nvSpPr>
          <p:spPr bwMode="auto">
            <a:xfrm>
              <a:off x="7092281" y="5659438"/>
              <a:ext cx="1080120" cy="695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9106" tIns="39556" rIns="79106" bIns="39556"/>
            <a:lstStyle/>
            <a:p>
              <a:pPr algn="ctr" defTabSz="801688" eaLnBrk="0" hangingPunct="0">
                <a:lnSpc>
                  <a:spcPct val="90000"/>
                </a:lnSpc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High-quality unified communications</a:t>
              </a:r>
            </a:p>
          </p:txBody>
        </p:sp>
        <p:pic>
          <p:nvPicPr>
            <p:cNvPr id="66603" name="Picture 51" descr="图片0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7100" y="5208588"/>
              <a:ext cx="6350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996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>
                <a:sym typeface="Arial" pitchFamily="34" charset="0"/>
              </a:rPr>
              <a:t>Upon completion of this course</a:t>
            </a:r>
            <a:r>
              <a:rPr lang="en-US" altLang="zh-CN" smtClean="0">
                <a:sym typeface="Arial" pitchFamily="34" charset="0"/>
              </a:rPr>
              <a:t>, </a:t>
            </a:r>
            <a:r>
              <a:rPr lang="zh-CN" altLang="zh-CN" smtClean="0">
                <a:sym typeface="Arial" pitchFamily="34" charset="0"/>
              </a:rPr>
              <a:t>you will be able to</a:t>
            </a:r>
            <a:r>
              <a:rPr lang="en-US" altLang="zh-CN" smtClean="0">
                <a:sym typeface="Arial" pitchFamily="34" charset="0"/>
              </a:rPr>
              <a:t>:</a:t>
            </a:r>
            <a:endParaRPr lang="zh-CN" altLang="zh-CN" smtClean="0">
              <a:sym typeface="Arial" pitchFamily="34" charset="0"/>
            </a:endParaRPr>
          </a:p>
          <a:p>
            <a:pPr lvl="1"/>
            <a:r>
              <a:rPr lang="en-US" altLang="zh-CN" smtClean="0">
                <a:sym typeface="Arial" pitchFamily="34" charset="0"/>
              </a:rPr>
              <a:t>Describe AR G3 product positioning</a:t>
            </a:r>
          </a:p>
          <a:p>
            <a:pPr lvl="1"/>
            <a:r>
              <a:rPr lang="en-US" altLang="zh-CN" smtClean="0">
                <a:sym typeface="Arial" pitchFamily="34" charset="0"/>
              </a:rPr>
              <a:t>Describe AR G3 hardware architecture, common cards, and common modules</a:t>
            </a:r>
          </a:p>
          <a:p>
            <a:pPr lvl="1"/>
            <a:r>
              <a:rPr lang="en-US" altLang="zh-CN" smtClean="0">
                <a:sym typeface="Arial" pitchFamily="34" charset="0"/>
              </a:rPr>
              <a:t>Describe AR G3 data forwarding flows</a:t>
            </a:r>
          </a:p>
          <a:p>
            <a:pPr lvl="1"/>
            <a:r>
              <a:rPr lang="en-US" altLang="zh-CN" smtClean="0">
                <a:sym typeface="Arial" pitchFamily="34" charset="0"/>
              </a:rPr>
              <a:t>Describe AR G3 usage scenarios</a:t>
            </a:r>
            <a:endParaRPr lang="en-US" altLang="zh-CN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9831600" cy="562615"/>
          </a:xfrm>
        </p:spPr>
        <p:txBody>
          <a:bodyPr/>
          <a:lstStyle/>
          <a:p>
            <a:r>
              <a:rPr lang="en-US" altLang="zh-CN" sz="3000" dirty="0"/>
              <a:t>AR G3 Security Feature: Comprehensive Security</a:t>
            </a:r>
            <a:endParaRPr lang="zh-CN" altLang="en-US" sz="3000" dirty="0"/>
          </a:p>
        </p:txBody>
      </p:sp>
      <p:grpSp>
        <p:nvGrpSpPr>
          <p:cNvPr id="2" name="组合 53"/>
          <p:cNvGrpSpPr/>
          <p:nvPr/>
        </p:nvGrpSpPr>
        <p:grpSpPr>
          <a:xfrm>
            <a:off x="1127448" y="1233488"/>
            <a:ext cx="9757084" cy="5148262"/>
            <a:chOff x="468313" y="1338263"/>
            <a:chExt cx="7964487" cy="4839624"/>
          </a:xfrm>
        </p:grpSpPr>
        <p:grpSp>
          <p:nvGrpSpPr>
            <p:cNvPr id="3" name="组合 53"/>
            <p:cNvGrpSpPr>
              <a:grpSpLocks/>
            </p:cNvGrpSpPr>
            <p:nvPr/>
          </p:nvGrpSpPr>
          <p:grpSpPr bwMode="auto">
            <a:xfrm>
              <a:off x="711200" y="3429000"/>
              <a:ext cx="7721600" cy="2748887"/>
              <a:chOff x="711200" y="3429000"/>
              <a:chExt cx="7721600" cy="2749639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711200" y="3792539"/>
                <a:ext cx="1409700" cy="2138363"/>
                <a:chOff x="394" y="1434"/>
                <a:chExt cx="961" cy="1319"/>
              </a:xfrm>
            </p:grpSpPr>
            <p:sp>
              <p:nvSpPr>
                <p:cNvPr id="94" name="Oval 10"/>
                <p:cNvSpPr>
                  <a:spLocks noChangeArrowheads="1"/>
                </p:cNvSpPr>
                <p:nvPr/>
              </p:nvSpPr>
              <p:spPr bwMode="auto">
                <a:xfrm>
                  <a:off x="431" y="2523"/>
                  <a:ext cx="924" cy="2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78BA8">
                        <a:alpha val="71001"/>
                      </a:srgbClr>
                    </a:gs>
                    <a:gs pos="100000">
                      <a:srgbClr val="DDE5EC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kern="0" dirty="0">
                    <a:solidFill>
                      <a:srgbClr val="B2B2B2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pic>
              <p:nvPicPr>
                <p:cNvPr id="8245" name="Picture 9" descr="A-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-797395">
                  <a:off x="394" y="1434"/>
                  <a:ext cx="898" cy="1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41975" y="5067748"/>
                <a:ext cx="1065213" cy="597063"/>
              </a:xfrm>
              <a:prstGeom prst="line">
                <a:avLst/>
              </a:prstGeom>
              <a:noFill/>
              <a:ln w="29210">
                <a:solidFill>
                  <a:srgbClr val="333399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 flipV="1">
                <a:off x="5619750" y="4637419"/>
                <a:ext cx="588963" cy="395395"/>
              </a:xfrm>
              <a:prstGeom prst="line">
                <a:avLst/>
              </a:prstGeom>
              <a:noFill/>
              <a:ln w="29210">
                <a:solidFill>
                  <a:srgbClr val="333399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20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835525" y="5253038"/>
                <a:ext cx="904875" cy="2444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066800" eaLnBrk="0" hangingPunct="0">
                  <a:buSzPct val="100000"/>
                </a:pPr>
                <a:r>
                  <a:rPr lang="zh-CN" altLang="zh-CN" sz="1600" b="1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AR G3</a:t>
                </a:r>
              </a:p>
            </p:txBody>
          </p:sp>
          <p:sp>
            <p:nvSpPr>
              <p:cNvPr id="59" name="AutoShape 20"/>
              <p:cNvSpPr>
                <a:spLocks noChangeArrowheads="1"/>
              </p:cNvSpPr>
              <p:nvPr/>
            </p:nvSpPr>
            <p:spPr bwMode="auto">
              <a:xfrm>
                <a:off x="4441825" y="4783509"/>
                <a:ext cx="531813" cy="365225"/>
              </a:xfrm>
              <a:prstGeom prst="rightArrow">
                <a:avLst>
                  <a:gd name="adj1" fmla="val 49556"/>
                  <a:gd name="adj2" fmla="val 57890"/>
                </a:avLst>
              </a:prstGeom>
              <a:solidFill>
                <a:srgbClr val="333399"/>
              </a:solidFill>
              <a:ln w="19050" algn="ctr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 wrap="none" lIns="80152" tIns="40076" rIns="80152" bIns="40076" anchor="ctr"/>
              <a:lstStyle/>
              <a:p>
                <a:pPr fontAlgn="auto">
                  <a:lnSpc>
                    <a:spcPct val="12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990000"/>
                  </a:buClr>
                  <a:buFontTx/>
                  <a:buChar char="•"/>
                  <a:defRPr/>
                </a:pPr>
                <a:endParaRPr lang="zh-CN" altLang="en-US" sz="1600" kern="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8211" name="Picture 27" descr="图片77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70175" y="4403725"/>
                <a:ext cx="1738313" cy="111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28" descr="图形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59338" y="3429000"/>
                <a:ext cx="857250" cy="1233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3" name="Text Box 29"/>
              <p:cNvSpPr txBox="1">
                <a:spLocks noChangeArrowheads="1"/>
              </p:cNvSpPr>
              <p:nvPr/>
            </p:nvSpPr>
            <p:spPr bwMode="auto">
              <a:xfrm>
                <a:off x="2998788" y="4819650"/>
                <a:ext cx="1046162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235" tIns="45615" rIns="91235" bIns="45615"/>
              <a:lstStyle/>
              <a:p>
                <a:pPr eaLnBrk="0" fontAlgn="t" hangingPunct="0">
                  <a:buSzPct val="100000"/>
                </a:pPr>
                <a:r>
                  <a:rPr lang="zh-CN" altLang="zh-CN" sz="14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Internet</a:t>
                </a:r>
              </a:p>
            </p:txBody>
          </p:sp>
          <p:pic>
            <p:nvPicPr>
              <p:cNvPr id="8214" name="Picture 30" descr="0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77988" y="4559300"/>
                <a:ext cx="509587" cy="439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5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692404" y="4215802"/>
                <a:ext cx="904875" cy="2444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066800" eaLnBrk="0" hangingPunct="0">
                  <a:buSzPct val="100000"/>
                </a:pPr>
                <a:r>
                  <a:rPr lang="zh-CN" altLang="zh-CN" sz="1600" b="1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AR G3</a:t>
                </a:r>
              </a:p>
            </p:txBody>
          </p:sp>
          <p:graphicFrame>
            <p:nvGraphicFramePr>
              <p:cNvPr id="8194" name="Object 2"/>
              <p:cNvGraphicFramePr>
                <a:graphicFrameLocks noChangeAspect="1"/>
              </p:cNvGraphicFramePr>
              <p:nvPr/>
            </p:nvGraphicFramePr>
            <p:xfrm>
              <a:off x="3830638" y="5260975"/>
              <a:ext cx="317500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3" name="Image" r:id="rId8" imgW="2095238" imgH="2450794" progId="">
                      <p:embed/>
                    </p:oleObj>
                  </mc:Choice>
                  <mc:Fallback>
                    <p:oleObj name="Image" r:id="rId8" imgW="2095238" imgH="2450794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0638" y="5260975"/>
                            <a:ext cx="317500" cy="403225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B7C69D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8216" name="Picture 2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24225" y="4295775"/>
                <a:ext cx="333375" cy="41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25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41738" y="4406900"/>
                <a:ext cx="635000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26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30500" y="5138738"/>
                <a:ext cx="403225" cy="334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9" name="Text Box 30"/>
              <p:cNvSpPr txBox="1">
                <a:spLocks noChangeArrowheads="1"/>
              </p:cNvSpPr>
              <p:nvPr/>
            </p:nvSpPr>
            <p:spPr bwMode="auto">
              <a:xfrm>
                <a:off x="3957638" y="4165600"/>
                <a:ext cx="574675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9200" tIns="39600" rIns="79200" bIns="39600"/>
              <a:lstStyle/>
              <a:p>
                <a:pPr defTabSz="801688" eaLnBrk="0" hangingPunct="0">
                  <a:buSzPct val="100000"/>
                </a:pPr>
                <a:r>
                  <a:rPr lang="zh-CN" altLang="zh-CN" sz="14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DDoS</a:t>
                </a:r>
              </a:p>
            </p:txBody>
          </p:sp>
          <p:pic>
            <p:nvPicPr>
              <p:cNvPr id="8220" name="Picture 31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33675" y="4449763"/>
                <a:ext cx="406400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1" name="Text Box 123"/>
              <p:cNvSpPr txBox="1">
                <a:spLocks noChangeArrowheads="1"/>
              </p:cNvSpPr>
              <p:nvPr/>
            </p:nvSpPr>
            <p:spPr bwMode="auto">
              <a:xfrm rot="10800000" flipV="1">
                <a:off x="2589833" y="4204222"/>
                <a:ext cx="686023" cy="4492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79147" tIns="39572" rIns="79147" bIns="39572"/>
              <a:lstStyle/>
              <a:p>
                <a:pPr defTabSz="801688" eaLnBrk="0" hangingPunct="0">
                  <a:buSzPct val="100000"/>
                </a:pPr>
                <a:r>
                  <a:rPr lang="zh-CN" altLang="zh-CN" sz="12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Worm</a:t>
                </a:r>
              </a:p>
            </p:txBody>
          </p:sp>
          <p:sp>
            <p:nvSpPr>
              <p:cNvPr id="8222" name="Text Box 124"/>
              <p:cNvSpPr txBox="1">
                <a:spLocks noChangeArrowheads="1"/>
              </p:cNvSpPr>
              <p:nvPr/>
            </p:nvSpPr>
            <p:spPr bwMode="auto">
              <a:xfrm>
                <a:off x="3059832" y="4005222"/>
                <a:ext cx="1014946" cy="2645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9147" tIns="39572" rIns="79147" bIns="39572"/>
              <a:lstStyle/>
              <a:p>
                <a:pPr defTabSz="801688" eaLnBrk="0" hangingPunct="0">
                  <a:buSzPct val="100000"/>
                </a:pPr>
                <a:r>
                  <a:rPr lang="zh-CN" altLang="zh-CN" sz="12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Trojan horse</a:t>
                </a:r>
              </a:p>
            </p:txBody>
          </p:sp>
          <p:sp>
            <p:nvSpPr>
              <p:cNvPr id="8223" name="Text Box 125"/>
              <p:cNvSpPr txBox="1">
                <a:spLocks noChangeArrowheads="1"/>
              </p:cNvSpPr>
              <p:nvPr/>
            </p:nvSpPr>
            <p:spPr bwMode="auto">
              <a:xfrm>
                <a:off x="2843808" y="5469303"/>
                <a:ext cx="506538" cy="2645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9147" tIns="39572" rIns="79147" bIns="39572"/>
              <a:lstStyle/>
              <a:p>
                <a:pPr defTabSz="801688" eaLnBrk="0" hangingPunct="0">
                  <a:buSzPct val="100000"/>
                </a:pPr>
                <a:r>
                  <a:rPr lang="zh-CN" altLang="zh-CN" sz="12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Virus</a:t>
                </a:r>
              </a:p>
            </p:txBody>
          </p:sp>
          <p:sp>
            <p:nvSpPr>
              <p:cNvPr id="8224" name="Text Box 126"/>
              <p:cNvSpPr txBox="1">
                <a:spLocks noChangeArrowheads="1"/>
              </p:cNvSpPr>
              <p:nvPr/>
            </p:nvSpPr>
            <p:spPr bwMode="auto">
              <a:xfrm>
                <a:off x="1827515" y="5852501"/>
                <a:ext cx="1652236" cy="3261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9147" tIns="39572" rIns="79147" bIns="39572"/>
              <a:lstStyle/>
              <a:p>
                <a:pPr defTabSz="801688" eaLnBrk="0" hangingPunct="0">
                  <a:buSzPct val="100000"/>
                </a:pPr>
                <a:r>
                  <a:rPr lang="zh-CN" altLang="zh-CN" sz="16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Remote access</a:t>
                </a:r>
              </a:p>
            </p:txBody>
          </p:sp>
          <p:pic>
            <p:nvPicPr>
              <p:cNvPr id="8225" name="Picture 6" descr="图片77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48375" y="4360863"/>
                <a:ext cx="2384425" cy="1395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6" name="Picture 10" descr="ie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597775" y="4386263"/>
                <a:ext cx="738188" cy="909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7" name="Picture 11" descr="mail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189553">
                <a:off x="6764338" y="5164138"/>
                <a:ext cx="619125" cy="760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8" name="Picture 12" descr="notes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196013" y="4292600"/>
                <a:ext cx="514350" cy="49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9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6869113" y="5675313"/>
                <a:ext cx="427037" cy="177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fontAlgn="t" hangingPunct="0">
                  <a:buSzPct val="100000"/>
                </a:pPr>
                <a:r>
                  <a:rPr lang="zh-CN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Email</a:t>
                </a:r>
              </a:p>
            </p:txBody>
          </p:sp>
          <p:sp>
            <p:nvSpPr>
              <p:cNvPr id="823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6111049" y="4756340"/>
                <a:ext cx="1581131" cy="29166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1809750" eaLnBrk="0" hangingPunct="0">
                  <a:buSzPct val="100000"/>
                </a:pPr>
                <a:r>
                  <a:rPr lang="zh-CN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Notes Applications</a:t>
                </a:r>
              </a:p>
            </p:txBody>
          </p:sp>
          <p:sp>
            <p:nvSpPr>
              <p:cNvPr id="823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7139673" y="4215802"/>
                <a:ext cx="1147077" cy="2971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fontAlgn="t" hangingPunct="0">
                  <a:buSzPct val="100000"/>
                </a:pPr>
                <a:r>
                  <a:rPr lang="zh-CN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Web Applications</a:t>
                </a:r>
              </a:p>
            </p:txBody>
          </p:sp>
          <p:sp>
            <p:nvSpPr>
              <p:cNvPr id="8232" name="Text Box 127"/>
              <p:cNvSpPr txBox="1">
                <a:spLocks noChangeArrowheads="1"/>
              </p:cNvSpPr>
              <p:nvPr/>
            </p:nvSpPr>
            <p:spPr bwMode="auto">
              <a:xfrm>
                <a:off x="5104818" y="5524667"/>
                <a:ext cx="1480714" cy="3261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9147" tIns="39572" rIns="79147" bIns="39572"/>
              <a:lstStyle/>
              <a:p>
                <a:pPr defTabSz="801688" eaLnBrk="0" hangingPunct="0">
                  <a:buSzPct val="100000"/>
                </a:pPr>
                <a:r>
                  <a:rPr lang="zh-CN" altLang="zh-CN" sz="16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Headquarters</a:t>
                </a:r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 flipV="1">
                <a:off x="5662613" y="4961357"/>
                <a:ext cx="2160587" cy="90512"/>
              </a:xfrm>
              <a:prstGeom prst="line">
                <a:avLst/>
              </a:prstGeom>
              <a:noFill/>
              <a:ln w="29210">
                <a:solidFill>
                  <a:srgbClr val="333399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8234" name="Picture 15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932363" y="4724400"/>
                <a:ext cx="144462" cy="5048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31" descr="0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003800" y="4657725"/>
                <a:ext cx="687388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5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112963" y="4530725"/>
                <a:ext cx="144462" cy="5032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129"/>
              <p:cNvGrpSpPr>
                <a:grpSpLocks/>
              </p:cNvGrpSpPr>
              <p:nvPr/>
            </p:nvGrpSpPr>
            <p:grpSpPr bwMode="auto">
              <a:xfrm rot="820279">
                <a:off x="2193893" y="4659450"/>
                <a:ext cx="639764" cy="361961"/>
                <a:chOff x="1359" y="2932"/>
                <a:chExt cx="290" cy="228"/>
              </a:xfrm>
            </p:grpSpPr>
            <p:sp>
              <p:nvSpPr>
                <p:cNvPr id="8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359" y="3058"/>
                  <a:ext cx="125" cy="9"/>
                </a:xfrm>
                <a:prstGeom prst="line">
                  <a:avLst/>
                </a:prstGeom>
                <a:noFill/>
                <a:ln w="29210">
                  <a:solidFill>
                    <a:srgbClr val="009999"/>
                  </a:solidFill>
                  <a:round/>
                  <a:headEnd type="triangle" w="med" len="lg"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9" name="Line 22"/>
                <p:cNvSpPr>
                  <a:spLocks noChangeShapeType="1"/>
                </p:cNvSpPr>
                <p:nvPr/>
              </p:nvSpPr>
              <p:spPr bwMode="auto">
                <a:xfrm>
                  <a:off x="1483" y="3038"/>
                  <a:ext cx="42" cy="116"/>
                </a:xfrm>
                <a:prstGeom prst="line">
                  <a:avLst/>
                </a:prstGeom>
                <a:noFill/>
                <a:ln w="29210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526" y="3055"/>
                  <a:ext cx="43" cy="91"/>
                </a:xfrm>
                <a:prstGeom prst="line">
                  <a:avLst/>
                </a:prstGeom>
                <a:noFill/>
                <a:ln w="29210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1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1571" y="3057"/>
                  <a:ext cx="41" cy="0"/>
                </a:xfrm>
                <a:prstGeom prst="line">
                  <a:avLst/>
                </a:prstGeom>
                <a:noFill/>
                <a:ln w="29210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608" y="2991"/>
                  <a:ext cx="21" cy="70"/>
                </a:xfrm>
                <a:prstGeom prst="line">
                  <a:avLst/>
                </a:prstGeom>
                <a:noFill/>
                <a:ln w="29210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3" name="Line 26"/>
                <p:cNvSpPr>
                  <a:spLocks noChangeShapeType="1"/>
                </p:cNvSpPr>
                <p:nvPr/>
              </p:nvSpPr>
              <p:spPr bwMode="auto">
                <a:xfrm>
                  <a:off x="1625" y="2930"/>
                  <a:ext cx="22" cy="70"/>
                </a:xfrm>
                <a:prstGeom prst="line">
                  <a:avLst/>
                </a:prstGeom>
                <a:noFill/>
                <a:ln w="29210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197" name="AutoShape 2"/>
            <p:cNvSpPr>
              <a:spLocks noChangeArrowheads="1"/>
            </p:cNvSpPr>
            <p:nvPr/>
          </p:nvSpPr>
          <p:spPr bwMode="gray">
            <a:xfrm>
              <a:off x="468313" y="1338263"/>
              <a:ext cx="5465762" cy="2273300"/>
            </a:xfrm>
            <a:prstGeom prst="rightArrow">
              <a:avLst>
                <a:gd name="adj1" fmla="val 79306"/>
                <a:gd name="adj2" fmla="val 59552"/>
              </a:avLst>
            </a:prstGeom>
            <a:gradFill rotWithShape="1">
              <a:gsLst>
                <a:gs pos="0">
                  <a:srgbClr val="FFFFFF">
                    <a:alpha val="24001"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t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Tx/>
                <a:buChar char="•"/>
              </a:pPr>
              <a:endParaRPr lang="zh-CN" altLang="en-US" sz="1600" dirty="0">
                <a:solidFill>
                  <a:srgbClr val="2D2015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8198" name="AutoShape 3"/>
            <p:cNvSpPr>
              <a:spLocks noChangeArrowheads="1"/>
            </p:cNvSpPr>
            <p:nvPr/>
          </p:nvSpPr>
          <p:spPr bwMode="gray">
            <a:xfrm>
              <a:off x="711200" y="1646238"/>
              <a:ext cx="3971925" cy="50165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333399"/>
                </a:gs>
                <a:gs pos="100000">
                  <a:srgbClr val="7171B8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99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?</a:t>
              </a:r>
              <a:r>
                <a:rPr lang="zh-CN" altLang="zh-CN" sz="12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To decrease the risks of information damage or theft</a:t>
              </a:r>
            </a:p>
          </p:txBody>
        </p:sp>
        <p:sp>
          <p:nvSpPr>
            <p:cNvPr id="8199" name="AutoShape 4"/>
            <p:cNvSpPr>
              <a:spLocks noChangeArrowheads="1"/>
            </p:cNvSpPr>
            <p:nvPr/>
          </p:nvSpPr>
          <p:spPr bwMode="gray">
            <a:xfrm>
              <a:off x="690563" y="2224088"/>
              <a:ext cx="4030662" cy="50165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D0E9EB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88900" indent="-88900" eaLnBrk="0" hangingPunct="0">
                <a:buSzPct val="100000"/>
              </a:pPr>
              <a:r>
                <a:rPr lang="zh-CN" altLang="zh-CN" sz="1200" b="1" dirty="0">
                  <a:solidFill>
                    <a:srgbClr val="99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?</a:t>
              </a:r>
              <a:r>
                <a:rPr lang="zh-CN" altLang="zh-CN" sz="12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To ensure information security during the network expansion</a:t>
              </a:r>
            </a:p>
          </p:txBody>
        </p:sp>
        <p:sp>
          <p:nvSpPr>
            <p:cNvPr id="8200" name="AutoShape 33"/>
            <p:cNvSpPr>
              <a:spLocks noChangeArrowheads="1"/>
            </p:cNvSpPr>
            <p:nvPr/>
          </p:nvSpPr>
          <p:spPr bwMode="gray">
            <a:xfrm>
              <a:off x="690563" y="2801938"/>
              <a:ext cx="4030662" cy="50165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4DB8B8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88900" indent="-88900" eaLnBrk="0" hangingPunct="0">
                <a:buSzPct val="100000"/>
              </a:pPr>
              <a:r>
                <a:rPr lang="zh-CN" altLang="zh-CN" sz="1200" b="1" dirty="0">
                  <a:solidFill>
                    <a:srgbClr val="99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?</a:t>
              </a:r>
              <a:r>
                <a:rPr lang="zh-CN" altLang="zh-CN" sz="12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To ensure information security during service information exchange</a:t>
              </a:r>
            </a:p>
          </p:txBody>
        </p:sp>
        <p:sp>
          <p:nvSpPr>
            <p:cNvPr id="8201" name="Text Box 34"/>
            <p:cNvSpPr txBox="1">
              <a:spLocks noChangeArrowheads="1"/>
            </p:cNvSpPr>
            <p:nvPr/>
          </p:nvSpPr>
          <p:spPr bwMode="black">
            <a:xfrm>
              <a:off x="5941987" y="2778125"/>
              <a:ext cx="935038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SzPct val="100000"/>
              </a:pPr>
              <a:r>
                <a:rPr lang="zh-CN" altLang="zh-CN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 G3</a:t>
              </a:r>
            </a:p>
          </p:txBody>
        </p:sp>
        <p:pic>
          <p:nvPicPr>
            <p:cNvPr id="8202" name="Picture 35" descr="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01605" y="2201863"/>
              <a:ext cx="687388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组合 141"/>
            <p:cNvGrpSpPr>
              <a:grpSpLocks/>
            </p:cNvGrpSpPr>
            <p:nvPr/>
          </p:nvGrpSpPr>
          <p:grpSpPr bwMode="auto">
            <a:xfrm>
              <a:off x="6589310" y="1402363"/>
              <a:ext cx="1727874" cy="2451100"/>
              <a:chOff x="6588855" y="1103580"/>
              <a:chExt cx="1728242" cy="1944216"/>
            </a:xfrm>
          </p:grpSpPr>
          <p:sp>
            <p:nvSpPr>
              <p:cNvPr id="8204" name="五边形 139"/>
              <p:cNvSpPr>
                <a:spLocks noChangeArrowheads="1"/>
              </p:cNvSpPr>
              <p:nvPr/>
            </p:nvSpPr>
            <p:spPr bwMode="auto">
              <a:xfrm flipH="1">
                <a:off x="6588855" y="1103580"/>
                <a:ext cx="1728242" cy="1944216"/>
              </a:xfrm>
              <a:prstGeom prst="homePlate">
                <a:avLst>
                  <a:gd name="adj" fmla="val 11269"/>
                </a:avLst>
              </a:prstGeom>
              <a:gradFill rotWithShape="1">
                <a:gsLst>
                  <a:gs pos="0">
                    <a:srgbClr val="85C2FF"/>
                  </a:gs>
                  <a:gs pos="25999">
                    <a:srgbClr val="85C2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</a:gradFill>
              <a:ln w="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325688">
                  <a:lnSpc>
                    <a:spcPct val="120000"/>
                  </a:lnSpc>
                  <a:spcBef>
                    <a:spcPct val="50000"/>
                  </a:spcBef>
                  <a:buClr>
                    <a:srgbClr val="990000"/>
                  </a:buClr>
                  <a:buFontTx/>
                  <a:buChar char="•"/>
                </a:pPr>
                <a:endParaRPr lang="zh-CN" altLang="en-US" sz="11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205" name="矩形 140"/>
              <p:cNvSpPr>
                <a:spLocks noChangeArrowheads="1"/>
              </p:cNvSpPr>
              <p:nvPr/>
            </p:nvSpPr>
            <p:spPr bwMode="auto">
              <a:xfrm>
                <a:off x="6732993" y="1135306"/>
                <a:ext cx="1584104" cy="1832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88900" indent="-88900" defTabSz="2325688" eaLnBrk="0" hangingPunct="0">
                  <a:lnSpc>
                    <a:spcPct val="90000"/>
                  </a:lnSpc>
                  <a:spcBef>
                    <a:spcPct val="50000"/>
                  </a:spcBef>
                  <a:buClr>
                    <a:srgbClr val="990000"/>
                  </a:buClr>
                  <a:buFontTx/>
                  <a:buChar char="•"/>
                </a:pP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VPN GW</a:t>
                </a:r>
              </a:p>
              <a:p>
                <a:pPr marL="88900" indent="-88900" defTabSz="2325688" eaLnBrk="0" hangingPunct="0">
                  <a:lnSpc>
                    <a:spcPct val="90000"/>
                  </a:lnSpc>
                  <a:spcBef>
                    <a:spcPct val="50000"/>
                  </a:spcBef>
                  <a:buClr>
                    <a:srgbClr val="990000"/>
                  </a:buClr>
                  <a:buFontTx/>
                  <a:buChar char="•"/>
                </a:pP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Firewall/NAT/twice NAT</a:t>
                </a:r>
              </a:p>
              <a:p>
                <a:pPr marL="88900" indent="-88900" defTabSz="2325688" eaLnBrk="0" hangingPunct="0">
                  <a:lnSpc>
                    <a:spcPct val="90000"/>
                  </a:lnSpc>
                  <a:spcBef>
                    <a:spcPct val="50000"/>
                  </a:spcBef>
                  <a:buClr>
                    <a:srgbClr val="990000"/>
                  </a:buClr>
                  <a:buFontTx/>
                  <a:buChar char="•"/>
                </a:pP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IPS/IDS/AV/P2P traffic limit </a:t>
                </a:r>
                <a:r>
                  <a:rPr lang="en-US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(</a:t>
                </a: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11Q4</a:t>
                </a:r>
                <a:r>
                  <a:rPr lang="en-US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)</a:t>
                </a:r>
                <a:endParaRPr lang="zh-CN" altLang="zh-CN" sz="11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endParaRPr>
              </a:p>
              <a:p>
                <a:pPr marL="88900" indent="-88900" defTabSz="2325688" eaLnBrk="0" hangingPunct="0">
                  <a:lnSpc>
                    <a:spcPct val="90000"/>
                  </a:lnSpc>
                  <a:spcBef>
                    <a:spcPct val="50000"/>
                  </a:spcBef>
                  <a:buClr>
                    <a:srgbClr val="990000"/>
                  </a:buClr>
                  <a:buFontTx/>
                  <a:buChar char="•"/>
                </a:pP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ACL</a:t>
                </a:r>
              </a:p>
              <a:p>
                <a:pPr marL="88900" indent="-88900" defTabSz="2325688" eaLnBrk="0" hangingPunct="0">
                  <a:lnSpc>
                    <a:spcPct val="90000"/>
                  </a:lnSpc>
                  <a:spcBef>
                    <a:spcPct val="50000"/>
                  </a:spcBef>
                  <a:buClr>
                    <a:srgbClr val="990000"/>
                  </a:buClr>
                  <a:buFontTx/>
                  <a:buChar char="•"/>
                </a:pP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NAC </a:t>
                </a:r>
                <a:r>
                  <a:rPr lang="en-US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(</a:t>
                </a: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802.1X</a:t>
                </a:r>
                <a:r>
                  <a:rPr lang="en-US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, </a:t>
                </a: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MAC bypass</a:t>
                </a:r>
                <a:r>
                  <a:rPr lang="en-US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)</a:t>
                </a:r>
                <a:endParaRPr lang="zh-CN" altLang="zh-CN" sz="11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endParaRPr>
              </a:p>
              <a:p>
                <a:pPr marL="88900" indent="-88900" defTabSz="2325688" eaLnBrk="0" hangingPunct="0">
                  <a:lnSpc>
                    <a:spcPct val="90000"/>
                  </a:lnSpc>
                  <a:spcBef>
                    <a:spcPct val="50000"/>
                  </a:spcBef>
                  <a:buClr>
                    <a:srgbClr val="990000"/>
                  </a:buClr>
                  <a:buFontTx/>
                  <a:buChar char="•"/>
                </a:pP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AAA and user management</a:t>
                </a:r>
              </a:p>
              <a:p>
                <a:pPr marL="88900" indent="-88900" defTabSz="2325688" eaLnBrk="0" hangingPunct="0">
                  <a:lnSpc>
                    <a:spcPct val="90000"/>
                  </a:lnSpc>
                  <a:spcBef>
                    <a:spcPct val="50000"/>
                  </a:spcBef>
                  <a:buClr>
                    <a:srgbClr val="990000"/>
                  </a:buClr>
                  <a:buFontTx/>
                  <a:buChar char="•"/>
                </a:pPr>
                <a:r>
                  <a:rPr lang="zh-CN" altLang="zh-CN" sz="11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Storm suppression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19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Intelligence Awareness Engine (IAE) is the collection of all in one security process framework and a series of security features or components, with a variety of security database and security intelligence center real time linkage, IAE is the security services program which makes a variety of products easy to expansion, integration and rapid release content security services. IAE based on NGE framework, also called next-generation high-performance firewall. </a:t>
            </a:r>
          </a:p>
          <a:p>
            <a:r>
              <a:rPr lang="en-US" altLang="zh-CN" dirty="0"/>
              <a:t>In simple terms: IAE = security framework (stream + proxy) + security feature components + security database + security intelligence center real time </a:t>
            </a:r>
            <a:r>
              <a:rPr lang="en-US" altLang="zh-CN" dirty="0" smtClean="0"/>
              <a:t>linkage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9831600" cy="1339751"/>
          </a:xfrm>
        </p:spPr>
        <p:txBody>
          <a:bodyPr/>
          <a:lstStyle/>
          <a:p>
            <a:r>
              <a:rPr lang="en-US" altLang="zh-CN" dirty="0"/>
              <a:t>AR G3 Security Feature: IAE</a:t>
            </a: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0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G3 Reliability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11524" y="1448779"/>
            <a:ext cx="7956884" cy="5076565"/>
            <a:chOff x="3000376" y="1376363"/>
            <a:chExt cx="6335713" cy="5022850"/>
          </a:xfrm>
        </p:grpSpPr>
        <p:sp>
          <p:nvSpPr>
            <p:cNvPr id="67586" name="Freeform 31"/>
            <p:cNvSpPr>
              <a:spLocks noEditPoints="1"/>
            </p:cNvSpPr>
            <p:nvPr/>
          </p:nvSpPr>
          <p:spPr bwMode="gray">
            <a:xfrm rot="-1358056">
              <a:off x="3000376" y="1978026"/>
              <a:ext cx="6335713" cy="3425825"/>
            </a:xfrm>
            <a:custGeom>
              <a:avLst/>
              <a:gdLst>
                <a:gd name="T0" fmla="*/ 2147483647 w 4040"/>
                <a:gd name="T1" fmla="*/ 2147483647 h 1888"/>
                <a:gd name="T2" fmla="*/ 2147483647 w 4040"/>
                <a:gd name="T3" fmla="*/ 2147483647 h 1888"/>
                <a:gd name="T4" fmla="*/ 2147483647 w 4040"/>
                <a:gd name="T5" fmla="*/ 2147483647 h 1888"/>
                <a:gd name="T6" fmla="*/ 2147483647 w 4040"/>
                <a:gd name="T7" fmla="*/ 2147483647 h 1888"/>
                <a:gd name="T8" fmla="*/ 2147483647 w 4040"/>
                <a:gd name="T9" fmla="*/ 2147483647 h 1888"/>
                <a:gd name="T10" fmla="*/ 2147483647 w 4040"/>
                <a:gd name="T11" fmla="*/ 2147483647 h 1888"/>
                <a:gd name="T12" fmla="*/ 0 w 4040"/>
                <a:gd name="T13" fmla="*/ 2147483647 h 1888"/>
                <a:gd name="T14" fmla="*/ 2147483647 w 4040"/>
                <a:gd name="T15" fmla="*/ 2147483647 h 1888"/>
                <a:gd name="T16" fmla="*/ 2147483647 w 4040"/>
                <a:gd name="T17" fmla="*/ 2147483647 h 1888"/>
                <a:gd name="T18" fmla="*/ 2147483647 w 4040"/>
                <a:gd name="T19" fmla="*/ 2147483647 h 1888"/>
                <a:gd name="T20" fmla="*/ 2147483647 w 4040"/>
                <a:gd name="T21" fmla="*/ 2147483647 h 1888"/>
                <a:gd name="T22" fmla="*/ 2147483647 w 4040"/>
                <a:gd name="T23" fmla="*/ 2147483647 h 1888"/>
                <a:gd name="T24" fmla="*/ 2147483647 w 4040"/>
                <a:gd name="T25" fmla="*/ 2147483647 h 1888"/>
                <a:gd name="T26" fmla="*/ 2147483647 w 4040"/>
                <a:gd name="T27" fmla="*/ 2147483647 h 1888"/>
                <a:gd name="T28" fmla="*/ 2147483647 w 4040"/>
                <a:gd name="T29" fmla="*/ 2147483647 h 1888"/>
                <a:gd name="T30" fmla="*/ 2147483647 w 4040"/>
                <a:gd name="T31" fmla="*/ 2147483647 h 1888"/>
                <a:gd name="T32" fmla="*/ 2147483647 w 4040"/>
                <a:gd name="T33" fmla="*/ 2147483647 h 1888"/>
                <a:gd name="T34" fmla="*/ 2147483647 w 4040"/>
                <a:gd name="T35" fmla="*/ 2147483647 h 1888"/>
                <a:gd name="T36" fmla="*/ 2147483647 w 4040"/>
                <a:gd name="T37" fmla="*/ 2147483647 h 1888"/>
                <a:gd name="T38" fmla="*/ 2147483647 w 4040"/>
                <a:gd name="T39" fmla="*/ 2147483647 h 1888"/>
                <a:gd name="T40" fmla="*/ 2147483647 w 4040"/>
                <a:gd name="T41" fmla="*/ 2147483647 h 1888"/>
                <a:gd name="T42" fmla="*/ 2147483647 w 4040"/>
                <a:gd name="T43" fmla="*/ 2147483647 h 1888"/>
                <a:gd name="T44" fmla="*/ 2147483647 w 4040"/>
                <a:gd name="T45" fmla="*/ 2147483647 h 1888"/>
                <a:gd name="T46" fmla="*/ 2147483647 w 4040"/>
                <a:gd name="T47" fmla="*/ 2147483647 h 1888"/>
                <a:gd name="T48" fmla="*/ 2147483647 w 4040"/>
                <a:gd name="T49" fmla="*/ 2147483647 h 1888"/>
                <a:gd name="T50" fmla="*/ 2147483647 w 4040"/>
                <a:gd name="T51" fmla="*/ 2147483647 h 1888"/>
                <a:gd name="T52" fmla="*/ 2147483647 w 4040"/>
                <a:gd name="T53" fmla="*/ 0 h 1888"/>
                <a:gd name="T54" fmla="*/ 2147483647 w 4040"/>
                <a:gd name="T55" fmla="*/ 2147483647 h 1888"/>
                <a:gd name="T56" fmla="*/ 2147483647 w 4040"/>
                <a:gd name="T57" fmla="*/ 2147483647 h 1888"/>
                <a:gd name="T58" fmla="*/ 2147483647 w 4040"/>
                <a:gd name="T59" fmla="*/ 2147483647 h 1888"/>
                <a:gd name="T60" fmla="*/ 2147483647 w 4040"/>
                <a:gd name="T61" fmla="*/ 2147483647 h 1888"/>
                <a:gd name="T62" fmla="*/ 2147483647 w 4040"/>
                <a:gd name="T63" fmla="*/ 2147483647 h 1888"/>
                <a:gd name="T64" fmla="*/ 2147483647 w 4040"/>
                <a:gd name="T65" fmla="*/ 2147483647 h 1888"/>
                <a:gd name="T66" fmla="*/ 2147483647 w 4040"/>
                <a:gd name="T67" fmla="*/ 2147483647 h 1888"/>
                <a:gd name="T68" fmla="*/ 2147483647 w 4040"/>
                <a:gd name="T69" fmla="*/ 2147483647 h 1888"/>
                <a:gd name="T70" fmla="*/ 2147483647 w 4040"/>
                <a:gd name="T71" fmla="*/ 2147483647 h 1888"/>
                <a:gd name="T72" fmla="*/ 2147483647 w 4040"/>
                <a:gd name="T73" fmla="*/ 2147483647 h 1888"/>
                <a:gd name="T74" fmla="*/ 2147483647 w 4040"/>
                <a:gd name="T75" fmla="*/ 2147483647 h 1888"/>
                <a:gd name="T76" fmla="*/ 2147483647 w 4040"/>
                <a:gd name="T77" fmla="*/ 2147483647 h 1888"/>
                <a:gd name="T78" fmla="*/ 2147483647 w 4040"/>
                <a:gd name="T79" fmla="*/ 2147483647 h 1888"/>
                <a:gd name="T80" fmla="*/ 2147483647 w 4040"/>
                <a:gd name="T81" fmla="*/ 2147483647 h 1888"/>
                <a:gd name="T82" fmla="*/ 2147483647 w 4040"/>
                <a:gd name="T83" fmla="*/ 2147483647 h 1888"/>
                <a:gd name="T84" fmla="*/ 2147483647 w 4040"/>
                <a:gd name="T85" fmla="*/ 2147483647 h 1888"/>
                <a:gd name="T86" fmla="*/ 2147483647 w 4040"/>
                <a:gd name="T87" fmla="*/ 2147483647 h 1888"/>
                <a:gd name="T88" fmla="*/ 2147483647 w 4040"/>
                <a:gd name="T89" fmla="*/ 2147483647 h 1888"/>
                <a:gd name="T90" fmla="*/ 2147483647 w 4040"/>
                <a:gd name="T91" fmla="*/ 2147483647 h 1888"/>
                <a:gd name="T92" fmla="*/ 2147483647 w 4040"/>
                <a:gd name="T93" fmla="*/ 2147483647 h 1888"/>
                <a:gd name="T94" fmla="*/ 2147483647 w 4040"/>
                <a:gd name="T95" fmla="*/ 2147483647 h 1888"/>
                <a:gd name="T96" fmla="*/ 2147483647 w 4040"/>
                <a:gd name="T97" fmla="*/ 2147483647 h 1888"/>
                <a:gd name="T98" fmla="*/ 2147483647 w 4040"/>
                <a:gd name="T99" fmla="*/ 2147483647 h 1888"/>
                <a:gd name="T100" fmla="*/ 2147483647 w 4040"/>
                <a:gd name="T101" fmla="*/ 2147483647 h 1888"/>
                <a:gd name="T102" fmla="*/ 2147483647 w 4040"/>
                <a:gd name="T103" fmla="*/ 2147483647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E0B2B2">
                    <a:alpha val="35999"/>
                  </a:srgbClr>
                </a:gs>
                <a:gs pos="100000">
                  <a:srgbClr val="990000">
                    <a:alpha val="60001"/>
                  </a:srgbClr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grpSp>
          <p:nvGrpSpPr>
            <p:cNvPr id="2" name="组合 73"/>
            <p:cNvGrpSpPr>
              <a:grpSpLocks/>
            </p:cNvGrpSpPr>
            <p:nvPr/>
          </p:nvGrpSpPr>
          <p:grpSpPr bwMode="auto">
            <a:xfrm>
              <a:off x="3227388" y="1376363"/>
              <a:ext cx="5531001" cy="5022850"/>
              <a:chOff x="1703388" y="981075"/>
              <a:chExt cx="6106863" cy="5418272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6237288" y="2928938"/>
                <a:ext cx="1427162" cy="1460500"/>
                <a:chOff x="5486" y="-240"/>
                <a:chExt cx="864" cy="908"/>
              </a:xfrm>
            </p:grpSpPr>
            <p:sp>
              <p:nvSpPr>
                <p:cNvPr id="139" name="Oval 7"/>
                <p:cNvSpPr>
                  <a:spLocks noChangeArrowheads="1"/>
                </p:cNvSpPr>
                <p:nvPr/>
              </p:nvSpPr>
              <p:spPr bwMode="gray">
                <a:xfrm>
                  <a:off x="5486" y="-240"/>
                  <a:ext cx="864" cy="9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40" name="Oval 8"/>
                <p:cNvSpPr>
                  <a:spLocks noChangeArrowheads="1"/>
                </p:cNvSpPr>
                <p:nvPr/>
              </p:nvSpPr>
              <p:spPr bwMode="gray">
                <a:xfrm>
                  <a:off x="5495" y="-235"/>
                  <a:ext cx="852" cy="8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41" name="Oval 9"/>
                <p:cNvSpPr>
                  <a:spLocks noChangeArrowheads="1"/>
                </p:cNvSpPr>
                <p:nvPr/>
              </p:nvSpPr>
              <p:spPr bwMode="gray">
                <a:xfrm>
                  <a:off x="5505" y="-226"/>
                  <a:ext cx="801" cy="8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42" name="Oval 10"/>
                <p:cNvSpPr>
                  <a:spLocks noChangeArrowheads="1"/>
                </p:cNvSpPr>
                <p:nvPr/>
              </p:nvSpPr>
              <p:spPr bwMode="gray">
                <a:xfrm>
                  <a:off x="5551" y="-203"/>
                  <a:ext cx="713" cy="6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460875" y="4546600"/>
                <a:ext cx="1428750" cy="1457325"/>
                <a:chOff x="5486" y="-240"/>
                <a:chExt cx="864" cy="908"/>
              </a:xfrm>
            </p:grpSpPr>
            <p:sp>
              <p:nvSpPr>
                <p:cNvPr id="135" name="Oval 12"/>
                <p:cNvSpPr>
                  <a:spLocks noChangeArrowheads="1"/>
                </p:cNvSpPr>
                <p:nvPr/>
              </p:nvSpPr>
              <p:spPr bwMode="gray">
                <a:xfrm>
                  <a:off x="5486" y="-240"/>
                  <a:ext cx="864" cy="9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36" name="Oval 13"/>
                <p:cNvSpPr>
                  <a:spLocks noChangeArrowheads="1"/>
                </p:cNvSpPr>
                <p:nvPr/>
              </p:nvSpPr>
              <p:spPr bwMode="gray">
                <a:xfrm>
                  <a:off x="5496" y="-235"/>
                  <a:ext cx="852" cy="8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37" name="Oval 14"/>
                <p:cNvSpPr>
                  <a:spLocks noChangeArrowheads="1"/>
                </p:cNvSpPr>
                <p:nvPr/>
              </p:nvSpPr>
              <p:spPr bwMode="gray">
                <a:xfrm>
                  <a:off x="5505" y="-226"/>
                  <a:ext cx="802" cy="8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38" name="Oval 15"/>
                <p:cNvSpPr>
                  <a:spLocks noChangeArrowheads="1"/>
                </p:cNvSpPr>
                <p:nvPr/>
              </p:nvSpPr>
              <p:spPr bwMode="gray">
                <a:xfrm>
                  <a:off x="5551" y="-203"/>
                  <a:ext cx="708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2125663" y="4635500"/>
                <a:ext cx="1427162" cy="1457325"/>
                <a:chOff x="5486" y="-240"/>
                <a:chExt cx="864" cy="908"/>
              </a:xfrm>
            </p:grpSpPr>
            <p:sp>
              <p:nvSpPr>
                <p:cNvPr id="131" name="Oval 17"/>
                <p:cNvSpPr>
                  <a:spLocks noChangeArrowheads="1"/>
                </p:cNvSpPr>
                <p:nvPr/>
              </p:nvSpPr>
              <p:spPr bwMode="gray">
                <a:xfrm>
                  <a:off x="5486" y="-240"/>
                  <a:ext cx="864" cy="9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32" name="Oval 18"/>
                <p:cNvSpPr>
                  <a:spLocks noChangeArrowheads="1"/>
                </p:cNvSpPr>
                <p:nvPr/>
              </p:nvSpPr>
              <p:spPr bwMode="gray">
                <a:xfrm>
                  <a:off x="5497" y="-235"/>
                  <a:ext cx="852" cy="8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33" name="Oval 19"/>
                <p:cNvSpPr>
                  <a:spLocks noChangeArrowheads="1"/>
                </p:cNvSpPr>
                <p:nvPr/>
              </p:nvSpPr>
              <p:spPr bwMode="gray">
                <a:xfrm>
                  <a:off x="5505" y="-226"/>
                  <a:ext cx="801" cy="8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34" name="Oval 20"/>
                <p:cNvSpPr>
                  <a:spLocks noChangeArrowheads="1"/>
                </p:cNvSpPr>
                <p:nvPr/>
              </p:nvSpPr>
              <p:spPr bwMode="gray">
                <a:xfrm>
                  <a:off x="5551" y="-203"/>
                  <a:ext cx="713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1703388" y="2781300"/>
                <a:ext cx="1428750" cy="1457325"/>
                <a:chOff x="5486" y="-240"/>
                <a:chExt cx="864" cy="908"/>
              </a:xfrm>
            </p:grpSpPr>
            <p:sp>
              <p:nvSpPr>
                <p:cNvPr id="127" name="Oval 22"/>
                <p:cNvSpPr>
                  <a:spLocks noChangeArrowheads="1"/>
                </p:cNvSpPr>
                <p:nvPr/>
              </p:nvSpPr>
              <p:spPr bwMode="gray">
                <a:xfrm>
                  <a:off x="5486" y="-240"/>
                  <a:ext cx="864" cy="9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8" name="Oval 23"/>
                <p:cNvSpPr>
                  <a:spLocks noChangeArrowheads="1"/>
                </p:cNvSpPr>
                <p:nvPr/>
              </p:nvSpPr>
              <p:spPr bwMode="gray">
                <a:xfrm>
                  <a:off x="5497" y="-235"/>
                  <a:ext cx="852" cy="8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9" name="Oval 24"/>
                <p:cNvSpPr>
                  <a:spLocks noChangeArrowheads="1"/>
                </p:cNvSpPr>
                <p:nvPr/>
              </p:nvSpPr>
              <p:spPr bwMode="gray">
                <a:xfrm>
                  <a:off x="5505" y="-226"/>
                  <a:ext cx="802" cy="8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30" name="Oval 25"/>
                <p:cNvSpPr>
                  <a:spLocks noChangeArrowheads="1"/>
                </p:cNvSpPr>
                <p:nvPr/>
              </p:nvSpPr>
              <p:spPr bwMode="gray">
                <a:xfrm>
                  <a:off x="5551" y="-203"/>
                  <a:ext cx="708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rgbClr val="80808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375025" y="1176338"/>
                <a:ext cx="1430338" cy="1460500"/>
                <a:chOff x="5486" y="-240"/>
                <a:chExt cx="864" cy="908"/>
              </a:xfrm>
            </p:grpSpPr>
            <p:sp>
              <p:nvSpPr>
                <p:cNvPr id="123" name="Oval 27"/>
                <p:cNvSpPr>
                  <a:spLocks noChangeArrowheads="1"/>
                </p:cNvSpPr>
                <p:nvPr/>
              </p:nvSpPr>
              <p:spPr bwMode="gray">
                <a:xfrm>
                  <a:off x="5486" y="-240"/>
                  <a:ext cx="864" cy="9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4" name="Oval 28"/>
                <p:cNvSpPr>
                  <a:spLocks noChangeArrowheads="1"/>
                </p:cNvSpPr>
                <p:nvPr/>
              </p:nvSpPr>
              <p:spPr bwMode="gray">
                <a:xfrm>
                  <a:off x="5496" y="-235"/>
                  <a:ext cx="852" cy="8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5" name="Oval 29"/>
                <p:cNvSpPr>
                  <a:spLocks noChangeArrowheads="1"/>
                </p:cNvSpPr>
                <p:nvPr/>
              </p:nvSpPr>
              <p:spPr bwMode="gray">
                <a:xfrm>
                  <a:off x="5505" y="-226"/>
                  <a:ext cx="802" cy="8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6" name="Oval 30"/>
                <p:cNvSpPr>
                  <a:spLocks noChangeArrowheads="1"/>
                </p:cNvSpPr>
                <p:nvPr/>
              </p:nvSpPr>
              <p:spPr bwMode="gray">
                <a:xfrm>
                  <a:off x="5551" y="-203"/>
                  <a:ext cx="711" cy="6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5561013" y="981075"/>
                <a:ext cx="1430337" cy="1457325"/>
                <a:chOff x="5486" y="-240"/>
                <a:chExt cx="864" cy="908"/>
              </a:xfrm>
            </p:grpSpPr>
            <p:sp>
              <p:nvSpPr>
                <p:cNvPr id="119" name="Oval 33"/>
                <p:cNvSpPr>
                  <a:spLocks noChangeArrowheads="1"/>
                </p:cNvSpPr>
                <p:nvPr/>
              </p:nvSpPr>
              <p:spPr bwMode="gray">
                <a:xfrm>
                  <a:off x="5486" y="-240"/>
                  <a:ext cx="864" cy="9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0" name="Oval 34"/>
                <p:cNvSpPr>
                  <a:spLocks noChangeArrowheads="1"/>
                </p:cNvSpPr>
                <p:nvPr/>
              </p:nvSpPr>
              <p:spPr bwMode="gray">
                <a:xfrm>
                  <a:off x="5495" y="-235"/>
                  <a:ext cx="852" cy="8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1" name="Oval 35"/>
                <p:cNvSpPr>
                  <a:spLocks noChangeArrowheads="1"/>
                </p:cNvSpPr>
                <p:nvPr/>
              </p:nvSpPr>
              <p:spPr bwMode="gray">
                <a:xfrm>
                  <a:off x="5505" y="-226"/>
                  <a:ext cx="802" cy="8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2" name="Oval 36"/>
                <p:cNvSpPr>
                  <a:spLocks noChangeArrowheads="1"/>
                </p:cNvSpPr>
                <p:nvPr/>
              </p:nvSpPr>
              <p:spPr bwMode="gray">
                <a:xfrm>
                  <a:off x="5551" y="-203"/>
                  <a:ext cx="711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 kern="0" dirty="0">
                    <a:solidFill>
                      <a:sysClr val="windowText" lastClr="000000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7595" name="Text Box 37"/>
              <p:cNvSpPr txBox="1">
                <a:spLocks noChangeArrowheads="1"/>
              </p:cNvSpPr>
              <p:nvPr/>
            </p:nvSpPr>
            <p:spPr bwMode="auto">
              <a:xfrm rot="-2725580">
                <a:off x="3017563" y="4405733"/>
                <a:ext cx="1362626" cy="2769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13" tIns="45706" rIns="91413" bIns="45706"/>
              <a:lstStyle/>
              <a:p>
                <a:pPr algn="r" defTabSz="877888" eaLnBrk="0" hangingPunct="0">
                  <a:buSzPct val="100000"/>
                </a:pPr>
                <a:r>
                  <a:rPr lang="zh-CN" altLang="zh-CN" sz="1200" dirty="0">
                    <a:solidFill>
                      <a:srgbClr val="DDDDDD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01010101011010</a:t>
                </a:r>
              </a:p>
            </p:txBody>
          </p:sp>
          <p:sp>
            <p:nvSpPr>
              <p:cNvPr id="67596" name="Text Box 38"/>
              <p:cNvSpPr txBox="1">
                <a:spLocks noChangeArrowheads="1"/>
              </p:cNvSpPr>
              <p:nvPr/>
            </p:nvSpPr>
            <p:spPr bwMode="auto">
              <a:xfrm rot="-7797803">
                <a:off x="4291054" y="2770608"/>
                <a:ext cx="949243" cy="2769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13" tIns="45706" rIns="91413" bIns="45706"/>
              <a:lstStyle/>
              <a:p>
                <a:pPr algn="r" defTabSz="877888" eaLnBrk="0" hangingPunct="0">
                  <a:buSzPct val="100000"/>
                </a:pPr>
                <a:r>
                  <a:rPr lang="zh-CN" altLang="zh-CN" sz="1200" dirty="0">
                    <a:solidFill>
                      <a:srgbClr val="DDDDDD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010101010</a:t>
                </a:r>
              </a:p>
            </p:txBody>
          </p:sp>
          <p:sp>
            <p:nvSpPr>
              <p:cNvPr id="67597" name="Text Box 39"/>
              <p:cNvSpPr txBox="1">
                <a:spLocks noChangeArrowheads="1"/>
              </p:cNvSpPr>
              <p:nvPr/>
            </p:nvSpPr>
            <p:spPr bwMode="auto">
              <a:xfrm>
                <a:off x="5191207" y="3465513"/>
                <a:ext cx="949243" cy="2769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13" tIns="45706" rIns="91413" bIns="45706"/>
              <a:lstStyle/>
              <a:p>
                <a:pPr algn="r" defTabSz="877888" eaLnBrk="0" hangingPunct="0">
                  <a:buSzPct val="100000"/>
                </a:pPr>
                <a:r>
                  <a:rPr lang="zh-CN" altLang="zh-CN" sz="1200" dirty="0">
                    <a:solidFill>
                      <a:srgbClr val="DDDDDD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010101010</a:t>
                </a:r>
              </a:p>
            </p:txBody>
          </p:sp>
          <p:sp>
            <p:nvSpPr>
              <p:cNvPr id="67598" name="Text Box 41"/>
              <p:cNvSpPr txBox="1">
                <a:spLocks noChangeArrowheads="1"/>
              </p:cNvSpPr>
              <p:nvPr/>
            </p:nvSpPr>
            <p:spPr bwMode="auto">
              <a:xfrm>
                <a:off x="3284620" y="3278188"/>
                <a:ext cx="949243" cy="2769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13" tIns="45706" rIns="91413" bIns="45706"/>
              <a:lstStyle/>
              <a:p>
                <a:pPr algn="r" defTabSz="877888" eaLnBrk="0" hangingPunct="0">
                  <a:buSzPct val="100000"/>
                </a:pPr>
                <a:r>
                  <a:rPr lang="zh-CN" altLang="zh-CN" sz="1200" dirty="0">
                    <a:solidFill>
                      <a:srgbClr val="DDDDDD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010101010</a:t>
                </a:r>
              </a:p>
            </p:txBody>
          </p:sp>
          <p:sp>
            <p:nvSpPr>
              <p:cNvPr id="67599" name="Text Box 42"/>
              <p:cNvSpPr txBox="1">
                <a:spLocks noChangeArrowheads="1"/>
              </p:cNvSpPr>
              <p:nvPr/>
            </p:nvSpPr>
            <p:spPr bwMode="auto">
              <a:xfrm rot="-2920265">
                <a:off x="5116554" y="2697583"/>
                <a:ext cx="949243" cy="2769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13" tIns="45706" rIns="91413" bIns="45706"/>
              <a:lstStyle/>
              <a:p>
                <a:pPr algn="r" defTabSz="877888" eaLnBrk="0" hangingPunct="0">
                  <a:buSzPct val="100000"/>
                </a:pPr>
                <a:r>
                  <a:rPr lang="zh-CN" altLang="zh-CN" sz="1200" dirty="0">
                    <a:solidFill>
                      <a:srgbClr val="DDDDDD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010101010</a:t>
                </a:r>
              </a:p>
            </p:txBody>
          </p:sp>
          <p:sp>
            <p:nvSpPr>
              <p:cNvPr id="67600" name="Text Box 43"/>
              <p:cNvSpPr txBox="1">
                <a:spLocks noChangeArrowheads="1"/>
              </p:cNvSpPr>
              <p:nvPr/>
            </p:nvSpPr>
            <p:spPr bwMode="auto">
              <a:xfrm>
                <a:off x="3789363" y="3865563"/>
                <a:ext cx="185178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eaLnBrk="0" fontAlgn="t" hangingPunct="0">
                  <a:buSzPct val="100000"/>
                </a:pPr>
                <a:r>
                  <a:rPr lang="zh-CN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AR </a:t>
                </a:r>
                <a:r>
                  <a:rPr lang="zh-CN" altLang="zh-CN" sz="1200" b="1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G3</a:t>
                </a:r>
                <a:r>
                  <a:rPr lang="en-US" altLang="zh-CN" sz="1200" b="1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(</a:t>
                </a:r>
                <a:r>
                  <a:rPr lang="zh-CN" altLang="zh-CN" sz="120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99.999%</a:t>
                </a:r>
                <a:r>
                  <a:rPr lang="en-US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)</a:t>
                </a:r>
                <a:endPara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endParaRPr>
              </a:p>
            </p:txBody>
          </p:sp>
          <p:pic>
            <p:nvPicPr>
              <p:cNvPr id="67601" name="Picture 7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59175" y="2740025"/>
                <a:ext cx="2568575" cy="1192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02" name="Picture 1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75519" y="2864021"/>
                <a:ext cx="670135" cy="70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7603" name="AutoShape 91"/>
              <p:cNvCxnSpPr>
                <a:cxnSpLocks noChangeShapeType="1"/>
              </p:cNvCxnSpPr>
              <p:nvPr/>
            </p:nvCxnSpPr>
            <p:spPr bwMode="auto">
              <a:xfrm>
                <a:off x="6069013" y="1387475"/>
                <a:ext cx="447675" cy="9525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</p:cxnSp>
          <p:cxnSp>
            <p:nvCxnSpPr>
              <p:cNvPr id="67604" name="AutoShape 92"/>
              <p:cNvCxnSpPr>
                <a:cxnSpLocks noChangeShapeType="1"/>
              </p:cNvCxnSpPr>
              <p:nvPr/>
            </p:nvCxnSpPr>
            <p:spPr bwMode="auto">
              <a:xfrm flipH="1">
                <a:off x="6043613" y="1530350"/>
                <a:ext cx="423862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</p:cxnSp>
          <p:cxnSp>
            <p:nvCxnSpPr>
              <p:cNvPr id="67605" name="AutoShape 93"/>
              <p:cNvCxnSpPr>
                <a:cxnSpLocks noChangeShapeType="1"/>
              </p:cNvCxnSpPr>
              <p:nvPr/>
            </p:nvCxnSpPr>
            <p:spPr bwMode="auto">
              <a:xfrm flipH="1">
                <a:off x="6011863" y="1454150"/>
                <a:ext cx="490537" cy="0"/>
              </a:xfrm>
              <a:prstGeom prst="straightConnector1">
                <a:avLst/>
              </a:prstGeom>
              <a:noFill/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</p:cxnSp>
          <p:grpSp>
            <p:nvGrpSpPr>
              <p:cNvPr id="9" name="Group 84"/>
              <p:cNvGrpSpPr>
                <a:grpSpLocks/>
              </p:cNvGrpSpPr>
              <p:nvPr/>
            </p:nvGrpSpPr>
            <p:grpSpPr bwMode="auto">
              <a:xfrm>
                <a:off x="3779832" y="1268416"/>
                <a:ext cx="647699" cy="547806"/>
                <a:chOff x="1344" y="2240"/>
                <a:chExt cx="232" cy="343"/>
              </a:xfrm>
            </p:grpSpPr>
            <p:sp>
              <p:nvSpPr>
                <p:cNvPr id="117" name="AutoShape 85"/>
                <p:cNvSpPr>
                  <a:spLocks noChangeArrowheads="1"/>
                </p:cNvSpPr>
                <p:nvPr/>
              </p:nvSpPr>
              <p:spPr bwMode="auto">
                <a:xfrm flipH="1">
                  <a:off x="1477" y="2364"/>
                  <a:ext cx="99" cy="219"/>
                </a:xfrm>
                <a:prstGeom prst="curvedRightArrow">
                  <a:avLst>
                    <a:gd name="adj1" fmla="val 75152"/>
                    <a:gd name="adj2" fmla="val 150303"/>
                    <a:gd name="adj3" fmla="val 33333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127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 anchor="ctr"/>
                <a:lstStyle/>
                <a:p>
                  <a:pPr fontAlgn="auto">
                    <a:lnSpc>
                      <a:spcPct val="12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>
                      <a:srgbClr val="990000"/>
                    </a:buClr>
                    <a:buFontTx/>
                    <a:buChar char="•"/>
                    <a:defRPr/>
                  </a:pPr>
                  <a:endParaRPr lang="zh-CN" altLang="en-US" sz="1200" kern="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18" name="AutoShape 86"/>
                <p:cNvSpPr>
                  <a:spLocks noChangeArrowheads="1"/>
                </p:cNvSpPr>
                <p:nvPr/>
              </p:nvSpPr>
              <p:spPr bwMode="auto">
                <a:xfrm flipV="1">
                  <a:off x="1344" y="2240"/>
                  <a:ext cx="116" cy="219"/>
                </a:xfrm>
                <a:prstGeom prst="curvedRightArrow">
                  <a:avLst>
                    <a:gd name="adj1" fmla="val 64138"/>
                    <a:gd name="adj2" fmla="val 128276"/>
                    <a:gd name="adj3" fmla="val 33333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127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 anchor="ctr"/>
                <a:lstStyle/>
                <a:p>
                  <a:pPr fontAlgn="auto">
                    <a:lnSpc>
                      <a:spcPct val="12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>
                      <a:srgbClr val="990000"/>
                    </a:buClr>
                    <a:buFontTx/>
                    <a:buChar char="•"/>
                    <a:defRPr/>
                  </a:pPr>
                  <a:endParaRPr lang="zh-CN" altLang="en-US" sz="1200" kern="0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7607" name="Text Box 132"/>
              <p:cNvSpPr txBox="1">
                <a:spLocks noChangeArrowheads="1"/>
              </p:cNvSpPr>
              <p:nvPr/>
            </p:nvSpPr>
            <p:spPr bwMode="gray">
              <a:xfrm>
                <a:off x="3491880" y="1899416"/>
                <a:ext cx="1296144" cy="1169551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t" hangingPunct="0">
                  <a:buSzPct val="100000"/>
                </a:pPr>
                <a:r>
                  <a:rPr lang="en-US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All types of LPUs are h</a:t>
                </a:r>
                <a:r>
                  <a:rPr lang="zh-CN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ot</a:t>
                </a:r>
                <a:r>
                  <a:rPr lang="en-US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zh-CN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swappable</a:t>
                </a:r>
              </a:p>
            </p:txBody>
          </p:sp>
          <p:sp>
            <p:nvSpPr>
              <p:cNvPr id="67608" name="矩形 125"/>
              <p:cNvSpPr>
                <a:spLocks noChangeArrowheads="1"/>
              </p:cNvSpPr>
              <p:nvPr/>
            </p:nvSpPr>
            <p:spPr bwMode="auto">
              <a:xfrm>
                <a:off x="5638576" y="1773238"/>
                <a:ext cx="1309688" cy="522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t" hangingPunct="0">
                  <a:buSzPct val="100000"/>
                </a:pPr>
                <a:r>
                  <a:rPr lang="zh-CN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BFD fast </a:t>
                </a:r>
                <a:r>
                  <a:rPr lang="en-US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switchover</a:t>
                </a:r>
                <a:endParaRPr lang="zh-CN" altLang="zh-CN" sz="1200" b="1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endParaRPr>
              </a:p>
            </p:txBody>
          </p:sp>
          <p:pic>
            <p:nvPicPr>
              <p:cNvPr id="67609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51050" y="2960688"/>
                <a:ext cx="144463" cy="61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10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55875" y="2924175"/>
                <a:ext cx="144463" cy="61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11" name="矩形 129"/>
              <p:cNvSpPr>
                <a:spLocks noChangeArrowheads="1"/>
              </p:cNvSpPr>
              <p:nvPr/>
            </p:nvSpPr>
            <p:spPr bwMode="auto">
              <a:xfrm>
                <a:off x="2206625" y="3071813"/>
                <a:ext cx="319088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eaLnBrk="0" fontAlgn="t" hangingPunct="0">
                  <a:buSzPct val="100000"/>
                </a:pPr>
                <a:r>
                  <a:rPr lang="zh-CN" altLang="zh-CN" sz="1200" dirty="0">
                    <a:solidFill>
                      <a:srgbClr val="80808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+</a:t>
                </a:r>
              </a:p>
            </p:txBody>
          </p:sp>
          <p:sp>
            <p:nvSpPr>
              <p:cNvPr id="67612" name="矩形 130"/>
              <p:cNvSpPr>
                <a:spLocks noChangeArrowheads="1"/>
              </p:cNvSpPr>
              <p:nvPr/>
            </p:nvSpPr>
            <p:spPr bwMode="auto">
              <a:xfrm>
                <a:off x="1723455" y="3555025"/>
                <a:ext cx="1336377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t" hangingPunct="0">
                  <a:buSzPct val="100000"/>
                </a:pPr>
                <a:r>
                  <a:rPr lang="zh-CN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Dual SRUs and power supply redundancy</a:t>
                </a:r>
              </a:p>
            </p:txBody>
          </p:sp>
          <p:pic>
            <p:nvPicPr>
              <p:cNvPr id="67613" name="Picture 139" descr="图片2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651500" y="1341438"/>
                <a:ext cx="371475" cy="28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14" name="Picture 139" descr="图片2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6688" y="1341438"/>
                <a:ext cx="371475" cy="28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组合 210"/>
              <p:cNvGrpSpPr>
                <a:grpSpLocks/>
              </p:cNvGrpSpPr>
              <p:nvPr/>
            </p:nvGrpSpPr>
            <p:grpSpPr bwMode="auto">
              <a:xfrm>
                <a:off x="2411711" y="4797418"/>
                <a:ext cx="803345" cy="647699"/>
                <a:chOff x="3419872" y="4293096"/>
                <a:chExt cx="803345" cy="648081"/>
              </a:xfrm>
            </p:grpSpPr>
            <p:cxnSp>
              <p:nvCxnSpPr>
                <p:cNvPr id="67624" name="直接连接符 160"/>
                <p:cNvCxnSpPr>
                  <a:cxnSpLocks noChangeShapeType="1"/>
                </p:cNvCxnSpPr>
                <p:nvPr/>
              </p:nvCxnSpPr>
              <p:spPr bwMode="auto">
                <a:xfrm>
                  <a:off x="3635896" y="4437112"/>
                  <a:ext cx="0" cy="216024"/>
                </a:xfrm>
                <a:prstGeom prst="line">
                  <a:avLst/>
                </a:prstGeom>
                <a:noFill/>
                <a:ln w="12700" algn="ctr">
                  <a:solidFill>
                    <a:srgbClr val="80808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625" name="直接连接符 161"/>
                <p:cNvCxnSpPr>
                  <a:cxnSpLocks noChangeShapeType="1"/>
                </p:cNvCxnSpPr>
                <p:nvPr/>
              </p:nvCxnSpPr>
              <p:spPr bwMode="auto">
                <a:xfrm>
                  <a:off x="3995936" y="4437112"/>
                  <a:ext cx="0" cy="216024"/>
                </a:xfrm>
                <a:prstGeom prst="line">
                  <a:avLst/>
                </a:prstGeom>
                <a:noFill/>
                <a:ln w="12700" algn="ctr">
                  <a:solidFill>
                    <a:srgbClr val="80808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626" name="直接连接符 170"/>
                <p:cNvCxnSpPr>
                  <a:cxnSpLocks noChangeShapeType="1"/>
                </p:cNvCxnSpPr>
                <p:nvPr/>
              </p:nvCxnSpPr>
              <p:spPr bwMode="auto">
                <a:xfrm>
                  <a:off x="3635896" y="4653136"/>
                  <a:ext cx="360040" cy="0"/>
                </a:xfrm>
                <a:prstGeom prst="line">
                  <a:avLst/>
                </a:prstGeom>
                <a:noFill/>
                <a:ln w="12700" algn="ctr">
                  <a:solidFill>
                    <a:srgbClr val="808080"/>
                  </a:solidFill>
                  <a:round/>
                  <a:headEnd/>
                  <a:tailEnd/>
                </a:ln>
              </p:spPr>
            </p:cxnSp>
            <p:pic>
              <p:nvPicPr>
                <p:cNvPr id="67627" name="Picture 139" descr="图片23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851920" y="4293096"/>
                  <a:ext cx="371297" cy="288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7628" name="Picture 139" descr="图片23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419872" y="4293096"/>
                  <a:ext cx="371297" cy="288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67629" name="直接连接符 189"/>
                <p:cNvCxnSpPr>
                  <a:cxnSpLocks noChangeShapeType="1"/>
                </p:cNvCxnSpPr>
                <p:nvPr/>
              </p:nvCxnSpPr>
              <p:spPr bwMode="auto">
                <a:xfrm>
                  <a:off x="3808490" y="4653136"/>
                  <a:ext cx="0" cy="144016"/>
                </a:xfrm>
                <a:prstGeom prst="line">
                  <a:avLst/>
                </a:prstGeom>
                <a:noFill/>
                <a:ln w="12700" algn="ctr">
                  <a:solidFill>
                    <a:srgbClr val="808080"/>
                  </a:solidFill>
                  <a:round/>
                  <a:headEnd/>
                  <a:tailEnd/>
                </a:ln>
              </p:spPr>
            </p:cxnSp>
            <p:pic>
              <p:nvPicPr>
                <p:cNvPr id="67630" name="Picture 810" descr="PC Blue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688852" y="4725144"/>
                  <a:ext cx="244602" cy="216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7616" name="矩形 191"/>
              <p:cNvSpPr>
                <a:spLocks noChangeArrowheads="1"/>
              </p:cNvSpPr>
              <p:nvPr/>
            </p:nvSpPr>
            <p:spPr bwMode="auto">
              <a:xfrm>
                <a:off x="2227660" y="5445240"/>
                <a:ext cx="119221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t" hangingPunct="0">
                  <a:lnSpc>
                    <a:spcPct val="90000"/>
                  </a:lnSpc>
                  <a:buSzPct val="100000"/>
                </a:pPr>
                <a:r>
                  <a:rPr lang="zh-CN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VRRP</a:t>
                </a:r>
                <a:r>
                  <a:rPr lang="en-US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, </a:t>
                </a:r>
                <a:r>
                  <a:rPr lang="zh-CN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fast fault recovery</a:t>
                </a:r>
              </a:p>
            </p:txBody>
          </p:sp>
          <p:sp>
            <p:nvSpPr>
              <p:cNvPr id="67617" name="矩形 192"/>
              <p:cNvSpPr>
                <a:spLocks noChangeArrowheads="1"/>
              </p:cNvSpPr>
              <p:nvPr/>
            </p:nvSpPr>
            <p:spPr bwMode="auto">
              <a:xfrm>
                <a:off x="6200721" y="3555715"/>
                <a:ext cx="1609530" cy="116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t" hangingPunct="0">
                  <a:lnSpc>
                    <a:spcPct val="90000"/>
                  </a:lnSpc>
                  <a:buSzPct val="100000"/>
                </a:pPr>
                <a:r>
                  <a:rPr lang="zh-CN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Multi-core concurrent processing and mutual backup</a:t>
                </a:r>
              </a:p>
            </p:txBody>
          </p:sp>
          <p:sp>
            <p:nvSpPr>
              <p:cNvPr id="67618" name="矩形 199"/>
              <p:cNvSpPr>
                <a:spLocks noChangeArrowheads="1"/>
              </p:cNvSpPr>
              <p:nvPr/>
            </p:nvSpPr>
            <p:spPr bwMode="auto">
              <a:xfrm>
                <a:off x="4572000" y="5211215"/>
                <a:ext cx="1224136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t" hangingPunct="0">
                  <a:buSzPct val="100000"/>
                </a:pPr>
                <a:r>
                  <a:rPr lang="en-US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interface backup, </a:t>
                </a:r>
                <a:r>
                  <a:rPr lang="zh-CN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providing link</a:t>
                </a:r>
                <a:r>
                  <a:rPr lang="en-US" altLang="zh-CN" sz="1200" b="1" dirty="0">
                    <a:solidFill>
                      <a:srgbClr val="2D2015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s</a:t>
                </a:r>
                <a:endParaRPr lang="zh-CN" altLang="zh-CN" sz="1200" b="1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endParaRPr>
              </a:p>
            </p:txBody>
          </p:sp>
          <p:cxnSp>
            <p:nvCxnSpPr>
              <p:cNvPr id="67619" name="直接连接符 202"/>
              <p:cNvCxnSpPr>
                <a:cxnSpLocks noChangeShapeType="1"/>
              </p:cNvCxnSpPr>
              <p:nvPr/>
            </p:nvCxnSpPr>
            <p:spPr bwMode="auto">
              <a:xfrm>
                <a:off x="4975225" y="4941888"/>
                <a:ext cx="360363" cy="0"/>
              </a:xfrm>
              <a:prstGeom prst="line">
                <a:avLst/>
              </a:prstGeom>
              <a:noFill/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</p:cxnSp>
          <p:sp>
            <p:nvSpPr>
              <p:cNvPr id="106" name="任意多边形 207"/>
              <p:cNvSpPr>
                <a:spLocks/>
              </p:cNvSpPr>
              <p:nvPr/>
            </p:nvSpPr>
            <p:spPr bwMode="auto">
              <a:xfrm>
                <a:off x="4965843" y="4845146"/>
                <a:ext cx="381017" cy="41276"/>
              </a:xfrm>
              <a:custGeom>
                <a:avLst/>
                <a:gdLst>
                  <a:gd name="T0" fmla="*/ 0 w 381000"/>
                  <a:gd name="T1" fmla="*/ 50805 h 40217"/>
                  <a:gd name="T2" fmla="*/ 190500 w 381000"/>
                  <a:gd name="T3" fmla="*/ 2675 h 40217"/>
                  <a:gd name="T4" fmla="*/ 381000 w 381000"/>
                  <a:gd name="T5" fmla="*/ 34761 h 40217"/>
                  <a:gd name="T6" fmla="*/ 0 60000 65536"/>
                  <a:gd name="T7" fmla="*/ 0 60000 65536"/>
                  <a:gd name="T8" fmla="*/ 0 60000 65536"/>
                  <a:gd name="T9" fmla="*/ 0 w 381000"/>
                  <a:gd name="T10" fmla="*/ 0 h 40217"/>
                  <a:gd name="T11" fmla="*/ 381000 w 381000"/>
                  <a:gd name="T12" fmla="*/ 40217 h 40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000" h="40217">
                    <a:moveTo>
                      <a:pt x="0" y="40217"/>
                    </a:moveTo>
                    <a:cubicBezTo>
                      <a:pt x="63500" y="22225"/>
                      <a:pt x="127000" y="4234"/>
                      <a:pt x="190500" y="2117"/>
                    </a:cubicBezTo>
                    <a:cubicBezTo>
                      <a:pt x="254000" y="0"/>
                      <a:pt x="317500" y="13758"/>
                      <a:pt x="381000" y="27517"/>
                    </a:cubicBezTo>
                  </a:path>
                </a:pathLst>
              </a:custGeom>
              <a:noFill/>
              <a:ln w="12700" cap="flat" cmpd="sng" algn="ctr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" name="任意多边形 208"/>
              <p:cNvSpPr>
                <a:spLocks/>
              </p:cNvSpPr>
              <p:nvPr/>
            </p:nvSpPr>
            <p:spPr bwMode="auto">
              <a:xfrm>
                <a:off x="4984894" y="5000724"/>
                <a:ext cx="349265" cy="39689"/>
              </a:xfrm>
              <a:custGeom>
                <a:avLst/>
                <a:gdLst>
                  <a:gd name="T0" fmla="*/ 0 w 349250"/>
                  <a:gd name="T1" fmla="*/ 11274 h 40217"/>
                  <a:gd name="T2" fmla="*/ 165100 w 349250"/>
                  <a:gd name="T3" fmla="*/ 33819 h 40217"/>
                  <a:gd name="T4" fmla="*/ 349250 w 349250"/>
                  <a:gd name="T5" fmla="*/ 0 h 40217"/>
                  <a:gd name="T6" fmla="*/ 0 60000 65536"/>
                  <a:gd name="T7" fmla="*/ 0 60000 65536"/>
                  <a:gd name="T8" fmla="*/ 0 60000 65536"/>
                  <a:gd name="T9" fmla="*/ 0 w 349250"/>
                  <a:gd name="T10" fmla="*/ 0 h 40217"/>
                  <a:gd name="T11" fmla="*/ 349250 w 349250"/>
                  <a:gd name="T12" fmla="*/ 40217 h 40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9250" h="40217">
                    <a:moveTo>
                      <a:pt x="0" y="12700"/>
                    </a:moveTo>
                    <a:cubicBezTo>
                      <a:pt x="53446" y="26458"/>
                      <a:pt x="106892" y="40217"/>
                      <a:pt x="165100" y="38100"/>
                    </a:cubicBezTo>
                    <a:cubicBezTo>
                      <a:pt x="223308" y="35983"/>
                      <a:pt x="286279" y="17991"/>
                      <a:pt x="349250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67622" name="Picture 139" descr="图片2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43438" y="4797425"/>
                <a:ext cx="371475" cy="287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23" name="Picture 139" descr="图片2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87963" y="4797425"/>
                <a:ext cx="369887" cy="287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9656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9831600" cy="1024280"/>
          </a:xfrm>
        </p:spPr>
        <p:txBody>
          <a:bodyPr/>
          <a:lstStyle/>
          <a:p>
            <a:r>
              <a:rPr lang="en-US" altLang="zh-CN" sz="3000" dirty="0"/>
              <a:t>AR G3 Management Feature: Free of Manual Configuration</a:t>
            </a:r>
            <a:endParaRPr lang="zh-CN" altLang="en-US" sz="3000" dirty="0"/>
          </a:p>
        </p:txBody>
      </p:sp>
      <p:grpSp>
        <p:nvGrpSpPr>
          <p:cNvPr id="2" name="组合 78"/>
          <p:cNvGrpSpPr>
            <a:grpSpLocks/>
          </p:cNvGrpSpPr>
          <p:nvPr/>
        </p:nvGrpSpPr>
        <p:grpSpPr bwMode="auto">
          <a:xfrm>
            <a:off x="1163452" y="1739901"/>
            <a:ext cx="9793088" cy="5103809"/>
            <a:chOff x="-360512" y="1739900"/>
            <a:chExt cx="9792782" cy="5103475"/>
          </a:xfrm>
        </p:grpSpPr>
        <p:sp>
          <p:nvSpPr>
            <p:cNvPr id="9222" name="Text Box 75"/>
            <p:cNvSpPr txBox="1">
              <a:spLocks noChangeArrowheads="1"/>
            </p:cNvSpPr>
            <p:nvPr/>
          </p:nvSpPr>
          <p:spPr bwMode="auto">
            <a:xfrm>
              <a:off x="-360512" y="4941674"/>
              <a:ext cx="9792782" cy="19017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lnSpc>
                  <a:spcPct val="120000"/>
                </a:lnSpc>
                <a:buSzPct val="100000"/>
                <a:defRPr/>
              </a:pPr>
              <a:r>
                <a:rPr lang="zh-CN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Advantages and Values</a:t>
              </a:r>
            </a:p>
            <a:p>
              <a:pPr marL="176213" indent="-176213" eaLnBrk="0" hangingPunct="0">
                <a:lnSpc>
                  <a:spcPct val="120000"/>
                </a:lnSpc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zh-CN" sz="14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The AR G3 supports TR069</a:t>
              </a:r>
              <a:r>
                <a:rPr lang="en-US" altLang="zh-CN" sz="14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, </a:t>
              </a:r>
              <a:r>
                <a:rPr lang="zh-CN" altLang="zh-CN" sz="14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and implements automatic configuration of "Zero Touch" by working with the ACS and NMS.</a:t>
              </a:r>
            </a:p>
            <a:p>
              <a:pPr marL="176213" indent="-176213" eaLnBrk="0" hangingPunct="0">
                <a:lnSpc>
                  <a:spcPct val="120000"/>
                </a:lnSpc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zh-CN" sz="14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The batch configuration and automatic upgrade save deployment and maintenance costs.</a:t>
              </a:r>
            </a:p>
            <a:p>
              <a:pPr marL="176213" indent="-176213" eaLnBrk="0" hangingPunct="0">
                <a:lnSpc>
                  <a:spcPct val="120000"/>
                </a:lnSpc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zh-CN" sz="14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The network status is automatically monitored using TR069</a:t>
              </a:r>
              <a:r>
                <a:rPr lang="en-US" altLang="zh-CN" sz="14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, </a:t>
              </a:r>
              <a:r>
                <a:rPr lang="zh-CN" altLang="zh-CN" sz="1400" dirty="0">
                  <a:solidFill>
                    <a:srgbClr val="2D2015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implementing simple O&amp;M.</a:t>
              </a: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101975" y="2176463"/>
              <a:ext cx="788988" cy="352425"/>
              <a:chOff x="3107" y="845"/>
              <a:chExt cx="694" cy="463"/>
            </a:xfrm>
          </p:grpSpPr>
          <p:pic>
            <p:nvPicPr>
              <p:cNvPr id="9290" name="Picture 4" descr="assista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07" y="845"/>
                <a:ext cx="694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91" name="Picture 5" descr="终端机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43" y="871"/>
                <a:ext cx="256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92" name="Picture 6" descr="终端机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24" y="898"/>
                <a:ext cx="256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5" name="Picture 7" descr="终端机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3913" y="2297113"/>
              <a:ext cx="288925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AutoShape 8"/>
            <p:cNvSpPr>
              <a:spLocks noChangeArrowheads="1"/>
            </p:cNvSpPr>
            <p:nvPr/>
          </p:nvSpPr>
          <p:spPr bwMode="auto">
            <a:xfrm>
              <a:off x="3668623" y="2003408"/>
              <a:ext cx="1217574" cy="692105"/>
            </a:xfrm>
            <a:prstGeom prst="diamond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990000"/>
                </a:buClr>
                <a:buFontTx/>
                <a:buChar char="•"/>
                <a:defRPr/>
              </a:pPr>
              <a:endParaRPr lang="zh-CN" altLang="en-US" sz="1600" kern="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pic>
          <p:nvPicPr>
            <p:cNvPr id="9227" name="Picture 9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98900" y="2097088"/>
              <a:ext cx="26987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AutoShape 10"/>
            <p:cNvSpPr>
              <a:spLocks noChangeArrowheads="1"/>
            </p:cNvSpPr>
            <p:nvPr/>
          </p:nvSpPr>
          <p:spPr bwMode="auto">
            <a:xfrm>
              <a:off x="4563945" y="2146273"/>
              <a:ext cx="142871" cy="168264"/>
            </a:xfrm>
            <a:prstGeom prst="can">
              <a:avLst>
                <a:gd name="adj" fmla="val 29444"/>
              </a:avLst>
            </a:prstGeom>
            <a:solidFill>
              <a:srgbClr val="808080">
                <a:alpha val="85097"/>
              </a:srgbClr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990000"/>
                </a:buClr>
                <a:buFontTx/>
                <a:buChar char="•"/>
                <a:defRPr/>
              </a:pPr>
              <a:endParaRPr lang="zh-CN" altLang="en-US" sz="1600" kern="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pic>
          <p:nvPicPr>
            <p:cNvPr id="9229" name="Picture 11" descr="ICP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5288" y="2097088"/>
              <a:ext cx="331787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2" descr="lc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64000" y="2170113"/>
              <a:ext cx="214313" cy="21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3" descr="assistant_mar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20900" y="1908175"/>
              <a:ext cx="1166813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H="1">
              <a:off x="1311259" y="3343170"/>
              <a:ext cx="769914" cy="438121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91" name="Line 15"/>
            <p:cNvSpPr>
              <a:spLocks noChangeShapeType="1"/>
            </p:cNvSpPr>
            <p:nvPr/>
          </p:nvSpPr>
          <p:spPr bwMode="auto">
            <a:xfrm>
              <a:off x="2257379" y="3346345"/>
              <a:ext cx="773089" cy="446059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 flipH="1">
              <a:off x="2379613" y="2738373"/>
              <a:ext cx="873098" cy="452407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3470191" y="2738373"/>
              <a:ext cx="1027081" cy="485743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>
              <a:off x="4824287" y="3347933"/>
              <a:ext cx="1001681" cy="46352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562350" y="4005263"/>
              <a:ext cx="927100" cy="381000"/>
              <a:chOff x="2835" y="618"/>
              <a:chExt cx="952" cy="636"/>
            </a:xfrm>
          </p:grpSpPr>
          <p:pic>
            <p:nvPicPr>
              <p:cNvPr id="9286" name="Picture 20" descr="assista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5" y="663"/>
                <a:ext cx="952" cy="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7" name="Picture 21" descr="终端机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16" y="618"/>
                <a:ext cx="29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8" name="Picture 22" descr="终端机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4" y="663"/>
                <a:ext cx="29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9" name="Picture 23" descr="终端机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72" y="801"/>
                <a:ext cx="29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38" name="Picture 24" descr="assistant_hom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95613" y="3992563"/>
              <a:ext cx="874712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352550" y="4005263"/>
              <a:ext cx="923925" cy="381000"/>
              <a:chOff x="2835" y="618"/>
              <a:chExt cx="952" cy="636"/>
            </a:xfrm>
          </p:grpSpPr>
          <p:pic>
            <p:nvPicPr>
              <p:cNvPr id="9282" name="Picture 26" descr="assista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5" y="663"/>
                <a:ext cx="952" cy="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3" name="Picture 27" descr="终端机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16" y="618"/>
                <a:ext cx="29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4" name="Picture 28" descr="终端机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4" y="663"/>
                <a:ext cx="29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5" name="Picture 29" descr="终端机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72" y="801"/>
                <a:ext cx="29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40" name="Picture 30" descr="assistant_hom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4225" y="3992563"/>
              <a:ext cx="873125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5670550" y="4019550"/>
              <a:ext cx="928688" cy="381000"/>
              <a:chOff x="2835" y="618"/>
              <a:chExt cx="952" cy="636"/>
            </a:xfrm>
          </p:grpSpPr>
          <p:pic>
            <p:nvPicPr>
              <p:cNvPr id="9278" name="Picture 32" descr="assista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5" y="663"/>
                <a:ext cx="952" cy="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79" name="Picture 33" descr="终端机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16" y="618"/>
                <a:ext cx="29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0" name="Picture 34" descr="终端机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4" y="663"/>
                <a:ext cx="29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1" name="Picture 35" descr="终端机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72" y="801"/>
                <a:ext cx="29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42" name="Picture 36" descr="assistant_hom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08575" y="4008438"/>
              <a:ext cx="871538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Line 37"/>
            <p:cNvSpPr>
              <a:spLocks noChangeShapeType="1"/>
            </p:cNvSpPr>
            <p:nvPr/>
          </p:nvSpPr>
          <p:spPr bwMode="auto">
            <a:xfrm flipV="1">
              <a:off x="1627162" y="3636839"/>
              <a:ext cx="547670" cy="322241"/>
            </a:xfrm>
            <a:prstGeom prst="line">
              <a:avLst/>
            </a:prstGeom>
            <a:noFill/>
            <a:ln w="38100">
              <a:solidFill>
                <a:srgbClr val="15E305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02" name="Line 38"/>
            <p:cNvSpPr>
              <a:spLocks noChangeShapeType="1"/>
            </p:cNvSpPr>
            <p:nvPr/>
          </p:nvSpPr>
          <p:spPr bwMode="auto">
            <a:xfrm>
              <a:off x="2324052" y="3503498"/>
              <a:ext cx="541321" cy="355577"/>
            </a:xfrm>
            <a:prstGeom prst="line">
              <a:avLst/>
            </a:prstGeom>
            <a:noFill/>
            <a:ln w="38100">
              <a:solidFill>
                <a:srgbClr val="15E305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03" name="Line 39"/>
            <p:cNvSpPr>
              <a:spLocks noChangeShapeType="1"/>
            </p:cNvSpPr>
            <p:nvPr/>
          </p:nvSpPr>
          <p:spPr bwMode="auto">
            <a:xfrm>
              <a:off x="4798887" y="3509847"/>
              <a:ext cx="976281" cy="449233"/>
            </a:xfrm>
            <a:prstGeom prst="line">
              <a:avLst/>
            </a:prstGeom>
            <a:noFill/>
            <a:ln w="38100">
              <a:solidFill>
                <a:srgbClr val="15E305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04" name="Line 40"/>
            <p:cNvSpPr>
              <a:spLocks noChangeShapeType="1"/>
            </p:cNvSpPr>
            <p:nvPr/>
          </p:nvSpPr>
          <p:spPr bwMode="auto">
            <a:xfrm>
              <a:off x="3408281" y="2925685"/>
              <a:ext cx="1027080" cy="485743"/>
            </a:xfrm>
            <a:prstGeom prst="line">
              <a:avLst/>
            </a:prstGeom>
            <a:noFill/>
            <a:ln w="38100">
              <a:solidFill>
                <a:srgbClr val="15E305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05" name="Line 41"/>
            <p:cNvSpPr>
              <a:spLocks noChangeShapeType="1"/>
            </p:cNvSpPr>
            <p:nvPr/>
          </p:nvSpPr>
          <p:spPr bwMode="auto">
            <a:xfrm flipV="1">
              <a:off x="1506515" y="2357398"/>
              <a:ext cx="2827249" cy="1455642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prstDash val="lgDash"/>
              <a:round/>
              <a:headEnd/>
              <a:tailEnd type="triangle" w="lg" len="lg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06" name="Line 42"/>
            <p:cNvSpPr>
              <a:spLocks noChangeShapeType="1"/>
            </p:cNvSpPr>
            <p:nvPr/>
          </p:nvSpPr>
          <p:spPr bwMode="auto">
            <a:xfrm flipV="1">
              <a:off x="3098728" y="2357398"/>
              <a:ext cx="1285835" cy="1419132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prstDash val="lgDash"/>
              <a:round/>
              <a:headEnd/>
              <a:tailEnd type="triangle" w="lg" len="lg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07" name="Line 43"/>
            <p:cNvSpPr>
              <a:spLocks noChangeShapeType="1"/>
            </p:cNvSpPr>
            <p:nvPr/>
          </p:nvSpPr>
          <p:spPr bwMode="auto">
            <a:xfrm flipH="1" flipV="1">
              <a:off x="4384562" y="2357398"/>
              <a:ext cx="1544590" cy="1419132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prstDash val="lgDash"/>
              <a:round/>
              <a:headEnd/>
              <a:tailEnd type="triangle" w="lg" len="lg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08" name="Line 44"/>
            <p:cNvSpPr>
              <a:spLocks noChangeShapeType="1"/>
            </p:cNvSpPr>
            <p:nvPr/>
          </p:nvSpPr>
          <p:spPr bwMode="auto">
            <a:xfrm flipH="1">
              <a:off x="1608112" y="2463753"/>
              <a:ext cx="2622468" cy="138420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lgDash"/>
              <a:round/>
              <a:headEnd/>
              <a:tailEnd type="triangle" w="lg" len="lg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09" name="Line 45"/>
            <p:cNvSpPr>
              <a:spLocks noChangeShapeType="1"/>
            </p:cNvSpPr>
            <p:nvPr/>
          </p:nvSpPr>
          <p:spPr bwMode="auto">
            <a:xfrm>
              <a:off x="4384562" y="2463753"/>
              <a:ext cx="1493791" cy="1349287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lgDash"/>
              <a:round/>
              <a:headEnd/>
              <a:tailEnd type="triangle" w="lg" len="lg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10" name="Line 46"/>
            <p:cNvSpPr>
              <a:spLocks noChangeShapeType="1"/>
            </p:cNvSpPr>
            <p:nvPr/>
          </p:nvSpPr>
          <p:spPr bwMode="auto">
            <a:xfrm flipH="1">
              <a:off x="3201912" y="2463753"/>
              <a:ext cx="1182650" cy="1312777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lgDash"/>
              <a:round/>
              <a:headEnd/>
              <a:tailEnd type="triangle" w="lg" len="lg"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pic>
          <p:nvPicPr>
            <p:cNvPr id="9253" name="Picture 47" descr="0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87700" y="2493963"/>
              <a:ext cx="384175" cy="38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4" name="Picture 48" descr="0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76750" y="3063875"/>
              <a:ext cx="385763" cy="3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5" name="Picture 49" descr="0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767388" y="3589338"/>
              <a:ext cx="384175" cy="38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6" name="Picture 50" descr="0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05125" y="3700463"/>
              <a:ext cx="382588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7" name="Picture 51" descr="0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03313" y="3687763"/>
              <a:ext cx="385762" cy="38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8" name="Picture 52" descr="0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09775" y="3019425"/>
              <a:ext cx="385763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9" name="Picture 53" descr="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84988" y="2992438"/>
              <a:ext cx="835025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" name="AutoShape 54"/>
            <p:cNvSpPr>
              <a:spLocks noChangeArrowheads="1"/>
            </p:cNvSpPr>
            <p:nvPr/>
          </p:nvSpPr>
          <p:spPr bwMode="auto">
            <a:xfrm rot="5400000">
              <a:off x="7083236" y="2685986"/>
              <a:ext cx="468282" cy="144458"/>
            </a:xfrm>
            <a:prstGeom prst="leftRightArrow">
              <a:avLst>
                <a:gd name="adj1" fmla="val 50000"/>
                <a:gd name="adj2" fmla="val 64835"/>
              </a:avLst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990000"/>
                </a:buClr>
                <a:buFontTx/>
                <a:buChar char="•"/>
                <a:defRPr/>
              </a:pPr>
              <a:endParaRPr lang="zh-CN" altLang="en-US" sz="1600" kern="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6861175" y="1916113"/>
              <a:ext cx="838200" cy="444500"/>
              <a:chOff x="4150" y="2194"/>
              <a:chExt cx="1309" cy="853"/>
            </a:xfrm>
          </p:grpSpPr>
          <p:sp>
            <p:nvSpPr>
              <p:cNvPr id="135" name="AutoShape 56"/>
              <p:cNvSpPr>
                <a:spLocks noChangeArrowheads="1"/>
              </p:cNvSpPr>
              <p:nvPr/>
            </p:nvSpPr>
            <p:spPr bwMode="auto">
              <a:xfrm>
                <a:off x="4150" y="2194"/>
                <a:ext cx="1309" cy="853"/>
              </a:xfrm>
              <a:prstGeom prst="roundRect">
                <a:avLst>
                  <a:gd name="adj" fmla="val 9667"/>
                </a:avLst>
              </a:prstGeom>
              <a:gradFill rotWithShape="0">
                <a:gsLst>
                  <a:gs pos="0">
                    <a:srgbClr val="BBE0E3"/>
                  </a:gs>
                  <a:gs pos="100000">
                    <a:srgbClr val="ACD583"/>
                  </a:gs>
                </a:gsLst>
                <a:lin ang="2700000" scaled="1"/>
              </a:gradFill>
              <a:ln w="28575" algn="ctr">
                <a:solidFill>
                  <a:srgbClr val="42412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lnSpc>
                    <a:spcPct val="12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990000"/>
                  </a:buClr>
                  <a:buFontTx/>
                  <a:buChar char="•"/>
                  <a:defRPr/>
                </a:pPr>
                <a:endParaRPr lang="zh-CN" altLang="en-US" sz="1600" kern="0" dirty="0">
                  <a:solidFill>
                    <a:srgbClr val="2D2015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pic>
            <p:nvPicPr>
              <p:cNvPr id="9276" name="Picture 57" descr="guang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158" y="2205"/>
                <a:ext cx="1163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77" name="Picture 58" descr="guang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299" y="2706"/>
                <a:ext cx="114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7378700" y="1739900"/>
              <a:ext cx="369888" cy="744537"/>
              <a:chOff x="3419" y="648"/>
              <a:chExt cx="656" cy="1266"/>
            </a:xfrm>
          </p:grpSpPr>
          <p:graphicFrame>
            <p:nvGraphicFramePr>
              <p:cNvPr id="9218" name="Object 2"/>
              <p:cNvGraphicFramePr>
                <a:graphicFrameLocks noChangeAspect="1"/>
              </p:cNvGraphicFramePr>
              <p:nvPr/>
            </p:nvGraphicFramePr>
            <p:xfrm>
              <a:off x="3419" y="648"/>
              <a:ext cx="656" cy="6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" name="Visio" r:id="rId17" imgW="1027176" imgH="947623" progId="">
                      <p:embed/>
                    </p:oleObj>
                  </mc:Choice>
                  <mc:Fallback>
                    <p:oleObj name="Visio" r:id="rId17" imgW="1027176" imgH="94762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19" y="648"/>
                            <a:ext cx="656" cy="6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BBE0E3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4" name="Text Box 61"/>
              <p:cNvSpPr txBox="1">
                <a:spLocks noChangeArrowheads="1"/>
              </p:cNvSpPr>
              <p:nvPr/>
            </p:nvSpPr>
            <p:spPr bwMode="auto">
              <a:xfrm>
                <a:off x="3433" y="1447"/>
                <a:ext cx="631" cy="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255" tIns="45635" rIns="91255" bIns="45635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9263" name="Text Box 62"/>
            <p:cNvSpPr txBox="1">
              <a:spLocks noChangeArrowheads="1"/>
            </p:cNvSpPr>
            <p:nvPr/>
          </p:nvSpPr>
          <p:spPr bwMode="auto">
            <a:xfrm>
              <a:off x="6886575" y="2089150"/>
              <a:ext cx="863600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16" tIns="35916" rIns="35916" bIns="35916"/>
            <a:lstStyle/>
            <a:p>
              <a:pPr eaLnBrk="0" fontAlgn="t" hangingPunct="0">
                <a:spcBef>
                  <a:spcPct val="5000"/>
                </a:spcBef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BSS/OSS</a:t>
              </a:r>
            </a:p>
          </p:txBody>
        </p:sp>
        <p:pic>
          <p:nvPicPr>
            <p:cNvPr id="9264" name="Picture 63" descr="0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00888" y="4087813"/>
              <a:ext cx="44767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AutoShape 64"/>
            <p:cNvSpPr>
              <a:spLocks noChangeArrowheads="1"/>
            </p:cNvSpPr>
            <p:nvPr/>
          </p:nvSpPr>
          <p:spPr bwMode="auto">
            <a:xfrm rot="5400000">
              <a:off x="7082443" y="3702712"/>
              <a:ext cx="469869" cy="144458"/>
            </a:xfrm>
            <a:prstGeom prst="leftRightArrow">
              <a:avLst>
                <a:gd name="adj1" fmla="val 50000"/>
                <a:gd name="adj2" fmla="val 65055"/>
              </a:avLst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990000"/>
                </a:buClr>
                <a:buFontTx/>
                <a:buChar char="•"/>
                <a:defRPr/>
              </a:pPr>
              <a:endParaRPr lang="zh-CN" altLang="en-US" sz="1600" kern="0" dirty="0">
                <a:solidFill>
                  <a:srgbClr val="2D2015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9266" name="Text Box 67"/>
            <p:cNvSpPr txBox="1">
              <a:spLocks noChangeArrowheads="1"/>
            </p:cNvSpPr>
            <p:nvPr/>
          </p:nvSpPr>
          <p:spPr bwMode="auto">
            <a:xfrm>
              <a:off x="2843808" y="1825766"/>
              <a:ext cx="1842194" cy="523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eaLnBrk="0" fontAlgn="t" hangingPunct="0">
                <a:buSzPct val="100000"/>
              </a:pPr>
              <a:r>
                <a:rPr lang="zh-CN" altLang="zh-CN" sz="1400" dirty="0">
                  <a:solidFill>
                    <a:srgbClr val="2D2015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Headquarters</a:t>
              </a:r>
            </a:p>
          </p:txBody>
        </p:sp>
        <p:sp>
          <p:nvSpPr>
            <p:cNvPr id="9267" name="Text Box 68"/>
            <p:cNvSpPr txBox="1">
              <a:spLocks noChangeArrowheads="1"/>
            </p:cNvSpPr>
            <p:nvPr/>
          </p:nvSpPr>
          <p:spPr bwMode="auto">
            <a:xfrm>
              <a:off x="5732686" y="3285066"/>
              <a:ext cx="10715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eaLnBrk="0" fontAlgn="t" hangingPunct="0">
                <a:buSzPct val="100000"/>
              </a:pPr>
              <a:r>
                <a:rPr lang="zh-CN" altLang="zh-CN" sz="1400" dirty="0">
                  <a:solidFill>
                    <a:srgbClr val="2D2015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AR G3</a:t>
              </a:r>
            </a:p>
          </p:txBody>
        </p: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317625" y="2767013"/>
              <a:ext cx="1236663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eaLnBrk="0" fontAlgn="t" hangingPunct="0">
                <a:buSzPct val="100000"/>
              </a:pPr>
              <a:r>
                <a:rPr lang="zh-CN" altLang="zh-CN" sz="1400" dirty="0">
                  <a:solidFill>
                    <a:srgbClr val="2D2015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DHCP server</a:t>
              </a:r>
            </a:p>
          </p:txBody>
        </p:sp>
        <p:sp>
          <p:nvSpPr>
            <p:cNvPr id="9269" name="Text Box 70"/>
            <p:cNvSpPr txBox="1">
              <a:spLocks noChangeArrowheads="1"/>
            </p:cNvSpPr>
            <p:nvPr/>
          </p:nvSpPr>
          <p:spPr bwMode="auto">
            <a:xfrm>
              <a:off x="827584" y="3429088"/>
              <a:ext cx="1071563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eaLnBrk="0" fontAlgn="t" hangingPunct="0">
                <a:buSzPct val="100000"/>
              </a:pPr>
              <a:r>
                <a:rPr lang="zh-CN" altLang="zh-CN" sz="1400" dirty="0">
                  <a:solidFill>
                    <a:srgbClr val="2D2015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AR G3</a:t>
              </a:r>
            </a:p>
          </p:txBody>
        </p:sp>
        <p:sp>
          <p:nvSpPr>
            <p:cNvPr id="9270" name="Text Box 71"/>
            <p:cNvSpPr txBox="1">
              <a:spLocks noChangeArrowheads="1"/>
            </p:cNvSpPr>
            <p:nvPr/>
          </p:nvSpPr>
          <p:spPr bwMode="auto">
            <a:xfrm>
              <a:off x="4724573" y="2116133"/>
              <a:ext cx="1071563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eaLnBrk="0" fontAlgn="t" hangingPunct="0">
                <a:buSzPct val="100000"/>
              </a:pPr>
              <a:r>
                <a:rPr lang="zh-CN" altLang="zh-CN" sz="1400" dirty="0">
                  <a:solidFill>
                    <a:srgbClr val="2D2015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ACS</a:t>
              </a:r>
            </a:p>
          </p:txBody>
        </p:sp>
        <p:sp>
          <p:nvSpPr>
            <p:cNvPr id="9271" name="Text Box 72"/>
            <p:cNvSpPr txBox="1">
              <a:spLocks noChangeArrowheads="1"/>
            </p:cNvSpPr>
            <p:nvPr/>
          </p:nvSpPr>
          <p:spPr bwMode="auto">
            <a:xfrm>
              <a:off x="7604894" y="3069033"/>
              <a:ext cx="10715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eaLnBrk="0" fontAlgn="t" hangingPunct="0">
                <a:buSzPct val="100000"/>
              </a:pPr>
              <a:r>
                <a:rPr lang="zh-CN" altLang="zh-CN" sz="1400" b="1" dirty="0">
                  <a:solidFill>
                    <a:srgbClr val="2D2015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ACS</a:t>
              </a:r>
            </a:p>
          </p:txBody>
        </p:sp>
        <p:sp>
          <p:nvSpPr>
            <p:cNvPr id="9272" name="Text Box 73"/>
            <p:cNvSpPr txBox="1">
              <a:spLocks noChangeArrowheads="1"/>
            </p:cNvSpPr>
            <p:nvPr/>
          </p:nvSpPr>
          <p:spPr bwMode="auto">
            <a:xfrm>
              <a:off x="7676902" y="2012950"/>
              <a:ext cx="10715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eaLnBrk="0" fontAlgn="t" hangingPunct="0">
                <a:buSzPct val="100000"/>
              </a:pPr>
              <a:r>
                <a:rPr lang="zh-CN" altLang="zh-CN" sz="1400" b="1" dirty="0">
                  <a:solidFill>
                    <a:srgbClr val="2D2015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NMS</a:t>
              </a:r>
            </a:p>
          </p:txBody>
        </p:sp>
        <p:sp>
          <p:nvSpPr>
            <p:cNvPr id="9273" name="Text Box 74"/>
            <p:cNvSpPr txBox="1">
              <a:spLocks noChangeArrowheads="1"/>
            </p:cNvSpPr>
            <p:nvPr/>
          </p:nvSpPr>
          <p:spPr bwMode="auto">
            <a:xfrm>
              <a:off x="7466013" y="4179888"/>
              <a:ext cx="10715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eaLnBrk="0" fontAlgn="t" hangingPunct="0">
                <a:buSzPct val="100000"/>
              </a:pPr>
              <a:r>
                <a:rPr lang="zh-CN" altLang="zh-CN" sz="1400" b="1" dirty="0">
                  <a:solidFill>
                    <a:srgbClr val="2D2015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AR G3</a:t>
              </a:r>
            </a:p>
          </p:txBody>
        </p:sp>
      </p:grpSp>
      <p:sp>
        <p:nvSpPr>
          <p:cNvPr id="77" name="AutoShape 66"/>
          <p:cNvSpPr>
            <a:spLocks noChangeArrowheads="1"/>
          </p:cNvSpPr>
          <p:nvPr/>
        </p:nvSpPr>
        <p:spPr bwMode="auto">
          <a:xfrm>
            <a:off x="2368551" y="1484784"/>
            <a:ext cx="5819775" cy="3228504"/>
          </a:xfrm>
          <a:prstGeom prst="flowChartAlternateProcess">
            <a:avLst/>
          </a:prstGeom>
          <a:noFill/>
          <a:ln w="25400" algn="ctr">
            <a:solidFill>
              <a:srgbClr val="99CC00"/>
            </a:solidFill>
            <a:prstDash val="dash"/>
            <a:miter lim="800000"/>
            <a:headEnd/>
            <a:tailEnd/>
          </a:ln>
        </p:spPr>
        <p:txBody>
          <a:bodyPr lIns="79200" tIns="39600" rIns="79200" bIns="39600" anchor="ctr"/>
          <a:lstStyle/>
          <a:p>
            <a:pPr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endParaRPr lang="zh-CN" altLang="en-US" sz="1600" kern="0" dirty="0">
              <a:solidFill>
                <a:srgbClr val="2D2015"/>
              </a:solidFill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G3 Management Feature: OPS</a:t>
            </a:r>
            <a:endParaRPr lang="zh-CN" altLang="en-US" dirty="0"/>
          </a:p>
        </p:txBody>
      </p:sp>
      <p:sp>
        <p:nvSpPr>
          <p:cNvPr id="75" name="内容占位符 2"/>
          <p:cNvSpPr txBox="1">
            <a:spLocks/>
          </p:cNvSpPr>
          <p:nvPr/>
        </p:nvSpPr>
        <p:spPr>
          <a:xfrm>
            <a:off x="5758384" y="1374776"/>
            <a:ext cx="5714479" cy="4826533"/>
          </a:xfrm>
          <a:prstGeom prst="rect">
            <a:avLst/>
          </a:prstGeom>
        </p:spPr>
        <p:txBody>
          <a:bodyPr>
            <a:normAutofit/>
          </a:bodyPr>
          <a:lstStyle>
            <a:lvl1pPr marL="301625" indent="-301625" algn="l" defTabSz="801688" rtl="0" eaLnBrk="0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0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0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Regular" pitchFamily="34" charset="0"/>
                <a:ea typeface="+mn-ea"/>
              </a:defRPr>
            </a:lvl3pPr>
            <a:lvl4pPr marL="1400175" indent="-198438" algn="l" defTabSz="801688" rtl="0" eaLnBrk="0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0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r>
              <a:rPr lang="en-US" altLang="zh-CN" dirty="0">
                <a:latin typeface="+mj-lt"/>
                <a:ea typeface="微软雅黑" panose="020B0503020204020204" pitchFamily="34" charset="-122"/>
              </a:rPr>
              <a:t>The open programmability system (OPS) is an open platform that provides Application Programming Interfaces (APIs) to achieve programmability, allowing third-party applications to run on the platform.</a:t>
            </a:r>
            <a:endParaRPr lang="en-US" altLang="zh-CN" kern="0" dirty="0"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92796"/>
            <a:ext cx="3519436" cy="352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0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文本占位符 19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AR as the Enterprise Egress Gateway</a:t>
            </a:r>
            <a:endParaRPr lang="zh-CN" altLang="en-US" dirty="0"/>
          </a:p>
        </p:txBody>
      </p:sp>
      <p:grpSp>
        <p:nvGrpSpPr>
          <p:cNvPr id="203" name="组合 202"/>
          <p:cNvGrpSpPr/>
          <p:nvPr/>
        </p:nvGrpSpPr>
        <p:grpSpPr>
          <a:xfrm>
            <a:off x="1271464" y="1412776"/>
            <a:ext cx="9865096" cy="4752527"/>
            <a:chOff x="2279650" y="1556793"/>
            <a:chExt cx="7851615" cy="4387206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8844522" y="3597628"/>
              <a:ext cx="964658" cy="2135629"/>
            </a:xfrm>
            <a:prstGeom prst="roundRect">
              <a:avLst/>
            </a:prstGeom>
            <a:solidFill>
              <a:srgbClr val="EAEAEA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444500" fontAlgn="ctr">
                <a:buClr>
                  <a:srgbClr val="A2A2A2"/>
                </a:buClr>
                <a:buSzPct val="70000"/>
                <a:defRPr/>
              </a:pPr>
              <a:endParaRPr lang="en-US" altLang="zh-CN" sz="1200" dirty="0">
                <a:solidFill>
                  <a:srgbClr val="333399"/>
                </a:solidFill>
                <a:latin typeface="+mn-ea"/>
                <a:ea typeface="+mn-ea"/>
              </a:endParaRPr>
            </a:p>
          </p:txBody>
        </p:sp>
        <p:cxnSp>
          <p:nvCxnSpPr>
            <p:cNvPr id="6" name="直接连接符 358"/>
            <p:cNvCxnSpPr>
              <a:cxnSpLocks noChangeShapeType="1"/>
            </p:cNvCxnSpPr>
            <p:nvPr/>
          </p:nvCxnSpPr>
          <p:spPr bwMode="auto">
            <a:xfrm>
              <a:off x="8946751" y="4785327"/>
              <a:ext cx="41634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直接连接符 362"/>
            <p:cNvCxnSpPr>
              <a:cxnSpLocks noChangeShapeType="1"/>
            </p:cNvCxnSpPr>
            <p:nvPr/>
          </p:nvCxnSpPr>
          <p:spPr bwMode="auto">
            <a:xfrm>
              <a:off x="8980208" y="5417280"/>
              <a:ext cx="416345" cy="0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8" name="直接连接符 363"/>
            <p:cNvCxnSpPr>
              <a:cxnSpLocks noChangeShapeType="1"/>
            </p:cNvCxnSpPr>
            <p:nvPr/>
          </p:nvCxnSpPr>
          <p:spPr bwMode="auto">
            <a:xfrm flipH="1">
              <a:off x="8980208" y="5101303"/>
              <a:ext cx="416345" cy="0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9" name="TextBox 374"/>
            <p:cNvSpPr txBox="1">
              <a:spLocks noChangeArrowheads="1"/>
            </p:cNvSpPr>
            <p:nvPr/>
          </p:nvSpPr>
          <p:spPr bwMode="auto">
            <a:xfrm>
              <a:off x="8894708" y="4848523"/>
              <a:ext cx="12365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Dedicated link</a:t>
              </a:r>
            </a:p>
          </p:txBody>
        </p:sp>
        <p:sp>
          <p:nvSpPr>
            <p:cNvPr id="10" name="TextBox 375"/>
            <p:cNvSpPr txBox="1">
              <a:spLocks noChangeArrowheads="1"/>
            </p:cNvSpPr>
            <p:nvPr/>
          </p:nvSpPr>
          <p:spPr bwMode="auto">
            <a:xfrm>
              <a:off x="8894708" y="5164500"/>
              <a:ext cx="9832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Internet link</a:t>
              </a:r>
            </a:p>
          </p:txBody>
        </p:sp>
        <p:sp>
          <p:nvSpPr>
            <p:cNvPr id="11" name="TextBox 376"/>
            <p:cNvSpPr txBox="1">
              <a:spLocks noChangeArrowheads="1"/>
            </p:cNvSpPr>
            <p:nvPr/>
          </p:nvSpPr>
          <p:spPr bwMode="auto">
            <a:xfrm>
              <a:off x="8894708" y="5482334"/>
              <a:ext cx="81967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PSTN link</a:t>
              </a:r>
            </a:p>
          </p:txBody>
        </p:sp>
        <p:cxnSp>
          <p:nvCxnSpPr>
            <p:cNvPr id="12" name="直接连接符 377"/>
            <p:cNvCxnSpPr>
              <a:cxnSpLocks noChangeShapeType="1"/>
              <a:endCxn id="20" idx="2"/>
            </p:cNvCxnSpPr>
            <p:nvPr/>
          </p:nvCxnSpPr>
          <p:spPr bwMode="auto">
            <a:xfrm flipV="1">
              <a:off x="3322373" y="2904340"/>
              <a:ext cx="5345575" cy="60593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直接连接符 378"/>
            <p:cNvCxnSpPr>
              <a:cxnSpLocks noChangeShapeType="1"/>
            </p:cNvCxnSpPr>
            <p:nvPr/>
          </p:nvCxnSpPr>
          <p:spPr bwMode="auto">
            <a:xfrm>
              <a:off x="3510100" y="2872741"/>
              <a:ext cx="4180181" cy="630095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4" name="直接连接符 384"/>
            <p:cNvCxnSpPr>
              <a:cxnSpLocks noChangeShapeType="1"/>
            </p:cNvCxnSpPr>
            <p:nvPr/>
          </p:nvCxnSpPr>
          <p:spPr bwMode="auto">
            <a:xfrm>
              <a:off x="3536121" y="2872741"/>
              <a:ext cx="535301" cy="112636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" name="圆角矩形 14"/>
            <p:cNvSpPr/>
            <p:nvPr/>
          </p:nvSpPr>
          <p:spPr>
            <a:xfrm>
              <a:off x="2714583" y="4006539"/>
              <a:ext cx="2769439" cy="1709989"/>
            </a:xfrm>
            <a:prstGeom prst="roundRect">
              <a:avLst>
                <a:gd name="adj" fmla="val 4204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defRPr/>
              </a:pPr>
              <a:endParaRPr lang="en-US" altLang="zh-CN" sz="1200" dirty="0">
                <a:latin typeface="+mn-ea"/>
              </a:endParaRPr>
            </a:p>
          </p:txBody>
        </p:sp>
        <p:cxnSp>
          <p:nvCxnSpPr>
            <p:cNvPr id="16" name="直接连接符 389"/>
            <p:cNvCxnSpPr>
              <a:cxnSpLocks noChangeShapeType="1"/>
              <a:endCxn id="142" idx="0"/>
            </p:cNvCxnSpPr>
            <p:nvPr/>
          </p:nvCxnSpPr>
          <p:spPr bwMode="auto">
            <a:xfrm>
              <a:off x="3554708" y="2883894"/>
              <a:ext cx="3702499" cy="1126363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7" name="直接连接符 390"/>
            <p:cNvCxnSpPr>
              <a:cxnSpLocks noChangeShapeType="1"/>
              <a:stCxn id="111" idx="3"/>
              <a:endCxn id="142" idx="0"/>
            </p:cNvCxnSpPr>
            <p:nvPr/>
          </p:nvCxnSpPr>
          <p:spPr bwMode="auto">
            <a:xfrm>
              <a:off x="4173650" y="3509368"/>
              <a:ext cx="3083558" cy="5008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直接连接符 391"/>
            <p:cNvCxnSpPr>
              <a:cxnSpLocks noChangeShapeType="1"/>
            </p:cNvCxnSpPr>
            <p:nvPr/>
          </p:nvCxnSpPr>
          <p:spPr bwMode="auto">
            <a:xfrm flipH="1">
              <a:off x="4082575" y="3493542"/>
              <a:ext cx="2382833" cy="501845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19" name="TextBox 393"/>
            <p:cNvSpPr txBox="1">
              <a:spLocks noChangeArrowheads="1"/>
            </p:cNvSpPr>
            <p:nvPr/>
          </p:nvSpPr>
          <p:spPr bwMode="auto">
            <a:xfrm>
              <a:off x="4491485" y="4450764"/>
              <a:ext cx="12899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sym typeface="Calibri" pitchFamily="34" charset="0"/>
                </a:rPr>
                <a:t>Large-scale branch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7679129" y="1556793"/>
              <a:ext cx="1975781" cy="1347547"/>
            </a:xfrm>
            <a:prstGeom prst="roundRect">
              <a:avLst>
                <a:gd name="adj" fmla="val 4204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defRPr/>
              </a:pPr>
              <a:endParaRPr lang="en-US" altLang="zh-CN" sz="1200" dirty="0">
                <a:latin typeface="+mn-ea"/>
              </a:endParaRPr>
            </a:p>
          </p:txBody>
        </p:sp>
        <p:sp>
          <p:nvSpPr>
            <p:cNvPr id="21" name="TextBox 396"/>
            <p:cNvSpPr txBox="1">
              <a:spLocks noChangeArrowheads="1"/>
            </p:cNvSpPr>
            <p:nvPr/>
          </p:nvSpPr>
          <p:spPr bwMode="auto">
            <a:xfrm>
              <a:off x="7638234" y="2686831"/>
              <a:ext cx="13456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sym typeface="Calibri" pitchFamily="34" charset="0"/>
                </a:rPr>
                <a:t>Small-scale branch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279650" y="1567944"/>
              <a:ext cx="2949732" cy="1314090"/>
            </a:xfrm>
            <a:prstGeom prst="roundRect">
              <a:avLst>
                <a:gd name="adj" fmla="val 5569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defRPr/>
              </a:pPr>
              <a:endParaRPr lang="en-US" altLang="zh-CN" sz="1200" dirty="0">
                <a:latin typeface="+mn-ea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3177396" y="1599543"/>
              <a:ext cx="410769" cy="2304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7725" tIns="43862" rIns="87725" bIns="43862" anchor="ctr"/>
            <a:lstStyle/>
            <a:p>
              <a:pPr algn="ctr" defTabSz="800100" eaLnBrk="0" fontAlgn="ctr" hangingPunct="0">
                <a:buSzPct val="100000"/>
              </a:pP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sym typeface="Calibri" pitchFamily="34" charset="0"/>
                </a:rPr>
                <a:t>Enterprise headquarters</a:t>
              </a: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2374444" y="1913660"/>
              <a:ext cx="1559435" cy="789941"/>
            </a:xfrm>
            <a:prstGeom prst="ellipse">
              <a:avLst/>
            </a:prstGeom>
            <a:noFill/>
            <a:ln w="19050">
              <a:solidFill>
                <a:srgbClr val="2D2015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fontAlgn="ctr"/>
              <a:endParaRPr lang="en-US" altLang="zh-CN" sz="12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pic>
          <p:nvPicPr>
            <p:cNvPr id="25" name="Picture 123" descr="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1018" y="1891356"/>
              <a:ext cx="1221156" cy="490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685" descr="图片2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5181" y="2331865"/>
              <a:ext cx="626376" cy="25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686" descr="图片2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3969" y="2333723"/>
              <a:ext cx="269510" cy="263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Freeform 206"/>
            <p:cNvSpPr>
              <a:spLocks/>
            </p:cNvSpPr>
            <p:nvPr/>
          </p:nvSpPr>
          <p:spPr bwMode="auto">
            <a:xfrm rot="18136263">
              <a:off x="7075055" y="3415478"/>
              <a:ext cx="157988" cy="749049"/>
            </a:xfrm>
            <a:custGeom>
              <a:avLst/>
              <a:gdLst>
                <a:gd name="T0" fmla="*/ 2147483647 w 404"/>
                <a:gd name="T1" fmla="*/ 2147483647 h 1294"/>
                <a:gd name="T2" fmla="*/ 2147483647 w 404"/>
                <a:gd name="T3" fmla="*/ 0 h 1294"/>
                <a:gd name="T4" fmla="*/ 2147483647 w 404"/>
                <a:gd name="T5" fmla="*/ 2147483647 h 1294"/>
                <a:gd name="T6" fmla="*/ 0 w 404"/>
                <a:gd name="T7" fmla="*/ 2147483647 h 1294"/>
                <a:gd name="T8" fmla="*/ 2147483647 w 404"/>
                <a:gd name="T9" fmla="*/ 2147483647 h 1294"/>
                <a:gd name="T10" fmla="*/ 2147483647 w 404"/>
                <a:gd name="T11" fmla="*/ 2147483647 h 1294"/>
                <a:gd name="T12" fmla="*/ 2147483647 w 404"/>
                <a:gd name="T13" fmla="*/ 2147483647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4"/>
                <a:gd name="T22" fmla="*/ 0 h 1294"/>
                <a:gd name="T23" fmla="*/ 404 w 404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4" h="1294">
                  <a:moveTo>
                    <a:pt x="404" y="771"/>
                  </a:moveTo>
                  <a:lnTo>
                    <a:pt x="87" y="0"/>
                  </a:lnTo>
                  <a:lnTo>
                    <a:pt x="224" y="574"/>
                  </a:lnTo>
                  <a:lnTo>
                    <a:pt x="0" y="466"/>
                  </a:lnTo>
                  <a:lnTo>
                    <a:pt x="301" y="1294"/>
                  </a:lnTo>
                  <a:lnTo>
                    <a:pt x="155" y="686"/>
                  </a:lnTo>
                  <a:lnTo>
                    <a:pt x="404" y="771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cxnSp>
          <p:nvCxnSpPr>
            <p:cNvPr id="29" name="直接连接符 407"/>
            <p:cNvCxnSpPr>
              <a:cxnSpLocks noChangeShapeType="1"/>
            </p:cNvCxnSpPr>
            <p:nvPr/>
          </p:nvCxnSpPr>
          <p:spPr bwMode="auto">
            <a:xfrm flipH="1">
              <a:off x="6353887" y="2883893"/>
              <a:ext cx="299249" cy="468388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30" name="圆角矩形 29"/>
            <p:cNvSpPr/>
            <p:nvPr/>
          </p:nvSpPr>
          <p:spPr>
            <a:xfrm>
              <a:off x="5322316" y="1556793"/>
              <a:ext cx="2247148" cy="1343829"/>
            </a:xfrm>
            <a:prstGeom prst="roundRect">
              <a:avLst>
                <a:gd name="adj" fmla="val 4204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defRPr/>
              </a:pPr>
              <a:endParaRPr lang="en-US" altLang="zh-CN" sz="1200" dirty="0">
                <a:latin typeface="+mn-ea"/>
              </a:endParaRPr>
            </a:p>
          </p:txBody>
        </p:sp>
        <p:pic>
          <p:nvPicPr>
            <p:cNvPr id="31" name="Picture 2029" descr="图片25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36392" y="2125550"/>
              <a:ext cx="399616" cy="217467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164" descr="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44621" y="1785412"/>
              <a:ext cx="310400" cy="2044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9" descr="Skype_iphone-gui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0272706">
              <a:off x="7088066" y="1833737"/>
              <a:ext cx="180292" cy="17657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29" descr="图片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44593" y="1820726"/>
              <a:ext cx="315976" cy="1691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组合 769"/>
            <p:cNvGrpSpPr/>
            <p:nvPr/>
          </p:nvGrpSpPr>
          <p:grpSpPr>
            <a:xfrm>
              <a:off x="6679527" y="1761308"/>
              <a:ext cx="252034" cy="229149"/>
              <a:chOff x="3988666" y="4721113"/>
              <a:chExt cx="430125" cy="46463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36" name="Picture 455" descr="图片1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88666" y="4721113"/>
                <a:ext cx="267681" cy="431889"/>
              </a:xfrm>
              <a:prstGeom prst="rect">
                <a:avLst/>
              </a:prstGeom>
              <a:noFill/>
            </p:spPr>
          </p:pic>
          <p:pic>
            <p:nvPicPr>
              <p:cNvPr id="37" name="Picture 2020" descr="图片2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211960" y="4869160"/>
                <a:ext cx="206831" cy="316592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1950" descr="图片69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95160" y="1772400"/>
              <a:ext cx="271368" cy="217467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1941" descr="图片68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82901" y="1809574"/>
              <a:ext cx="293672" cy="180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TextBox 513"/>
            <p:cNvSpPr txBox="1">
              <a:spLocks noChangeArrowheads="1"/>
            </p:cNvSpPr>
            <p:nvPr/>
          </p:nvSpPr>
          <p:spPr bwMode="auto">
            <a:xfrm>
              <a:off x="5345792" y="2653595"/>
              <a:ext cx="12025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sym typeface="Calibri" pitchFamily="34" charset="0"/>
                </a:rPr>
                <a:t>Mini branch</a:t>
              </a:r>
            </a:p>
          </p:txBody>
        </p:sp>
        <p:sp>
          <p:nvSpPr>
            <p:cNvPr id="41" name="TextBox 514"/>
            <p:cNvSpPr txBox="1">
              <a:spLocks noChangeArrowheads="1"/>
            </p:cNvSpPr>
            <p:nvPr/>
          </p:nvSpPr>
          <p:spPr bwMode="auto">
            <a:xfrm>
              <a:off x="8645644" y="2463831"/>
              <a:ext cx="10966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AR200/</a:t>
              </a:r>
            </a:p>
            <a:p>
              <a:pPr algn="ctr"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AR1200</a:t>
              </a:r>
            </a:p>
          </p:txBody>
        </p:sp>
        <p:sp>
          <p:nvSpPr>
            <p:cNvPr id="42" name="TextBox 515"/>
            <p:cNvSpPr txBox="1">
              <a:spLocks noChangeArrowheads="1"/>
            </p:cNvSpPr>
            <p:nvPr/>
          </p:nvSpPr>
          <p:spPr bwMode="auto">
            <a:xfrm>
              <a:off x="6547189" y="2454538"/>
              <a:ext cx="10966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AR150/200/AR1200</a:t>
              </a:r>
            </a:p>
          </p:txBody>
        </p:sp>
        <p:cxnSp>
          <p:nvCxnSpPr>
            <p:cNvPr id="43" name="直接连接符 42"/>
            <p:cNvCxnSpPr/>
            <p:nvPr/>
          </p:nvCxnSpPr>
          <p:spPr bwMode="auto">
            <a:xfrm flipV="1">
              <a:off x="4274019" y="4740720"/>
              <a:ext cx="0" cy="252781"/>
            </a:xfrm>
            <a:prstGeom prst="line">
              <a:avLst/>
            </a:prstGeom>
            <a:noFill/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4" name="直接连接符 43"/>
            <p:cNvCxnSpPr/>
            <p:nvPr/>
          </p:nvCxnSpPr>
          <p:spPr bwMode="auto">
            <a:xfrm flipV="1">
              <a:off x="4190377" y="4723990"/>
              <a:ext cx="0" cy="269510"/>
            </a:xfrm>
            <a:prstGeom prst="line">
              <a:avLst/>
            </a:prstGeom>
            <a:noFill/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3" name="Group 599"/>
            <p:cNvGrpSpPr>
              <a:grpSpLocks/>
            </p:cNvGrpSpPr>
            <p:nvPr/>
          </p:nvGrpSpPr>
          <p:grpSpPr bwMode="auto">
            <a:xfrm>
              <a:off x="4075353" y="1858104"/>
              <a:ext cx="863489" cy="218964"/>
              <a:chOff x="1680" y="1392"/>
              <a:chExt cx="913" cy="40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Line 69"/>
              <p:cNvSpPr>
                <a:spLocks noChangeShapeType="1"/>
              </p:cNvSpPr>
              <p:nvPr/>
            </p:nvSpPr>
            <p:spPr bwMode="auto">
              <a:xfrm>
                <a:off x="1680" y="1739"/>
                <a:ext cx="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ctr">
                  <a:defRPr/>
                </a:pPr>
                <a:endParaRPr lang="en-US" altLang="zh-CN" sz="12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7" name="Line 70"/>
              <p:cNvSpPr>
                <a:spLocks noChangeShapeType="1"/>
              </p:cNvSpPr>
              <p:nvPr/>
            </p:nvSpPr>
            <p:spPr bwMode="auto">
              <a:xfrm flipH="1">
                <a:off x="1807" y="1632"/>
                <a:ext cx="65" cy="1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ctr">
                  <a:defRPr/>
                </a:pPr>
                <a:endParaRPr lang="en-US" altLang="zh-CN" sz="12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8" name="Line 71"/>
              <p:cNvSpPr>
                <a:spLocks noChangeShapeType="1"/>
              </p:cNvSpPr>
              <p:nvPr/>
            </p:nvSpPr>
            <p:spPr bwMode="auto">
              <a:xfrm flipV="1">
                <a:off x="2064" y="1628"/>
                <a:ext cx="52" cy="1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ctr">
                  <a:defRPr/>
                </a:pPr>
                <a:endParaRPr lang="en-US" altLang="zh-CN" sz="12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35" name="Group 135"/>
              <p:cNvGrpSpPr>
                <a:grpSpLocks/>
              </p:cNvGrpSpPr>
              <p:nvPr/>
            </p:nvGrpSpPr>
            <p:grpSpPr bwMode="auto">
              <a:xfrm>
                <a:off x="1776" y="1482"/>
                <a:ext cx="166" cy="216"/>
                <a:chOff x="2976" y="3264"/>
                <a:chExt cx="720" cy="577"/>
              </a:xfrm>
            </p:grpSpPr>
            <p:grpSp>
              <p:nvGrpSpPr>
                <p:cNvPr id="45" name="Group 136"/>
                <p:cNvGrpSpPr>
                  <a:grpSpLocks/>
                </p:cNvGrpSpPr>
                <p:nvPr/>
              </p:nvGrpSpPr>
              <p:grpSpPr bwMode="auto">
                <a:xfrm>
                  <a:off x="2976" y="3616"/>
                  <a:ext cx="720" cy="225"/>
                  <a:chOff x="2304" y="2166"/>
                  <a:chExt cx="288" cy="90"/>
                </a:xfrm>
              </p:grpSpPr>
              <p:sp>
                <p:nvSpPr>
                  <p:cNvPr id="88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70"/>
                    <a:ext cx="288" cy="8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AFD8"/>
                      </a:gs>
                      <a:gs pos="50000">
                        <a:srgbClr val="7575AD"/>
                      </a:gs>
                      <a:gs pos="100000">
                        <a:srgbClr val="00AFD8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89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66"/>
                    <a:ext cx="288" cy="7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57DFFF"/>
                      </a:gs>
                      <a:gs pos="50000">
                        <a:srgbClr val="00AFD8"/>
                      </a:gs>
                      <a:gs pos="100000">
                        <a:srgbClr val="57D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49" name="Group 139"/>
                <p:cNvGrpSpPr>
                  <a:grpSpLocks/>
                </p:cNvGrpSpPr>
                <p:nvPr/>
              </p:nvGrpSpPr>
              <p:grpSpPr bwMode="auto">
                <a:xfrm>
                  <a:off x="2976" y="3552"/>
                  <a:ext cx="720" cy="225"/>
                  <a:chOff x="2304" y="2166"/>
                  <a:chExt cx="288" cy="90"/>
                </a:xfrm>
              </p:grpSpPr>
              <p:sp>
                <p:nvSpPr>
                  <p:cNvPr id="86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70"/>
                    <a:ext cx="288" cy="8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AFD8"/>
                      </a:gs>
                      <a:gs pos="50000">
                        <a:srgbClr val="7575AD"/>
                      </a:gs>
                      <a:gs pos="100000">
                        <a:srgbClr val="00AFD8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87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66"/>
                    <a:ext cx="288" cy="7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57DFFF"/>
                      </a:gs>
                      <a:gs pos="50000">
                        <a:srgbClr val="00AFD8"/>
                      </a:gs>
                      <a:gs pos="100000">
                        <a:srgbClr val="57D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50" name="Group 142"/>
                <p:cNvGrpSpPr>
                  <a:grpSpLocks/>
                </p:cNvGrpSpPr>
                <p:nvPr/>
              </p:nvGrpSpPr>
              <p:grpSpPr bwMode="auto">
                <a:xfrm>
                  <a:off x="2976" y="3489"/>
                  <a:ext cx="720" cy="225"/>
                  <a:chOff x="2304" y="2166"/>
                  <a:chExt cx="288" cy="90"/>
                </a:xfrm>
              </p:grpSpPr>
              <p:sp>
                <p:nvSpPr>
                  <p:cNvPr id="84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70"/>
                    <a:ext cx="288" cy="8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AFD8"/>
                      </a:gs>
                      <a:gs pos="50000">
                        <a:srgbClr val="7575AD"/>
                      </a:gs>
                      <a:gs pos="100000">
                        <a:srgbClr val="00AFD8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85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66"/>
                    <a:ext cx="288" cy="7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57DFFF"/>
                      </a:gs>
                      <a:gs pos="50000">
                        <a:srgbClr val="00AFD8"/>
                      </a:gs>
                      <a:gs pos="100000">
                        <a:srgbClr val="57D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51" name="Group 145"/>
                <p:cNvGrpSpPr>
                  <a:grpSpLocks/>
                </p:cNvGrpSpPr>
                <p:nvPr/>
              </p:nvGrpSpPr>
              <p:grpSpPr bwMode="auto">
                <a:xfrm>
                  <a:off x="2976" y="3419"/>
                  <a:ext cx="720" cy="225"/>
                  <a:chOff x="2304" y="2166"/>
                  <a:chExt cx="288" cy="90"/>
                </a:xfrm>
              </p:grpSpPr>
              <p:sp>
                <p:nvSpPr>
                  <p:cNvPr id="82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70"/>
                    <a:ext cx="288" cy="8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AFD8"/>
                      </a:gs>
                      <a:gs pos="50000">
                        <a:srgbClr val="7575AD"/>
                      </a:gs>
                      <a:gs pos="100000">
                        <a:srgbClr val="00AFD8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83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66"/>
                    <a:ext cx="288" cy="7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57DFFF"/>
                      </a:gs>
                      <a:gs pos="50000">
                        <a:srgbClr val="00AFD8"/>
                      </a:gs>
                      <a:gs pos="100000">
                        <a:srgbClr val="57D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52" name="Group 148"/>
                <p:cNvGrpSpPr>
                  <a:grpSpLocks/>
                </p:cNvGrpSpPr>
                <p:nvPr/>
              </p:nvGrpSpPr>
              <p:grpSpPr bwMode="auto">
                <a:xfrm>
                  <a:off x="2976" y="3349"/>
                  <a:ext cx="720" cy="225"/>
                  <a:chOff x="2304" y="2166"/>
                  <a:chExt cx="288" cy="90"/>
                </a:xfrm>
              </p:grpSpPr>
              <p:sp>
                <p:nvSpPr>
                  <p:cNvPr id="80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70"/>
                    <a:ext cx="288" cy="8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AFD8"/>
                      </a:gs>
                      <a:gs pos="50000">
                        <a:srgbClr val="7575AD"/>
                      </a:gs>
                      <a:gs pos="100000">
                        <a:srgbClr val="00AFD8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81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66"/>
                    <a:ext cx="288" cy="7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57DFFF"/>
                      </a:gs>
                      <a:gs pos="50000">
                        <a:srgbClr val="00AFD8"/>
                      </a:gs>
                      <a:gs pos="100000">
                        <a:srgbClr val="57D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53" name="Group 151"/>
                <p:cNvGrpSpPr>
                  <a:grpSpLocks/>
                </p:cNvGrpSpPr>
                <p:nvPr/>
              </p:nvGrpSpPr>
              <p:grpSpPr bwMode="auto">
                <a:xfrm>
                  <a:off x="2976" y="3264"/>
                  <a:ext cx="720" cy="225"/>
                  <a:chOff x="2304" y="2112"/>
                  <a:chExt cx="288" cy="90"/>
                </a:xfrm>
              </p:grpSpPr>
              <p:sp>
                <p:nvSpPr>
                  <p:cNvPr id="78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16"/>
                    <a:ext cx="288" cy="8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57DFFF"/>
                      </a:gs>
                      <a:gs pos="50000">
                        <a:srgbClr val="008EB0"/>
                      </a:gs>
                      <a:gs pos="100000">
                        <a:srgbClr val="57D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79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112"/>
                    <a:ext cx="288" cy="7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FFFF"/>
                      </a:gs>
                      <a:gs pos="50000">
                        <a:srgbClr val="57DFFF"/>
                      </a:gs>
                      <a:gs pos="100000">
                        <a:srgbClr val="CCF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54" name="Group 66"/>
              <p:cNvGrpSpPr>
                <a:grpSpLocks/>
              </p:cNvGrpSpPr>
              <p:nvPr/>
            </p:nvGrpSpPr>
            <p:grpSpPr bwMode="auto">
              <a:xfrm>
                <a:off x="2208" y="1392"/>
                <a:ext cx="385" cy="402"/>
                <a:chOff x="3960" y="12396"/>
                <a:chExt cx="614" cy="690"/>
              </a:xfrm>
            </p:grpSpPr>
            <p:pic>
              <p:nvPicPr>
                <p:cNvPr id="70" name="Picture 67" descr="server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66" y="12396"/>
                  <a:ext cx="408" cy="6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71" name="Picture 68" descr="PC Blue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60" y="12710"/>
                  <a:ext cx="368" cy="37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5" name="Group 173"/>
              <p:cNvGrpSpPr>
                <a:grpSpLocks/>
              </p:cNvGrpSpPr>
              <p:nvPr/>
            </p:nvGrpSpPr>
            <p:grpSpPr bwMode="auto">
              <a:xfrm>
                <a:off x="2014" y="1515"/>
                <a:ext cx="176" cy="204"/>
                <a:chOff x="432" y="3360"/>
                <a:chExt cx="432" cy="468"/>
              </a:xfrm>
            </p:grpSpPr>
            <p:grpSp>
              <p:nvGrpSpPr>
                <p:cNvPr id="56" name="Group 174"/>
                <p:cNvGrpSpPr>
                  <a:grpSpLocks/>
                </p:cNvGrpSpPr>
                <p:nvPr/>
              </p:nvGrpSpPr>
              <p:grpSpPr bwMode="auto">
                <a:xfrm>
                  <a:off x="432" y="3600"/>
                  <a:ext cx="432" cy="228"/>
                  <a:chOff x="432" y="288"/>
                  <a:chExt cx="1488" cy="372"/>
                </a:xfrm>
              </p:grpSpPr>
              <p:sp>
                <p:nvSpPr>
                  <p:cNvPr id="68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24"/>
                    <a:ext cx="1488" cy="33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9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88"/>
                    <a:ext cx="1488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66275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57" name="Group 177"/>
                <p:cNvGrpSpPr>
                  <a:grpSpLocks/>
                </p:cNvGrpSpPr>
                <p:nvPr/>
              </p:nvGrpSpPr>
              <p:grpSpPr bwMode="auto">
                <a:xfrm>
                  <a:off x="432" y="3552"/>
                  <a:ext cx="432" cy="228"/>
                  <a:chOff x="432" y="288"/>
                  <a:chExt cx="1488" cy="372"/>
                </a:xfrm>
              </p:grpSpPr>
              <p:sp>
                <p:nvSpPr>
                  <p:cNvPr id="66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24"/>
                    <a:ext cx="1488" cy="33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7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88"/>
                    <a:ext cx="1488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66275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72" name="Group 180"/>
                <p:cNvGrpSpPr>
                  <a:grpSpLocks/>
                </p:cNvGrpSpPr>
                <p:nvPr/>
              </p:nvGrpSpPr>
              <p:grpSpPr bwMode="auto">
                <a:xfrm>
                  <a:off x="432" y="3504"/>
                  <a:ext cx="432" cy="228"/>
                  <a:chOff x="432" y="288"/>
                  <a:chExt cx="1488" cy="372"/>
                </a:xfrm>
              </p:grpSpPr>
              <p:sp>
                <p:nvSpPr>
                  <p:cNvPr id="64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24"/>
                    <a:ext cx="1488" cy="33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5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88"/>
                    <a:ext cx="1488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66275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73" name="Group 183"/>
                <p:cNvGrpSpPr>
                  <a:grpSpLocks/>
                </p:cNvGrpSpPr>
                <p:nvPr/>
              </p:nvGrpSpPr>
              <p:grpSpPr bwMode="auto">
                <a:xfrm>
                  <a:off x="432" y="3456"/>
                  <a:ext cx="432" cy="228"/>
                  <a:chOff x="432" y="288"/>
                  <a:chExt cx="1488" cy="372"/>
                </a:xfrm>
              </p:grpSpPr>
              <p:sp>
                <p:nvSpPr>
                  <p:cNvPr id="62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24"/>
                    <a:ext cx="1488" cy="33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3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88"/>
                    <a:ext cx="1488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66275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74" name="Group 186"/>
                <p:cNvGrpSpPr>
                  <a:grpSpLocks/>
                </p:cNvGrpSpPr>
                <p:nvPr/>
              </p:nvGrpSpPr>
              <p:grpSpPr bwMode="auto">
                <a:xfrm>
                  <a:off x="432" y="3408"/>
                  <a:ext cx="432" cy="228"/>
                  <a:chOff x="432" y="288"/>
                  <a:chExt cx="1488" cy="372"/>
                </a:xfrm>
              </p:grpSpPr>
              <p:sp>
                <p:nvSpPr>
                  <p:cNvPr id="60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24"/>
                    <a:ext cx="1488" cy="33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1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88"/>
                    <a:ext cx="1488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66275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75" name="Group 189"/>
                <p:cNvGrpSpPr>
                  <a:grpSpLocks/>
                </p:cNvGrpSpPr>
                <p:nvPr/>
              </p:nvGrpSpPr>
              <p:grpSpPr bwMode="auto">
                <a:xfrm>
                  <a:off x="432" y="3360"/>
                  <a:ext cx="432" cy="228"/>
                  <a:chOff x="432" y="288"/>
                  <a:chExt cx="1488" cy="372"/>
                </a:xfrm>
              </p:grpSpPr>
              <p:sp>
                <p:nvSpPr>
                  <p:cNvPr id="58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24"/>
                    <a:ext cx="1488" cy="33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9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88"/>
                    <a:ext cx="1488" cy="3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66275"/>
                          <a:invGamma/>
                        </a:scheme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ctr">
                      <a:defRPr/>
                    </a:pPr>
                    <a:endParaRPr lang="en-US" altLang="zh-CN" sz="1200" dirty="0">
                      <a:solidFill>
                        <a:srgbClr val="FFFFF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90" name="TextBox 662"/>
            <p:cNvSpPr txBox="1">
              <a:spLocks noChangeArrowheads="1"/>
            </p:cNvSpPr>
            <p:nvPr/>
          </p:nvSpPr>
          <p:spPr bwMode="auto">
            <a:xfrm>
              <a:off x="4030530" y="2616242"/>
              <a:ext cx="15259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Server system</a:t>
              </a:r>
            </a:p>
          </p:txBody>
        </p:sp>
        <p:cxnSp>
          <p:nvCxnSpPr>
            <p:cNvPr id="91" name="直接连接符 663"/>
            <p:cNvCxnSpPr>
              <a:cxnSpLocks noChangeShapeType="1"/>
              <a:stCxn id="20" idx="2"/>
              <a:endCxn id="142" idx="0"/>
            </p:cNvCxnSpPr>
            <p:nvPr/>
          </p:nvCxnSpPr>
          <p:spPr bwMode="auto">
            <a:xfrm flipH="1">
              <a:off x="7257206" y="2904340"/>
              <a:ext cx="1410742" cy="1105917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92" name="直接连接符 665"/>
            <p:cNvCxnSpPr>
              <a:cxnSpLocks noChangeShapeType="1"/>
            </p:cNvCxnSpPr>
            <p:nvPr/>
          </p:nvCxnSpPr>
          <p:spPr bwMode="auto">
            <a:xfrm flipV="1">
              <a:off x="4493344" y="3597627"/>
              <a:ext cx="3421837" cy="410770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</p:spPr>
        </p:cxnSp>
        <p:pic>
          <p:nvPicPr>
            <p:cNvPr id="93" name="Picture 455" descr="图片23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294408" y="2493569"/>
              <a:ext cx="319694" cy="260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455" descr="图片23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50850" y="2493569"/>
              <a:ext cx="319694" cy="260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椭圆 94"/>
            <p:cNvSpPr/>
            <p:nvPr/>
          </p:nvSpPr>
          <p:spPr bwMode="auto">
            <a:xfrm>
              <a:off x="4104878" y="4803915"/>
              <a:ext cx="254640" cy="66913"/>
            </a:xfrm>
            <a:prstGeom prst="ellipse">
              <a:avLst/>
            </a:prstGeom>
            <a:noFill/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/>
            <a:lstStyle/>
            <a:p>
              <a:pPr marL="182563" indent="-182563" algn="ctr" defTabSz="801688" fontAlgn="ctr">
                <a:spcBef>
                  <a:spcPct val="50000"/>
                </a:spcBef>
                <a:buFontTx/>
                <a:buAutoNum type="circleNumDbPlain" startAt="4"/>
                <a:defRPr/>
              </a:pPr>
              <a:endParaRPr lang="en-US" altLang="zh-CN" sz="1200" dirty="0">
                <a:latin typeface="+mn-ea"/>
                <a:ea typeface="+mn-ea"/>
              </a:endParaRPr>
            </a:p>
          </p:txBody>
        </p:sp>
        <p:cxnSp>
          <p:nvCxnSpPr>
            <p:cNvPr id="96" name="直接连接符 670"/>
            <p:cNvCxnSpPr>
              <a:cxnSpLocks noChangeShapeType="1"/>
            </p:cNvCxnSpPr>
            <p:nvPr/>
          </p:nvCxnSpPr>
          <p:spPr bwMode="auto">
            <a:xfrm>
              <a:off x="6634548" y="2883893"/>
              <a:ext cx="1537131" cy="457236"/>
            </a:xfrm>
            <a:prstGeom prst="lin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97" name="Freeform 206"/>
            <p:cNvSpPr>
              <a:spLocks/>
            </p:cNvSpPr>
            <p:nvPr/>
          </p:nvSpPr>
          <p:spPr bwMode="auto">
            <a:xfrm rot="15411963">
              <a:off x="8101050" y="2800252"/>
              <a:ext cx="213748" cy="570617"/>
            </a:xfrm>
            <a:custGeom>
              <a:avLst/>
              <a:gdLst>
                <a:gd name="T0" fmla="*/ 2147483647 w 404"/>
                <a:gd name="T1" fmla="*/ 2147483647 h 1294"/>
                <a:gd name="T2" fmla="*/ 2147483647 w 404"/>
                <a:gd name="T3" fmla="*/ 0 h 1294"/>
                <a:gd name="T4" fmla="*/ 2147483647 w 404"/>
                <a:gd name="T5" fmla="*/ 2147483647 h 1294"/>
                <a:gd name="T6" fmla="*/ 0 w 404"/>
                <a:gd name="T7" fmla="*/ 2147483647 h 1294"/>
                <a:gd name="T8" fmla="*/ 2147483647 w 404"/>
                <a:gd name="T9" fmla="*/ 2147483647 h 1294"/>
                <a:gd name="T10" fmla="*/ 2147483647 w 404"/>
                <a:gd name="T11" fmla="*/ 2147483647 h 1294"/>
                <a:gd name="T12" fmla="*/ 2147483647 w 404"/>
                <a:gd name="T13" fmla="*/ 2147483647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4"/>
                <a:gd name="T22" fmla="*/ 0 h 1294"/>
                <a:gd name="T23" fmla="*/ 404 w 404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4" h="1294">
                  <a:moveTo>
                    <a:pt x="404" y="771"/>
                  </a:moveTo>
                  <a:lnTo>
                    <a:pt x="87" y="0"/>
                  </a:lnTo>
                  <a:lnTo>
                    <a:pt x="224" y="574"/>
                  </a:lnTo>
                  <a:lnTo>
                    <a:pt x="0" y="466"/>
                  </a:lnTo>
                  <a:lnTo>
                    <a:pt x="301" y="1294"/>
                  </a:lnTo>
                  <a:lnTo>
                    <a:pt x="155" y="686"/>
                  </a:lnTo>
                  <a:lnTo>
                    <a:pt x="404" y="771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grpSp>
          <p:nvGrpSpPr>
            <p:cNvPr id="76" name="组合 93"/>
            <p:cNvGrpSpPr/>
            <p:nvPr/>
          </p:nvGrpSpPr>
          <p:grpSpPr>
            <a:xfrm>
              <a:off x="4146691" y="2363957"/>
              <a:ext cx="275515" cy="236721"/>
              <a:chOff x="3807174" y="4721113"/>
              <a:chExt cx="430131" cy="46463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99" name="Picture 455" descr="图片1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807174" y="4721113"/>
                <a:ext cx="267682" cy="431888"/>
              </a:xfrm>
              <a:prstGeom prst="rect">
                <a:avLst/>
              </a:prstGeom>
              <a:noFill/>
            </p:spPr>
          </p:pic>
          <p:pic>
            <p:nvPicPr>
              <p:cNvPr id="100" name="Picture 2020" descr="图片2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030473" y="4869160"/>
                <a:ext cx="206832" cy="316592"/>
              </a:xfrm>
              <a:prstGeom prst="rect">
                <a:avLst/>
              </a:prstGeom>
              <a:noFill/>
            </p:spPr>
          </p:pic>
        </p:grpSp>
        <p:grpSp>
          <p:nvGrpSpPr>
            <p:cNvPr id="77" name="组合 99"/>
            <p:cNvGrpSpPr/>
            <p:nvPr/>
          </p:nvGrpSpPr>
          <p:grpSpPr>
            <a:xfrm>
              <a:off x="4416244" y="2378220"/>
              <a:ext cx="275511" cy="236721"/>
              <a:chOff x="3807178" y="4721113"/>
              <a:chExt cx="430126" cy="46463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2" name="Picture 455" descr="图片1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807178" y="4721113"/>
                <a:ext cx="267682" cy="431888"/>
              </a:xfrm>
              <a:prstGeom prst="rect">
                <a:avLst/>
              </a:prstGeom>
              <a:noFill/>
            </p:spPr>
          </p:pic>
          <p:pic>
            <p:nvPicPr>
              <p:cNvPr id="103" name="Picture 2020" descr="图片2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030472" y="4869160"/>
                <a:ext cx="206832" cy="316592"/>
              </a:xfrm>
              <a:prstGeom prst="rect">
                <a:avLst/>
              </a:prstGeom>
              <a:noFill/>
            </p:spPr>
          </p:pic>
        </p:grpSp>
        <p:sp>
          <p:nvSpPr>
            <p:cNvPr id="104" name="TextBox 704"/>
            <p:cNvSpPr txBox="1">
              <a:spLocks noChangeArrowheads="1"/>
            </p:cNvSpPr>
            <p:nvPr/>
          </p:nvSpPr>
          <p:spPr bwMode="auto">
            <a:xfrm>
              <a:off x="4526801" y="4134788"/>
              <a:ext cx="8438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AR3200</a:t>
              </a:r>
            </a:p>
          </p:txBody>
        </p:sp>
        <p:pic>
          <p:nvPicPr>
            <p:cNvPr id="105" name="Picture 164" descr="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44663" y="5294608"/>
              <a:ext cx="310401" cy="2044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" name="Picture 1950" descr="图片69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640180" y="5309476"/>
              <a:ext cx="236053" cy="189586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Picture 1941" descr="图片68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53573" y="5309476"/>
              <a:ext cx="308542" cy="189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8" name="Picture 1950" descr="图片69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41656" y="5309476"/>
              <a:ext cx="236053" cy="189586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9" name="Picture 29" descr="图片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22741" y="5309476"/>
              <a:ext cx="317834" cy="1691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0" name="Picture 20" descr="图片79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123494" y="3320684"/>
              <a:ext cx="1263905" cy="37917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1" name="TextBox 716"/>
            <p:cNvSpPr txBox="1">
              <a:spLocks noChangeArrowheads="1"/>
            </p:cNvSpPr>
            <p:nvPr/>
          </p:nvSpPr>
          <p:spPr bwMode="auto">
            <a:xfrm>
              <a:off x="3404155" y="3370868"/>
              <a:ext cx="7694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WAN</a:t>
              </a:r>
            </a:p>
          </p:txBody>
        </p:sp>
        <p:pic>
          <p:nvPicPr>
            <p:cNvPr id="112" name="Picture 20" descr="图片79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485882" y="3357858"/>
              <a:ext cx="1263905" cy="37917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3" name="TextBox 718"/>
            <p:cNvSpPr txBox="1">
              <a:spLocks noChangeArrowheads="1"/>
            </p:cNvSpPr>
            <p:nvPr/>
          </p:nvSpPr>
          <p:spPr bwMode="auto">
            <a:xfrm>
              <a:off x="5649446" y="3396890"/>
              <a:ext cx="9274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Internet</a:t>
              </a:r>
            </a:p>
          </p:txBody>
        </p:sp>
        <p:pic>
          <p:nvPicPr>
            <p:cNvPr id="114" name="Picture 20" descr="图片79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690281" y="3313249"/>
              <a:ext cx="1263905" cy="37917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5" name="TextBox 720"/>
            <p:cNvSpPr txBox="1">
              <a:spLocks noChangeArrowheads="1"/>
            </p:cNvSpPr>
            <p:nvPr/>
          </p:nvSpPr>
          <p:spPr bwMode="auto">
            <a:xfrm>
              <a:off x="7989529" y="3376444"/>
              <a:ext cx="758343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PSTN</a:t>
              </a:r>
            </a:p>
          </p:txBody>
        </p:sp>
        <p:grpSp>
          <p:nvGrpSpPr>
            <p:cNvPr id="98" name="Group 158"/>
            <p:cNvGrpSpPr>
              <a:grpSpLocks/>
            </p:cNvGrpSpPr>
            <p:nvPr/>
          </p:nvGrpSpPr>
          <p:grpSpPr bwMode="auto">
            <a:xfrm rot="2594599">
              <a:off x="6879302" y="1904820"/>
              <a:ext cx="253878" cy="246242"/>
              <a:chOff x="616" y="3332"/>
              <a:chExt cx="99" cy="12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Arc 159"/>
              <p:cNvSpPr>
                <a:spLocks/>
              </p:cNvSpPr>
              <p:nvPr/>
            </p:nvSpPr>
            <p:spPr bwMode="auto">
              <a:xfrm rot="-23479614">
                <a:off x="632" y="3373"/>
                <a:ext cx="71" cy="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ctr">
                  <a:defRPr/>
                </a:pPr>
                <a:endParaRPr lang="en-US" altLang="zh-CN" sz="1200" dirty="0">
                  <a:latin typeface="+mn-ea"/>
                  <a:ea typeface="+mn-ea"/>
                </a:endParaRPr>
              </a:p>
            </p:txBody>
          </p:sp>
          <p:sp>
            <p:nvSpPr>
              <p:cNvPr id="118" name="Arc 160"/>
              <p:cNvSpPr>
                <a:spLocks/>
              </p:cNvSpPr>
              <p:nvPr/>
            </p:nvSpPr>
            <p:spPr bwMode="auto">
              <a:xfrm rot="-23479614">
                <a:off x="616" y="3332"/>
                <a:ext cx="99" cy="7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ctr">
                  <a:defRPr/>
                </a:pPr>
                <a:endParaRPr lang="en-US" altLang="zh-CN" sz="1200" dirty="0">
                  <a:latin typeface="+mn-ea"/>
                  <a:ea typeface="+mn-ea"/>
                </a:endParaRPr>
              </a:p>
            </p:txBody>
          </p:sp>
          <p:sp>
            <p:nvSpPr>
              <p:cNvPr id="119" name="Arc 161"/>
              <p:cNvSpPr>
                <a:spLocks/>
              </p:cNvSpPr>
              <p:nvPr/>
            </p:nvSpPr>
            <p:spPr bwMode="auto">
              <a:xfrm rot="-23479614">
                <a:off x="649" y="3414"/>
                <a:ext cx="42" cy="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ctr">
                  <a:defRPr/>
                </a:pPr>
                <a:endParaRPr lang="en-US" altLang="zh-CN" sz="1200" dirty="0">
                  <a:latin typeface="+mn-ea"/>
                  <a:ea typeface="+mn-ea"/>
                </a:endParaRPr>
              </a:p>
            </p:txBody>
          </p:sp>
        </p:grpSp>
        <p:cxnSp>
          <p:nvCxnSpPr>
            <p:cNvPr id="120" name="直接连接符 119"/>
            <p:cNvCxnSpPr>
              <a:stCxn id="138" idx="3"/>
              <a:endCxn id="139" idx="1"/>
            </p:cNvCxnSpPr>
            <p:nvPr/>
          </p:nvCxnSpPr>
          <p:spPr bwMode="auto">
            <a:xfrm>
              <a:off x="4088150" y="4190549"/>
              <a:ext cx="185868" cy="5575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1" name="直接连接符 120"/>
            <p:cNvCxnSpPr>
              <a:stCxn id="32" idx="2"/>
              <a:endCxn id="93" idx="0"/>
            </p:cNvCxnSpPr>
            <p:nvPr/>
          </p:nvCxnSpPr>
          <p:spPr bwMode="auto">
            <a:xfrm>
              <a:off x="5498891" y="1989867"/>
              <a:ext cx="955364" cy="503703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2" name="直接连接符 121"/>
            <p:cNvCxnSpPr>
              <a:stCxn id="39" idx="2"/>
              <a:endCxn id="93" idx="0"/>
            </p:cNvCxnSpPr>
            <p:nvPr/>
          </p:nvCxnSpPr>
          <p:spPr bwMode="auto">
            <a:xfrm>
              <a:off x="5829737" y="1989867"/>
              <a:ext cx="624518" cy="503703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3" name="直接连接符 122"/>
            <p:cNvCxnSpPr>
              <a:stCxn id="38" idx="2"/>
              <a:endCxn id="93" idx="0"/>
            </p:cNvCxnSpPr>
            <p:nvPr/>
          </p:nvCxnSpPr>
          <p:spPr bwMode="auto">
            <a:xfrm>
              <a:off x="6130844" y="1989867"/>
              <a:ext cx="323411" cy="503703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4" name="直接连接符 123"/>
            <p:cNvCxnSpPr>
              <a:stCxn id="34" idx="2"/>
              <a:endCxn id="93" idx="0"/>
            </p:cNvCxnSpPr>
            <p:nvPr/>
          </p:nvCxnSpPr>
          <p:spPr bwMode="auto">
            <a:xfrm flipH="1">
              <a:off x="6454255" y="1989867"/>
              <a:ext cx="48326" cy="503703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5" name="直接连接符 124"/>
            <p:cNvCxnSpPr>
              <a:stCxn id="36" idx="2"/>
              <a:endCxn id="93" idx="0"/>
            </p:cNvCxnSpPr>
            <p:nvPr/>
          </p:nvCxnSpPr>
          <p:spPr bwMode="auto">
            <a:xfrm flipH="1">
              <a:off x="6454256" y="1974305"/>
              <a:ext cx="303697" cy="519265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6" name="直接连接符 125"/>
            <p:cNvCxnSpPr>
              <a:stCxn id="31" idx="1"/>
              <a:endCxn id="93" idx="0"/>
            </p:cNvCxnSpPr>
            <p:nvPr/>
          </p:nvCxnSpPr>
          <p:spPr bwMode="auto">
            <a:xfrm flipH="1">
              <a:off x="6454254" y="2233353"/>
              <a:ext cx="682138" cy="26021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7" name="直接连接符 126"/>
            <p:cNvCxnSpPr>
              <a:endCxn id="138" idx="2"/>
            </p:cNvCxnSpPr>
            <p:nvPr/>
          </p:nvCxnSpPr>
          <p:spPr bwMode="auto">
            <a:xfrm flipH="1" flipV="1">
              <a:off x="3928304" y="4324373"/>
              <a:ext cx="217465" cy="176574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8" name="直接连接符 127"/>
            <p:cNvCxnSpPr>
              <a:endCxn id="139" idx="2"/>
            </p:cNvCxnSpPr>
            <p:nvPr/>
          </p:nvCxnSpPr>
          <p:spPr bwMode="auto">
            <a:xfrm flipV="1">
              <a:off x="4164356" y="4324373"/>
              <a:ext cx="269510" cy="17471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9" name="直接连接符 128"/>
            <p:cNvCxnSpPr>
              <a:stCxn id="136" idx="2"/>
              <a:endCxn id="107" idx="0"/>
            </p:cNvCxnSpPr>
            <p:nvPr/>
          </p:nvCxnSpPr>
          <p:spPr>
            <a:xfrm>
              <a:off x="4181085" y="5166358"/>
              <a:ext cx="226759" cy="143119"/>
            </a:xfrm>
            <a:prstGeom prst="line">
              <a:avLst/>
            </a:prstGeom>
            <a:noFill/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0" name="直接连接符 129"/>
            <p:cNvCxnSpPr>
              <a:stCxn id="136" idx="2"/>
              <a:endCxn id="106" idx="0"/>
            </p:cNvCxnSpPr>
            <p:nvPr/>
          </p:nvCxnSpPr>
          <p:spPr>
            <a:xfrm>
              <a:off x="4181084" y="5166358"/>
              <a:ext cx="576192" cy="143119"/>
            </a:xfrm>
            <a:prstGeom prst="line">
              <a:avLst/>
            </a:prstGeom>
            <a:noFill/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1" name="直接连接符 130"/>
            <p:cNvCxnSpPr>
              <a:stCxn id="136" idx="2"/>
              <a:endCxn id="108" idx="0"/>
            </p:cNvCxnSpPr>
            <p:nvPr/>
          </p:nvCxnSpPr>
          <p:spPr>
            <a:xfrm>
              <a:off x="4181084" y="5166358"/>
              <a:ext cx="979526" cy="143119"/>
            </a:xfrm>
            <a:prstGeom prst="line">
              <a:avLst/>
            </a:prstGeom>
            <a:noFill/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2" name="直接连接符 131"/>
            <p:cNvCxnSpPr>
              <a:stCxn id="109" idx="0"/>
              <a:endCxn id="136" idx="2"/>
            </p:cNvCxnSpPr>
            <p:nvPr/>
          </p:nvCxnSpPr>
          <p:spPr bwMode="auto">
            <a:xfrm flipV="1">
              <a:off x="3580729" y="5166358"/>
              <a:ext cx="600356" cy="143119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3" name="直接连接符 132"/>
            <p:cNvCxnSpPr>
              <a:stCxn id="105" idx="0"/>
              <a:endCxn id="136" idx="2"/>
            </p:cNvCxnSpPr>
            <p:nvPr/>
          </p:nvCxnSpPr>
          <p:spPr bwMode="auto">
            <a:xfrm flipV="1">
              <a:off x="3998934" y="5166357"/>
              <a:ext cx="182151" cy="12825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4" name="直接连接符 133"/>
            <p:cNvCxnSpPr>
              <a:stCxn id="177" idx="0"/>
            </p:cNvCxnSpPr>
            <p:nvPr/>
          </p:nvCxnSpPr>
          <p:spPr bwMode="auto">
            <a:xfrm flipV="1">
              <a:off x="3266613" y="4740720"/>
              <a:ext cx="914473" cy="193303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135" name="Picture 160" descr="1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123465" y="4930304"/>
              <a:ext cx="319694" cy="236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6" name="Picture 160" descr="1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021238" y="4930304"/>
              <a:ext cx="319694" cy="236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7" name="Picture 456" descr="图片23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712696" y="2201756"/>
              <a:ext cx="282520" cy="20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8" name="Picture 455" descr="图片2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768457" y="4054864"/>
              <a:ext cx="319694" cy="269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9" name="Picture 455" descr="图片23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74019" y="4066016"/>
              <a:ext cx="319694" cy="258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0" name="Picture 528" descr="图片131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437527" y="3382020"/>
              <a:ext cx="295530" cy="24906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1" name="Picture 160" descr="1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325978" y="4660796"/>
              <a:ext cx="321552" cy="236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2" name="圆角矩形 141"/>
            <p:cNvSpPr/>
            <p:nvPr/>
          </p:nvSpPr>
          <p:spPr>
            <a:xfrm>
              <a:off x="5930107" y="4010256"/>
              <a:ext cx="2654201" cy="1719283"/>
            </a:xfrm>
            <a:prstGeom prst="roundRect">
              <a:avLst>
                <a:gd name="adj" fmla="val 4204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defRPr/>
              </a:pPr>
              <a:endParaRPr lang="en-US" altLang="zh-CN" sz="1200" dirty="0">
                <a:latin typeface="+mn-ea"/>
              </a:endParaRPr>
            </a:p>
          </p:txBody>
        </p:sp>
        <p:sp>
          <p:nvSpPr>
            <p:cNvPr id="143" name="TextBox 394"/>
            <p:cNvSpPr txBox="1">
              <a:spLocks noChangeArrowheads="1"/>
            </p:cNvSpPr>
            <p:nvPr/>
          </p:nvSpPr>
          <p:spPr bwMode="auto">
            <a:xfrm>
              <a:off x="5861591" y="4016288"/>
              <a:ext cx="1484768" cy="25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sym typeface="Calibri" pitchFamily="34" charset="0"/>
                </a:rPr>
                <a:t>Medium-scale branch</a:t>
              </a:r>
            </a:p>
          </p:txBody>
        </p:sp>
        <p:cxnSp>
          <p:nvCxnSpPr>
            <p:cNvPr id="144" name="直接连接符 143"/>
            <p:cNvCxnSpPr>
              <a:stCxn id="161" idx="0"/>
              <a:endCxn id="159" idx="2"/>
            </p:cNvCxnSpPr>
            <p:nvPr/>
          </p:nvCxnSpPr>
          <p:spPr bwMode="auto">
            <a:xfrm flipV="1">
              <a:off x="7392892" y="4268613"/>
              <a:ext cx="79923" cy="392182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145" name="Picture 164" descr="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16713" y="5372672"/>
              <a:ext cx="310401" cy="2044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6" name="Picture 29" descr="图片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61279" y="5404269"/>
              <a:ext cx="315976" cy="1691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1" name="组合 913"/>
            <p:cNvGrpSpPr>
              <a:grpSpLocks/>
            </p:cNvGrpSpPr>
            <p:nvPr/>
          </p:nvGrpSpPr>
          <p:grpSpPr bwMode="auto">
            <a:xfrm>
              <a:off x="8195843" y="5370813"/>
              <a:ext cx="252781" cy="230477"/>
              <a:chOff x="3988666" y="4721113"/>
              <a:chExt cx="430125" cy="464639"/>
            </a:xfrm>
          </p:grpSpPr>
          <p:pic>
            <p:nvPicPr>
              <p:cNvPr id="148" name="Picture 455" descr="图片146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3988666" y="4721113"/>
                <a:ext cx="267681" cy="431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" name="Picture 2020" descr="图片245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211960" y="4869160"/>
                <a:ext cx="206831" cy="316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0" name="Picture 1950" descr="图片69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45685" y="5363378"/>
              <a:ext cx="271368" cy="21932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1" name="Picture 1941" descr="图片684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716330" y="5404269"/>
              <a:ext cx="295530" cy="180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2" name="Picture 1950" descr="图片69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52368" y="5363378"/>
              <a:ext cx="273226" cy="21932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6" name="组合 93"/>
            <p:cNvGrpSpPr/>
            <p:nvPr/>
          </p:nvGrpSpPr>
          <p:grpSpPr>
            <a:xfrm>
              <a:off x="6253710" y="4313480"/>
              <a:ext cx="275515" cy="236721"/>
              <a:chOff x="3807174" y="4721113"/>
              <a:chExt cx="430131" cy="46463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4" name="Picture 455" descr="图片1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807174" y="4721113"/>
                <a:ext cx="267682" cy="431888"/>
              </a:xfrm>
              <a:prstGeom prst="rect">
                <a:avLst/>
              </a:prstGeom>
              <a:noFill/>
            </p:spPr>
          </p:pic>
          <p:pic>
            <p:nvPicPr>
              <p:cNvPr id="155" name="Picture 2020" descr="图片2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030473" y="4869160"/>
                <a:ext cx="206832" cy="316592"/>
              </a:xfrm>
              <a:prstGeom prst="rect">
                <a:avLst/>
              </a:prstGeom>
              <a:noFill/>
            </p:spPr>
          </p:pic>
        </p:grpSp>
        <p:grpSp>
          <p:nvGrpSpPr>
            <p:cNvPr id="147" name="组合 99"/>
            <p:cNvGrpSpPr/>
            <p:nvPr/>
          </p:nvGrpSpPr>
          <p:grpSpPr>
            <a:xfrm>
              <a:off x="6523263" y="4327743"/>
              <a:ext cx="275511" cy="236721"/>
              <a:chOff x="3807178" y="4721113"/>
              <a:chExt cx="430126" cy="46463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7" name="Picture 455" descr="图片1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807178" y="4721113"/>
                <a:ext cx="267682" cy="431888"/>
              </a:xfrm>
              <a:prstGeom prst="rect">
                <a:avLst/>
              </a:prstGeom>
              <a:noFill/>
            </p:spPr>
          </p:pic>
          <p:pic>
            <p:nvPicPr>
              <p:cNvPr id="158" name="Picture 2020" descr="图片2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030472" y="4869160"/>
                <a:ext cx="206832" cy="316592"/>
              </a:xfrm>
              <a:prstGeom prst="rect">
                <a:avLst/>
              </a:prstGeom>
              <a:noFill/>
            </p:spPr>
          </p:pic>
        </p:grpSp>
        <p:pic>
          <p:nvPicPr>
            <p:cNvPr id="159" name="Picture 455" descr="图片234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312968" y="4021407"/>
              <a:ext cx="321553" cy="24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0" name="TextBox 705"/>
            <p:cNvSpPr txBox="1">
              <a:spLocks noChangeArrowheads="1"/>
            </p:cNvSpPr>
            <p:nvPr/>
          </p:nvSpPr>
          <p:spPr bwMode="auto">
            <a:xfrm>
              <a:off x="7584334" y="4017690"/>
              <a:ext cx="8587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AR2200</a:t>
              </a:r>
            </a:p>
          </p:txBody>
        </p:sp>
        <p:pic>
          <p:nvPicPr>
            <p:cNvPr id="161" name="Picture 160" descr="1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233044" y="4660796"/>
              <a:ext cx="321552" cy="236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62" name="直接连接符 161"/>
            <p:cNvCxnSpPr>
              <a:stCxn id="161" idx="2"/>
              <a:endCxn id="145" idx="0"/>
            </p:cNvCxnSpPr>
            <p:nvPr/>
          </p:nvCxnSpPr>
          <p:spPr bwMode="auto">
            <a:xfrm flipH="1">
              <a:off x="6470984" y="4896849"/>
              <a:ext cx="921907" cy="475823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3" name="直接连接符 162"/>
            <p:cNvCxnSpPr>
              <a:stCxn id="161" idx="2"/>
              <a:endCxn id="151" idx="0"/>
            </p:cNvCxnSpPr>
            <p:nvPr/>
          </p:nvCxnSpPr>
          <p:spPr bwMode="auto">
            <a:xfrm flipH="1">
              <a:off x="6865024" y="4896848"/>
              <a:ext cx="527866" cy="50742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4" name="直接连接符 163"/>
            <p:cNvCxnSpPr>
              <a:stCxn id="161" idx="2"/>
              <a:endCxn id="150" idx="0"/>
            </p:cNvCxnSpPr>
            <p:nvPr/>
          </p:nvCxnSpPr>
          <p:spPr bwMode="auto">
            <a:xfrm flipH="1">
              <a:off x="7281370" y="4896849"/>
              <a:ext cx="111521" cy="466529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5" name="直接连接符 164"/>
            <p:cNvCxnSpPr>
              <a:stCxn id="161" idx="2"/>
              <a:endCxn id="152" idx="0"/>
            </p:cNvCxnSpPr>
            <p:nvPr/>
          </p:nvCxnSpPr>
          <p:spPr bwMode="auto">
            <a:xfrm>
              <a:off x="7392892" y="4896849"/>
              <a:ext cx="197021" cy="466529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6" name="直接连接符 165"/>
            <p:cNvCxnSpPr>
              <a:stCxn id="141" idx="2"/>
              <a:endCxn id="146" idx="0"/>
            </p:cNvCxnSpPr>
            <p:nvPr/>
          </p:nvCxnSpPr>
          <p:spPr bwMode="auto">
            <a:xfrm>
              <a:off x="7485825" y="4896848"/>
              <a:ext cx="533442" cy="50742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7" name="直接连接符 166"/>
            <p:cNvCxnSpPr>
              <a:stCxn id="141" idx="2"/>
            </p:cNvCxnSpPr>
            <p:nvPr/>
          </p:nvCxnSpPr>
          <p:spPr bwMode="auto">
            <a:xfrm>
              <a:off x="7485825" y="4896848"/>
              <a:ext cx="788082" cy="473964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8" name="直接连接符 167"/>
            <p:cNvCxnSpPr>
              <a:cxnSpLocks noChangeShapeType="1"/>
              <a:stCxn id="159" idx="2"/>
              <a:endCxn id="174" idx="3"/>
            </p:cNvCxnSpPr>
            <p:nvPr/>
          </p:nvCxnSpPr>
          <p:spPr bwMode="auto">
            <a:xfrm flipH="1">
              <a:off x="6987697" y="4268613"/>
              <a:ext cx="485116" cy="223042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69" name="Text Box 258"/>
            <p:cNvSpPr txBox="1">
              <a:spLocks noChangeArrowheads="1"/>
            </p:cNvSpPr>
            <p:nvPr/>
          </p:nvSpPr>
          <p:spPr bwMode="auto">
            <a:xfrm>
              <a:off x="6121552" y="4718414"/>
              <a:ext cx="1018559" cy="2687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3309" tIns="41653" rIns="83309" bIns="41653">
              <a:spAutoFit/>
            </a:bodyPr>
            <a:lstStyle/>
            <a:p>
              <a:pPr defTabSz="801688"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Server area</a:t>
              </a:r>
            </a:p>
          </p:txBody>
        </p:sp>
        <p:grpSp>
          <p:nvGrpSpPr>
            <p:cNvPr id="153" name="组合 17"/>
            <p:cNvGrpSpPr/>
            <p:nvPr/>
          </p:nvGrpSpPr>
          <p:grpSpPr>
            <a:xfrm>
              <a:off x="6236102" y="4583518"/>
              <a:ext cx="498187" cy="152777"/>
              <a:chOff x="7092280" y="2348880"/>
              <a:chExt cx="1749028" cy="101758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1" name="Picture 2017" descr="图片24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8244408" y="2348880"/>
                <a:ext cx="596900" cy="1017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2017" descr="图片24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668344" y="2348880"/>
                <a:ext cx="596900" cy="1017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2017" descr="图片24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092280" y="2348880"/>
                <a:ext cx="596900" cy="1017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" name="Picture 160" descr="11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852014" y="4422884"/>
              <a:ext cx="135685" cy="137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5" name="Picture 460" descr="图片239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104879" y="4499090"/>
              <a:ext cx="321553" cy="24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6" name="Picture 460" descr="图片239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021238" y="4502807"/>
              <a:ext cx="319694" cy="24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7" name="Picture 462" descr="图片241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140222" y="4934023"/>
              <a:ext cx="252781" cy="198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8" name="Picture 9" descr="Skype_iphone-gui.png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 rot="2340000">
              <a:off x="2835397" y="5296465"/>
              <a:ext cx="180292" cy="178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6" name="Group 158"/>
            <p:cNvGrpSpPr>
              <a:grpSpLocks/>
            </p:cNvGrpSpPr>
            <p:nvPr/>
          </p:nvGrpSpPr>
          <p:grpSpPr bwMode="auto">
            <a:xfrm rot="12763624">
              <a:off x="2997673" y="5100156"/>
              <a:ext cx="289511" cy="239013"/>
              <a:chOff x="616" y="3332"/>
              <a:chExt cx="99" cy="12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0" name="Arc 159"/>
              <p:cNvSpPr>
                <a:spLocks/>
              </p:cNvSpPr>
              <p:nvPr/>
            </p:nvSpPr>
            <p:spPr bwMode="auto">
              <a:xfrm rot="-23479614">
                <a:off x="632" y="3373"/>
                <a:ext cx="71" cy="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ctr">
                  <a:defRPr/>
                </a:pPr>
                <a:endParaRPr lang="en-US" altLang="zh-CN" sz="1200" dirty="0">
                  <a:latin typeface="+mn-ea"/>
                  <a:ea typeface="+mn-ea"/>
                </a:endParaRPr>
              </a:p>
            </p:txBody>
          </p:sp>
          <p:sp>
            <p:nvSpPr>
              <p:cNvPr id="181" name="Arc 160"/>
              <p:cNvSpPr>
                <a:spLocks/>
              </p:cNvSpPr>
              <p:nvPr/>
            </p:nvSpPr>
            <p:spPr bwMode="auto">
              <a:xfrm rot="-23479614">
                <a:off x="616" y="3332"/>
                <a:ext cx="99" cy="7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ctr">
                  <a:defRPr/>
                </a:pPr>
                <a:endParaRPr lang="en-US" altLang="zh-CN" sz="1200" dirty="0">
                  <a:latin typeface="+mn-ea"/>
                  <a:ea typeface="+mn-ea"/>
                </a:endParaRPr>
              </a:p>
            </p:txBody>
          </p:sp>
          <p:sp>
            <p:nvSpPr>
              <p:cNvPr id="182" name="Arc 161"/>
              <p:cNvSpPr>
                <a:spLocks/>
              </p:cNvSpPr>
              <p:nvPr/>
            </p:nvSpPr>
            <p:spPr bwMode="auto">
              <a:xfrm rot="-23479614">
                <a:off x="649" y="3414"/>
                <a:ext cx="42" cy="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ctr">
                  <a:defRPr/>
                </a:pPr>
                <a:endParaRPr lang="en-US" altLang="zh-CN" sz="1200" dirty="0">
                  <a:latin typeface="+mn-ea"/>
                  <a:ea typeface="+mn-ea"/>
                </a:endParaRPr>
              </a:p>
            </p:txBody>
          </p:sp>
        </p:grpSp>
        <p:pic>
          <p:nvPicPr>
            <p:cNvPr id="183" name="Picture 1" descr="E:\60_资源库\胶片库\收集图标\透明logo1\手机+电话+视频会议+音乐+电视+娱乐\ipad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060298" y="5302042"/>
              <a:ext cx="295531" cy="22118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4" name="Picture 164" descr="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20019" y="1874629"/>
              <a:ext cx="310400" cy="2044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5" name="Picture 29" descr="图片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675383" y="1909943"/>
              <a:ext cx="315976" cy="1691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0" name="组合 769"/>
            <p:cNvGrpSpPr/>
            <p:nvPr/>
          </p:nvGrpSpPr>
          <p:grpSpPr>
            <a:xfrm>
              <a:off x="9054925" y="1850525"/>
              <a:ext cx="252034" cy="229149"/>
              <a:chOff x="3988666" y="4721113"/>
              <a:chExt cx="430125" cy="46463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7" name="Picture 455" descr="图片1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88666" y="4721113"/>
                <a:ext cx="267681" cy="431889"/>
              </a:xfrm>
              <a:prstGeom prst="rect">
                <a:avLst/>
              </a:prstGeom>
              <a:noFill/>
            </p:spPr>
          </p:pic>
          <p:pic>
            <p:nvPicPr>
              <p:cNvPr id="188" name="Picture 2020" descr="图片2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211960" y="4869160"/>
                <a:ext cx="206831" cy="316592"/>
              </a:xfrm>
              <a:prstGeom prst="rect">
                <a:avLst/>
              </a:prstGeom>
              <a:noFill/>
            </p:spPr>
          </p:pic>
        </p:grpSp>
        <p:pic>
          <p:nvPicPr>
            <p:cNvPr id="189" name="Picture 1950" descr="图片69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370558" y="1861617"/>
              <a:ext cx="271368" cy="217467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0" name="Picture 1941" descr="图片68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058299" y="1898791"/>
              <a:ext cx="293672" cy="180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91" name="直接连接符 190"/>
            <p:cNvCxnSpPr>
              <a:stCxn id="184" idx="2"/>
              <a:endCxn id="94" idx="0"/>
            </p:cNvCxnSpPr>
            <p:nvPr/>
          </p:nvCxnSpPr>
          <p:spPr bwMode="auto">
            <a:xfrm>
              <a:off x="7874289" y="2079083"/>
              <a:ext cx="836408" cy="41448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2" name="直接连接符 191"/>
            <p:cNvCxnSpPr>
              <a:stCxn id="190" idx="2"/>
              <a:endCxn id="94" idx="0"/>
            </p:cNvCxnSpPr>
            <p:nvPr/>
          </p:nvCxnSpPr>
          <p:spPr bwMode="auto">
            <a:xfrm>
              <a:off x="8205135" y="2079083"/>
              <a:ext cx="505562" cy="41448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3" name="直接连接符 192"/>
            <p:cNvCxnSpPr>
              <a:stCxn id="189" idx="2"/>
              <a:endCxn id="94" idx="0"/>
            </p:cNvCxnSpPr>
            <p:nvPr/>
          </p:nvCxnSpPr>
          <p:spPr bwMode="auto">
            <a:xfrm>
              <a:off x="8506243" y="2079083"/>
              <a:ext cx="204455" cy="41448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4" name="直接连接符 193"/>
            <p:cNvCxnSpPr>
              <a:stCxn id="187" idx="2"/>
              <a:endCxn id="94" idx="0"/>
            </p:cNvCxnSpPr>
            <p:nvPr/>
          </p:nvCxnSpPr>
          <p:spPr bwMode="auto">
            <a:xfrm flipH="1">
              <a:off x="8710697" y="2064214"/>
              <a:ext cx="421922" cy="429355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5" name="直接连接符 194"/>
            <p:cNvCxnSpPr>
              <a:stCxn id="185" idx="2"/>
              <a:endCxn id="94" idx="0"/>
            </p:cNvCxnSpPr>
            <p:nvPr/>
          </p:nvCxnSpPr>
          <p:spPr bwMode="auto">
            <a:xfrm flipH="1">
              <a:off x="8710697" y="2079083"/>
              <a:ext cx="122674" cy="414486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179" name="组合 93"/>
            <p:cNvGrpSpPr/>
            <p:nvPr/>
          </p:nvGrpSpPr>
          <p:grpSpPr>
            <a:xfrm>
              <a:off x="2852318" y="4190807"/>
              <a:ext cx="275515" cy="236721"/>
              <a:chOff x="3807174" y="4721113"/>
              <a:chExt cx="430131" cy="46463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97" name="Picture 455" descr="图片1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807174" y="4721113"/>
                <a:ext cx="267682" cy="431888"/>
              </a:xfrm>
              <a:prstGeom prst="rect">
                <a:avLst/>
              </a:prstGeom>
              <a:noFill/>
            </p:spPr>
          </p:pic>
          <p:pic>
            <p:nvPicPr>
              <p:cNvPr id="198" name="Picture 2020" descr="图片2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030473" y="4869160"/>
                <a:ext cx="206832" cy="316592"/>
              </a:xfrm>
              <a:prstGeom prst="rect">
                <a:avLst/>
              </a:prstGeom>
              <a:noFill/>
            </p:spPr>
          </p:pic>
        </p:grpSp>
        <p:grpSp>
          <p:nvGrpSpPr>
            <p:cNvPr id="186" name="组合 99"/>
            <p:cNvGrpSpPr/>
            <p:nvPr/>
          </p:nvGrpSpPr>
          <p:grpSpPr>
            <a:xfrm>
              <a:off x="3121871" y="4205070"/>
              <a:ext cx="275511" cy="236721"/>
              <a:chOff x="3807178" y="4721113"/>
              <a:chExt cx="430126" cy="46463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0" name="Picture 455" descr="图片1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807178" y="4721113"/>
                <a:ext cx="267682" cy="431888"/>
              </a:xfrm>
              <a:prstGeom prst="rect">
                <a:avLst/>
              </a:prstGeom>
              <a:noFill/>
            </p:spPr>
          </p:pic>
          <p:pic>
            <p:nvPicPr>
              <p:cNvPr id="201" name="Picture 2020" descr="图片2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030472" y="4869160"/>
                <a:ext cx="206832" cy="316592"/>
              </a:xfrm>
              <a:prstGeom prst="rect">
                <a:avLst/>
              </a:prstGeom>
              <a:noFill/>
            </p:spPr>
          </p:pic>
        </p:grpSp>
        <p:sp>
          <p:nvSpPr>
            <p:cNvPr id="202" name="Text Box 258"/>
            <p:cNvSpPr txBox="1">
              <a:spLocks noChangeArrowheads="1"/>
            </p:cNvSpPr>
            <p:nvPr/>
          </p:nvSpPr>
          <p:spPr bwMode="auto">
            <a:xfrm>
              <a:off x="2720160" y="4595741"/>
              <a:ext cx="1018559" cy="2687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3309" tIns="41653" rIns="83309" bIns="41653">
              <a:spAutoFit/>
            </a:bodyPr>
            <a:lstStyle/>
            <a:p>
              <a:pPr defTabSz="801688"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Server area</a:t>
              </a:r>
            </a:p>
          </p:txBody>
        </p:sp>
        <p:grpSp>
          <p:nvGrpSpPr>
            <p:cNvPr id="196" name="组合 17"/>
            <p:cNvGrpSpPr/>
            <p:nvPr/>
          </p:nvGrpSpPr>
          <p:grpSpPr>
            <a:xfrm>
              <a:off x="2834710" y="4460845"/>
              <a:ext cx="498187" cy="152777"/>
              <a:chOff x="7092280" y="2348880"/>
              <a:chExt cx="1749028" cy="101758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4" name="Picture 2017" descr="图片24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8244408" y="2348880"/>
                <a:ext cx="596900" cy="1017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2017" descr="图片24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668344" y="2348880"/>
                <a:ext cx="596900" cy="1017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" name="Picture 2017" descr="图片24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092280" y="2348880"/>
                <a:ext cx="596900" cy="1017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7" name="Picture 160" descr="11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450622" y="4300211"/>
              <a:ext cx="135685" cy="137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08" name="直接连接符 207"/>
            <p:cNvCxnSpPr>
              <a:cxnSpLocks noChangeShapeType="1"/>
              <a:stCxn id="138" idx="1"/>
            </p:cNvCxnSpPr>
            <p:nvPr/>
          </p:nvCxnSpPr>
          <p:spPr bwMode="auto">
            <a:xfrm flipH="1">
              <a:off x="3564002" y="4190549"/>
              <a:ext cx="204455" cy="144977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09" name="Freeform 206"/>
            <p:cNvSpPr>
              <a:spLocks/>
            </p:cNvSpPr>
            <p:nvPr/>
          </p:nvSpPr>
          <p:spPr bwMode="auto">
            <a:xfrm rot="18363000">
              <a:off x="9153993" y="4176609"/>
              <a:ext cx="154271" cy="490693"/>
            </a:xfrm>
            <a:custGeom>
              <a:avLst/>
              <a:gdLst>
                <a:gd name="T0" fmla="*/ 2147483647 w 404"/>
                <a:gd name="T1" fmla="*/ 2147483647 h 1294"/>
                <a:gd name="T2" fmla="*/ 2147483647 w 404"/>
                <a:gd name="T3" fmla="*/ 0 h 1294"/>
                <a:gd name="T4" fmla="*/ 2147483647 w 404"/>
                <a:gd name="T5" fmla="*/ 2147483647 h 1294"/>
                <a:gd name="T6" fmla="*/ 0 w 404"/>
                <a:gd name="T7" fmla="*/ 2147483647 h 1294"/>
                <a:gd name="T8" fmla="*/ 2147483647 w 404"/>
                <a:gd name="T9" fmla="*/ 2147483647 h 1294"/>
                <a:gd name="T10" fmla="*/ 2147483647 w 404"/>
                <a:gd name="T11" fmla="*/ 2147483647 h 1294"/>
                <a:gd name="T12" fmla="*/ 2147483647 w 404"/>
                <a:gd name="T13" fmla="*/ 2147483647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4"/>
                <a:gd name="T22" fmla="*/ 0 h 1294"/>
                <a:gd name="T23" fmla="*/ 404 w 404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4" h="1294">
                  <a:moveTo>
                    <a:pt x="404" y="771"/>
                  </a:moveTo>
                  <a:lnTo>
                    <a:pt x="87" y="0"/>
                  </a:lnTo>
                  <a:lnTo>
                    <a:pt x="224" y="574"/>
                  </a:lnTo>
                  <a:lnTo>
                    <a:pt x="0" y="466"/>
                  </a:lnTo>
                  <a:lnTo>
                    <a:pt x="301" y="1294"/>
                  </a:lnTo>
                  <a:lnTo>
                    <a:pt x="155" y="686"/>
                  </a:lnTo>
                  <a:lnTo>
                    <a:pt x="404" y="771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210" name="TextBox 587"/>
            <p:cNvSpPr txBox="1">
              <a:spLocks noChangeArrowheads="1"/>
            </p:cNvSpPr>
            <p:nvPr/>
          </p:nvSpPr>
          <p:spPr bwMode="auto">
            <a:xfrm>
              <a:off x="8785045" y="4067876"/>
              <a:ext cx="12081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3G base station</a:t>
              </a:r>
            </a:p>
          </p:txBody>
        </p:sp>
        <p:sp>
          <p:nvSpPr>
            <p:cNvPr id="211" name="TextBox 588"/>
            <p:cNvSpPr txBox="1">
              <a:spLocks noChangeArrowheads="1"/>
            </p:cNvSpPr>
            <p:nvPr/>
          </p:nvSpPr>
          <p:spPr bwMode="auto">
            <a:xfrm>
              <a:off x="8900283" y="4549275"/>
              <a:ext cx="6944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ctr" hangingPunct="0">
                <a:buSzPct val="100000"/>
              </a:pP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  <a:sym typeface="Calibri" pitchFamily="34" charset="0"/>
                </a:rPr>
                <a:t>3G link</a:t>
              </a:r>
            </a:p>
          </p:txBody>
        </p:sp>
        <p:pic>
          <p:nvPicPr>
            <p:cNvPr id="212" name="Picture 528" descr="图片131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9002511" y="3644095"/>
              <a:ext cx="355008" cy="40147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607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63452" y="1340768"/>
            <a:ext cx="9937104" cy="4860540"/>
            <a:chOff x="2603613" y="1323975"/>
            <a:chExt cx="6862761" cy="4553298"/>
          </a:xfrm>
        </p:grpSpPr>
        <p:sp>
          <p:nvSpPr>
            <p:cNvPr id="10245" name="平行四边形 79"/>
            <p:cNvSpPr>
              <a:spLocks noChangeArrowheads="1"/>
            </p:cNvSpPr>
            <p:nvPr/>
          </p:nvSpPr>
          <p:spPr bwMode="auto">
            <a:xfrm rot="415638">
              <a:off x="4303714" y="4191001"/>
              <a:ext cx="1252537" cy="315913"/>
            </a:xfrm>
            <a:prstGeom prst="parallelogram">
              <a:avLst>
                <a:gd name="adj" fmla="val 153930"/>
              </a:avLst>
            </a:prstGeom>
            <a:solidFill>
              <a:srgbClr val="3366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79200" tIns="39600" rIns="79200" bIns="39600"/>
            <a:lstStyle/>
            <a:p>
              <a:pPr defTabSz="801688"/>
              <a:endParaRPr lang="zh-CN" altLang="en-US" sz="1400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10246" name="Picture 20" descr="图片79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514" y="1755776"/>
              <a:ext cx="2606675" cy="131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 Box 158"/>
            <p:cNvSpPr txBox="1">
              <a:spLocks noChangeArrowheads="1"/>
            </p:cNvSpPr>
            <p:nvPr/>
          </p:nvSpPr>
          <p:spPr bwMode="auto">
            <a:xfrm>
              <a:off x="5239311" y="3326337"/>
              <a:ext cx="3041650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3" tIns="45707" rIns="91413" bIns="45707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ADSL2+/G.SHDSL/</a:t>
              </a:r>
            </a:p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Ethernet</a:t>
              </a:r>
            </a:p>
          </p:txBody>
        </p:sp>
        <p:sp>
          <p:nvSpPr>
            <p:cNvPr id="10248" name="Text Box 159"/>
            <p:cNvSpPr txBox="1">
              <a:spLocks noChangeArrowheads="1"/>
            </p:cNvSpPr>
            <p:nvPr/>
          </p:nvSpPr>
          <p:spPr bwMode="auto">
            <a:xfrm>
              <a:off x="5054601" y="2032000"/>
              <a:ext cx="1666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/>
            <a:lstStyle/>
            <a:p>
              <a:pPr eaLnBrk="0" fontAlgn="t" hangingPunct="0">
                <a:buSzPct val="100000"/>
              </a:pPr>
              <a:r>
                <a:rPr lang="zh-CN" altLang="zh-CN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WAN</a:t>
              </a:r>
            </a:p>
          </p:txBody>
        </p:sp>
        <p:grpSp>
          <p:nvGrpSpPr>
            <p:cNvPr id="2" name="Group 163"/>
            <p:cNvGrpSpPr>
              <a:grpSpLocks/>
            </p:cNvGrpSpPr>
            <p:nvPr/>
          </p:nvGrpSpPr>
          <p:grpSpPr bwMode="auto">
            <a:xfrm>
              <a:off x="8056564" y="1754189"/>
              <a:ext cx="547687" cy="333375"/>
              <a:chOff x="2132" y="672"/>
              <a:chExt cx="1008" cy="348"/>
            </a:xfrm>
          </p:grpSpPr>
          <p:pic>
            <p:nvPicPr>
              <p:cNvPr id="10303" name="Picture 164" descr="00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132" y="768"/>
                <a:ext cx="100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4" name="Line 165"/>
              <p:cNvSpPr>
                <a:spLocks noChangeShapeType="1"/>
              </p:cNvSpPr>
              <p:nvPr/>
            </p:nvSpPr>
            <p:spPr bwMode="auto">
              <a:xfrm flipH="1">
                <a:off x="2382" y="828"/>
                <a:ext cx="3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305" name="Line 166"/>
              <p:cNvSpPr>
                <a:spLocks noChangeShapeType="1"/>
              </p:cNvSpPr>
              <p:nvPr/>
            </p:nvSpPr>
            <p:spPr bwMode="auto">
              <a:xfrm flipV="1">
                <a:off x="2465" y="761"/>
                <a:ext cx="0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306" name="Line 167"/>
              <p:cNvSpPr>
                <a:spLocks noChangeShapeType="1"/>
              </p:cNvSpPr>
              <p:nvPr/>
            </p:nvSpPr>
            <p:spPr bwMode="auto">
              <a:xfrm flipV="1">
                <a:off x="2619" y="739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307" name="Line 168"/>
              <p:cNvSpPr>
                <a:spLocks noChangeShapeType="1"/>
              </p:cNvSpPr>
              <p:nvPr/>
            </p:nvSpPr>
            <p:spPr bwMode="auto">
              <a:xfrm>
                <a:off x="2530" y="828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pic>
            <p:nvPicPr>
              <p:cNvPr id="10308" name="Picture 169" descr="PC Blue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76" y="678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oup 170"/>
              <p:cNvGrpSpPr>
                <a:grpSpLocks/>
              </p:cNvGrpSpPr>
              <p:nvPr/>
            </p:nvGrpSpPr>
            <p:grpSpPr bwMode="auto">
              <a:xfrm>
                <a:off x="2688" y="672"/>
                <a:ext cx="291" cy="307"/>
                <a:chOff x="2256" y="2419"/>
                <a:chExt cx="336" cy="355"/>
              </a:xfrm>
            </p:grpSpPr>
            <p:pic>
              <p:nvPicPr>
                <p:cNvPr id="10312" name="Picture 171" descr="fuwuqi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352" y="2419"/>
                  <a:ext cx="240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" name="Group 172"/>
                <p:cNvGrpSpPr>
                  <a:grpSpLocks/>
                </p:cNvGrpSpPr>
                <p:nvPr/>
              </p:nvGrpSpPr>
              <p:grpSpPr bwMode="auto">
                <a:xfrm>
                  <a:off x="2256" y="2544"/>
                  <a:ext cx="211" cy="230"/>
                  <a:chOff x="4896" y="1968"/>
                  <a:chExt cx="672" cy="651"/>
                </a:xfrm>
              </p:grpSpPr>
              <p:pic>
                <p:nvPicPr>
                  <p:cNvPr id="10314" name="Picture 173" descr="整套电脑-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6" y="1968"/>
                    <a:ext cx="672" cy="6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aphicFrame>
                <p:nvGraphicFramePr>
                  <p:cNvPr id="10242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5056" y="2076"/>
                  <a:ext cx="328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202" name="BMP 图象" r:id="rId9" imgW="5714286" imgH="3933333" progId="PBrush">
                          <p:embed/>
                        </p:oleObj>
                      </mc:Choice>
                      <mc:Fallback>
                        <p:oleObj name="BMP 图象" r:id="rId9" imgW="5714286" imgH="3933333" progId="PBrush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56" y="2076"/>
                                <a:ext cx="328" cy="23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rgbClr val="FF00FF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pic>
            <p:nvPicPr>
              <p:cNvPr id="10310" name="Picture 175" descr="PC Blue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6" y="672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1" name="Picture 176" descr="PC Blue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68" y="864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50" name="Rectangle 177"/>
            <p:cNvSpPr>
              <a:spLocks noChangeArrowheads="1"/>
            </p:cNvSpPr>
            <p:nvPr/>
          </p:nvSpPr>
          <p:spPr bwMode="auto">
            <a:xfrm>
              <a:off x="7608888" y="1323975"/>
              <a:ext cx="749300" cy="2619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28" tIns="45714" rIns="91428" bIns="45714"/>
            <a:lstStyle/>
            <a:p>
              <a:pPr eaLnBrk="0" fontAlgn="t" hangingPunct="0">
                <a:buSzPct val="100000"/>
              </a:pPr>
              <a:r>
                <a:rPr lang="zh-CN" altLang="zh-CN" sz="11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Headquarters</a:t>
              </a:r>
            </a:p>
          </p:txBody>
        </p:sp>
        <p:pic>
          <p:nvPicPr>
            <p:cNvPr id="10251" name="Picture 178" descr="房子4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450"/>
            <a:stretch>
              <a:fillRect/>
            </a:stretch>
          </p:blipFill>
          <p:spPr bwMode="auto">
            <a:xfrm>
              <a:off x="7805739" y="1606550"/>
              <a:ext cx="2746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79" descr="房子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9888" y="1612900"/>
              <a:ext cx="258762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180"/>
            <p:cNvSpPr txBox="1">
              <a:spLocks noChangeArrowheads="1"/>
            </p:cNvSpPr>
            <p:nvPr/>
          </p:nvSpPr>
          <p:spPr bwMode="auto">
            <a:xfrm>
              <a:off x="7394575" y="1673226"/>
              <a:ext cx="3952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/>
            <a:lstStyle/>
            <a:p>
              <a:pPr fontAlgn="t"/>
              <a:endParaRPr lang="zh-CN" altLang="en-US" sz="700" dirty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cxnSp>
          <p:nvCxnSpPr>
            <p:cNvPr id="10254" name="AutoShape 184"/>
            <p:cNvCxnSpPr>
              <a:cxnSpLocks noChangeShapeType="1"/>
            </p:cNvCxnSpPr>
            <p:nvPr/>
          </p:nvCxnSpPr>
          <p:spPr bwMode="auto">
            <a:xfrm flipV="1">
              <a:off x="7145339" y="2071688"/>
              <a:ext cx="314325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5" name="AutoShape 185"/>
            <p:cNvCxnSpPr>
              <a:cxnSpLocks noChangeShapeType="1"/>
            </p:cNvCxnSpPr>
            <p:nvPr/>
          </p:nvCxnSpPr>
          <p:spPr bwMode="auto">
            <a:xfrm>
              <a:off x="4221164" y="2016126"/>
              <a:ext cx="541337" cy="2698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6" name="AutoShape 187"/>
            <p:cNvCxnSpPr>
              <a:cxnSpLocks noChangeShapeType="1"/>
            </p:cNvCxnSpPr>
            <p:nvPr/>
          </p:nvCxnSpPr>
          <p:spPr bwMode="auto">
            <a:xfrm rot="5400000">
              <a:off x="4890294" y="3098007"/>
              <a:ext cx="869950" cy="5000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7" name="AutoShape 188"/>
            <p:cNvCxnSpPr>
              <a:cxnSpLocks noChangeShapeType="1"/>
            </p:cNvCxnSpPr>
            <p:nvPr/>
          </p:nvCxnSpPr>
          <p:spPr bwMode="auto">
            <a:xfrm rot="16200000" flipH="1">
              <a:off x="5670550" y="2994025"/>
              <a:ext cx="838200" cy="6223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258" name="Text Box 197"/>
            <p:cNvSpPr txBox="1">
              <a:spLocks noChangeArrowheads="1"/>
            </p:cNvSpPr>
            <p:nvPr/>
          </p:nvSpPr>
          <p:spPr bwMode="auto">
            <a:xfrm>
              <a:off x="7373938" y="2176464"/>
              <a:ext cx="969962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eaLnBrk="0" fontAlgn="t" hangingPunct="0">
                <a:buSzPct val="100000"/>
              </a:pPr>
              <a:r>
                <a:rPr lang="zh-CN" altLang="zh-CN" sz="1300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AR3200</a:t>
              </a:r>
            </a:p>
          </p:txBody>
        </p:sp>
        <p:pic>
          <p:nvPicPr>
            <p:cNvPr id="10259" name="Picture 368" descr="图片40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9725" y="2536825"/>
              <a:ext cx="444500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Freeform 14"/>
            <p:cNvSpPr>
              <a:spLocks/>
            </p:cNvSpPr>
            <p:nvPr/>
          </p:nvSpPr>
          <p:spPr bwMode="auto">
            <a:xfrm rot="20349337">
              <a:off x="7010959" y="2415570"/>
              <a:ext cx="409150" cy="1708818"/>
            </a:xfrm>
            <a:custGeom>
              <a:avLst/>
              <a:gdLst/>
              <a:ahLst/>
              <a:cxnLst>
                <a:cxn ang="0">
                  <a:pos x="404" y="771"/>
                </a:cxn>
                <a:cxn ang="0">
                  <a:pos x="87" y="0"/>
                </a:cxn>
                <a:cxn ang="0">
                  <a:pos x="224" y="574"/>
                </a:cxn>
                <a:cxn ang="0">
                  <a:pos x="0" y="466"/>
                </a:cxn>
                <a:cxn ang="0">
                  <a:pos x="301" y="1294"/>
                </a:cxn>
                <a:cxn ang="0">
                  <a:pos x="155" y="686"/>
                </a:cxn>
                <a:cxn ang="0">
                  <a:pos x="404" y="771"/>
                </a:cxn>
              </a:cxnLst>
              <a:rect l="0" t="0" r="r" b="b"/>
              <a:pathLst>
                <a:path w="404" h="1294">
                  <a:moveTo>
                    <a:pt x="404" y="771"/>
                  </a:moveTo>
                  <a:lnTo>
                    <a:pt x="87" y="0"/>
                  </a:lnTo>
                  <a:lnTo>
                    <a:pt x="224" y="574"/>
                  </a:lnTo>
                  <a:lnTo>
                    <a:pt x="0" y="466"/>
                  </a:lnTo>
                  <a:lnTo>
                    <a:pt x="301" y="1294"/>
                  </a:lnTo>
                  <a:lnTo>
                    <a:pt x="155" y="686"/>
                  </a:lnTo>
                  <a:lnTo>
                    <a:pt x="404" y="7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rgbClr val="ECF6A2"/>
              </a:solidFill>
              <a:round/>
              <a:headEnd/>
              <a:tailEnd/>
            </a:ln>
            <a:effectLst/>
            <a:scene3d>
              <a:camera prst="orthographicFront">
                <a:rot lat="21299999" lon="300000" rev="900000"/>
              </a:camera>
              <a:lightRig rig="threePt" dir="t"/>
            </a:scene3d>
          </p:spPr>
          <p:txBody>
            <a:bodyPr wrap="none" lIns="91434" tIns="45717" rIns="91434" bIns="45717" anchor="ctr"/>
            <a:lstStyle/>
            <a:p>
              <a:pPr fontAlgn="t">
                <a:defRPr/>
              </a:pPr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grpSp>
          <p:nvGrpSpPr>
            <p:cNvPr id="5" name="Group 76"/>
            <p:cNvGrpSpPr>
              <a:grpSpLocks noChangeAspect="1"/>
            </p:cNvGrpSpPr>
            <p:nvPr/>
          </p:nvGrpSpPr>
          <p:grpSpPr bwMode="auto">
            <a:xfrm>
              <a:off x="7466014" y="3695701"/>
              <a:ext cx="403225" cy="358775"/>
              <a:chOff x="2992" y="584"/>
              <a:chExt cx="506" cy="392"/>
            </a:xfrm>
          </p:grpSpPr>
          <p:sp>
            <p:nvSpPr>
              <p:cNvPr id="10297" name="Freeform 77"/>
              <p:cNvSpPr>
                <a:spLocks noChangeAspect="1"/>
              </p:cNvSpPr>
              <p:nvPr/>
            </p:nvSpPr>
            <p:spPr bwMode="auto">
              <a:xfrm>
                <a:off x="2992" y="744"/>
                <a:ext cx="506" cy="232"/>
              </a:xfrm>
              <a:custGeom>
                <a:avLst/>
                <a:gdLst>
                  <a:gd name="T0" fmla="*/ 0 w 253"/>
                  <a:gd name="T1" fmla="*/ 0 h 116"/>
                  <a:gd name="T2" fmla="*/ 0 w 253"/>
                  <a:gd name="T3" fmla="*/ 2147483647 h 116"/>
                  <a:gd name="T4" fmla="*/ 0 w 253"/>
                  <a:gd name="T5" fmla="*/ 2147483647 h 116"/>
                  <a:gd name="T6" fmla="*/ 2147483647 w 253"/>
                  <a:gd name="T7" fmla="*/ 2147483647 h 116"/>
                  <a:gd name="T8" fmla="*/ 2147483647 w 253"/>
                  <a:gd name="T9" fmla="*/ 2147483647 h 116"/>
                  <a:gd name="T10" fmla="*/ 2147483647 w 253"/>
                  <a:gd name="T11" fmla="*/ 2147483647 h 116"/>
                  <a:gd name="T12" fmla="*/ 2147483647 w 253"/>
                  <a:gd name="T13" fmla="*/ 0 h 116"/>
                  <a:gd name="T14" fmla="*/ 0 w 253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3"/>
                  <a:gd name="T25" fmla="*/ 0 h 116"/>
                  <a:gd name="T26" fmla="*/ 253 w 253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3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81"/>
                      <a:pt x="57" y="116"/>
                      <a:pt x="127" y="116"/>
                    </a:cubicBezTo>
                    <a:cubicBezTo>
                      <a:pt x="196" y="116"/>
                      <a:pt x="253" y="81"/>
                      <a:pt x="253" y="37"/>
                    </a:cubicBezTo>
                    <a:cubicBezTo>
                      <a:pt x="253" y="37"/>
                      <a:pt x="253" y="37"/>
                      <a:pt x="253" y="37"/>
                    </a:cubicBezTo>
                    <a:cubicBezTo>
                      <a:pt x="253" y="0"/>
                      <a:pt x="253" y="0"/>
                      <a:pt x="2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298" name="Oval 78"/>
              <p:cNvSpPr>
                <a:spLocks noChangeAspect="1" noChangeArrowheads="1"/>
              </p:cNvSpPr>
              <p:nvPr/>
            </p:nvSpPr>
            <p:spPr bwMode="auto">
              <a:xfrm>
                <a:off x="2992" y="586"/>
                <a:ext cx="506" cy="314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299" name="Freeform 79"/>
              <p:cNvSpPr>
                <a:spLocks noChangeAspect="1" noEditPoints="1"/>
              </p:cNvSpPr>
              <p:nvPr/>
            </p:nvSpPr>
            <p:spPr bwMode="auto">
              <a:xfrm>
                <a:off x="2994" y="584"/>
                <a:ext cx="502" cy="318"/>
              </a:xfrm>
              <a:custGeom>
                <a:avLst/>
                <a:gdLst>
                  <a:gd name="T0" fmla="*/ 0 w 251"/>
                  <a:gd name="T1" fmla="*/ 2147483647 h 159"/>
                  <a:gd name="T2" fmla="*/ 2147483647 w 251"/>
                  <a:gd name="T3" fmla="*/ 2147483647 h 159"/>
                  <a:gd name="T4" fmla="*/ 2147483647 w 251"/>
                  <a:gd name="T5" fmla="*/ 2147483647 h 159"/>
                  <a:gd name="T6" fmla="*/ 2147483647 w 251"/>
                  <a:gd name="T7" fmla="*/ 0 h 159"/>
                  <a:gd name="T8" fmla="*/ 0 w 251"/>
                  <a:gd name="T9" fmla="*/ 2147483647 h 159"/>
                  <a:gd name="T10" fmla="*/ 2147483647 w 251"/>
                  <a:gd name="T11" fmla="*/ 2147483647 h 159"/>
                  <a:gd name="T12" fmla="*/ 2147483647 w 251"/>
                  <a:gd name="T13" fmla="*/ 2147483647 h 159"/>
                  <a:gd name="T14" fmla="*/ 2147483647 w 251"/>
                  <a:gd name="T15" fmla="*/ 2147483647 h 159"/>
                  <a:gd name="T16" fmla="*/ 2147483647 w 251"/>
                  <a:gd name="T17" fmla="*/ 2147483647 h 159"/>
                  <a:gd name="T18" fmla="*/ 2147483647 w 251"/>
                  <a:gd name="T19" fmla="*/ 2147483647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1"/>
                  <a:gd name="T31" fmla="*/ 0 h 159"/>
                  <a:gd name="T32" fmla="*/ 251 w 251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1" h="159">
                    <a:moveTo>
                      <a:pt x="0" y="80"/>
                    </a:moveTo>
                    <a:cubicBezTo>
                      <a:pt x="0" y="124"/>
                      <a:pt x="57" y="159"/>
                      <a:pt x="126" y="159"/>
                    </a:cubicBezTo>
                    <a:cubicBezTo>
                      <a:pt x="195" y="159"/>
                      <a:pt x="251" y="124"/>
                      <a:pt x="251" y="80"/>
                    </a:cubicBezTo>
                    <a:cubicBezTo>
                      <a:pt x="251" y="36"/>
                      <a:pt x="195" y="0"/>
                      <a:pt x="126" y="0"/>
                    </a:cubicBezTo>
                    <a:cubicBezTo>
                      <a:pt x="57" y="0"/>
                      <a:pt x="0" y="36"/>
                      <a:pt x="0" y="80"/>
                    </a:cubicBezTo>
                    <a:close/>
                    <a:moveTo>
                      <a:pt x="8" y="80"/>
                    </a:moveTo>
                    <a:cubicBezTo>
                      <a:pt x="8" y="40"/>
                      <a:pt x="61" y="8"/>
                      <a:pt x="126" y="8"/>
                    </a:cubicBezTo>
                    <a:cubicBezTo>
                      <a:pt x="190" y="8"/>
                      <a:pt x="243" y="40"/>
                      <a:pt x="243" y="80"/>
                    </a:cubicBezTo>
                    <a:cubicBezTo>
                      <a:pt x="243" y="119"/>
                      <a:pt x="190" y="152"/>
                      <a:pt x="126" y="152"/>
                    </a:cubicBezTo>
                    <a:cubicBezTo>
                      <a:pt x="61" y="152"/>
                      <a:pt x="8" y="119"/>
                      <a:pt x="8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300" name="Freeform 80"/>
              <p:cNvSpPr>
                <a:spLocks noChangeAspect="1"/>
              </p:cNvSpPr>
              <p:nvPr/>
            </p:nvSpPr>
            <p:spPr bwMode="auto">
              <a:xfrm>
                <a:off x="3010" y="600"/>
                <a:ext cx="460" cy="196"/>
              </a:xfrm>
              <a:custGeom>
                <a:avLst/>
                <a:gdLst>
                  <a:gd name="T0" fmla="*/ 2147483647 w 230"/>
                  <a:gd name="T1" fmla="*/ 2147483647 h 98"/>
                  <a:gd name="T2" fmla="*/ 2147483647 w 230"/>
                  <a:gd name="T3" fmla="*/ 2147483647 h 98"/>
                  <a:gd name="T4" fmla="*/ 2147483647 w 230"/>
                  <a:gd name="T5" fmla="*/ 2147483647 h 98"/>
                  <a:gd name="T6" fmla="*/ 2147483647 w 230"/>
                  <a:gd name="T7" fmla="*/ 0 h 98"/>
                  <a:gd name="T8" fmla="*/ 0 w 230"/>
                  <a:gd name="T9" fmla="*/ 2147483647 h 98"/>
                  <a:gd name="T10" fmla="*/ 2147483647 w 230"/>
                  <a:gd name="T11" fmla="*/ 2147483647 h 98"/>
                  <a:gd name="T12" fmla="*/ 2147483647 w 230"/>
                  <a:gd name="T13" fmla="*/ 2147483647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4" y="3"/>
                      <a:pt x="119" y="3"/>
                    </a:cubicBezTo>
                    <a:cubicBezTo>
                      <a:pt x="170" y="3"/>
                      <a:pt x="214" y="23"/>
                      <a:pt x="230" y="51"/>
                    </a:cubicBezTo>
                    <a:cubicBezTo>
                      <a:pt x="215" y="21"/>
                      <a:pt x="170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301" name="Freeform 81"/>
              <p:cNvSpPr>
                <a:spLocks noChangeAspect="1" noEditPoints="1"/>
              </p:cNvSpPr>
              <p:nvPr/>
            </p:nvSpPr>
            <p:spPr bwMode="auto">
              <a:xfrm>
                <a:off x="3082" y="656"/>
                <a:ext cx="340" cy="190"/>
              </a:xfrm>
              <a:custGeom>
                <a:avLst/>
                <a:gdLst>
                  <a:gd name="T0" fmla="*/ 2147483647 w 170"/>
                  <a:gd name="T1" fmla="*/ 2147483647 h 95"/>
                  <a:gd name="T2" fmla="*/ 2147483647 w 170"/>
                  <a:gd name="T3" fmla="*/ 2147483647 h 95"/>
                  <a:gd name="T4" fmla="*/ 2147483647 w 170"/>
                  <a:gd name="T5" fmla="*/ 2147483647 h 95"/>
                  <a:gd name="T6" fmla="*/ 2147483647 w 170"/>
                  <a:gd name="T7" fmla="*/ 2147483647 h 95"/>
                  <a:gd name="T8" fmla="*/ 2147483647 w 170"/>
                  <a:gd name="T9" fmla="*/ 2147483647 h 95"/>
                  <a:gd name="T10" fmla="*/ 2147483647 w 170"/>
                  <a:gd name="T11" fmla="*/ 2147483647 h 95"/>
                  <a:gd name="T12" fmla="*/ 2147483647 w 170"/>
                  <a:gd name="T13" fmla="*/ 2147483647 h 95"/>
                  <a:gd name="T14" fmla="*/ 2147483647 w 170"/>
                  <a:gd name="T15" fmla="*/ 2147483647 h 95"/>
                  <a:gd name="T16" fmla="*/ 2147483647 w 170"/>
                  <a:gd name="T17" fmla="*/ 2147483647 h 95"/>
                  <a:gd name="T18" fmla="*/ 2147483647 w 170"/>
                  <a:gd name="T19" fmla="*/ 2147483647 h 95"/>
                  <a:gd name="T20" fmla="*/ 2147483647 w 170"/>
                  <a:gd name="T21" fmla="*/ 2147483647 h 95"/>
                  <a:gd name="T22" fmla="*/ 2147483647 w 170"/>
                  <a:gd name="T23" fmla="*/ 2147483647 h 95"/>
                  <a:gd name="T24" fmla="*/ 2147483647 w 170"/>
                  <a:gd name="T25" fmla="*/ 2147483647 h 95"/>
                  <a:gd name="T26" fmla="*/ 2147483647 w 170"/>
                  <a:gd name="T27" fmla="*/ 2147483647 h 95"/>
                  <a:gd name="T28" fmla="*/ 2147483647 w 170"/>
                  <a:gd name="T29" fmla="*/ 2147483647 h 95"/>
                  <a:gd name="T30" fmla="*/ 2147483647 w 170"/>
                  <a:gd name="T31" fmla="*/ 2147483647 h 95"/>
                  <a:gd name="T32" fmla="*/ 2147483647 w 170"/>
                  <a:gd name="T33" fmla="*/ 2147483647 h 95"/>
                  <a:gd name="T34" fmla="*/ 2147483647 w 170"/>
                  <a:gd name="T35" fmla="*/ 2147483647 h 95"/>
                  <a:gd name="T36" fmla="*/ 2147483647 w 170"/>
                  <a:gd name="T37" fmla="*/ 2147483647 h 95"/>
                  <a:gd name="T38" fmla="*/ 2147483647 w 170"/>
                  <a:gd name="T39" fmla="*/ 2147483647 h 95"/>
                  <a:gd name="T40" fmla="*/ 2147483647 w 170"/>
                  <a:gd name="T41" fmla="*/ 2147483647 h 95"/>
                  <a:gd name="T42" fmla="*/ 2147483647 w 170"/>
                  <a:gd name="T43" fmla="*/ 2147483647 h 95"/>
                  <a:gd name="T44" fmla="*/ 2147483647 w 170"/>
                  <a:gd name="T45" fmla="*/ 2147483647 h 95"/>
                  <a:gd name="T46" fmla="*/ 2147483647 w 170"/>
                  <a:gd name="T47" fmla="*/ 2147483647 h 95"/>
                  <a:gd name="T48" fmla="*/ 2147483647 w 170"/>
                  <a:gd name="T49" fmla="*/ 2147483647 h 95"/>
                  <a:gd name="T50" fmla="*/ 2147483647 w 170"/>
                  <a:gd name="T51" fmla="*/ 2147483647 h 95"/>
                  <a:gd name="T52" fmla="*/ 2147483647 w 170"/>
                  <a:gd name="T53" fmla="*/ 2147483647 h 95"/>
                  <a:gd name="T54" fmla="*/ 2147483647 w 170"/>
                  <a:gd name="T55" fmla="*/ 2147483647 h 95"/>
                  <a:gd name="T56" fmla="*/ 2147483647 w 170"/>
                  <a:gd name="T57" fmla="*/ 2147483647 h 95"/>
                  <a:gd name="T58" fmla="*/ 2147483647 w 170"/>
                  <a:gd name="T59" fmla="*/ 2147483647 h 95"/>
                  <a:gd name="T60" fmla="*/ 2147483647 w 170"/>
                  <a:gd name="T61" fmla="*/ 2147483647 h 95"/>
                  <a:gd name="T62" fmla="*/ 2147483647 w 170"/>
                  <a:gd name="T63" fmla="*/ 2147483647 h 95"/>
                  <a:gd name="T64" fmla="*/ 2147483647 w 170"/>
                  <a:gd name="T65" fmla="*/ 2147483647 h 95"/>
                  <a:gd name="T66" fmla="*/ 2147483647 w 170"/>
                  <a:gd name="T67" fmla="*/ 2147483647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2" y="62"/>
                      <a:pt x="124" y="80"/>
                      <a:pt x="124" y="80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09" y="64"/>
                      <a:pt x="108" y="63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1"/>
                      <a:pt x="111" y="60"/>
                      <a:pt x="114" y="59"/>
                    </a:cubicBezTo>
                    <a:cubicBezTo>
                      <a:pt x="114" y="59"/>
                      <a:pt x="131" y="50"/>
                      <a:pt x="133" y="49"/>
                    </a:cubicBezTo>
                    <a:cubicBezTo>
                      <a:pt x="132" y="48"/>
                      <a:pt x="126" y="42"/>
                      <a:pt x="126" y="41"/>
                    </a:cubicBezTo>
                    <a:cubicBezTo>
                      <a:pt x="122" y="43"/>
                      <a:pt x="96" y="57"/>
                      <a:pt x="96" y="57"/>
                    </a:cubicBezTo>
                    <a:cubicBezTo>
                      <a:pt x="94" y="58"/>
                      <a:pt x="93" y="59"/>
                      <a:pt x="92" y="60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1" y="63"/>
                      <a:pt x="91" y="65"/>
                      <a:pt x="92" y="66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5" y="87"/>
                      <a:pt x="82" y="93"/>
                      <a:pt x="81" y="94"/>
                    </a:cubicBezTo>
                    <a:cubicBezTo>
                      <a:pt x="83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4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4" y="36"/>
                      <a:pt x="143" y="37"/>
                    </a:cubicBezTo>
                    <a:cubicBezTo>
                      <a:pt x="144" y="37"/>
                      <a:pt x="154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9" y="11"/>
                    </a:cubicBezTo>
                    <a:cubicBezTo>
                      <a:pt x="120" y="11"/>
                      <a:pt x="146" y="11"/>
                      <a:pt x="146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2" y="27"/>
                      <a:pt x="110" y="25"/>
                    </a:cubicBezTo>
                    <a:cubicBezTo>
                      <a:pt x="110" y="25"/>
                      <a:pt x="100" y="15"/>
                      <a:pt x="99" y="14"/>
                    </a:cubicBezTo>
                    <a:cubicBezTo>
                      <a:pt x="98" y="15"/>
                      <a:pt x="88" y="20"/>
                      <a:pt x="87" y="20"/>
                    </a:cubicBezTo>
                    <a:cubicBezTo>
                      <a:pt x="89" y="23"/>
                      <a:pt x="103" y="37"/>
                      <a:pt x="103" y="37"/>
                    </a:cubicBezTo>
                    <a:cubicBezTo>
                      <a:pt x="105" y="39"/>
                      <a:pt x="111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3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5"/>
                      <a:pt x="60" y="36"/>
                      <a:pt x="57" y="37"/>
                    </a:cubicBezTo>
                    <a:cubicBezTo>
                      <a:pt x="57" y="37"/>
                      <a:pt x="40" y="46"/>
                      <a:pt x="38" y="47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5" y="38"/>
                      <a:pt x="75" y="38"/>
                    </a:cubicBezTo>
                    <a:cubicBezTo>
                      <a:pt x="76" y="38"/>
                      <a:pt x="78" y="36"/>
                      <a:pt x="79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80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4" y="10"/>
                      <a:pt x="86" y="10"/>
                    </a:cubicBezTo>
                    <a:cubicBezTo>
                      <a:pt x="86" y="9"/>
                      <a:pt x="89" y="2"/>
                      <a:pt x="89" y="2"/>
                    </a:cubicBezTo>
                    <a:cubicBezTo>
                      <a:pt x="88" y="1"/>
                      <a:pt x="43" y="1"/>
                      <a:pt x="41" y="0"/>
                    </a:cubicBezTo>
                    <a:cubicBezTo>
                      <a:pt x="41" y="2"/>
                      <a:pt x="33" y="20"/>
                      <a:pt x="33" y="20"/>
                    </a:cubicBezTo>
                    <a:cubicBezTo>
                      <a:pt x="33" y="20"/>
                      <a:pt x="27" y="33"/>
                      <a:pt x="26" y="34"/>
                    </a:cubicBezTo>
                    <a:cubicBezTo>
                      <a:pt x="27" y="34"/>
                      <a:pt x="37" y="34"/>
                      <a:pt x="39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60"/>
                      <a:pt x="28" y="59"/>
                    </a:cubicBezTo>
                    <a:cubicBezTo>
                      <a:pt x="27" y="59"/>
                      <a:pt x="17" y="58"/>
                      <a:pt x="15" y="58"/>
                    </a:cubicBezTo>
                    <a:cubicBezTo>
                      <a:pt x="15" y="60"/>
                      <a:pt x="7" y="78"/>
                      <a:pt x="7" y="78"/>
                    </a:cubicBezTo>
                    <a:cubicBezTo>
                      <a:pt x="7" y="78"/>
                      <a:pt x="1" y="91"/>
                      <a:pt x="0" y="92"/>
                    </a:cubicBezTo>
                    <a:cubicBezTo>
                      <a:pt x="2" y="92"/>
                      <a:pt x="46" y="93"/>
                      <a:pt x="48" y="93"/>
                    </a:cubicBezTo>
                    <a:cubicBezTo>
                      <a:pt x="49" y="92"/>
                      <a:pt x="52" y="85"/>
                      <a:pt x="52" y="85"/>
                    </a:cubicBezTo>
                    <a:cubicBezTo>
                      <a:pt x="51" y="85"/>
                      <a:pt x="25" y="84"/>
                      <a:pt x="25" y="84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8" y="67"/>
                      <a:pt x="59" y="68"/>
                      <a:pt x="61" y="70"/>
                    </a:cubicBezTo>
                    <a:cubicBezTo>
                      <a:pt x="61" y="70"/>
                      <a:pt x="71" y="81"/>
                      <a:pt x="71" y="81"/>
                    </a:cubicBezTo>
                    <a:cubicBezTo>
                      <a:pt x="73" y="81"/>
                      <a:pt x="82" y="76"/>
                      <a:pt x="84" y="75"/>
                    </a:cubicBezTo>
                    <a:cubicBezTo>
                      <a:pt x="82" y="73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302" name="Freeform 82"/>
              <p:cNvSpPr>
                <a:spLocks noChangeAspect="1" noEditPoints="1"/>
              </p:cNvSpPr>
              <p:nvPr/>
            </p:nvSpPr>
            <p:spPr bwMode="auto">
              <a:xfrm>
                <a:off x="3074" y="648"/>
                <a:ext cx="340" cy="188"/>
              </a:xfrm>
              <a:custGeom>
                <a:avLst/>
                <a:gdLst>
                  <a:gd name="T0" fmla="*/ 2147483647 w 170"/>
                  <a:gd name="T1" fmla="*/ 2147483647 h 94"/>
                  <a:gd name="T2" fmla="*/ 2147483647 w 170"/>
                  <a:gd name="T3" fmla="*/ 2147483647 h 94"/>
                  <a:gd name="T4" fmla="*/ 2147483647 w 170"/>
                  <a:gd name="T5" fmla="*/ 2147483647 h 94"/>
                  <a:gd name="T6" fmla="*/ 2147483647 w 170"/>
                  <a:gd name="T7" fmla="*/ 2147483647 h 94"/>
                  <a:gd name="T8" fmla="*/ 2147483647 w 170"/>
                  <a:gd name="T9" fmla="*/ 2147483647 h 94"/>
                  <a:gd name="T10" fmla="*/ 2147483647 w 170"/>
                  <a:gd name="T11" fmla="*/ 2147483647 h 94"/>
                  <a:gd name="T12" fmla="*/ 2147483647 w 170"/>
                  <a:gd name="T13" fmla="*/ 2147483647 h 94"/>
                  <a:gd name="T14" fmla="*/ 2147483647 w 170"/>
                  <a:gd name="T15" fmla="*/ 2147483647 h 94"/>
                  <a:gd name="T16" fmla="*/ 2147483647 w 170"/>
                  <a:gd name="T17" fmla="*/ 2147483647 h 94"/>
                  <a:gd name="T18" fmla="*/ 2147483647 w 170"/>
                  <a:gd name="T19" fmla="*/ 2147483647 h 94"/>
                  <a:gd name="T20" fmla="*/ 2147483647 w 170"/>
                  <a:gd name="T21" fmla="*/ 2147483647 h 94"/>
                  <a:gd name="T22" fmla="*/ 2147483647 w 170"/>
                  <a:gd name="T23" fmla="*/ 2147483647 h 94"/>
                  <a:gd name="T24" fmla="*/ 2147483647 w 170"/>
                  <a:gd name="T25" fmla="*/ 2147483647 h 94"/>
                  <a:gd name="T26" fmla="*/ 2147483647 w 170"/>
                  <a:gd name="T27" fmla="*/ 2147483647 h 94"/>
                  <a:gd name="T28" fmla="*/ 2147483647 w 170"/>
                  <a:gd name="T29" fmla="*/ 2147483647 h 94"/>
                  <a:gd name="T30" fmla="*/ 2147483647 w 170"/>
                  <a:gd name="T31" fmla="*/ 2147483647 h 94"/>
                  <a:gd name="T32" fmla="*/ 2147483647 w 170"/>
                  <a:gd name="T33" fmla="*/ 2147483647 h 94"/>
                  <a:gd name="T34" fmla="*/ 2147483647 w 170"/>
                  <a:gd name="T35" fmla="*/ 2147483647 h 94"/>
                  <a:gd name="T36" fmla="*/ 2147483647 w 170"/>
                  <a:gd name="T37" fmla="*/ 2147483647 h 94"/>
                  <a:gd name="T38" fmla="*/ 2147483647 w 170"/>
                  <a:gd name="T39" fmla="*/ 2147483647 h 94"/>
                  <a:gd name="T40" fmla="*/ 2147483647 w 170"/>
                  <a:gd name="T41" fmla="*/ 2147483647 h 94"/>
                  <a:gd name="T42" fmla="*/ 2147483647 w 170"/>
                  <a:gd name="T43" fmla="*/ 2147483647 h 94"/>
                  <a:gd name="T44" fmla="*/ 2147483647 w 170"/>
                  <a:gd name="T45" fmla="*/ 2147483647 h 94"/>
                  <a:gd name="T46" fmla="*/ 2147483647 w 170"/>
                  <a:gd name="T47" fmla="*/ 2147483647 h 94"/>
                  <a:gd name="T48" fmla="*/ 2147483647 w 170"/>
                  <a:gd name="T49" fmla="*/ 2147483647 h 94"/>
                  <a:gd name="T50" fmla="*/ 2147483647 w 170"/>
                  <a:gd name="T51" fmla="*/ 2147483647 h 94"/>
                  <a:gd name="T52" fmla="*/ 2147483647 w 170"/>
                  <a:gd name="T53" fmla="*/ 2147483647 h 94"/>
                  <a:gd name="T54" fmla="*/ 2147483647 w 170"/>
                  <a:gd name="T55" fmla="*/ 2147483647 h 94"/>
                  <a:gd name="T56" fmla="*/ 2147483647 w 170"/>
                  <a:gd name="T57" fmla="*/ 2147483647 h 94"/>
                  <a:gd name="T58" fmla="*/ 2147483647 w 170"/>
                  <a:gd name="T59" fmla="*/ 2147483647 h 94"/>
                  <a:gd name="T60" fmla="*/ 2147483647 w 170"/>
                  <a:gd name="T61" fmla="*/ 2147483647 h 94"/>
                  <a:gd name="T62" fmla="*/ 2147483647 w 170"/>
                  <a:gd name="T63" fmla="*/ 2147483647 h 94"/>
                  <a:gd name="T64" fmla="*/ 2147483647 w 170"/>
                  <a:gd name="T65" fmla="*/ 2147483647 h 94"/>
                  <a:gd name="T66" fmla="*/ 2147483647 w 170"/>
                  <a:gd name="T67" fmla="*/ 2147483647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2" y="60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1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4" y="57"/>
                      <a:pt x="92" y="58"/>
                      <a:pt x="91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2"/>
                      <a:pt x="91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5" y="85"/>
                    </a:cubicBezTo>
                    <a:cubicBezTo>
                      <a:pt x="84" y="86"/>
                      <a:pt x="81" y="92"/>
                      <a:pt x="81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2"/>
                      <a:pt x="144" y="61"/>
                    </a:cubicBezTo>
                    <a:cubicBezTo>
                      <a:pt x="143" y="61"/>
                      <a:pt x="133" y="60"/>
                      <a:pt x="132" y="60"/>
                    </a:cubicBezTo>
                    <a:close/>
                    <a:moveTo>
                      <a:pt x="116" y="37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3" y="36"/>
                    </a:cubicBezTo>
                    <a:cubicBezTo>
                      <a:pt x="144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1" y="3"/>
                      <a:pt x="120" y="7"/>
                      <a:pt x="120" y="7"/>
                    </a:cubicBezTo>
                    <a:cubicBezTo>
                      <a:pt x="120" y="7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2" y="28"/>
                      <a:pt x="111" y="27"/>
                      <a:pt x="109" y="24"/>
                    </a:cubicBezTo>
                    <a:cubicBezTo>
                      <a:pt x="109" y="24"/>
                      <a:pt x="99" y="14"/>
                      <a:pt x="99" y="13"/>
                    </a:cubicBezTo>
                    <a:cubicBezTo>
                      <a:pt x="97" y="14"/>
                      <a:pt x="88" y="19"/>
                      <a:pt x="87" y="20"/>
                    </a:cubicBezTo>
                    <a:cubicBezTo>
                      <a:pt x="89" y="22"/>
                      <a:pt x="102" y="36"/>
                      <a:pt x="102" y="36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1"/>
                      <a:pt x="62" y="32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6"/>
                    </a:cubicBezTo>
                    <a:cubicBezTo>
                      <a:pt x="57" y="36"/>
                      <a:pt x="40" y="45"/>
                      <a:pt x="38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9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1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6" y="34"/>
                      <a:pt x="38" y="34"/>
                    </a:cubicBezTo>
                    <a:cubicBezTo>
                      <a:pt x="39" y="32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2" y="84"/>
                    </a:cubicBezTo>
                    <a:cubicBezTo>
                      <a:pt x="50" y="84"/>
                      <a:pt x="25" y="83"/>
                      <a:pt x="25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0" y="80"/>
                      <a:pt x="71" y="81"/>
                    </a:cubicBezTo>
                    <a:cubicBezTo>
                      <a:pt x="72" y="80"/>
                      <a:pt x="82" y="75"/>
                      <a:pt x="83" y="74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5" y="55"/>
                      <a:pt x="59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0262" name="Text Box 84"/>
            <p:cNvSpPr txBox="1">
              <a:spLocks noChangeArrowheads="1"/>
            </p:cNvSpPr>
            <p:nvPr/>
          </p:nvSpPr>
          <p:spPr bwMode="auto">
            <a:xfrm>
              <a:off x="7875009" y="3651216"/>
              <a:ext cx="763588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151" tIns="50076" rIns="100151" bIns="50076"/>
            <a:lstStyle/>
            <a:p>
              <a:pPr defTabSz="1000125" eaLnBrk="0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AR1200</a:t>
              </a:r>
            </a:p>
          </p:txBody>
        </p:sp>
        <p:pic>
          <p:nvPicPr>
            <p:cNvPr id="10263" name="Picture 510" descr="图片72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591425" y="4092575"/>
              <a:ext cx="622300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4" name="Text Box 18"/>
            <p:cNvSpPr txBox="1">
              <a:spLocks noChangeArrowheads="1"/>
            </p:cNvSpPr>
            <p:nvPr/>
          </p:nvSpPr>
          <p:spPr bwMode="auto">
            <a:xfrm>
              <a:off x="2935289" y="3683001"/>
              <a:ext cx="763587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151" tIns="50076" rIns="100151" bIns="50076"/>
            <a:lstStyle/>
            <a:p>
              <a:pPr defTabSz="1000125" eaLnBrk="0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AR1200</a:t>
              </a:r>
            </a:p>
          </p:txBody>
        </p:sp>
        <p:grpSp>
          <p:nvGrpSpPr>
            <p:cNvPr id="6" name="Group 76"/>
            <p:cNvGrpSpPr>
              <a:grpSpLocks noChangeAspect="1"/>
            </p:cNvGrpSpPr>
            <p:nvPr/>
          </p:nvGrpSpPr>
          <p:grpSpPr bwMode="auto">
            <a:xfrm>
              <a:off x="6211889" y="3711576"/>
              <a:ext cx="403225" cy="358775"/>
              <a:chOff x="2992" y="584"/>
              <a:chExt cx="506" cy="392"/>
            </a:xfrm>
          </p:grpSpPr>
          <p:sp>
            <p:nvSpPr>
              <p:cNvPr id="10291" name="Freeform 77"/>
              <p:cNvSpPr>
                <a:spLocks noChangeAspect="1"/>
              </p:cNvSpPr>
              <p:nvPr/>
            </p:nvSpPr>
            <p:spPr bwMode="auto">
              <a:xfrm>
                <a:off x="2992" y="744"/>
                <a:ext cx="506" cy="232"/>
              </a:xfrm>
              <a:custGeom>
                <a:avLst/>
                <a:gdLst>
                  <a:gd name="T0" fmla="*/ 0 w 253"/>
                  <a:gd name="T1" fmla="*/ 0 h 116"/>
                  <a:gd name="T2" fmla="*/ 0 w 253"/>
                  <a:gd name="T3" fmla="*/ 2147483647 h 116"/>
                  <a:gd name="T4" fmla="*/ 0 w 253"/>
                  <a:gd name="T5" fmla="*/ 2147483647 h 116"/>
                  <a:gd name="T6" fmla="*/ 2147483647 w 253"/>
                  <a:gd name="T7" fmla="*/ 2147483647 h 116"/>
                  <a:gd name="T8" fmla="*/ 2147483647 w 253"/>
                  <a:gd name="T9" fmla="*/ 2147483647 h 116"/>
                  <a:gd name="T10" fmla="*/ 2147483647 w 253"/>
                  <a:gd name="T11" fmla="*/ 2147483647 h 116"/>
                  <a:gd name="T12" fmla="*/ 2147483647 w 253"/>
                  <a:gd name="T13" fmla="*/ 0 h 116"/>
                  <a:gd name="T14" fmla="*/ 0 w 253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3"/>
                  <a:gd name="T25" fmla="*/ 0 h 116"/>
                  <a:gd name="T26" fmla="*/ 253 w 253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3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81"/>
                      <a:pt x="57" y="116"/>
                      <a:pt x="127" y="116"/>
                    </a:cubicBezTo>
                    <a:cubicBezTo>
                      <a:pt x="196" y="116"/>
                      <a:pt x="253" y="81"/>
                      <a:pt x="253" y="37"/>
                    </a:cubicBezTo>
                    <a:cubicBezTo>
                      <a:pt x="253" y="37"/>
                      <a:pt x="253" y="37"/>
                      <a:pt x="253" y="37"/>
                    </a:cubicBezTo>
                    <a:cubicBezTo>
                      <a:pt x="253" y="0"/>
                      <a:pt x="253" y="0"/>
                      <a:pt x="2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292" name="Oval 78"/>
              <p:cNvSpPr>
                <a:spLocks noChangeAspect="1" noChangeArrowheads="1"/>
              </p:cNvSpPr>
              <p:nvPr/>
            </p:nvSpPr>
            <p:spPr bwMode="auto">
              <a:xfrm>
                <a:off x="2992" y="586"/>
                <a:ext cx="506" cy="314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293" name="Freeform 79"/>
              <p:cNvSpPr>
                <a:spLocks noChangeAspect="1" noEditPoints="1"/>
              </p:cNvSpPr>
              <p:nvPr/>
            </p:nvSpPr>
            <p:spPr bwMode="auto">
              <a:xfrm>
                <a:off x="2994" y="584"/>
                <a:ext cx="502" cy="318"/>
              </a:xfrm>
              <a:custGeom>
                <a:avLst/>
                <a:gdLst>
                  <a:gd name="T0" fmla="*/ 0 w 251"/>
                  <a:gd name="T1" fmla="*/ 2147483647 h 159"/>
                  <a:gd name="T2" fmla="*/ 2147483647 w 251"/>
                  <a:gd name="T3" fmla="*/ 2147483647 h 159"/>
                  <a:gd name="T4" fmla="*/ 2147483647 w 251"/>
                  <a:gd name="T5" fmla="*/ 2147483647 h 159"/>
                  <a:gd name="T6" fmla="*/ 2147483647 w 251"/>
                  <a:gd name="T7" fmla="*/ 0 h 159"/>
                  <a:gd name="T8" fmla="*/ 0 w 251"/>
                  <a:gd name="T9" fmla="*/ 2147483647 h 159"/>
                  <a:gd name="T10" fmla="*/ 2147483647 w 251"/>
                  <a:gd name="T11" fmla="*/ 2147483647 h 159"/>
                  <a:gd name="T12" fmla="*/ 2147483647 w 251"/>
                  <a:gd name="T13" fmla="*/ 2147483647 h 159"/>
                  <a:gd name="T14" fmla="*/ 2147483647 w 251"/>
                  <a:gd name="T15" fmla="*/ 2147483647 h 159"/>
                  <a:gd name="T16" fmla="*/ 2147483647 w 251"/>
                  <a:gd name="T17" fmla="*/ 2147483647 h 159"/>
                  <a:gd name="T18" fmla="*/ 2147483647 w 251"/>
                  <a:gd name="T19" fmla="*/ 2147483647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1"/>
                  <a:gd name="T31" fmla="*/ 0 h 159"/>
                  <a:gd name="T32" fmla="*/ 251 w 251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1" h="159">
                    <a:moveTo>
                      <a:pt x="0" y="80"/>
                    </a:moveTo>
                    <a:cubicBezTo>
                      <a:pt x="0" y="124"/>
                      <a:pt x="57" y="159"/>
                      <a:pt x="126" y="159"/>
                    </a:cubicBezTo>
                    <a:cubicBezTo>
                      <a:pt x="195" y="159"/>
                      <a:pt x="251" y="124"/>
                      <a:pt x="251" y="80"/>
                    </a:cubicBezTo>
                    <a:cubicBezTo>
                      <a:pt x="251" y="36"/>
                      <a:pt x="195" y="0"/>
                      <a:pt x="126" y="0"/>
                    </a:cubicBezTo>
                    <a:cubicBezTo>
                      <a:pt x="57" y="0"/>
                      <a:pt x="0" y="36"/>
                      <a:pt x="0" y="80"/>
                    </a:cubicBezTo>
                    <a:close/>
                    <a:moveTo>
                      <a:pt x="8" y="80"/>
                    </a:moveTo>
                    <a:cubicBezTo>
                      <a:pt x="8" y="40"/>
                      <a:pt x="61" y="8"/>
                      <a:pt x="126" y="8"/>
                    </a:cubicBezTo>
                    <a:cubicBezTo>
                      <a:pt x="190" y="8"/>
                      <a:pt x="243" y="40"/>
                      <a:pt x="243" y="80"/>
                    </a:cubicBezTo>
                    <a:cubicBezTo>
                      <a:pt x="243" y="119"/>
                      <a:pt x="190" y="152"/>
                      <a:pt x="126" y="152"/>
                    </a:cubicBezTo>
                    <a:cubicBezTo>
                      <a:pt x="61" y="152"/>
                      <a:pt x="8" y="119"/>
                      <a:pt x="8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294" name="Freeform 80"/>
              <p:cNvSpPr>
                <a:spLocks noChangeAspect="1"/>
              </p:cNvSpPr>
              <p:nvPr/>
            </p:nvSpPr>
            <p:spPr bwMode="auto">
              <a:xfrm>
                <a:off x="3010" y="600"/>
                <a:ext cx="460" cy="196"/>
              </a:xfrm>
              <a:custGeom>
                <a:avLst/>
                <a:gdLst>
                  <a:gd name="T0" fmla="*/ 2147483647 w 230"/>
                  <a:gd name="T1" fmla="*/ 2147483647 h 98"/>
                  <a:gd name="T2" fmla="*/ 2147483647 w 230"/>
                  <a:gd name="T3" fmla="*/ 2147483647 h 98"/>
                  <a:gd name="T4" fmla="*/ 2147483647 w 230"/>
                  <a:gd name="T5" fmla="*/ 2147483647 h 98"/>
                  <a:gd name="T6" fmla="*/ 2147483647 w 230"/>
                  <a:gd name="T7" fmla="*/ 0 h 98"/>
                  <a:gd name="T8" fmla="*/ 0 w 230"/>
                  <a:gd name="T9" fmla="*/ 2147483647 h 98"/>
                  <a:gd name="T10" fmla="*/ 2147483647 w 230"/>
                  <a:gd name="T11" fmla="*/ 2147483647 h 98"/>
                  <a:gd name="T12" fmla="*/ 2147483647 w 230"/>
                  <a:gd name="T13" fmla="*/ 2147483647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4" y="3"/>
                      <a:pt x="119" y="3"/>
                    </a:cubicBezTo>
                    <a:cubicBezTo>
                      <a:pt x="170" y="3"/>
                      <a:pt x="214" y="23"/>
                      <a:pt x="230" y="51"/>
                    </a:cubicBezTo>
                    <a:cubicBezTo>
                      <a:pt x="215" y="21"/>
                      <a:pt x="170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295" name="Freeform 81"/>
              <p:cNvSpPr>
                <a:spLocks noChangeAspect="1" noEditPoints="1"/>
              </p:cNvSpPr>
              <p:nvPr/>
            </p:nvSpPr>
            <p:spPr bwMode="auto">
              <a:xfrm>
                <a:off x="3082" y="656"/>
                <a:ext cx="340" cy="190"/>
              </a:xfrm>
              <a:custGeom>
                <a:avLst/>
                <a:gdLst>
                  <a:gd name="T0" fmla="*/ 2147483647 w 170"/>
                  <a:gd name="T1" fmla="*/ 2147483647 h 95"/>
                  <a:gd name="T2" fmla="*/ 2147483647 w 170"/>
                  <a:gd name="T3" fmla="*/ 2147483647 h 95"/>
                  <a:gd name="T4" fmla="*/ 2147483647 w 170"/>
                  <a:gd name="T5" fmla="*/ 2147483647 h 95"/>
                  <a:gd name="T6" fmla="*/ 2147483647 w 170"/>
                  <a:gd name="T7" fmla="*/ 2147483647 h 95"/>
                  <a:gd name="T8" fmla="*/ 2147483647 w 170"/>
                  <a:gd name="T9" fmla="*/ 2147483647 h 95"/>
                  <a:gd name="T10" fmla="*/ 2147483647 w 170"/>
                  <a:gd name="T11" fmla="*/ 2147483647 h 95"/>
                  <a:gd name="T12" fmla="*/ 2147483647 w 170"/>
                  <a:gd name="T13" fmla="*/ 2147483647 h 95"/>
                  <a:gd name="T14" fmla="*/ 2147483647 w 170"/>
                  <a:gd name="T15" fmla="*/ 2147483647 h 95"/>
                  <a:gd name="T16" fmla="*/ 2147483647 w 170"/>
                  <a:gd name="T17" fmla="*/ 2147483647 h 95"/>
                  <a:gd name="T18" fmla="*/ 2147483647 w 170"/>
                  <a:gd name="T19" fmla="*/ 2147483647 h 95"/>
                  <a:gd name="T20" fmla="*/ 2147483647 w 170"/>
                  <a:gd name="T21" fmla="*/ 2147483647 h 95"/>
                  <a:gd name="T22" fmla="*/ 2147483647 w 170"/>
                  <a:gd name="T23" fmla="*/ 2147483647 h 95"/>
                  <a:gd name="T24" fmla="*/ 2147483647 w 170"/>
                  <a:gd name="T25" fmla="*/ 2147483647 h 95"/>
                  <a:gd name="T26" fmla="*/ 2147483647 w 170"/>
                  <a:gd name="T27" fmla="*/ 2147483647 h 95"/>
                  <a:gd name="T28" fmla="*/ 2147483647 w 170"/>
                  <a:gd name="T29" fmla="*/ 2147483647 h 95"/>
                  <a:gd name="T30" fmla="*/ 2147483647 w 170"/>
                  <a:gd name="T31" fmla="*/ 2147483647 h 95"/>
                  <a:gd name="T32" fmla="*/ 2147483647 w 170"/>
                  <a:gd name="T33" fmla="*/ 2147483647 h 95"/>
                  <a:gd name="T34" fmla="*/ 2147483647 w 170"/>
                  <a:gd name="T35" fmla="*/ 2147483647 h 95"/>
                  <a:gd name="T36" fmla="*/ 2147483647 w 170"/>
                  <a:gd name="T37" fmla="*/ 2147483647 h 95"/>
                  <a:gd name="T38" fmla="*/ 2147483647 w 170"/>
                  <a:gd name="T39" fmla="*/ 2147483647 h 95"/>
                  <a:gd name="T40" fmla="*/ 2147483647 w 170"/>
                  <a:gd name="T41" fmla="*/ 2147483647 h 95"/>
                  <a:gd name="T42" fmla="*/ 2147483647 w 170"/>
                  <a:gd name="T43" fmla="*/ 2147483647 h 95"/>
                  <a:gd name="T44" fmla="*/ 2147483647 w 170"/>
                  <a:gd name="T45" fmla="*/ 2147483647 h 95"/>
                  <a:gd name="T46" fmla="*/ 2147483647 w 170"/>
                  <a:gd name="T47" fmla="*/ 2147483647 h 95"/>
                  <a:gd name="T48" fmla="*/ 2147483647 w 170"/>
                  <a:gd name="T49" fmla="*/ 2147483647 h 95"/>
                  <a:gd name="T50" fmla="*/ 2147483647 w 170"/>
                  <a:gd name="T51" fmla="*/ 2147483647 h 95"/>
                  <a:gd name="T52" fmla="*/ 2147483647 w 170"/>
                  <a:gd name="T53" fmla="*/ 2147483647 h 95"/>
                  <a:gd name="T54" fmla="*/ 2147483647 w 170"/>
                  <a:gd name="T55" fmla="*/ 2147483647 h 95"/>
                  <a:gd name="T56" fmla="*/ 2147483647 w 170"/>
                  <a:gd name="T57" fmla="*/ 2147483647 h 95"/>
                  <a:gd name="T58" fmla="*/ 2147483647 w 170"/>
                  <a:gd name="T59" fmla="*/ 2147483647 h 95"/>
                  <a:gd name="T60" fmla="*/ 2147483647 w 170"/>
                  <a:gd name="T61" fmla="*/ 2147483647 h 95"/>
                  <a:gd name="T62" fmla="*/ 2147483647 w 170"/>
                  <a:gd name="T63" fmla="*/ 2147483647 h 95"/>
                  <a:gd name="T64" fmla="*/ 2147483647 w 170"/>
                  <a:gd name="T65" fmla="*/ 2147483647 h 95"/>
                  <a:gd name="T66" fmla="*/ 2147483647 w 170"/>
                  <a:gd name="T67" fmla="*/ 2147483647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2" y="62"/>
                      <a:pt x="124" y="80"/>
                      <a:pt x="124" y="80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09" y="64"/>
                      <a:pt x="108" y="63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1"/>
                      <a:pt x="111" y="60"/>
                      <a:pt x="114" y="59"/>
                    </a:cubicBezTo>
                    <a:cubicBezTo>
                      <a:pt x="114" y="59"/>
                      <a:pt x="131" y="50"/>
                      <a:pt x="133" y="49"/>
                    </a:cubicBezTo>
                    <a:cubicBezTo>
                      <a:pt x="132" y="48"/>
                      <a:pt x="126" y="42"/>
                      <a:pt x="126" y="41"/>
                    </a:cubicBezTo>
                    <a:cubicBezTo>
                      <a:pt x="122" y="43"/>
                      <a:pt x="96" y="57"/>
                      <a:pt x="96" y="57"/>
                    </a:cubicBezTo>
                    <a:cubicBezTo>
                      <a:pt x="94" y="58"/>
                      <a:pt x="93" y="59"/>
                      <a:pt x="92" y="60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1" y="63"/>
                      <a:pt x="91" y="65"/>
                      <a:pt x="92" y="66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5" y="87"/>
                      <a:pt x="82" y="93"/>
                      <a:pt x="81" y="94"/>
                    </a:cubicBezTo>
                    <a:cubicBezTo>
                      <a:pt x="83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4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4" y="36"/>
                      <a:pt x="143" y="37"/>
                    </a:cubicBezTo>
                    <a:cubicBezTo>
                      <a:pt x="144" y="37"/>
                      <a:pt x="154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9" y="11"/>
                    </a:cubicBezTo>
                    <a:cubicBezTo>
                      <a:pt x="120" y="11"/>
                      <a:pt x="146" y="11"/>
                      <a:pt x="146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2" y="27"/>
                      <a:pt x="110" y="25"/>
                    </a:cubicBezTo>
                    <a:cubicBezTo>
                      <a:pt x="110" y="25"/>
                      <a:pt x="100" y="15"/>
                      <a:pt x="99" y="14"/>
                    </a:cubicBezTo>
                    <a:cubicBezTo>
                      <a:pt x="98" y="15"/>
                      <a:pt x="88" y="20"/>
                      <a:pt x="87" y="20"/>
                    </a:cubicBezTo>
                    <a:cubicBezTo>
                      <a:pt x="89" y="23"/>
                      <a:pt x="103" y="37"/>
                      <a:pt x="103" y="37"/>
                    </a:cubicBezTo>
                    <a:cubicBezTo>
                      <a:pt x="105" y="39"/>
                      <a:pt x="111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3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5"/>
                      <a:pt x="60" y="36"/>
                      <a:pt x="57" y="37"/>
                    </a:cubicBezTo>
                    <a:cubicBezTo>
                      <a:pt x="57" y="37"/>
                      <a:pt x="40" y="46"/>
                      <a:pt x="38" y="47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5" y="38"/>
                      <a:pt x="75" y="38"/>
                    </a:cubicBezTo>
                    <a:cubicBezTo>
                      <a:pt x="76" y="38"/>
                      <a:pt x="78" y="36"/>
                      <a:pt x="79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80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4" y="10"/>
                      <a:pt x="86" y="10"/>
                    </a:cubicBezTo>
                    <a:cubicBezTo>
                      <a:pt x="86" y="9"/>
                      <a:pt x="89" y="2"/>
                      <a:pt x="89" y="2"/>
                    </a:cubicBezTo>
                    <a:cubicBezTo>
                      <a:pt x="88" y="1"/>
                      <a:pt x="43" y="1"/>
                      <a:pt x="41" y="0"/>
                    </a:cubicBezTo>
                    <a:cubicBezTo>
                      <a:pt x="41" y="2"/>
                      <a:pt x="33" y="20"/>
                      <a:pt x="33" y="20"/>
                    </a:cubicBezTo>
                    <a:cubicBezTo>
                      <a:pt x="33" y="20"/>
                      <a:pt x="27" y="33"/>
                      <a:pt x="26" y="34"/>
                    </a:cubicBezTo>
                    <a:cubicBezTo>
                      <a:pt x="27" y="34"/>
                      <a:pt x="37" y="34"/>
                      <a:pt x="39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60"/>
                      <a:pt x="28" y="59"/>
                    </a:cubicBezTo>
                    <a:cubicBezTo>
                      <a:pt x="27" y="59"/>
                      <a:pt x="17" y="58"/>
                      <a:pt x="15" y="58"/>
                    </a:cubicBezTo>
                    <a:cubicBezTo>
                      <a:pt x="15" y="60"/>
                      <a:pt x="7" y="78"/>
                      <a:pt x="7" y="78"/>
                    </a:cubicBezTo>
                    <a:cubicBezTo>
                      <a:pt x="7" y="78"/>
                      <a:pt x="1" y="91"/>
                      <a:pt x="0" y="92"/>
                    </a:cubicBezTo>
                    <a:cubicBezTo>
                      <a:pt x="2" y="92"/>
                      <a:pt x="46" y="93"/>
                      <a:pt x="48" y="93"/>
                    </a:cubicBezTo>
                    <a:cubicBezTo>
                      <a:pt x="49" y="92"/>
                      <a:pt x="52" y="85"/>
                      <a:pt x="52" y="85"/>
                    </a:cubicBezTo>
                    <a:cubicBezTo>
                      <a:pt x="51" y="85"/>
                      <a:pt x="25" y="84"/>
                      <a:pt x="25" y="84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8" y="67"/>
                      <a:pt x="59" y="68"/>
                      <a:pt x="61" y="70"/>
                    </a:cubicBezTo>
                    <a:cubicBezTo>
                      <a:pt x="61" y="70"/>
                      <a:pt x="71" y="81"/>
                      <a:pt x="71" y="81"/>
                    </a:cubicBezTo>
                    <a:cubicBezTo>
                      <a:pt x="73" y="81"/>
                      <a:pt x="82" y="76"/>
                      <a:pt x="84" y="75"/>
                    </a:cubicBezTo>
                    <a:cubicBezTo>
                      <a:pt x="82" y="73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296" name="Freeform 82"/>
              <p:cNvSpPr>
                <a:spLocks noChangeAspect="1" noEditPoints="1"/>
              </p:cNvSpPr>
              <p:nvPr/>
            </p:nvSpPr>
            <p:spPr bwMode="auto">
              <a:xfrm>
                <a:off x="3074" y="648"/>
                <a:ext cx="340" cy="188"/>
              </a:xfrm>
              <a:custGeom>
                <a:avLst/>
                <a:gdLst>
                  <a:gd name="T0" fmla="*/ 2147483647 w 170"/>
                  <a:gd name="T1" fmla="*/ 2147483647 h 94"/>
                  <a:gd name="T2" fmla="*/ 2147483647 w 170"/>
                  <a:gd name="T3" fmla="*/ 2147483647 h 94"/>
                  <a:gd name="T4" fmla="*/ 2147483647 w 170"/>
                  <a:gd name="T5" fmla="*/ 2147483647 h 94"/>
                  <a:gd name="T6" fmla="*/ 2147483647 w 170"/>
                  <a:gd name="T7" fmla="*/ 2147483647 h 94"/>
                  <a:gd name="T8" fmla="*/ 2147483647 w 170"/>
                  <a:gd name="T9" fmla="*/ 2147483647 h 94"/>
                  <a:gd name="T10" fmla="*/ 2147483647 w 170"/>
                  <a:gd name="T11" fmla="*/ 2147483647 h 94"/>
                  <a:gd name="T12" fmla="*/ 2147483647 w 170"/>
                  <a:gd name="T13" fmla="*/ 2147483647 h 94"/>
                  <a:gd name="T14" fmla="*/ 2147483647 w 170"/>
                  <a:gd name="T15" fmla="*/ 2147483647 h 94"/>
                  <a:gd name="T16" fmla="*/ 2147483647 w 170"/>
                  <a:gd name="T17" fmla="*/ 2147483647 h 94"/>
                  <a:gd name="T18" fmla="*/ 2147483647 w 170"/>
                  <a:gd name="T19" fmla="*/ 2147483647 h 94"/>
                  <a:gd name="T20" fmla="*/ 2147483647 w 170"/>
                  <a:gd name="T21" fmla="*/ 2147483647 h 94"/>
                  <a:gd name="T22" fmla="*/ 2147483647 w 170"/>
                  <a:gd name="T23" fmla="*/ 2147483647 h 94"/>
                  <a:gd name="T24" fmla="*/ 2147483647 w 170"/>
                  <a:gd name="T25" fmla="*/ 2147483647 h 94"/>
                  <a:gd name="T26" fmla="*/ 2147483647 w 170"/>
                  <a:gd name="T27" fmla="*/ 2147483647 h 94"/>
                  <a:gd name="T28" fmla="*/ 2147483647 w 170"/>
                  <a:gd name="T29" fmla="*/ 2147483647 h 94"/>
                  <a:gd name="T30" fmla="*/ 2147483647 w 170"/>
                  <a:gd name="T31" fmla="*/ 2147483647 h 94"/>
                  <a:gd name="T32" fmla="*/ 2147483647 w 170"/>
                  <a:gd name="T33" fmla="*/ 2147483647 h 94"/>
                  <a:gd name="T34" fmla="*/ 2147483647 w 170"/>
                  <a:gd name="T35" fmla="*/ 2147483647 h 94"/>
                  <a:gd name="T36" fmla="*/ 2147483647 w 170"/>
                  <a:gd name="T37" fmla="*/ 2147483647 h 94"/>
                  <a:gd name="T38" fmla="*/ 2147483647 w 170"/>
                  <a:gd name="T39" fmla="*/ 2147483647 h 94"/>
                  <a:gd name="T40" fmla="*/ 2147483647 w 170"/>
                  <a:gd name="T41" fmla="*/ 2147483647 h 94"/>
                  <a:gd name="T42" fmla="*/ 2147483647 w 170"/>
                  <a:gd name="T43" fmla="*/ 2147483647 h 94"/>
                  <a:gd name="T44" fmla="*/ 2147483647 w 170"/>
                  <a:gd name="T45" fmla="*/ 2147483647 h 94"/>
                  <a:gd name="T46" fmla="*/ 2147483647 w 170"/>
                  <a:gd name="T47" fmla="*/ 2147483647 h 94"/>
                  <a:gd name="T48" fmla="*/ 2147483647 w 170"/>
                  <a:gd name="T49" fmla="*/ 2147483647 h 94"/>
                  <a:gd name="T50" fmla="*/ 2147483647 w 170"/>
                  <a:gd name="T51" fmla="*/ 2147483647 h 94"/>
                  <a:gd name="T52" fmla="*/ 2147483647 w 170"/>
                  <a:gd name="T53" fmla="*/ 2147483647 h 94"/>
                  <a:gd name="T54" fmla="*/ 2147483647 w 170"/>
                  <a:gd name="T55" fmla="*/ 2147483647 h 94"/>
                  <a:gd name="T56" fmla="*/ 2147483647 w 170"/>
                  <a:gd name="T57" fmla="*/ 2147483647 h 94"/>
                  <a:gd name="T58" fmla="*/ 2147483647 w 170"/>
                  <a:gd name="T59" fmla="*/ 2147483647 h 94"/>
                  <a:gd name="T60" fmla="*/ 2147483647 w 170"/>
                  <a:gd name="T61" fmla="*/ 2147483647 h 94"/>
                  <a:gd name="T62" fmla="*/ 2147483647 w 170"/>
                  <a:gd name="T63" fmla="*/ 2147483647 h 94"/>
                  <a:gd name="T64" fmla="*/ 2147483647 w 170"/>
                  <a:gd name="T65" fmla="*/ 2147483647 h 94"/>
                  <a:gd name="T66" fmla="*/ 2147483647 w 170"/>
                  <a:gd name="T67" fmla="*/ 2147483647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2" y="60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1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4" y="57"/>
                      <a:pt x="92" y="58"/>
                      <a:pt x="91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2"/>
                      <a:pt x="91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5" y="85"/>
                    </a:cubicBezTo>
                    <a:cubicBezTo>
                      <a:pt x="84" y="86"/>
                      <a:pt x="81" y="92"/>
                      <a:pt x="81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2"/>
                      <a:pt x="144" y="61"/>
                    </a:cubicBezTo>
                    <a:cubicBezTo>
                      <a:pt x="143" y="61"/>
                      <a:pt x="133" y="60"/>
                      <a:pt x="132" y="60"/>
                    </a:cubicBezTo>
                    <a:close/>
                    <a:moveTo>
                      <a:pt x="116" y="37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3" y="36"/>
                    </a:cubicBezTo>
                    <a:cubicBezTo>
                      <a:pt x="144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1" y="3"/>
                      <a:pt x="120" y="7"/>
                      <a:pt x="120" y="7"/>
                    </a:cubicBezTo>
                    <a:cubicBezTo>
                      <a:pt x="120" y="7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2" y="28"/>
                      <a:pt x="111" y="27"/>
                      <a:pt x="109" y="24"/>
                    </a:cubicBezTo>
                    <a:cubicBezTo>
                      <a:pt x="109" y="24"/>
                      <a:pt x="99" y="14"/>
                      <a:pt x="99" y="13"/>
                    </a:cubicBezTo>
                    <a:cubicBezTo>
                      <a:pt x="97" y="14"/>
                      <a:pt x="88" y="19"/>
                      <a:pt x="87" y="20"/>
                    </a:cubicBezTo>
                    <a:cubicBezTo>
                      <a:pt x="89" y="22"/>
                      <a:pt x="102" y="36"/>
                      <a:pt x="102" y="36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1"/>
                      <a:pt x="62" y="32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6"/>
                    </a:cubicBezTo>
                    <a:cubicBezTo>
                      <a:pt x="57" y="36"/>
                      <a:pt x="40" y="45"/>
                      <a:pt x="38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9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1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6" y="34"/>
                      <a:pt x="38" y="34"/>
                    </a:cubicBezTo>
                    <a:cubicBezTo>
                      <a:pt x="39" y="32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2" y="84"/>
                    </a:cubicBezTo>
                    <a:cubicBezTo>
                      <a:pt x="50" y="84"/>
                      <a:pt x="25" y="83"/>
                      <a:pt x="25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0" y="80"/>
                      <a:pt x="71" y="81"/>
                    </a:cubicBezTo>
                    <a:cubicBezTo>
                      <a:pt x="72" y="80"/>
                      <a:pt x="82" y="75"/>
                      <a:pt x="83" y="74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5" y="55"/>
                      <a:pt x="59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0266" name="Text Box 84"/>
            <p:cNvSpPr txBox="1">
              <a:spLocks noChangeArrowheads="1"/>
            </p:cNvSpPr>
            <p:nvPr/>
          </p:nvSpPr>
          <p:spPr bwMode="auto">
            <a:xfrm>
              <a:off x="5157789" y="3675063"/>
              <a:ext cx="7207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151" tIns="50076" rIns="100151" bIns="50076"/>
            <a:lstStyle/>
            <a:p>
              <a:pPr defTabSz="1000125" eaLnBrk="0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AR1200</a:t>
              </a:r>
            </a:p>
          </p:txBody>
        </p:sp>
        <p:pic>
          <p:nvPicPr>
            <p:cNvPr id="10267" name="Picture 455" descr="图片23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622676" y="3641725"/>
              <a:ext cx="40322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8" name="Picture 455" descr="图片23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91076" y="3668713"/>
              <a:ext cx="40322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508" descr="图片71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69026" y="4111625"/>
              <a:ext cx="7461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Picture 509" descr="图片7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65489" y="4038601"/>
              <a:ext cx="708025" cy="47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1" name="Text Box 86"/>
            <p:cNvSpPr txBox="1">
              <a:spLocks noChangeArrowheads="1"/>
            </p:cNvSpPr>
            <p:nvPr/>
          </p:nvSpPr>
          <p:spPr bwMode="auto">
            <a:xfrm>
              <a:off x="7364414" y="3111500"/>
              <a:ext cx="3889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151" tIns="50076" rIns="100151" bIns="50076"/>
            <a:lstStyle/>
            <a:p>
              <a:pPr defTabSz="1000125" eaLnBrk="0" hangingPunct="0">
                <a:buSzPct val="100000"/>
              </a:pPr>
              <a:r>
                <a:rPr lang="zh-CN" altLang="zh-CN" sz="11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3G</a:t>
              </a:r>
            </a:p>
          </p:txBody>
        </p:sp>
        <p:pic>
          <p:nvPicPr>
            <p:cNvPr id="10272" name="Picture 33" descr="蜂窝和天线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483350" y="2384426"/>
              <a:ext cx="414338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3" name="Text Box 86"/>
            <p:cNvSpPr txBox="1">
              <a:spLocks noChangeArrowheads="1"/>
            </p:cNvSpPr>
            <p:nvPr/>
          </p:nvSpPr>
          <p:spPr bwMode="auto">
            <a:xfrm>
              <a:off x="3679031" y="2971800"/>
              <a:ext cx="4841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151" tIns="50076" rIns="100151" bIns="50076"/>
            <a:lstStyle/>
            <a:p>
              <a:pPr defTabSz="1000125" eaLnBrk="0" hangingPunct="0">
                <a:buSzPct val="100000"/>
              </a:pPr>
              <a:r>
                <a:rPr lang="zh-CN" altLang="zh-CN" sz="11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Leased line</a:t>
              </a:r>
            </a:p>
          </p:txBody>
        </p:sp>
        <p:sp>
          <p:nvSpPr>
            <p:cNvPr id="58" name="Freeform 190"/>
            <p:cNvSpPr>
              <a:spLocks/>
            </p:cNvSpPr>
            <p:nvPr/>
          </p:nvSpPr>
          <p:spPr bwMode="auto">
            <a:xfrm rot="2690553">
              <a:off x="4837114" y="3917951"/>
              <a:ext cx="128587" cy="347663"/>
            </a:xfrm>
            <a:custGeom>
              <a:avLst/>
              <a:gdLst>
                <a:gd name="T0" fmla="*/ 2147483647 w 404"/>
                <a:gd name="T1" fmla="*/ 2147483647 h 1294"/>
                <a:gd name="T2" fmla="*/ 2147483647 w 404"/>
                <a:gd name="T3" fmla="*/ 0 h 1294"/>
                <a:gd name="T4" fmla="*/ 2147483647 w 404"/>
                <a:gd name="T5" fmla="*/ 2147483647 h 1294"/>
                <a:gd name="T6" fmla="*/ 0 w 404"/>
                <a:gd name="T7" fmla="*/ 2147483647 h 1294"/>
                <a:gd name="T8" fmla="*/ 2147483647 w 404"/>
                <a:gd name="T9" fmla="*/ 2147483647 h 1294"/>
                <a:gd name="T10" fmla="*/ 2147483647 w 404"/>
                <a:gd name="T11" fmla="*/ 2147483647 h 1294"/>
                <a:gd name="T12" fmla="*/ 2147483647 w 404"/>
                <a:gd name="T13" fmla="*/ 2147483647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4"/>
                <a:gd name="T22" fmla="*/ 0 h 1294"/>
                <a:gd name="T23" fmla="*/ 404 w 404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4" h="1294">
                  <a:moveTo>
                    <a:pt x="404" y="771"/>
                  </a:moveTo>
                  <a:lnTo>
                    <a:pt x="87" y="0"/>
                  </a:lnTo>
                  <a:lnTo>
                    <a:pt x="224" y="574"/>
                  </a:lnTo>
                  <a:lnTo>
                    <a:pt x="0" y="466"/>
                  </a:lnTo>
                  <a:lnTo>
                    <a:pt x="301" y="1294"/>
                  </a:lnTo>
                  <a:lnTo>
                    <a:pt x="155" y="686"/>
                  </a:lnTo>
                  <a:lnTo>
                    <a:pt x="404" y="7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91434" tIns="45717" rIns="91434" bIns="45717" anchor="ctr"/>
            <a:lstStyle/>
            <a:p>
              <a:pPr fontAlgn="t">
                <a:defRPr/>
              </a:pPr>
              <a:endParaRPr lang="zh-CN" altLang="en-US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0275" name="Text Box 86"/>
            <p:cNvSpPr txBox="1">
              <a:spLocks noChangeArrowheads="1"/>
            </p:cNvSpPr>
            <p:nvPr/>
          </p:nvSpPr>
          <p:spPr bwMode="auto">
            <a:xfrm>
              <a:off x="4344168" y="3853585"/>
              <a:ext cx="433387" cy="20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151" tIns="50076" rIns="100151" bIns="50076"/>
            <a:lstStyle/>
            <a:p>
              <a:pPr defTabSz="1000125" eaLnBrk="0" hangingPunct="0">
                <a:buSzPct val="100000"/>
              </a:pPr>
              <a:r>
                <a:rPr lang="zh-CN" altLang="zh-CN" sz="1200" b="1" i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WLAN</a:t>
              </a:r>
            </a:p>
          </p:txBody>
        </p:sp>
        <p:pic>
          <p:nvPicPr>
            <p:cNvPr id="10276" name="Picture 227" descr="图片76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154363" y="1617663"/>
              <a:ext cx="1066800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77" name="AutoShape 186"/>
            <p:cNvCxnSpPr>
              <a:cxnSpLocks noChangeShapeType="1"/>
            </p:cNvCxnSpPr>
            <p:nvPr/>
          </p:nvCxnSpPr>
          <p:spPr bwMode="auto">
            <a:xfrm rot="10800000" flipV="1">
              <a:off x="3917951" y="2762250"/>
              <a:ext cx="1095375" cy="914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78" name="AutoShape 186"/>
            <p:cNvCxnSpPr>
              <a:cxnSpLocks noChangeShapeType="1"/>
            </p:cNvCxnSpPr>
            <p:nvPr/>
          </p:nvCxnSpPr>
          <p:spPr bwMode="auto">
            <a:xfrm rot="10800000" flipV="1">
              <a:off x="3983039" y="2798763"/>
              <a:ext cx="1095375" cy="914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0279" name="Picture 629" descr="图片7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013325" y="4225925"/>
              <a:ext cx="31908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80" name="AutoShape 188"/>
            <p:cNvCxnSpPr>
              <a:cxnSpLocks noChangeShapeType="1"/>
            </p:cNvCxnSpPr>
            <p:nvPr/>
          </p:nvCxnSpPr>
          <p:spPr bwMode="auto">
            <a:xfrm rot="16200000" flipH="1">
              <a:off x="4979988" y="4032250"/>
              <a:ext cx="334962" cy="523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281" name="Text Box 86"/>
            <p:cNvSpPr txBox="1">
              <a:spLocks noChangeArrowheads="1"/>
            </p:cNvSpPr>
            <p:nvPr/>
          </p:nvSpPr>
          <p:spPr bwMode="auto">
            <a:xfrm>
              <a:off x="5114986" y="3921041"/>
              <a:ext cx="3746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151" tIns="50076" rIns="100151" bIns="50076"/>
            <a:lstStyle/>
            <a:p>
              <a:pPr defTabSz="1000125" eaLnBrk="0" hangingPunct="0">
                <a:buSzPct val="100000"/>
              </a:pPr>
              <a:r>
                <a:rPr lang="zh-CN" altLang="zh-CN" sz="1200" b="1" i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PoE</a:t>
              </a:r>
            </a:p>
          </p:txBody>
        </p:sp>
        <p:pic>
          <p:nvPicPr>
            <p:cNvPr id="10282" name="Picture 695" descr="图片444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635501" y="4064000"/>
              <a:ext cx="207963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3" name="Text Box 84"/>
            <p:cNvSpPr txBox="1">
              <a:spLocks noChangeArrowheads="1"/>
            </p:cNvSpPr>
            <p:nvPr/>
          </p:nvSpPr>
          <p:spPr bwMode="auto">
            <a:xfrm>
              <a:off x="6582025" y="3684944"/>
              <a:ext cx="763588" cy="32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151" tIns="50076" rIns="100151" bIns="50076"/>
            <a:lstStyle/>
            <a:p>
              <a:pPr defTabSz="1000125" eaLnBrk="0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AR1200</a:t>
              </a:r>
            </a:p>
          </p:txBody>
        </p:sp>
        <p:grpSp>
          <p:nvGrpSpPr>
            <p:cNvPr id="7" name="Group 76"/>
            <p:cNvGrpSpPr>
              <a:grpSpLocks noChangeAspect="1"/>
            </p:cNvGrpSpPr>
            <p:nvPr/>
          </p:nvGrpSpPr>
          <p:grpSpPr bwMode="auto">
            <a:xfrm>
              <a:off x="7437439" y="1847851"/>
              <a:ext cx="403225" cy="358775"/>
              <a:chOff x="2992" y="584"/>
              <a:chExt cx="506" cy="392"/>
            </a:xfrm>
          </p:grpSpPr>
          <p:sp>
            <p:nvSpPr>
              <p:cNvPr id="10285" name="Freeform 77"/>
              <p:cNvSpPr>
                <a:spLocks noChangeAspect="1"/>
              </p:cNvSpPr>
              <p:nvPr/>
            </p:nvSpPr>
            <p:spPr bwMode="auto">
              <a:xfrm>
                <a:off x="2992" y="744"/>
                <a:ext cx="506" cy="232"/>
              </a:xfrm>
              <a:custGeom>
                <a:avLst/>
                <a:gdLst>
                  <a:gd name="T0" fmla="*/ 0 w 253"/>
                  <a:gd name="T1" fmla="*/ 0 h 116"/>
                  <a:gd name="T2" fmla="*/ 0 w 253"/>
                  <a:gd name="T3" fmla="*/ 2147483647 h 116"/>
                  <a:gd name="T4" fmla="*/ 0 w 253"/>
                  <a:gd name="T5" fmla="*/ 2147483647 h 116"/>
                  <a:gd name="T6" fmla="*/ 2147483647 w 253"/>
                  <a:gd name="T7" fmla="*/ 2147483647 h 116"/>
                  <a:gd name="T8" fmla="*/ 2147483647 w 253"/>
                  <a:gd name="T9" fmla="*/ 2147483647 h 116"/>
                  <a:gd name="T10" fmla="*/ 2147483647 w 253"/>
                  <a:gd name="T11" fmla="*/ 2147483647 h 116"/>
                  <a:gd name="T12" fmla="*/ 2147483647 w 253"/>
                  <a:gd name="T13" fmla="*/ 0 h 116"/>
                  <a:gd name="T14" fmla="*/ 0 w 253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3"/>
                  <a:gd name="T25" fmla="*/ 0 h 116"/>
                  <a:gd name="T26" fmla="*/ 253 w 253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3" h="116">
                    <a:moveTo>
                      <a:pt x="0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81"/>
                      <a:pt x="57" y="116"/>
                      <a:pt x="127" y="116"/>
                    </a:cubicBezTo>
                    <a:cubicBezTo>
                      <a:pt x="196" y="116"/>
                      <a:pt x="253" y="81"/>
                      <a:pt x="253" y="37"/>
                    </a:cubicBezTo>
                    <a:cubicBezTo>
                      <a:pt x="253" y="37"/>
                      <a:pt x="253" y="37"/>
                      <a:pt x="253" y="37"/>
                    </a:cubicBezTo>
                    <a:cubicBezTo>
                      <a:pt x="253" y="0"/>
                      <a:pt x="253" y="0"/>
                      <a:pt x="2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286" name="Oval 78"/>
              <p:cNvSpPr>
                <a:spLocks noChangeAspect="1" noChangeArrowheads="1"/>
              </p:cNvSpPr>
              <p:nvPr/>
            </p:nvSpPr>
            <p:spPr bwMode="auto">
              <a:xfrm>
                <a:off x="2992" y="586"/>
                <a:ext cx="506" cy="314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t"/>
                <a:endParaRPr lang="zh-CN" altLang="en-US" dirty="0"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287" name="Freeform 79"/>
              <p:cNvSpPr>
                <a:spLocks noChangeAspect="1" noEditPoints="1"/>
              </p:cNvSpPr>
              <p:nvPr/>
            </p:nvSpPr>
            <p:spPr bwMode="auto">
              <a:xfrm>
                <a:off x="2994" y="584"/>
                <a:ext cx="502" cy="318"/>
              </a:xfrm>
              <a:custGeom>
                <a:avLst/>
                <a:gdLst>
                  <a:gd name="T0" fmla="*/ 0 w 251"/>
                  <a:gd name="T1" fmla="*/ 2147483647 h 159"/>
                  <a:gd name="T2" fmla="*/ 2147483647 w 251"/>
                  <a:gd name="T3" fmla="*/ 2147483647 h 159"/>
                  <a:gd name="T4" fmla="*/ 2147483647 w 251"/>
                  <a:gd name="T5" fmla="*/ 2147483647 h 159"/>
                  <a:gd name="T6" fmla="*/ 2147483647 w 251"/>
                  <a:gd name="T7" fmla="*/ 0 h 159"/>
                  <a:gd name="T8" fmla="*/ 0 w 251"/>
                  <a:gd name="T9" fmla="*/ 2147483647 h 159"/>
                  <a:gd name="T10" fmla="*/ 2147483647 w 251"/>
                  <a:gd name="T11" fmla="*/ 2147483647 h 159"/>
                  <a:gd name="T12" fmla="*/ 2147483647 w 251"/>
                  <a:gd name="T13" fmla="*/ 2147483647 h 159"/>
                  <a:gd name="T14" fmla="*/ 2147483647 w 251"/>
                  <a:gd name="T15" fmla="*/ 2147483647 h 159"/>
                  <a:gd name="T16" fmla="*/ 2147483647 w 251"/>
                  <a:gd name="T17" fmla="*/ 2147483647 h 159"/>
                  <a:gd name="T18" fmla="*/ 2147483647 w 251"/>
                  <a:gd name="T19" fmla="*/ 2147483647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1"/>
                  <a:gd name="T31" fmla="*/ 0 h 159"/>
                  <a:gd name="T32" fmla="*/ 251 w 251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1" h="159">
                    <a:moveTo>
                      <a:pt x="0" y="80"/>
                    </a:moveTo>
                    <a:cubicBezTo>
                      <a:pt x="0" y="124"/>
                      <a:pt x="57" y="159"/>
                      <a:pt x="126" y="159"/>
                    </a:cubicBezTo>
                    <a:cubicBezTo>
                      <a:pt x="195" y="159"/>
                      <a:pt x="251" y="124"/>
                      <a:pt x="251" y="80"/>
                    </a:cubicBezTo>
                    <a:cubicBezTo>
                      <a:pt x="251" y="36"/>
                      <a:pt x="195" y="0"/>
                      <a:pt x="126" y="0"/>
                    </a:cubicBezTo>
                    <a:cubicBezTo>
                      <a:pt x="57" y="0"/>
                      <a:pt x="0" y="36"/>
                      <a:pt x="0" y="80"/>
                    </a:cubicBezTo>
                    <a:close/>
                    <a:moveTo>
                      <a:pt x="8" y="80"/>
                    </a:moveTo>
                    <a:cubicBezTo>
                      <a:pt x="8" y="40"/>
                      <a:pt x="61" y="8"/>
                      <a:pt x="126" y="8"/>
                    </a:cubicBezTo>
                    <a:cubicBezTo>
                      <a:pt x="190" y="8"/>
                      <a:pt x="243" y="40"/>
                      <a:pt x="243" y="80"/>
                    </a:cubicBezTo>
                    <a:cubicBezTo>
                      <a:pt x="243" y="119"/>
                      <a:pt x="190" y="152"/>
                      <a:pt x="126" y="152"/>
                    </a:cubicBezTo>
                    <a:cubicBezTo>
                      <a:pt x="61" y="152"/>
                      <a:pt x="8" y="119"/>
                      <a:pt x="8" y="80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288" name="Freeform 80"/>
              <p:cNvSpPr>
                <a:spLocks noChangeAspect="1"/>
              </p:cNvSpPr>
              <p:nvPr/>
            </p:nvSpPr>
            <p:spPr bwMode="auto">
              <a:xfrm>
                <a:off x="3010" y="600"/>
                <a:ext cx="460" cy="196"/>
              </a:xfrm>
              <a:custGeom>
                <a:avLst/>
                <a:gdLst>
                  <a:gd name="T0" fmla="*/ 2147483647 w 230"/>
                  <a:gd name="T1" fmla="*/ 2147483647 h 98"/>
                  <a:gd name="T2" fmla="*/ 2147483647 w 230"/>
                  <a:gd name="T3" fmla="*/ 2147483647 h 98"/>
                  <a:gd name="T4" fmla="*/ 2147483647 w 230"/>
                  <a:gd name="T5" fmla="*/ 2147483647 h 98"/>
                  <a:gd name="T6" fmla="*/ 2147483647 w 230"/>
                  <a:gd name="T7" fmla="*/ 0 h 98"/>
                  <a:gd name="T8" fmla="*/ 0 w 230"/>
                  <a:gd name="T9" fmla="*/ 2147483647 h 98"/>
                  <a:gd name="T10" fmla="*/ 2147483647 w 230"/>
                  <a:gd name="T11" fmla="*/ 2147483647 h 98"/>
                  <a:gd name="T12" fmla="*/ 2147483647 w 230"/>
                  <a:gd name="T13" fmla="*/ 2147483647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8"/>
                  <a:gd name="T23" fmla="*/ 230 w 230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8">
                    <a:moveTo>
                      <a:pt x="2" y="75"/>
                    </a:moveTo>
                    <a:cubicBezTo>
                      <a:pt x="2" y="35"/>
                      <a:pt x="54" y="3"/>
                      <a:pt x="119" y="3"/>
                    </a:cubicBezTo>
                    <a:cubicBezTo>
                      <a:pt x="170" y="3"/>
                      <a:pt x="214" y="23"/>
                      <a:pt x="230" y="51"/>
                    </a:cubicBezTo>
                    <a:cubicBezTo>
                      <a:pt x="215" y="21"/>
                      <a:pt x="170" y="0"/>
                      <a:pt x="118" y="0"/>
                    </a:cubicBezTo>
                    <a:cubicBezTo>
                      <a:pt x="53" y="0"/>
                      <a:pt x="0" y="32"/>
                      <a:pt x="0" y="72"/>
                    </a:cubicBezTo>
                    <a:cubicBezTo>
                      <a:pt x="0" y="81"/>
                      <a:pt x="3" y="90"/>
                      <a:pt x="8" y="98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289" name="Freeform 81"/>
              <p:cNvSpPr>
                <a:spLocks noChangeAspect="1" noEditPoints="1"/>
              </p:cNvSpPr>
              <p:nvPr/>
            </p:nvSpPr>
            <p:spPr bwMode="auto">
              <a:xfrm>
                <a:off x="3082" y="656"/>
                <a:ext cx="340" cy="190"/>
              </a:xfrm>
              <a:custGeom>
                <a:avLst/>
                <a:gdLst>
                  <a:gd name="T0" fmla="*/ 2147483647 w 170"/>
                  <a:gd name="T1" fmla="*/ 2147483647 h 95"/>
                  <a:gd name="T2" fmla="*/ 2147483647 w 170"/>
                  <a:gd name="T3" fmla="*/ 2147483647 h 95"/>
                  <a:gd name="T4" fmla="*/ 2147483647 w 170"/>
                  <a:gd name="T5" fmla="*/ 2147483647 h 95"/>
                  <a:gd name="T6" fmla="*/ 2147483647 w 170"/>
                  <a:gd name="T7" fmla="*/ 2147483647 h 95"/>
                  <a:gd name="T8" fmla="*/ 2147483647 w 170"/>
                  <a:gd name="T9" fmla="*/ 2147483647 h 95"/>
                  <a:gd name="T10" fmla="*/ 2147483647 w 170"/>
                  <a:gd name="T11" fmla="*/ 2147483647 h 95"/>
                  <a:gd name="T12" fmla="*/ 2147483647 w 170"/>
                  <a:gd name="T13" fmla="*/ 2147483647 h 95"/>
                  <a:gd name="T14" fmla="*/ 2147483647 w 170"/>
                  <a:gd name="T15" fmla="*/ 2147483647 h 95"/>
                  <a:gd name="T16" fmla="*/ 2147483647 w 170"/>
                  <a:gd name="T17" fmla="*/ 2147483647 h 95"/>
                  <a:gd name="T18" fmla="*/ 2147483647 w 170"/>
                  <a:gd name="T19" fmla="*/ 2147483647 h 95"/>
                  <a:gd name="T20" fmla="*/ 2147483647 w 170"/>
                  <a:gd name="T21" fmla="*/ 2147483647 h 95"/>
                  <a:gd name="T22" fmla="*/ 2147483647 w 170"/>
                  <a:gd name="T23" fmla="*/ 2147483647 h 95"/>
                  <a:gd name="T24" fmla="*/ 2147483647 w 170"/>
                  <a:gd name="T25" fmla="*/ 2147483647 h 95"/>
                  <a:gd name="T26" fmla="*/ 2147483647 w 170"/>
                  <a:gd name="T27" fmla="*/ 2147483647 h 95"/>
                  <a:gd name="T28" fmla="*/ 2147483647 w 170"/>
                  <a:gd name="T29" fmla="*/ 2147483647 h 95"/>
                  <a:gd name="T30" fmla="*/ 2147483647 w 170"/>
                  <a:gd name="T31" fmla="*/ 2147483647 h 95"/>
                  <a:gd name="T32" fmla="*/ 2147483647 w 170"/>
                  <a:gd name="T33" fmla="*/ 2147483647 h 95"/>
                  <a:gd name="T34" fmla="*/ 2147483647 w 170"/>
                  <a:gd name="T35" fmla="*/ 2147483647 h 95"/>
                  <a:gd name="T36" fmla="*/ 2147483647 w 170"/>
                  <a:gd name="T37" fmla="*/ 2147483647 h 95"/>
                  <a:gd name="T38" fmla="*/ 2147483647 w 170"/>
                  <a:gd name="T39" fmla="*/ 2147483647 h 95"/>
                  <a:gd name="T40" fmla="*/ 2147483647 w 170"/>
                  <a:gd name="T41" fmla="*/ 2147483647 h 95"/>
                  <a:gd name="T42" fmla="*/ 2147483647 w 170"/>
                  <a:gd name="T43" fmla="*/ 2147483647 h 95"/>
                  <a:gd name="T44" fmla="*/ 2147483647 w 170"/>
                  <a:gd name="T45" fmla="*/ 2147483647 h 95"/>
                  <a:gd name="T46" fmla="*/ 2147483647 w 170"/>
                  <a:gd name="T47" fmla="*/ 2147483647 h 95"/>
                  <a:gd name="T48" fmla="*/ 2147483647 w 170"/>
                  <a:gd name="T49" fmla="*/ 2147483647 h 95"/>
                  <a:gd name="T50" fmla="*/ 2147483647 w 170"/>
                  <a:gd name="T51" fmla="*/ 2147483647 h 95"/>
                  <a:gd name="T52" fmla="*/ 2147483647 w 170"/>
                  <a:gd name="T53" fmla="*/ 2147483647 h 95"/>
                  <a:gd name="T54" fmla="*/ 2147483647 w 170"/>
                  <a:gd name="T55" fmla="*/ 2147483647 h 95"/>
                  <a:gd name="T56" fmla="*/ 2147483647 w 170"/>
                  <a:gd name="T57" fmla="*/ 2147483647 h 95"/>
                  <a:gd name="T58" fmla="*/ 2147483647 w 170"/>
                  <a:gd name="T59" fmla="*/ 2147483647 h 95"/>
                  <a:gd name="T60" fmla="*/ 2147483647 w 170"/>
                  <a:gd name="T61" fmla="*/ 2147483647 h 95"/>
                  <a:gd name="T62" fmla="*/ 2147483647 w 170"/>
                  <a:gd name="T63" fmla="*/ 2147483647 h 95"/>
                  <a:gd name="T64" fmla="*/ 2147483647 w 170"/>
                  <a:gd name="T65" fmla="*/ 2147483647 h 95"/>
                  <a:gd name="T66" fmla="*/ 2147483647 w 170"/>
                  <a:gd name="T67" fmla="*/ 2147483647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2" y="62"/>
                      <a:pt x="124" y="80"/>
                      <a:pt x="124" y="80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09" y="64"/>
                      <a:pt x="108" y="63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1"/>
                      <a:pt x="111" y="60"/>
                      <a:pt x="114" y="59"/>
                    </a:cubicBezTo>
                    <a:cubicBezTo>
                      <a:pt x="114" y="59"/>
                      <a:pt x="131" y="50"/>
                      <a:pt x="133" y="49"/>
                    </a:cubicBezTo>
                    <a:cubicBezTo>
                      <a:pt x="132" y="48"/>
                      <a:pt x="126" y="42"/>
                      <a:pt x="126" y="41"/>
                    </a:cubicBezTo>
                    <a:cubicBezTo>
                      <a:pt x="122" y="43"/>
                      <a:pt x="96" y="57"/>
                      <a:pt x="96" y="57"/>
                    </a:cubicBezTo>
                    <a:cubicBezTo>
                      <a:pt x="94" y="58"/>
                      <a:pt x="93" y="59"/>
                      <a:pt x="92" y="60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1" y="63"/>
                      <a:pt x="91" y="65"/>
                      <a:pt x="92" y="66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5" y="87"/>
                      <a:pt x="82" y="93"/>
                      <a:pt x="81" y="94"/>
                    </a:cubicBezTo>
                    <a:cubicBezTo>
                      <a:pt x="83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4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4" y="36"/>
                      <a:pt x="143" y="37"/>
                    </a:cubicBezTo>
                    <a:cubicBezTo>
                      <a:pt x="144" y="37"/>
                      <a:pt x="154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9" y="11"/>
                    </a:cubicBezTo>
                    <a:cubicBezTo>
                      <a:pt x="120" y="11"/>
                      <a:pt x="146" y="11"/>
                      <a:pt x="146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2" y="27"/>
                      <a:pt x="110" y="25"/>
                    </a:cubicBezTo>
                    <a:cubicBezTo>
                      <a:pt x="110" y="25"/>
                      <a:pt x="100" y="15"/>
                      <a:pt x="99" y="14"/>
                    </a:cubicBezTo>
                    <a:cubicBezTo>
                      <a:pt x="98" y="15"/>
                      <a:pt x="88" y="20"/>
                      <a:pt x="87" y="20"/>
                    </a:cubicBezTo>
                    <a:cubicBezTo>
                      <a:pt x="89" y="23"/>
                      <a:pt x="103" y="37"/>
                      <a:pt x="103" y="37"/>
                    </a:cubicBezTo>
                    <a:cubicBezTo>
                      <a:pt x="105" y="39"/>
                      <a:pt x="111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3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5"/>
                      <a:pt x="60" y="36"/>
                      <a:pt x="57" y="37"/>
                    </a:cubicBezTo>
                    <a:cubicBezTo>
                      <a:pt x="57" y="37"/>
                      <a:pt x="40" y="46"/>
                      <a:pt x="38" y="47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5" y="38"/>
                      <a:pt x="75" y="38"/>
                    </a:cubicBezTo>
                    <a:cubicBezTo>
                      <a:pt x="76" y="38"/>
                      <a:pt x="78" y="36"/>
                      <a:pt x="79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80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4" y="10"/>
                      <a:pt x="86" y="10"/>
                    </a:cubicBezTo>
                    <a:cubicBezTo>
                      <a:pt x="86" y="9"/>
                      <a:pt x="89" y="2"/>
                      <a:pt x="89" y="2"/>
                    </a:cubicBezTo>
                    <a:cubicBezTo>
                      <a:pt x="88" y="1"/>
                      <a:pt x="43" y="1"/>
                      <a:pt x="41" y="0"/>
                    </a:cubicBezTo>
                    <a:cubicBezTo>
                      <a:pt x="41" y="2"/>
                      <a:pt x="33" y="20"/>
                      <a:pt x="33" y="20"/>
                    </a:cubicBezTo>
                    <a:cubicBezTo>
                      <a:pt x="33" y="20"/>
                      <a:pt x="27" y="33"/>
                      <a:pt x="26" y="34"/>
                    </a:cubicBezTo>
                    <a:cubicBezTo>
                      <a:pt x="27" y="34"/>
                      <a:pt x="37" y="34"/>
                      <a:pt x="39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60"/>
                      <a:pt x="28" y="59"/>
                    </a:cubicBezTo>
                    <a:cubicBezTo>
                      <a:pt x="27" y="59"/>
                      <a:pt x="17" y="58"/>
                      <a:pt x="15" y="58"/>
                    </a:cubicBezTo>
                    <a:cubicBezTo>
                      <a:pt x="15" y="60"/>
                      <a:pt x="7" y="78"/>
                      <a:pt x="7" y="78"/>
                    </a:cubicBezTo>
                    <a:cubicBezTo>
                      <a:pt x="7" y="78"/>
                      <a:pt x="1" y="91"/>
                      <a:pt x="0" y="92"/>
                    </a:cubicBezTo>
                    <a:cubicBezTo>
                      <a:pt x="2" y="92"/>
                      <a:pt x="46" y="93"/>
                      <a:pt x="48" y="93"/>
                    </a:cubicBezTo>
                    <a:cubicBezTo>
                      <a:pt x="49" y="92"/>
                      <a:pt x="52" y="85"/>
                      <a:pt x="52" y="85"/>
                    </a:cubicBezTo>
                    <a:cubicBezTo>
                      <a:pt x="51" y="85"/>
                      <a:pt x="25" y="84"/>
                      <a:pt x="25" y="84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8" y="67"/>
                      <a:pt x="59" y="68"/>
                      <a:pt x="61" y="70"/>
                    </a:cubicBezTo>
                    <a:cubicBezTo>
                      <a:pt x="61" y="70"/>
                      <a:pt x="71" y="81"/>
                      <a:pt x="71" y="81"/>
                    </a:cubicBezTo>
                    <a:cubicBezTo>
                      <a:pt x="73" y="81"/>
                      <a:pt x="82" y="76"/>
                      <a:pt x="84" y="75"/>
                    </a:cubicBezTo>
                    <a:cubicBezTo>
                      <a:pt x="82" y="73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0290" name="Freeform 82"/>
              <p:cNvSpPr>
                <a:spLocks noChangeAspect="1" noEditPoints="1"/>
              </p:cNvSpPr>
              <p:nvPr/>
            </p:nvSpPr>
            <p:spPr bwMode="auto">
              <a:xfrm>
                <a:off x="3074" y="648"/>
                <a:ext cx="340" cy="188"/>
              </a:xfrm>
              <a:custGeom>
                <a:avLst/>
                <a:gdLst>
                  <a:gd name="T0" fmla="*/ 2147483647 w 170"/>
                  <a:gd name="T1" fmla="*/ 2147483647 h 94"/>
                  <a:gd name="T2" fmla="*/ 2147483647 w 170"/>
                  <a:gd name="T3" fmla="*/ 2147483647 h 94"/>
                  <a:gd name="T4" fmla="*/ 2147483647 w 170"/>
                  <a:gd name="T5" fmla="*/ 2147483647 h 94"/>
                  <a:gd name="T6" fmla="*/ 2147483647 w 170"/>
                  <a:gd name="T7" fmla="*/ 2147483647 h 94"/>
                  <a:gd name="T8" fmla="*/ 2147483647 w 170"/>
                  <a:gd name="T9" fmla="*/ 2147483647 h 94"/>
                  <a:gd name="T10" fmla="*/ 2147483647 w 170"/>
                  <a:gd name="T11" fmla="*/ 2147483647 h 94"/>
                  <a:gd name="T12" fmla="*/ 2147483647 w 170"/>
                  <a:gd name="T13" fmla="*/ 2147483647 h 94"/>
                  <a:gd name="T14" fmla="*/ 2147483647 w 170"/>
                  <a:gd name="T15" fmla="*/ 2147483647 h 94"/>
                  <a:gd name="T16" fmla="*/ 2147483647 w 170"/>
                  <a:gd name="T17" fmla="*/ 2147483647 h 94"/>
                  <a:gd name="T18" fmla="*/ 2147483647 w 170"/>
                  <a:gd name="T19" fmla="*/ 2147483647 h 94"/>
                  <a:gd name="T20" fmla="*/ 2147483647 w 170"/>
                  <a:gd name="T21" fmla="*/ 2147483647 h 94"/>
                  <a:gd name="T22" fmla="*/ 2147483647 w 170"/>
                  <a:gd name="T23" fmla="*/ 2147483647 h 94"/>
                  <a:gd name="T24" fmla="*/ 2147483647 w 170"/>
                  <a:gd name="T25" fmla="*/ 2147483647 h 94"/>
                  <a:gd name="T26" fmla="*/ 2147483647 w 170"/>
                  <a:gd name="T27" fmla="*/ 2147483647 h 94"/>
                  <a:gd name="T28" fmla="*/ 2147483647 w 170"/>
                  <a:gd name="T29" fmla="*/ 2147483647 h 94"/>
                  <a:gd name="T30" fmla="*/ 2147483647 w 170"/>
                  <a:gd name="T31" fmla="*/ 2147483647 h 94"/>
                  <a:gd name="T32" fmla="*/ 2147483647 w 170"/>
                  <a:gd name="T33" fmla="*/ 2147483647 h 94"/>
                  <a:gd name="T34" fmla="*/ 2147483647 w 170"/>
                  <a:gd name="T35" fmla="*/ 2147483647 h 94"/>
                  <a:gd name="T36" fmla="*/ 2147483647 w 170"/>
                  <a:gd name="T37" fmla="*/ 2147483647 h 94"/>
                  <a:gd name="T38" fmla="*/ 2147483647 w 170"/>
                  <a:gd name="T39" fmla="*/ 2147483647 h 94"/>
                  <a:gd name="T40" fmla="*/ 2147483647 w 170"/>
                  <a:gd name="T41" fmla="*/ 2147483647 h 94"/>
                  <a:gd name="T42" fmla="*/ 2147483647 w 170"/>
                  <a:gd name="T43" fmla="*/ 2147483647 h 94"/>
                  <a:gd name="T44" fmla="*/ 2147483647 w 170"/>
                  <a:gd name="T45" fmla="*/ 2147483647 h 94"/>
                  <a:gd name="T46" fmla="*/ 2147483647 w 170"/>
                  <a:gd name="T47" fmla="*/ 2147483647 h 94"/>
                  <a:gd name="T48" fmla="*/ 2147483647 w 170"/>
                  <a:gd name="T49" fmla="*/ 2147483647 h 94"/>
                  <a:gd name="T50" fmla="*/ 2147483647 w 170"/>
                  <a:gd name="T51" fmla="*/ 2147483647 h 94"/>
                  <a:gd name="T52" fmla="*/ 2147483647 w 170"/>
                  <a:gd name="T53" fmla="*/ 2147483647 h 94"/>
                  <a:gd name="T54" fmla="*/ 2147483647 w 170"/>
                  <a:gd name="T55" fmla="*/ 2147483647 h 94"/>
                  <a:gd name="T56" fmla="*/ 2147483647 w 170"/>
                  <a:gd name="T57" fmla="*/ 2147483647 h 94"/>
                  <a:gd name="T58" fmla="*/ 2147483647 w 170"/>
                  <a:gd name="T59" fmla="*/ 2147483647 h 94"/>
                  <a:gd name="T60" fmla="*/ 2147483647 w 170"/>
                  <a:gd name="T61" fmla="*/ 2147483647 h 94"/>
                  <a:gd name="T62" fmla="*/ 2147483647 w 170"/>
                  <a:gd name="T63" fmla="*/ 2147483647 h 94"/>
                  <a:gd name="T64" fmla="*/ 2147483647 w 170"/>
                  <a:gd name="T65" fmla="*/ 2147483647 h 94"/>
                  <a:gd name="T66" fmla="*/ 2147483647 w 170"/>
                  <a:gd name="T67" fmla="*/ 2147483647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2" y="60"/>
                    </a:moveTo>
                    <a:cubicBezTo>
                      <a:pt x="131" y="62"/>
                      <a:pt x="123" y="80"/>
                      <a:pt x="123" y="80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4"/>
                      <a:pt x="108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1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4" y="57"/>
                      <a:pt x="92" y="58"/>
                      <a:pt x="91" y="60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0" y="62"/>
                      <a:pt x="91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5" y="85"/>
                    </a:cubicBezTo>
                    <a:cubicBezTo>
                      <a:pt x="84" y="86"/>
                      <a:pt x="81" y="92"/>
                      <a:pt x="81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2"/>
                      <a:pt x="144" y="61"/>
                    </a:cubicBezTo>
                    <a:cubicBezTo>
                      <a:pt x="143" y="61"/>
                      <a:pt x="133" y="60"/>
                      <a:pt x="132" y="60"/>
                    </a:cubicBezTo>
                    <a:close/>
                    <a:moveTo>
                      <a:pt x="116" y="37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3" y="36"/>
                    </a:cubicBezTo>
                    <a:cubicBezTo>
                      <a:pt x="144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1" y="3"/>
                      <a:pt x="120" y="7"/>
                      <a:pt x="120" y="7"/>
                    </a:cubicBezTo>
                    <a:cubicBezTo>
                      <a:pt x="120" y="7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2" y="28"/>
                      <a:pt x="111" y="27"/>
                      <a:pt x="109" y="24"/>
                    </a:cubicBezTo>
                    <a:cubicBezTo>
                      <a:pt x="109" y="24"/>
                      <a:pt x="99" y="14"/>
                      <a:pt x="99" y="13"/>
                    </a:cubicBezTo>
                    <a:cubicBezTo>
                      <a:pt x="97" y="14"/>
                      <a:pt x="88" y="19"/>
                      <a:pt x="87" y="20"/>
                    </a:cubicBezTo>
                    <a:cubicBezTo>
                      <a:pt x="89" y="22"/>
                      <a:pt x="102" y="36"/>
                      <a:pt x="102" y="36"/>
                    </a:cubicBezTo>
                    <a:cubicBezTo>
                      <a:pt x="104" y="39"/>
                      <a:pt x="110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2" y="31"/>
                      <a:pt x="62" y="32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6"/>
                    </a:cubicBezTo>
                    <a:cubicBezTo>
                      <a:pt x="57" y="36"/>
                      <a:pt x="40" y="45"/>
                      <a:pt x="38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9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1"/>
                      <a:pt x="32" y="20"/>
                      <a:pt x="32" y="20"/>
                    </a:cubicBezTo>
                    <a:cubicBezTo>
                      <a:pt x="32" y="20"/>
                      <a:pt x="26" y="33"/>
                      <a:pt x="26" y="34"/>
                    </a:cubicBezTo>
                    <a:cubicBezTo>
                      <a:pt x="27" y="34"/>
                      <a:pt x="36" y="34"/>
                      <a:pt x="38" y="34"/>
                    </a:cubicBezTo>
                    <a:cubicBezTo>
                      <a:pt x="39" y="32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2" y="84"/>
                    </a:cubicBezTo>
                    <a:cubicBezTo>
                      <a:pt x="50" y="84"/>
                      <a:pt x="25" y="83"/>
                      <a:pt x="25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7"/>
                      <a:pt x="59" y="68"/>
                      <a:pt x="61" y="70"/>
                    </a:cubicBezTo>
                    <a:cubicBezTo>
                      <a:pt x="61" y="70"/>
                      <a:pt x="70" y="80"/>
                      <a:pt x="71" y="81"/>
                    </a:cubicBezTo>
                    <a:cubicBezTo>
                      <a:pt x="72" y="80"/>
                      <a:pt x="82" y="75"/>
                      <a:pt x="83" y="74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5" y="55"/>
                      <a:pt x="59" y="55"/>
                      <a:pt x="5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 bwMode="auto">
            <a:xfrm>
              <a:off x="2603613" y="4914550"/>
              <a:ext cx="6862761" cy="9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zh-CN" sz="1400" dirty="0">
                  <a:latin typeface="+mn-ea"/>
                  <a:ea typeface="+mn-ea"/>
                  <a:sym typeface="Arial" pitchFamily="34" charset="0"/>
                </a:rPr>
                <a:t>Accessing the WAN as the enterprise egress router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zh-CN" sz="1400" dirty="0">
                  <a:latin typeface="+mn-ea"/>
                  <a:ea typeface="+mn-ea"/>
                  <a:sym typeface="Arial" pitchFamily="34" charset="0"/>
                </a:rPr>
                <a:t>Meeting access requirements</a:t>
              </a:r>
              <a:r>
                <a:rPr lang="en-US" altLang="zh-CN" sz="1400" dirty="0">
                  <a:latin typeface="+mn-ea"/>
                  <a:ea typeface="+mn-ea"/>
                  <a:sym typeface="Arial" pitchFamily="34" charset="0"/>
                </a:rPr>
                <a:t>, </a:t>
              </a:r>
              <a:r>
                <a:rPr lang="zh-CN" altLang="zh-CN" sz="1400" dirty="0">
                  <a:latin typeface="+mn-ea"/>
                  <a:ea typeface="+mn-ea"/>
                  <a:sym typeface="Arial" pitchFamily="34" charset="0"/>
                </a:rPr>
                <a:t>including leased line</a:t>
              </a:r>
              <a:r>
                <a:rPr lang="en-US" altLang="zh-CN" sz="1400" dirty="0">
                  <a:latin typeface="+mn-ea"/>
                  <a:ea typeface="+mn-ea"/>
                  <a:sym typeface="Arial" pitchFamily="34" charset="0"/>
                </a:rPr>
                <a:t>, </a:t>
              </a:r>
              <a:r>
                <a:rPr lang="zh-CN" altLang="zh-CN" sz="1400" dirty="0">
                  <a:latin typeface="+mn-ea"/>
                  <a:ea typeface="+mn-ea"/>
                  <a:sym typeface="Arial" pitchFamily="34" charset="0"/>
                </a:rPr>
                <a:t>Ethernet</a:t>
              </a:r>
              <a:r>
                <a:rPr lang="en-US" altLang="zh-CN" sz="1400" dirty="0">
                  <a:latin typeface="+mn-ea"/>
                  <a:ea typeface="+mn-ea"/>
                  <a:sym typeface="Arial" pitchFamily="34" charset="0"/>
                </a:rPr>
                <a:t>, </a:t>
              </a:r>
              <a:r>
                <a:rPr lang="zh-CN" altLang="zh-CN" sz="1400" dirty="0">
                  <a:latin typeface="+mn-ea"/>
                  <a:ea typeface="+mn-ea"/>
                  <a:sym typeface="Arial" pitchFamily="34" charset="0"/>
                </a:rPr>
                <a:t>xDSL</a:t>
              </a:r>
              <a:r>
                <a:rPr lang="en-US" altLang="zh-CN" sz="1400" dirty="0">
                  <a:latin typeface="+mn-ea"/>
                  <a:ea typeface="+mn-ea"/>
                  <a:sym typeface="Arial" pitchFamily="34" charset="0"/>
                </a:rPr>
                <a:t>, </a:t>
              </a:r>
              <a:r>
                <a:rPr lang="zh-CN" altLang="zh-CN" sz="1400" dirty="0">
                  <a:latin typeface="+mn-ea"/>
                  <a:ea typeface="+mn-ea"/>
                  <a:sym typeface="Arial" pitchFamily="34" charset="0"/>
                </a:rPr>
                <a:t>3G</a:t>
              </a:r>
              <a:r>
                <a:rPr lang="en-US" altLang="zh-CN" sz="1400" dirty="0">
                  <a:latin typeface="+mn-ea"/>
                  <a:ea typeface="+mn-ea"/>
                  <a:sym typeface="Arial" pitchFamily="34" charset="0"/>
                </a:rPr>
                <a:t>, </a:t>
              </a:r>
              <a:r>
                <a:rPr lang="zh-CN" altLang="zh-CN" sz="1400" dirty="0">
                  <a:latin typeface="+mn-ea"/>
                  <a:ea typeface="+mn-ea"/>
                  <a:sym typeface="Arial" pitchFamily="34" charset="0"/>
                </a:rPr>
                <a:t>and WLAN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zh-CN" sz="1400" dirty="0">
                  <a:latin typeface="+mn-ea"/>
                  <a:ea typeface="+mn-ea"/>
                  <a:sym typeface="Arial" pitchFamily="34" charset="0"/>
                </a:rPr>
                <a:t>Supporting PoE in compliance with IEEE 802.3af and IEEE 802.3at</a:t>
              </a:r>
            </a:p>
          </p:txBody>
        </p:sp>
      </p:grp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9831600" cy="562615"/>
          </a:xfrm>
        </p:spPr>
        <p:txBody>
          <a:bodyPr/>
          <a:lstStyle/>
          <a:p>
            <a:r>
              <a:rPr lang="en-US" altLang="zh-CN" sz="3000" dirty="0"/>
              <a:t>Scenario for Enterprise Broadband Access Routers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1015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 bwMode="auto">
          <a:xfrm>
            <a:off x="997294" y="5625244"/>
            <a:ext cx="10225136" cy="53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6" rIns="99980" bIns="49986" rtlCol="0">
            <a:spAutoFit/>
          </a:bodyPr>
          <a:lstStyle/>
          <a:p>
            <a:pPr marL="285750" indent="-285750" defTabSz="1001649" eaLnBrk="0" hangingPunct="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The 8FE1GE and 24GE interface cards on the AR2200/AR3200 support inter-card VLAN switching</a:t>
            </a:r>
            <a:r>
              <a:rPr lang="en-US" altLang="zh-CN" sz="14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spanning trees</a:t>
            </a:r>
            <a:r>
              <a:rPr lang="en-US" altLang="zh-CN" sz="14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link bundling</a:t>
            </a:r>
            <a:r>
              <a:rPr lang="en-US" altLang="zh-CN" sz="14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and Layer 2/Layer 3 data exchange.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163452" y="1484784"/>
            <a:ext cx="9865096" cy="4109565"/>
            <a:chOff x="1904486" y="1263651"/>
            <a:chExt cx="8851960" cy="3894138"/>
          </a:xfrm>
        </p:grpSpPr>
        <p:pic>
          <p:nvPicPr>
            <p:cNvPr id="11269" name="Picture 20" descr="图片79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1139" y="1428751"/>
              <a:ext cx="2065337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2331"/>
            <p:cNvSpPr>
              <a:spLocks noChangeArrowheads="1"/>
            </p:cNvSpPr>
            <p:nvPr/>
          </p:nvSpPr>
          <p:spPr bwMode="auto">
            <a:xfrm>
              <a:off x="2894013" y="3273425"/>
              <a:ext cx="3409950" cy="1671638"/>
            </a:xfrm>
            <a:prstGeom prst="rect">
              <a:avLst/>
            </a:prstGeom>
            <a:noFill/>
            <a:ln w="25400" algn="ctr">
              <a:solidFill>
                <a:schemeClr val="bg1">
                  <a:lumMod val="6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t">
                <a:defRPr/>
              </a:pPr>
              <a:endParaRPr lang="zh-CN" altLang="en-US" sz="1400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1271" name="Text Box 2332"/>
            <p:cNvSpPr txBox="1">
              <a:spLocks noChangeArrowheads="1"/>
            </p:cNvSpPr>
            <p:nvPr/>
          </p:nvSpPr>
          <p:spPr bwMode="auto">
            <a:xfrm>
              <a:off x="2870200" y="3286126"/>
              <a:ext cx="901700" cy="3079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404" tIns="45701" rIns="91404" bIns="45701"/>
            <a:lstStyle/>
            <a:p>
              <a:pPr defTabSz="955675" eaLnBrk="0" hangingPunct="0">
                <a:buSzPct val="100000"/>
              </a:pPr>
              <a:r>
                <a:rPr lang="zh-CN" altLang="zh-CN" sz="14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Branch 1</a:t>
              </a:r>
            </a:p>
          </p:txBody>
        </p:sp>
        <p:cxnSp>
          <p:nvCxnSpPr>
            <p:cNvPr id="11272" name="直接连接符 251"/>
            <p:cNvCxnSpPr>
              <a:cxnSpLocks noChangeShapeType="1"/>
            </p:cNvCxnSpPr>
            <p:nvPr/>
          </p:nvCxnSpPr>
          <p:spPr bwMode="auto">
            <a:xfrm flipV="1">
              <a:off x="4608513" y="2311401"/>
              <a:ext cx="1162050" cy="82867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273" name="TextBox 253"/>
            <p:cNvSpPr txBox="1">
              <a:spLocks noChangeArrowheads="1"/>
            </p:cNvSpPr>
            <p:nvPr/>
          </p:nvSpPr>
          <p:spPr bwMode="auto">
            <a:xfrm>
              <a:off x="4754564" y="3008314"/>
              <a:ext cx="10556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/>
            <a:lstStyle/>
            <a:p>
              <a:pPr eaLnBrk="0" fontAlgn="t" hangingPunct="0">
                <a:buSzPct val="100000"/>
              </a:pPr>
              <a:r>
                <a:rPr lang="zh-CN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AR2200</a:t>
              </a:r>
            </a:p>
          </p:txBody>
        </p:sp>
        <p:cxnSp>
          <p:nvCxnSpPr>
            <p:cNvPr id="11274" name="直接连接符 257"/>
            <p:cNvCxnSpPr>
              <a:cxnSpLocks noChangeShapeType="1"/>
            </p:cNvCxnSpPr>
            <p:nvPr/>
          </p:nvCxnSpPr>
          <p:spPr bwMode="auto">
            <a:xfrm flipV="1">
              <a:off x="3332163" y="3182939"/>
              <a:ext cx="1181100" cy="1044575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1275" name="直接连接符 259"/>
            <p:cNvCxnSpPr>
              <a:cxnSpLocks noChangeShapeType="1"/>
            </p:cNvCxnSpPr>
            <p:nvPr/>
          </p:nvCxnSpPr>
          <p:spPr bwMode="auto">
            <a:xfrm rot="16200000" flipV="1">
              <a:off x="4216401" y="3473451"/>
              <a:ext cx="960437" cy="379412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1276" name="直接连接符 264"/>
            <p:cNvCxnSpPr>
              <a:cxnSpLocks noChangeShapeType="1"/>
            </p:cNvCxnSpPr>
            <p:nvPr/>
          </p:nvCxnSpPr>
          <p:spPr bwMode="auto">
            <a:xfrm rot="10800000">
              <a:off x="4627563" y="3284538"/>
              <a:ext cx="1041400" cy="88900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11277" name="Text Box 2332"/>
            <p:cNvSpPr txBox="1">
              <a:spLocks noChangeArrowheads="1"/>
            </p:cNvSpPr>
            <p:nvPr/>
          </p:nvSpPr>
          <p:spPr bwMode="auto">
            <a:xfrm>
              <a:off x="6554788" y="3276601"/>
              <a:ext cx="901700" cy="3079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1404" tIns="45701" rIns="91404" bIns="45701"/>
            <a:lstStyle/>
            <a:p>
              <a:pPr defTabSz="955675" eaLnBrk="0" hangingPunct="0">
                <a:buSzPct val="100000"/>
              </a:pPr>
              <a:r>
                <a:rPr lang="zh-CN" altLang="zh-CN" sz="14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Branch 2</a:t>
              </a:r>
            </a:p>
          </p:txBody>
        </p:sp>
        <p:sp>
          <p:nvSpPr>
            <p:cNvPr id="11278" name="TextBox 253"/>
            <p:cNvSpPr txBox="1">
              <a:spLocks noChangeArrowheads="1"/>
            </p:cNvSpPr>
            <p:nvPr/>
          </p:nvSpPr>
          <p:spPr bwMode="auto">
            <a:xfrm>
              <a:off x="7412038" y="2944814"/>
              <a:ext cx="1066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/>
            <a:lstStyle/>
            <a:p>
              <a:pPr eaLnBrk="0" hangingPunct="0">
                <a:buSzPct val="100000"/>
              </a:pPr>
              <a:r>
                <a:rPr lang="zh-CN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AR3200</a:t>
              </a:r>
            </a:p>
          </p:txBody>
        </p:sp>
        <p:cxnSp>
          <p:nvCxnSpPr>
            <p:cNvPr id="11279" name="直接连接符 259"/>
            <p:cNvCxnSpPr>
              <a:cxnSpLocks noChangeShapeType="1"/>
            </p:cNvCxnSpPr>
            <p:nvPr/>
          </p:nvCxnSpPr>
          <p:spPr bwMode="auto">
            <a:xfrm rot="16200000" flipV="1">
              <a:off x="8075614" y="3598864"/>
              <a:ext cx="1049337" cy="39687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1280" name="直接连接符 264"/>
            <p:cNvCxnSpPr>
              <a:cxnSpLocks noChangeShapeType="1"/>
            </p:cNvCxnSpPr>
            <p:nvPr/>
          </p:nvCxnSpPr>
          <p:spPr bwMode="auto">
            <a:xfrm rot="16200000" flipV="1">
              <a:off x="8697913" y="3290888"/>
              <a:ext cx="901700" cy="90170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1281" name="直接连接符 391"/>
            <p:cNvCxnSpPr>
              <a:cxnSpLocks noChangeShapeType="1"/>
            </p:cNvCxnSpPr>
            <p:nvPr/>
          </p:nvCxnSpPr>
          <p:spPr bwMode="auto">
            <a:xfrm>
              <a:off x="7105650" y="2149476"/>
              <a:ext cx="1460500" cy="96361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2" name="直接连接符 668"/>
            <p:cNvCxnSpPr>
              <a:cxnSpLocks noChangeShapeType="1"/>
            </p:cNvCxnSpPr>
            <p:nvPr/>
          </p:nvCxnSpPr>
          <p:spPr bwMode="auto">
            <a:xfrm flipV="1">
              <a:off x="7116764" y="3094039"/>
              <a:ext cx="1482725" cy="1171575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11283" name="TextBox 441"/>
            <p:cNvSpPr txBox="1">
              <a:spLocks noChangeArrowheads="1"/>
            </p:cNvSpPr>
            <p:nvPr/>
          </p:nvSpPr>
          <p:spPr bwMode="auto">
            <a:xfrm>
              <a:off x="5918200" y="1770063"/>
              <a:ext cx="706438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437" tIns="41719" rIns="83437" bIns="41719"/>
            <a:lstStyle/>
            <a:p>
              <a:pPr eaLnBrk="0" fontAlgn="t" hangingPunct="0">
                <a:buSzPct val="100000"/>
              </a:pPr>
              <a:r>
                <a:rPr lang="zh-CN" altLang="zh-CN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WAN</a:t>
              </a:r>
            </a:p>
          </p:txBody>
        </p:sp>
        <p:sp>
          <p:nvSpPr>
            <p:cNvPr id="11287" name="TextBox 677"/>
            <p:cNvSpPr txBox="1">
              <a:spLocks noChangeArrowheads="1"/>
            </p:cNvSpPr>
            <p:nvPr/>
          </p:nvSpPr>
          <p:spPr bwMode="auto">
            <a:xfrm>
              <a:off x="3924300" y="3530600"/>
              <a:ext cx="43338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/>
            <a:lstStyle/>
            <a:p>
              <a:pPr eaLnBrk="0" fontAlgn="t" hangingPunct="0">
                <a:buSzPct val="100000"/>
              </a:pPr>
              <a:r>
                <a:rPr lang="zh-CN" altLang="zh-CN" sz="11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GE</a:t>
              </a:r>
            </a:p>
          </p:txBody>
        </p:sp>
        <p:sp>
          <p:nvSpPr>
            <p:cNvPr id="11288" name="TextBox 677"/>
            <p:cNvSpPr txBox="1">
              <a:spLocks noChangeArrowheads="1"/>
            </p:cNvSpPr>
            <p:nvPr/>
          </p:nvSpPr>
          <p:spPr bwMode="auto">
            <a:xfrm>
              <a:off x="4683126" y="3538539"/>
              <a:ext cx="39052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/>
            <a:lstStyle/>
            <a:p>
              <a:pPr eaLnBrk="0" fontAlgn="t" hangingPunct="0">
                <a:buSzPct val="100000"/>
              </a:pPr>
              <a:r>
                <a:rPr lang="zh-CN" altLang="zh-CN" sz="11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GE</a:t>
              </a:r>
            </a:p>
          </p:txBody>
        </p:sp>
        <p:sp>
          <p:nvSpPr>
            <p:cNvPr id="11289" name="TextBox 677"/>
            <p:cNvSpPr txBox="1">
              <a:spLocks noChangeArrowheads="1"/>
            </p:cNvSpPr>
            <p:nvPr/>
          </p:nvSpPr>
          <p:spPr bwMode="auto">
            <a:xfrm>
              <a:off x="7823200" y="3536950"/>
              <a:ext cx="43338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/>
            <a:lstStyle/>
            <a:p>
              <a:pPr eaLnBrk="0" fontAlgn="t" hangingPunct="0">
                <a:buSzPct val="100000"/>
              </a:pPr>
              <a:r>
                <a:rPr lang="zh-CN" altLang="zh-CN" sz="11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GE</a:t>
              </a:r>
            </a:p>
          </p:txBody>
        </p:sp>
        <p:sp>
          <p:nvSpPr>
            <p:cNvPr id="11290" name="TextBox 677"/>
            <p:cNvSpPr txBox="1">
              <a:spLocks noChangeArrowheads="1"/>
            </p:cNvSpPr>
            <p:nvPr/>
          </p:nvSpPr>
          <p:spPr bwMode="auto">
            <a:xfrm>
              <a:off x="8658226" y="3533775"/>
              <a:ext cx="3905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/>
            <a:lstStyle/>
            <a:p>
              <a:pPr eaLnBrk="0" fontAlgn="t" hangingPunct="0">
                <a:buSzPct val="100000"/>
              </a:pPr>
              <a:r>
                <a:rPr lang="zh-CN" altLang="zh-CN" sz="11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GE</a:t>
              </a:r>
            </a:p>
          </p:txBody>
        </p:sp>
        <p:cxnSp>
          <p:nvCxnSpPr>
            <p:cNvPr id="11291" name="直接连接符 668"/>
            <p:cNvCxnSpPr>
              <a:cxnSpLocks noChangeShapeType="1"/>
            </p:cNvCxnSpPr>
            <p:nvPr/>
          </p:nvCxnSpPr>
          <p:spPr bwMode="auto">
            <a:xfrm rot="5400000" flipH="1" flipV="1">
              <a:off x="7654926" y="3314701"/>
              <a:ext cx="1174750" cy="733425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11292" name="Rectangle 1641"/>
            <p:cNvSpPr>
              <a:spLocks noChangeAspect="1" noChangeArrowheads="1"/>
            </p:cNvSpPr>
            <p:nvPr/>
          </p:nvSpPr>
          <p:spPr bwMode="auto">
            <a:xfrm>
              <a:off x="2855914" y="4508501"/>
              <a:ext cx="1004887" cy="600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66800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Department LAN</a:t>
              </a:r>
            </a:p>
          </p:txBody>
        </p:sp>
        <p:cxnSp>
          <p:nvCxnSpPr>
            <p:cNvPr id="11293" name="直接连接符 257"/>
            <p:cNvCxnSpPr>
              <a:cxnSpLocks noChangeShapeType="1"/>
            </p:cNvCxnSpPr>
            <p:nvPr/>
          </p:nvCxnSpPr>
          <p:spPr bwMode="auto">
            <a:xfrm rot="5400000" flipH="1" flipV="1">
              <a:off x="3767139" y="3563939"/>
              <a:ext cx="1089025" cy="314325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</p:cxnSp>
        <p:pic>
          <p:nvPicPr>
            <p:cNvPr id="11294" name="Picture 455" descr="图片2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2113" y="2982914"/>
              <a:ext cx="55245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331"/>
            <p:cNvSpPr>
              <a:spLocks noChangeArrowheads="1"/>
            </p:cNvSpPr>
            <p:nvPr/>
          </p:nvSpPr>
          <p:spPr bwMode="auto">
            <a:xfrm>
              <a:off x="6608763" y="3225800"/>
              <a:ext cx="3409950" cy="1709738"/>
            </a:xfrm>
            <a:prstGeom prst="rect">
              <a:avLst/>
            </a:prstGeom>
            <a:noFill/>
            <a:ln w="25400" algn="ctr">
              <a:solidFill>
                <a:schemeClr val="bg1">
                  <a:lumMod val="65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t">
                <a:defRPr/>
              </a:pPr>
              <a:endParaRPr lang="zh-CN" altLang="en-US" sz="1400" dirty="0"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11296" name="Picture 455" descr="图片2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12150" y="2982914"/>
              <a:ext cx="55245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7" name="Rectangle 390"/>
            <p:cNvSpPr>
              <a:spLocks noChangeAspect="1" noChangeArrowheads="1"/>
            </p:cNvSpPr>
            <p:nvPr/>
          </p:nvSpPr>
          <p:spPr bwMode="auto">
            <a:xfrm>
              <a:off x="4521201" y="4533900"/>
              <a:ext cx="8032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809750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Access server</a:t>
              </a:r>
            </a:p>
          </p:txBody>
        </p:sp>
        <p:pic>
          <p:nvPicPr>
            <p:cNvPr id="11298" name="Picture 1939" descr="图片6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0914" y="4054475"/>
              <a:ext cx="250825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9" name="Rectangle 389"/>
            <p:cNvSpPr>
              <a:spLocks noChangeAspect="1" noChangeArrowheads="1"/>
            </p:cNvSpPr>
            <p:nvPr/>
          </p:nvSpPr>
          <p:spPr bwMode="auto">
            <a:xfrm>
              <a:off x="3794126" y="4538664"/>
              <a:ext cx="5381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809750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File server</a:t>
              </a:r>
            </a:p>
          </p:txBody>
        </p:sp>
        <p:pic>
          <p:nvPicPr>
            <p:cNvPr id="11300" name="Picture 1938" descr="图片6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3838" y="4046539"/>
              <a:ext cx="34925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63"/>
            <p:cNvGrpSpPr>
              <a:grpSpLocks/>
            </p:cNvGrpSpPr>
            <p:nvPr/>
          </p:nvGrpSpPr>
          <p:grpSpPr bwMode="auto">
            <a:xfrm>
              <a:off x="8281989" y="1521620"/>
              <a:ext cx="547687" cy="333375"/>
              <a:chOff x="2132" y="672"/>
              <a:chExt cx="1008" cy="348"/>
            </a:xfrm>
          </p:grpSpPr>
          <p:pic>
            <p:nvPicPr>
              <p:cNvPr id="11363" name="Picture 164" descr="003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132" y="768"/>
                <a:ext cx="100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64" name="Line 165"/>
              <p:cNvSpPr>
                <a:spLocks noChangeShapeType="1"/>
              </p:cNvSpPr>
              <p:nvPr/>
            </p:nvSpPr>
            <p:spPr bwMode="auto">
              <a:xfrm flipH="1">
                <a:off x="2382" y="828"/>
                <a:ext cx="3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365" name="Line 166"/>
              <p:cNvSpPr>
                <a:spLocks noChangeShapeType="1"/>
              </p:cNvSpPr>
              <p:nvPr/>
            </p:nvSpPr>
            <p:spPr bwMode="auto">
              <a:xfrm flipV="1">
                <a:off x="2465" y="761"/>
                <a:ext cx="0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366" name="Line 167"/>
              <p:cNvSpPr>
                <a:spLocks noChangeShapeType="1"/>
              </p:cNvSpPr>
              <p:nvPr/>
            </p:nvSpPr>
            <p:spPr bwMode="auto">
              <a:xfrm flipV="1">
                <a:off x="2619" y="739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1367" name="Line 168"/>
              <p:cNvSpPr>
                <a:spLocks noChangeShapeType="1"/>
              </p:cNvSpPr>
              <p:nvPr/>
            </p:nvSpPr>
            <p:spPr bwMode="auto">
              <a:xfrm>
                <a:off x="2530" y="828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pic>
            <p:nvPicPr>
              <p:cNvPr id="11368" name="Picture 169" descr="PC Blue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76" y="678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oup 170"/>
              <p:cNvGrpSpPr>
                <a:grpSpLocks/>
              </p:cNvGrpSpPr>
              <p:nvPr/>
            </p:nvGrpSpPr>
            <p:grpSpPr bwMode="auto">
              <a:xfrm>
                <a:off x="2688" y="672"/>
                <a:ext cx="291" cy="307"/>
                <a:chOff x="2256" y="2419"/>
                <a:chExt cx="336" cy="355"/>
              </a:xfrm>
            </p:grpSpPr>
            <p:pic>
              <p:nvPicPr>
                <p:cNvPr id="11372" name="Picture 171" descr="fuwuqi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352" y="2419"/>
                  <a:ext cx="240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" name="Group 172"/>
                <p:cNvGrpSpPr>
                  <a:grpSpLocks/>
                </p:cNvGrpSpPr>
                <p:nvPr/>
              </p:nvGrpSpPr>
              <p:grpSpPr bwMode="auto">
                <a:xfrm>
                  <a:off x="2256" y="2544"/>
                  <a:ext cx="211" cy="230"/>
                  <a:chOff x="4896" y="1968"/>
                  <a:chExt cx="672" cy="651"/>
                </a:xfrm>
              </p:grpSpPr>
              <p:pic>
                <p:nvPicPr>
                  <p:cNvPr id="11374" name="Picture 173" descr="整套电脑-2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6" y="1968"/>
                    <a:ext cx="672" cy="6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aphicFrame>
                <p:nvGraphicFramePr>
                  <p:cNvPr id="11266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5056" y="2076"/>
                  <a:ext cx="328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226" name="BMP 图象" r:id="rId12" imgW="5714286" imgH="3933333" progId="PBrush">
                          <p:embed/>
                        </p:oleObj>
                      </mc:Choice>
                      <mc:Fallback>
                        <p:oleObj name="BMP 图象" r:id="rId12" imgW="5714286" imgH="3933333" progId="PBrush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56" y="2076"/>
                                <a:ext cx="328" cy="23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rgbClr val="FF00FF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pic>
            <p:nvPicPr>
              <p:cNvPr id="11370" name="Picture 175" descr="PC Blue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6" y="672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71" name="Picture 176" descr="PC Blue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68" y="864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302" name="Rectangle 177"/>
            <p:cNvSpPr>
              <a:spLocks noChangeArrowheads="1"/>
            </p:cNvSpPr>
            <p:nvPr/>
          </p:nvSpPr>
          <p:spPr bwMode="auto">
            <a:xfrm>
              <a:off x="8094664" y="1809723"/>
              <a:ext cx="1095375" cy="2619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28" tIns="45714" rIns="91428" bIns="45714"/>
            <a:lstStyle/>
            <a:p>
              <a:pPr eaLnBrk="0" fontAlgn="t" hangingPunct="0">
                <a:buSzPct val="100000"/>
              </a:pPr>
              <a:r>
                <a:rPr lang="zh-CN" altLang="zh-CN" sz="11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Headquarters</a:t>
              </a:r>
            </a:p>
          </p:txBody>
        </p:sp>
        <p:pic>
          <p:nvPicPr>
            <p:cNvPr id="11303" name="Picture 178" descr="房子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450"/>
            <a:stretch>
              <a:fillRect/>
            </a:stretch>
          </p:blipFill>
          <p:spPr bwMode="auto">
            <a:xfrm>
              <a:off x="7979275" y="1425467"/>
              <a:ext cx="2746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4" name="Picture 179" descr="房子3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2856" y="1433404"/>
              <a:ext cx="258762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5" name="Text Box 180"/>
            <p:cNvSpPr txBox="1">
              <a:spLocks noChangeArrowheads="1"/>
            </p:cNvSpPr>
            <p:nvPr/>
          </p:nvSpPr>
          <p:spPr bwMode="auto">
            <a:xfrm>
              <a:off x="7378700" y="1263651"/>
              <a:ext cx="3952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/>
            <a:lstStyle/>
            <a:p>
              <a:pPr fontAlgn="t"/>
              <a:endParaRPr lang="zh-CN" altLang="en-US" sz="700" dirty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cxnSp>
          <p:nvCxnSpPr>
            <p:cNvPr id="11306" name="AutoShape 184"/>
            <p:cNvCxnSpPr>
              <a:cxnSpLocks noChangeShapeType="1"/>
            </p:cNvCxnSpPr>
            <p:nvPr/>
          </p:nvCxnSpPr>
          <p:spPr bwMode="auto">
            <a:xfrm flipV="1">
              <a:off x="7272339" y="1624013"/>
              <a:ext cx="314325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307" name="Text Box 197"/>
            <p:cNvSpPr txBox="1">
              <a:spLocks noChangeArrowheads="1"/>
            </p:cNvSpPr>
            <p:nvPr/>
          </p:nvSpPr>
          <p:spPr bwMode="auto">
            <a:xfrm>
              <a:off x="7319963" y="1773239"/>
              <a:ext cx="969962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eaLnBrk="0" fontAlgn="t" hangingPunct="0">
                <a:buSzPct val="100000"/>
              </a:pPr>
              <a:r>
                <a:rPr lang="zh-CN" altLang="zh-CN" sz="14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AR3200</a:t>
              </a:r>
            </a:p>
          </p:txBody>
        </p:sp>
        <p:pic>
          <p:nvPicPr>
            <p:cNvPr id="11308" name="Picture 455" descr="图片2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9664" y="1450976"/>
              <a:ext cx="382587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9" name="Picture 1939" descr="图片6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94714" y="4067175"/>
              <a:ext cx="250825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0" name="Picture 1938" descr="图片6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32713" y="4046539"/>
              <a:ext cx="34925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1" name="Rectangle 1641"/>
            <p:cNvSpPr>
              <a:spLocks noChangeAspect="1" noChangeArrowheads="1"/>
            </p:cNvSpPr>
            <p:nvPr/>
          </p:nvSpPr>
          <p:spPr bwMode="auto">
            <a:xfrm>
              <a:off x="5339916" y="4487864"/>
              <a:ext cx="1073150" cy="600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66800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Department LAN</a:t>
              </a:r>
            </a:p>
          </p:txBody>
        </p:sp>
        <p:sp>
          <p:nvSpPr>
            <p:cNvPr id="11312" name="Rectangle 1641"/>
            <p:cNvSpPr>
              <a:spLocks noChangeAspect="1" noChangeArrowheads="1"/>
            </p:cNvSpPr>
            <p:nvPr/>
          </p:nvSpPr>
          <p:spPr bwMode="auto">
            <a:xfrm>
              <a:off x="6570664" y="4557714"/>
              <a:ext cx="1089025" cy="600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66800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Department LAN</a:t>
              </a:r>
            </a:p>
          </p:txBody>
        </p:sp>
        <p:sp>
          <p:nvSpPr>
            <p:cNvPr id="11313" name="Rectangle 390"/>
            <p:cNvSpPr>
              <a:spLocks noChangeAspect="1" noChangeArrowheads="1"/>
            </p:cNvSpPr>
            <p:nvPr/>
          </p:nvSpPr>
          <p:spPr bwMode="auto">
            <a:xfrm>
              <a:off x="8283576" y="4524375"/>
              <a:ext cx="8032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809750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Access server</a:t>
              </a:r>
            </a:p>
          </p:txBody>
        </p:sp>
        <p:sp>
          <p:nvSpPr>
            <p:cNvPr id="11314" name="Rectangle 389"/>
            <p:cNvSpPr>
              <a:spLocks noChangeAspect="1" noChangeArrowheads="1"/>
            </p:cNvSpPr>
            <p:nvPr/>
          </p:nvSpPr>
          <p:spPr bwMode="auto">
            <a:xfrm>
              <a:off x="7556501" y="4529139"/>
              <a:ext cx="5381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809750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File server</a:t>
              </a:r>
            </a:p>
          </p:txBody>
        </p:sp>
        <p:sp>
          <p:nvSpPr>
            <p:cNvPr id="11315" name="Rectangle 1641"/>
            <p:cNvSpPr>
              <a:spLocks noChangeAspect="1" noChangeArrowheads="1"/>
            </p:cNvSpPr>
            <p:nvPr/>
          </p:nvSpPr>
          <p:spPr bwMode="auto">
            <a:xfrm>
              <a:off x="9066213" y="4557714"/>
              <a:ext cx="990600" cy="600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66800" eaLnBrk="0" hangingPunct="0">
                <a:buSzPct val="100000"/>
              </a:pPr>
              <a:r>
                <a:rPr lang="zh-CN" altLang="zh-CN" sz="1100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Department LAN</a:t>
              </a:r>
            </a:p>
          </p:txBody>
        </p:sp>
        <p:grpSp>
          <p:nvGrpSpPr>
            <p:cNvPr id="6" name="组合 108"/>
            <p:cNvGrpSpPr>
              <a:grpSpLocks/>
            </p:cNvGrpSpPr>
            <p:nvPr/>
          </p:nvGrpSpPr>
          <p:grpSpPr bwMode="auto">
            <a:xfrm>
              <a:off x="5373688" y="3967163"/>
              <a:ext cx="931862" cy="608012"/>
              <a:chOff x="670614" y="4679477"/>
              <a:chExt cx="931450" cy="608784"/>
            </a:xfrm>
          </p:grpSpPr>
          <p:pic>
            <p:nvPicPr>
              <p:cNvPr id="11353" name="Picture 21" descr="未标题-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187421">
                <a:off x="670614" y="4679477"/>
                <a:ext cx="931450" cy="608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54" name="Picture 60" descr="Compaq Presario 1400-Wireless Internet SMALLER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400409" y="4929187"/>
                <a:ext cx="175978" cy="229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1012508" y="4685030"/>
                <a:ext cx="180974" cy="208657"/>
                <a:chOff x="4056" y="3049"/>
                <a:chExt cx="1031" cy="1122"/>
              </a:xfrm>
            </p:grpSpPr>
            <p:pic>
              <p:nvPicPr>
                <p:cNvPr id="11358" name="Picture 63" descr="6374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056" y="3132"/>
                  <a:ext cx="1031" cy="1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59" name="Picture 64" descr="LKF0634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979AA1"/>
                    </a:clrFrom>
                    <a:clrTo>
                      <a:srgbClr val="979AA1">
                        <a:alpha val="0"/>
                      </a:srgbClr>
                    </a:clrTo>
                  </a:clrChange>
                </a:blip>
                <a:srcRect l="24001" r="24001" b="10001"/>
                <a:stretch>
                  <a:fillRect/>
                </a:stretch>
              </p:blipFill>
              <p:spPr bwMode="auto">
                <a:xfrm>
                  <a:off x="4438" y="3049"/>
                  <a:ext cx="120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360" name="Freeform 65"/>
                <p:cNvSpPr>
                  <a:spLocks/>
                </p:cNvSpPr>
                <p:nvPr/>
              </p:nvSpPr>
              <p:spPr bwMode="auto">
                <a:xfrm>
                  <a:off x="4239" y="3287"/>
                  <a:ext cx="572" cy="419"/>
                </a:xfrm>
                <a:custGeom>
                  <a:avLst/>
                  <a:gdLst>
                    <a:gd name="T0" fmla="*/ 0 w 1470"/>
                    <a:gd name="T1" fmla="*/ 0 h 1098"/>
                    <a:gd name="T2" fmla="*/ 0 w 1470"/>
                    <a:gd name="T3" fmla="*/ 0 h 1098"/>
                    <a:gd name="T4" fmla="*/ 0 w 1470"/>
                    <a:gd name="T5" fmla="*/ 0 h 1098"/>
                    <a:gd name="T6" fmla="*/ 0 w 1470"/>
                    <a:gd name="T7" fmla="*/ 0 h 1098"/>
                    <a:gd name="T8" fmla="*/ 0 w 1470"/>
                    <a:gd name="T9" fmla="*/ 0 h 1098"/>
                    <a:gd name="T10" fmla="*/ 0 w 1470"/>
                    <a:gd name="T11" fmla="*/ 0 h 1098"/>
                    <a:gd name="T12" fmla="*/ 0 w 1470"/>
                    <a:gd name="T13" fmla="*/ 0 h 1098"/>
                    <a:gd name="T14" fmla="*/ 0 w 1470"/>
                    <a:gd name="T15" fmla="*/ 0 h 1098"/>
                    <a:gd name="T16" fmla="*/ 0 w 1470"/>
                    <a:gd name="T17" fmla="*/ 0 h 1098"/>
                    <a:gd name="T18" fmla="*/ 0 w 1470"/>
                    <a:gd name="T19" fmla="*/ 0 h 10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70"/>
                    <a:gd name="T31" fmla="*/ 0 h 1098"/>
                    <a:gd name="T32" fmla="*/ 1470 w 1470"/>
                    <a:gd name="T33" fmla="*/ 1098 h 10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70" h="1098">
                      <a:moveTo>
                        <a:pt x="1452" y="0"/>
                      </a:moveTo>
                      <a:lnTo>
                        <a:pt x="1470" y="1032"/>
                      </a:lnTo>
                      <a:lnTo>
                        <a:pt x="1458" y="1080"/>
                      </a:lnTo>
                      <a:lnTo>
                        <a:pt x="1422" y="1098"/>
                      </a:lnTo>
                      <a:lnTo>
                        <a:pt x="24" y="1098"/>
                      </a:lnTo>
                      <a:lnTo>
                        <a:pt x="0" y="1050"/>
                      </a:lnTo>
                      <a:lnTo>
                        <a:pt x="12" y="90"/>
                      </a:lnTo>
                      <a:lnTo>
                        <a:pt x="42" y="6"/>
                      </a:lnTo>
                      <a:lnTo>
                        <a:pt x="1404" y="0"/>
                      </a:lnTo>
                      <a:lnTo>
                        <a:pt x="1452" y="0"/>
                      </a:lnTo>
                      <a:close/>
                    </a:path>
                  </a:pathLst>
                </a:custGeom>
                <a:solidFill>
                  <a:srgbClr val="1CAC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73025" tIns="36512" rIns="73025" bIns="36512"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pic>
              <p:nvPicPr>
                <p:cNvPr id="11361" name="Picture 66" descr="hub_open2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541" y="3284"/>
                  <a:ext cx="26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362" name="Picture 67" descr="session_video"/>
                <p:cNvSpPr>
                  <a:spLocks noChangeAspect="1" noChangeArrowheads="1"/>
                </p:cNvSpPr>
                <p:nvPr/>
              </p:nvSpPr>
              <p:spPr bwMode="auto">
                <a:xfrm>
                  <a:off x="4241" y="3288"/>
                  <a:ext cx="259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t"/>
                  <a:endParaRPr lang="zh-CN" altLang="en-US" dirty="0"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  <p:pic>
            <p:nvPicPr>
              <p:cNvPr id="11356" name="Picture 79" descr="Phone2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049561" y="5081588"/>
                <a:ext cx="177576" cy="165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57" name="Picture 60" descr="Compaq Presario 1400-Wireless Internet SMALLER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29849" y="4891087"/>
                <a:ext cx="175978" cy="229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组合 131"/>
            <p:cNvGrpSpPr>
              <a:grpSpLocks/>
            </p:cNvGrpSpPr>
            <p:nvPr/>
          </p:nvGrpSpPr>
          <p:grpSpPr bwMode="auto">
            <a:xfrm>
              <a:off x="6570663" y="3976688"/>
              <a:ext cx="931862" cy="608012"/>
              <a:chOff x="670614" y="4679477"/>
              <a:chExt cx="931450" cy="608784"/>
            </a:xfrm>
          </p:grpSpPr>
          <p:pic>
            <p:nvPicPr>
              <p:cNvPr id="11349" name="Picture 21" descr="未标题-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187421">
                <a:off x="670614" y="4679477"/>
                <a:ext cx="931450" cy="608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50" name="Picture 60" descr="Compaq Presario 1400-Wireless Internet SMALLER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400409" y="4929187"/>
                <a:ext cx="175978" cy="229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51" name="Picture 79" descr="Phone2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049561" y="5081588"/>
                <a:ext cx="177576" cy="165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52" name="Picture 60" descr="Compaq Presario 1400-Wireless Internet SMALLER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29849" y="4891087"/>
                <a:ext cx="175978" cy="229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组合 142"/>
            <p:cNvGrpSpPr>
              <a:grpSpLocks/>
            </p:cNvGrpSpPr>
            <p:nvPr/>
          </p:nvGrpSpPr>
          <p:grpSpPr bwMode="auto">
            <a:xfrm>
              <a:off x="9085263" y="3968751"/>
              <a:ext cx="931862" cy="608013"/>
              <a:chOff x="670614" y="4679477"/>
              <a:chExt cx="931450" cy="608784"/>
            </a:xfrm>
          </p:grpSpPr>
          <p:pic>
            <p:nvPicPr>
              <p:cNvPr id="11345" name="Picture 21" descr="未标题-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187421">
                <a:off x="670614" y="4679477"/>
                <a:ext cx="931450" cy="608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46" name="Picture 60" descr="Compaq Presario 1400-Wireless Internet SMALLER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400409" y="4929187"/>
                <a:ext cx="175978" cy="229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47" name="Picture 79" descr="Phone2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049561" y="5081588"/>
                <a:ext cx="177576" cy="165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48" name="Picture 60" descr="Compaq Presario 1400-Wireless Internet SMALLER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29849" y="4891087"/>
                <a:ext cx="175978" cy="229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319" name="Picture 21" descr="未标题-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87421">
              <a:off x="2852739" y="3976688"/>
              <a:ext cx="930275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0" name="Picture 60" descr="Compaq Presario 1400-Wireless Internet SMALLER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81401" y="4225925"/>
              <a:ext cx="17621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3194051" y="3981450"/>
              <a:ext cx="180975" cy="209550"/>
              <a:chOff x="4056" y="3049"/>
              <a:chExt cx="1031" cy="1122"/>
            </a:xfrm>
          </p:grpSpPr>
          <p:pic>
            <p:nvPicPr>
              <p:cNvPr id="11340" name="Picture 63" descr="6374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056" y="3132"/>
                <a:ext cx="1031" cy="1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41" name="Picture 64" descr="LKF06343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979AA1"/>
                  </a:clrFrom>
                  <a:clrTo>
                    <a:srgbClr val="979AA1">
                      <a:alpha val="0"/>
                    </a:srgbClr>
                  </a:clrTo>
                </a:clrChange>
              </a:blip>
              <a:srcRect l="24001" r="24001" b="10001"/>
              <a:stretch>
                <a:fillRect/>
              </a:stretch>
            </p:blipFill>
            <p:spPr bwMode="auto">
              <a:xfrm>
                <a:off x="4438" y="3049"/>
                <a:ext cx="12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42" name="Freeform 65"/>
              <p:cNvSpPr>
                <a:spLocks/>
              </p:cNvSpPr>
              <p:nvPr/>
            </p:nvSpPr>
            <p:spPr bwMode="auto">
              <a:xfrm>
                <a:off x="4239" y="3287"/>
                <a:ext cx="572" cy="419"/>
              </a:xfrm>
              <a:custGeom>
                <a:avLst/>
                <a:gdLst>
                  <a:gd name="T0" fmla="*/ 0 w 1470"/>
                  <a:gd name="T1" fmla="*/ 0 h 1098"/>
                  <a:gd name="T2" fmla="*/ 0 w 1470"/>
                  <a:gd name="T3" fmla="*/ 0 h 1098"/>
                  <a:gd name="T4" fmla="*/ 0 w 1470"/>
                  <a:gd name="T5" fmla="*/ 0 h 1098"/>
                  <a:gd name="T6" fmla="*/ 0 w 1470"/>
                  <a:gd name="T7" fmla="*/ 0 h 1098"/>
                  <a:gd name="T8" fmla="*/ 0 w 1470"/>
                  <a:gd name="T9" fmla="*/ 0 h 1098"/>
                  <a:gd name="T10" fmla="*/ 0 w 1470"/>
                  <a:gd name="T11" fmla="*/ 0 h 1098"/>
                  <a:gd name="T12" fmla="*/ 0 w 1470"/>
                  <a:gd name="T13" fmla="*/ 0 h 1098"/>
                  <a:gd name="T14" fmla="*/ 0 w 1470"/>
                  <a:gd name="T15" fmla="*/ 0 h 1098"/>
                  <a:gd name="T16" fmla="*/ 0 w 1470"/>
                  <a:gd name="T17" fmla="*/ 0 h 1098"/>
                  <a:gd name="T18" fmla="*/ 0 w 1470"/>
                  <a:gd name="T19" fmla="*/ 0 h 10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0"/>
                  <a:gd name="T31" fmla="*/ 0 h 1098"/>
                  <a:gd name="T32" fmla="*/ 1470 w 1470"/>
                  <a:gd name="T33" fmla="*/ 1098 h 10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0" h="1098">
                    <a:moveTo>
                      <a:pt x="1452" y="0"/>
                    </a:moveTo>
                    <a:lnTo>
                      <a:pt x="1470" y="1032"/>
                    </a:lnTo>
                    <a:lnTo>
                      <a:pt x="1458" y="1080"/>
                    </a:lnTo>
                    <a:lnTo>
                      <a:pt x="1422" y="1098"/>
                    </a:lnTo>
                    <a:lnTo>
                      <a:pt x="24" y="1098"/>
                    </a:lnTo>
                    <a:lnTo>
                      <a:pt x="0" y="1050"/>
                    </a:lnTo>
                    <a:lnTo>
                      <a:pt x="12" y="90"/>
                    </a:lnTo>
                    <a:lnTo>
                      <a:pt x="42" y="6"/>
                    </a:lnTo>
                    <a:lnTo>
                      <a:pt x="1404" y="0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1CACB0"/>
              </a:solidFill>
              <a:ln w="9525">
                <a:noFill/>
                <a:round/>
                <a:headEnd/>
                <a:tailEnd/>
              </a:ln>
            </p:spPr>
            <p:txBody>
              <a:bodyPr lIns="73025" tIns="36512" rIns="73025" bIns="36512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pic>
            <p:nvPicPr>
              <p:cNvPr id="11343" name="Picture 66" descr="hub_open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541" y="3284"/>
                <a:ext cx="26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44" name="Picture 67" descr="session_video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4241" y="3288"/>
                <a:ext cx="259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322" name="Picture 79" descr="Phone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230563" y="4378325"/>
              <a:ext cx="1778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3" name="Picture 60" descr="Compaq Presario 1400-Wireless Internet SMALLER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11476" y="4187825"/>
              <a:ext cx="17621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4" name="Picture 461" descr="图片24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424239" y="3935414"/>
              <a:ext cx="250825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5" name="Picture 461" descr="图片24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443539" y="3949701"/>
              <a:ext cx="250825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6" name="Picture 461" descr="图片24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153276" y="3963989"/>
              <a:ext cx="250825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9594851" y="3956050"/>
              <a:ext cx="180975" cy="209550"/>
              <a:chOff x="4056" y="3049"/>
              <a:chExt cx="1031" cy="1122"/>
            </a:xfrm>
          </p:grpSpPr>
          <p:pic>
            <p:nvPicPr>
              <p:cNvPr id="11335" name="Picture 63" descr="6374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056" y="3132"/>
                <a:ext cx="1031" cy="1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36" name="Picture 64" descr="LKF06343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979AA1"/>
                  </a:clrFrom>
                  <a:clrTo>
                    <a:srgbClr val="979AA1">
                      <a:alpha val="0"/>
                    </a:srgbClr>
                  </a:clrTo>
                </a:clrChange>
              </a:blip>
              <a:srcRect l="24001" r="24001" b="10001"/>
              <a:stretch>
                <a:fillRect/>
              </a:stretch>
            </p:blipFill>
            <p:spPr bwMode="auto">
              <a:xfrm>
                <a:off x="4438" y="3049"/>
                <a:ext cx="12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37" name="Freeform 65"/>
              <p:cNvSpPr>
                <a:spLocks/>
              </p:cNvSpPr>
              <p:nvPr/>
            </p:nvSpPr>
            <p:spPr bwMode="auto">
              <a:xfrm>
                <a:off x="4239" y="3287"/>
                <a:ext cx="572" cy="419"/>
              </a:xfrm>
              <a:custGeom>
                <a:avLst/>
                <a:gdLst>
                  <a:gd name="T0" fmla="*/ 0 w 1470"/>
                  <a:gd name="T1" fmla="*/ 0 h 1098"/>
                  <a:gd name="T2" fmla="*/ 0 w 1470"/>
                  <a:gd name="T3" fmla="*/ 0 h 1098"/>
                  <a:gd name="T4" fmla="*/ 0 w 1470"/>
                  <a:gd name="T5" fmla="*/ 0 h 1098"/>
                  <a:gd name="T6" fmla="*/ 0 w 1470"/>
                  <a:gd name="T7" fmla="*/ 0 h 1098"/>
                  <a:gd name="T8" fmla="*/ 0 w 1470"/>
                  <a:gd name="T9" fmla="*/ 0 h 1098"/>
                  <a:gd name="T10" fmla="*/ 0 w 1470"/>
                  <a:gd name="T11" fmla="*/ 0 h 1098"/>
                  <a:gd name="T12" fmla="*/ 0 w 1470"/>
                  <a:gd name="T13" fmla="*/ 0 h 1098"/>
                  <a:gd name="T14" fmla="*/ 0 w 1470"/>
                  <a:gd name="T15" fmla="*/ 0 h 1098"/>
                  <a:gd name="T16" fmla="*/ 0 w 1470"/>
                  <a:gd name="T17" fmla="*/ 0 h 1098"/>
                  <a:gd name="T18" fmla="*/ 0 w 1470"/>
                  <a:gd name="T19" fmla="*/ 0 h 10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0"/>
                  <a:gd name="T31" fmla="*/ 0 h 1098"/>
                  <a:gd name="T32" fmla="*/ 1470 w 1470"/>
                  <a:gd name="T33" fmla="*/ 1098 h 10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0" h="1098">
                    <a:moveTo>
                      <a:pt x="1452" y="0"/>
                    </a:moveTo>
                    <a:lnTo>
                      <a:pt x="1470" y="1032"/>
                    </a:lnTo>
                    <a:lnTo>
                      <a:pt x="1458" y="1080"/>
                    </a:lnTo>
                    <a:lnTo>
                      <a:pt x="1422" y="1098"/>
                    </a:lnTo>
                    <a:lnTo>
                      <a:pt x="24" y="1098"/>
                    </a:lnTo>
                    <a:lnTo>
                      <a:pt x="0" y="1050"/>
                    </a:lnTo>
                    <a:lnTo>
                      <a:pt x="12" y="90"/>
                    </a:lnTo>
                    <a:lnTo>
                      <a:pt x="42" y="6"/>
                    </a:lnTo>
                    <a:lnTo>
                      <a:pt x="1404" y="0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1CACB0"/>
              </a:solidFill>
              <a:ln w="9525">
                <a:noFill/>
                <a:round/>
                <a:headEnd/>
                <a:tailEnd/>
              </a:ln>
            </p:spPr>
            <p:txBody>
              <a:bodyPr lIns="73025" tIns="36512" rIns="73025" bIns="36512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pic>
            <p:nvPicPr>
              <p:cNvPr id="11338" name="Picture 66" descr="hub_open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541" y="3284"/>
                <a:ext cx="26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39" name="Picture 67" descr="session_video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4241" y="3288"/>
                <a:ext cx="259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328" name="Picture 461" descr="图片24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9299576" y="3925889"/>
              <a:ext cx="250825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6870701" y="4019550"/>
              <a:ext cx="180975" cy="209550"/>
              <a:chOff x="4056" y="3049"/>
              <a:chExt cx="1031" cy="1122"/>
            </a:xfrm>
          </p:grpSpPr>
          <p:pic>
            <p:nvPicPr>
              <p:cNvPr id="11330" name="Picture 63" descr="6374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056" y="3132"/>
                <a:ext cx="1031" cy="1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31" name="Picture 64" descr="LKF06343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979AA1"/>
                  </a:clrFrom>
                  <a:clrTo>
                    <a:srgbClr val="979AA1">
                      <a:alpha val="0"/>
                    </a:srgbClr>
                  </a:clrTo>
                </a:clrChange>
              </a:blip>
              <a:srcRect l="24001" r="24001" b="10001"/>
              <a:stretch>
                <a:fillRect/>
              </a:stretch>
            </p:blipFill>
            <p:spPr bwMode="auto">
              <a:xfrm>
                <a:off x="4438" y="3049"/>
                <a:ext cx="12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32" name="Freeform 65"/>
              <p:cNvSpPr>
                <a:spLocks/>
              </p:cNvSpPr>
              <p:nvPr/>
            </p:nvSpPr>
            <p:spPr bwMode="auto">
              <a:xfrm>
                <a:off x="4239" y="3287"/>
                <a:ext cx="572" cy="419"/>
              </a:xfrm>
              <a:custGeom>
                <a:avLst/>
                <a:gdLst>
                  <a:gd name="T0" fmla="*/ 0 w 1470"/>
                  <a:gd name="T1" fmla="*/ 0 h 1098"/>
                  <a:gd name="T2" fmla="*/ 0 w 1470"/>
                  <a:gd name="T3" fmla="*/ 0 h 1098"/>
                  <a:gd name="T4" fmla="*/ 0 w 1470"/>
                  <a:gd name="T5" fmla="*/ 0 h 1098"/>
                  <a:gd name="T6" fmla="*/ 0 w 1470"/>
                  <a:gd name="T7" fmla="*/ 0 h 1098"/>
                  <a:gd name="T8" fmla="*/ 0 w 1470"/>
                  <a:gd name="T9" fmla="*/ 0 h 1098"/>
                  <a:gd name="T10" fmla="*/ 0 w 1470"/>
                  <a:gd name="T11" fmla="*/ 0 h 1098"/>
                  <a:gd name="T12" fmla="*/ 0 w 1470"/>
                  <a:gd name="T13" fmla="*/ 0 h 1098"/>
                  <a:gd name="T14" fmla="*/ 0 w 1470"/>
                  <a:gd name="T15" fmla="*/ 0 h 1098"/>
                  <a:gd name="T16" fmla="*/ 0 w 1470"/>
                  <a:gd name="T17" fmla="*/ 0 h 1098"/>
                  <a:gd name="T18" fmla="*/ 0 w 1470"/>
                  <a:gd name="T19" fmla="*/ 0 h 10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0"/>
                  <a:gd name="T31" fmla="*/ 0 h 1098"/>
                  <a:gd name="T32" fmla="*/ 1470 w 1470"/>
                  <a:gd name="T33" fmla="*/ 1098 h 10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0" h="1098">
                    <a:moveTo>
                      <a:pt x="1452" y="0"/>
                    </a:moveTo>
                    <a:lnTo>
                      <a:pt x="1470" y="1032"/>
                    </a:lnTo>
                    <a:lnTo>
                      <a:pt x="1458" y="1080"/>
                    </a:lnTo>
                    <a:lnTo>
                      <a:pt x="1422" y="1098"/>
                    </a:lnTo>
                    <a:lnTo>
                      <a:pt x="24" y="1098"/>
                    </a:lnTo>
                    <a:lnTo>
                      <a:pt x="0" y="1050"/>
                    </a:lnTo>
                    <a:lnTo>
                      <a:pt x="12" y="90"/>
                    </a:lnTo>
                    <a:lnTo>
                      <a:pt x="42" y="6"/>
                    </a:lnTo>
                    <a:lnTo>
                      <a:pt x="1404" y="0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1CACB0"/>
              </a:solidFill>
              <a:ln w="9525">
                <a:noFill/>
                <a:round/>
                <a:headEnd/>
                <a:tailEnd/>
              </a:ln>
            </p:spPr>
            <p:txBody>
              <a:bodyPr lIns="73025" tIns="36512" rIns="73025" bIns="36512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pic>
            <p:nvPicPr>
              <p:cNvPr id="11333" name="Picture 66" descr="hub_open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541" y="3284"/>
                <a:ext cx="26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34" name="Picture 67" descr="session_video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4241" y="3288"/>
                <a:ext cx="259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" name="Picture 2" descr="E:\Pictures\AR\AR2201-48FE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904486" y="1916831"/>
              <a:ext cx="2154277" cy="432048"/>
            </a:xfrm>
            <a:prstGeom prst="rect">
              <a:avLst/>
            </a:prstGeom>
            <a:noFill/>
          </p:spPr>
        </p:pic>
        <p:sp>
          <p:nvSpPr>
            <p:cNvPr id="113" name="AutoShape 56"/>
            <p:cNvSpPr>
              <a:spLocks noChangeArrowheads="1"/>
            </p:cNvSpPr>
            <p:nvPr/>
          </p:nvSpPr>
          <p:spPr bwMode="auto">
            <a:xfrm>
              <a:off x="1904486" y="1844826"/>
              <a:ext cx="2211295" cy="576063"/>
            </a:xfrm>
            <a:prstGeom prst="wedgeRectCallout">
              <a:avLst>
                <a:gd name="adj1" fmla="val 54784"/>
                <a:gd name="adj2" fmla="val 150496"/>
              </a:avLst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72218" tIns="36110" rIns="72218" bIns="36110"/>
            <a:lstStyle/>
            <a:p>
              <a:pPr defTabSz="731838"/>
              <a:endParaRPr lang="zh-CN" altLang="en-US" sz="1600" b="1" dirty="0">
                <a:latin typeface="+mn-ea"/>
                <a:ea typeface="+mn-ea"/>
              </a:endParaRPr>
            </a:p>
          </p:txBody>
        </p:sp>
        <p:pic>
          <p:nvPicPr>
            <p:cNvPr id="114" name="Picture 2" descr="03-正面左侧30°，俯视15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30566" y="2167874"/>
              <a:ext cx="1230464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AutoShape 56"/>
            <p:cNvSpPr>
              <a:spLocks noChangeArrowheads="1"/>
            </p:cNvSpPr>
            <p:nvPr/>
          </p:nvSpPr>
          <p:spPr bwMode="auto">
            <a:xfrm>
              <a:off x="8832305" y="2067719"/>
              <a:ext cx="1416913" cy="601994"/>
            </a:xfrm>
            <a:prstGeom prst="wedgeRectCallout">
              <a:avLst>
                <a:gd name="adj1" fmla="val -60503"/>
                <a:gd name="adj2" fmla="val 97175"/>
              </a:avLst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72218" tIns="36110" rIns="72218" bIns="36110"/>
            <a:lstStyle/>
            <a:p>
              <a:pPr defTabSz="731838"/>
              <a:endParaRPr lang="zh-CN" altLang="en-US" sz="1600" b="1" dirty="0">
                <a:latin typeface="+mn-ea"/>
                <a:ea typeface="+mn-ea"/>
              </a:endParaRPr>
            </a:p>
          </p:txBody>
        </p:sp>
        <p:sp>
          <p:nvSpPr>
            <p:cNvPr id="116" name="Rectangle 58"/>
            <p:cNvSpPr>
              <a:spLocks noChangeArrowheads="1"/>
            </p:cNvSpPr>
            <p:nvPr/>
          </p:nvSpPr>
          <p:spPr bwMode="auto">
            <a:xfrm>
              <a:off x="9183688" y="2708920"/>
              <a:ext cx="1572758" cy="5345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218" tIns="36110" rIns="72218" bIns="36110">
              <a:spAutoFit/>
            </a:bodyPr>
            <a:lstStyle/>
            <a:p>
              <a:pPr defTabSz="731838"/>
              <a:r>
                <a:rPr lang="en-US" altLang="zh-CN" b="1" dirty="0">
                  <a:solidFill>
                    <a:srgbClr val="000000"/>
                  </a:solidFill>
                  <a:latin typeface="+mn-ea"/>
                  <a:ea typeface="+mn-ea"/>
                </a:rPr>
                <a:t>24GE high-density Ethernet interface card</a:t>
              </a: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1595500" y="410400"/>
            <a:ext cx="9831600" cy="1024280"/>
          </a:xfrm>
        </p:spPr>
        <p:txBody>
          <a:bodyPr/>
          <a:lstStyle/>
          <a:p>
            <a:r>
              <a:rPr lang="en-US" altLang="zh-CN" sz="3000" dirty="0"/>
              <a:t>Integrated Routing and Switching for Enterprise Branches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6398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8"/>
          <p:cNvGrpSpPr>
            <a:grpSpLocks/>
          </p:cNvGrpSpPr>
          <p:nvPr/>
        </p:nvGrpSpPr>
        <p:grpSpPr bwMode="auto">
          <a:xfrm>
            <a:off x="1271464" y="1381410"/>
            <a:ext cx="10081120" cy="3415742"/>
            <a:chOff x="809625" y="1302216"/>
            <a:chExt cx="8356691" cy="2991788"/>
          </a:xfrm>
        </p:grpSpPr>
        <p:sp>
          <p:nvSpPr>
            <p:cNvPr id="69637" name="Line 26"/>
            <p:cNvSpPr>
              <a:spLocks noChangeShapeType="1"/>
            </p:cNvSpPr>
            <p:nvPr/>
          </p:nvSpPr>
          <p:spPr bwMode="gray">
            <a:xfrm flipV="1">
              <a:off x="4838700" y="3505008"/>
              <a:ext cx="1311275" cy="3175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91434" tIns="45717" rIns="91434" bIns="45717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69638" name="Line 5"/>
            <p:cNvSpPr>
              <a:spLocks noChangeShapeType="1"/>
            </p:cNvSpPr>
            <p:nvPr/>
          </p:nvSpPr>
          <p:spPr bwMode="gray">
            <a:xfrm>
              <a:off x="2901950" y="3135121"/>
              <a:ext cx="1282700" cy="6096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91434" tIns="45717" rIns="91434" bIns="45717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69639" name="Line 6"/>
            <p:cNvSpPr>
              <a:spLocks noChangeShapeType="1"/>
            </p:cNvSpPr>
            <p:nvPr/>
          </p:nvSpPr>
          <p:spPr bwMode="gray">
            <a:xfrm flipV="1">
              <a:off x="2971800" y="2476308"/>
              <a:ext cx="1066800" cy="5207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lIns="91434" tIns="45717" rIns="91434" bIns="45717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69640" name="Line 7"/>
            <p:cNvSpPr>
              <a:spLocks noChangeShapeType="1"/>
            </p:cNvSpPr>
            <p:nvPr/>
          </p:nvSpPr>
          <p:spPr bwMode="gray">
            <a:xfrm flipH="1">
              <a:off x="4940300" y="1761933"/>
              <a:ext cx="1295400" cy="53657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lIns="91434" tIns="45717" rIns="91434" bIns="45717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69641" name="Line 8"/>
            <p:cNvSpPr>
              <a:spLocks noChangeShapeType="1"/>
            </p:cNvSpPr>
            <p:nvPr/>
          </p:nvSpPr>
          <p:spPr bwMode="gray">
            <a:xfrm>
              <a:off x="4648200" y="2527108"/>
              <a:ext cx="1539875" cy="96837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lIns="91434" tIns="45717" rIns="91434" bIns="45717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69642" name="Text Box 44"/>
            <p:cNvSpPr txBox="1">
              <a:spLocks noChangeArrowheads="1"/>
            </p:cNvSpPr>
            <p:nvPr/>
          </p:nvSpPr>
          <p:spPr bwMode="auto">
            <a:xfrm>
              <a:off x="5734050" y="3711383"/>
              <a:ext cx="1579563" cy="27760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 1200 </a:t>
              </a:r>
            </a:p>
          </p:txBody>
        </p:sp>
        <p:sp>
          <p:nvSpPr>
            <p:cNvPr id="69643" name="Rectangle 8"/>
            <p:cNvSpPr>
              <a:spLocks noChangeArrowheads="1"/>
            </p:cNvSpPr>
            <p:nvPr/>
          </p:nvSpPr>
          <p:spPr bwMode="auto">
            <a:xfrm>
              <a:off x="809625" y="2157221"/>
              <a:ext cx="2359025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7719" tIns="43860" rIns="87719" bIns="43860" anchor="ctr"/>
            <a:lstStyle/>
            <a:p>
              <a:pPr defTabSz="798513" eaLnBrk="0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Headquarters</a:t>
              </a:r>
            </a:p>
          </p:txBody>
        </p:sp>
        <p:pic>
          <p:nvPicPr>
            <p:cNvPr id="69644" name="Picture 14" descr="图形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1138" y="2827146"/>
              <a:ext cx="266700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5" name="Rectangle 16"/>
            <p:cNvSpPr>
              <a:spLocks noChangeArrowheads="1"/>
            </p:cNvSpPr>
            <p:nvPr/>
          </p:nvSpPr>
          <p:spPr bwMode="auto">
            <a:xfrm>
              <a:off x="865188" y="2757296"/>
              <a:ext cx="906462" cy="6985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1434" tIns="45717" rIns="91434" bIns="45717" anchor="ctr"/>
            <a:lstStyle/>
            <a:p>
              <a:pPr fontAlgn="t"/>
              <a:endParaRPr lang="en-GB" altLang="zh-CN" sz="1200" b="1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69646" name="Text Box 44"/>
            <p:cNvSpPr txBox="1">
              <a:spLocks noChangeArrowheads="1"/>
            </p:cNvSpPr>
            <p:nvPr/>
          </p:nvSpPr>
          <p:spPr bwMode="auto">
            <a:xfrm>
              <a:off x="1939925" y="3216083"/>
              <a:ext cx="1588564" cy="43147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 </a:t>
              </a: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3200</a:t>
              </a:r>
            </a:p>
            <a:p>
              <a:pPr eaLnBrk="0" fontAlgn="t" hangingPunct="0">
                <a:buSzPct val="100000"/>
              </a:pPr>
              <a:r>
                <a:rPr lang="en-US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(</a:t>
              </a: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PBX and SIP server</a:t>
              </a:r>
              <a:r>
                <a:rPr lang="en-US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)</a:t>
              </a:r>
              <a:endParaRPr lang="zh-CN" altLang="zh-CN" sz="1200" b="1" dirty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69647" name="Picture 21" descr="0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6663" y="1952433"/>
              <a:ext cx="1401762" cy="9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8" name="Text Box 44"/>
            <p:cNvSpPr txBox="1">
              <a:spLocks noChangeArrowheads="1"/>
            </p:cNvSpPr>
            <p:nvPr/>
          </p:nvSpPr>
          <p:spPr bwMode="auto">
            <a:xfrm>
              <a:off x="4038600" y="2212783"/>
              <a:ext cx="922338" cy="3699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WAN</a:t>
              </a:r>
            </a:p>
          </p:txBody>
        </p:sp>
        <p:pic>
          <p:nvPicPr>
            <p:cNvPr id="69649" name="Picture 21" descr="0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2700" y="3341496"/>
              <a:ext cx="11398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50" name="Text Box 44"/>
            <p:cNvSpPr txBox="1">
              <a:spLocks noChangeArrowheads="1"/>
            </p:cNvSpPr>
            <p:nvPr/>
          </p:nvSpPr>
          <p:spPr bwMode="auto">
            <a:xfrm>
              <a:off x="3995738" y="3552633"/>
              <a:ext cx="749300" cy="64696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PSTN</a:t>
              </a:r>
            </a:p>
          </p:txBody>
        </p:sp>
        <p:sp>
          <p:nvSpPr>
            <p:cNvPr id="69651" name="Arc 37"/>
            <p:cNvSpPr>
              <a:spLocks/>
            </p:cNvSpPr>
            <p:nvPr/>
          </p:nvSpPr>
          <p:spPr bwMode="gray">
            <a:xfrm rot="3095007">
              <a:off x="2586832" y="2634544"/>
              <a:ext cx="971550" cy="369326"/>
            </a:xfrm>
            <a:custGeom>
              <a:avLst/>
              <a:gdLst>
                <a:gd name="T0" fmla="*/ 2147483647 w 20352"/>
                <a:gd name="T1" fmla="*/ 0 h 16216"/>
                <a:gd name="T2" fmla="*/ 2147483647 w 20352"/>
                <a:gd name="T3" fmla="*/ 2147483647 h 16216"/>
                <a:gd name="T4" fmla="*/ 0 w 20352"/>
                <a:gd name="T5" fmla="*/ 2147483647 h 16216"/>
                <a:gd name="T6" fmla="*/ 0 60000 65536"/>
                <a:gd name="T7" fmla="*/ 0 60000 65536"/>
                <a:gd name="T8" fmla="*/ 0 60000 65536"/>
                <a:gd name="T9" fmla="*/ 0 w 20352"/>
                <a:gd name="T10" fmla="*/ 0 h 16216"/>
                <a:gd name="T11" fmla="*/ 20352 w 20352"/>
                <a:gd name="T12" fmla="*/ 16216 h 16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52" h="16216" fill="none" extrusionOk="0">
                  <a:moveTo>
                    <a:pt x="14268" y="0"/>
                  </a:moveTo>
                  <a:cubicBezTo>
                    <a:pt x="17027" y="2427"/>
                    <a:pt x="19121" y="5518"/>
                    <a:pt x="20351" y="8980"/>
                  </a:cubicBezTo>
                </a:path>
                <a:path w="20352" h="16216" stroke="0" extrusionOk="0">
                  <a:moveTo>
                    <a:pt x="14268" y="0"/>
                  </a:moveTo>
                  <a:cubicBezTo>
                    <a:pt x="17027" y="2427"/>
                    <a:pt x="19121" y="5518"/>
                    <a:pt x="20351" y="8980"/>
                  </a:cubicBezTo>
                  <a:lnTo>
                    <a:pt x="0" y="16216"/>
                  </a:lnTo>
                  <a:close/>
                </a:path>
              </a:pathLst>
            </a:custGeom>
            <a:noFill/>
            <a:ln w="38100">
              <a:solidFill>
                <a:srgbClr val="3333CC"/>
              </a:solidFill>
              <a:round/>
              <a:headEnd type="triangle" w="med" len="med"/>
              <a:tailEnd type="triangle" w="med" len="med"/>
            </a:ln>
          </p:spPr>
          <p:txBody>
            <a:bodyPr lIns="91434" tIns="45717" rIns="91434" bIns="45717" anchor="ctr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69652" name="Line 50"/>
            <p:cNvSpPr>
              <a:spLocks noChangeShapeType="1"/>
            </p:cNvSpPr>
            <p:nvPr/>
          </p:nvSpPr>
          <p:spPr bwMode="gray">
            <a:xfrm>
              <a:off x="1739900" y="2781108"/>
              <a:ext cx="876300" cy="19050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lIns="91434" tIns="45717" rIns="91434" bIns="45717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69653" name="Line 51"/>
            <p:cNvSpPr>
              <a:spLocks noChangeShapeType="1"/>
            </p:cNvSpPr>
            <p:nvPr/>
          </p:nvSpPr>
          <p:spPr bwMode="gray">
            <a:xfrm>
              <a:off x="2197100" y="2628708"/>
              <a:ext cx="419100" cy="34290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lIns="91434" tIns="45717" rIns="91434" bIns="45717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sp>
          <p:nvSpPr>
            <p:cNvPr id="69654" name="Line 52"/>
            <p:cNvSpPr>
              <a:spLocks noChangeShapeType="1"/>
            </p:cNvSpPr>
            <p:nvPr/>
          </p:nvSpPr>
          <p:spPr bwMode="gray">
            <a:xfrm flipV="1">
              <a:off x="2006600" y="2971608"/>
              <a:ext cx="596900" cy="21590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lIns="91434" tIns="45717" rIns="91434" bIns="45717"/>
            <a:lstStyle/>
            <a:p>
              <a:endParaRPr lang="zh-CN" altLang="en-US" sz="1200">
                <a:latin typeface="+mn-ea"/>
                <a:ea typeface="+mn-ea"/>
              </a:endParaRPr>
            </a:p>
          </p:txBody>
        </p:sp>
        <p:pic>
          <p:nvPicPr>
            <p:cNvPr id="69655" name="Picture 71" descr="Phon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6113" y="2455671"/>
              <a:ext cx="333375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1550988" y="2468371"/>
              <a:ext cx="244475" cy="407987"/>
              <a:chOff x="4056" y="3049"/>
              <a:chExt cx="1031" cy="1122"/>
            </a:xfrm>
          </p:grpSpPr>
          <p:pic>
            <p:nvPicPr>
              <p:cNvPr id="69696" name="Picture 73" descr="637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56" y="3132"/>
                <a:ext cx="1031" cy="1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97" name="Picture 74" descr="LKF0634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979AA1"/>
                  </a:clrFrom>
                  <a:clrTo>
                    <a:srgbClr val="979AA1">
                      <a:alpha val="0"/>
                    </a:srgbClr>
                  </a:clrTo>
                </a:clrChange>
              </a:blip>
              <a:srcRect l="24001" r="24001" b="10001"/>
              <a:stretch>
                <a:fillRect/>
              </a:stretch>
            </p:blipFill>
            <p:spPr bwMode="auto">
              <a:xfrm>
                <a:off x="4438" y="3049"/>
                <a:ext cx="12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98" name="Freeform 75"/>
              <p:cNvSpPr>
                <a:spLocks/>
              </p:cNvSpPr>
              <p:nvPr/>
            </p:nvSpPr>
            <p:spPr bwMode="auto">
              <a:xfrm>
                <a:off x="4239" y="3287"/>
                <a:ext cx="572" cy="419"/>
              </a:xfrm>
              <a:custGeom>
                <a:avLst/>
                <a:gdLst>
                  <a:gd name="T0" fmla="*/ 0 w 1470"/>
                  <a:gd name="T1" fmla="*/ 0 h 1098"/>
                  <a:gd name="T2" fmla="*/ 0 w 1470"/>
                  <a:gd name="T3" fmla="*/ 0 h 1098"/>
                  <a:gd name="T4" fmla="*/ 0 w 1470"/>
                  <a:gd name="T5" fmla="*/ 0 h 1098"/>
                  <a:gd name="T6" fmla="*/ 0 w 1470"/>
                  <a:gd name="T7" fmla="*/ 0 h 1098"/>
                  <a:gd name="T8" fmla="*/ 0 w 1470"/>
                  <a:gd name="T9" fmla="*/ 0 h 1098"/>
                  <a:gd name="T10" fmla="*/ 0 w 1470"/>
                  <a:gd name="T11" fmla="*/ 0 h 1098"/>
                  <a:gd name="T12" fmla="*/ 0 w 1470"/>
                  <a:gd name="T13" fmla="*/ 0 h 1098"/>
                  <a:gd name="T14" fmla="*/ 0 w 1470"/>
                  <a:gd name="T15" fmla="*/ 0 h 1098"/>
                  <a:gd name="T16" fmla="*/ 0 w 1470"/>
                  <a:gd name="T17" fmla="*/ 0 h 1098"/>
                  <a:gd name="T18" fmla="*/ 0 w 1470"/>
                  <a:gd name="T19" fmla="*/ 0 h 10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0"/>
                  <a:gd name="T31" fmla="*/ 0 h 1098"/>
                  <a:gd name="T32" fmla="*/ 1470 w 1470"/>
                  <a:gd name="T33" fmla="*/ 1098 h 10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0" h="1098">
                    <a:moveTo>
                      <a:pt x="1452" y="0"/>
                    </a:moveTo>
                    <a:lnTo>
                      <a:pt x="1470" y="1032"/>
                    </a:lnTo>
                    <a:lnTo>
                      <a:pt x="1458" y="1080"/>
                    </a:lnTo>
                    <a:lnTo>
                      <a:pt x="1422" y="1098"/>
                    </a:lnTo>
                    <a:lnTo>
                      <a:pt x="24" y="1098"/>
                    </a:lnTo>
                    <a:lnTo>
                      <a:pt x="0" y="1050"/>
                    </a:lnTo>
                    <a:lnTo>
                      <a:pt x="12" y="90"/>
                    </a:lnTo>
                    <a:lnTo>
                      <a:pt x="42" y="6"/>
                    </a:lnTo>
                    <a:lnTo>
                      <a:pt x="1404" y="0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1CACB0"/>
              </a:solidFill>
              <a:ln w="9525">
                <a:noFill/>
                <a:round/>
                <a:headEnd/>
                <a:tailEnd/>
              </a:ln>
            </p:spPr>
            <p:txBody>
              <a:bodyPr lIns="73025" tIns="36512" rIns="73025" bIns="36512"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pic>
            <p:nvPicPr>
              <p:cNvPr id="69699" name="Picture 76" descr="hub_open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41" y="3284"/>
                <a:ext cx="26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700" name="Picture 77" descr="session_video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241" y="3288"/>
                <a:ext cx="259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9657" name="Picture 80" descr="Compaq Presario 1400-Wireless Internet SMALL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98638" y="2941446"/>
              <a:ext cx="274637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88"/>
            <p:cNvGrpSpPr>
              <a:grpSpLocks/>
            </p:cNvGrpSpPr>
            <p:nvPr/>
          </p:nvGrpSpPr>
          <p:grpSpPr bwMode="auto">
            <a:xfrm>
              <a:off x="5506615" y="1302216"/>
              <a:ext cx="2762524" cy="1103917"/>
              <a:chOff x="5452640" y="4050241"/>
              <a:chExt cx="2762524" cy="1103289"/>
            </a:xfrm>
          </p:grpSpPr>
          <p:sp>
            <p:nvSpPr>
              <p:cNvPr id="69674" name="Rectangle 8"/>
              <p:cNvSpPr>
                <a:spLocks noChangeArrowheads="1"/>
              </p:cNvSpPr>
              <p:nvPr/>
            </p:nvSpPr>
            <p:spPr bwMode="auto">
              <a:xfrm>
                <a:off x="5452640" y="4050241"/>
                <a:ext cx="2193925" cy="2746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87725" tIns="43862" rIns="87725" bIns="43862" anchor="ctr"/>
              <a:lstStyle/>
              <a:p>
                <a:pPr defTabSz="798513" eaLnBrk="0" hangingPunct="0">
                  <a:buSzPct val="100000"/>
                </a:pPr>
                <a:r>
                  <a:rPr lang="zh-CN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Medium-sized branch</a:t>
                </a:r>
              </a:p>
            </p:txBody>
          </p:sp>
          <p:pic>
            <p:nvPicPr>
              <p:cNvPr id="69675" name="Picture 21" descr="未标题-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187421">
                <a:off x="6711950" y="4195763"/>
                <a:ext cx="1258888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76" name="Text Box 44"/>
              <p:cNvSpPr txBox="1">
                <a:spLocks noChangeArrowheads="1"/>
              </p:cNvSpPr>
              <p:nvPr/>
            </p:nvSpPr>
            <p:spPr bwMode="auto">
              <a:xfrm>
                <a:off x="5789613" y="4752957"/>
                <a:ext cx="1512887" cy="26207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eaLnBrk="0" fontAlgn="t" hangingPunct="0">
                  <a:buSzPct val="100000"/>
                </a:pPr>
                <a:r>
                  <a:rPr lang="zh-CN" altLang="zh-CN" sz="1200" b="1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AR 2200</a:t>
                </a:r>
              </a:p>
            </p:txBody>
          </p: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7808796" y="4893848"/>
                <a:ext cx="406368" cy="259682"/>
                <a:chOff x="3934" y="3252"/>
                <a:chExt cx="587" cy="444"/>
              </a:xfrm>
            </p:grpSpPr>
            <p:sp>
              <p:nvSpPr>
                <p:cNvPr id="69693" name="Freeform 29"/>
                <p:cNvSpPr>
                  <a:spLocks/>
                </p:cNvSpPr>
                <p:nvPr/>
              </p:nvSpPr>
              <p:spPr bwMode="auto">
                <a:xfrm>
                  <a:off x="4256" y="3252"/>
                  <a:ext cx="265" cy="276"/>
                </a:xfrm>
                <a:custGeom>
                  <a:avLst/>
                  <a:gdLst>
                    <a:gd name="T0" fmla="*/ 20 w 265"/>
                    <a:gd name="T1" fmla="*/ 40 h 276"/>
                    <a:gd name="T2" fmla="*/ 68 w 265"/>
                    <a:gd name="T3" fmla="*/ 100 h 276"/>
                    <a:gd name="T4" fmla="*/ 112 w 265"/>
                    <a:gd name="T5" fmla="*/ 144 h 276"/>
                    <a:gd name="T6" fmla="*/ 172 w 265"/>
                    <a:gd name="T7" fmla="*/ 216 h 276"/>
                    <a:gd name="T8" fmla="*/ 228 w 265"/>
                    <a:gd name="T9" fmla="*/ 276 h 276"/>
                    <a:gd name="T10" fmla="*/ 244 w 265"/>
                    <a:gd name="T11" fmla="*/ 192 h 276"/>
                    <a:gd name="T12" fmla="*/ 224 w 265"/>
                    <a:gd name="T13" fmla="*/ 156 h 276"/>
                    <a:gd name="T14" fmla="*/ 196 w 265"/>
                    <a:gd name="T15" fmla="*/ 88 h 276"/>
                    <a:gd name="T16" fmla="*/ 140 w 265"/>
                    <a:gd name="T17" fmla="*/ 36 h 276"/>
                    <a:gd name="T18" fmla="*/ 116 w 265"/>
                    <a:gd name="T19" fmla="*/ 16 h 276"/>
                    <a:gd name="T20" fmla="*/ 64 w 265"/>
                    <a:gd name="T21" fmla="*/ 0 h 276"/>
                    <a:gd name="T22" fmla="*/ 0 w 265"/>
                    <a:gd name="T23" fmla="*/ 24 h 276"/>
                    <a:gd name="T24" fmla="*/ 20 w 265"/>
                    <a:gd name="T25" fmla="*/ 40 h 2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5"/>
                    <a:gd name="T40" fmla="*/ 0 h 276"/>
                    <a:gd name="T41" fmla="*/ 265 w 265"/>
                    <a:gd name="T42" fmla="*/ 276 h 2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5" h="276">
                      <a:moveTo>
                        <a:pt x="20" y="40"/>
                      </a:moveTo>
                      <a:cubicBezTo>
                        <a:pt x="30" y="70"/>
                        <a:pt x="36" y="89"/>
                        <a:pt x="68" y="100"/>
                      </a:cubicBezTo>
                      <a:cubicBezTo>
                        <a:pt x="79" y="116"/>
                        <a:pt x="96" y="133"/>
                        <a:pt x="112" y="144"/>
                      </a:cubicBezTo>
                      <a:cubicBezTo>
                        <a:pt x="127" y="166"/>
                        <a:pt x="153" y="197"/>
                        <a:pt x="172" y="216"/>
                      </a:cubicBezTo>
                      <a:cubicBezTo>
                        <a:pt x="181" y="242"/>
                        <a:pt x="202" y="267"/>
                        <a:pt x="228" y="276"/>
                      </a:cubicBezTo>
                      <a:cubicBezTo>
                        <a:pt x="265" y="264"/>
                        <a:pt x="248" y="229"/>
                        <a:pt x="244" y="192"/>
                      </a:cubicBezTo>
                      <a:cubicBezTo>
                        <a:pt x="242" y="175"/>
                        <a:pt x="230" y="175"/>
                        <a:pt x="224" y="156"/>
                      </a:cubicBezTo>
                      <a:cubicBezTo>
                        <a:pt x="216" y="132"/>
                        <a:pt x="214" y="106"/>
                        <a:pt x="196" y="88"/>
                      </a:cubicBezTo>
                      <a:cubicBezTo>
                        <a:pt x="187" y="62"/>
                        <a:pt x="161" y="51"/>
                        <a:pt x="140" y="36"/>
                      </a:cubicBezTo>
                      <a:cubicBezTo>
                        <a:pt x="124" y="25"/>
                        <a:pt x="133" y="23"/>
                        <a:pt x="116" y="16"/>
                      </a:cubicBezTo>
                      <a:cubicBezTo>
                        <a:pt x="99" y="9"/>
                        <a:pt x="81" y="6"/>
                        <a:pt x="64" y="0"/>
                      </a:cubicBezTo>
                      <a:cubicBezTo>
                        <a:pt x="41" y="3"/>
                        <a:pt x="12" y="0"/>
                        <a:pt x="0" y="24"/>
                      </a:cubicBez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69694" name="Freeform 30"/>
                <p:cNvSpPr>
                  <a:spLocks/>
                </p:cNvSpPr>
                <p:nvPr/>
              </p:nvSpPr>
              <p:spPr bwMode="auto">
                <a:xfrm>
                  <a:off x="3934" y="3504"/>
                  <a:ext cx="301" cy="192"/>
                </a:xfrm>
                <a:custGeom>
                  <a:avLst/>
                  <a:gdLst>
                    <a:gd name="T0" fmla="*/ 34 w 301"/>
                    <a:gd name="T1" fmla="*/ 36 h 192"/>
                    <a:gd name="T2" fmla="*/ 122 w 301"/>
                    <a:gd name="T3" fmla="*/ 0 h 192"/>
                    <a:gd name="T4" fmla="*/ 246 w 301"/>
                    <a:gd name="T5" fmla="*/ 28 h 192"/>
                    <a:gd name="T6" fmla="*/ 286 w 301"/>
                    <a:gd name="T7" fmla="*/ 92 h 192"/>
                    <a:gd name="T8" fmla="*/ 290 w 301"/>
                    <a:gd name="T9" fmla="*/ 152 h 192"/>
                    <a:gd name="T10" fmla="*/ 274 w 301"/>
                    <a:gd name="T11" fmla="*/ 160 h 192"/>
                    <a:gd name="T12" fmla="*/ 186 w 301"/>
                    <a:gd name="T13" fmla="*/ 192 h 192"/>
                    <a:gd name="T14" fmla="*/ 106 w 301"/>
                    <a:gd name="T15" fmla="*/ 188 h 192"/>
                    <a:gd name="T16" fmla="*/ 14 w 301"/>
                    <a:gd name="T17" fmla="*/ 108 h 192"/>
                    <a:gd name="T18" fmla="*/ 6 w 301"/>
                    <a:gd name="T19" fmla="*/ 24 h 192"/>
                    <a:gd name="T20" fmla="*/ 34 w 301"/>
                    <a:gd name="T21" fmla="*/ 36 h 1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1"/>
                    <a:gd name="T34" fmla="*/ 0 h 192"/>
                    <a:gd name="T35" fmla="*/ 301 w 301"/>
                    <a:gd name="T36" fmla="*/ 192 h 19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1" h="192">
                      <a:moveTo>
                        <a:pt x="34" y="36"/>
                      </a:moveTo>
                      <a:cubicBezTo>
                        <a:pt x="60" y="17"/>
                        <a:pt x="92" y="10"/>
                        <a:pt x="122" y="0"/>
                      </a:cubicBezTo>
                      <a:cubicBezTo>
                        <a:pt x="152" y="2"/>
                        <a:pt x="219" y="1"/>
                        <a:pt x="246" y="28"/>
                      </a:cubicBezTo>
                      <a:cubicBezTo>
                        <a:pt x="265" y="47"/>
                        <a:pt x="272" y="71"/>
                        <a:pt x="286" y="92"/>
                      </a:cubicBezTo>
                      <a:cubicBezTo>
                        <a:pt x="291" y="112"/>
                        <a:pt x="301" y="130"/>
                        <a:pt x="290" y="152"/>
                      </a:cubicBezTo>
                      <a:cubicBezTo>
                        <a:pt x="287" y="157"/>
                        <a:pt x="279" y="157"/>
                        <a:pt x="274" y="160"/>
                      </a:cubicBezTo>
                      <a:cubicBezTo>
                        <a:pt x="246" y="176"/>
                        <a:pt x="216" y="182"/>
                        <a:pt x="186" y="192"/>
                      </a:cubicBezTo>
                      <a:cubicBezTo>
                        <a:pt x="159" y="191"/>
                        <a:pt x="133" y="190"/>
                        <a:pt x="106" y="188"/>
                      </a:cubicBezTo>
                      <a:cubicBezTo>
                        <a:pt x="56" y="184"/>
                        <a:pt x="40" y="142"/>
                        <a:pt x="14" y="108"/>
                      </a:cubicBezTo>
                      <a:cubicBezTo>
                        <a:pt x="0" y="67"/>
                        <a:pt x="6" y="90"/>
                        <a:pt x="6" y="24"/>
                      </a:cubicBezTo>
                      <a:lnTo>
                        <a:pt x="3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69695" name="Oval 31"/>
                <p:cNvSpPr>
                  <a:spLocks noChangeArrowheads="1"/>
                </p:cNvSpPr>
                <p:nvPr/>
              </p:nvSpPr>
              <p:spPr bwMode="auto">
                <a:xfrm>
                  <a:off x="4128" y="3312"/>
                  <a:ext cx="48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t"/>
                  <a:endParaRPr lang="zh-CN" altLang="en-US" sz="1200" dirty="0">
                    <a:latin typeface="+mn-ea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9678" name="Line 56"/>
              <p:cNvSpPr>
                <a:spLocks noChangeShapeType="1"/>
              </p:cNvSpPr>
              <p:nvPr/>
            </p:nvSpPr>
            <p:spPr bwMode="gray">
              <a:xfrm>
                <a:off x="6388100" y="4572000"/>
                <a:ext cx="774700" cy="35560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69679" name="Line 57"/>
              <p:cNvSpPr>
                <a:spLocks noChangeShapeType="1"/>
              </p:cNvSpPr>
              <p:nvPr/>
            </p:nvSpPr>
            <p:spPr bwMode="gray">
              <a:xfrm flipV="1">
                <a:off x="6362700" y="4305300"/>
                <a:ext cx="825500" cy="25400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69680" name="Line 58"/>
              <p:cNvSpPr>
                <a:spLocks noChangeShapeType="1"/>
              </p:cNvSpPr>
              <p:nvPr/>
            </p:nvSpPr>
            <p:spPr bwMode="gray">
              <a:xfrm flipV="1">
                <a:off x="6273800" y="4521200"/>
                <a:ext cx="1485900" cy="2540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69681" name="Line 59"/>
              <p:cNvSpPr>
                <a:spLocks noChangeShapeType="1"/>
              </p:cNvSpPr>
              <p:nvPr/>
            </p:nvSpPr>
            <p:spPr bwMode="gray">
              <a:xfrm>
                <a:off x="6311900" y="4533900"/>
                <a:ext cx="1371600" cy="21590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pic>
            <p:nvPicPr>
              <p:cNvPr id="69682" name="Picture 60" descr="Compaq Presario 1400-Wireless Internet SMALLER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88250" y="4171950"/>
                <a:ext cx="274638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83" name="Picture 61" descr="Phon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19925" y="4130675"/>
                <a:ext cx="333375" cy="31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62"/>
              <p:cNvGrpSpPr>
                <a:grpSpLocks/>
              </p:cNvGrpSpPr>
              <p:nvPr/>
            </p:nvGrpSpPr>
            <p:grpSpPr bwMode="auto">
              <a:xfrm>
                <a:off x="7480300" y="4633913"/>
                <a:ext cx="244475" cy="407987"/>
                <a:chOff x="4056" y="3049"/>
                <a:chExt cx="1031" cy="1122"/>
              </a:xfrm>
            </p:grpSpPr>
            <p:pic>
              <p:nvPicPr>
                <p:cNvPr id="69688" name="Picture 63" descr="637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056" y="3132"/>
                  <a:ext cx="1031" cy="1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689" name="Picture 64" descr="LKF0634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979AA1"/>
                    </a:clrFrom>
                    <a:clrTo>
                      <a:srgbClr val="979AA1">
                        <a:alpha val="0"/>
                      </a:srgbClr>
                    </a:clrTo>
                  </a:clrChange>
                </a:blip>
                <a:srcRect l="24001" r="24001" b="10001"/>
                <a:stretch>
                  <a:fillRect/>
                </a:stretch>
              </p:blipFill>
              <p:spPr bwMode="auto">
                <a:xfrm>
                  <a:off x="4438" y="3049"/>
                  <a:ext cx="120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690" name="Freeform 65"/>
                <p:cNvSpPr>
                  <a:spLocks/>
                </p:cNvSpPr>
                <p:nvPr/>
              </p:nvSpPr>
              <p:spPr bwMode="auto">
                <a:xfrm>
                  <a:off x="4239" y="3287"/>
                  <a:ext cx="572" cy="419"/>
                </a:xfrm>
                <a:custGeom>
                  <a:avLst/>
                  <a:gdLst>
                    <a:gd name="T0" fmla="*/ 0 w 1470"/>
                    <a:gd name="T1" fmla="*/ 0 h 1098"/>
                    <a:gd name="T2" fmla="*/ 0 w 1470"/>
                    <a:gd name="T3" fmla="*/ 0 h 1098"/>
                    <a:gd name="T4" fmla="*/ 0 w 1470"/>
                    <a:gd name="T5" fmla="*/ 0 h 1098"/>
                    <a:gd name="T6" fmla="*/ 0 w 1470"/>
                    <a:gd name="T7" fmla="*/ 0 h 1098"/>
                    <a:gd name="T8" fmla="*/ 0 w 1470"/>
                    <a:gd name="T9" fmla="*/ 0 h 1098"/>
                    <a:gd name="T10" fmla="*/ 0 w 1470"/>
                    <a:gd name="T11" fmla="*/ 0 h 1098"/>
                    <a:gd name="T12" fmla="*/ 0 w 1470"/>
                    <a:gd name="T13" fmla="*/ 0 h 1098"/>
                    <a:gd name="T14" fmla="*/ 0 w 1470"/>
                    <a:gd name="T15" fmla="*/ 0 h 1098"/>
                    <a:gd name="T16" fmla="*/ 0 w 1470"/>
                    <a:gd name="T17" fmla="*/ 0 h 1098"/>
                    <a:gd name="T18" fmla="*/ 0 w 1470"/>
                    <a:gd name="T19" fmla="*/ 0 h 10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70"/>
                    <a:gd name="T31" fmla="*/ 0 h 1098"/>
                    <a:gd name="T32" fmla="*/ 1470 w 1470"/>
                    <a:gd name="T33" fmla="*/ 1098 h 10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70" h="1098">
                      <a:moveTo>
                        <a:pt x="1452" y="0"/>
                      </a:moveTo>
                      <a:lnTo>
                        <a:pt x="1470" y="1032"/>
                      </a:lnTo>
                      <a:lnTo>
                        <a:pt x="1458" y="1080"/>
                      </a:lnTo>
                      <a:lnTo>
                        <a:pt x="1422" y="1098"/>
                      </a:lnTo>
                      <a:lnTo>
                        <a:pt x="24" y="1098"/>
                      </a:lnTo>
                      <a:lnTo>
                        <a:pt x="0" y="1050"/>
                      </a:lnTo>
                      <a:lnTo>
                        <a:pt x="12" y="90"/>
                      </a:lnTo>
                      <a:lnTo>
                        <a:pt x="42" y="6"/>
                      </a:lnTo>
                      <a:lnTo>
                        <a:pt x="1404" y="0"/>
                      </a:lnTo>
                      <a:lnTo>
                        <a:pt x="1452" y="0"/>
                      </a:lnTo>
                      <a:close/>
                    </a:path>
                  </a:pathLst>
                </a:custGeom>
                <a:solidFill>
                  <a:srgbClr val="1CAC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73025" tIns="36512" rIns="73025" bIns="36512"/>
                <a:lstStyle/>
                <a:p>
                  <a:endParaRPr lang="zh-CN" altLang="en-US" sz="1200">
                    <a:latin typeface="+mn-ea"/>
                    <a:ea typeface="+mn-ea"/>
                  </a:endParaRPr>
                </a:p>
              </p:txBody>
            </p:sp>
            <p:pic>
              <p:nvPicPr>
                <p:cNvPr id="69691" name="Picture 66" descr="hub_open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541" y="3284"/>
                  <a:ext cx="26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692" name="Picture 67" descr="session_video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241" y="3288"/>
                  <a:ext cx="259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9685" name="Picture 20" descr="0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008688" y="4295775"/>
                <a:ext cx="400050" cy="376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86" name="Picture 79" descr="Phon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2613" y="4797425"/>
                <a:ext cx="333375" cy="31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87" name="Freeform 82"/>
              <p:cNvSpPr>
                <a:spLocks/>
              </p:cNvSpPr>
              <p:nvPr/>
            </p:nvSpPr>
            <p:spPr bwMode="gray">
              <a:xfrm>
                <a:off x="6350000" y="4241800"/>
                <a:ext cx="838200" cy="369122"/>
              </a:xfrm>
              <a:custGeom>
                <a:avLst/>
                <a:gdLst>
                  <a:gd name="T0" fmla="*/ 2147483647 w 528"/>
                  <a:gd name="T1" fmla="*/ 0 h 360"/>
                  <a:gd name="T2" fmla="*/ 2147483647 w 528"/>
                  <a:gd name="T3" fmla="*/ 2147483647 h 360"/>
                  <a:gd name="T4" fmla="*/ 2147483647 w 528"/>
                  <a:gd name="T5" fmla="*/ 2147483647 h 36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360"/>
                  <a:gd name="T11" fmla="*/ 528 w 528"/>
                  <a:gd name="T12" fmla="*/ 360 h 3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360">
                    <a:moveTo>
                      <a:pt x="528" y="0"/>
                    </a:moveTo>
                    <a:cubicBezTo>
                      <a:pt x="272" y="34"/>
                      <a:pt x="16" y="68"/>
                      <a:pt x="8" y="128"/>
                    </a:cubicBezTo>
                    <a:cubicBezTo>
                      <a:pt x="0" y="188"/>
                      <a:pt x="399" y="320"/>
                      <a:pt x="480" y="360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</p:grpSp>
        <p:pic>
          <p:nvPicPr>
            <p:cNvPr id="69659" name="Picture 83" descr="Phon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0500" y="3955858"/>
              <a:ext cx="333375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60" name="Picture 8" descr="E68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51375" y="3846321"/>
              <a:ext cx="217488" cy="31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组合 87"/>
            <p:cNvGrpSpPr>
              <a:grpSpLocks/>
            </p:cNvGrpSpPr>
            <p:nvPr/>
          </p:nvGrpSpPr>
          <p:grpSpPr bwMode="auto">
            <a:xfrm>
              <a:off x="5656262" y="2939858"/>
              <a:ext cx="3510054" cy="1354146"/>
              <a:chOff x="5583395" y="2319372"/>
              <a:chExt cx="3509805" cy="1355417"/>
            </a:xfrm>
          </p:grpSpPr>
          <p:sp>
            <p:nvSpPr>
              <p:cNvPr id="69663" name="Rectangle 8"/>
              <p:cNvSpPr>
                <a:spLocks noChangeArrowheads="1"/>
              </p:cNvSpPr>
              <p:nvPr/>
            </p:nvSpPr>
            <p:spPr bwMode="auto">
              <a:xfrm>
                <a:off x="6910387" y="3400151"/>
                <a:ext cx="2182813" cy="2746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87725" tIns="43862" rIns="87725" bIns="43862" anchor="ctr"/>
              <a:lstStyle/>
              <a:p>
                <a:pPr defTabSz="798513" eaLnBrk="0" hangingPunct="0">
                  <a:buSzPct val="100000"/>
                </a:pPr>
                <a:r>
                  <a:rPr lang="zh-CN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Remote small-sized branch</a:t>
                </a:r>
              </a:p>
            </p:txBody>
          </p:sp>
          <p:pic>
            <p:nvPicPr>
              <p:cNvPr id="69664" name="Picture 27" descr="图形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279944" y="2319372"/>
                <a:ext cx="9144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65" name="Text Box 44"/>
              <p:cNvSpPr txBox="1">
                <a:spLocks noChangeArrowheads="1"/>
              </p:cNvSpPr>
              <p:nvPr/>
            </p:nvSpPr>
            <p:spPr bwMode="auto">
              <a:xfrm>
                <a:off x="5583395" y="3369695"/>
                <a:ext cx="1673106" cy="27807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1313" indent="-341313" eaLnBrk="0" hangingPunct="0">
                  <a:buSzPct val="100000"/>
                </a:pPr>
                <a:r>
                  <a:rPr lang="zh-CN" altLang="zh-CN" sz="1200" dirty="0">
                    <a:solidFill>
                      <a:srgbClr val="000000"/>
                    </a:solidFill>
                    <a:latin typeface="+mn-ea"/>
                    <a:ea typeface="+mn-ea"/>
                    <a:cs typeface="Arial" pitchFamily="34" charset="0"/>
                    <a:sym typeface="Arial" pitchFamily="34" charset="0"/>
                  </a:rPr>
                  <a:t>Local SIP server</a:t>
                </a:r>
              </a:p>
            </p:txBody>
          </p:sp>
          <p:sp>
            <p:nvSpPr>
              <p:cNvPr id="69666" name="Line 53"/>
              <p:cNvSpPr>
                <a:spLocks noChangeShapeType="1"/>
              </p:cNvSpPr>
              <p:nvPr/>
            </p:nvSpPr>
            <p:spPr bwMode="gray">
              <a:xfrm flipV="1">
                <a:off x="6311900" y="2578100"/>
                <a:ext cx="495300" cy="24130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69667" name="Line 54"/>
              <p:cNvSpPr>
                <a:spLocks noChangeShapeType="1"/>
              </p:cNvSpPr>
              <p:nvPr/>
            </p:nvSpPr>
            <p:spPr bwMode="gray">
              <a:xfrm>
                <a:off x="6324600" y="2832100"/>
                <a:ext cx="660400" cy="31750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69668" name="Line 55"/>
              <p:cNvSpPr>
                <a:spLocks noChangeShapeType="1"/>
              </p:cNvSpPr>
              <p:nvPr/>
            </p:nvSpPr>
            <p:spPr bwMode="gray">
              <a:xfrm>
                <a:off x="6324600" y="2832100"/>
                <a:ext cx="1409700" cy="22860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  <p:pic>
            <p:nvPicPr>
              <p:cNvPr id="69669" name="Picture 20" descr="0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943600" y="2719388"/>
                <a:ext cx="400050" cy="376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70" name="Picture 78" descr="Phon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43713" y="3001963"/>
                <a:ext cx="333375" cy="31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71" name="Picture 81" descr="Compaq Presario 1400-Wireless Internet SMALLER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89838" y="2916238"/>
                <a:ext cx="274637" cy="357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72" name="Picture 85" descr="Phon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43700" y="2355850"/>
                <a:ext cx="333375" cy="31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73" name="Freeform 86"/>
              <p:cNvSpPr>
                <a:spLocks/>
              </p:cNvSpPr>
              <p:nvPr/>
            </p:nvSpPr>
            <p:spPr bwMode="gray">
              <a:xfrm>
                <a:off x="6211888" y="2541588"/>
                <a:ext cx="787400" cy="369679"/>
              </a:xfrm>
              <a:custGeom>
                <a:avLst/>
                <a:gdLst>
                  <a:gd name="T0" fmla="*/ 2147483647 w 528"/>
                  <a:gd name="T1" fmla="*/ 0 h 360"/>
                  <a:gd name="T2" fmla="*/ 2147483647 w 528"/>
                  <a:gd name="T3" fmla="*/ 2147483647 h 360"/>
                  <a:gd name="T4" fmla="*/ 2147483647 w 528"/>
                  <a:gd name="T5" fmla="*/ 2147483647 h 36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360"/>
                  <a:gd name="T11" fmla="*/ 528 w 528"/>
                  <a:gd name="T12" fmla="*/ 360 h 3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360">
                    <a:moveTo>
                      <a:pt x="528" y="0"/>
                    </a:moveTo>
                    <a:cubicBezTo>
                      <a:pt x="272" y="34"/>
                      <a:pt x="16" y="68"/>
                      <a:pt x="8" y="128"/>
                    </a:cubicBezTo>
                    <a:cubicBezTo>
                      <a:pt x="0" y="188"/>
                      <a:pt x="399" y="320"/>
                      <a:pt x="480" y="360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200">
                  <a:latin typeface="+mn-ea"/>
                  <a:ea typeface="+mn-ea"/>
                </a:endParaRPr>
              </a:p>
            </p:txBody>
          </p:sp>
        </p:grpSp>
        <p:pic>
          <p:nvPicPr>
            <p:cNvPr id="69662" name="Picture 20" descr="0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68575" y="2843021"/>
              <a:ext cx="42862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文本框 7"/>
          <p:cNvSpPr txBox="1"/>
          <p:nvPr/>
        </p:nvSpPr>
        <p:spPr bwMode="auto">
          <a:xfrm>
            <a:off x="1008063" y="5165043"/>
            <a:ext cx="10464800" cy="734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The AR G3 provides a built-in PBX supporting voice services such as switchboard</a:t>
            </a:r>
            <a:r>
              <a:rPr lang="en-US" altLang="zh-CN" sz="14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IVR navigation</a:t>
            </a:r>
            <a:r>
              <a:rPr lang="en-US" altLang="zh-CN" sz="14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and CDR </a:t>
            </a:r>
            <a:r>
              <a:rPr lang="zh-CN" altLang="zh-CN" sz="1400" dirty="0" smtClean="0">
                <a:latin typeface="+mn-ea"/>
                <a:ea typeface="+mn-ea"/>
                <a:sym typeface="Arial" pitchFamily="34" charset="0"/>
              </a:rPr>
              <a:t>query</a:t>
            </a:r>
            <a:r>
              <a:rPr lang="en-US" altLang="zh-CN" sz="1400" dirty="0" smtClean="0">
                <a:latin typeface="+mn-ea"/>
                <a:ea typeface="+mn-ea"/>
                <a:sym typeface="Arial" pitchFamily="34" charset="0"/>
              </a:rPr>
              <a:t>.</a:t>
            </a:r>
            <a:endParaRPr lang="zh-CN" altLang="zh-CN" sz="1400" dirty="0">
              <a:latin typeface="+mn-ea"/>
              <a:ea typeface="+mn-ea"/>
              <a:sym typeface="Arial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The AR G3 supports smart call routing and uses the PSTN network as a backup for calls.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The AR G3 provides a built-in SIP server</a:t>
            </a:r>
            <a:r>
              <a:rPr lang="en-US" altLang="zh-CN" sz="14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ensuring reliability of voice services.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Enterprise VoIP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73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08063" y="1266099"/>
            <a:ext cx="10308517" cy="3783081"/>
            <a:chOff x="2028696" y="1266099"/>
            <a:chExt cx="8303324" cy="3242402"/>
          </a:xfrm>
        </p:grpSpPr>
        <p:pic>
          <p:nvPicPr>
            <p:cNvPr id="12294" name="Picture 9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570" y="1971675"/>
              <a:ext cx="175895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2"/>
            <p:cNvGrpSpPr>
              <a:grpSpLocks/>
            </p:cNvGrpSpPr>
            <p:nvPr/>
          </p:nvGrpSpPr>
          <p:grpSpPr bwMode="auto">
            <a:xfrm>
              <a:off x="9581134" y="1749425"/>
              <a:ext cx="523875" cy="420688"/>
              <a:chOff x="2132" y="672"/>
              <a:chExt cx="1008" cy="348"/>
            </a:xfrm>
          </p:grpSpPr>
          <p:pic>
            <p:nvPicPr>
              <p:cNvPr id="12612" name="Picture 373" descr="00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132" y="768"/>
                <a:ext cx="100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3" name="Line 374"/>
              <p:cNvSpPr>
                <a:spLocks noChangeShapeType="1"/>
              </p:cNvSpPr>
              <p:nvPr/>
            </p:nvSpPr>
            <p:spPr bwMode="auto">
              <a:xfrm flipH="1">
                <a:off x="2382" y="828"/>
                <a:ext cx="351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04" name="Line 375"/>
              <p:cNvSpPr>
                <a:spLocks noChangeShapeType="1"/>
              </p:cNvSpPr>
              <p:nvPr/>
            </p:nvSpPr>
            <p:spPr bwMode="auto">
              <a:xfrm flipV="1">
                <a:off x="2465" y="761"/>
                <a:ext cx="0" cy="6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05" name="Line 376"/>
              <p:cNvSpPr>
                <a:spLocks noChangeShapeType="1"/>
              </p:cNvSpPr>
              <p:nvPr/>
            </p:nvSpPr>
            <p:spPr bwMode="auto">
              <a:xfrm flipV="1">
                <a:off x="2618" y="739"/>
                <a:ext cx="0" cy="8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06" name="Line 377"/>
              <p:cNvSpPr>
                <a:spLocks noChangeShapeType="1"/>
              </p:cNvSpPr>
              <p:nvPr/>
            </p:nvSpPr>
            <p:spPr bwMode="auto">
              <a:xfrm>
                <a:off x="2529" y="828"/>
                <a:ext cx="0" cy="8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2617" name="Picture 378" descr="PC Blue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76" y="678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oup 379"/>
              <p:cNvGrpSpPr>
                <a:grpSpLocks/>
              </p:cNvGrpSpPr>
              <p:nvPr/>
            </p:nvGrpSpPr>
            <p:grpSpPr bwMode="auto">
              <a:xfrm>
                <a:off x="2688" y="672"/>
                <a:ext cx="291" cy="307"/>
                <a:chOff x="2256" y="2419"/>
                <a:chExt cx="336" cy="355"/>
              </a:xfrm>
            </p:grpSpPr>
            <p:pic>
              <p:nvPicPr>
                <p:cNvPr id="12621" name="Picture 380" descr="fuwuqi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352" y="2419"/>
                  <a:ext cx="240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" name="Group 381"/>
                <p:cNvGrpSpPr>
                  <a:grpSpLocks/>
                </p:cNvGrpSpPr>
                <p:nvPr/>
              </p:nvGrpSpPr>
              <p:grpSpPr bwMode="auto">
                <a:xfrm>
                  <a:off x="2256" y="2544"/>
                  <a:ext cx="211" cy="230"/>
                  <a:chOff x="4896" y="1968"/>
                  <a:chExt cx="672" cy="651"/>
                </a:xfrm>
              </p:grpSpPr>
              <p:pic>
                <p:nvPicPr>
                  <p:cNvPr id="12623" name="Picture 382" descr="整套电脑-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6" y="1968"/>
                    <a:ext cx="672" cy="6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aphicFrame>
                <p:nvGraphicFramePr>
                  <p:cNvPr id="12291" name="Object 383"/>
                  <p:cNvGraphicFramePr>
                    <a:graphicFrameLocks noChangeAspect="1"/>
                  </p:cNvGraphicFramePr>
                  <p:nvPr/>
                </p:nvGraphicFramePr>
                <p:xfrm>
                  <a:off x="5056" y="2076"/>
                  <a:ext cx="328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58" name="BMP 图象" r:id="rId9" imgW="5714286" imgH="3933333" progId="PBrush">
                          <p:embed/>
                        </p:oleObj>
                      </mc:Choice>
                      <mc:Fallback>
                        <p:oleObj name="BMP 图象" r:id="rId9" imgW="5714286" imgH="3933333" progId="PBrush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56" y="2076"/>
                                <a:ext cx="328" cy="2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rgbClr val="FF00FF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pic>
            <p:nvPicPr>
              <p:cNvPr id="12619" name="Picture 384" descr="PC Blue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6" y="672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20" name="Picture 385" descr="PC Blue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68" y="864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296" name="Rectangle 386"/>
            <p:cNvSpPr>
              <a:spLocks noChangeArrowheads="1"/>
            </p:cNvSpPr>
            <p:nvPr/>
          </p:nvSpPr>
          <p:spPr bwMode="auto">
            <a:xfrm>
              <a:off x="8544273" y="1604169"/>
              <a:ext cx="1108075" cy="2619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249" tIns="45623" rIns="91249" bIns="45623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Large</a:t>
              </a:r>
              <a:r>
                <a:rPr lang="zh-CN" altLang="zh-CN" sz="1200" b="1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-s</a:t>
              </a:r>
              <a:r>
                <a:rPr lang="en-US" altLang="zh-CN" sz="1200" b="1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cale</a:t>
              </a:r>
              <a:r>
                <a:rPr lang="zh-CN" altLang="zh-CN" sz="1200" b="1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 </a:t>
              </a: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branch</a:t>
              </a:r>
            </a:p>
          </p:txBody>
        </p:sp>
        <p:grpSp>
          <p:nvGrpSpPr>
            <p:cNvPr id="5" name="组合 996"/>
            <p:cNvGrpSpPr>
              <a:grpSpLocks/>
            </p:cNvGrpSpPr>
            <p:nvPr/>
          </p:nvGrpSpPr>
          <p:grpSpPr bwMode="auto">
            <a:xfrm>
              <a:off x="6842695" y="1552576"/>
              <a:ext cx="374650" cy="708025"/>
              <a:chOff x="7616825" y="1400175"/>
              <a:chExt cx="374650" cy="708025"/>
            </a:xfrm>
          </p:grpSpPr>
          <p:pic>
            <p:nvPicPr>
              <p:cNvPr id="12610" name="Picture 387" descr="房子4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450"/>
              <a:stretch>
                <a:fillRect/>
              </a:stretch>
            </p:blipFill>
            <p:spPr bwMode="auto">
              <a:xfrm>
                <a:off x="7616825" y="1400175"/>
                <a:ext cx="241300" cy="68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11" name="Picture 388" descr="房子3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53350" y="1400175"/>
                <a:ext cx="238125" cy="70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19" name="Line 389"/>
            <p:cNvSpPr>
              <a:spLocks noChangeShapeType="1"/>
            </p:cNvSpPr>
            <p:nvPr/>
          </p:nvSpPr>
          <p:spPr bwMode="auto">
            <a:xfrm flipV="1">
              <a:off x="9055670" y="2124075"/>
              <a:ext cx="533400" cy="30480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1434" tIns="45717" rIns="91434" bIns="4571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020" name="Line 800"/>
            <p:cNvSpPr>
              <a:spLocks noChangeShapeType="1"/>
            </p:cNvSpPr>
            <p:nvPr/>
          </p:nvSpPr>
          <p:spPr bwMode="auto">
            <a:xfrm>
              <a:off x="7382445" y="2032001"/>
              <a:ext cx="520700" cy="263525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lIns="91434" tIns="45717" rIns="91434" bIns="4571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grpSp>
          <p:nvGrpSpPr>
            <p:cNvPr id="6" name="Group 801"/>
            <p:cNvGrpSpPr>
              <a:grpSpLocks/>
            </p:cNvGrpSpPr>
            <p:nvPr/>
          </p:nvGrpSpPr>
          <p:grpSpPr bwMode="auto">
            <a:xfrm>
              <a:off x="7133209" y="1812926"/>
              <a:ext cx="485775" cy="360363"/>
              <a:chOff x="2132" y="672"/>
              <a:chExt cx="1008" cy="348"/>
            </a:xfrm>
          </p:grpSpPr>
          <p:pic>
            <p:nvPicPr>
              <p:cNvPr id="12598" name="Picture 802" descr="003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132" y="768"/>
                <a:ext cx="100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3" name="Line 803"/>
              <p:cNvSpPr>
                <a:spLocks noChangeShapeType="1"/>
              </p:cNvSpPr>
              <p:nvPr/>
            </p:nvSpPr>
            <p:spPr bwMode="auto">
              <a:xfrm flipH="1">
                <a:off x="2382" y="828"/>
                <a:ext cx="352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24" name="Line 804"/>
              <p:cNvSpPr>
                <a:spLocks noChangeShapeType="1"/>
              </p:cNvSpPr>
              <p:nvPr/>
            </p:nvSpPr>
            <p:spPr bwMode="auto">
              <a:xfrm flipV="1">
                <a:off x="2465" y="761"/>
                <a:ext cx="0" cy="6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25" name="Line 805"/>
              <p:cNvSpPr>
                <a:spLocks noChangeShapeType="1"/>
              </p:cNvSpPr>
              <p:nvPr/>
            </p:nvSpPr>
            <p:spPr bwMode="auto">
              <a:xfrm flipV="1">
                <a:off x="2620" y="739"/>
                <a:ext cx="0" cy="8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26" name="Line 806"/>
              <p:cNvSpPr>
                <a:spLocks noChangeShapeType="1"/>
              </p:cNvSpPr>
              <p:nvPr/>
            </p:nvSpPr>
            <p:spPr bwMode="auto">
              <a:xfrm>
                <a:off x="2531" y="828"/>
                <a:ext cx="0" cy="8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2603" name="Picture 807" descr="PC Blue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76" y="678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808"/>
              <p:cNvGrpSpPr>
                <a:grpSpLocks/>
              </p:cNvGrpSpPr>
              <p:nvPr/>
            </p:nvGrpSpPr>
            <p:grpSpPr bwMode="auto">
              <a:xfrm>
                <a:off x="2688" y="672"/>
                <a:ext cx="291" cy="307"/>
                <a:chOff x="2256" y="2419"/>
                <a:chExt cx="336" cy="355"/>
              </a:xfrm>
            </p:grpSpPr>
            <p:pic>
              <p:nvPicPr>
                <p:cNvPr id="12607" name="Picture 809" descr="fuwuqi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352" y="2419"/>
                  <a:ext cx="240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8" name="Group 810"/>
                <p:cNvGrpSpPr>
                  <a:grpSpLocks/>
                </p:cNvGrpSpPr>
                <p:nvPr/>
              </p:nvGrpSpPr>
              <p:grpSpPr bwMode="auto">
                <a:xfrm>
                  <a:off x="2256" y="2544"/>
                  <a:ext cx="211" cy="230"/>
                  <a:chOff x="4896" y="1968"/>
                  <a:chExt cx="672" cy="651"/>
                </a:xfrm>
              </p:grpSpPr>
              <p:pic>
                <p:nvPicPr>
                  <p:cNvPr id="12609" name="Picture 811" descr="整套电脑-2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6" y="1968"/>
                    <a:ext cx="672" cy="6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aphicFrame>
                <p:nvGraphicFramePr>
                  <p:cNvPr id="12290" name="Object 812"/>
                  <p:cNvGraphicFramePr>
                    <a:graphicFrameLocks noChangeAspect="1"/>
                  </p:cNvGraphicFramePr>
                  <p:nvPr/>
                </p:nvGraphicFramePr>
                <p:xfrm>
                  <a:off x="5056" y="2076"/>
                  <a:ext cx="328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59" name="BMP 图象" r:id="rId17" imgW="5714286" imgH="3933333" progId="PBrush">
                          <p:embed/>
                        </p:oleObj>
                      </mc:Choice>
                      <mc:Fallback>
                        <p:oleObj name="BMP 图象" r:id="rId17" imgW="5714286" imgH="3933333" progId="PBrush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56" y="2076"/>
                                <a:ext cx="328" cy="236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rgbClr val="FF00FF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pic>
            <p:nvPicPr>
              <p:cNvPr id="12605" name="Picture 813" descr="PC Blue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6" y="672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06" name="Picture 814" descr="PC Blue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68" y="864"/>
                <a:ext cx="1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301" name="Rectangle 815"/>
            <p:cNvSpPr>
              <a:spLocks noChangeArrowheads="1"/>
            </p:cNvSpPr>
            <p:nvPr/>
          </p:nvSpPr>
          <p:spPr bwMode="auto">
            <a:xfrm>
              <a:off x="7166546" y="1506539"/>
              <a:ext cx="466725" cy="2682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249" tIns="45623" rIns="91249" bIns="45623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Headquarters</a:t>
              </a:r>
            </a:p>
          </p:txBody>
        </p:sp>
        <p:pic>
          <p:nvPicPr>
            <p:cNvPr id="12302" name="Picture 816" descr="房子4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450"/>
            <a:stretch>
              <a:fillRect/>
            </a:stretch>
          </p:blipFill>
          <p:spPr bwMode="auto">
            <a:xfrm>
              <a:off x="9465245" y="1535114"/>
              <a:ext cx="223838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3" name="Text Box 825"/>
            <p:cNvSpPr txBox="1">
              <a:spLocks noChangeArrowheads="1"/>
            </p:cNvSpPr>
            <p:nvPr/>
          </p:nvSpPr>
          <p:spPr bwMode="auto">
            <a:xfrm>
              <a:off x="7074470" y="3060701"/>
              <a:ext cx="877888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AR2200 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(</a:t>
              </a: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PE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)</a:t>
              </a:r>
              <a:endPara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038" name="Line 827"/>
            <p:cNvSpPr>
              <a:spLocks noChangeShapeType="1"/>
            </p:cNvSpPr>
            <p:nvPr/>
          </p:nvSpPr>
          <p:spPr bwMode="auto">
            <a:xfrm flipV="1">
              <a:off x="7998396" y="3124200"/>
              <a:ext cx="123825" cy="628650"/>
            </a:xfrm>
            <a:prstGeom prst="line">
              <a:avLst/>
            </a:prstGeom>
            <a:noFill/>
            <a:ln w="3175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1434" tIns="45717" rIns="91434" bIns="4571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039" name="Line 830"/>
            <p:cNvSpPr>
              <a:spLocks noChangeShapeType="1"/>
            </p:cNvSpPr>
            <p:nvPr/>
          </p:nvSpPr>
          <p:spPr bwMode="auto">
            <a:xfrm flipH="1" flipV="1">
              <a:off x="8950896" y="3000376"/>
              <a:ext cx="638175" cy="581025"/>
            </a:xfrm>
            <a:prstGeom prst="line">
              <a:avLst/>
            </a:prstGeom>
            <a:noFill/>
            <a:ln w="3175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1434" tIns="45717" rIns="91434" bIns="4571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12306" name="Picture 837" descr="0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9428734" y="3532188"/>
              <a:ext cx="319087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 Box 841"/>
            <p:cNvSpPr txBox="1">
              <a:spLocks noChangeArrowheads="1"/>
            </p:cNvSpPr>
            <p:nvPr/>
          </p:nvSpPr>
          <p:spPr bwMode="auto">
            <a:xfrm>
              <a:off x="9417620" y="3357564"/>
              <a:ext cx="91440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249" tIns="45623" rIns="91249" bIns="45623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AR1200</a:t>
              </a:r>
            </a:p>
          </p:txBody>
        </p:sp>
        <p:sp>
          <p:nvSpPr>
            <p:cNvPr id="12308" name="Rectangle 843"/>
            <p:cNvSpPr>
              <a:spLocks noChangeArrowheads="1"/>
            </p:cNvSpPr>
            <p:nvPr/>
          </p:nvSpPr>
          <p:spPr bwMode="auto">
            <a:xfrm>
              <a:off x="6564996" y="1267995"/>
              <a:ext cx="1800225" cy="276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28" tIns="45714" rIns="91428" bIns="45714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Constructing a VPN through the MPLS network</a:t>
              </a:r>
            </a:p>
          </p:txBody>
        </p:sp>
        <p:sp>
          <p:nvSpPr>
            <p:cNvPr id="12309" name="Rectangle 353"/>
            <p:cNvSpPr>
              <a:spLocks noChangeArrowheads="1"/>
            </p:cNvSpPr>
            <p:nvPr/>
          </p:nvSpPr>
          <p:spPr bwMode="auto">
            <a:xfrm>
              <a:off x="8976296" y="4240214"/>
              <a:ext cx="747713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29" tIns="45612" rIns="91229" bIns="45612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Remote branch</a:t>
              </a:r>
            </a:p>
          </p:txBody>
        </p:sp>
        <p:sp>
          <p:nvSpPr>
            <p:cNvPr id="12310" name="Rectangle 843"/>
            <p:cNvSpPr>
              <a:spLocks noChangeArrowheads="1"/>
            </p:cNvSpPr>
            <p:nvPr/>
          </p:nvSpPr>
          <p:spPr bwMode="auto">
            <a:xfrm>
              <a:off x="2562177" y="1266099"/>
              <a:ext cx="1954212" cy="276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28" tIns="45714" rIns="91428" bIns="45714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Constructing a VPN through the Internet</a:t>
              </a:r>
            </a:p>
          </p:txBody>
        </p:sp>
        <p:sp>
          <p:nvSpPr>
            <p:cNvPr id="12311" name="Rectangle 386"/>
            <p:cNvSpPr>
              <a:spLocks noChangeArrowheads="1"/>
            </p:cNvSpPr>
            <p:nvPr/>
          </p:nvSpPr>
          <p:spPr bwMode="auto">
            <a:xfrm>
              <a:off x="6383908" y="4232275"/>
              <a:ext cx="889000" cy="268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249" tIns="45623" rIns="91249" bIns="45623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Medium- and large-sized branch</a:t>
              </a:r>
            </a:p>
          </p:txBody>
        </p:sp>
        <p:sp>
          <p:nvSpPr>
            <p:cNvPr id="12312" name="Text Box 825"/>
            <p:cNvSpPr txBox="1">
              <a:spLocks noChangeArrowheads="1"/>
            </p:cNvSpPr>
            <p:nvPr/>
          </p:nvSpPr>
          <p:spPr bwMode="auto">
            <a:xfrm>
              <a:off x="9341420" y="2436813"/>
              <a:ext cx="87630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AR2200 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(</a:t>
              </a: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PE</a:t>
              </a:r>
              <a:r>
                <a:rPr lang="en-US" altLang="zh-CN" sz="1200" b="1" dirty="0">
                  <a:solidFill>
                    <a:srgbClr val="99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)</a:t>
              </a:r>
              <a:endParaRPr lang="zh-CN" altLang="zh-CN" sz="1200" b="1" dirty="0">
                <a:solidFill>
                  <a:srgbClr val="99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2313" name="Text Box 825"/>
            <p:cNvSpPr txBox="1">
              <a:spLocks noChangeArrowheads="1"/>
            </p:cNvSpPr>
            <p:nvPr/>
          </p:nvSpPr>
          <p:spPr bwMode="auto">
            <a:xfrm>
              <a:off x="6880795" y="2279651"/>
              <a:ext cx="87630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AR3200 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(</a:t>
              </a: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PE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)</a:t>
              </a:r>
              <a:endPara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048" name="Rectangle 271"/>
            <p:cNvSpPr>
              <a:spLocks noChangeArrowheads="1"/>
            </p:cNvSpPr>
            <p:nvPr/>
          </p:nvSpPr>
          <p:spPr bwMode="auto">
            <a:xfrm flipV="1">
              <a:off x="9030270" y="3297239"/>
              <a:ext cx="1117600" cy="909637"/>
            </a:xfrm>
            <a:prstGeom prst="rect">
              <a:avLst/>
            </a:prstGeom>
            <a:noFill/>
            <a:ln w="25400" algn="ctr">
              <a:solidFill>
                <a:srgbClr val="B2B2B2"/>
              </a:solidFill>
              <a:prstDash val="sysDash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2315" name="Text Box 361"/>
            <p:cNvSpPr txBox="1">
              <a:spLocks noChangeArrowheads="1"/>
            </p:cNvSpPr>
            <p:nvPr/>
          </p:nvSpPr>
          <p:spPr bwMode="auto">
            <a:xfrm>
              <a:off x="7960295" y="2586039"/>
              <a:ext cx="1060450" cy="295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229" tIns="45612" rIns="91229" bIns="45612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>
                  <a:solidFill>
                    <a:srgbClr val="0000CC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MPLS</a:t>
              </a:r>
              <a:r>
                <a:rPr lang="zh-CN" altLang="en-US" sz="1200" b="1">
                  <a:solidFill>
                    <a:srgbClr val="0000CC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 </a:t>
              </a:r>
              <a:r>
                <a:rPr lang="zh-CN" altLang="zh-CN" sz="1200" b="1">
                  <a:solidFill>
                    <a:srgbClr val="0000CC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VPN</a:t>
              </a:r>
              <a:endParaRPr lang="zh-CN" altLang="zh-CN" sz="1200" b="1" dirty="0">
                <a:solidFill>
                  <a:srgbClr val="0000CC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050" name="Rectangle 271"/>
            <p:cNvSpPr>
              <a:spLocks noChangeArrowheads="1"/>
            </p:cNvSpPr>
            <p:nvPr/>
          </p:nvSpPr>
          <p:spPr bwMode="auto">
            <a:xfrm flipV="1">
              <a:off x="6877620" y="3316289"/>
              <a:ext cx="1397000" cy="909637"/>
            </a:xfrm>
            <a:prstGeom prst="rect">
              <a:avLst/>
            </a:prstGeom>
            <a:noFill/>
            <a:ln w="25400" algn="ctr">
              <a:solidFill>
                <a:srgbClr val="B2B2B2"/>
              </a:solidFill>
              <a:prstDash val="sysDash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051" name="Line 800"/>
            <p:cNvSpPr>
              <a:spLocks noChangeShapeType="1"/>
            </p:cNvSpPr>
            <p:nvPr/>
          </p:nvSpPr>
          <p:spPr bwMode="auto">
            <a:xfrm flipV="1">
              <a:off x="7284021" y="3095626"/>
              <a:ext cx="752475" cy="657225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lIns="91434" tIns="45717" rIns="91434" bIns="4571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12318" name="Picture 509" descr="图片72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407845" y="3462339"/>
              <a:ext cx="5778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9" name="Picture 725" descr="图片32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045896" y="3752850"/>
              <a:ext cx="373063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0" name="Picture 725" descr="图片32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814246" y="3752850"/>
              <a:ext cx="373063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1" name="Picture 725" descr="图片32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9401746" y="3752850"/>
              <a:ext cx="373063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2" name="Text Box 825"/>
            <p:cNvSpPr txBox="1">
              <a:spLocks noChangeArrowheads="1"/>
            </p:cNvSpPr>
            <p:nvPr/>
          </p:nvSpPr>
          <p:spPr bwMode="auto">
            <a:xfrm>
              <a:off x="9189020" y="3003551"/>
              <a:ext cx="8763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eaLnBrk="0" fontAlgn="t" hangingPunct="0">
                <a:buSzPct val="100000"/>
              </a:pPr>
              <a:endParaRPr lang="zh-CN" altLang="zh-CN" sz="1200" b="1" dirty="0">
                <a:solidFill>
                  <a:srgbClr val="C00000"/>
                </a:solidFill>
                <a:latin typeface="+mn-ea"/>
                <a:ea typeface="+mn-ea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12323" name="Picture 455" descr="图片2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972996" y="2911475"/>
              <a:ext cx="3397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4" name="Picture 455" descr="图片2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827071" y="2889250"/>
              <a:ext cx="3397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5" name="Picture 455" descr="图片2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835009" y="2386013"/>
              <a:ext cx="3397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6" name="Picture 455" descr="图片2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752334" y="2255838"/>
              <a:ext cx="3397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1" name="任意多边形 1060"/>
            <p:cNvSpPr/>
            <p:nvPr/>
          </p:nvSpPr>
          <p:spPr bwMode="auto">
            <a:xfrm>
              <a:off x="7333234" y="2006600"/>
              <a:ext cx="2617787" cy="387350"/>
            </a:xfrm>
            <a:custGeom>
              <a:avLst/>
              <a:gdLst>
                <a:gd name="connsiteX0" fmla="*/ 0 w 2857500"/>
                <a:gd name="connsiteY0" fmla="*/ 0 h 552450"/>
                <a:gd name="connsiteX1" fmla="*/ 361950 w 2857500"/>
                <a:gd name="connsiteY1" fmla="*/ 333375 h 552450"/>
                <a:gd name="connsiteX2" fmla="*/ 1962150 w 2857500"/>
                <a:gd name="connsiteY2" fmla="*/ 514350 h 552450"/>
                <a:gd name="connsiteX3" fmla="*/ 2857500 w 2857500"/>
                <a:gd name="connsiteY3" fmla="*/ 104775 h 552450"/>
                <a:gd name="connsiteX4" fmla="*/ 2857500 w 2857500"/>
                <a:gd name="connsiteY4" fmla="*/ 104775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0" h="552450">
                  <a:moveTo>
                    <a:pt x="0" y="0"/>
                  </a:moveTo>
                  <a:cubicBezTo>
                    <a:pt x="17462" y="123825"/>
                    <a:pt x="34925" y="247650"/>
                    <a:pt x="361950" y="333375"/>
                  </a:cubicBezTo>
                  <a:cubicBezTo>
                    <a:pt x="688975" y="419100"/>
                    <a:pt x="1546225" y="552450"/>
                    <a:pt x="1962150" y="514350"/>
                  </a:cubicBezTo>
                  <a:cubicBezTo>
                    <a:pt x="2378075" y="476250"/>
                    <a:pt x="2857500" y="104775"/>
                    <a:pt x="2857500" y="104775"/>
                  </a:cubicBezTo>
                  <a:lnTo>
                    <a:pt x="2857500" y="104775"/>
                  </a:lnTo>
                </a:path>
              </a:pathLst>
            </a:custGeom>
            <a:noFill/>
            <a:ln w="28575" cap="flat" cmpd="sng" algn="ctr">
              <a:solidFill>
                <a:srgbClr val="990000">
                  <a:lumMod val="60000"/>
                  <a:lumOff val="4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91434" tIns="45717" rIns="91434" bIns="4571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12328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5645" y="2381250"/>
              <a:ext cx="1271588" cy="113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9" name="Text Box 11"/>
            <p:cNvSpPr txBox="1">
              <a:spLocks noChangeArrowheads="1"/>
            </p:cNvSpPr>
            <p:nvPr/>
          </p:nvSpPr>
          <p:spPr bwMode="auto">
            <a:xfrm>
              <a:off x="5223446" y="3297239"/>
              <a:ext cx="703263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LL/FR/X25</a:t>
              </a:r>
            </a:p>
          </p:txBody>
        </p:sp>
        <p:sp>
          <p:nvSpPr>
            <p:cNvPr id="12330" name="Text Box 95"/>
            <p:cNvSpPr txBox="1">
              <a:spLocks noChangeArrowheads="1"/>
            </p:cNvSpPr>
            <p:nvPr/>
          </p:nvSpPr>
          <p:spPr bwMode="auto">
            <a:xfrm>
              <a:off x="2815208" y="3267075"/>
              <a:ext cx="588962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External VPN</a:t>
              </a:r>
            </a:p>
          </p:txBody>
        </p:sp>
        <p:pic>
          <p:nvPicPr>
            <p:cNvPr id="12331" name="Picture 98" descr="图形1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942334" y="1615197"/>
              <a:ext cx="1006475" cy="73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2" name="Picture 99" descr="整套电脑-3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6358" y="1587500"/>
              <a:ext cx="290512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3" name="Picture 100" descr="整套电脑-2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9571" y="1849438"/>
              <a:ext cx="201613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4" name="Picture 101" descr="整套电脑-2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4896" y="1673226"/>
              <a:ext cx="174625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02"/>
            <p:cNvGrpSpPr>
              <a:grpSpLocks/>
            </p:cNvGrpSpPr>
            <p:nvPr/>
          </p:nvGrpSpPr>
          <p:grpSpPr bwMode="auto">
            <a:xfrm>
              <a:off x="2546921" y="3590925"/>
              <a:ext cx="1255713" cy="833438"/>
              <a:chOff x="3648" y="2871"/>
              <a:chExt cx="1440" cy="815"/>
            </a:xfrm>
          </p:grpSpPr>
          <p:sp>
            <p:nvSpPr>
              <p:cNvPr id="1070" name="Oval 103"/>
              <p:cNvSpPr>
                <a:spLocks noChangeArrowheads="1"/>
              </p:cNvSpPr>
              <p:nvPr/>
            </p:nvSpPr>
            <p:spPr bwMode="auto">
              <a:xfrm>
                <a:off x="3648" y="3003"/>
                <a:ext cx="1440" cy="411"/>
              </a:xfrm>
              <a:prstGeom prst="ellipse">
                <a:avLst/>
              </a:prstGeom>
              <a:gradFill rotWithShape="0">
                <a:gsLst>
                  <a:gs pos="0">
                    <a:srgbClr val="3366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marL="341313" indent="-341313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AutoNum type="arabicPeriod"/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1" name="Freeform 104"/>
              <p:cNvSpPr>
                <a:spLocks/>
              </p:cNvSpPr>
              <p:nvPr/>
            </p:nvSpPr>
            <p:spPr bwMode="auto">
              <a:xfrm>
                <a:off x="4779" y="3056"/>
                <a:ext cx="20" cy="275"/>
              </a:xfrm>
              <a:custGeom>
                <a:avLst/>
                <a:gdLst>
                  <a:gd name="T0" fmla="*/ 0 w 284"/>
                  <a:gd name="T1" fmla="*/ 0 h 969"/>
                  <a:gd name="T2" fmla="*/ 0 w 284"/>
                  <a:gd name="T3" fmla="*/ 0 h 969"/>
                  <a:gd name="T4" fmla="*/ 0 w 284"/>
                  <a:gd name="T5" fmla="*/ 0 h 969"/>
                  <a:gd name="T6" fmla="*/ 0 w 284"/>
                  <a:gd name="T7" fmla="*/ 0 h 969"/>
                  <a:gd name="T8" fmla="*/ 0 w 284"/>
                  <a:gd name="T9" fmla="*/ 0 h 969"/>
                  <a:gd name="T10" fmla="*/ 0 w 284"/>
                  <a:gd name="T11" fmla="*/ 0 h 969"/>
                  <a:gd name="T12" fmla="*/ 0 w 284"/>
                  <a:gd name="T13" fmla="*/ 0 h 969"/>
                  <a:gd name="T14" fmla="*/ 0 w 284"/>
                  <a:gd name="T15" fmla="*/ 0 h 969"/>
                  <a:gd name="T16" fmla="*/ 0 w 284"/>
                  <a:gd name="T17" fmla="*/ 0 h 969"/>
                  <a:gd name="T18" fmla="*/ 0 w 284"/>
                  <a:gd name="T19" fmla="*/ 0 h 969"/>
                  <a:gd name="T20" fmla="*/ 0 w 284"/>
                  <a:gd name="T21" fmla="*/ 0 h 9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4"/>
                  <a:gd name="T34" fmla="*/ 0 h 969"/>
                  <a:gd name="T35" fmla="*/ 284 w 284"/>
                  <a:gd name="T36" fmla="*/ 969 h 9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4" h="969">
                    <a:moveTo>
                      <a:pt x="284" y="0"/>
                    </a:moveTo>
                    <a:lnTo>
                      <a:pt x="70" y="780"/>
                    </a:lnTo>
                    <a:lnTo>
                      <a:pt x="55" y="828"/>
                    </a:lnTo>
                    <a:lnTo>
                      <a:pt x="39" y="875"/>
                    </a:lnTo>
                    <a:lnTo>
                      <a:pt x="21" y="922"/>
                    </a:lnTo>
                    <a:lnTo>
                      <a:pt x="0" y="969"/>
                    </a:lnTo>
                    <a:lnTo>
                      <a:pt x="212" y="194"/>
                    </a:lnTo>
                    <a:lnTo>
                      <a:pt x="234" y="147"/>
                    </a:lnTo>
                    <a:lnTo>
                      <a:pt x="252" y="99"/>
                    </a:lnTo>
                    <a:lnTo>
                      <a:pt x="270" y="5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D6ECF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2" name="Freeform 105"/>
              <p:cNvSpPr>
                <a:spLocks/>
              </p:cNvSpPr>
              <p:nvPr/>
            </p:nvSpPr>
            <p:spPr bwMode="auto">
              <a:xfrm>
                <a:off x="4771" y="3063"/>
                <a:ext cx="22" cy="275"/>
              </a:xfrm>
              <a:custGeom>
                <a:avLst/>
                <a:gdLst>
                  <a:gd name="T0" fmla="*/ 0 w 311"/>
                  <a:gd name="T1" fmla="*/ 0 h 952"/>
                  <a:gd name="T2" fmla="*/ 0 w 311"/>
                  <a:gd name="T3" fmla="*/ 0 h 952"/>
                  <a:gd name="T4" fmla="*/ 0 w 311"/>
                  <a:gd name="T5" fmla="*/ 0 h 952"/>
                  <a:gd name="T6" fmla="*/ 0 w 311"/>
                  <a:gd name="T7" fmla="*/ 0 h 952"/>
                  <a:gd name="T8" fmla="*/ 0 w 311"/>
                  <a:gd name="T9" fmla="*/ 0 h 952"/>
                  <a:gd name="T10" fmla="*/ 0 w 311"/>
                  <a:gd name="T11" fmla="*/ 0 h 952"/>
                  <a:gd name="T12" fmla="*/ 0 w 311"/>
                  <a:gd name="T13" fmla="*/ 0 h 952"/>
                  <a:gd name="T14" fmla="*/ 0 w 311"/>
                  <a:gd name="T15" fmla="*/ 0 h 952"/>
                  <a:gd name="T16" fmla="*/ 0 w 311"/>
                  <a:gd name="T17" fmla="*/ 0 h 952"/>
                  <a:gd name="T18" fmla="*/ 0 w 311"/>
                  <a:gd name="T19" fmla="*/ 0 h 952"/>
                  <a:gd name="T20" fmla="*/ 0 w 311"/>
                  <a:gd name="T21" fmla="*/ 0 h 9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"/>
                  <a:gd name="T34" fmla="*/ 0 h 952"/>
                  <a:gd name="T35" fmla="*/ 311 w 311"/>
                  <a:gd name="T36" fmla="*/ 952 h 9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" h="952">
                    <a:moveTo>
                      <a:pt x="311" y="0"/>
                    </a:moveTo>
                    <a:lnTo>
                      <a:pt x="99" y="775"/>
                    </a:lnTo>
                    <a:lnTo>
                      <a:pt x="78" y="819"/>
                    </a:lnTo>
                    <a:lnTo>
                      <a:pt x="53" y="864"/>
                    </a:lnTo>
                    <a:lnTo>
                      <a:pt x="27" y="908"/>
                    </a:lnTo>
                    <a:lnTo>
                      <a:pt x="0" y="952"/>
                    </a:lnTo>
                    <a:lnTo>
                      <a:pt x="210" y="181"/>
                    </a:lnTo>
                    <a:lnTo>
                      <a:pt x="238" y="137"/>
                    </a:lnTo>
                    <a:lnTo>
                      <a:pt x="264" y="92"/>
                    </a:lnTo>
                    <a:lnTo>
                      <a:pt x="289" y="47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D3EB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3" name="Freeform 106"/>
              <p:cNvSpPr>
                <a:spLocks/>
              </p:cNvSpPr>
              <p:nvPr/>
            </p:nvSpPr>
            <p:spPr bwMode="auto">
              <a:xfrm>
                <a:off x="4762" y="3073"/>
                <a:ext cx="24" cy="275"/>
              </a:xfrm>
              <a:custGeom>
                <a:avLst/>
                <a:gdLst>
                  <a:gd name="T0" fmla="*/ 0 w 338"/>
                  <a:gd name="T1" fmla="*/ 0 h 935"/>
                  <a:gd name="T2" fmla="*/ 0 w 338"/>
                  <a:gd name="T3" fmla="*/ 0 h 935"/>
                  <a:gd name="T4" fmla="*/ 0 w 338"/>
                  <a:gd name="T5" fmla="*/ 0 h 935"/>
                  <a:gd name="T6" fmla="*/ 0 w 338"/>
                  <a:gd name="T7" fmla="*/ 0 h 935"/>
                  <a:gd name="T8" fmla="*/ 0 w 338"/>
                  <a:gd name="T9" fmla="*/ 0 h 935"/>
                  <a:gd name="T10" fmla="*/ 0 w 338"/>
                  <a:gd name="T11" fmla="*/ 0 h 935"/>
                  <a:gd name="T12" fmla="*/ 0 w 338"/>
                  <a:gd name="T13" fmla="*/ 0 h 935"/>
                  <a:gd name="T14" fmla="*/ 0 w 338"/>
                  <a:gd name="T15" fmla="*/ 0 h 935"/>
                  <a:gd name="T16" fmla="*/ 0 w 338"/>
                  <a:gd name="T17" fmla="*/ 0 h 935"/>
                  <a:gd name="T18" fmla="*/ 0 w 338"/>
                  <a:gd name="T19" fmla="*/ 0 h 935"/>
                  <a:gd name="T20" fmla="*/ 0 w 338"/>
                  <a:gd name="T21" fmla="*/ 0 h 9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8"/>
                  <a:gd name="T34" fmla="*/ 0 h 935"/>
                  <a:gd name="T35" fmla="*/ 338 w 338"/>
                  <a:gd name="T36" fmla="*/ 935 h 9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8" h="935">
                    <a:moveTo>
                      <a:pt x="338" y="0"/>
                    </a:moveTo>
                    <a:lnTo>
                      <a:pt x="128" y="771"/>
                    </a:lnTo>
                    <a:lnTo>
                      <a:pt x="99" y="813"/>
                    </a:lnTo>
                    <a:lnTo>
                      <a:pt x="68" y="855"/>
                    </a:lnTo>
                    <a:lnTo>
                      <a:pt x="35" y="896"/>
                    </a:lnTo>
                    <a:lnTo>
                      <a:pt x="0" y="935"/>
                    </a:lnTo>
                    <a:lnTo>
                      <a:pt x="207" y="170"/>
                    </a:lnTo>
                    <a:lnTo>
                      <a:pt x="242" y="128"/>
                    </a:lnTo>
                    <a:lnTo>
                      <a:pt x="275" y="86"/>
                    </a:lnTo>
                    <a:lnTo>
                      <a:pt x="307" y="44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CBE7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4" name="Freeform 107"/>
              <p:cNvSpPr>
                <a:spLocks/>
              </p:cNvSpPr>
              <p:nvPr/>
            </p:nvSpPr>
            <p:spPr bwMode="auto">
              <a:xfrm>
                <a:off x="4755" y="3081"/>
                <a:ext cx="22" cy="275"/>
              </a:xfrm>
              <a:custGeom>
                <a:avLst/>
                <a:gdLst>
                  <a:gd name="T0" fmla="*/ 0 w 318"/>
                  <a:gd name="T1" fmla="*/ 0 h 881"/>
                  <a:gd name="T2" fmla="*/ 0 w 318"/>
                  <a:gd name="T3" fmla="*/ 0 h 881"/>
                  <a:gd name="T4" fmla="*/ 0 w 318"/>
                  <a:gd name="T5" fmla="*/ 0 h 881"/>
                  <a:gd name="T6" fmla="*/ 0 w 318"/>
                  <a:gd name="T7" fmla="*/ 0 h 881"/>
                  <a:gd name="T8" fmla="*/ 0 w 318"/>
                  <a:gd name="T9" fmla="*/ 0 h 881"/>
                  <a:gd name="T10" fmla="*/ 0 w 318"/>
                  <a:gd name="T11" fmla="*/ 0 h 881"/>
                  <a:gd name="T12" fmla="*/ 0 w 318"/>
                  <a:gd name="T13" fmla="*/ 0 h 881"/>
                  <a:gd name="T14" fmla="*/ 0 w 318"/>
                  <a:gd name="T15" fmla="*/ 0 h 881"/>
                  <a:gd name="T16" fmla="*/ 0 w 318"/>
                  <a:gd name="T17" fmla="*/ 0 h 8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8"/>
                  <a:gd name="T28" fmla="*/ 0 h 881"/>
                  <a:gd name="T29" fmla="*/ 318 w 318"/>
                  <a:gd name="T30" fmla="*/ 881 h 8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8" h="881">
                    <a:moveTo>
                      <a:pt x="318" y="0"/>
                    </a:moveTo>
                    <a:lnTo>
                      <a:pt x="111" y="765"/>
                    </a:lnTo>
                    <a:lnTo>
                      <a:pt x="76" y="805"/>
                    </a:lnTo>
                    <a:lnTo>
                      <a:pt x="39" y="843"/>
                    </a:lnTo>
                    <a:lnTo>
                      <a:pt x="0" y="881"/>
                    </a:lnTo>
                    <a:lnTo>
                      <a:pt x="202" y="117"/>
                    </a:lnTo>
                    <a:lnTo>
                      <a:pt x="243" y="79"/>
                    </a:lnTo>
                    <a:lnTo>
                      <a:pt x="281" y="39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C0E2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5" name="Freeform 108"/>
              <p:cNvSpPr>
                <a:spLocks/>
              </p:cNvSpPr>
              <p:nvPr/>
            </p:nvSpPr>
            <p:spPr bwMode="auto">
              <a:xfrm>
                <a:off x="4746" y="3087"/>
                <a:ext cx="22" cy="275"/>
              </a:xfrm>
              <a:custGeom>
                <a:avLst/>
                <a:gdLst>
                  <a:gd name="T0" fmla="*/ 0 w 330"/>
                  <a:gd name="T1" fmla="*/ 0 h 871"/>
                  <a:gd name="T2" fmla="*/ 0 w 330"/>
                  <a:gd name="T3" fmla="*/ 0 h 871"/>
                  <a:gd name="T4" fmla="*/ 0 w 330"/>
                  <a:gd name="T5" fmla="*/ 0 h 871"/>
                  <a:gd name="T6" fmla="*/ 0 w 330"/>
                  <a:gd name="T7" fmla="*/ 0 h 871"/>
                  <a:gd name="T8" fmla="*/ 0 w 330"/>
                  <a:gd name="T9" fmla="*/ 0 h 871"/>
                  <a:gd name="T10" fmla="*/ 0 w 330"/>
                  <a:gd name="T11" fmla="*/ 0 h 871"/>
                  <a:gd name="T12" fmla="*/ 0 w 330"/>
                  <a:gd name="T13" fmla="*/ 0 h 871"/>
                  <a:gd name="T14" fmla="*/ 0 w 330"/>
                  <a:gd name="T15" fmla="*/ 0 h 871"/>
                  <a:gd name="T16" fmla="*/ 0 w 330"/>
                  <a:gd name="T17" fmla="*/ 0 h 8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0"/>
                  <a:gd name="T28" fmla="*/ 0 h 871"/>
                  <a:gd name="T29" fmla="*/ 330 w 330"/>
                  <a:gd name="T30" fmla="*/ 871 h 8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0" h="871">
                    <a:moveTo>
                      <a:pt x="330" y="0"/>
                    </a:moveTo>
                    <a:lnTo>
                      <a:pt x="128" y="764"/>
                    </a:lnTo>
                    <a:lnTo>
                      <a:pt x="87" y="800"/>
                    </a:lnTo>
                    <a:lnTo>
                      <a:pt x="45" y="836"/>
                    </a:lnTo>
                    <a:lnTo>
                      <a:pt x="0" y="871"/>
                    </a:lnTo>
                    <a:lnTo>
                      <a:pt x="200" y="111"/>
                    </a:lnTo>
                    <a:lnTo>
                      <a:pt x="245" y="74"/>
                    </a:lnTo>
                    <a:lnTo>
                      <a:pt x="289" y="38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B9E0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6" name="Freeform 109"/>
              <p:cNvSpPr>
                <a:spLocks/>
              </p:cNvSpPr>
              <p:nvPr/>
            </p:nvSpPr>
            <p:spPr bwMode="auto">
              <a:xfrm>
                <a:off x="4829" y="3197"/>
                <a:ext cx="24" cy="275"/>
              </a:xfrm>
              <a:custGeom>
                <a:avLst/>
                <a:gdLst>
                  <a:gd name="T0" fmla="*/ 0 w 317"/>
                  <a:gd name="T1" fmla="*/ 0 h 895"/>
                  <a:gd name="T2" fmla="*/ 0 w 317"/>
                  <a:gd name="T3" fmla="*/ 0 h 895"/>
                  <a:gd name="T4" fmla="*/ 0 w 317"/>
                  <a:gd name="T5" fmla="*/ 0 h 895"/>
                  <a:gd name="T6" fmla="*/ 0 w 317"/>
                  <a:gd name="T7" fmla="*/ 0 h 895"/>
                  <a:gd name="T8" fmla="*/ 0 w 317"/>
                  <a:gd name="T9" fmla="*/ 0 h 895"/>
                  <a:gd name="T10" fmla="*/ 0 w 317"/>
                  <a:gd name="T11" fmla="*/ 0 h 895"/>
                  <a:gd name="T12" fmla="*/ 0 w 317"/>
                  <a:gd name="T13" fmla="*/ 0 h 8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895"/>
                  <a:gd name="T23" fmla="*/ 317 w 317"/>
                  <a:gd name="T24" fmla="*/ 895 h 8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895">
                    <a:moveTo>
                      <a:pt x="317" y="0"/>
                    </a:moveTo>
                    <a:lnTo>
                      <a:pt x="79" y="703"/>
                    </a:lnTo>
                    <a:lnTo>
                      <a:pt x="42" y="800"/>
                    </a:lnTo>
                    <a:lnTo>
                      <a:pt x="0" y="895"/>
                    </a:lnTo>
                    <a:lnTo>
                      <a:pt x="236" y="197"/>
                    </a:lnTo>
                    <a:lnTo>
                      <a:pt x="279" y="10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D3EB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7" name="Freeform 110"/>
              <p:cNvSpPr>
                <a:spLocks/>
              </p:cNvSpPr>
              <p:nvPr/>
            </p:nvSpPr>
            <p:spPr bwMode="auto">
              <a:xfrm>
                <a:off x="4822" y="3211"/>
                <a:ext cx="25" cy="275"/>
              </a:xfrm>
              <a:custGeom>
                <a:avLst/>
                <a:gdLst>
                  <a:gd name="T0" fmla="*/ 0 w 334"/>
                  <a:gd name="T1" fmla="*/ 0 h 882"/>
                  <a:gd name="T2" fmla="*/ 0 w 334"/>
                  <a:gd name="T3" fmla="*/ 0 h 882"/>
                  <a:gd name="T4" fmla="*/ 0 w 334"/>
                  <a:gd name="T5" fmla="*/ 0 h 882"/>
                  <a:gd name="T6" fmla="*/ 0 w 334"/>
                  <a:gd name="T7" fmla="*/ 0 h 882"/>
                  <a:gd name="T8" fmla="*/ 0 w 334"/>
                  <a:gd name="T9" fmla="*/ 0 h 882"/>
                  <a:gd name="T10" fmla="*/ 0 w 334"/>
                  <a:gd name="T11" fmla="*/ 0 h 882"/>
                  <a:gd name="T12" fmla="*/ 0 w 334"/>
                  <a:gd name="T13" fmla="*/ 0 h 8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882"/>
                  <a:gd name="T23" fmla="*/ 334 w 334"/>
                  <a:gd name="T24" fmla="*/ 882 h 8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882">
                    <a:moveTo>
                      <a:pt x="334" y="0"/>
                    </a:moveTo>
                    <a:lnTo>
                      <a:pt x="98" y="698"/>
                    </a:lnTo>
                    <a:lnTo>
                      <a:pt x="51" y="791"/>
                    </a:lnTo>
                    <a:lnTo>
                      <a:pt x="0" y="882"/>
                    </a:lnTo>
                    <a:lnTo>
                      <a:pt x="234" y="188"/>
                    </a:lnTo>
                    <a:lnTo>
                      <a:pt x="286" y="96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D3EB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8" name="Freeform 111"/>
              <p:cNvSpPr>
                <a:spLocks/>
              </p:cNvSpPr>
              <p:nvPr/>
            </p:nvSpPr>
            <p:spPr bwMode="auto">
              <a:xfrm>
                <a:off x="4815" y="3216"/>
                <a:ext cx="25" cy="275"/>
              </a:xfrm>
              <a:custGeom>
                <a:avLst/>
                <a:gdLst>
                  <a:gd name="T0" fmla="*/ 0 w 348"/>
                  <a:gd name="T1" fmla="*/ 0 h 869"/>
                  <a:gd name="T2" fmla="*/ 0 w 348"/>
                  <a:gd name="T3" fmla="*/ 0 h 869"/>
                  <a:gd name="T4" fmla="*/ 0 w 348"/>
                  <a:gd name="T5" fmla="*/ 0 h 869"/>
                  <a:gd name="T6" fmla="*/ 0 w 348"/>
                  <a:gd name="T7" fmla="*/ 0 h 869"/>
                  <a:gd name="T8" fmla="*/ 0 w 348"/>
                  <a:gd name="T9" fmla="*/ 0 h 869"/>
                  <a:gd name="T10" fmla="*/ 0 w 348"/>
                  <a:gd name="T11" fmla="*/ 0 h 869"/>
                  <a:gd name="T12" fmla="*/ 0 w 348"/>
                  <a:gd name="T13" fmla="*/ 0 h 8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8"/>
                  <a:gd name="T22" fmla="*/ 0 h 869"/>
                  <a:gd name="T23" fmla="*/ 348 w 348"/>
                  <a:gd name="T24" fmla="*/ 869 h 8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8" h="869">
                    <a:moveTo>
                      <a:pt x="348" y="0"/>
                    </a:moveTo>
                    <a:lnTo>
                      <a:pt x="114" y="694"/>
                    </a:lnTo>
                    <a:lnTo>
                      <a:pt x="60" y="783"/>
                    </a:lnTo>
                    <a:lnTo>
                      <a:pt x="0" y="869"/>
                    </a:lnTo>
                    <a:lnTo>
                      <a:pt x="230" y="181"/>
                    </a:lnTo>
                    <a:lnTo>
                      <a:pt x="291" y="92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CEE9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79" name="Freeform 112"/>
              <p:cNvSpPr>
                <a:spLocks/>
              </p:cNvSpPr>
              <p:nvPr/>
            </p:nvSpPr>
            <p:spPr bwMode="auto">
              <a:xfrm>
                <a:off x="4806" y="3226"/>
                <a:ext cx="25" cy="275"/>
              </a:xfrm>
              <a:custGeom>
                <a:avLst/>
                <a:gdLst>
                  <a:gd name="T0" fmla="*/ 0 w 361"/>
                  <a:gd name="T1" fmla="*/ 0 h 854"/>
                  <a:gd name="T2" fmla="*/ 0 w 361"/>
                  <a:gd name="T3" fmla="*/ 0 h 854"/>
                  <a:gd name="T4" fmla="*/ 0 w 361"/>
                  <a:gd name="T5" fmla="*/ 0 h 854"/>
                  <a:gd name="T6" fmla="*/ 0 w 361"/>
                  <a:gd name="T7" fmla="*/ 0 h 854"/>
                  <a:gd name="T8" fmla="*/ 0 w 361"/>
                  <a:gd name="T9" fmla="*/ 0 h 854"/>
                  <a:gd name="T10" fmla="*/ 0 w 361"/>
                  <a:gd name="T11" fmla="*/ 0 h 854"/>
                  <a:gd name="T12" fmla="*/ 0 w 361"/>
                  <a:gd name="T13" fmla="*/ 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854"/>
                  <a:gd name="T23" fmla="*/ 361 w 361"/>
                  <a:gd name="T24" fmla="*/ 854 h 8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854">
                    <a:moveTo>
                      <a:pt x="361" y="0"/>
                    </a:moveTo>
                    <a:lnTo>
                      <a:pt x="131" y="688"/>
                    </a:lnTo>
                    <a:lnTo>
                      <a:pt x="67" y="771"/>
                    </a:lnTo>
                    <a:lnTo>
                      <a:pt x="0" y="854"/>
                    </a:lnTo>
                    <a:lnTo>
                      <a:pt x="226" y="169"/>
                    </a:lnTo>
                    <a:lnTo>
                      <a:pt x="296" y="85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6E5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0" name="Freeform 113"/>
              <p:cNvSpPr>
                <a:spLocks/>
              </p:cNvSpPr>
              <p:nvPr/>
            </p:nvSpPr>
            <p:spPr bwMode="auto">
              <a:xfrm>
                <a:off x="4797" y="3239"/>
                <a:ext cx="25" cy="275"/>
              </a:xfrm>
              <a:custGeom>
                <a:avLst/>
                <a:gdLst>
                  <a:gd name="T0" fmla="*/ 0 w 371"/>
                  <a:gd name="T1" fmla="*/ 0 h 841"/>
                  <a:gd name="T2" fmla="*/ 0 w 371"/>
                  <a:gd name="T3" fmla="*/ 0 h 841"/>
                  <a:gd name="T4" fmla="*/ 0 w 371"/>
                  <a:gd name="T5" fmla="*/ 0 h 841"/>
                  <a:gd name="T6" fmla="*/ 0 w 371"/>
                  <a:gd name="T7" fmla="*/ 0 h 841"/>
                  <a:gd name="T8" fmla="*/ 0 w 371"/>
                  <a:gd name="T9" fmla="*/ 0 h 841"/>
                  <a:gd name="T10" fmla="*/ 0 w 371"/>
                  <a:gd name="T11" fmla="*/ 0 h 841"/>
                  <a:gd name="T12" fmla="*/ 0 w 371"/>
                  <a:gd name="T13" fmla="*/ 0 h 8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"/>
                  <a:gd name="T22" fmla="*/ 0 h 841"/>
                  <a:gd name="T23" fmla="*/ 371 w 371"/>
                  <a:gd name="T24" fmla="*/ 841 h 8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" h="841">
                    <a:moveTo>
                      <a:pt x="371" y="0"/>
                    </a:moveTo>
                    <a:lnTo>
                      <a:pt x="145" y="685"/>
                    </a:lnTo>
                    <a:lnTo>
                      <a:pt x="75" y="764"/>
                    </a:lnTo>
                    <a:lnTo>
                      <a:pt x="0" y="841"/>
                    </a:lnTo>
                    <a:lnTo>
                      <a:pt x="224" y="161"/>
                    </a:lnTo>
                    <a:lnTo>
                      <a:pt x="300" y="82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C0E2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1" name="Freeform 114"/>
              <p:cNvSpPr>
                <a:spLocks/>
              </p:cNvSpPr>
              <p:nvPr/>
            </p:nvSpPr>
            <p:spPr bwMode="auto">
              <a:xfrm>
                <a:off x="4784" y="3239"/>
                <a:ext cx="27" cy="275"/>
              </a:xfrm>
              <a:custGeom>
                <a:avLst/>
                <a:gdLst>
                  <a:gd name="T0" fmla="*/ 0 w 381"/>
                  <a:gd name="T1" fmla="*/ 0 h 826"/>
                  <a:gd name="T2" fmla="*/ 0 w 381"/>
                  <a:gd name="T3" fmla="*/ 0 h 826"/>
                  <a:gd name="T4" fmla="*/ 0 w 381"/>
                  <a:gd name="T5" fmla="*/ 0 h 826"/>
                  <a:gd name="T6" fmla="*/ 0 w 381"/>
                  <a:gd name="T7" fmla="*/ 0 h 826"/>
                  <a:gd name="T8" fmla="*/ 0 w 381"/>
                  <a:gd name="T9" fmla="*/ 0 h 826"/>
                  <a:gd name="T10" fmla="*/ 0 w 381"/>
                  <a:gd name="T11" fmla="*/ 0 h 826"/>
                  <a:gd name="T12" fmla="*/ 0 w 381"/>
                  <a:gd name="T13" fmla="*/ 0 h 8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826"/>
                  <a:gd name="T23" fmla="*/ 381 w 381"/>
                  <a:gd name="T24" fmla="*/ 826 h 8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826">
                    <a:moveTo>
                      <a:pt x="381" y="0"/>
                    </a:moveTo>
                    <a:lnTo>
                      <a:pt x="157" y="680"/>
                    </a:lnTo>
                    <a:lnTo>
                      <a:pt x="80" y="754"/>
                    </a:lnTo>
                    <a:lnTo>
                      <a:pt x="0" y="826"/>
                    </a:lnTo>
                    <a:lnTo>
                      <a:pt x="219" y="150"/>
                    </a:lnTo>
                    <a:lnTo>
                      <a:pt x="301" y="76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B9E0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2" name="Freeform 115"/>
              <p:cNvSpPr>
                <a:spLocks/>
              </p:cNvSpPr>
              <p:nvPr/>
            </p:nvSpPr>
            <p:spPr bwMode="auto">
              <a:xfrm>
                <a:off x="4779" y="3248"/>
                <a:ext cx="22" cy="275"/>
              </a:xfrm>
              <a:custGeom>
                <a:avLst/>
                <a:gdLst>
                  <a:gd name="T0" fmla="*/ 0 w 301"/>
                  <a:gd name="T1" fmla="*/ 0 h 744"/>
                  <a:gd name="T2" fmla="*/ 0 w 301"/>
                  <a:gd name="T3" fmla="*/ 0 h 744"/>
                  <a:gd name="T4" fmla="*/ 0 w 301"/>
                  <a:gd name="T5" fmla="*/ 0 h 744"/>
                  <a:gd name="T6" fmla="*/ 0 w 301"/>
                  <a:gd name="T7" fmla="*/ 0 h 744"/>
                  <a:gd name="T8" fmla="*/ 0 w 301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744"/>
                  <a:gd name="T17" fmla="*/ 301 w 301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744">
                    <a:moveTo>
                      <a:pt x="301" y="0"/>
                    </a:moveTo>
                    <a:lnTo>
                      <a:pt x="82" y="676"/>
                    </a:lnTo>
                    <a:lnTo>
                      <a:pt x="0" y="744"/>
                    </a:lnTo>
                    <a:lnTo>
                      <a:pt x="216" y="7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B9E0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3" name="Freeform 116"/>
              <p:cNvSpPr>
                <a:spLocks/>
              </p:cNvSpPr>
              <p:nvPr/>
            </p:nvSpPr>
            <p:spPr bwMode="auto">
              <a:xfrm>
                <a:off x="4771" y="3253"/>
                <a:ext cx="24" cy="275"/>
              </a:xfrm>
              <a:custGeom>
                <a:avLst/>
                <a:gdLst>
                  <a:gd name="T0" fmla="*/ 0 w 301"/>
                  <a:gd name="T1" fmla="*/ 0 h 740"/>
                  <a:gd name="T2" fmla="*/ 0 w 301"/>
                  <a:gd name="T3" fmla="*/ 0 h 740"/>
                  <a:gd name="T4" fmla="*/ 0 w 301"/>
                  <a:gd name="T5" fmla="*/ 0 h 740"/>
                  <a:gd name="T6" fmla="*/ 0 w 301"/>
                  <a:gd name="T7" fmla="*/ 0 h 740"/>
                  <a:gd name="T8" fmla="*/ 0 w 301"/>
                  <a:gd name="T9" fmla="*/ 0 h 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740"/>
                  <a:gd name="T17" fmla="*/ 301 w 301"/>
                  <a:gd name="T18" fmla="*/ 740 h 7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740">
                    <a:moveTo>
                      <a:pt x="301" y="0"/>
                    </a:moveTo>
                    <a:lnTo>
                      <a:pt x="85" y="673"/>
                    </a:lnTo>
                    <a:lnTo>
                      <a:pt x="0" y="740"/>
                    </a:lnTo>
                    <a:lnTo>
                      <a:pt x="213" y="68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B7DE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4" name="Freeform 117"/>
              <p:cNvSpPr>
                <a:spLocks/>
              </p:cNvSpPr>
              <p:nvPr/>
            </p:nvSpPr>
            <p:spPr bwMode="auto">
              <a:xfrm>
                <a:off x="4766" y="3253"/>
                <a:ext cx="22" cy="275"/>
              </a:xfrm>
              <a:custGeom>
                <a:avLst/>
                <a:gdLst>
                  <a:gd name="T0" fmla="*/ 0 w 301"/>
                  <a:gd name="T1" fmla="*/ 0 h 737"/>
                  <a:gd name="T2" fmla="*/ 0 w 301"/>
                  <a:gd name="T3" fmla="*/ 0 h 737"/>
                  <a:gd name="T4" fmla="*/ 0 w 301"/>
                  <a:gd name="T5" fmla="*/ 0 h 737"/>
                  <a:gd name="T6" fmla="*/ 0 w 301"/>
                  <a:gd name="T7" fmla="*/ 0 h 737"/>
                  <a:gd name="T8" fmla="*/ 0 w 301"/>
                  <a:gd name="T9" fmla="*/ 0 h 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737"/>
                  <a:gd name="T17" fmla="*/ 301 w 301"/>
                  <a:gd name="T18" fmla="*/ 737 h 7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737">
                    <a:moveTo>
                      <a:pt x="301" y="0"/>
                    </a:moveTo>
                    <a:lnTo>
                      <a:pt x="88" y="672"/>
                    </a:lnTo>
                    <a:lnTo>
                      <a:pt x="0" y="737"/>
                    </a:lnTo>
                    <a:lnTo>
                      <a:pt x="211" y="66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B3DDF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5" name="Freeform 118"/>
              <p:cNvSpPr>
                <a:spLocks/>
              </p:cNvSpPr>
              <p:nvPr/>
            </p:nvSpPr>
            <p:spPr bwMode="auto">
              <a:xfrm>
                <a:off x="4760" y="3253"/>
                <a:ext cx="20" cy="275"/>
              </a:xfrm>
              <a:custGeom>
                <a:avLst/>
                <a:gdLst>
                  <a:gd name="T0" fmla="*/ 0 w 300"/>
                  <a:gd name="T1" fmla="*/ 0 h 731"/>
                  <a:gd name="T2" fmla="*/ 0 w 300"/>
                  <a:gd name="T3" fmla="*/ 0 h 731"/>
                  <a:gd name="T4" fmla="*/ 0 w 300"/>
                  <a:gd name="T5" fmla="*/ 0 h 731"/>
                  <a:gd name="T6" fmla="*/ 0 w 300"/>
                  <a:gd name="T7" fmla="*/ 0 h 731"/>
                  <a:gd name="T8" fmla="*/ 0 w 300"/>
                  <a:gd name="T9" fmla="*/ 0 h 7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0"/>
                  <a:gd name="T16" fmla="*/ 0 h 731"/>
                  <a:gd name="T17" fmla="*/ 300 w 300"/>
                  <a:gd name="T18" fmla="*/ 731 h 7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0" h="731">
                    <a:moveTo>
                      <a:pt x="300" y="0"/>
                    </a:moveTo>
                    <a:lnTo>
                      <a:pt x="89" y="671"/>
                    </a:lnTo>
                    <a:lnTo>
                      <a:pt x="0" y="731"/>
                    </a:lnTo>
                    <a:lnTo>
                      <a:pt x="208" y="62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AFDBF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6" name="Freeform 119"/>
              <p:cNvSpPr>
                <a:spLocks/>
              </p:cNvSpPr>
              <p:nvPr/>
            </p:nvSpPr>
            <p:spPr bwMode="auto">
              <a:xfrm>
                <a:off x="4753" y="3256"/>
                <a:ext cx="22" cy="275"/>
              </a:xfrm>
              <a:custGeom>
                <a:avLst/>
                <a:gdLst>
                  <a:gd name="T0" fmla="*/ 0 w 300"/>
                  <a:gd name="T1" fmla="*/ 0 h 728"/>
                  <a:gd name="T2" fmla="*/ 0 w 300"/>
                  <a:gd name="T3" fmla="*/ 0 h 728"/>
                  <a:gd name="T4" fmla="*/ 0 w 300"/>
                  <a:gd name="T5" fmla="*/ 0 h 728"/>
                  <a:gd name="T6" fmla="*/ 0 w 300"/>
                  <a:gd name="T7" fmla="*/ 0 h 728"/>
                  <a:gd name="T8" fmla="*/ 0 w 300"/>
                  <a:gd name="T9" fmla="*/ 0 h 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0"/>
                  <a:gd name="T16" fmla="*/ 0 h 728"/>
                  <a:gd name="T17" fmla="*/ 300 w 300"/>
                  <a:gd name="T18" fmla="*/ 728 h 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0" h="728">
                    <a:moveTo>
                      <a:pt x="300" y="0"/>
                    </a:moveTo>
                    <a:lnTo>
                      <a:pt x="92" y="669"/>
                    </a:lnTo>
                    <a:lnTo>
                      <a:pt x="0" y="728"/>
                    </a:lnTo>
                    <a:lnTo>
                      <a:pt x="206" y="6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ADDA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7" name="Freeform 120"/>
              <p:cNvSpPr>
                <a:spLocks/>
              </p:cNvSpPr>
              <p:nvPr/>
            </p:nvSpPr>
            <p:spPr bwMode="auto">
              <a:xfrm>
                <a:off x="4748" y="3258"/>
                <a:ext cx="20" cy="275"/>
              </a:xfrm>
              <a:custGeom>
                <a:avLst/>
                <a:gdLst>
                  <a:gd name="T0" fmla="*/ 0 w 299"/>
                  <a:gd name="T1" fmla="*/ 0 h 723"/>
                  <a:gd name="T2" fmla="*/ 0 w 299"/>
                  <a:gd name="T3" fmla="*/ 0 h 723"/>
                  <a:gd name="T4" fmla="*/ 0 w 299"/>
                  <a:gd name="T5" fmla="*/ 0 h 723"/>
                  <a:gd name="T6" fmla="*/ 0 w 299"/>
                  <a:gd name="T7" fmla="*/ 0 h 723"/>
                  <a:gd name="T8" fmla="*/ 0 w 299"/>
                  <a:gd name="T9" fmla="*/ 0 h 7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723"/>
                  <a:gd name="T17" fmla="*/ 299 w 299"/>
                  <a:gd name="T18" fmla="*/ 723 h 7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723">
                    <a:moveTo>
                      <a:pt x="299" y="0"/>
                    </a:moveTo>
                    <a:lnTo>
                      <a:pt x="93" y="668"/>
                    </a:lnTo>
                    <a:lnTo>
                      <a:pt x="0" y="723"/>
                    </a:lnTo>
                    <a:lnTo>
                      <a:pt x="203" y="57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A6D7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8" name="Freeform 121"/>
              <p:cNvSpPr>
                <a:spLocks/>
              </p:cNvSpPr>
              <p:nvPr/>
            </p:nvSpPr>
            <p:spPr bwMode="auto">
              <a:xfrm>
                <a:off x="4740" y="3261"/>
                <a:ext cx="20" cy="275"/>
              </a:xfrm>
              <a:custGeom>
                <a:avLst/>
                <a:gdLst>
                  <a:gd name="T0" fmla="*/ 0 w 298"/>
                  <a:gd name="T1" fmla="*/ 0 h 720"/>
                  <a:gd name="T2" fmla="*/ 0 w 298"/>
                  <a:gd name="T3" fmla="*/ 0 h 720"/>
                  <a:gd name="T4" fmla="*/ 0 w 298"/>
                  <a:gd name="T5" fmla="*/ 0 h 720"/>
                  <a:gd name="T6" fmla="*/ 0 w 298"/>
                  <a:gd name="T7" fmla="*/ 0 h 720"/>
                  <a:gd name="T8" fmla="*/ 0 w 298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720"/>
                  <a:gd name="T17" fmla="*/ 298 w 298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720">
                    <a:moveTo>
                      <a:pt x="298" y="0"/>
                    </a:moveTo>
                    <a:lnTo>
                      <a:pt x="95" y="666"/>
                    </a:lnTo>
                    <a:lnTo>
                      <a:pt x="0" y="720"/>
                    </a:lnTo>
                    <a:lnTo>
                      <a:pt x="200" y="5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A6D7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9" name="Freeform 122"/>
              <p:cNvSpPr>
                <a:spLocks/>
              </p:cNvSpPr>
              <p:nvPr/>
            </p:nvSpPr>
            <p:spPr bwMode="auto">
              <a:xfrm>
                <a:off x="4733" y="3262"/>
                <a:ext cx="22" cy="275"/>
              </a:xfrm>
              <a:custGeom>
                <a:avLst/>
                <a:gdLst>
                  <a:gd name="T0" fmla="*/ 0 w 297"/>
                  <a:gd name="T1" fmla="*/ 0 h 715"/>
                  <a:gd name="T2" fmla="*/ 0 w 297"/>
                  <a:gd name="T3" fmla="*/ 0 h 715"/>
                  <a:gd name="T4" fmla="*/ 0 w 297"/>
                  <a:gd name="T5" fmla="*/ 0 h 715"/>
                  <a:gd name="T6" fmla="*/ 0 w 297"/>
                  <a:gd name="T7" fmla="*/ 0 h 715"/>
                  <a:gd name="T8" fmla="*/ 0 w 297"/>
                  <a:gd name="T9" fmla="*/ 0 h 7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"/>
                  <a:gd name="T16" fmla="*/ 0 h 715"/>
                  <a:gd name="T17" fmla="*/ 297 w 297"/>
                  <a:gd name="T18" fmla="*/ 715 h 7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" h="715">
                    <a:moveTo>
                      <a:pt x="297" y="0"/>
                    </a:moveTo>
                    <a:lnTo>
                      <a:pt x="97" y="666"/>
                    </a:lnTo>
                    <a:lnTo>
                      <a:pt x="0" y="715"/>
                    </a:lnTo>
                    <a:lnTo>
                      <a:pt x="198" y="51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A0D4F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0" name="Freeform 123"/>
              <p:cNvSpPr>
                <a:spLocks/>
              </p:cNvSpPr>
              <p:nvPr/>
            </p:nvSpPr>
            <p:spPr bwMode="auto">
              <a:xfrm>
                <a:off x="4726" y="3264"/>
                <a:ext cx="22" cy="275"/>
              </a:xfrm>
              <a:custGeom>
                <a:avLst/>
                <a:gdLst>
                  <a:gd name="T0" fmla="*/ 0 w 295"/>
                  <a:gd name="T1" fmla="*/ 0 h 711"/>
                  <a:gd name="T2" fmla="*/ 0 w 295"/>
                  <a:gd name="T3" fmla="*/ 0 h 711"/>
                  <a:gd name="T4" fmla="*/ 0 w 295"/>
                  <a:gd name="T5" fmla="*/ 0 h 711"/>
                  <a:gd name="T6" fmla="*/ 0 w 295"/>
                  <a:gd name="T7" fmla="*/ 0 h 711"/>
                  <a:gd name="T8" fmla="*/ 0 w 295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711"/>
                  <a:gd name="T17" fmla="*/ 295 w 295"/>
                  <a:gd name="T18" fmla="*/ 711 h 7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711">
                    <a:moveTo>
                      <a:pt x="295" y="0"/>
                    </a:moveTo>
                    <a:lnTo>
                      <a:pt x="97" y="664"/>
                    </a:lnTo>
                    <a:lnTo>
                      <a:pt x="0" y="711"/>
                    </a:lnTo>
                    <a:lnTo>
                      <a:pt x="195" y="49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9ACEF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1" name="Freeform 124"/>
              <p:cNvSpPr>
                <a:spLocks/>
              </p:cNvSpPr>
              <p:nvPr/>
            </p:nvSpPr>
            <p:spPr bwMode="auto">
              <a:xfrm>
                <a:off x="4718" y="3262"/>
                <a:ext cx="22" cy="275"/>
              </a:xfrm>
              <a:custGeom>
                <a:avLst/>
                <a:gdLst>
                  <a:gd name="T0" fmla="*/ 0 w 292"/>
                  <a:gd name="T1" fmla="*/ 0 h 706"/>
                  <a:gd name="T2" fmla="*/ 0 w 292"/>
                  <a:gd name="T3" fmla="*/ 0 h 706"/>
                  <a:gd name="T4" fmla="*/ 0 w 292"/>
                  <a:gd name="T5" fmla="*/ 0 h 706"/>
                  <a:gd name="T6" fmla="*/ 0 w 292"/>
                  <a:gd name="T7" fmla="*/ 0 h 706"/>
                  <a:gd name="T8" fmla="*/ 0 w 292"/>
                  <a:gd name="T9" fmla="*/ 0 h 7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706"/>
                  <a:gd name="T17" fmla="*/ 292 w 292"/>
                  <a:gd name="T18" fmla="*/ 706 h 7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706">
                    <a:moveTo>
                      <a:pt x="292" y="0"/>
                    </a:moveTo>
                    <a:lnTo>
                      <a:pt x="97" y="662"/>
                    </a:lnTo>
                    <a:lnTo>
                      <a:pt x="0" y="706"/>
                    </a:lnTo>
                    <a:lnTo>
                      <a:pt x="191" y="45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98CAE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2" name="Freeform 125"/>
              <p:cNvSpPr>
                <a:spLocks/>
              </p:cNvSpPr>
              <p:nvPr/>
            </p:nvSpPr>
            <p:spPr bwMode="auto">
              <a:xfrm>
                <a:off x="4711" y="3267"/>
                <a:ext cx="22" cy="275"/>
              </a:xfrm>
              <a:custGeom>
                <a:avLst/>
                <a:gdLst>
                  <a:gd name="T0" fmla="*/ 0 w 291"/>
                  <a:gd name="T1" fmla="*/ 0 h 702"/>
                  <a:gd name="T2" fmla="*/ 0 w 291"/>
                  <a:gd name="T3" fmla="*/ 0 h 702"/>
                  <a:gd name="T4" fmla="*/ 0 w 291"/>
                  <a:gd name="T5" fmla="*/ 0 h 702"/>
                  <a:gd name="T6" fmla="*/ 0 w 291"/>
                  <a:gd name="T7" fmla="*/ 0 h 702"/>
                  <a:gd name="T8" fmla="*/ 0 w 291"/>
                  <a:gd name="T9" fmla="*/ 0 h 7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702"/>
                  <a:gd name="T17" fmla="*/ 291 w 291"/>
                  <a:gd name="T18" fmla="*/ 702 h 7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702">
                    <a:moveTo>
                      <a:pt x="291" y="0"/>
                    </a:moveTo>
                    <a:lnTo>
                      <a:pt x="100" y="661"/>
                    </a:lnTo>
                    <a:lnTo>
                      <a:pt x="0" y="702"/>
                    </a:lnTo>
                    <a:lnTo>
                      <a:pt x="189" y="42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9AC9E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3" name="Freeform 126"/>
              <p:cNvSpPr>
                <a:spLocks/>
              </p:cNvSpPr>
              <p:nvPr/>
            </p:nvSpPr>
            <p:spPr bwMode="auto">
              <a:xfrm>
                <a:off x="4698" y="3272"/>
                <a:ext cx="27" cy="275"/>
              </a:xfrm>
              <a:custGeom>
                <a:avLst/>
                <a:gdLst>
                  <a:gd name="T0" fmla="*/ 0 w 388"/>
                  <a:gd name="T1" fmla="*/ 0 h 732"/>
                  <a:gd name="T2" fmla="*/ 0 w 388"/>
                  <a:gd name="T3" fmla="*/ 0 h 732"/>
                  <a:gd name="T4" fmla="*/ 0 w 388"/>
                  <a:gd name="T5" fmla="*/ 0 h 732"/>
                  <a:gd name="T6" fmla="*/ 0 w 388"/>
                  <a:gd name="T7" fmla="*/ 0 h 732"/>
                  <a:gd name="T8" fmla="*/ 0 w 388"/>
                  <a:gd name="T9" fmla="*/ 0 h 732"/>
                  <a:gd name="T10" fmla="*/ 0 w 388"/>
                  <a:gd name="T11" fmla="*/ 0 h 732"/>
                  <a:gd name="T12" fmla="*/ 0 w 388"/>
                  <a:gd name="T13" fmla="*/ 0 h 7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8"/>
                  <a:gd name="T22" fmla="*/ 0 h 732"/>
                  <a:gd name="T23" fmla="*/ 388 w 388"/>
                  <a:gd name="T24" fmla="*/ 732 h 7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8" h="732">
                    <a:moveTo>
                      <a:pt x="388" y="0"/>
                    </a:moveTo>
                    <a:lnTo>
                      <a:pt x="199" y="660"/>
                    </a:lnTo>
                    <a:lnTo>
                      <a:pt x="100" y="697"/>
                    </a:lnTo>
                    <a:lnTo>
                      <a:pt x="0" y="732"/>
                    </a:lnTo>
                    <a:lnTo>
                      <a:pt x="183" y="73"/>
                    </a:lnTo>
                    <a:lnTo>
                      <a:pt x="286" y="38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8EB7D1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4" name="Freeform 127"/>
              <p:cNvSpPr>
                <a:spLocks/>
              </p:cNvSpPr>
              <p:nvPr/>
            </p:nvSpPr>
            <p:spPr bwMode="auto">
              <a:xfrm>
                <a:off x="4684" y="3273"/>
                <a:ext cx="27" cy="275"/>
              </a:xfrm>
              <a:custGeom>
                <a:avLst/>
                <a:gdLst>
                  <a:gd name="T0" fmla="*/ 0 w 385"/>
                  <a:gd name="T1" fmla="*/ 0 h 716"/>
                  <a:gd name="T2" fmla="*/ 0 w 385"/>
                  <a:gd name="T3" fmla="*/ 0 h 716"/>
                  <a:gd name="T4" fmla="*/ 0 w 385"/>
                  <a:gd name="T5" fmla="*/ 0 h 716"/>
                  <a:gd name="T6" fmla="*/ 0 w 385"/>
                  <a:gd name="T7" fmla="*/ 0 h 716"/>
                  <a:gd name="T8" fmla="*/ 0 w 385"/>
                  <a:gd name="T9" fmla="*/ 0 h 716"/>
                  <a:gd name="T10" fmla="*/ 0 w 385"/>
                  <a:gd name="T11" fmla="*/ 0 h 716"/>
                  <a:gd name="T12" fmla="*/ 0 w 385"/>
                  <a:gd name="T13" fmla="*/ 0 h 716"/>
                  <a:gd name="T14" fmla="*/ 0 w 385"/>
                  <a:gd name="T15" fmla="*/ 0 h 716"/>
                  <a:gd name="T16" fmla="*/ 0 w 385"/>
                  <a:gd name="T17" fmla="*/ 0 h 716"/>
                  <a:gd name="T18" fmla="*/ 0 w 385"/>
                  <a:gd name="T19" fmla="*/ 0 h 716"/>
                  <a:gd name="T20" fmla="*/ 0 w 385"/>
                  <a:gd name="T21" fmla="*/ 0 h 716"/>
                  <a:gd name="T22" fmla="*/ 0 w 385"/>
                  <a:gd name="T23" fmla="*/ 0 h 716"/>
                  <a:gd name="T24" fmla="*/ 0 w 385"/>
                  <a:gd name="T25" fmla="*/ 0 h 716"/>
                  <a:gd name="T26" fmla="*/ 0 w 385"/>
                  <a:gd name="T27" fmla="*/ 0 h 716"/>
                  <a:gd name="T28" fmla="*/ 0 w 385"/>
                  <a:gd name="T29" fmla="*/ 0 h 7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5"/>
                  <a:gd name="T46" fmla="*/ 0 h 716"/>
                  <a:gd name="T47" fmla="*/ 385 w 385"/>
                  <a:gd name="T48" fmla="*/ 716 h 7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5" h="716">
                    <a:moveTo>
                      <a:pt x="385" y="0"/>
                    </a:moveTo>
                    <a:lnTo>
                      <a:pt x="202" y="659"/>
                    </a:lnTo>
                    <a:lnTo>
                      <a:pt x="168" y="669"/>
                    </a:lnTo>
                    <a:lnTo>
                      <a:pt x="134" y="679"/>
                    </a:lnTo>
                    <a:lnTo>
                      <a:pt x="102" y="689"/>
                    </a:lnTo>
                    <a:lnTo>
                      <a:pt x="68" y="698"/>
                    </a:lnTo>
                    <a:lnTo>
                      <a:pt x="34" y="708"/>
                    </a:lnTo>
                    <a:lnTo>
                      <a:pt x="0" y="716"/>
                    </a:lnTo>
                    <a:lnTo>
                      <a:pt x="177" y="60"/>
                    </a:lnTo>
                    <a:lnTo>
                      <a:pt x="212" y="50"/>
                    </a:lnTo>
                    <a:lnTo>
                      <a:pt x="247" y="41"/>
                    </a:lnTo>
                    <a:lnTo>
                      <a:pt x="281" y="32"/>
                    </a:lnTo>
                    <a:lnTo>
                      <a:pt x="316" y="21"/>
                    </a:lnTo>
                    <a:lnTo>
                      <a:pt x="351" y="12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84A8C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5" name="Freeform 128"/>
              <p:cNvSpPr>
                <a:spLocks/>
              </p:cNvSpPr>
              <p:nvPr/>
            </p:nvSpPr>
            <p:spPr bwMode="auto">
              <a:xfrm>
                <a:off x="4669" y="3273"/>
                <a:ext cx="27" cy="275"/>
              </a:xfrm>
              <a:custGeom>
                <a:avLst/>
                <a:gdLst>
                  <a:gd name="T0" fmla="*/ 0 w 379"/>
                  <a:gd name="T1" fmla="*/ 0 h 702"/>
                  <a:gd name="T2" fmla="*/ 0 w 379"/>
                  <a:gd name="T3" fmla="*/ 0 h 702"/>
                  <a:gd name="T4" fmla="*/ 0 w 379"/>
                  <a:gd name="T5" fmla="*/ 0 h 702"/>
                  <a:gd name="T6" fmla="*/ 0 w 379"/>
                  <a:gd name="T7" fmla="*/ 0 h 702"/>
                  <a:gd name="T8" fmla="*/ 0 w 379"/>
                  <a:gd name="T9" fmla="*/ 0 h 702"/>
                  <a:gd name="T10" fmla="*/ 0 w 379"/>
                  <a:gd name="T11" fmla="*/ 0 h 702"/>
                  <a:gd name="T12" fmla="*/ 0 w 379"/>
                  <a:gd name="T13" fmla="*/ 0 h 702"/>
                  <a:gd name="T14" fmla="*/ 0 w 379"/>
                  <a:gd name="T15" fmla="*/ 0 h 702"/>
                  <a:gd name="T16" fmla="*/ 0 w 379"/>
                  <a:gd name="T17" fmla="*/ 0 h 702"/>
                  <a:gd name="T18" fmla="*/ 0 w 379"/>
                  <a:gd name="T19" fmla="*/ 0 h 702"/>
                  <a:gd name="T20" fmla="*/ 0 w 379"/>
                  <a:gd name="T21" fmla="*/ 0 h 702"/>
                  <a:gd name="T22" fmla="*/ 0 w 379"/>
                  <a:gd name="T23" fmla="*/ 0 h 702"/>
                  <a:gd name="T24" fmla="*/ 0 w 379"/>
                  <a:gd name="T25" fmla="*/ 0 h 702"/>
                  <a:gd name="T26" fmla="*/ 0 w 379"/>
                  <a:gd name="T27" fmla="*/ 0 h 702"/>
                  <a:gd name="T28" fmla="*/ 0 w 379"/>
                  <a:gd name="T29" fmla="*/ 0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9"/>
                  <a:gd name="T46" fmla="*/ 0 h 702"/>
                  <a:gd name="T47" fmla="*/ 379 w 379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9" h="702">
                    <a:moveTo>
                      <a:pt x="379" y="0"/>
                    </a:moveTo>
                    <a:lnTo>
                      <a:pt x="202" y="656"/>
                    </a:lnTo>
                    <a:lnTo>
                      <a:pt x="169" y="664"/>
                    </a:lnTo>
                    <a:lnTo>
                      <a:pt x="135" y="673"/>
                    </a:lnTo>
                    <a:lnTo>
                      <a:pt x="102" y="680"/>
                    </a:lnTo>
                    <a:lnTo>
                      <a:pt x="68" y="688"/>
                    </a:lnTo>
                    <a:lnTo>
                      <a:pt x="34" y="694"/>
                    </a:lnTo>
                    <a:lnTo>
                      <a:pt x="0" y="702"/>
                    </a:lnTo>
                    <a:lnTo>
                      <a:pt x="172" y="46"/>
                    </a:lnTo>
                    <a:lnTo>
                      <a:pt x="207" y="39"/>
                    </a:lnTo>
                    <a:lnTo>
                      <a:pt x="241" y="32"/>
                    </a:lnTo>
                    <a:lnTo>
                      <a:pt x="276" y="24"/>
                    </a:lnTo>
                    <a:lnTo>
                      <a:pt x="311" y="17"/>
                    </a:lnTo>
                    <a:lnTo>
                      <a:pt x="346" y="8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7F9EB1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6" name="Freeform 129"/>
              <p:cNvSpPr>
                <a:spLocks/>
              </p:cNvSpPr>
              <p:nvPr/>
            </p:nvSpPr>
            <p:spPr bwMode="auto">
              <a:xfrm>
                <a:off x="4655" y="3275"/>
                <a:ext cx="25" cy="275"/>
              </a:xfrm>
              <a:custGeom>
                <a:avLst/>
                <a:gdLst>
                  <a:gd name="T0" fmla="*/ 0 w 375"/>
                  <a:gd name="T1" fmla="*/ 0 h 689"/>
                  <a:gd name="T2" fmla="*/ 0 w 375"/>
                  <a:gd name="T3" fmla="*/ 0 h 689"/>
                  <a:gd name="T4" fmla="*/ 0 w 375"/>
                  <a:gd name="T5" fmla="*/ 0 h 689"/>
                  <a:gd name="T6" fmla="*/ 0 w 375"/>
                  <a:gd name="T7" fmla="*/ 0 h 689"/>
                  <a:gd name="T8" fmla="*/ 0 w 375"/>
                  <a:gd name="T9" fmla="*/ 0 h 689"/>
                  <a:gd name="T10" fmla="*/ 0 w 375"/>
                  <a:gd name="T11" fmla="*/ 0 h 689"/>
                  <a:gd name="T12" fmla="*/ 0 w 375"/>
                  <a:gd name="T13" fmla="*/ 0 h 689"/>
                  <a:gd name="T14" fmla="*/ 0 w 375"/>
                  <a:gd name="T15" fmla="*/ 0 h 689"/>
                  <a:gd name="T16" fmla="*/ 0 w 375"/>
                  <a:gd name="T17" fmla="*/ 0 h 689"/>
                  <a:gd name="T18" fmla="*/ 0 w 375"/>
                  <a:gd name="T19" fmla="*/ 0 h 689"/>
                  <a:gd name="T20" fmla="*/ 0 w 375"/>
                  <a:gd name="T21" fmla="*/ 0 h 689"/>
                  <a:gd name="T22" fmla="*/ 0 w 375"/>
                  <a:gd name="T23" fmla="*/ 0 h 689"/>
                  <a:gd name="T24" fmla="*/ 0 w 375"/>
                  <a:gd name="T25" fmla="*/ 0 h 689"/>
                  <a:gd name="T26" fmla="*/ 0 w 375"/>
                  <a:gd name="T27" fmla="*/ 0 h 689"/>
                  <a:gd name="T28" fmla="*/ 0 w 375"/>
                  <a:gd name="T29" fmla="*/ 0 h 6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5"/>
                  <a:gd name="T46" fmla="*/ 0 h 689"/>
                  <a:gd name="T47" fmla="*/ 375 w 375"/>
                  <a:gd name="T48" fmla="*/ 689 h 6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5" h="689">
                    <a:moveTo>
                      <a:pt x="375" y="0"/>
                    </a:moveTo>
                    <a:lnTo>
                      <a:pt x="203" y="656"/>
                    </a:lnTo>
                    <a:lnTo>
                      <a:pt x="169" y="662"/>
                    </a:lnTo>
                    <a:lnTo>
                      <a:pt x="135" y="668"/>
                    </a:lnTo>
                    <a:lnTo>
                      <a:pt x="102" y="673"/>
                    </a:lnTo>
                    <a:lnTo>
                      <a:pt x="68" y="680"/>
                    </a:lnTo>
                    <a:lnTo>
                      <a:pt x="34" y="685"/>
                    </a:lnTo>
                    <a:lnTo>
                      <a:pt x="0" y="689"/>
                    </a:lnTo>
                    <a:lnTo>
                      <a:pt x="165" y="34"/>
                    </a:lnTo>
                    <a:lnTo>
                      <a:pt x="200" y="30"/>
                    </a:lnTo>
                    <a:lnTo>
                      <a:pt x="236" y="25"/>
                    </a:lnTo>
                    <a:lnTo>
                      <a:pt x="271" y="18"/>
                    </a:lnTo>
                    <a:lnTo>
                      <a:pt x="306" y="13"/>
                    </a:lnTo>
                    <a:lnTo>
                      <a:pt x="340" y="7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778F9E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7" name="Freeform 130"/>
              <p:cNvSpPr>
                <a:spLocks/>
              </p:cNvSpPr>
              <p:nvPr/>
            </p:nvSpPr>
            <p:spPr bwMode="auto">
              <a:xfrm>
                <a:off x="4638" y="3276"/>
                <a:ext cx="27" cy="275"/>
              </a:xfrm>
              <a:custGeom>
                <a:avLst/>
                <a:gdLst>
                  <a:gd name="T0" fmla="*/ 0 w 371"/>
                  <a:gd name="T1" fmla="*/ 0 h 677"/>
                  <a:gd name="T2" fmla="*/ 0 w 371"/>
                  <a:gd name="T3" fmla="*/ 0 h 677"/>
                  <a:gd name="T4" fmla="*/ 0 w 371"/>
                  <a:gd name="T5" fmla="*/ 0 h 677"/>
                  <a:gd name="T6" fmla="*/ 0 w 371"/>
                  <a:gd name="T7" fmla="*/ 0 h 677"/>
                  <a:gd name="T8" fmla="*/ 0 w 371"/>
                  <a:gd name="T9" fmla="*/ 0 h 677"/>
                  <a:gd name="T10" fmla="*/ 0 w 371"/>
                  <a:gd name="T11" fmla="*/ 0 h 677"/>
                  <a:gd name="T12" fmla="*/ 0 w 371"/>
                  <a:gd name="T13" fmla="*/ 0 h 677"/>
                  <a:gd name="T14" fmla="*/ 0 w 371"/>
                  <a:gd name="T15" fmla="*/ 0 h 677"/>
                  <a:gd name="T16" fmla="*/ 0 w 371"/>
                  <a:gd name="T17" fmla="*/ 0 h 677"/>
                  <a:gd name="T18" fmla="*/ 0 w 371"/>
                  <a:gd name="T19" fmla="*/ 0 h 677"/>
                  <a:gd name="T20" fmla="*/ 0 w 371"/>
                  <a:gd name="T21" fmla="*/ 0 h 677"/>
                  <a:gd name="T22" fmla="*/ 0 w 371"/>
                  <a:gd name="T23" fmla="*/ 0 h 677"/>
                  <a:gd name="T24" fmla="*/ 0 w 371"/>
                  <a:gd name="T25" fmla="*/ 0 h 677"/>
                  <a:gd name="T26" fmla="*/ 0 w 371"/>
                  <a:gd name="T27" fmla="*/ 0 h 677"/>
                  <a:gd name="T28" fmla="*/ 0 w 371"/>
                  <a:gd name="T29" fmla="*/ 0 h 6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77"/>
                  <a:gd name="T47" fmla="*/ 371 w 371"/>
                  <a:gd name="T48" fmla="*/ 677 h 6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77">
                    <a:moveTo>
                      <a:pt x="371" y="0"/>
                    </a:moveTo>
                    <a:lnTo>
                      <a:pt x="206" y="655"/>
                    </a:lnTo>
                    <a:lnTo>
                      <a:pt x="171" y="659"/>
                    </a:lnTo>
                    <a:lnTo>
                      <a:pt x="137" y="663"/>
                    </a:lnTo>
                    <a:lnTo>
                      <a:pt x="103" y="668"/>
                    </a:lnTo>
                    <a:lnTo>
                      <a:pt x="69" y="671"/>
                    </a:lnTo>
                    <a:lnTo>
                      <a:pt x="34" y="674"/>
                    </a:lnTo>
                    <a:lnTo>
                      <a:pt x="0" y="677"/>
                    </a:lnTo>
                    <a:lnTo>
                      <a:pt x="159" y="23"/>
                    </a:lnTo>
                    <a:lnTo>
                      <a:pt x="195" y="20"/>
                    </a:lnTo>
                    <a:lnTo>
                      <a:pt x="231" y="17"/>
                    </a:lnTo>
                    <a:lnTo>
                      <a:pt x="265" y="14"/>
                    </a:lnTo>
                    <a:lnTo>
                      <a:pt x="301" y="9"/>
                    </a:lnTo>
                    <a:lnTo>
                      <a:pt x="336" y="5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73869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8" name="Freeform 131"/>
              <p:cNvSpPr>
                <a:spLocks/>
              </p:cNvSpPr>
              <p:nvPr/>
            </p:nvSpPr>
            <p:spPr bwMode="auto">
              <a:xfrm>
                <a:off x="4626" y="3272"/>
                <a:ext cx="25" cy="275"/>
              </a:xfrm>
              <a:custGeom>
                <a:avLst/>
                <a:gdLst>
                  <a:gd name="T0" fmla="*/ 0 w 368"/>
                  <a:gd name="T1" fmla="*/ 0 h 663"/>
                  <a:gd name="T2" fmla="*/ 0 w 368"/>
                  <a:gd name="T3" fmla="*/ 0 h 663"/>
                  <a:gd name="T4" fmla="*/ 0 w 368"/>
                  <a:gd name="T5" fmla="*/ 0 h 663"/>
                  <a:gd name="T6" fmla="*/ 0 w 368"/>
                  <a:gd name="T7" fmla="*/ 0 h 663"/>
                  <a:gd name="T8" fmla="*/ 0 w 368"/>
                  <a:gd name="T9" fmla="*/ 0 h 663"/>
                  <a:gd name="T10" fmla="*/ 0 w 368"/>
                  <a:gd name="T11" fmla="*/ 0 h 663"/>
                  <a:gd name="T12" fmla="*/ 0 w 368"/>
                  <a:gd name="T13" fmla="*/ 0 h 663"/>
                  <a:gd name="T14" fmla="*/ 0 w 368"/>
                  <a:gd name="T15" fmla="*/ 0 h 663"/>
                  <a:gd name="T16" fmla="*/ 0 w 368"/>
                  <a:gd name="T17" fmla="*/ 0 h 663"/>
                  <a:gd name="T18" fmla="*/ 0 w 368"/>
                  <a:gd name="T19" fmla="*/ 0 h 663"/>
                  <a:gd name="T20" fmla="*/ 0 w 368"/>
                  <a:gd name="T21" fmla="*/ 0 h 663"/>
                  <a:gd name="T22" fmla="*/ 0 w 368"/>
                  <a:gd name="T23" fmla="*/ 0 h 663"/>
                  <a:gd name="T24" fmla="*/ 0 w 368"/>
                  <a:gd name="T25" fmla="*/ 0 h 663"/>
                  <a:gd name="T26" fmla="*/ 0 w 368"/>
                  <a:gd name="T27" fmla="*/ 0 h 663"/>
                  <a:gd name="T28" fmla="*/ 0 w 368"/>
                  <a:gd name="T29" fmla="*/ 0 h 6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8"/>
                  <a:gd name="T46" fmla="*/ 0 h 663"/>
                  <a:gd name="T47" fmla="*/ 368 w 368"/>
                  <a:gd name="T48" fmla="*/ 663 h 6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8" h="663">
                    <a:moveTo>
                      <a:pt x="368" y="0"/>
                    </a:moveTo>
                    <a:lnTo>
                      <a:pt x="209" y="654"/>
                    </a:lnTo>
                    <a:lnTo>
                      <a:pt x="174" y="656"/>
                    </a:lnTo>
                    <a:lnTo>
                      <a:pt x="139" y="658"/>
                    </a:lnTo>
                    <a:lnTo>
                      <a:pt x="104" y="660"/>
                    </a:lnTo>
                    <a:lnTo>
                      <a:pt x="69" y="661"/>
                    </a:lnTo>
                    <a:lnTo>
                      <a:pt x="35" y="662"/>
                    </a:lnTo>
                    <a:lnTo>
                      <a:pt x="0" y="663"/>
                    </a:lnTo>
                    <a:lnTo>
                      <a:pt x="152" y="9"/>
                    </a:lnTo>
                    <a:lnTo>
                      <a:pt x="189" y="8"/>
                    </a:lnTo>
                    <a:lnTo>
                      <a:pt x="225" y="7"/>
                    </a:lnTo>
                    <a:lnTo>
                      <a:pt x="261" y="6"/>
                    </a:lnTo>
                    <a:lnTo>
                      <a:pt x="297" y="4"/>
                    </a:lnTo>
                    <a:lnTo>
                      <a:pt x="333" y="2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6D7A82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99" name="Freeform 132"/>
              <p:cNvSpPr>
                <a:spLocks/>
              </p:cNvSpPr>
              <p:nvPr/>
            </p:nvSpPr>
            <p:spPr bwMode="auto">
              <a:xfrm>
                <a:off x="4618" y="3278"/>
                <a:ext cx="16" cy="275"/>
              </a:xfrm>
              <a:custGeom>
                <a:avLst/>
                <a:gdLst>
                  <a:gd name="T0" fmla="*/ 0 w 223"/>
                  <a:gd name="T1" fmla="*/ 0 h 654"/>
                  <a:gd name="T2" fmla="*/ 0 w 223"/>
                  <a:gd name="T3" fmla="*/ 0 h 654"/>
                  <a:gd name="T4" fmla="*/ 0 w 223"/>
                  <a:gd name="T5" fmla="*/ 0 h 654"/>
                  <a:gd name="T6" fmla="*/ 0 w 223"/>
                  <a:gd name="T7" fmla="*/ 0 h 654"/>
                  <a:gd name="T8" fmla="*/ 0 w 223"/>
                  <a:gd name="T9" fmla="*/ 0 h 654"/>
                  <a:gd name="T10" fmla="*/ 0 w 223"/>
                  <a:gd name="T11" fmla="*/ 0 h 654"/>
                  <a:gd name="T12" fmla="*/ 0 w 223"/>
                  <a:gd name="T13" fmla="*/ 0 h 6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654"/>
                  <a:gd name="T23" fmla="*/ 223 w 223"/>
                  <a:gd name="T24" fmla="*/ 654 h 6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654">
                    <a:moveTo>
                      <a:pt x="223" y="0"/>
                    </a:moveTo>
                    <a:lnTo>
                      <a:pt x="71" y="654"/>
                    </a:lnTo>
                    <a:lnTo>
                      <a:pt x="35" y="654"/>
                    </a:lnTo>
                    <a:lnTo>
                      <a:pt x="0" y="654"/>
                    </a:lnTo>
                    <a:lnTo>
                      <a:pt x="152" y="0"/>
                    </a:lnTo>
                    <a:lnTo>
                      <a:pt x="188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68727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0" name="Freeform 133"/>
              <p:cNvSpPr>
                <a:spLocks/>
              </p:cNvSpPr>
              <p:nvPr/>
            </p:nvSpPr>
            <p:spPr bwMode="auto">
              <a:xfrm>
                <a:off x="4615" y="3281"/>
                <a:ext cx="15" cy="275"/>
              </a:xfrm>
              <a:custGeom>
                <a:avLst/>
                <a:gdLst>
                  <a:gd name="T0" fmla="*/ 0 w 201"/>
                  <a:gd name="T1" fmla="*/ 0 h 832"/>
                  <a:gd name="T2" fmla="*/ 0 w 201"/>
                  <a:gd name="T3" fmla="*/ 0 h 832"/>
                  <a:gd name="T4" fmla="*/ 0 w 201"/>
                  <a:gd name="T5" fmla="*/ 0 h 832"/>
                  <a:gd name="T6" fmla="*/ 0 w 201"/>
                  <a:gd name="T7" fmla="*/ 0 h 832"/>
                  <a:gd name="T8" fmla="*/ 0 w 201"/>
                  <a:gd name="T9" fmla="*/ 0 h 832"/>
                  <a:gd name="T10" fmla="*/ 0 w 201"/>
                  <a:gd name="T11" fmla="*/ 0 h 832"/>
                  <a:gd name="T12" fmla="*/ 0 w 201"/>
                  <a:gd name="T13" fmla="*/ 0 h 8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832"/>
                  <a:gd name="T23" fmla="*/ 201 w 201"/>
                  <a:gd name="T24" fmla="*/ 832 h 8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832">
                    <a:moveTo>
                      <a:pt x="201" y="0"/>
                    </a:moveTo>
                    <a:lnTo>
                      <a:pt x="50" y="652"/>
                    </a:lnTo>
                    <a:lnTo>
                      <a:pt x="27" y="743"/>
                    </a:lnTo>
                    <a:lnTo>
                      <a:pt x="0" y="832"/>
                    </a:lnTo>
                    <a:lnTo>
                      <a:pt x="150" y="185"/>
                    </a:lnTo>
                    <a:lnTo>
                      <a:pt x="177" y="9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D6ECF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1" name="Freeform 134"/>
              <p:cNvSpPr>
                <a:spLocks/>
              </p:cNvSpPr>
              <p:nvPr/>
            </p:nvSpPr>
            <p:spPr bwMode="auto">
              <a:xfrm>
                <a:off x="4609" y="3289"/>
                <a:ext cx="16" cy="275"/>
              </a:xfrm>
              <a:custGeom>
                <a:avLst/>
                <a:gdLst>
                  <a:gd name="T0" fmla="*/ 0 w 210"/>
                  <a:gd name="T1" fmla="*/ 0 h 821"/>
                  <a:gd name="T2" fmla="*/ 0 w 210"/>
                  <a:gd name="T3" fmla="*/ 0 h 821"/>
                  <a:gd name="T4" fmla="*/ 0 w 210"/>
                  <a:gd name="T5" fmla="*/ 0 h 821"/>
                  <a:gd name="T6" fmla="*/ 0 w 210"/>
                  <a:gd name="T7" fmla="*/ 0 h 821"/>
                  <a:gd name="T8" fmla="*/ 0 w 210"/>
                  <a:gd name="T9" fmla="*/ 0 h 821"/>
                  <a:gd name="T10" fmla="*/ 0 w 210"/>
                  <a:gd name="T11" fmla="*/ 0 h 821"/>
                  <a:gd name="T12" fmla="*/ 0 w 210"/>
                  <a:gd name="T13" fmla="*/ 0 h 8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0"/>
                  <a:gd name="T22" fmla="*/ 0 h 821"/>
                  <a:gd name="T23" fmla="*/ 210 w 210"/>
                  <a:gd name="T24" fmla="*/ 821 h 8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0" h="821">
                    <a:moveTo>
                      <a:pt x="210" y="0"/>
                    </a:moveTo>
                    <a:lnTo>
                      <a:pt x="60" y="647"/>
                    </a:lnTo>
                    <a:lnTo>
                      <a:pt x="31" y="735"/>
                    </a:lnTo>
                    <a:lnTo>
                      <a:pt x="0" y="821"/>
                    </a:lnTo>
                    <a:lnTo>
                      <a:pt x="147" y="179"/>
                    </a:lnTo>
                    <a:lnTo>
                      <a:pt x="180" y="9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D6ECF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2" name="Freeform 135"/>
              <p:cNvSpPr>
                <a:spLocks/>
              </p:cNvSpPr>
              <p:nvPr/>
            </p:nvSpPr>
            <p:spPr bwMode="auto">
              <a:xfrm>
                <a:off x="4606" y="3293"/>
                <a:ext cx="15" cy="276"/>
              </a:xfrm>
              <a:custGeom>
                <a:avLst/>
                <a:gdLst>
                  <a:gd name="T0" fmla="*/ 0 w 219"/>
                  <a:gd name="T1" fmla="*/ 0 h 810"/>
                  <a:gd name="T2" fmla="*/ 0 w 219"/>
                  <a:gd name="T3" fmla="*/ 0 h 810"/>
                  <a:gd name="T4" fmla="*/ 0 w 219"/>
                  <a:gd name="T5" fmla="*/ 0 h 810"/>
                  <a:gd name="T6" fmla="*/ 0 w 219"/>
                  <a:gd name="T7" fmla="*/ 0 h 810"/>
                  <a:gd name="T8" fmla="*/ 0 w 219"/>
                  <a:gd name="T9" fmla="*/ 0 h 810"/>
                  <a:gd name="T10" fmla="*/ 0 w 219"/>
                  <a:gd name="T11" fmla="*/ 0 h 810"/>
                  <a:gd name="T12" fmla="*/ 0 w 219"/>
                  <a:gd name="T13" fmla="*/ 0 h 8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810"/>
                  <a:gd name="T23" fmla="*/ 219 w 219"/>
                  <a:gd name="T24" fmla="*/ 810 h 8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810">
                    <a:moveTo>
                      <a:pt x="219" y="0"/>
                    </a:moveTo>
                    <a:lnTo>
                      <a:pt x="72" y="642"/>
                    </a:lnTo>
                    <a:lnTo>
                      <a:pt x="37" y="726"/>
                    </a:lnTo>
                    <a:lnTo>
                      <a:pt x="0" y="810"/>
                    </a:lnTo>
                    <a:lnTo>
                      <a:pt x="146" y="172"/>
                    </a:lnTo>
                    <a:lnTo>
                      <a:pt x="183" y="8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D6ECF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3" name="Freeform 136"/>
              <p:cNvSpPr>
                <a:spLocks/>
              </p:cNvSpPr>
              <p:nvPr/>
            </p:nvSpPr>
            <p:spPr bwMode="auto">
              <a:xfrm>
                <a:off x="4598" y="3299"/>
                <a:ext cx="16" cy="275"/>
              </a:xfrm>
              <a:custGeom>
                <a:avLst/>
                <a:gdLst>
                  <a:gd name="T0" fmla="*/ 0 w 226"/>
                  <a:gd name="T1" fmla="*/ 0 h 800"/>
                  <a:gd name="T2" fmla="*/ 0 w 226"/>
                  <a:gd name="T3" fmla="*/ 0 h 800"/>
                  <a:gd name="T4" fmla="*/ 0 w 226"/>
                  <a:gd name="T5" fmla="*/ 0 h 800"/>
                  <a:gd name="T6" fmla="*/ 0 w 226"/>
                  <a:gd name="T7" fmla="*/ 0 h 800"/>
                  <a:gd name="T8" fmla="*/ 0 w 226"/>
                  <a:gd name="T9" fmla="*/ 0 h 800"/>
                  <a:gd name="T10" fmla="*/ 0 w 226"/>
                  <a:gd name="T11" fmla="*/ 0 h 800"/>
                  <a:gd name="T12" fmla="*/ 0 w 226"/>
                  <a:gd name="T13" fmla="*/ 0 h 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800"/>
                  <a:gd name="T23" fmla="*/ 226 w 226"/>
                  <a:gd name="T24" fmla="*/ 800 h 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800">
                    <a:moveTo>
                      <a:pt x="226" y="0"/>
                    </a:moveTo>
                    <a:lnTo>
                      <a:pt x="80" y="638"/>
                    </a:lnTo>
                    <a:lnTo>
                      <a:pt x="41" y="720"/>
                    </a:lnTo>
                    <a:lnTo>
                      <a:pt x="0" y="800"/>
                    </a:lnTo>
                    <a:lnTo>
                      <a:pt x="143" y="167"/>
                    </a:lnTo>
                    <a:lnTo>
                      <a:pt x="185" y="84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D3EB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4" name="Freeform 137"/>
              <p:cNvSpPr>
                <a:spLocks/>
              </p:cNvSpPr>
              <p:nvPr/>
            </p:nvSpPr>
            <p:spPr bwMode="auto">
              <a:xfrm>
                <a:off x="4593" y="3307"/>
                <a:ext cx="16" cy="275"/>
              </a:xfrm>
              <a:custGeom>
                <a:avLst/>
                <a:gdLst>
                  <a:gd name="T0" fmla="*/ 0 w 233"/>
                  <a:gd name="T1" fmla="*/ 0 h 788"/>
                  <a:gd name="T2" fmla="*/ 0 w 233"/>
                  <a:gd name="T3" fmla="*/ 0 h 788"/>
                  <a:gd name="T4" fmla="*/ 0 w 233"/>
                  <a:gd name="T5" fmla="*/ 0 h 788"/>
                  <a:gd name="T6" fmla="*/ 0 w 233"/>
                  <a:gd name="T7" fmla="*/ 0 h 788"/>
                  <a:gd name="T8" fmla="*/ 0 w 233"/>
                  <a:gd name="T9" fmla="*/ 0 h 788"/>
                  <a:gd name="T10" fmla="*/ 0 w 233"/>
                  <a:gd name="T11" fmla="*/ 0 h 788"/>
                  <a:gd name="T12" fmla="*/ 0 w 233"/>
                  <a:gd name="T13" fmla="*/ 0 h 7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3"/>
                  <a:gd name="T22" fmla="*/ 0 h 788"/>
                  <a:gd name="T23" fmla="*/ 233 w 233"/>
                  <a:gd name="T24" fmla="*/ 788 h 7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3" h="788">
                    <a:moveTo>
                      <a:pt x="233" y="0"/>
                    </a:moveTo>
                    <a:lnTo>
                      <a:pt x="90" y="633"/>
                    </a:lnTo>
                    <a:lnTo>
                      <a:pt x="46" y="711"/>
                    </a:lnTo>
                    <a:lnTo>
                      <a:pt x="0" y="788"/>
                    </a:lnTo>
                    <a:lnTo>
                      <a:pt x="140" y="159"/>
                    </a:lnTo>
                    <a:lnTo>
                      <a:pt x="187" y="8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CEE9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5" name="Freeform 138"/>
              <p:cNvSpPr>
                <a:spLocks/>
              </p:cNvSpPr>
              <p:nvPr/>
            </p:nvSpPr>
            <p:spPr bwMode="auto">
              <a:xfrm>
                <a:off x="4586" y="3310"/>
                <a:ext cx="18" cy="275"/>
              </a:xfrm>
              <a:custGeom>
                <a:avLst/>
                <a:gdLst>
                  <a:gd name="T0" fmla="*/ 0 w 240"/>
                  <a:gd name="T1" fmla="*/ 0 h 780"/>
                  <a:gd name="T2" fmla="*/ 0 w 240"/>
                  <a:gd name="T3" fmla="*/ 0 h 780"/>
                  <a:gd name="T4" fmla="*/ 0 w 240"/>
                  <a:gd name="T5" fmla="*/ 0 h 780"/>
                  <a:gd name="T6" fmla="*/ 0 w 240"/>
                  <a:gd name="T7" fmla="*/ 0 h 780"/>
                  <a:gd name="T8" fmla="*/ 0 w 240"/>
                  <a:gd name="T9" fmla="*/ 0 h 780"/>
                  <a:gd name="T10" fmla="*/ 0 w 240"/>
                  <a:gd name="T11" fmla="*/ 0 h 780"/>
                  <a:gd name="T12" fmla="*/ 0 w 240"/>
                  <a:gd name="T13" fmla="*/ 0 h 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80"/>
                  <a:gd name="T23" fmla="*/ 240 w 240"/>
                  <a:gd name="T24" fmla="*/ 780 h 7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80">
                    <a:moveTo>
                      <a:pt x="240" y="0"/>
                    </a:moveTo>
                    <a:lnTo>
                      <a:pt x="100" y="629"/>
                    </a:lnTo>
                    <a:lnTo>
                      <a:pt x="51" y="705"/>
                    </a:lnTo>
                    <a:lnTo>
                      <a:pt x="0" y="780"/>
                    </a:lnTo>
                    <a:lnTo>
                      <a:pt x="139" y="154"/>
                    </a:lnTo>
                    <a:lnTo>
                      <a:pt x="191" y="78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CEE9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6" name="Freeform 139"/>
              <p:cNvSpPr>
                <a:spLocks/>
              </p:cNvSpPr>
              <p:nvPr/>
            </p:nvSpPr>
            <p:spPr bwMode="auto">
              <a:xfrm>
                <a:off x="4578" y="3320"/>
                <a:ext cx="18" cy="275"/>
              </a:xfrm>
              <a:custGeom>
                <a:avLst/>
                <a:gdLst>
                  <a:gd name="T0" fmla="*/ 0 w 247"/>
                  <a:gd name="T1" fmla="*/ 0 h 770"/>
                  <a:gd name="T2" fmla="*/ 0 w 247"/>
                  <a:gd name="T3" fmla="*/ 0 h 770"/>
                  <a:gd name="T4" fmla="*/ 0 w 247"/>
                  <a:gd name="T5" fmla="*/ 0 h 770"/>
                  <a:gd name="T6" fmla="*/ 0 w 247"/>
                  <a:gd name="T7" fmla="*/ 0 h 770"/>
                  <a:gd name="T8" fmla="*/ 0 w 247"/>
                  <a:gd name="T9" fmla="*/ 0 h 770"/>
                  <a:gd name="T10" fmla="*/ 0 w 247"/>
                  <a:gd name="T11" fmla="*/ 0 h 770"/>
                  <a:gd name="T12" fmla="*/ 0 w 247"/>
                  <a:gd name="T13" fmla="*/ 0 h 7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7"/>
                  <a:gd name="T22" fmla="*/ 0 h 770"/>
                  <a:gd name="T23" fmla="*/ 247 w 247"/>
                  <a:gd name="T24" fmla="*/ 770 h 7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7" h="770">
                    <a:moveTo>
                      <a:pt x="247" y="0"/>
                    </a:moveTo>
                    <a:lnTo>
                      <a:pt x="108" y="626"/>
                    </a:lnTo>
                    <a:lnTo>
                      <a:pt x="56" y="698"/>
                    </a:lnTo>
                    <a:lnTo>
                      <a:pt x="0" y="770"/>
                    </a:lnTo>
                    <a:lnTo>
                      <a:pt x="136" y="148"/>
                    </a:lnTo>
                    <a:lnTo>
                      <a:pt x="192" y="75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6E5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7" name="Freeform 140"/>
              <p:cNvSpPr>
                <a:spLocks/>
              </p:cNvSpPr>
              <p:nvPr/>
            </p:nvSpPr>
            <p:spPr bwMode="auto">
              <a:xfrm>
                <a:off x="4569" y="3323"/>
                <a:ext cx="18" cy="275"/>
              </a:xfrm>
              <a:custGeom>
                <a:avLst/>
                <a:gdLst>
                  <a:gd name="T0" fmla="*/ 0 w 250"/>
                  <a:gd name="T1" fmla="*/ 0 h 761"/>
                  <a:gd name="T2" fmla="*/ 0 w 250"/>
                  <a:gd name="T3" fmla="*/ 0 h 761"/>
                  <a:gd name="T4" fmla="*/ 0 w 250"/>
                  <a:gd name="T5" fmla="*/ 0 h 761"/>
                  <a:gd name="T6" fmla="*/ 0 w 250"/>
                  <a:gd name="T7" fmla="*/ 0 h 761"/>
                  <a:gd name="T8" fmla="*/ 0 w 250"/>
                  <a:gd name="T9" fmla="*/ 0 h 761"/>
                  <a:gd name="T10" fmla="*/ 0 w 250"/>
                  <a:gd name="T11" fmla="*/ 0 h 761"/>
                  <a:gd name="T12" fmla="*/ 0 w 250"/>
                  <a:gd name="T13" fmla="*/ 0 h 7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"/>
                  <a:gd name="T22" fmla="*/ 0 h 761"/>
                  <a:gd name="T23" fmla="*/ 250 w 250"/>
                  <a:gd name="T24" fmla="*/ 761 h 7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" h="761">
                    <a:moveTo>
                      <a:pt x="250" y="0"/>
                    </a:moveTo>
                    <a:lnTo>
                      <a:pt x="114" y="622"/>
                    </a:lnTo>
                    <a:lnTo>
                      <a:pt x="58" y="692"/>
                    </a:lnTo>
                    <a:lnTo>
                      <a:pt x="0" y="761"/>
                    </a:lnTo>
                    <a:lnTo>
                      <a:pt x="131" y="143"/>
                    </a:lnTo>
                    <a:lnTo>
                      <a:pt x="191" y="72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C6E5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8" name="Freeform 141"/>
              <p:cNvSpPr>
                <a:spLocks/>
              </p:cNvSpPr>
              <p:nvPr/>
            </p:nvSpPr>
            <p:spPr bwMode="auto">
              <a:xfrm>
                <a:off x="4562" y="3323"/>
                <a:ext cx="16" cy="275"/>
              </a:xfrm>
              <a:custGeom>
                <a:avLst/>
                <a:gdLst>
                  <a:gd name="T0" fmla="*/ 0 w 254"/>
                  <a:gd name="T1" fmla="*/ 0 h 750"/>
                  <a:gd name="T2" fmla="*/ 0 w 254"/>
                  <a:gd name="T3" fmla="*/ 0 h 750"/>
                  <a:gd name="T4" fmla="*/ 0 w 254"/>
                  <a:gd name="T5" fmla="*/ 0 h 750"/>
                  <a:gd name="T6" fmla="*/ 0 w 254"/>
                  <a:gd name="T7" fmla="*/ 0 h 750"/>
                  <a:gd name="T8" fmla="*/ 0 w 254"/>
                  <a:gd name="T9" fmla="*/ 0 h 750"/>
                  <a:gd name="T10" fmla="*/ 0 w 254"/>
                  <a:gd name="T11" fmla="*/ 0 h 750"/>
                  <a:gd name="T12" fmla="*/ 0 w 254"/>
                  <a:gd name="T13" fmla="*/ 0 h 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4"/>
                  <a:gd name="T22" fmla="*/ 0 h 750"/>
                  <a:gd name="T23" fmla="*/ 254 w 254"/>
                  <a:gd name="T24" fmla="*/ 750 h 7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4" h="750">
                    <a:moveTo>
                      <a:pt x="254" y="0"/>
                    </a:moveTo>
                    <a:lnTo>
                      <a:pt x="123" y="618"/>
                    </a:lnTo>
                    <a:lnTo>
                      <a:pt x="62" y="684"/>
                    </a:lnTo>
                    <a:lnTo>
                      <a:pt x="0" y="750"/>
                    </a:lnTo>
                    <a:lnTo>
                      <a:pt x="128" y="136"/>
                    </a:lnTo>
                    <a:lnTo>
                      <a:pt x="191" y="69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C0E2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09" name="Freeform 142"/>
              <p:cNvSpPr>
                <a:spLocks/>
              </p:cNvSpPr>
              <p:nvPr/>
            </p:nvSpPr>
            <p:spPr bwMode="auto">
              <a:xfrm>
                <a:off x="4553" y="3329"/>
                <a:ext cx="16" cy="275"/>
              </a:xfrm>
              <a:custGeom>
                <a:avLst/>
                <a:gdLst>
                  <a:gd name="T0" fmla="*/ 0 w 259"/>
                  <a:gd name="T1" fmla="*/ 0 h 741"/>
                  <a:gd name="T2" fmla="*/ 0 w 259"/>
                  <a:gd name="T3" fmla="*/ 0 h 741"/>
                  <a:gd name="T4" fmla="*/ 0 w 259"/>
                  <a:gd name="T5" fmla="*/ 0 h 741"/>
                  <a:gd name="T6" fmla="*/ 0 w 259"/>
                  <a:gd name="T7" fmla="*/ 0 h 741"/>
                  <a:gd name="T8" fmla="*/ 0 w 259"/>
                  <a:gd name="T9" fmla="*/ 0 h 741"/>
                  <a:gd name="T10" fmla="*/ 0 w 259"/>
                  <a:gd name="T11" fmla="*/ 0 h 741"/>
                  <a:gd name="T12" fmla="*/ 0 w 259"/>
                  <a:gd name="T13" fmla="*/ 0 h 7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741"/>
                  <a:gd name="T23" fmla="*/ 259 w 259"/>
                  <a:gd name="T24" fmla="*/ 741 h 7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741">
                    <a:moveTo>
                      <a:pt x="259" y="0"/>
                    </a:moveTo>
                    <a:lnTo>
                      <a:pt x="131" y="614"/>
                    </a:lnTo>
                    <a:lnTo>
                      <a:pt x="66" y="678"/>
                    </a:lnTo>
                    <a:lnTo>
                      <a:pt x="0" y="741"/>
                    </a:lnTo>
                    <a:lnTo>
                      <a:pt x="124" y="131"/>
                    </a:lnTo>
                    <a:lnTo>
                      <a:pt x="192" y="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BDE1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0" name="Freeform 143"/>
              <p:cNvSpPr>
                <a:spLocks/>
              </p:cNvSpPr>
              <p:nvPr/>
            </p:nvSpPr>
            <p:spPr bwMode="auto">
              <a:xfrm>
                <a:off x="4542" y="3335"/>
                <a:ext cx="20" cy="275"/>
              </a:xfrm>
              <a:custGeom>
                <a:avLst/>
                <a:gdLst>
                  <a:gd name="T0" fmla="*/ 0 w 261"/>
                  <a:gd name="T1" fmla="*/ 0 h 731"/>
                  <a:gd name="T2" fmla="*/ 0 w 261"/>
                  <a:gd name="T3" fmla="*/ 0 h 731"/>
                  <a:gd name="T4" fmla="*/ 0 w 261"/>
                  <a:gd name="T5" fmla="*/ 0 h 731"/>
                  <a:gd name="T6" fmla="*/ 0 w 261"/>
                  <a:gd name="T7" fmla="*/ 0 h 731"/>
                  <a:gd name="T8" fmla="*/ 0 w 261"/>
                  <a:gd name="T9" fmla="*/ 0 h 731"/>
                  <a:gd name="T10" fmla="*/ 0 w 261"/>
                  <a:gd name="T11" fmla="*/ 0 h 731"/>
                  <a:gd name="T12" fmla="*/ 0 w 261"/>
                  <a:gd name="T13" fmla="*/ 0 h 7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1"/>
                  <a:gd name="T22" fmla="*/ 0 h 731"/>
                  <a:gd name="T23" fmla="*/ 261 w 261"/>
                  <a:gd name="T24" fmla="*/ 731 h 7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1" h="731">
                    <a:moveTo>
                      <a:pt x="261" y="0"/>
                    </a:moveTo>
                    <a:lnTo>
                      <a:pt x="137" y="610"/>
                    </a:lnTo>
                    <a:lnTo>
                      <a:pt x="70" y="671"/>
                    </a:lnTo>
                    <a:lnTo>
                      <a:pt x="0" y="731"/>
                    </a:lnTo>
                    <a:lnTo>
                      <a:pt x="120" y="124"/>
                    </a:lnTo>
                    <a:lnTo>
                      <a:pt x="192" y="62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B9E0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1" name="Freeform 144"/>
              <p:cNvSpPr>
                <a:spLocks/>
              </p:cNvSpPr>
              <p:nvPr/>
            </p:nvSpPr>
            <p:spPr bwMode="auto">
              <a:xfrm>
                <a:off x="4533" y="3341"/>
                <a:ext cx="16" cy="275"/>
              </a:xfrm>
              <a:custGeom>
                <a:avLst/>
                <a:gdLst>
                  <a:gd name="T0" fmla="*/ 0 w 264"/>
                  <a:gd name="T1" fmla="*/ 0 h 722"/>
                  <a:gd name="T2" fmla="*/ 0 w 264"/>
                  <a:gd name="T3" fmla="*/ 0 h 722"/>
                  <a:gd name="T4" fmla="*/ 0 w 264"/>
                  <a:gd name="T5" fmla="*/ 0 h 722"/>
                  <a:gd name="T6" fmla="*/ 0 w 264"/>
                  <a:gd name="T7" fmla="*/ 0 h 722"/>
                  <a:gd name="T8" fmla="*/ 0 w 264"/>
                  <a:gd name="T9" fmla="*/ 0 h 722"/>
                  <a:gd name="T10" fmla="*/ 0 w 264"/>
                  <a:gd name="T11" fmla="*/ 0 h 722"/>
                  <a:gd name="T12" fmla="*/ 0 w 264"/>
                  <a:gd name="T13" fmla="*/ 0 h 7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722"/>
                  <a:gd name="T23" fmla="*/ 264 w 264"/>
                  <a:gd name="T24" fmla="*/ 722 h 7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722">
                    <a:moveTo>
                      <a:pt x="264" y="0"/>
                    </a:moveTo>
                    <a:lnTo>
                      <a:pt x="144" y="607"/>
                    </a:lnTo>
                    <a:lnTo>
                      <a:pt x="73" y="665"/>
                    </a:lnTo>
                    <a:lnTo>
                      <a:pt x="0" y="722"/>
                    </a:lnTo>
                    <a:lnTo>
                      <a:pt x="116" y="118"/>
                    </a:lnTo>
                    <a:lnTo>
                      <a:pt x="191" y="6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B7DE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2" name="Freeform 145"/>
              <p:cNvSpPr>
                <a:spLocks/>
              </p:cNvSpPr>
              <p:nvPr/>
            </p:nvSpPr>
            <p:spPr bwMode="auto">
              <a:xfrm>
                <a:off x="4522" y="3349"/>
                <a:ext cx="18" cy="275"/>
              </a:xfrm>
              <a:custGeom>
                <a:avLst/>
                <a:gdLst>
                  <a:gd name="T0" fmla="*/ 0 w 265"/>
                  <a:gd name="T1" fmla="*/ 0 h 715"/>
                  <a:gd name="T2" fmla="*/ 0 w 265"/>
                  <a:gd name="T3" fmla="*/ 0 h 715"/>
                  <a:gd name="T4" fmla="*/ 0 w 265"/>
                  <a:gd name="T5" fmla="*/ 0 h 715"/>
                  <a:gd name="T6" fmla="*/ 0 w 265"/>
                  <a:gd name="T7" fmla="*/ 0 h 715"/>
                  <a:gd name="T8" fmla="*/ 0 w 265"/>
                  <a:gd name="T9" fmla="*/ 0 h 715"/>
                  <a:gd name="T10" fmla="*/ 0 w 265"/>
                  <a:gd name="T11" fmla="*/ 0 h 715"/>
                  <a:gd name="T12" fmla="*/ 0 w 265"/>
                  <a:gd name="T13" fmla="*/ 0 h 7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5"/>
                  <a:gd name="T22" fmla="*/ 0 h 715"/>
                  <a:gd name="T23" fmla="*/ 265 w 265"/>
                  <a:gd name="T24" fmla="*/ 715 h 7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5" h="715">
                    <a:moveTo>
                      <a:pt x="265" y="0"/>
                    </a:moveTo>
                    <a:lnTo>
                      <a:pt x="149" y="604"/>
                    </a:lnTo>
                    <a:lnTo>
                      <a:pt x="75" y="661"/>
                    </a:lnTo>
                    <a:lnTo>
                      <a:pt x="0" y="715"/>
                    </a:lnTo>
                    <a:lnTo>
                      <a:pt x="111" y="113"/>
                    </a:lnTo>
                    <a:lnTo>
                      <a:pt x="189" y="58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B3DDF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3" name="Freeform 146"/>
              <p:cNvSpPr>
                <a:spLocks/>
              </p:cNvSpPr>
              <p:nvPr/>
            </p:nvSpPr>
            <p:spPr bwMode="auto">
              <a:xfrm>
                <a:off x="4511" y="3360"/>
                <a:ext cx="18" cy="275"/>
              </a:xfrm>
              <a:custGeom>
                <a:avLst/>
                <a:gdLst>
                  <a:gd name="T0" fmla="*/ 0 w 266"/>
                  <a:gd name="T1" fmla="*/ 0 h 706"/>
                  <a:gd name="T2" fmla="*/ 0 w 266"/>
                  <a:gd name="T3" fmla="*/ 0 h 706"/>
                  <a:gd name="T4" fmla="*/ 0 w 266"/>
                  <a:gd name="T5" fmla="*/ 0 h 706"/>
                  <a:gd name="T6" fmla="*/ 0 w 266"/>
                  <a:gd name="T7" fmla="*/ 0 h 706"/>
                  <a:gd name="T8" fmla="*/ 0 w 266"/>
                  <a:gd name="T9" fmla="*/ 0 h 706"/>
                  <a:gd name="T10" fmla="*/ 0 w 266"/>
                  <a:gd name="T11" fmla="*/ 0 h 706"/>
                  <a:gd name="T12" fmla="*/ 0 w 266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"/>
                  <a:gd name="T22" fmla="*/ 0 h 706"/>
                  <a:gd name="T23" fmla="*/ 266 w 266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" h="706">
                    <a:moveTo>
                      <a:pt x="266" y="0"/>
                    </a:moveTo>
                    <a:lnTo>
                      <a:pt x="155" y="602"/>
                    </a:lnTo>
                    <a:lnTo>
                      <a:pt x="78" y="654"/>
                    </a:lnTo>
                    <a:lnTo>
                      <a:pt x="0" y="706"/>
                    </a:lnTo>
                    <a:lnTo>
                      <a:pt x="107" y="107"/>
                    </a:lnTo>
                    <a:lnTo>
                      <a:pt x="187" y="54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ADDA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4" name="Freeform 147"/>
              <p:cNvSpPr>
                <a:spLocks/>
              </p:cNvSpPr>
              <p:nvPr/>
            </p:nvSpPr>
            <p:spPr bwMode="auto">
              <a:xfrm>
                <a:off x="4498" y="3368"/>
                <a:ext cx="20" cy="275"/>
              </a:xfrm>
              <a:custGeom>
                <a:avLst/>
                <a:gdLst>
                  <a:gd name="T0" fmla="*/ 0 w 267"/>
                  <a:gd name="T1" fmla="*/ 0 h 698"/>
                  <a:gd name="T2" fmla="*/ 0 w 267"/>
                  <a:gd name="T3" fmla="*/ 0 h 698"/>
                  <a:gd name="T4" fmla="*/ 0 w 267"/>
                  <a:gd name="T5" fmla="*/ 0 h 698"/>
                  <a:gd name="T6" fmla="*/ 0 w 267"/>
                  <a:gd name="T7" fmla="*/ 0 h 698"/>
                  <a:gd name="T8" fmla="*/ 0 w 267"/>
                  <a:gd name="T9" fmla="*/ 0 h 698"/>
                  <a:gd name="T10" fmla="*/ 0 w 267"/>
                  <a:gd name="T11" fmla="*/ 0 h 698"/>
                  <a:gd name="T12" fmla="*/ 0 w 267"/>
                  <a:gd name="T13" fmla="*/ 0 h 6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"/>
                  <a:gd name="T22" fmla="*/ 0 h 698"/>
                  <a:gd name="T23" fmla="*/ 267 w 267"/>
                  <a:gd name="T24" fmla="*/ 698 h 6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" h="698">
                    <a:moveTo>
                      <a:pt x="267" y="0"/>
                    </a:moveTo>
                    <a:lnTo>
                      <a:pt x="160" y="599"/>
                    </a:lnTo>
                    <a:lnTo>
                      <a:pt x="81" y="649"/>
                    </a:lnTo>
                    <a:lnTo>
                      <a:pt x="0" y="698"/>
                    </a:lnTo>
                    <a:lnTo>
                      <a:pt x="102" y="102"/>
                    </a:lnTo>
                    <a:lnTo>
                      <a:pt x="185" y="52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9D8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5" name="Freeform 148"/>
              <p:cNvSpPr>
                <a:spLocks/>
              </p:cNvSpPr>
              <p:nvPr/>
            </p:nvSpPr>
            <p:spPr bwMode="auto">
              <a:xfrm>
                <a:off x="4493" y="3377"/>
                <a:ext cx="13" cy="275"/>
              </a:xfrm>
              <a:custGeom>
                <a:avLst/>
                <a:gdLst>
                  <a:gd name="T0" fmla="*/ 0 w 184"/>
                  <a:gd name="T1" fmla="*/ 0 h 643"/>
                  <a:gd name="T2" fmla="*/ 0 w 184"/>
                  <a:gd name="T3" fmla="*/ 0 h 643"/>
                  <a:gd name="T4" fmla="*/ 0 w 184"/>
                  <a:gd name="T5" fmla="*/ 0 h 643"/>
                  <a:gd name="T6" fmla="*/ 0 w 184"/>
                  <a:gd name="T7" fmla="*/ 0 h 643"/>
                  <a:gd name="T8" fmla="*/ 0 w 184"/>
                  <a:gd name="T9" fmla="*/ 0 h 6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643"/>
                  <a:gd name="T17" fmla="*/ 184 w 184"/>
                  <a:gd name="T18" fmla="*/ 643 h 6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643">
                    <a:moveTo>
                      <a:pt x="184" y="0"/>
                    </a:moveTo>
                    <a:lnTo>
                      <a:pt x="82" y="596"/>
                    </a:lnTo>
                    <a:lnTo>
                      <a:pt x="0" y="643"/>
                    </a:lnTo>
                    <a:lnTo>
                      <a:pt x="100" y="48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A6D7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6" name="Freeform 149"/>
              <p:cNvSpPr>
                <a:spLocks/>
              </p:cNvSpPr>
              <p:nvPr/>
            </p:nvSpPr>
            <p:spPr bwMode="auto">
              <a:xfrm>
                <a:off x="4480" y="3380"/>
                <a:ext cx="20" cy="275"/>
              </a:xfrm>
              <a:custGeom>
                <a:avLst/>
                <a:gdLst>
                  <a:gd name="T0" fmla="*/ 0 w 272"/>
                  <a:gd name="T1" fmla="*/ 0 h 683"/>
                  <a:gd name="T2" fmla="*/ 0 w 272"/>
                  <a:gd name="T3" fmla="*/ 0 h 683"/>
                  <a:gd name="T4" fmla="*/ 0 w 272"/>
                  <a:gd name="T5" fmla="*/ 0 h 683"/>
                  <a:gd name="T6" fmla="*/ 0 w 272"/>
                  <a:gd name="T7" fmla="*/ 0 h 683"/>
                  <a:gd name="T8" fmla="*/ 0 w 272"/>
                  <a:gd name="T9" fmla="*/ 0 h 683"/>
                  <a:gd name="T10" fmla="*/ 0 w 272"/>
                  <a:gd name="T11" fmla="*/ 0 h 683"/>
                  <a:gd name="T12" fmla="*/ 0 w 272"/>
                  <a:gd name="T13" fmla="*/ 0 h 683"/>
                  <a:gd name="T14" fmla="*/ 0 w 272"/>
                  <a:gd name="T15" fmla="*/ 0 h 683"/>
                  <a:gd name="T16" fmla="*/ 0 w 272"/>
                  <a:gd name="T17" fmla="*/ 0 h 683"/>
                  <a:gd name="T18" fmla="*/ 0 w 272"/>
                  <a:gd name="T19" fmla="*/ 0 h 683"/>
                  <a:gd name="T20" fmla="*/ 0 w 272"/>
                  <a:gd name="T21" fmla="*/ 0 h 683"/>
                  <a:gd name="T22" fmla="*/ 0 w 272"/>
                  <a:gd name="T23" fmla="*/ 0 h 683"/>
                  <a:gd name="T24" fmla="*/ 0 w 272"/>
                  <a:gd name="T25" fmla="*/ 0 h 683"/>
                  <a:gd name="T26" fmla="*/ 0 w 272"/>
                  <a:gd name="T27" fmla="*/ 0 h 683"/>
                  <a:gd name="T28" fmla="*/ 0 w 272"/>
                  <a:gd name="T29" fmla="*/ 0 h 6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2"/>
                  <a:gd name="T46" fmla="*/ 0 h 683"/>
                  <a:gd name="T47" fmla="*/ 272 w 272"/>
                  <a:gd name="T48" fmla="*/ 683 h 6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2" h="683">
                    <a:moveTo>
                      <a:pt x="272" y="0"/>
                    </a:moveTo>
                    <a:lnTo>
                      <a:pt x="172" y="595"/>
                    </a:lnTo>
                    <a:lnTo>
                      <a:pt x="144" y="610"/>
                    </a:lnTo>
                    <a:lnTo>
                      <a:pt x="115" y="625"/>
                    </a:lnTo>
                    <a:lnTo>
                      <a:pt x="87" y="639"/>
                    </a:lnTo>
                    <a:lnTo>
                      <a:pt x="58" y="654"/>
                    </a:lnTo>
                    <a:lnTo>
                      <a:pt x="29" y="669"/>
                    </a:lnTo>
                    <a:lnTo>
                      <a:pt x="0" y="683"/>
                    </a:lnTo>
                    <a:lnTo>
                      <a:pt x="96" y="91"/>
                    </a:lnTo>
                    <a:lnTo>
                      <a:pt x="125" y="76"/>
                    </a:lnTo>
                    <a:lnTo>
                      <a:pt x="154" y="61"/>
                    </a:lnTo>
                    <a:lnTo>
                      <a:pt x="184" y="47"/>
                    </a:lnTo>
                    <a:lnTo>
                      <a:pt x="214" y="31"/>
                    </a:lnTo>
                    <a:lnTo>
                      <a:pt x="242" y="16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A0D4F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7" name="Freeform 150"/>
              <p:cNvSpPr>
                <a:spLocks/>
              </p:cNvSpPr>
              <p:nvPr/>
            </p:nvSpPr>
            <p:spPr bwMode="auto">
              <a:xfrm>
                <a:off x="4467" y="3382"/>
                <a:ext cx="20" cy="275"/>
              </a:xfrm>
              <a:custGeom>
                <a:avLst/>
                <a:gdLst>
                  <a:gd name="T0" fmla="*/ 0 w 270"/>
                  <a:gd name="T1" fmla="*/ 0 h 674"/>
                  <a:gd name="T2" fmla="*/ 0 w 270"/>
                  <a:gd name="T3" fmla="*/ 0 h 674"/>
                  <a:gd name="T4" fmla="*/ 0 w 270"/>
                  <a:gd name="T5" fmla="*/ 0 h 674"/>
                  <a:gd name="T6" fmla="*/ 0 w 270"/>
                  <a:gd name="T7" fmla="*/ 0 h 674"/>
                  <a:gd name="T8" fmla="*/ 0 w 270"/>
                  <a:gd name="T9" fmla="*/ 0 h 674"/>
                  <a:gd name="T10" fmla="*/ 0 w 270"/>
                  <a:gd name="T11" fmla="*/ 0 h 674"/>
                  <a:gd name="T12" fmla="*/ 0 w 270"/>
                  <a:gd name="T13" fmla="*/ 0 h 674"/>
                  <a:gd name="T14" fmla="*/ 0 w 270"/>
                  <a:gd name="T15" fmla="*/ 0 h 674"/>
                  <a:gd name="T16" fmla="*/ 0 w 270"/>
                  <a:gd name="T17" fmla="*/ 0 h 674"/>
                  <a:gd name="T18" fmla="*/ 0 w 270"/>
                  <a:gd name="T19" fmla="*/ 0 h 674"/>
                  <a:gd name="T20" fmla="*/ 0 w 270"/>
                  <a:gd name="T21" fmla="*/ 0 h 674"/>
                  <a:gd name="T22" fmla="*/ 0 w 270"/>
                  <a:gd name="T23" fmla="*/ 0 h 674"/>
                  <a:gd name="T24" fmla="*/ 0 w 270"/>
                  <a:gd name="T25" fmla="*/ 0 h 674"/>
                  <a:gd name="T26" fmla="*/ 0 w 270"/>
                  <a:gd name="T27" fmla="*/ 0 h 674"/>
                  <a:gd name="T28" fmla="*/ 0 w 270"/>
                  <a:gd name="T29" fmla="*/ 0 h 6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0"/>
                  <a:gd name="T46" fmla="*/ 0 h 674"/>
                  <a:gd name="T47" fmla="*/ 270 w 270"/>
                  <a:gd name="T48" fmla="*/ 674 h 6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0" h="674">
                    <a:moveTo>
                      <a:pt x="270" y="0"/>
                    </a:moveTo>
                    <a:lnTo>
                      <a:pt x="174" y="592"/>
                    </a:lnTo>
                    <a:lnTo>
                      <a:pt x="146" y="606"/>
                    </a:lnTo>
                    <a:lnTo>
                      <a:pt x="116" y="620"/>
                    </a:lnTo>
                    <a:lnTo>
                      <a:pt x="87" y="634"/>
                    </a:lnTo>
                    <a:lnTo>
                      <a:pt x="59" y="647"/>
                    </a:lnTo>
                    <a:lnTo>
                      <a:pt x="29" y="661"/>
                    </a:lnTo>
                    <a:lnTo>
                      <a:pt x="0" y="674"/>
                    </a:lnTo>
                    <a:lnTo>
                      <a:pt x="90" y="85"/>
                    </a:lnTo>
                    <a:lnTo>
                      <a:pt x="120" y="70"/>
                    </a:lnTo>
                    <a:lnTo>
                      <a:pt x="150" y="57"/>
                    </a:lnTo>
                    <a:lnTo>
                      <a:pt x="180" y="43"/>
                    </a:lnTo>
                    <a:lnTo>
                      <a:pt x="210" y="29"/>
                    </a:lnTo>
                    <a:lnTo>
                      <a:pt x="240" y="14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9ACEF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8" name="Freeform 151"/>
              <p:cNvSpPr>
                <a:spLocks/>
              </p:cNvSpPr>
              <p:nvPr/>
            </p:nvSpPr>
            <p:spPr bwMode="auto">
              <a:xfrm>
                <a:off x="4458" y="3383"/>
                <a:ext cx="16" cy="276"/>
              </a:xfrm>
              <a:custGeom>
                <a:avLst/>
                <a:gdLst>
                  <a:gd name="T0" fmla="*/ 0 w 208"/>
                  <a:gd name="T1" fmla="*/ 0 h 643"/>
                  <a:gd name="T2" fmla="*/ 0 w 208"/>
                  <a:gd name="T3" fmla="*/ 0 h 643"/>
                  <a:gd name="T4" fmla="*/ 0 w 208"/>
                  <a:gd name="T5" fmla="*/ 0 h 643"/>
                  <a:gd name="T6" fmla="*/ 0 w 208"/>
                  <a:gd name="T7" fmla="*/ 0 h 643"/>
                  <a:gd name="T8" fmla="*/ 0 w 208"/>
                  <a:gd name="T9" fmla="*/ 0 h 643"/>
                  <a:gd name="T10" fmla="*/ 0 w 208"/>
                  <a:gd name="T11" fmla="*/ 0 h 643"/>
                  <a:gd name="T12" fmla="*/ 0 w 208"/>
                  <a:gd name="T13" fmla="*/ 0 h 643"/>
                  <a:gd name="T14" fmla="*/ 0 w 208"/>
                  <a:gd name="T15" fmla="*/ 0 h 643"/>
                  <a:gd name="T16" fmla="*/ 0 w 208"/>
                  <a:gd name="T17" fmla="*/ 0 h 643"/>
                  <a:gd name="T18" fmla="*/ 0 w 208"/>
                  <a:gd name="T19" fmla="*/ 0 h 643"/>
                  <a:gd name="T20" fmla="*/ 0 w 208"/>
                  <a:gd name="T21" fmla="*/ 0 h 6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643"/>
                  <a:gd name="T35" fmla="*/ 208 w 208"/>
                  <a:gd name="T36" fmla="*/ 643 h 6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643">
                    <a:moveTo>
                      <a:pt x="208" y="0"/>
                    </a:moveTo>
                    <a:lnTo>
                      <a:pt x="118" y="589"/>
                    </a:lnTo>
                    <a:lnTo>
                      <a:pt x="88" y="603"/>
                    </a:lnTo>
                    <a:lnTo>
                      <a:pt x="60" y="617"/>
                    </a:lnTo>
                    <a:lnTo>
                      <a:pt x="30" y="630"/>
                    </a:lnTo>
                    <a:lnTo>
                      <a:pt x="0" y="643"/>
                    </a:lnTo>
                    <a:lnTo>
                      <a:pt x="86" y="54"/>
                    </a:lnTo>
                    <a:lnTo>
                      <a:pt x="117" y="41"/>
                    </a:lnTo>
                    <a:lnTo>
                      <a:pt x="148" y="27"/>
                    </a:lnTo>
                    <a:lnTo>
                      <a:pt x="178" y="14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98CAE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9" name="Freeform 152"/>
              <p:cNvSpPr>
                <a:spLocks/>
              </p:cNvSpPr>
              <p:nvPr/>
            </p:nvSpPr>
            <p:spPr bwMode="auto">
              <a:xfrm>
                <a:off x="4445" y="3380"/>
                <a:ext cx="20" cy="275"/>
              </a:xfrm>
              <a:custGeom>
                <a:avLst/>
                <a:gdLst>
                  <a:gd name="T0" fmla="*/ 0 w 284"/>
                  <a:gd name="T1" fmla="*/ 0 h 662"/>
                  <a:gd name="T2" fmla="*/ 0 w 284"/>
                  <a:gd name="T3" fmla="*/ 0 h 662"/>
                  <a:gd name="T4" fmla="*/ 0 w 284"/>
                  <a:gd name="T5" fmla="*/ 0 h 662"/>
                  <a:gd name="T6" fmla="*/ 0 w 284"/>
                  <a:gd name="T7" fmla="*/ 0 h 662"/>
                  <a:gd name="T8" fmla="*/ 0 w 284"/>
                  <a:gd name="T9" fmla="*/ 0 h 662"/>
                  <a:gd name="T10" fmla="*/ 0 w 284"/>
                  <a:gd name="T11" fmla="*/ 0 h 662"/>
                  <a:gd name="T12" fmla="*/ 0 w 284"/>
                  <a:gd name="T13" fmla="*/ 0 h 662"/>
                  <a:gd name="T14" fmla="*/ 0 w 284"/>
                  <a:gd name="T15" fmla="*/ 0 h 662"/>
                  <a:gd name="T16" fmla="*/ 0 w 284"/>
                  <a:gd name="T17" fmla="*/ 0 h 6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4"/>
                  <a:gd name="T28" fmla="*/ 0 h 662"/>
                  <a:gd name="T29" fmla="*/ 284 w 284"/>
                  <a:gd name="T30" fmla="*/ 662 h 6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4" h="662">
                    <a:moveTo>
                      <a:pt x="284" y="0"/>
                    </a:moveTo>
                    <a:lnTo>
                      <a:pt x="198" y="589"/>
                    </a:lnTo>
                    <a:lnTo>
                      <a:pt x="132" y="615"/>
                    </a:lnTo>
                    <a:lnTo>
                      <a:pt x="66" y="639"/>
                    </a:lnTo>
                    <a:lnTo>
                      <a:pt x="0" y="662"/>
                    </a:lnTo>
                    <a:lnTo>
                      <a:pt x="80" y="76"/>
                    </a:lnTo>
                    <a:lnTo>
                      <a:pt x="149" y="52"/>
                    </a:lnTo>
                    <a:lnTo>
                      <a:pt x="217" y="26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91BBD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0" name="Freeform 153"/>
              <p:cNvSpPr>
                <a:spLocks/>
              </p:cNvSpPr>
              <p:nvPr/>
            </p:nvSpPr>
            <p:spPr bwMode="auto">
              <a:xfrm>
                <a:off x="4431" y="3388"/>
                <a:ext cx="20" cy="275"/>
              </a:xfrm>
              <a:custGeom>
                <a:avLst/>
                <a:gdLst>
                  <a:gd name="T0" fmla="*/ 0 w 277"/>
                  <a:gd name="T1" fmla="*/ 0 h 653"/>
                  <a:gd name="T2" fmla="*/ 0 w 277"/>
                  <a:gd name="T3" fmla="*/ 0 h 653"/>
                  <a:gd name="T4" fmla="*/ 0 w 277"/>
                  <a:gd name="T5" fmla="*/ 0 h 653"/>
                  <a:gd name="T6" fmla="*/ 0 w 277"/>
                  <a:gd name="T7" fmla="*/ 0 h 653"/>
                  <a:gd name="T8" fmla="*/ 0 w 277"/>
                  <a:gd name="T9" fmla="*/ 0 h 653"/>
                  <a:gd name="T10" fmla="*/ 0 w 277"/>
                  <a:gd name="T11" fmla="*/ 0 h 653"/>
                  <a:gd name="T12" fmla="*/ 0 w 277"/>
                  <a:gd name="T13" fmla="*/ 0 h 653"/>
                  <a:gd name="T14" fmla="*/ 0 w 277"/>
                  <a:gd name="T15" fmla="*/ 0 h 653"/>
                  <a:gd name="T16" fmla="*/ 0 w 277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7"/>
                  <a:gd name="T28" fmla="*/ 0 h 653"/>
                  <a:gd name="T29" fmla="*/ 277 w 277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7" h="653">
                    <a:moveTo>
                      <a:pt x="277" y="0"/>
                    </a:moveTo>
                    <a:lnTo>
                      <a:pt x="197" y="586"/>
                    </a:lnTo>
                    <a:lnTo>
                      <a:pt x="132" y="609"/>
                    </a:lnTo>
                    <a:lnTo>
                      <a:pt x="66" y="631"/>
                    </a:lnTo>
                    <a:lnTo>
                      <a:pt x="0" y="653"/>
                    </a:lnTo>
                    <a:lnTo>
                      <a:pt x="75" y="68"/>
                    </a:lnTo>
                    <a:lnTo>
                      <a:pt x="142" y="46"/>
                    </a:lnTo>
                    <a:lnTo>
                      <a:pt x="210" y="2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8BB2C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1" name="Freeform 154"/>
              <p:cNvSpPr>
                <a:spLocks/>
              </p:cNvSpPr>
              <p:nvPr/>
            </p:nvSpPr>
            <p:spPr bwMode="auto">
              <a:xfrm>
                <a:off x="4416" y="3393"/>
                <a:ext cx="20" cy="275"/>
              </a:xfrm>
              <a:custGeom>
                <a:avLst/>
                <a:gdLst>
                  <a:gd name="T0" fmla="*/ 0 w 272"/>
                  <a:gd name="T1" fmla="*/ 0 h 642"/>
                  <a:gd name="T2" fmla="*/ 0 w 272"/>
                  <a:gd name="T3" fmla="*/ 0 h 642"/>
                  <a:gd name="T4" fmla="*/ 0 w 272"/>
                  <a:gd name="T5" fmla="*/ 0 h 642"/>
                  <a:gd name="T6" fmla="*/ 0 w 272"/>
                  <a:gd name="T7" fmla="*/ 0 h 642"/>
                  <a:gd name="T8" fmla="*/ 0 w 272"/>
                  <a:gd name="T9" fmla="*/ 0 h 642"/>
                  <a:gd name="T10" fmla="*/ 0 w 272"/>
                  <a:gd name="T11" fmla="*/ 0 h 642"/>
                  <a:gd name="T12" fmla="*/ 0 w 272"/>
                  <a:gd name="T13" fmla="*/ 0 h 642"/>
                  <a:gd name="T14" fmla="*/ 0 w 272"/>
                  <a:gd name="T15" fmla="*/ 0 h 642"/>
                  <a:gd name="T16" fmla="*/ 0 w 272"/>
                  <a:gd name="T17" fmla="*/ 0 h 6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642"/>
                  <a:gd name="T29" fmla="*/ 272 w 272"/>
                  <a:gd name="T30" fmla="*/ 642 h 6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642">
                    <a:moveTo>
                      <a:pt x="272" y="0"/>
                    </a:moveTo>
                    <a:lnTo>
                      <a:pt x="197" y="585"/>
                    </a:lnTo>
                    <a:lnTo>
                      <a:pt x="132" y="605"/>
                    </a:lnTo>
                    <a:lnTo>
                      <a:pt x="66" y="624"/>
                    </a:lnTo>
                    <a:lnTo>
                      <a:pt x="0" y="642"/>
                    </a:lnTo>
                    <a:lnTo>
                      <a:pt x="69" y="59"/>
                    </a:lnTo>
                    <a:lnTo>
                      <a:pt x="137" y="40"/>
                    </a:lnTo>
                    <a:lnTo>
                      <a:pt x="205" y="21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84A8C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2" name="Freeform 155"/>
              <p:cNvSpPr>
                <a:spLocks/>
              </p:cNvSpPr>
              <p:nvPr/>
            </p:nvSpPr>
            <p:spPr bwMode="auto">
              <a:xfrm>
                <a:off x="4403" y="3397"/>
                <a:ext cx="18" cy="275"/>
              </a:xfrm>
              <a:custGeom>
                <a:avLst/>
                <a:gdLst>
                  <a:gd name="T0" fmla="*/ 0 w 265"/>
                  <a:gd name="T1" fmla="*/ 0 h 633"/>
                  <a:gd name="T2" fmla="*/ 0 w 265"/>
                  <a:gd name="T3" fmla="*/ 0 h 633"/>
                  <a:gd name="T4" fmla="*/ 0 w 265"/>
                  <a:gd name="T5" fmla="*/ 0 h 633"/>
                  <a:gd name="T6" fmla="*/ 0 w 265"/>
                  <a:gd name="T7" fmla="*/ 0 h 633"/>
                  <a:gd name="T8" fmla="*/ 0 w 265"/>
                  <a:gd name="T9" fmla="*/ 0 h 633"/>
                  <a:gd name="T10" fmla="*/ 0 w 265"/>
                  <a:gd name="T11" fmla="*/ 0 h 633"/>
                  <a:gd name="T12" fmla="*/ 0 w 265"/>
                  <a:gd name="T13" fmla="*/ 0 h 633"/>
                  <a:gd name="T14" fmla="*/ 0 w 265"/>
                  <a:gd name="T15" fmla="*/ 0 h 633"/>
                  <a:gd name="T16" fmla="*/ 0 w 265"/>
                  <a:gd name="T17" fmla="*/ 0 h 6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"/>
                  <a:gd name="T28" fmla="*/ 0 h 633"/>
                  <a:gd name="T29" fmla="*/ 265 w 265"/>
                  <a:gd name="T30" fmla="*/ 633 h 6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" h="633">
                    <a:moveTo>
                      <a:pt x="265" y="0"/>
                    </a:moveTo>
                    <a:lnTo>
                      <a:pt x="196" y="583"/>
                    </a:lnTo>
                    <a:lnTo>
                      <a:pt x="131" y="601"/>
                    </a:lnTo>
                    <a:lnTo>
                      <a:pt x="65" y="618"/>
                    </a:lnTo>
                    <a:lnTo>
                      <a:pt x="0" y="633"/>
                    </a:lnTo>
                    <a:lnTo>
                      <a:pt x="63" y="51"/>
                    </a:lnTo>
                    <a:lnTo>
                      <a:pt x="131" y="36"/>
                    </a:lnTo>
                    <a:lnTo>
                      <a:pt x="199" y="18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83A3B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3" name="Freeform 156"/>
              <p:cNvSpPr>
                <a:spLocks/>
              </p:cNvSpPr>
              <p:nvPr/>
            </p:nvSpPr>
            <p:spPr bwMode="auto">
              <a:xfrm>
                <a:off x="4389" y="3402"/>
                <a:ext cx="18" cy="275"/>
              </a:xfrm>
              <a:custGeom>
                <a:avLst/>
                <a:gdLst>
                  <a:gd name="T0" fmla="*/ 0 w 260"/>
                  <a:gd name="T1" fmla="*/ 0 h 625"/>
                  <a:gd name="T2" fmla="*/ 0 w 260"/>
                  <a:gd name="T3" fmla="*/ 0 h 625"/>
                  <a:gd name="T4" fmla="*/ 0 w 260"/>
                  <a:gd name="T5" fmla="*/ 0 h 625"/>
                  <a:gd name="T6" fmla="*/ 0 w 260"/>
                  <a:gd name="T7" fmla="*/ 0 h 625"/>
                  <a:gd name="T8" fmla="*/ 0 w 260"/>
                  <a:gd name="T9" fmla="*/ 0 h 625"/>
                  <a:gd name="T10" fmla="*/ 0 w 260"/>
                  <a:gd name="T11" fmla="*/ 0 h 625"/>
                  <a:gd name="T12" fmla="*/ 0 w 260"/>
                  <a:gd name="T13" fmla="*/ 0 h 625"/>
                  <a:gd name="T14" fmla="*/ 0 w 260"/>
                  <a:gd name="T15" fmla="*/ 0 h 625"/>
                  <a:gd name="T16" fmla="*/ 0 w 260"/>
                  <a:gd name="T17" fmla="*/ 0 h 6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0"/>
                  <a:gd name="T28" fmla="*/ 0 h 625"/>
                  <a:gd name="T29" fmla="*/ 260 w 260"/>
                  <a:gd name="T30" fmla="*/ 625 h 6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0" h="625">
                    <a:moveTo>
                      <a:pt x="260" y="0"/>
                    </a:moveTo>
                    <a:lnTo>
                      <a:pt x="197" y="582"/>
                    </a:lnTo>
                    <a:lnTo>
                      <a:pt x="131" y="597"/>
                    </a:lnTo>
                    <a:lnTo>
                      <a:pt x="65" y="612"/>
                    </a:lnTo>
                    <a:lnTo>
                      <a:pt x="0" y="625"/>
                    </a:lnTo>
                    <a:lnTo>
                      <a:pt x="57" y="44"/>
                    </a:lnTo>
                    <a:lnTo>
                      <a:pt x="125" y="30"/>
                    </a:lnTo>
                    <a:lnTo>
                      <a:pt x="192" y="1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7D9AAD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4" name="Freeform 157"/>
              <p:cNvSpPr>
                <a:spLocks/>
              </p:cNvSpPr>
              <p:nvPr/>
            </p:nvSpPr>
            <p:spPr bwMode="auto">
              <a:xfrm>
                <a:off x="4374" y="3405"/>
                <a:ext cx="18" cy="275"/>
              </a:xfrm>
              <a:custGeom>
                <a:avLst/>
                <a:gdLst>
                  <a:gd name="T0" fmla="*/ 0 w 256"/>
                  <a:gd name="T1" fmla="*/ 0 h 615"/>
                  <a:gd name="T2" fmla="*/ 0 w 256"/>
                  <a:gd name="T3" fmla="*/ 0 h 615"/>
                  <a:gd name="T4" fmla="*/ 0 w 256"/>
                  <a:gd name="T5" fmla="*/ 0 h 615"/>
                  <a:gd name="T6" fmla="*/ 0 w 256"/>
                  <a:gd name="T7" fmla="*/ 0 h 615"/>
                  <a:gd name="T8" fmla="*/ 0 w 256"/>
                  <a:gd name="T9" fmla="*/ 0 h 615"/>
                  <a:gd name="T10" fmla="*/ 0 w 256"/>
                  <a:gd name="T11" fmla="*/ 0 h 615"/>
                  <a:gd name="T12" fmla="*/ 0 w 256"/>
                  <a:gd name="T13" fmla="*/ 0 h 615"/>
                  <a:gd name="T14" fmla="*/ 0 w 256"/>
                  <a:gd name="T15" fmla="*/ 0 h 615"/>
                  <a:gd name="T16" fmla="*/ 0 w 256"/>
                  <a:gd name="T17" fmla="*/ 0 h 6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6"/>
                  <a:gd name="T28" fmla="*/ 0 h 615"/>
                  <a:gd name="T29" fmla="*/ 256 w 256"/>
                  <a:gd name="T30" fmla="*/ 615 h 6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6" h="615">
                    <a:moveTo>
                      <a:pt x="256" y="0"/>
                    </a:moveTo>
                    <a:lnTo>
                      <a:pt x="199" y="581"/>
                    </a:lnTo>
                    <a:lnTo>
                      <a:pt x="132" y="593"/>
                    </a:lnTo>
                    <a:lnTo>
                      <a:pt x="66" y="604"/>
                    </a:lnTo>
                    <a:lnTo>
                      <a:pt x="0" y="615"/>
                    </a:lnTo>
                    <a:lnTo>
                      <a:pt x="51" y="35"/>
                    </a:lnTo>
                    <a:lnTo>
                      <a:pt x="120" y="24"/>
                    </a:lnTo>
                    <a:lnTo>
                      <a:pt x="187" y="12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7992A2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5" name="Freeform 158"/>
              <p:cNvSpPr>
                <a:spLocks/>
              </p:cNvSpPr>
              <p:nvPr/>
            </p:nvSpPr>
            <p:spPr bwMode="auto">
              <a:xfrm>
                <a:off x="4362" y="3408"/>
                <a:ext cx="18" cy="275"/>
              </a:xfrm>
              <a:custGeom>
                <a:avLst/>
                <a:gdLst>
                  <a:gd name="T0" fmla="*/ 0 w 251"/>
                  <a:gd name="T1" fmla="*/ 0 h 607"/>
                  <a:gd name="T2" fmla="*/ 0 w 251"/>
                  <a:gd name="T3" fmla="*/ 0 h 607"/>
                  <a:gd name="T4" fmla="*/ 0 w 251"/>
                  <a:gd name="T5" fmla="*/ 0 h 607"/>
                  <a:gd name="T6" fmla="*/ 0 w 251"/>
                  <a:gd name="T7" fmla="*/ 0 h 607"/>
                  <a:gd name="T8" fmla="*/ 0 w 251"/>
                  <a:gd name="T9" fmla="*/ 0 h 607"/>
                  <a:gd name="T10" fmla="*/ 0 w 251"/>
                  <a:gd name="T11" fmla="*/ 0 h 607"/>
                  <a:gd name="T12" fmla="*/ 0 w 251"/>
                  <a:gd name="T13" fmla="*/ 0 h 607"/>
                  <a:gd name="T14" fmla="*/ 0 w 251"/>
                  <a:gd name="T15" fmla="*/ 0 h 607"/>
                  <a:gd name="T16" fmla="*/ 0 w 251"/>
                  <a:gd name="T17" fmla="*/ 0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1"/>
                  <a:gd name="T28" fmla="*/ 0 h 607"/>
                  <a:gd name="T29" fmla="*/ 251 w 251"/>
                  <a:gd name="T30" fmla="*/ 607 h 6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1" h="607">
                    <a:moveTo>
                      <a:pt x="251" y="0"/>
                    </a:moveTo>
                    <a:lnTo>
                      <a:pt x="200" y="580"/>
                    </a:lnTo>
                    <a:lnTo>
                      <a:pt x="133" y="590"/>
                    </a:lnTo>
                    <a:lnTo>
                      <a:pt x="66" y="599"/>
                    </a:lnTo>
                    <a:lnTo>
                      <a:pt x="0" y="607"/>
                    </a:lnTo>
                    <a:lnTo>
                      <a:pt x="45" y="27"/>
                    </a:lnTo>
                    <a:lnTo>
                      <a:pt x="114" y="19"/>
                    </a:lnTo>
                    <a:lnTo>
                      <a:pt x="182" y="1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758B9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6" name="Freeform 159"/>
              <p:cNvSpPr>
                <a:spLocks/>
              </p:cNvSpPr>
              <p:nvPr/>
            </p:nvSpPr>
            <p:spPr bwMode="auto">
              <a:xfrm>
                <a:off x="4345" y="3405"/>
                <a:ext cx="18" cy="275"/>
              </a:xfrm>
              <a:custGeom>
                <a:avLst/>
                <a:gdLst>
                  <a:gd name="T0" fmla="*/ 0 w 248"/>
                  <a:gd name="T1" fmla="*/ 0 h 599"/>
                  <a:gd name="T2" fmla="*/ 0 w 248"/>
                  <a:gd name="T3" fmla="*/ 0 h 599"/>
                  <a:gd name="T4" fmla="*/ 0 w 248"/>
                  <a:gd name="T5" fmla="*/ 0 h 599"/>
                  <a:gd name="T6" fmla="*/ 0 w 248"/>
                  <a:gd name="T7" fmla="*/ 0 h 599"/>
                  <a:gd name="T8" fmla="*/ 0 w 248"/>
                  <a:gd name="T9" fmla="*/ 0 h 599"/>
                  <a:gd name="T10" fmla="*/ 0 w 248"/>
                  <a:gd name="T11" fmla="*/ 0 h 599"/>
                  <a:gd name="T12" fmla="*/ 0 w 248"/>
                  <a:gd name="T13" fmla="*/ 0 h 599"/>
                  <a:gd name="T14" fmla="*/ 0 w 248"/>
                  <a:gd name="T15" fmla="*/ 0 h 599"/>
                  <a:gd name="T16" fmla="*/ 0 w 248"/>
                  <a:gd name="T17" fmla="*/ 0 h 5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8"/>
                  <a:gd name="T28" fmla="*/ 0 h 599"/>
                  <a:gd name="T29" fmla="*/ 248 w 248"/>
                  <a:gd name="T30" fmla="*/ 599 h 5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8" h="599">
                    <a:moveTo>
                      <a:pt x="248" y="0"/>
                    </a:moveTo>
                    <a:lnTo>
                      <a:pt x="203" y="580"/>
                    </a:lnTo>
                    <a:lnTo>
                      <a:pt x="135" y="588"/>
                    </a:lnTo>
                    <a:lnTo>
                      <a:pt x="67" y="594"/>
                    </a:lnTo>
                    <a:lnTo>
                      <a:pt x="0" y="599"/>
                    </a:lnTo>
                    <a:lnTo>
                      <a:pt x="39" y="20"/>
                    </a:lnTo>
                    <a:lnTo>
                      <a:pt x="108" y="15"/>
                    </a:lnTo>
                    <a:lnTo>
                      <a:pt x="178" y="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73869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7" name="Freeform 160"/>
              <p:cNvSpPr>
                <a:spLocks/>
              </p:cNvSpPr>
              <p:nvPr/>
            </p:nvSpPr>
            <p:spPr bwMode="auto">
              <a:xfrm>
                <a:off x="4331" y="3410"/>
                <a:ext cx="18" cy="275"/>
              </a:xfrm>
              <a:custGeom>
                <a:avLst/>
                <a:gdLst>
                  <a:gd name="T0" fmla="*/ 0 w 245"/>
                  <a:gd name="T1" fmla="*/ 0 h 592"/>
                  <a:gd name="T2" fmla="*/ 0 w 245"/>
                  <a:gd name="T3" fmla="*/ 0 h 592"/>
                  <a:gd name="T4" fmla="*/ 0 w 245"/>
                  <a:gd name="T5" fmla="*/ 0 h 592"/>
                  <a:gd name="T6" fmla="*/ 0 w 245"/>
                  <a:gd name="T7" fmla="*/ 0 h 592"/>
                  <a:gd name="T8" fmla="*/ 0 w 245"/>
                  <a:gd name="T9" fmla="*/ 0 h 592"/>
                  <a:gd name="T10" fmla="*/ 0 w 245"/>
                  <a:gd name="T11" fmla="*/ 0 h 592"/>
                  <a:gd name="T12" fmla="*/ 0 w 245"/>
                  <a:gd name="T13" fmla="*/ 0 h 592"/>
                  <a:gd name="T14" fmla="*/ 0 w 245"/>
                  <a:gd name="T15" fmla="*/ 0 h 592"/>
                  <a:gd name="T16" fmla="*/ 0 w 245"/>
                  <a:gd name="T17" fmla="*/ 0 h 5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5"/>
                  <a:gd name="T28" fmla="*/ 0 h 592"/>
                  <a:gd name="T29" fmla="*/ 245 w 245"/>
                  <a:gd name="T30" fmla="*/ 592 h 5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5" h="592">
                    <a:moveTo>
                      <a:pt x="245" y="0"/>
                    </a:moveTo>
                    <a:lnTo>
                      <a:pt x="206" y="579"/>
                    </a:lnTo>
                    <a:lnTo>
                      <a:pt x="137" y="585"/>
                    </a:lnTo>
                    <a:lnTo>
                      <a:pt x="68" y="589"/>
                    </a:lnTo>
                    <a:lnTo>
                      <a:pt x="0" y="592"/>
                    </a:lnTo>
                    <a:lnTo>
                      <a:pt x="32" y="13"/>
                    </a:lnTo>
                    <a:lnTo>
                      <a:pt x="104" y="10"/>
                    </a:lnTo>
                    <a:lnTo>
                      <a:pt x="174" y="5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6F7F8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8" name="Freeform 161"/>
              <p:cNvSpPr>
                <a:spLocks/>
              </p:cNvSpPr>
              <p:nvPr/>
            </p:nvSpPr>
            <p:spPr bwMode="auto">
              <a:xfrm>
                <a:off x="4316" y="3408"/>
                <a:ext cx="18" cy="275"/>
              </a:xfrm>
              <a:custGeom>
                <a:avLst/>
                <a:gdLst>
                  <a:gd name="T0" fmla="*/ 0 w 243"/>
                  <a:gd name="T1" fmla="*/ 0 h 584"/>
                  <a:gd name="T2" fmla="*/ 0 w 243"/>
                  <a:gd name="T3" fmla="*/ 0 h 584"/>
                  <a:gd name="T4" fmla="*/ 0 w 243"/>
                  <a:gd name="T5" fmla="*/ 0 h 584"/>
                  <a:gd name="T6" fmla="*/ 0 w 243"/>
                  <a:gd name="T7" fmla="*/ 0 h 584"/>
                  <a:gd name="T8" fmla="*/ 0 w 243"/>
                  <a:gd name="T9" fmla="*/ 0 h 584"/>
                  <a:gd name="T10" fmla="*/ 0 w 243"/>
                  <a:gd name="T11" fmla="*/ 0 h 584"/>
                  <a:gd name="T12" fmla="*/ 0 w 243"/>
                  <a:gd name="T13" fmla="*/ 0 h 584"/>
                  <a:gd name="T14" fmla="*/ 0 w 243"/>
                  <a:gd name="T15" fmla="*/ 0 h 584"/>
                  <a:gd name="T16" fmla="*/ 0 w 243"/>
                  <a:gd name="T17" fmla="*/ 0 h 5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584"/>
                  <a:gd name="T29" fmla="*/ 243 w 243"/>
                  <a:gd name="T30" fmla="*/ 584 h 5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584">
                    <a:moveTo>
                      <a:pt x="243" y="0"/>
                    </a:moveTo>
                    <a:lnTo>
                      <a:pt x="211" y="579"/>
                    </a:lnTo>
                    <a:lnTo>
                      <a:pt x="141" y="581"/>
                    </a:lnTo>
                    <a:lnTo>
                      <a:pt x="71" y="583"/>
                    </a:lnTo>
                    <a:lnTo>
                      <a:pt x="0" y="584"/>
                    </a:lnTo>
                    <a:lnTo>
                      <a:pt x="28" y="5"/>
                    </a:lnTo>
                    <a:lnTo>
                      <a:pt x="100" y="5"/>
                    </a:lnTo>
                    <a:lnTo>
                      <a:pt x="172" y="3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B788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9" name="Freeform 162"/>
              <p:cNvSpPr>
                <a:spLocks/>
              </p:cNvSpPr>
              <p:nvPr/>
            </p:nvSpPr>
            <p:spPr bwMode="auto">
              <a:xfrm>
                <a:off x="4305" y="3408"/>
                <a:ext cx="13" cy="275"/>
              </a:xfrm>
              <a:custGeom>
                <a:avLst/>
                <a:gdLst>
                  <a:gd name="T0" fmla="*/ 0 w 169"/>
                  <a:gd name="T1" fmla="*/ 0 h 579"/>
                  <a:gd name="T2" fmla="*/ 0 w 169"/>
                  <a:gd name="T3" fmla="*/ 0 h 579"/>
                  <a:gd name="T4" fmla="*/ 0 w 169"/>
                  <a:gd name="T5" fmla="*/ 0 h 579"/>
                  <a:gd name="T6" fmla="*/ 0 w 169"/>
                  <a:gd name="T7" fmla="*/ 0 h 579"/>
                  <a:gd name="T8" fmla="*/ 0 w 169"/>
                  <a:gd name="T9" fmla="*/ 0 h 579"/>
                  <a:gd name="T10" fmla="*/ 0 w 169"/>
                  <a:gd name="T11" fmla="*/ 0 h 579"/>
                  <a:gd name="T12" fmla="*/ 0 w 169"/>
                  <a:gd name="T13" fmla="*/ 0 h 5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579"/>
                  <a:gd name="T23" fmla="*/ 169 w 169"/>
                  <a:gd name="T24" fmla="*/ 579 h 5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579">
                    <a:moveTo>
                      <a:pt x="169" y="0"/>
                    </a:moveTo>
                    <a:lnTo>
                      <a:pt x="141" y="579"/>
                    </a:lnTo>
                    <a:lnTo>
                      <a:pt x="71" y="579"/>
                    </a:lnTo>
                    <a:lnTo>
                      <a:pt x="0" y="578"/>
                    </a:lnTo>
                    <a:lnTo>
                      <a:pt x="22" y="0"/>
                    </a:lnTo>
                    <a:lnTo>
                      <a:pt x="96" y="1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66717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0" name="Freeform 163"/>
              <p:cNvSpPr>
                <a:spLocks/>
              </p:cNvSpPr>
              <p:nvPr/>
            </p:nvSpPr>
            <p:spPr bwMode="auto">
              <a:xfrm>
                <a:off x="4278" y="3410"/>
                <a:ext cx="31" cy="275"/>
              </a:xfrm>
              <a:custGeom>
                <a:avLst/>
                <a:gdLst>
                  <a:gd name="T0" fmla="*/ 0 w 412"/>
                  <a:gd name="T1" fmla="*/ 0 h 607"/>
                  <a:gd name="T2" fmla="*/ 0 w 412"/>
                  <a:gd name="T3" fmla="*/ 0 h 607"/>
                  <a:gd name="T4" fmla="*/ 0 w 412"/>
                  <a:gd name="T5" fmla="*/ 0 h 607"/>
                  <a:gd name="T6" fmla="*/ 0 w 412"/>
                  <a:gd name="T7" fmla="*/ 0 h 607"/>
                  <a:gd name="T8" fmla="*/ 0 w 412"/>
                  <a:gd name="T9" fmla="*/ 0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"/>
                  <a:gd name="T16" fmla="*/ 0 h 607"/>
                  <a:gd name="T17" fmla="*/ 412 w 412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" h="607">
                    <a:moveTo>
                      <a:pt x="412" y="29"/>
                    </a:moveTo>
                    <a:lnTo>
                      <a:pt x="390" y="607"/>
                    </a:lnTo>
                    <a:lnTo>
                      <a:pt x="0" y="579"/>
                    </a:lnTo>
                    <a:lnTo>
                      <a:pt x="11" y="0"/>
                    </a:lnTo>
                    <a:lnTo>
                      <a:pt x="412" y="29"/>
                    </a:lnTo>
                    <a:close/>
                  </a:path>
                </a:pathLst>
              </a:custGeom>
              <a:solidFill>
                <a:srgbClr val="5C636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1" name="Freeform 164"/>
              <p:cNvSpPr>
                <a:spLocks/>
              </p:cNvSpPr>
              <p:nvPr/>
            </p:nvSpPr>
            <p:spPr bwMode="auto">
              <a:xfrm>
                <a:off x="4263" y="3411"/>
                <a:ext cx="16" cy="275"/>
              </a:xfrm>
              <a:custGeom>
                <a:avLst/>
                <a:gdLst>
                  <a:gd name="T0" fmla="*/ 0 w 208"/>
                  <a:gd name="T1" fmla="*/ 0 h 609"/>
                  <a:gd name="T2" fmla="*/ 0 w 208"/>
                  <a:gd name="T3" fmla="*/ 0 h 609"/>
                  <a:gd name="T4" fmla="*/ 0 w 208"/>
                  <a:gd name="T5" fmla="*/ 0 h 609"/>
                  <a:gd name="T6" fmla="*/ 0 w 208"/>
                  <a:gd name="T7" fmla="*/ 0 h 609"/>
                  <a:gd name="T8" fmla="*/ 0 w 208"/>
                  <a:gd name="T9" fmla="*/ 0 h 609"/>
                  <a:gd name="T10" fmla="*/ 0 w 208"/>
                  <a:gd name="T11" fmla="*/ 0 h 609"/>
                  <a:gd name="T12" fmla="*/ 0 w 208"/>
                  <a:gd name="T13" fmla="*/ 0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609"/>
                  <a:gd name="T23" fmla="*/ 208 w 208"/>
                  <a:gd name="T24" fmla="*/ 609 h 6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609">
                    <a:moveTo>
                      <a:pt x="208" y="30"/>
                    </a:moveTo>
                    <a:lnTo>
                      <a:pt x="197" y="609"/>
                    </a:lnTo>
                    <a:lnTo>
                      <a:pt x="99" y="595"/>
                    </a:lnTo>
                    <a:lnTo>
                      <a:pt x="0" y="581"/>
                    </a:lnTo>
                    <a:lnTo>
                      <a:pt x="6" y="0"/>
                    </a:lnTo>
                    <a:lnTo>
                      <a:pt x="107" y="16"/>
                    </a:lnTo>
                    <a:lnTo>
                      <a:pt x="208" y="30"/>
                    </a:lnTo>
                    <a:close/>
                  </a:path>
                </a:pathLst>
              </a:custGeom>
              <a:solidFill>
                <a:srgbClr val="50525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2" name="Freeform 165"/>
              <p:cNvSpPr>
                <a:spLocks/>
              </p:cNvSpPr>
              <p:nvPr/>
            </p:nvSpPr>
            <p:spPr bwMode="auto">
              <a:xfrm>
                <a:off x="4251" y="3410"/>
                <a:ext cx="15" cy="275"/>
              </a:xfrm>
              <a:custGeom>
                <a:avLst/>
                <a:gdLst>
                  <a:gd name="T0" fmla="*/ 0 w 202"/>
                  <a:gd name="T1" fmla="*/ 0 h 618"/>
                  <a:gd name="T2" fmla="*/ 0 w 202"/>
                  <a:gd name="T3" fmla="*/ 0 h 618"/>
                  <a:gd name="T4" fmla="*/ 0 w 202"/>
                  <a:gd name="T5" fmla="*/ 0 h 618"/>
                  <a:gd name="T6" fmla="*/ 0 w 202"/>
                  <a:gd name="T7" fmla="*/ 0 h 618"/>
                  <a:gd name="T8" fmla="*/ 0 w 202"/>
                  <a:gd name="T9" fmla="*/ 0 h 618"/>
                  <a:gd name="T10" fmla="*/ 0 w 202"/>
                  <a:gd name="T11" fmla="*/ 0 h 618"/>
                  <a:gd name="T12" fmla="*/ 0 w 202"/>
                  <a:gd name="T13" fmla="*/ 0 h 6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618"/>
                  <a:gd name="T23" fmla="*/ 202 w 202"/>
                  <a:gd name="T24" fmla="*/ 618 h 6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618">
                    <a:moveTo>
                      <a:pt x="202" y="37"/>
                    </a:moveTo>
                    <a:lnTo>
                      <a:pt x="196" y="618"/>
                    </a:lnTo>
                    <a:lnTo>
                      <a:pt x="99" y="600"/>
                    </a:lnTo>
                    <a:lnTo>
                      <a:pt x="0" y="581"/>
                    </a:lnTo>
                    <a:lnTo>
                      <a:pt x="0" y="0"/>
                    </a:lnTo>
                    <a:lnTo>
                      <a:pt x="101" y="19"/>
                    </a:lnTo>
                    <a:lnTo>
                      <a:pt x="202" y="37"/>
                    </a:lnTo>
                    <a:close/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3" name="Freeform 166"/>
              <p:cNvSpPr>
                <a:spLocks/>
              </p:cNvSpPr>
              <p:nvPr/>
            </p:nvSpPr>
            <p:spPr bwMode="auto">
              <a:xfrm>
                <a:off x="4236" y="3408"/>
                <a:ext cx="15" cy="275"/>
              </a:xfrm>
              <a:custGeom>
                <a:avLst/>
                <a:gdLst>
                  <a:gd name="T0" fmla="*/ 0 w 201"/>
                  <a:gd name="T1" fmla="*/ 0 h 626"/>
                  <a:gd name="T2" fmla="*/ 0 w 201"/>
                  <a:gd name="T3" fmla="*/ 0 h 626"/>
                  <a:gd name="T4" fmla="*/ 0 w 201"/>
                  <a:gd name="T5" fmla="*/ 0 h 626"/>
                  <a:gd name="T6" fmla="*/ 0 w 201"/>
                  <a:gd name="T7" fmla="*/ 0 h 626"/>
                  <a:gd name="T8" fmla="*/ 0 w 201"/>
                  <a:gd name="T9" fmla="*/ 0 h 626"/>
                  <a:gd name="T10" fmla="*/ 0 w 201"/>
                  <a:gd name="T11" fmla="*/ 0 h 626"/>
                  <a:gd name="T12" fmla="*/ 0 w 201"/>
                  <a:gd name="T13" fmla="*/ 0 h 6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626"/>
                  <a:gd name="T23" fmla="*/ 201 w 201"/>
                  <a:gd name="T24" fmla="*/ 626 h 6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626">
                    <a:moveTo>
                      <a:pt x="201" y="45"/>
                    </a:moveTo>
                    <a:lnTo>
                      <a:pt x="201" y="626"/>
                    </a:lnTo>
                    <a:lnTo>
                      <a:pt x="104" y="605"/>
                    </a:lnTo>
                    <a:lnTo>
                      <a:pt x="8" y="584"/>
                    </a:lnTo>
                    <a:lnTo>
                      <a:pt x="0" y="0"/>
                    </a:lnTo>
                    <a:lnTo>
                      <a:pt x="101" y="24"/>
                    </a:lnTo>
                    <a:lnTo>
                      <a:pt x="201" y="45"/>
                    </a:lnTo>
                    <a:close/>
                  </a:path>
                </a:pathLst>
              </a:custGeom>
              <a:solidFill>
                <a:srgbClr val="41403F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4" name="Freeform 167"/>
              <p:cNvSpPr>
                <a:spLocks/>
              </p:cNvSpPr>
              <p:nvPr/>
            </p:nvSpPr>
            <p:spPr bwMode="auto">
              <a:xfrm>
                <a:off x="4221" y="3405"/>
                <a:ext cx="15" cy="275"/>
              </a:xfrm>
              <a:custGeom>
                <a:avLst/>
                <a:gdLst>
                  <a:gd name="T0" fmla="*/ 0 w 206"/>
                  <a:gd name="T1" fmla="*/ 0 h 635"/>
                  <a:gd name="T2" fmla="*/ 0 w 206"/>
                  <a:gd name="T3" fmla="*/ 0 h 635"/>
                  <a:gd name="T4" fmla="*/ 0 w 206"/>
                  <a:gd name="T5" fmla="*/ 0 h 635"/>
                  <a:gd name="T6" fmla="*/ 0 w 206"/>
                  <a:gd name="T7" fmla="*/ 0 h 635"/>
                  <a:gd name="T8" fmla="*/ 0 w 206"/>
                  <a:gd name="T9" fmla="*/ 0 h 635"/>
                  <a:gd name="T10" fmla="*/ 0 w 206"/>
                  <a:gd name="T11" fmla="*/ 0 h 635"/>
                  <a:gd name="T12" fmla="*/ 0 w 206"/>
                  <a:gd name="T13" fmla="*/ 0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635"/>
                  <a:gd name="T23" fmla="*/ 206 w 206"/>
                  <a:gd name="T24" fmla="*/ 635 h 6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635">
                    <a:moveTo>
                      <a:pt x="198" y="51"/>
                    </a:moveTo>
                    <a:lnTo>
                      <a:pt x="206" y="635"/>
                    </a:lnTo>
                    <a:lnTo>
                      <a:pt x="108" y="610"/>
                    </a:lnTo>
                    <a:lnTo>
                      <a:pt x="13" y="584"/>
                    </a:lnTo>
                    <a:lnTo>
                      <a:pt x="0" y="0"/>
                    </a:lnTo>
                    <a:lnTo>
                      <a:pt x="99" y="26"/>
                    </a:lnTo>
                    <a:lnTo>
                      <a:pt x="198" y="51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5" name="Freeform 168"/>
              <p:cNvSpPr>
                <a:spLocks/>
              </p:cNvSpPr>
              <p:nvPr/>
            </p:nvSpPr>
            <p:spPr bwMode="auto">
              <a:xfrm>
                <a:off x="4209" y="3402"/>
                <a:ext cx="15" cy="275"/>
              </a:xfrm>
              <a:custGeom>
                <a:avLst/>
                <a:gdLst>
                  <a:gd name="T0" fmla="*/ 0 w 207"/>
                  <a:gd name="T1" fmla="*/ 0 h 644"/>
                  <a:gd name="T2" fmla="*/ 0 w 207"/>
                  <a:gd name="T3" fmla="*/ 0 h 644"/>
                  <a:gd name="T4" fmla="*/ 0 w 207"/>
                  <a:gd name="T5" fmla="*/ 0 h 644"/>
                  <a:gd name="T6" fmla="*/ 0 w 207"/>
                  <a:gd name="T7" fmla="*/ 0 h 644"/>
                  <a:gd name="T8" fmla="*/ 0 w 207"/>
                  <a:gd name="T9" fmla="*/ 0 h 644"/>
                  <a:gd name="T10" fmla="*/ 0 w 207"/>
                  <a:gd name="T11" fmla="*/ 0 h 644"/>
                  <a:gd name="T12" fmla="*/ 0 w 207"/>
                  <a:gd name="T13" fmla="*/ 0 h 6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7"/>
                  <a:gd name="T22" fmla="*/ 0 h 644"/>
                  <a:gd name="T23" fmla="*/ 207 w 207"/>
                  <a:gd name="T24" fmla="*/ 644 h 6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7" h="644">
                    <a:moveTo>
                      <a:pt x="194" y="60"/>
                    </a:moveTo>
                    <a:lnTo>
                      <a:pt x="207" y="644"/>
                    </a:lnTo>
                    <a:lnTo>
                      <a:pt x="111" y="615"/>
                    </a:lnTo>
                    <a:lnTo>
                      <a:pt x="17" y="586"/>
                    </a:lnTo>
                    <a:lnTo>
                      <a:pt x="0" y="0"/>
                    </a:lnTo>
                    <a:lnTo>
                      <a:pt x="97" y="31"/>
                    </a:lnTo>
                    <a:lnTo>
                      <a:pt x="194" y="60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6" name="Freeform 169"/>
              <p:cNvSpPr>
                <a:spLocks/>
              </p:cNvSpPr>
              <p:nvPr/>
            </p:nvSpPr>
            <p:spPr bwMode="auto">
              <a:xfrm>
                <a:off x="4194" y="3397"/>
                <a:ext cx="15" cy="276"/>
              </a:xfrm>
              <a:custGeom>
                <a:avLst/>
                <a:gdLst>
                  <a:gd name="T0" fmla="*/ 0 w 210"/>
                  <a:gd name="T1" fmla="*/ 0 h 654"/>
                  <a:gd name="T2" fmla="*/ 0 w 210"/>
                  <a:gd name="T3" fmla="*/ 0 h 654"/>
                  <a:gd name="T4" fmla="*/ 0 w 210"/>
                  <a:gd name="T5" fmla="*/ 0 h 654"/>
                  <a:gd name="T6" fmla="*/ 0 w 210"/>
                  <a:gd name="T7" fmla="*/ 0 h 654"/>
                  <a:gd name="T8" fmla="*/ 0 w 210"/>
                  <a:gd name="T9" fmla="*/ 0 h 654"/>
                  <a:gd name="T10" fmla="*/ 0 w 210"/>
                  <a:gd name="T11" fmla="*/ 0 h 654"/>
                  <a:gd name="T12" fmla="*/ 0 w 210"/>
                  <a:gd name="T13" fmla="*/ 0 h 6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0"/>
                  <a:gd name="T22" fmla="*/ 0 h 654"/>
                  <a:gd name="T23" fmla="*/ 210 w 210"/>
                  <a:gd name="T24" fmla="*/ 654 h 6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0" h="654">
                    <a:moveTo>
                      <a:pt x="193" y="68"/>
                    </a:moveTo>
                    <a:lnTo>
                      <a:pt x="210" y="654"/>
                    </a:lnTo>
                    <a:lnTo>
                      <a:pt x="117" y="622"/>
                    </a:lnTo>
                    <a:lnTo>
                      <a:pt x="23" y="588"/>
                    </a:lnTo>
                    <a:lnTo>
                      <a:pt x="0" y="0"/>
                    </a:lnTo>
                    <a:lnTo>
                      <a:pt x="96" y="36"/>
                    </a:lnTo>
                    <a:lnTo>
                      <a:pt x="193" y="68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7" name="Freeform 170"/>
              <p:cNvSpPr>
                <a:spLocks/>
              </p:cNvSpPr>
              <p:nvPr/>
            </p:nvSpPr>
            <p:spPr bwMode="auto">
              <a:xfrm>
                <a:off x="4181" y="3397"/>
                <a:ext cx="15" cy="276"/>
              </a:xfrm>
              <a:custGeom>
                <a:avLst/>
                <a:gdLst>
                  <a:gd name="T0" fmla="*/ 0 w 211"/>
                  <a:gd name="T1" fmla="*/ 0 h 664"/>
                  <a:gd name="T2" fmla="*/ 0 w 211"/>
                  <a:gd name="T3" fmla="*/ 0 h 664"/>
                  <a:gd name="T4" fmla="*/ 0 w 211"/>
                  <a:gd name="T5" fmla="*/ 0 h 664"/>
                  <a:gd name="T6" fmla="*/ 0 w 211"/>
                  <a:gd name="T7" fmla="*/ 0 h 664"/>
                  <a:gd name="T8" fmla="*/ 0 w 211"/>
                  <a:gd name="T9" fmla="*/ 0 h 664"/>
                  <a:gd name="T10" fmla="*/ 0 w 211"/>
                  <a:gd name="T11" fmla="*/ 0 h 664"/>
                  <a:gd name="T12" fmla="*/ 0 w 211"/>
                  <a:gd name="T13" fmla="*/ 0 h 6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664"/>
                  <a:gd name="T23" fmla="*/ 211 w 211"/>
                  <a:gd name="T24" fmla="*/ 664 h 6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664">
                    <a:moveTo>
                      <a:pt x="188" y="76"/>
                    </a:moveTo>
                    <a:lnTo>
                      <a:pt x="211" y="664"/>
                    </a:lnTo>
                    <a:lnTo>
                      <a:pt x="120" y="628"/>
                    </a:lnTo>
                    <a:lnTo>
                      <a:pt x="29" y="590"/>
                    </a:lnTo>
                    <a:lnTo>
                      <a:pt x="0" y="0"/>
                    </a:lnTo>
                    <a:lnTo>
                      <a:pt x="94" y="40"/>
                    </a:lnTo>
                    <a:lnTo>
                      <a:pt x="188" y="76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8" name="Freeform 171"/>
              <p:cNvSpPr>
                <a:spLocks/>
              </p:cNvSpPr>
              <p:nvPr/>
            </p:nvSpPr>
            <p:spPr bwMode="auto">
              <a:xfrm>
                <a:off x="4169" y="3397"/>
                <a:ext cx="15" cy="275"/>
              </a:xfrm>
              <a:custGeom>
                <a:avLst/>
                <a:gdLst>
                  <a:gd name="T0" fmla="*/ 0 w 212"/>
                  <a:gd name="T1" fmla="*/ 0 h 674"/>
                  <a:gd name="T2" fmla="*/ 0 w 212"/>
                  <a:gd name="T3" fmla="*/ 0 h 674"/>
                  <a:gd name="T4" fmla="*/ 0 w 212"/>
                  <a:gd name="T5" fmla="*/ 0 h 674"/>
                  <a:gd name="T6" fmla="*/ 0 w 212"/>
                  <a:gd name="T7" fmla="*/ 0 h 674"/>
                  <a:gd name="T8" fmla="*/ 0 w 212"/>
                  <a:gd name="T9" fmla="*/ 0 h 674"/>
                  <a:gd name="T10" fmla="*/ 0 w 212"/>
                  <a:gd name="T11" fmla="*/ 0 h 674"/>
                  <a:gd name="T12" fmla="*/ 0 w 212"/>
                  <a:gd name="T13" fmla="*/ 0 h 6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2"/>
                  <a:gd name="T22" fmla="*/ 0 h 674"/>
                  <a:gd name="T23" fmla="*/ 212 w 212"/>
                  <a:gd name="T24" fmla="*/ 674 h 6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2" h="674">
                    <a:moveTo>
                      <a:pt x="183" y="84"/>
                    </a:moveTo>
                    <a:lnTo>
                      <a:pt x="212" y="674"/>
                    </a:lnTo>
                    <a:lnTo>
                      <a:pt x="123" y="634"/>
                    </a:lnTo>
                    <a:lnTo>
                      <a:pt x="33" y="591"/>
                    </a:lnTo>
                    <a:lnTo>
                      <a:pt x="0" y="0"/>
                    </a:lnTo>
                    <a:lnTo>
                      <a:pt x="91" y="43"/>
                    </a:lnTo>
                    <a:lnTo>
                      <a:pt x="183" y="84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9" name="Freeform 172"/>
              <p:cNvSpPr>
                <a:spLocks/>
              </p:cNvSpPr>
              <p:nvPr/>
            </p:nvSpPr>
            <p:spPr bwMode="auto">
              <a:xfrm>
                <a:off x="4154" y="3391"/>
                <a:ext cx="16" cy="275"/>
              </a:xfrm>
              <a:custGeom>
                <a:avLst/>
                <a:gdLst>
                  <a:gd name="T0" fmla="*/ 0 w 212"/>
                  <a:gd name="T1" fmla="*/ 0 h 686"/>
                  <a:gd name="T2" fmla="*/ 0 w 212"/>
                  <a:gd name="T3" fmla="*/ 0 h 686"/>
                  <a:gd name="T4" fmla="*/ 0 w 212"/>
                  <a:gd name="T5" fmla="*/ 0 h 686"/>
                  <a:gd name="T6" fmla="*/ 0 w 212"/>
                  <a:gd name="T7" fmla="*/ 0 h 686"/>
                  <a:gd name="T8" fmla="*/ 0 w 212"/>
                  <a:gd name="T9" fmla="*/ 0 h 686"/>
                  <a:gd name="T10" fmla="*/ 0 w 212"/>
                  <a:gd name="T11" fmla="*/ 0 h 686"/>
                  <a:gd name="T12" fmla="*/ 0 w 212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2"/>
                  <a:gd name="T22" fmla="*/ 0 h 686"/>
                  <a:gd name="T23" fmla="*/ 212 w 212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2" h="686">
                    <a:moveTo>
                      <a:pt x="179" y="95"/>
                    </a:moveTo>
                    <a:lnTo>
                      <a:pt x="212" y="686"/>
                    </a:lnTo>
                    <a:lnTo>
                      <a:pt x="125" y="642"/>
                    </a:lnTo>
                    <a:lnTo>
                      <a:pt x="39" y="595"/>
                    </a:lnTo>
                    <a:lnTo>
                      <a:pt x="0" y="0"/>
                    </a:lnTo>
                    <a:lnTo>
                      <a:pt x="89" y="48"/>
                    </a:lnTo>
                    <a:lnTo>
                      <a:pt x="179" y="95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0" name="Freeform 173"/>
              <p:cNvSpPr>
                <a:spLocks/>
              </p:cNvSpPr>
              <p:nvPr/>
            </p:nvSpPr>
            <p:spPr bwMode="auto">
              <a:xfrm>
                <a:off x="4143" y="3383"/>
                <a:ext cx="15" cy="276"/>
              </a:xfrm>
              <a:custGeom>
                <a:avLst/>
                <a:gdLst>
                  <a:gd name="T0" fmla="*/ 0 w 211"/>
                  <a:gd name="T1" fmla="*/ 0 h 698"/>
                  <a:gd name="T2" fmla="*/ 0 w 211"/>
                  <a:gd name="T3" fmla="*/ 0 h 698"/>
                  <a:gd name="T4" fmla="*/ 0 w 211"/>
                  <a:gd name="T5" fmla="*/ 0 h 698"/>
                  <a:gd name="T6" fmla="*/ 0 w 211"/>
                  <a:gd name="T7" fmla="*/ 0 h 698"/>
                  <a:gd name="T8" fmla="*/ 0 w 211"/>
                  <a:gd name="T9" fmla="*/ 0 h 698"/>
                  <a:gd name="T10" fmla="*/ 0 w 211"/>
                  <a:gd name="T11" fmla="*/ 0 h 698"/>
                  <a:gd name="T12" fmla="*/ 0 w 211"/>
                  <a:gd name="T13" fmla="*/ 0 h 6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698"/>
                  <a:gd name="T23" fmla="*/ 211 w 211"/>
                  <a:gd name="T24" fmla="*/ 698 h 6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698">
                    <a:moveTo>
                      <a:pt x="172" y="103"/>
                    </a:moveTo>
                    <a:lnTo>
                      <a:pt x="211" y="698"/>
                    </a:lnTo>
                    <a:lnTo>
                      <a:pt x="127" y="649"/>
                    </a:lnTo>
                    <a:lnTo>
                      <a:pt x="44" y="598"/>
                    </a:lnTo>
                    <a:lnTo>
                      <a:pt x="0" y="0"/>
                    </a:lnTo>
                    <a:lnTo>
                      <a:pt x="86" y="53"/>
                    </a:lnTo>
                    <a:lnTo>
                      <a:pt x="172" y="103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1" name="Freeform 174"/>
              <p:cNvSpPr>
                <a:spLocks/>
              </p:cNvSpPr>
              <p:nvPr/>
            </p:nvSpPr>
            <p:spPr bwMode="auto">
              <a:xfrm>
                <a:off x="4130" y="3380"/>
                <a:ext cx="16" cy="275"/>
              </a:xfrm>
              <a:custGeom>
                <a:avLst/>
                <a:gdLst>
                  <a:gd name="T0" fmla="*/ 0 w 210"/>
                  <a:gd name="T1" fmla="*/ 0 h 710"/>
                  <a:gd name="T2" fmla="*/ 0 w 210"/>
                  <a:gd name="T3" fmla="*/ 0 h 710"/>
                  <a:gd name="T4" fmla="*/ 0 w 210"/>
                  <a:gd name="T5" fmla="*/ 0 h 710"/>
                  <a:gd name="T6" fmla="*/ 0 w 210"/>
                  <a:gd name="T7" fmla="*/ 0 h 710"/>
                  <a:gd name="T8" fmla="*/ 0 w 210"/>
                  <a:gd name="T9" fmla="*/ 0 h 710"/>
                  <a:gd name="T10" fmla="*/ 0 w 210"/>
                  <a:gd name="T11" fmla="*/ 0 h 710"/>
                  <a:gd name="T12" fmla="*/ 0 w 210"/>
                  <a:gd name="T13" fmla="*/ 0 h 7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0"/>
                  <a:gd name="T22" fmla="*/ 0 h 710"/>
                  <a:gd name="T23" fmla="*/ 210 w 210"/>
                  <a:gd name="T24" fmla="*/ 710 h 7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0" h="710">
                    <a:moveTo>
                      <a:pt x="166" y="112"/>
                    </a:moveTo>
                    <a:lnTo>
                      <a:pt x="210" y="710"/>
                    </a:lnTo>
                    <a:lnTo>
                      <a:pt x="129" y="656"/>
                    </a:lnTo>
                    <a:lnTo>
                      <a:pt x="49" y="599"/>
                    </a:lnTo>
                    <a:lnTo>
                      <a:pt x="0" y="0"/>
                    </a:lnTo>
                    <a:lnTo>
                      <a:pt x="82" y="57"/>
                    </a:lnTo>
                    <a:lnTo>
                      <a:pt x="166" y="112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2" name="Freeform 175"/>
              <p:cNvSpPr>
                <a:spLocks/>
              </p:cNvSpPr>
              <p:nvPr/>
            </p:nvSpPr>
            <p:spPr bwMode="auto">
              <a:xfrm>
                <a:off x="4120" y="3374"/>
                <a:ext cx="16" cy="275"/>
              </a:xfrm>
              <a:custGeom>
                <a:avLst/>
                <a:gdLst>
                  <a:gd name="T0" fmla="*/ 0 w 208"/>
                  <a:gd name="T1" fmla="*/ 0 h 722"/>
                  <a:gd name="T2" fmla="*/ 0 w 208"/>
                  <a:gd name="T3" fmla="*/ 0 h 722"/>
                  <a:gd name="T4" fmla="*/ 0 w 208"/>
                  <a:gd name="T5" fmla="*/ 0 h 722"/>
                  <a:gd name="T6" fmla="*/ 0 w 208"/>
                  <a:gd name="T7" fmla="*/ 0 h 722"/>
                  <a:gd name="T8" fmla="*/ 0 w 208"/>
                  <a:gd name="T9" fmla="*/ 0 h 722"/>
                  <a:gd name="T10" fmla="*/ 0 w 208"/>
                  <a:gd name="T11" fmla="*/ 0 h 722"/>
                  <a:gd name="T12" fmla="*/ 0 w 208"/>
                  <a:gd name="T13" fmla="*/ 0 h 7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722"/>
                  <a:gd name="T23" fmla="*/ 208 w 208"/>
                  <a:gd name="T24" fmla="*/ 722 h 7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722">
                    <a:moveTo>
                      <a:pt x="159" y="123"/>
                    </a:moveTo>
                    <a:lnTo>
                      <a:pt x="208" y="722"/>
                    </a:lnTo>
                    <a:lnTo>
                      <a:pt x="130" y="664"/>
                    </a:lnTo>
                    <a:lnTo>
                      <a:pt x="53" y="604"/>
                    </a:lnTo>
                    <a:lnTo>
                      <a:pt x="0" y="0"/>
                    </a:lnTo>
                    <a:lnTo>
                      <a:pt x="79" y="62"/>
                    </a:lnTo>
                    <a:lnTo>
                      <a:pt x="159" y="123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3" name="Freeform 176"/>
              <p:cNvSpPr>
                <a:spLocks/>
              </p:cNvSpPr>
              <p:nvPr/>
            </p:nvSpPr>
            <p:spPr bwMode="auto">
              <a:xfrm>
                <a:off x="4109" y="3368"/>
                <a:ext cx="15" cy="275"/>
              </a:xfrm>
              <a:custGeom>
                <a:avLst/>
                <a:gdLst>
                  <a:gd name="T0" fmla="*/ 0 w 205"/>
                  <a:gd name="T1" fmla="*/ 0 h 737"/>
                  <a:gd name="T2" fmla="*/ 0 w 205"/>
                  <a:gd name="T3" fmla="*/ 0 h 737"/>
                  <a:gd name="T4" fmla="*/ 0 w 205"/>
                  <a:gd name="T5" fmla="*/ 0 h 737"/>
                  <a:gd name="T6" fmla="*/ 0 w 205"/>
                  <a:gd name="T7" fmla="*/ 0 h 737"/>
                  <a:gd name="T8" fmla="*/ 0 w 205"/>
                  <a:gd name="T9" fmla="*/ 0 h 737"/>
                  <a:gd name="T10" fmla="*/ 0 w 205"/>
                  <a:gd name="T11" fmla="*/ 0 h 737"/>
                  <a:gd name="T12" fmla="*/ 0 w 205"/>
                  <a:gd name="T13" fmla="*/ 0 h 7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5"/>
                  <a:gd name="T22" fmla="*/ 0 h 737"/>
                  <a:gd name="T23" fmla="*/ 205 w 205"/>
                  <a:gd name="T24" fmla="*/ 737 h 7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5" h="737">
                    <a:moveTo>
                      <a:pt x="152" y="133"/>
                    </a:moveTo>
                    <a:lnTo>
                      <a:pt x="205" y="737"/>
                    </a:lnTo>
                    <a:lnTo>
                      <a:pt x="130" y="673"/>
                    </a:lnTo>
                    <a:lnTo>
                      <a:pt x="57" y="608"/>
                    </a:lnTo>
                    <a:lnTo>
                      <a:pt x="0" y="0"/>
                    </a:lnTo>
                    <a:lnTo>
                      <a:pt x="75" y="68"/>
                    </a:lnTo>
                    <a:lnTo>
                      <a:pt x="152" y="133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4" name="Freeform 177"/>
              <p:cNvSpPr>
                <a:spLocks/>
              </p:cNvSpPr>
              <p:nvPr/>
            </p:nvSpPr>
            <p:spPr bwMode="auto">
              <a:xfrm>
                <a:off x="4098" y="3362"/>
                <a:ext cx="15" cy="275"/>
              </a:xfrm>
              <a:custGeom>
                <a:avLst/>
                <a:gdLst>
                  <a:gd name="T0" fmla="*/ 0 w 201"/>
                  <a:gd name="T1" fmla="*/ 0 h 751"/>
                  <a:gd name="T2" fmla="*/ 0 w 201"/>
                  <a:gd name="T3" fmla="*/ 0 h 751"/>
                  <a:gd name="T4" fmla="*/ 0 w 201"/>
                  <a:gd name="T5" fmla="*/ 0 h 751"/>
                  <a:gd name="T6" fmla="*/ 0 w 201"/>
                  <a:gd name="T7" fmla="*/ 0 h 751"/>
                  <a:gd name="T8" fmla="*/ 0 w 201"/>
                  <a:gd name="T9" fmla="*/ 0 h 751"/>
                  <a:gd name="T10" fmla="*/ 0 w 201"/>
                  <a:gd name="T11" fmla="*/ 0 h 751"/>
                  <a:gd name="T12" fmla="*/ 0 w 201"/>
                  <a:gd name="T13" fmla="*/ 0 h 7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751"/>
                  <a:gd name="T23" fmla="*/ 201 w 201"/>
                  <a:gd name="T24" fmla="*/ 751 h 7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751">
                    <a:moveTo>
                      <a:pt x="144" y="143"/>
                    </a:moveTo>
                    <a:lnTo>
                      <a:pt x="201" y="751"/>
                    </a:lnTo>
                    <a:lnTo>
                      <a:pt x="132" y="682"/>
                    </a:lnTo>
                    <a:lnTo>
                      <a:pt x="63" y="611"/>
                    </a:lnTo>
                    <a:lnTo>
                      <a:pt x="0" y="0"/>
                    </a:lnTo>
                    <a:lnTo>
                      <a:pt x="71" y="73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5" name="Freeform 178"/>
              <p:cNvSpPr>
                <a:spLocks/>
              </p:cNvSpPr>
              <p:nvPr/>
            </p:nvSpPr>
            <p:spPr bwMode="auto">
              <a:xfrm>
                <a:off x="4089" y="3352"/>
                <a:ext cx="15" cy="276"/>
              </a:xfrm>
              <a:custGeom>
                <a:avLst/>
                <a:gdLst>
                  <a:gd name="T0" fmla="*/ 0 w 197"/>
                  <a:gd name="T1" fmla="*/ 0 h 764"/>
                  <a:gd name="T2" fmla="*/ 0 w 197"/>
                  <a:gd name="T3" fmla="*/ 0 h 764"/>
                  <a:gd name="T4" fmla="*/ 0 w 197"/>
                  <a:gd name="T5" fmla="*/ 0 h 764"/>
                  <a:gd name="T6" fmla="*/ 0 w 197"/>
                  <a:gd name="T7" fmla="*/ 0 h 764"/>
                  <a:gd name="T8" fmla="*/ 0 w 197"/>
                  <a:gd name="T9" fmla="*/ 0 h 764"/>
                  <a:gd name="T10" fmla="*/ 0 w 197"/>
                  <a:gd name="T11" fmla="*/ 0 h 764"/>
                  <a:gd name="T12" fmla="*/ 0 w 197"/>
                  <a:gd name="T13" fmla="*/ 0 h 7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764"/>
                  <a:gd name="T23" fmla="*/ 197 w 197"/>
                  <a:gd name="T24" fmla="*/ 764 h 7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764">
                    <a:moveTo>
                      <a:pt x="134" y="153"/>
                    </a:moveTo>
                    <a:lnTo>
                      <a:pt x="197" y="764"/>
                    </a:lnTo>
                    <a:lnTo>
                      <a:pt x="130" y="691"/>
                    </a:lnTo>
                    <a:lnTo>
                      <a:pt x="66" y="615"/>
                    </a:lnTo>
                    <a:lnTo>
                      <a:pt x="0" y="0"/>
                    </a:lnTo>
                    <a:lnTo>
                      <a:pt x="67" y="78"/>
                    </a:lnTo>
                    <a:lnTo>
                      <a:pt x="134" y="153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6" name="Freeform 179"/>
              <p:cNvSpPr>
                <a:spLocks/>
              </p:cNvSpPr>
              <p:nvPr/>
            </p:nvSpPr>
            <p:spPr bwMode="auto">
              <a:xfrm>
                <a:off x="4079" y="3346"/>
                <a:ext cx="13" cy="275"/>
              </a:xfrm>
              <a:custGeom>
                <a:avLst/>
                <a:gdLst>
                  <a:gd name="T0" fmla="*/ 0 w 191"/>
                  <a:gd name="T1" fmla="*/ 0 h 780"/>
                  <a:gd name="T2" fmla="*/ 0 w 191"/>
                  <a:gd name="T3" fmla="*/ 0 h 780"/>
                  <a:gd name="T4" fmla="*/ 0 w 191"/>
                  <a:gd name="T5" fmla="*/ 0 h 780"/>
                  <a:gd name="T6" fmla="*/ 0 w 191"/>
                  <a:gd name="T7" fmla="*/ 0 h 780"/>
                  <a:gd name="T8" fmla="*/ 0 w 191"/>
                  <a:gd name="T9" fmla="*/ 0 h 780"/>
                  <a:gd name="T10" fmla="*/ 0 w 191"/>
                  <a:gd name="T11" fmla="*/ 0 h 780"/>
                  <a:gd name="T12" fmla="*/ 0 w 191"/>
                  <a:gd name="T13" fmla="*/ 0 h 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80"/>
                  <a:gd name="T23" fmla="*/ 191 w 191"/>
                  <a:gd name="T24" fmla="*/ 780 h 7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80">
                    <a:moveTo>
                      <a:pt x="125" y="165"/>
                    </a:moveTo>
                    <a:lnTo>
                      <a:pt x="191" y="780"/>
                    </a:lnTo>
                    <a:lnTo>
                      <a:pt x="129" y="701"/>
                    </a:lnTo>
                    <a:lnTo>
                      <a:pt x="70" y="620"/>
                    </a:lnTo>
                    <a:lnTo>
                      <a:pt x="0" y="0"/>
                    </a:lnTo>
                    <a:lnTo>
                      <a:pt x="62" y="83"/>
                    </a:lnTo>
                    <a:lnTo>
                      <a:pt x="125" y="165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7" name="Freeform 180"/>
              <p:cNvSpPr>
                <a:spLocks/>
              </p:cNvSpPr>
              <p:nvPr/>
            </p:nvSpPr>
            <p:spPr bwMode="auto">
              <a:xfrm>
                <a:off x="4067" y="3346"/>
                <a:ext cx="18" cy="275"/>
              </a:xfrm>
              <a:custGeom>
                <a:avLst/>
                <a:gdLst>
                  <a:gd name="T0" fmla="*/ 0 w 250"/>
                  <a:gd name="T1" fmla="*/ 0 h 643"/>
                  <a:gd name="T2" fmla="*/ 0 w 250"/>
                  <a:gd name="T3" fmla="*/ 0 h 643"/>
                  <a:gd name="T4" fmla="*/ 0 w 250"/>
                  <a:gd name="T5" fmla="*/ 0 h 643"/>
                  <a:gd name="T6" fmla="*/ 0 w 250"/>
                  <a:gd name="T7" fmla="*/ 0 h 643"/>
                  <a:gd name="T8" fmla="*/ 0 w 250"/>
                  <a:gd name="T9" fmla="*/ 0 h 643"/>
                  <a:gd name="T10" fmla="*/ 0 w 250"/>
                  <a:gd name="T11" fmla="*/ 0 h 643"/>
                  <a:gd name="T12" fmla="*/ 0 w 250"/>
                  <a:gd name="T13" fmla="*/ 0 h 6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"/>
                  <a:gd name="T22" fmla="*/ 0 h 643"/>
                  <a:gd name="T23" fmla="*/ 250 w 250"/>
                  <a:gd name="T24" fmla="*/ 643 h 6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" h="643">
                    <a:moveTo>
                      <a:pt x="180" y="23"/>
                    </a:moveTo>
                    <a:lnTo>
                      <a:pt x="250" y="643"/>
                    </a:lnTo>
                    <a:lnTo>
                      <a:pt x="162" y="632"/>
                    </a:lnTo>
                    <a:lnTo>
                      <a:pt x="73" y="621"/>
                    </a:lnTo>
                    <a:lnTo>
                      <a:pt x="0" y="0"/>
                    </a:lnTo>
                    <a:lnTo>
                      <a:pt x="90" y="13"/>
                    </a:lnTo>
                    <a:lnTo>
                      <a:pt x="180" y="23"/>
                    </a:lnTo>
                    <a:close/>
                  </a:path>
                </a:pathLst>
              </a:custGeom>
              <a:solidFill>
                <a:srgbClr val="53565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8" name="Freeform 181"/>
              <p:cNvSpPr>
                <a:spLocks/>
              </p:cNvSpPr>
              <p:nvPr/>
            </p:nvSpPr>
            <p:spPr bwMode="auto">
              <a:xfrm>
                <a:off x="4054" y="3343"/>
                <a:ext cx="18" cy="275"/>
              </a:xfrm>
              <a:custGeom>
                <a:avLst/>
                <a:gdLst>
                  <a:gd name="T0" fmla="*/ 0 w 254"/>
                  <a:gd name="T1" fmla="*/ 0 h 650"/>
                  <a:gd name="T2" fmla="*/ 0 w 254"/>
                  <a:gd name="T3" fmla="*/ 0 h 650"/>
                  <a:gd name="T4" fmla="*/ 0 w 254"/>
                  <a:gd name="T5" fmla="*/ 0 h 650"/>
                  <a:gd name="T6" fmla="*/ 0 w 254"/>
                  <a:gd name="T7" fmla="*/ 0 h 650"/>
                  <a:gd name="T8" fmla="*/ 0 w 254"/>
                  <a:gd name="T9" fmla="*/ 0 h 650"/>
                  <a:gd name="T10" fmla="*/ 0 w 254"/>
                  <a:gd name="T11" fmla="*/ 0 h 650"/>
                  <a:gd name="T12" fmla="*/ 0 w 254"/>
                  <a:gd name="T13" fmla="*/ 0 h 6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4"/>
                  <a:gd name="T22" fmla="*/ 0 h 650"/>
                  <a:gd name="T23" fmla="*/ 254 w 254"/>
                  <a:gd name="T24" fmla="*/ 650 h 6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4" h="650">
                    <a:moveTo>
                      <a:pt x="181" y="29"/>
                    </a:moveTo>
                    <a:lnTo>
                      <a:pt x="254" y="650"/>
                    </a:lnTo>
                    <a:lnTo>
                      <a:pt x="167" y="636"/>
                    </a:lnTo>
                    <a:lnTo>
                      <a:pt x="80" y="621"/>
                    </a:lnTo>
                    <a:lnTo>
                      <a:pt x="0" y="0"/>
                    </a:lnTo>
                    <a:lnTo>
                      <a:pt x="90" y="16"/>
                    </a:lnTo>
                    <a:lnTo>
                      <a:pt x="181" y="29"/>
                    </a:lnTo>
                    <a:close/>
                  </a:path>
                </a:pathLst>
              </a:custGeom>
              <a:solidFill>
                <a:srgbClr val="4C4D4E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9" name="Freeform 182"/>
              <p:cNvSpPr>
                <a:spLocks/>
              </p:cNvSpPr>
              <p:nvPr/>
            </p:nvSpPr>
            <p:spPr bwMode="auto">
              <a:xfrm>
                <a:off x="4041" y="3343"/>
                <a:ext cx="18" cy="275"/>
              </a:xfrm>
              <a:custGeom>
                <a:avLst/>
                <a:gdLst>
                  <a:gd name="T0" fmla="*/ 0 w 258"/>
                  <a:gd name="T1" fmla="*/ 0 h 656"/>
                  <a:gd name="T2" fmla="*/ 0 w 258"/>
                  <a:gd name="T3" fmla="*/ 0 h 656"/>
                  <a:gd name="T4" fmla="*/ 0 w 258"/>
                  <a:gd name="T5" fmla="*/ 0 h 656"/>
                  <a:gd name="T6" fmla="*/ 0 w 258"/>
                  <a:gd name="T7" fmla="*/ 0 h 656"/>
                  <a:gd name="T8" fmla="*/ 0 w 258"/>
                  <a:gd name="T9" fmla="*/ 0 h 656"/>
                  <a:gd name="T10" fmla="*/ 0 w 258"/>
                  <a:gd name="T11" fmla="*/ 0 h 656"/>
                  <a:gd name="T12" fmla="*/ 0 w 258"/>
                  <a:gd name="T13" fmla="*/ 0 h 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"/>
                  <a:gd name="T22" fmla="*/ 0 h 656"/>
                  <a:gd name="T23" fmla="*/ 258 w 258"/>
                  <a:gd name="T24" fmla="*/ 656 h 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" h="656">
                    <a:moveTo>
                      <a:pt x="178" y="35"/>
                    </a:moveTo>
                    <a:lnTo>
                      <a:pt x="258" y="656"/>
                    </a:lnTo>
                    <a:lnTo>
                      <a:pt x="171" y="639"/>
                    </a:lnTo>
                    <a:lnTo>
                      <a:pt x="85" y="621"/>
                    </a:lnTo>
                    <a:lnTo>
                      <a:pt x="0" y="0"/>
                    </a:lnTo>
                    <a:lnTo>
                      <a:pt x="89" y="18"/>
                    </a:lnTo>
                    <a:lnTo>
                      <a:pt x="178" y="35"/>
                    </a:lnTo>
                    <a:close/>
                  </a:path>
                </a:pathLst>
              </a:custGeom>
              <a:solidFill>
                <a:srgbClr val="45444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0" name="Freeform 183"/>
              <p:cNvSpPr>
                <a:spLocks/>
              </p:cNvSpPr>
              <p:nvPr/>
            </p:nvSpPr>
            <p:spPr bwMode="auto">
              <a:xfrm>
                <a:off x="4028" y="3338"/>
                <a:ext cx="18" cy="276"/>
              </a:xfrm>
              <a:custGeom>
                <a:avLst/>
                <a:gdLst>
                  <a:gd name="T0" fmla="*/ 0 w 262"/>
                  <a:gd name="T1" fmla="*/ 0 h 665"/>
                  <a:gd name="T2" fmla="*/ 0 w 262"/>
                  <a:gd name="T3" fmla="*/ 0 h 665"/>
                  <a:gd name="T4" fmla="*/ 0 w 262"/>
                  <a:gd name="T5" fmla="*/ 0 h 665"/>
                  <a:gd name="T6" fmla="*/ 0 w 262"/>
                  <a:gd name="T7" fmla="*/ 0 h 665"/>
                  <a:gd name="T8" fmla="*/ 0 w 262"/>
                  <a:gd name="T9" fmla="*/ 0 h 665"/>
                  <a:gd name="T10" fmla="*/ 0 w 262"/>
                  <a:gd name="T11" fmla="*/ 0 h 665"/>
                  <a:gd name="T12" fmla="*/ 0 w 262"/>
                  <a:gd name="T13" fmla="*/ 0 h 6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2"/>
                  <a:gd name="T22" fmla="*/ 0 h 665"/>
                  <a:gd name="T23" fmla="*/ 262 w 262"/>
                  <a:gd name="T24" fmla="*/ 665 h 6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2" h="665">
                    <a:moveTo>
                      <a:pt x="177" y="44"/>
                    </a:moveTo>
                    <a:lnTo>
                      <a:pt x="262" y="665"/>
                    </a:lnTo>
                    <a:lnTo>
                      <a:pt x="176" y="646"/>
                    </a:lnTo>
                    <a:lnTo>
                      <a:pt x="89" y="624"/>
                    </a:lnTo>
                    <a:lnTo>
                      <a:pt x="0" y="0"/>
                    </a:lnTo>
                    <a:lnTo>
                      <a:pt x="88" y="23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3C393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1" name="Freeform 184"/>
              <p:cNvSpPr>
                <a:spLocks/>
              </p:cNvSpPr>
              <p:nvPr/>
            </p:nvSpPr>
            <p:spPr bwMode="auto">
              <a:xfrm>
                <a:off x="4016" y="3337"/>
                <a:ext cx="20" cy="275"/>
              </a:xfrm>
              <a:custGeom>
                <a:avLst/>
                <a:gdLst>
                  <a:gd name="T0" fmla="*/ 0 w 264"/>
                  <a:gd name="T1" fmla="*/ 0 h 673"/>
                  <a:gd name="T2" fmla="*/ 0 w 264"/>
                  <a:gd name="T3" fmla="*/ 0 h 673"/>
                  <a:gd name="T4" fmla="*/ 0 w 264"/>
                  <a:gd name="T5" fmla="*/ 0 h 673"/>
                  <a:gd name="T6" fmla="*/ 0 w 264"/>
                  <a:gd name="T7" fmla="*/ 0 h 673"/>
                  <a:gd name="T8" fmla="*/ 0 w 264"/>
                  <a:gd name="T9" fmla="*/ 0 h 673"/>
                  <a:gd name="T10" fmla="*/ 0 w 264"/>
                  <a:gd name="T11" fmla="*/ 0 h 673"/>
                  <a:gd name="T12" fmla="*/ 0 w 264"/>
                  <a:gd name="T13" fmla="*/ 0 h 6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673"/>
                  <a:gd name="T23" fmla="*/ 264 w 264"/>
                  <a:gd name="T24" fmla="*/ 673 h 6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673">
                    <a:moveTo>
                      <a:pt x="175" y="49"/>
                    </a:moveTo>
                    <a:lnTo>
                      <a:pt x="264" y="673"/>
                    </a:lnTo>
                    <a:lnTo>
                      <a:pt x="179" y="649"/>
                    </a:lnTo>
                    <a:lnTo>
                      <a:pt x="95" y="624"/>
                    </a:lnTo>
                    <a:lnTo>
                      <a:pt x="0" y="0"/>
                    </a:lnTo>
                    <a:lnTo>
                      <a:pt x="87" y="25"/>
                    </a:lnTo>
                    <a:lnTo>
                      <a:pt x="175" y="49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2" name="Freeform 185"/>
              <p:cNvSpPr>
                <a:spLocks/>
              </p:cNvSpPr>
              <p:nvPr/>
            </p:nvSpPr>
            <p:spPr bwMode="auto">
              <a:xfrm>
                <a:off x="4005" y="3334"/>
                <a:ext cx="18" cy="275"/>
              </a:xfrm>
              <a:custGeom>
                <a:avLst/>
                <a:gdLst>
                  <a:gd name="T0" fmla="*/ 0 w 266"/>
                  <a:gd name="T1" fmla="*/ 0 h 681"/>
                  <a:gd name="T2" fmla="*/ 0 w 266"/>
                  <a:gd name="T3" fmla="*/ 0 h 681"/>
                  <a:gd name="T4" fmla="*/ 0 w 266"/>
                  <a:gd name="T5" fmla="*/ 0 h 681"/>
                  <a:gd name="T6" fmla="*/ 0 w 266"/>
                  <a:gd name="T7" fmla="*/ 0 h 681"/>
                  <a:gd name="T8" fmla="*/ 0 w 266"/>
                  <a:gd name="T9" fmla="*/ 0 h 681"/>
                  <a:gd name="T10" fmla="*/ 0 w 266"/>
                  <a:gd name="T11" fmla="*/ 0 h 681"/>
                  <a:gd name="T12" fmla="*/ 0 w 266"/>
                  <a:gd name="T13" fmla="*/ 0 h 6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"/>
                  <a:gd name="T22" fmla="*/ 0 h 681"/>
                  <a:gd name="T23" fmla="*/ 266 w 266"/>
                  <a:gd name="T24" fmla="*/ 681 h 6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" h="681">
                    <a:moveTo>
                      <a:pt x="171" y="57"/>
                    </a:moveTo>
                    <a:lnTo>
                      <a:pt x="266" y="681"/>
                    </a:lnTo>
                    <a:lnTo>
                      <a:pt x="182" y="654"/>
                    </a:lnTo>
                    <a:lnTo>
                      <a:pt x="99" y="625"/>
                    </a:lnTo>
                    <a:lnTo>
                      <a:pt x="0" y="0"/>
                    </a:lnTo>
                    <a:lnTo>
                      <a:pt x="85" y="29"/>
                    </a:lnTo>
                    <a:lnTo>
                      <a:pt x="171" y="57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3" name="Freeform 186"/>
              <p:cNvSpPr>
                <a:spLocks/>
              </p:cNvSpPr>
              <p:nvPr/>
            </p:nvSpPr>
            <p:spPr bwMode="auto">
              <a:xfrm>
                <a:off x="3992" y="3332"/>
                <a:ext cx="18" cy="275"/>
              </a:xfrm>
              <a:custGeom>
                <a:avLst/>
                <a:gdLst>
                  <a:gd name="T0" fmla="*/ 0 w 269"/>
                  <a:gd name="T1" fmla="*/ 0 h 690"/>
                  <a:gd name="T2" fmla="*/ 0 w 269"/>
                  <a:gd name="T3" fmla="*/ 0 h 690"/>
                  <a:gd name="T4" fmla="*/ 0 w 269"/>
                  <a:gd name="T5" fmla="*/ 0 h 690"/>
                  <a:gd name="T6" fmla="*/ 0 w 269"/>
                  <a:gd name="T7" fmla="*/ 0 h 690"/>
                  <a:gd name="T8" fmla="*/ 0 w 269"/>
                  <a:gd name="T9" fmla="*/ 0 h 690"/>
                  <a:gd name="T10" fmla="*/ 0 w 269"/>
                  <a:gd name="T11" fmla="*/ 0 h 690"/>
                  <a:gd name="T12" fmla="*/ 0 w 269"/>
                  <a:gd name="T13" fmla="*/ 0 h 6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690"/>
                  <a:gd name="T23" fmla="*/ 269 w 269"/>
                  <a:gd name="T24" fmla="*/ 690 h 6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690">
                    <a:moveTo>
                      <a:pt x="170" y="65"/>
                    </a:moveTo>
                    <a:lnTo>
                      <a:pt x="269" y="690"/>
                    </a:lnTo>
                    <a:lnTo>
                      <a:pt x="187" y="660"/>
                    </a:lnTo>
                    <a:lnTo>
                      <a:pt x="105" y="628"/>
                    </a:lnTo>
                    <a:lnTo>
                      <a:pt x="0" y="0"/>
                    </a:lnTo>
                    <a:lnTo>
                      <a:pt x="84" y="33"/>
                    </a:lnTo>
                    <a:lnTo>
                      <a:pt x="170" y="65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4" name="Freeform 187"/>
              <p:cNvSpPr>
                <a:spLocks/>
              </p:cNvSpPr>
              <p:nvPr/>
            </p:nvSpPr>
            <p:spPr bwMode="auto">
              <a:xfrm>
                <a:off x="3979" y="3329"/>
                <a:ext cx="20" cy="275"/>
              </a:xfrm>
              <a:custGeom>
                <a:avLst/>
                <a:gdLst>
                  <a:gd name="T0" fmla="*/ 0 w 270"/>
                  <a:gd name="T1" fmla="*/ 0 h 700"/>
                  <a:gd name="T2" fmla="*/ 0 w 270"/>
                  <a:gd name="T3" fmla="*/ 0 h 700"/>
                  <a:gd name="T4" fmla="*/ 0 w 270"/>
                  <a:gd name="T5" fmla="*/ 0 h 700"/>
                  <a:gd name="T6" fmla="*/ 0 w 270"/>
                  <a:gd name="T7" fmla="*/ 0 h 700"/>
                  <a:gd name="T8" fmla="*/ 0 w 270"/>
                  <a:gd name="T9" fmla="*/ 0 h 700"/>
                  <a:gd name="T10" fmla="*/ 0 w 270"/>
                  <a:gd name="T11" fmla="*/ 0 h 700"/>
                  <a:gd name="T12" fmla="*/ 0 w 27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0"/>
                  <a:gd name="T22" fmla="*/ 0 h 700"/>
                  <a:gd name="T23" fmla="*/ 270 w 27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0" h="700">
                    <a:moveTo>
                      <a:pt x="165" y="72"/>
                    </a:moveTo>
                    <a:lnTo>
                      <a:pt x="270" y="700"/>
                    </a:lnTo>
                    <a:lnTo>
                      <a:pt x="190" y="666"/>
                    </a:lnTo>
                    <a:lnTo>
                      <a:pt x="110" y="629"/>
                    </a:lnTo>
                    <a:lnTo>
                      <a:pt x="0" y="0"/>
                    </a:lnTo>
                    <a:lnTo>
                      <a:pt x="82" y="37"/>
                    </a:lnTo>
                    <a:lnTo>
                      <a:pt x="165" y="72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5" name="Freeform 188"/>
              <p:cNvSpPr>
                <a:spLocks/>
              </p:cNvSpPr>
              <p:nvPr/>
            </p:nvSpPr>
            <p:spPr bwMode="auto">
              <a:xfrm>
                <a:off x="3968" y="3324"/>
                <a:ext cx="20" cy="275"/>
              </a:xfrm>
              <a:custGeom>
                <a:avLst/>
                <a:gdLst>
                  <a:gd name="T0" fmla="*/ 0 w 270"/>
                  <a:gd name="T1" fmla="*/ 0 h 709"/>
                  <a:gd name="T2" fmla="*/ 0 w 270"/>
                  <a:gd name="T3" fmla="*/ 0 h 709"/>
                  <a:gd name="T4" fmla="*/ 0 w 270"/>
                  <a:gd name="T5" fmla="*/ 0 h 709"/>
                  <a:gd name="T6" fmla="*/ 0 w 270"/>
                  <a:gd name="T7" fmla="*/ 0 h 709"/>
                  <a:gd name="T8" fmla="*/ 0 w 270"/>
                  <a:gd name="T9" fmla="*/ 0 h 709"/>
                  <a:gd name="T10" fmla="*/ 0 w 270"/>
                  <a:gd name="T11" fmla="*/ 0 h 709"/>
                  <a:gd name="T12" fmla="*/ 0 w 270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0"/>
                  <a:gd name="T22" fmla="*/ 0 h 709"/>
                  <a:gd name="T23" fmla="*/ 270 w 270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0" h="709">
                    <a:moveTo>
                      <a:pt x="160" y="80"/>
                    </a:moveTo>
                    <a:lnTo>
                      <a:pt x="270" y="709"/>
                    </a:lnTo>
                    <a:lnTo>
                      <a:pt x="191" y="672"/>
                    </a:lnTo>
                    <a:lnTo>
                      <a:pt x="114" y="632"/>
                    </a:lnTo>
                    <a:lnTo>
                      <a:pt x="0" y="0"/>
                    </a:lnTo>
                    <a:lnTo>
                      <a:pt x="80" y="41"/>
                    </a:lnTo>
                    <a:lnTo>
                      <a:pt x="160" y="80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6" name="Freeform 189"/>
              <p:cNvSpPr>
                <a:spLocks/>
              </p:cNvSpPr>
              <p:nvPr/>
            </p:nvSpPr>
            <p:spPr bwMode="auto">
              <a:xfrm>
                <a:off x="3957" y="3320"/>
                <a:ext cx="20" cy="275"/>
              </a:xfrm>
              <a:custGeom>
                <a:avLst/>
                <a:gdLst>
                  <a:gd name="T0" fmla="*/ 0 w 270"/>
                  <a:gd name="T1" fmla="*/ 0 h 719"/>
                  <a:gd name="T2" fmla="*/ 0 w 270"/>
                  <a:gd name="T3" fmla="*/ 0 h 719"/>
                  <a:gd name="T4" fmla="*/ 0 w 270"/>
                  <a:gd name="T5" fmla="*/ 0 h 719"/>
                  <a:gd name="T6" fmla="*/ 0 w 270"/>
                  <a:gd name="T7" fmla="*/ 0 h 719"/>
                  <a:gd name="T8" fmla="*/ 0 w 270"/>
                  <a:gd name="T9" fmla="*/ 0 h 719"/>
                  <a:gd name="T10" fmla="*/ 0 w 270"/>
                  <a:gd name="T11" fmla="*/ 0 h 719"/>
                  <a:gd name="T12" fmla="*/ 0 w 270"/>
                  <a:gd name="T13" fmla="*/ 0 h 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0"/>
                  <a:gd name="T22" fmla="*/ 0 h 719"/>
                  <a:gd name="T23" fmla="*/ 270 w 270"/>
                  <a:gd name="T24" fmla="*/ 719 h 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0" h="719">
                    <a:moveTo>
                      <a:pt x="156" y="87"/>
                    </a:moveTo>
                    <a:lnTo>
                      <a:pt x="270" y="719"/>
                    </a:lnTo>
                    <a:lnTo>
                      <a:pt x="193" y="677"/>
                    </a:lnTo>
                    <a:lnTo>
                      <a:pt x="118" y="634"/>
                    </a:lnTo>
                    <a:lnTo>
                      <a:pt x="0" y="0"/>
                    </a:lnTo>
                    <a:lnTo>
                      <a:pt x="77" y="44"/>
                    </a:lnTo>
                    <a:lnTo>
                      <a:pt x="156" y="87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7" name="Freeform 190"/>
              <p:cNvSpPr>
                <a:spLocks/>
              </p:cNvSpPr>
              <p:nvPr/>
            </p:nvSpPr>
            <p:spPr bwMode="auto">
              <a:xfrm>
                <a:off x="3947" y="3315"/>
                <a:ext cx="20" cy="275"/>
              </a:xfrm>
              <a:custGeom>
                <a:avLst/>
                <a:gdLst>
                  <a:gd name="T0" fmla="*/ 0 w 268"/>
                  <a:gd name="T1" fmla="*/ 0 h 730"/>
                  <a:gd name="T2" fmla="*/ 0 w 268"/>
                  <a:gd name="T3" fmla="*/ 0 h 730"/>
                  <a:gd name="T4" fmla="*/ 0 w 268"/>
                  <a:gd name="T5" fmla="*/ 0 h 730"/>
                  <a:gd name="T6" fmla="*/ 0 w 268"/>
                  <a:gd name="T7" fmla="*/ 0 h 730"/>
                  <a:gd name="T8" fmla="*/ 0 w 268"/>
                  <a:gd name="T9" fmla="*/ 0 h 730"/>
                  <a:gd name="T10" fmla="*/ 0 w 268"/>
                  <a:gd name="T11" fmla="*/ 0 h 730"/>
                  <a:gd name="T12" fmla="*/ 0 w 268"/>
                  <a:gd name="T13" fmla="*/ 0 h 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"/>
                  <a:gd name="T22" fmla="*/ 0 h 730"/>
                  <a:gd name="T23" fmla="*/ 268 w 268"/>
                  <a:gd name="T24" fmla="*/ 730 h 7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" h="730">
                    <a:moveTo>
                      <a:pt x="150" y="96"/>
                    </a:moveTo>
                    <a:lnTo>
                      <a:pt x="268" y="730"/>
                    </a:lnTo>
                    <a:lnTo>
                      <a:pt x="195" y="684"/>
                    </a:lnTo>
                    <a:lnTo>
                      <a:pt x="122" y="636"/>
                    </a:lnTo>
                    <a:lnTo>
                      <a:pt x="0" y="0"/>
                    </a:lnTo>
                    <a:lnTo>
                      <a:pt x="75" y="49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8" name="Freeform 191"/>
              <p:cNvSpPr>
                <a:spLocks/>
              </p:cNvSpPr>
              <p:nvPr/>
            </p:nvSpPr>
            <p:spPr bwMode="auto">
              <a:xfrm>
                <a:off x="3936" y="3310"/>
                <a:ext cx="20" cy="275"/>
              </a:xfrm>
              <a:custGeom>
                <a:avLst/>
                <a:gdLst>
                  <a:gd name="T0" fmla="*/ 0 w 268"/>
                  <a:gd name="T1" fmla="*/ 0 h 740"/>
                  <a:gd name="T2" fmla="*/ 0 w 268"/>
                  <a:gd name="T3" fmla="*/ 0 h 740"/>
                  <a:gd name="T4" fmla="*/ 0 w 268"/>
                  <a:gd name="T5" fmla="*/ 0 h 740"/>
                  <a:gd name="T6" fmla="*/ 0 w 268"/>
                  <a:gd name="T7" fmla="*/ 0 h 740"/>
                  <a:gd name="T8" fmla="*/ 0 w 268"/>
                  <a:gd name="T9" fmla="*/ 0 h 740"/>
                  <a:gd name="T10" fmla="*/ 0 w 268"/>
                  <a:gd name="T11" fmla="*/ 0 h 740"/>
                  <a:gd name="T12" fmla="*/ 0 w 268"/>
                  <a:gd name="T13" fmla="*/ 0 h 7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"/>
                  <a:gd name="T22" fmla="*/ 0 h 740"/>
                  <a:gd name="T23" fmla="*/ 268 w 268"/>
                  <a:gd name="T24" fmla="*/ 740 h 7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" h="740">
                    <a:moveTo>
                      <a:pt x="146" y="104"/>
                    </a:moveTo>
                    <a:lnTo>
                      <a:pt x="268" y="740"/>
                    </a:lnTo>
                    <a:lnTo>
                      <a:pt x="197" y="691"/>
                    </a:lnTo>
                    <a:lnTo>
                      <a:pt x="127" y="639"/>
                    </a:lnTo>
                    <a:lnTo>
                      <a:pt x="0" y="0"/>
                    </a:lnTo>
                    <a:lnTo>
                      <a:pt x="72" y="53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9" name="Freeform 192"/>
              <p:cNvSpPr>
                <a:spLocks/>
              </p:cNvSpPr>
              <p:nvPr/>
            </p:nvSpPr>
            <p:spPr bwMode="auto">
              <a:xfrm>
                <a:off x="3927" y="3306"/>
                <a:ext cx="18" cy="275"/>
              </a:xfrm>
              <a:custGeom>
                <a:avLst/>
                <a:gdLst>
                  <a:gd name="T0" fmla="*/ 0 w 265"/>
                  <a:gd name="T1" fmla="*/ 0 h 752"/>
                  <a:gd name="T2" fmla="*/ 0 w 265"/>
                  <a:gd name="T3" fmla="*/ 0 h 752"/>
                  <a:gd name="T4" fmla="*/ 0 w 265"/>
                  <a:gd name="T5" fmla="*/ 0 h 752"/>
                  <a:gd name="T6" fmla="*/ 0 w 265"/>
                  <a:gd name="T7" fmla="*/ 0 h 752"/>
                  <a:gd name="T8" fmla="*/ 0 w 265"/>
                  <a:gd name="T9" fmla="*/ 0 h 752"/>
                  <a:gd name="T10" fmla="*/ 0 w 265"/>
                  <a:gd name="T11" fmla="*/ 0 h 752"/>
                  <a:gd name="T12" fmla="*/ 0 w 265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5"/>
                  <a:gd name="T22" fmla="*/ 0 h 752"/>
                  <a:gd name="T23" fmla="*/ 265 w 265"/>
                  <a:gd name="T24" fmla="*/ 752 h 7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5" h="752">
                    <a:moveTo>
                      <a:pt x="138" y="113"/>
                    </a:moveTo>
                    <a:lnTo>
                      <a:pt x="265" y="752"/>
                    </a:lnTo>
                    <a:lnTo>
                      <a:pt x="198" y="699"/>
                    </a:lnTo>
                    <a:lnTo>
                      <a:pt x="131" y="643"/>
                    </a:lnTo>
                    <a:lnTo>
                      <a:pt x="0" y="0"/>
                    </a:lnTo>
                    <a:lnTo>
                      <a:pt x="68" y="57"/>
                    </a:lnTo>
                    <a:lnTo>
                      <a:pt x="138" y="113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0" name="Freeform 193"/>
              <p:cNvSpPr>
                <a:spLocks/>
              </p:cNvSpPr>
              <p:nvPr/>
            </p:nvSpPr>
            <p:spPr bwMode="auto">
              <a:xfrm>
                <a:off x="3917" y="3301"/>
                <a:ext cx="18" cy="275"/>
              </a:xfrm>
              <a:custGeom>
                <a:avLst/>
                <a:gdLst>
                  <a:gd name="T0" fmla="*/ 0 w 263"/>
                  <a:gd name="T1" fmla="*/ 0 h 764"/>
                  <a:gd name="T2" fmla="*/ 0 w 263"/>
                  <a:gd name="T3" fmla="*/ 0 h 764"/>
                  <a:gd name="T4" fmla="*/ 0 w 263"/>
                  <a:gd name="T5" fmla="*/ 0 h 764"/>
                  <a:gd name="T6" fmla="*/ 0 w 263"/>
                  <a:gd name="T7" fmla="*/ 0 h 764"/>
                  <a:gd name="T8" fmla="*/ 0 w 263"/>
                  <a:gd name="T9" fmla="*/ 0 h 764"/>
                  <a:gd name="T10" fmla="*/ 0 w 263"/>
                  <a:gd name="T11" fmla="*/ 0 h 764"/>
                  <a:gd name="T12" fmla="*/ 0 w 263"/>
                  <a:gd name="T13" fmla="*/ 0 h 7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764"/>
                  <a:gd name="T23" fmla="*/ 263 w 263"/>
                  <a:gd name="T24" fmla="*/ 764 h 7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764">
                    <a:moveTo>
                      <a:pt x="132" y="121"/>
                    </a:moveTo>
                    <a:lnTo>
                      <a:pt x="263" y="764"/>
                    </a:lnTo>
                    <a:lnTo>
                      <a:pt x="197" y="706"/>
                    </a:lnTo>
                    <a:lnTo>
                      <a:pt x="135" y="646"/>
                    </a:lnTo>
                    <a:lnTo>
                      <a:pt x="0" y="0"/>
                    </a:lnTo>
                    <a:lnTo>
                      <a:pt x="65" y="62"/>
                    </a:lnTo>
                    <a:lnTo>
                      <a:pt x="132" y="121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1" name="Freeform 194"/>
              <p:cNvSpPr>
                <a:spLocks/>
              </p:cNvSpPr>
              <p:nvPr/>
            </p:nvSpPr>
            <p:spPr bwMode="auto">
              <a:xfrm>
                <a:off x="3908" y="3293"/>
                <a:ext cx="18" cy="276"/>
              </a:xfrm>
              <a:custGeom>
                <a:avLst/>
                <a:gdLst>
                  <a:gd name="T0" fmla="*/ 0 w 260"/>
                  <a:gd name="T1" fmla="*/ 0 h 776"/>
                  <a:gd name="T2" fmla="*/ 0 w 260"/>
                  <a:gd name="T3" fmla="*/ 0 h 776"/>
                  <a:gd name="T4" fmla="*/ 0 w 260"/>
                  <a:gd name="T5" fmla="*/ 0 h 776"/>
                  <a:gd name="T6" fmla="*/ 0 w 260"/>
                  <a:gd name="T7" fmla="*/ 0 h 776"/>
                  <a:gd name="T8" fmla="*/ 0 w 260"/>
                  <a:gd name="T9" fmla="*/ 0 h 776"/>
                  <a:gd name="T10" fmla="*/ 0 w 260"/>
                  <a:gd name="T11" fmla="*/ 0 h 776"/>
                  <a:gd name="T12" fmla="*/ 0 w 260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0"/>
                  <a:gd name="T22" fmla="*/ 0 h 776"/>
                  <a:gd name="T23" fmla="*/ 260 w 260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0" h="776">
                    <a:moveTo>
                      <a:pt x="125" y="130"/>
                    </a:moveTo>
                    <a:lnTo>
                      <a:pt x="260" y="776"/>
                    </a:lnTo>
                    <a:lnTo>
                      <a:pt x="198" y="713"/>
                    </a:lnTo>
                    <a:lnTo>
                      <a:pt x="139" y="650"/>
                    </a:lnTo>
                    <a:lnTo>
                      <a:pt x="0" y="0"/>
                    </a:lnTo>
                    <a:lnTo>
                      <a:pt x="62" y="67"/>
                    </a:lnTo>
                    <a:lnTo>
                      <a:pt x="125" y="130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2" name="Freeform 195"/>
              <p:cNvSpPr>
                <a:spLocks/>
              </p:cNvSpPr>
              <p:nvPr/>
            </p:nvSpPr>
            <p:spPr bwMode="auto">
              <a:xfrm>
                <a:off x="3899" y="3287"/>
                <a:ext cx="18" cy="275"/>
              </a:xfrm>
              <a:custGeom>
                <a:avLst/>
                <a:gdLst>
                  <a:gd name="T0" fmla="*/ 0 w 256"/>
                  <a:gd name="T1" fmla="*/ 0 h 788"/>
                  <a:gd name="T2" fmla="*/ 0 w 256"/>
                  <a:gd name="T3" fmla="*/ 0 h 788"/>
                  <a:gd name="T4" fmla="*/ 0 w 256"/>
                  <a:gd name="T5" fmla="*/ 0 h 788"/>
                  <a:gd name="T6" fmla="*/ 0 w 256"/>
                  <a:gd name="T7" fmla="*/ 0 h 788"/>
                  <a:gd name="T8" fmla="*/ 0 w 256"/>
                  <a:gd name="T9" fmla="*/ 0 h 788"/>
                  <a:gd name="T10" fmla="*/ 0 w 256"/>
                  <a:gd name="T11" fmla="*/ 0 h 788"/>
                  <a:gd name="T12" fmla="*/ 0 w 256"/>
                  <a:gd name="T13" fmla="*/ 0 h 7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788"/>
                  <a:gd name="T23" fmla="*/ 256 w 256"/>
                  <a:gd name="T24" fmla="*/ 788 h 7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788">
                    <a:moveTo>
                      <a:pt x="117" y="138"/>
                    </a:moveTo>
                    <a:lnTo>
                      <a:pt x="256" y="788"/>
                    </a:lnTo>
                    <a:lnTo>
                      <a:pt x="197" y="721"/>
                    </a:lnTo>
                    <a:lnTo>
                      <a:pt x="142" y="653"/>
                    </a:lnTo>
                    <a:lnTo>
                      <a:pt x="0" y="0"/>
                    </a:lnTo>
                    <a:lnTo>
                      <a:pt x="58" y="70"/>
                    </a:lnTo>
                    <a:lnTo>
                      <a:pt x="117" y="138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3" name="Freeform 196"/>
              <p:cNvSpPr>
                <a:spLocks/>
              </p:cNvSpPr>
              <p:nvPr/>
            </p:nvSpPr>
            <p:spPr bwMode="auto">
              <a:xfrm>
                <a:off x="3863" y="3231"/>
                <a:ext cx="22" cy="275"/>
              </a:xfrm>
              <a:custGeom>
                <a:avLst/>
                <a:gdLst>
                  <a:gd name="T0" fmla="*/ 0 w 332"/>
                  <a:gd name="T1" fmla="*/ 0 h 686"/>
                  <a:gd name="T2" fmla="*/ 0 w 332"/>
                  <a:gd name="T3" fmla="*/ 0 h 686"/>
                  <a:gd name="T4" fmla="*/ 0 w 332"/>
                  <a:gd name="T5" fmla="*/ 0 h 686"/>
                  <a:gd name="T6" fmla="*/ 0 w 332"/>
                  <a:gd name="T7" fmla="*/ 0 h 686"/>
                  <a:gd name="T8" fmla="*/ 0 w 332"/>
                  <a:gd name="T9" fmla="*/ 0 h 686"/>
                  <a:gd name="T10" fmla="*/ 0 w 332"/>
                  <a:gd name="T11" fmla="*/ 0 h 686"/>
                  <a:gd name="T12" fmla="*/ 0 w 332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686"/>
                  <a:gd name="T23" fmla="*/ 332 w 332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686">
                    <a:moveTo>
                      <a:pt x="182" y="0"/>
                    </a:moveTo>
                    <a:lnTo>
                      <a:pt x="332" y="684"/>
                    </a:lnTo>
                    <a:lnTo>
                      <a:pt x="244" y="686"/>
                    </a:lnTo>
                    <a:lnTo>
                      <a:pt x="156" y="685"/>
                    </a:lnTo>
                    <a:lnTo>
                      <a:pt x="0" y="0"/>
                    </a:lnTo>
                    <a:lnTo>
                      <a:pt x="91" y="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66717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4" name="Freeform 197"/>
              <p:cNvSpPr>
                <a:spLocks/>
              </p:cNvSpPr>
              <p:nvPr/>
            </p:nvSpPr>
            <p:spPr bwMode="auto">
              <a:xfrm>
                <a:off x="3848" y="3231"/>
                <a:ext cx="25" cy="275"/>
              </a:xfrm>
              <a:custGeom>
                <a:avLst/>
                <a:gdLst>
                  <a:gd name="T0" fmla="*/ 0 w 336"/>
                  <a:gd name="T1" fmla="*/ 0 h 694"/>
                  <a:gd name="T2" fmla="*/ 0 w 336"/>
                  <a:gd name="T3" fmla="*/ 0 h 694"/>
                  <a:gd name="T4" fmla="*/ 0 w 336"/>
                  <a:gd name="T5" fmla="*/ 0 h 694"/>
                  <a:gd name="T6" fmla="*/ 0 w 336"/>
                  <a:gd name="T7" fmla="*/ 0 h 694"/>
                  <a:gd name="T8" fmla="*/ 0 w 336"/>
                  <a:gd name="T9" fmla="*/ 0 h 694"/>
                  <a:gd name="T10" fmla="*/ 0 w 336"/>
                  <a:gd name="T11" fmla="*/ 0 h 694"/>
                  <a:gd name="T12" fmla="*/ 0 w 336"/>
                  <a:gd name="T13" fmla="*/ 0 h 6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694"/>
                  <a:gd name="T23" fmla="*/ 336 w 336"/>
                  <a:gd name="T24" fmla="*/ 694 h 6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694">
                    <a:moveTo>
                      <a:pt x="180" y="9"/>
                    </a:moveTo>
                    <a:lnTo>
                      <a:pt x="336" y="694"/>
                    </a:lnTo>
                    <a:lnTo>
                      <a:pt x="249" y="689"/>
                    </a:lnTo>
                    <a:lnTo>
                      <a:pt x="161" y="684"/>
                    </a:lnTo>
                    <a:lnTo>
                      <a:pt x="0" y="0"/>
                    </a:lnTo>
                    <a:lnTo>
                      <a:pt x="90" y="6"/>
                    </a:lnTo>
                    <a:lnTo>
                      <a:pt x="180" y="9"/>
                    </a:lnTo>
                    <a:close/>
                  </a:path>
                </a:pathLst>
              </a:custGeom>
              <a:solidFill>
                <a:srgbClr val="5F666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5" name="Freeform 198"/>
              <p:cNvSpPr>
                <a:spLocks/>
              </p:cNvSpPr>
              <p:nvPr/>
            </p:nvSpPr>
            <p:spPr bwMode="auto">
              <a:xfrm>
                <a:off x="3836" y="3230"/>
                <a:ext cx="24" cy="275"/>
              </a:xfrm>
              <a:custGeom>
                <a:avLst/>
                <a:gdLst>
                  <a:gd name="T0" fmla="*/ 0 w 341"/>
                  <a:gd name="T1" fmla="*/ 0 h 704"/>
                  <a:gd name="T2" fmla="*/ 0 w 341"/>
                  <a:gd name="T3" fmla="*/ 0 h 704"/>
                  <a:gd name="T4" fmla="*/ 0 w 341"/>
                  <a:gd name="T5" fmla="*/ 0 h 704"/>
                  <a:gd name="T6" fmla="*/ 0 w 341"/>
                  <a:gd name="T7" fmla="*/ 0 h 704"/>
                  <a:gd name="T8" fmla="*/ 0 w 341"/>
                  <a:gd name="T9" fmla="*/ 0 h 704"/>
                  <a:gd name="T10" fmla="*/ 0 w 341"/>
                  <a:gd name="T11" fmla="*/ 0 h 704"/>
                  <a:gd name="T12" fmla="*/ 0 w 34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"/>
                  <a:gd name="T22" fmla="*/ 0 h 704"/>
                  <a:gd name="T23" fmla="*/ 341 w 34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" h="704">
                    <a:moveTo>
                      <a:pt x="180" y="20"/>
                    </a:moveTo>
                    <a:lnTo>
                      <a:pt x="341" y="704"/>
                    </a:lnTo>
                    <a:lnTo>
                      <a:pt x="253" y="696"/>
                    </a:lnTo>
                    <a:lnTo>
                      <a:pt x="166" y="685"/>
                    </a:lnTo>
                    <a:lnTo>
                      <a:pt x="0" y="0"/>
                    </a:lnTo>
                    <a:lnTo>
                      <a:pt x="89" y="12"/>
                    </a:lnTo>
                    <a:lnTo>
                      <a:pt x="180" y="20"/>
                    </a:lnTo>
                    <a:close/>
                  </a:path>
                </a:pathLst>
              </a:custGeom>
              <a:solidFill>
                <a:srgbClr val="55595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6" name="Freeform 199"/>
              <p:cNvSpPr>
                <a:spLocks/>
              </p:cNvSpPr>
              <p:nvPr/>
            </p:nvSpPr>
            <p:spPr bwMode="auto">
              <a:xfrm>
                <a:off x="3823" y="3228"/>
                <a:ext cx="25" cy="275"/>
              </a:xfrm>
              <a:custGeom>
                <a:avLst/>
                <a:gdLst>
                  <a:gd name="T0" fmla="*/ 0 w 343"/>
                  <a:gd name="T1" fmla="*/ 0 h 713"/>
                  <a:gd name="T2" fmla="*/ 0 w 343"/>
                  <a:gd name="T3" fmla="*/ 0 h 713"/>
                  <a:gd name="T4" fmla="*/ 0 w 343"/>
                  <a:gd name="T5" fmla="*/ 0 h 713"/>
                  <a:gd name="T6" fmla="*/ 0 w 343"/>
                  <a:gd name="T7" fmla="*/ 0 h 713"/>
                  <a:gd name="T8" fmla="*/ 0 w 343"/>
                  <a:gd name="T9" fmla="*/ 0 h 713"/>
                  <a:gd name="T10" fmla="*/ 0 w 343"/>
                  <a:gd name="T11" fmla="*/ 0 h 713"/>
                  <a:gd name="T12" fmla="*/ 0 w 343"/>
                  <a:gd name="T13" fmla="*/ 0 h 7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3"/>
                  <a:gd name="T22" fmla="*/ 0 h 713"/>
                  <a:gd name="T23" fmla="*/ 343 w 343"/>
                  <a:gd name="T24" fmla="*/ 713 h 7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3" h="713">
                    <a:moveTo>
                      <a:pt x="177" y="28"/>
                    </a:moveTo>
                    <a:lnTo>
                      <a:pt x="343" y="713"/>
                    </a:lnTo>
                    <a:lnTo>
                      <a:pt x="257" y="700"/>
                    </a:lnTo>
                    <a:lnTo>
                      <a:pt x="171" y="685"/>
                    </a:lnTo>
                    <a:lnTo>
                      <a:pt x="0" y="0"/>
                    </a:lnTo>
                    <a:lnTo>
                      <a:pt x="88" y="16"/>
                    </a:lnTo>
                    <a:lnTo>
                      <a:pt x="177" y="28"/>
                    </a:lnTo>
                    <a:close/>
                  </a:path>
                </a:pathLst>
              </a:custGeom>
              <a:solidFill>
                <a:srgbClr val="4C4D4E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7" name="Freeform 200"/>
              <p:cNvSpPr>
                <a:spLocks/>
              </p:cNvSpPr>
              <p:nvPr/>
            </p:nvSpPr>
            <p:spPr bwMode="auto">
              <a:xfrm>
                <a:off x="3812" y="3226"/>
                <a:ext cx="24" cy="275"/>
              </a:xfrm>
              <a:custGeom>
                <a:avLst/>
                <a:gdLst>
                  <a:gd name="T0" fmla="*/ 0 w 345"/>
                  <a:gd name="T1" fmla="*/ 0 h 724"/>
                  <a:gd name="T2" fmla="*/ 0 w 345"/>
                  <a:gd name="T3" fmla="*/ 0 h 724"/>
                  <a:gd name="T4" fmla="*/ 0 w 345"/>
                  <a:gd name="T5" fmla="*/ 0 h 724"/>
                  <a:gd name="T6" fmla="*/ 0 w 345"/>
                  <a:gd name="T7" fmla="*/ 0 h 724"/>
                  <a:gd name="T8" fmla="*/ 0 w 345"/>
                  <a:gd name="T9" fmla="*/ 0 h 724"/>
                  <a:gd name="T10" fmla="*/ 0 w 345"/>
                  <a:gd name="T11" fmla="*/ 0 h 724"/>
                  <a:gd name="T12" fmla="*/ 0 w 345"/>
                  <a:gd name="T13" fmla="*/ 0 h 7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5"/>
                  <a:gd name="T22" fmla="*/ 0 h 724"/>
                  <a:gd name="T23" fmla="*/ 345 w 345"/>
                  <a:gd name="T24" fmla="*/ 724 h 7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5" h="724">
                    <a:moveTo>
                      <a:pt x="174" y="39"/>
                    </a:moveTo>
                    <a:lnTo>
                      <a:pt x="345" y="724"/>
                    </a:lnTo>
                    <a:lnTo>
                      <a:pt x="261" y="707"/>
                    </a:lnTo>
                    <a:lnTo>
                      <a:pt x="177" y="686"/>
                    </a:lnTo>
                    <a:lnTo>
                      <a:pt x="0" y="0"/>
                    </a:lnTo>
                    <a:lnTo>
                      <a:pt x="87" y="20"/>
                    </a:lnTo>
                    <a:lnTo>
                      <a:pt x="174" y="39"/>
                    </a:lnTo>
                    <a:close/>
                  </a:path>
                </a:pathLst>
              </a:custGeom>
              <a:solidFill>
                <a:srgbClr val="3F3E3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8" name="Freeform 201"/>
              <p:cNvSpPr>
                <a:spLocks/>
              </p:cNvSpPr>
              <p:nvPr/>
            </p:nvSpPr>
            <p:spPr bwMode="auto">
              <a:xfrm>
                <a:off x="3799" y="3225"/>
                <a:ext cx="24" cy="275"/>
              </a:xfrm>
              <a:custGeom>
                <a:avLst/>
                <a:gdLst>
                  <a:gd name="T0" fmla="*/ 0 w 348"/>
                  <a:gd name="T1" fmla="*/ 0 h 735"/>
                  <a:gd name="T2" fmla="*/ 0 w 348"/>
                  <a:gd name="T3" fmla="*/ 0 h 735"/>
                  <a:gd name="T4" fmla="*/ 0 w 348"/>
                  <a:gd name="T5" fmla="*/ 0 h 735"/>
                  <a:gd name="T6" fmla="*/ 0 w 348"/>
                  <a:gd name="T7" fmla="*/ 0 h 735"/>
                  <a:gd name="T8" fmla="*/ 0 w 348"/>
                  <a:gd name="T9" fmla="*/ 0 h 735"/>
                  <a:gd name="T10" fmla="*/ 0 w 348"/>
                  <a:gd name="T11" fmla="*/ 0 h 735"/>
                  <a:gd name="T12" fmla="*/ 0 w 348"/>
                  <a:gd name="T13" fmla="*/ 0 h 7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8"/>
                  <a:gd name="T22" fmla="*/ 0 h 735"/>
                  <a:gd name="T23" fmla="*/ 348 w 348"/>
                  <a:gd name="T24" fmla="*/ 735 h 7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8" h="735">
                    <a:moveTo>
                      <a:pt x="171" y="49"/>
                    </a:moveTo>
                    <a:lnTo>
                      <a:pt x="348" y="735"/>
                    </a:lnTo>
                    <a:lnTo>
                      <a:pt x="264" y="712"/>
                    </a:lnTo>
                    <a:lnTo>
                      <a:pt x="182" y="687"/>
                    </a:lnTo>
                    <a:lnTo>
                      <a:pt x="0" y="0"/>
                    </a:lnTo>
                    <a:lnTo>
                      <a:pt x="85" y="26"/>
                    </a:lnTo>
                    <a:lnTo>
                      <a:pt x="171" y="49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69" name="Freeform 202"/>
              <p:cNvSpPr>
                <a:spLocks/>
              </p:cNvSpPr>
              <p:nvPr/>
            </p:nvSpPr>
            <p:spPr bwMode="auto">
              <a:xfrm>
                <a:off x="3786" y="3222"/>
                <a:ext cx="25" cy="275"/>
              </a:xfrm>
              <a:custGeom>
                <a:avLst/>
                <a:gdLst>
                  <a:gd name="T0" fmla="*/ 0 w 347"/>
                  <a:gd name="T1" fmla="*/ 0 h 747"/>
                  <a:gd name="T2" fmla="*/ 0 w 347"/>
                  <a:gd name="T3" fmla="*/ 0 h 747"/>
                  <a:gd name="T4" fmla="*/ 0 w 347"/>
                  <a:gd name="T5" fmla="*/ 0 h 747"/>
                  <a:gd name="T6" fmla="*/ 0 w 347"/>
                  <a:gd name="T7" fmla="*/ 0 h 747"/>
                  <a:gd name="T8" fmla="*/ 0 w 347"/>
                  <a:gd name="T9" fmla="*/ 0 h 747"/>
                  <a:gd name="T10" fmla="*/ 0 w 347"/>
                  <a:gd name="T11" fmla="*/ 0 h 747"/>
                  <a:gd name="T12" fmla="*/ 0 w 347"/>
                  <a:gd name="T13" fmla="*/ 0 h 7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747"/>
                  <a:gd name="T23" fmla="*/ 347 w 347"/>
                  <a:gd name="T24" fmla="*/ 747 h 7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747">
                    <a:moveTo>
                      <a:pt x="165" y="60"/>
                    </a:moveTo>
                    <a:lnTo>
                      <a:pt x="347" y="747"/>
                    </a:lnTo>
                    <a:lnTo>
                      <a:pt x="266" y="720"/>
                    </a:lnTo>
                    <a:lnTo>
                      <a:pt x="186" y="690"/>
                    </a:lnTo>
                    <a:lnTo>
                      <a:pt x="0" y="0"/>
                    </a:lnTo>
                    <a:lnTo>
                      <a:pt x="82" y="31"/>
                    </a:lnTo>
                    <a:lnTo>
                      <a:pt x="165" y="60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0" name="Freeform 203"/>
              <p:cNvSpPr>
                <a:spLocks/>
              </p:cNvSpPr>
              <p:nvPr/>
            </p:nvSpPr>
            <p:spPr bwMode="auto">
              <a:xfrm>
                <a:off x="3775" y="3219"/>
                <a:ext cx="24" cy="275"/>
              </a:xfrm>
              <a:custGeom>
                <a:avLst/>
                <a:gdLst>
                  <a:gd name="T0" fmla="*/ 0 w 347"/>
                  <a:gd name="T1" fmla="*/ 0 h 759"/>
                  <a:gd name="T2" fmla="*/ 0 w 347"/>
                  <a:gd name="T3" fmla="*/ 0 h 759"/>
                  <a:gd name="T4" fmla="*/ 0 w 347"/>
                  <a:gd name="T5" fmla="*/ 0 h 759"/>
                  <a:gd name="T6" fmla="*/ 0 w 347"/>
                  <a:gd name="T7" fmla="*/ 0 h 759"/>
                  <a:gd name="T8" fmla="*/ 0 w 347"/>
                  <a:gd name="T9" fmla="*/ 0 h 759"/>
                  <a:gd name="T10" fmla="*/ 0 w 347"/>
                  <a:gd name="T11" fmla="*/ 0 h 759"/>
                  <a:gd name="T12" fmla="*/ 0 w 347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759"/>
                  <a:gd name="T23" fmla="*/ 347 w 347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759">
                    <a:moveTo>
                      <a:pt x="161" y="69"/>
                    </a:moveTo>
                    <a:lnTo>
                      <a:pt x="347" y="759"/>
                    </a:lnTo>
                    <a:lnTo>
                      <a:pt x="268" y="726"/>
                    </a:lnTo>
                    <a:lnTo>
                      <a:pt x="190" y="692"/>
                    </a:lnTo>
                    <a:lnTo>
                      <a:pt x="0" y="0"/>
                    </a:lnTo>
                    <a:lnTo>
                      <a:pt x="80" y="36"/>
                    </a:lnTo>
                    <a:lnTo>
                      <a:pt x="161" y="69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1" name="Freeform 204"/>
              <p:cNvSpPr>
                <a:spLocks/>
              </p:cNvSpPr>
              <p:nvPr/>
            </p:nvSpPr>
            <p:spPr bwMode="auto">
              <a:xfrm>
                <a:off x="3765" y="3214"/>
                <a:ext cx="24" cy="275"/>
              </a:xfrm>
              <a:custGeom>
                <a:avLst/>
                <a:gdLst>
                  <a:gd name="T0" fmla="*/ 0 w 345"/>
                  <a:gd name="T1" fmla="*/ 0 h 771"/>
                  <a:gd name="T2" fmla="*/ 0 w 345"/>
                  <a:gd name="T3" fmla="*/ 0 h 771"/>
                  <a:gd name="T4" fmla="*/ 0 w 345"/>
                  <a:gd name="T5" fmla="*/ 0 h 771"/>
                  <a:gd name="T6" fmla="*/ 0 w 345"/>
                  <a:gd name="T7" fmla="*/ 0 h 771"/>
                  <a:gd name="T8" fmla="*/ 0 w 345"/>
                  <a:gd name="T9" fmla="*/ 0 h 771"/>
                  <a:gd name="T10" fmla="*/ 0 w 345"/>
                  <a:gd name="T11" fmla="*/ 0 h 771"/>
                  <a:gd name="T12" fmla="*/ 0 w 345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5"/>
                  <a:gd name="T22" fmla="*/ 0 h 771"/>
                  <a:gd name="T23" fmla="*/ 345 w 345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5" h="771">
                    <a:moveTo>
                      <a:pt x="155" y="79"/>
                    </a:moveTo>
                    <a:lnTo>
                      <a:pt x="345" y="771"/>
                    </a:lnTo>
                    <a:lnTo>
                      <a:pt x="269" y="734"/>
                    </a:lnTo>
                    <a:lnTo>
                      <a:pt x="195" y="693"/>
                    </a:lnTo>
                    <a:lnTo>
                      <a:pt x="0" y="0"/>
                    </a:lnTo>
                    <a:lnTo>
                      <a:pt x="76" y="41"/>
                    </a:lnTo>
                    <a:lnTo>
                      <a:pt x="155" y="79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2" name="Freeform 205"/>
              <p:cNvSpPr>
                <a:spLocks/>
              </p:cNvSpPr>
              <p:nvPr/>
            </p:nvSpPr>
            <p:spPr bwMode="auto">
              <a:xfrm>
                <a:off x="3754" y="3211"/>
                <a:ext cx="24" cy="275"/>
              </a:xfrm>
              <a:custGeom>
                <a:avLst/>
                <a:gdLst>
                  <a:gd name="T0" fmla="*/ 0 w 344"/>
                  <a:gd name="T1" fmla="*/ 0 h 782"/>
                  <a:gd name="T2" fmla="*/ 0 w 344"/>
                  <a:gd name="T3" fmla="*/ 0 h 782"/>
                  <a:gd name="T4" fmla="*/ 0 w 344"/>
                  <a:gd name="T5" fmla="*/ 0 h 782"/>
                  <a:gd name="T6" fmla="*/ 0 w 344"/>
                  <a:gd name="T7" fmla="*/ 0 h 782"/>
                  <a:gd name="T8" fmla="*/ 0 w 344"/>
                  <a:gd name="T9" fmla="*/ 0 h 782"/>
                  <a:gd name="T10" fmla="*/ 0 w 344"/>
                  <a:gd name="T11" fmla="*/ 0 h 782"/>
                  <a:gd name="T12" fmla="*/ 0 w 344"/>
                  <a:gd name="T13" fmla="*/ 0 h 7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4"/>
                  <a:gd name="T22" fmla="*/ 0 h 782"/>
                  <a:gd name="T23" fmla="*/ 344 w 344"/>
                  <a:gd name="T24" fmla="*/ 782 h 7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4" h="782">
                    <a:moveTo>
                      <a:pt x="149" y="89"/>
                    </a:moveTo>
                    <a:lnTo>
                      <a:pt x="344" y="782"/>
                    </a:lnTo>
                    <a:lnTo>
                      <a:pt x="270" y="740"/>
                    </a:lnTo>
                    <a:lnTo>
                      <a:pt x="199" y="695"/>
                    </a:lnTo>
                    <a:lnTo>
                      <a:pt x="0" y="0"/>
                    </a:lnTo>
                    <a:lnTo>
                      <a:pt x="73" y="46"/>
                    </a:lnTo>
                    <a:lnTo>
                      <a:pt x="149" y="89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3" name="Freeform 206"/>
              <p:cNvSpPr>
                <a:spLocks/>
              </p:cNvSpPr>
              <p:nvPr/>
            </p:nvSpPr>
            <p:spPr bwMode="auto">
              <a:xfrm>
                <a:off x="3743" y="3205"/>
                <a:ext cx="25" cy="275"/>
              </a:xfrm>
              <a:custGeom>
                <a:avLst/>
                <a:gdLst>
                  <a:gd name="T0" fmla="*/ 0 w 340"/>
                  <a:gd name="T1" fmla="*/ 0 h 795"/>
                  <a:gd name="T2" fmla="*/ 0 w 340"/>
                  <a:gd name="T3" fmla="*/ 0 h 795"/>
                  <a:gd name="T4" fmla="*/ 0 w 340"/>
                  <a:gd name="T5" fmla="*/ 0 h 795"/>
                  <a:gd name="T6" fmla="*/ 0 w 340"/>
                  <a:gd name="T7" fmla="*/ 0 h 795"/>
                  <a:gd name="T8" fmla="*/ 0 w 340"/>
                  <a:gd name="T9" fmla="*/ 0 h 795"/>
                  <a:gd name="T10" fmla="*/ 0 w 340"/>
                  <a:gd name="T11" fmla="*/ 0 h 795"/>
                  <a:gd name="T12" fmla="*/ 0 w 340"/>
                  <a:gd name="T13" fmla="*/ 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0"/>
                  <a:gd name="T22" fmla="*/ 0 h 795"/>
                  <a:gd name="T23" fmla="*/ 340 w 340"/>
                  <a:gd name="T24" fmla="*/ 795 h 7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0" h="795">
                    <a:moveTo>
                      <a:pt x="141" y="100"/>
                    </a:moveTo>
                    <a:lnTo>
                      <a:pt x="340" y="795"/>
                    </a:lnTo>
                    <a:lnTo>
                      <a:pt x="271" y="748"/>
                    </a:lnTo>
                    <a:lnTo>
                      <a:pt x="203" y="698"/>
                    </a:lnTo>
                    <a:lnTo>
                      <a:pt x="0" y="0"/>
                    </a:lnTo>
                    <a:lnTo>
                      <a:pt x="70" y="51"/>
                    </a:lnTo>
                    <a:lnTo>
                      <a:pt x="141" y="100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4" name="Freeform 207"/>
              <p:cNvSpPr>
                <a:spLocks/>
              </p:cNvSpPr>
              <p:nvPr/>
            </p:nvSpPr>
            <p:spPr bwMode="auto">
              <a:xfrm>
                <a:off x="3734" y="3200"/>
                <a:ext cx="24" cy="275"/>
              </a:xfrm>
              <a:custGeom>
                <a:avLst/>
                <a:gdLst>
                  <a:gd name="T0" fmla="*/ 0 w 336"/>
                  <a:gd name="T1" fmla="*/ 0 h 809"/>
                  <a:gd name="T2" fmla="*/ 0 w 336"/>
                  <a:gd name="T3" fmla="*/ 0 h 809"/>
                  <a:gd name="T4" fmla="*/ 0 w 336"/>
                  <a:gd name="T5" fmla="*/ 0 h 809"/>
                  <a:gd name="T6" fmla="*/ 0 w 336"/>
                  <a:gd name="T7" fmla="*/ 0 h 809"/>
                  <a:gd name="T8" fmla="*/ 0 w 336"/>
                  <a:gd name="T9" fmla="*/ 0 h 809"/>
                  <a:gd name="T10" fmla="*/ 0 w 336"/>
                  <a:gd name="T11" fmla="*/ 0 h 809"/>
                  <a:gd name="T12" fmla="*/ 0 w 336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809"/>
                  <a:gd name="T23" fmla="*/ 336 w 336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809">
                    <a:moveTo>
                      <a:pt x="133" y="111"/>
                    </a:moveTo>
                    <a:lnTo>
                      <a:pt x="336" y="809"/>
                    </a:lnTo>
                    <a:lnTo>
                      <a:pt x="270" y="756"/>
                    </a:lnTo>
                    <a:lnTo>
                      <a:pt x="207" y="701"/>
                    </a:lnTo>
                    <a:lnTo>
                      <a:pt x="0" y="0"/>
                    </a:lnTo>
                    <a:lnTo>
                      <a:pt x="65" y="57"/>
                    </a:lnTo>
                    <a:lnTo>
                      <a:pt x="133" y="111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5" name="Freeform 208"/>
              <p:cNvSpPr>
                <a:spLocks/>
              </p:cNvSpPr>
              <p:nvPr/>
            </p:nvSpPr>
            <p:spPr bwMode="auto">
              <a:xfrm>
                <a:off x="3724" y="3194"/>
                <a:ext cx="24" cy="275"/>
              </a:xfrm>
              <a:custGeom>
                <a:avLst/>
                <a:gdLst>
                  <a:gd name="T0" fmla="*/ 0 w 331"/>
                  <a:gd name="T1" fmla="*/ 0 h 822"/>
                  <a:gd name="T2" fmla="*/ 0 w 331"/>
                  <a:gd name="T3" fmla="*/ 0 h 822"/>
                  <a:gd name="T4" fmla="*/ 0 w 331"/>
                  <a:gd name="T5" fmla="*/ 0 h 822"/>
                  <a:gd name="T6" fmla="*/ 0 w 331"/>
                  <a:gd name="T7" fmla="*/ 0 h 822"/>
                  <a:gd name="T8" fmla="*/ 0 w 331"/>
                  <a:gd name="T9" fmla="*/ 0 h 822"/>
                  <a:gd name="T10" fmla="*/ 0 w 331"/>
                  <a:gd name="T11" fmla="*/ 0 h 822"/>
                  <a:gd name="T12" fmla="*/ 0 w 331"/>
                  <a:gd name="T13" fmla="*/ 0 h 8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1"/>
                  <a:gd name="T22" fmla="*/ 0 h 822"/>
                  <a:gd name="T23" fmla="*/ 331 w 331"/>
                  <a:gd name="T24" fmla="*/ 822 h 8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1" h="822">
                    <a:moveTo>
                      <a:pt x="124" y="121"/>
                    </a:moveTo>
                    <a:lnTo>
                      <a:pt x="331" y="822"/>
                    </a:lnTo>
                    <a:lnTo>
                      <a:pt x="269" y="764"/>
                    </a:lnTo>
                    <a:lnTo>
                      <a:pt x="210" y="705"/>
                    </a:lnTo>
                    <a:lnTo>
                      <a:pt x="0" y="0"/>
                    </a:lnTo>
                    <a:lnTo>
                      <a:pt x="60" y="62"/>
                    </a:lnTo>
                    <a:lnTo>
                      <a:pt x="124" y="121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6" name="Freeform 209"/>
              <p:cNvSpPr>
                <a:spLocks/>
              </p:cNvSpPr>
              <p:nvPr/>
            </p:nvSpPr>
            <p:spPr bwMode="auto">
              <a:xfrm>
                <a:off x="3717" y="3188"/>
                <a:ext cx="24" cy="275"/>
              </a:xfrm>
              <a:custGeom>
                <a:avLst/>
                <a:gdLst>
                  <a:gd name="T0" fmla="*/ 0 w 325"/>
                  <a:gd name="T1" fmla="*/ 0 h 837"/>
                  <a:gd name="T2" fmla="*/ 0 w 325"/>
                  <a:gd name="T3" fmla="*/ 0 h 837"/>
                  <a:gd name="T4" fmla="*/ 0 w 325"/>
                  <a:gd name="T5" fmla="*/ 0 h 837"/>
                  <a:gd name="T6" fmla="*/ 0 w 325"/>
                  <a:gd name="T7" fmla="*/ 0 h 837"/>
                  <a:gd name="T8" fmla="*/ 0 w 325"/>
                  <a:gd name="T9" fmla="*/ 0 h 837"/>
                  <a:gd name="T10" fmla="*/ 0 w 325"/>
                  <a:gd name="T11" fmla="*/ 0 h 837"/>
                  <a:gd name="T12" fmla="*/ 0 w 325"/>
                  <a:gd name="T13" fmla="*/ 0 h 8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5"/>
                  <a:gd name="T22" fmla="*/ 0 h 837"/>
                  <a:gd name="T23" fmla="*/ 325 w 325"/>
                  <a:gd name="T24" fmla="*/ 837 h 8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5" h="837">
                    <a:moveTo>
                      <a:pt x="115" y="132"/>
                    </a:moveTo>
                    <a:lnTo>
                      <a:pt x="325" y="837"/>
                    </a:lnTo>
                    <a:lnTo>
                      <a:pt x="267" y="773"/>
                    </a:lnTo>
                    <a:lnTo>
                      <a:pt x="213" y="709"/>
                    </a:lnTo>
                    <a:lnTo>
                      <a:pt x="0" y="0"/>
                    </a:lnTo>
                    <a:lnTo>
                      <a:pt x="56" y="68"/>
                    </a:lnTo>
                    <a:lnTo>
                      <a:pt x="115" y="132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7" name="Freeform 210"/>
              <p:cNvSpPr>
                <a:spLocks/>
              </p:cNvSpPr>
              <p:nvPr/>
            </p:nvSpPr>
            <p:spPr bwMode="auto">
              <a:xfrm>
                <a:off x="3710" y="3181"/>
                <a:ext cx="22" cy="275"/>
              </a:xfrm>
              <a:custGeom>
                <a:avLst/>
                <a:gdLst>
                  <a:gd name="T0" fmla="*/ 0 w 319"/>
                  <a:gd name="T1" fmla="*/ 0 h 850"/>
                  <a:gd name="T2" fmla="*/ 0 w 319"/>
                  <a:gd name="T3" fmla="*/ 0 h 850"/>
                  <a:gd name="T4" fmla="*/ 0 w 319"/>
                  <a:gd name="T5" fmla="*/ 0 h 850"/>
                  <a:gd name="T6" fmla="*/ 0 w 319"/>
                  <a:gd name="T7" fmla="*/ 0 h 850"/>
                  <a:gd name="T8" fmla="*/ 0 w 319"/>
                  <a:gd name="T9" fmla="*/ 0 h 850"/>
                  <a:gd name="T10" fmla="*/ 0 w 319"/>
                  <a:gd name="T11" fmla="*/ 0 h 850"/>
                  <a:gd name="T12" fmla="*/ 0 w 319"/>
                  <a:gd name="T13" fmla="*/ 0 h 8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9"/>
                  <a:gd name="T22" fmla="*/ 0 h 850"/>
                  <a:gd name="T23" fmla="*/ 319 w 319"/>
                  <a:gd name="T24" fmla="*/ 850 h 8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9" h="850">
                    <a:moveTo>
                      <a:pt x="106" y="141"/>
                    </a:moveTo>
                    <a:lnTo>
                      <a:pt x="319" y="850"/>
                    </a:lnTo>
                    <a:lnTo>
                      <a:pt x="267" y="781"/>
                    </a:lnTo>
                    <a:lnTo>
                      <a:pt x="216" y="711"/>
                    </a:lnTo>
                    <a:lnTo>
                      <a:pt x="0" y="0"/>
                    </a:lnTo>
                    <a:lnTo>
                      <a:pt x="51" y="72"/>
                    </a:lnTo>
                    <a:lnTo>
                      <a:pt x="106" y="141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8" name="Freeform 211"/>
              <p:cNvSpPr>
                <a:spLocks/>
              </p:cNvSpPr>
              <p:nvPr/>
            </p:nvSpPr>
            <p:spPr bwMode="auto">
              <a:xfrm>
                <a:off x="3703" y="3174"/>
                <a:ext cx="22" cy="275"/>
              </a:xfrm>
              <a:custGeom>
                <a:avLst/>
                <a:gdLst>
                  <a:gd name="T0" fmla="*/ 0 w 310"/>
                  <a:gd name="T1" fmla="*/ 0 h 864"/>
                  <a:gd name="T2" fmla="*/ 0 w 310"/>
                  <a:gd name="T3" fmla="*/ 0 h 864"/>
                  <a:gd name="T4" fmla="*/ 0 w 310"/>
                  <a:gd name="T5" fmla="*/ 0 h 864"/>
                  <a:gd name="T6" fmla="*/ 0 w 310"/>
                  <a:gd name="T7" fmla="*/ 0 h 864"/>
                  <a:gd name="T8" fmla="*/ 0 w 310"/>
                  <a:gd name="T9" fmla="*/ 0 h 864"/>
                  <a:gd name="T10" fmla="*/ 0 w 310"/>
                  <a:gd name="T11" fmla="*/ 0 h 864"/>
                  <a:gd name="T12" fmla="*/ 0 w 310"/>
                  <a:gd name="T13" fmla="*/ 0 h 8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864"/>
                  <a:gd name="T23" fmla="*/ 310 w 310"/>
                  <a:gd name="T24" fmla="*/ 864 h 8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864">
                    <a:moveTo>
                      <a:pt x="94" y="153"/>
                    </a:moveTo>
                    <a:lnTo>
                      <a:pt x="310" y="864"/>
                    </a:lnTo>
                    <a:lnTo>
                      <a:pt x="263" y="791"/>
                    </a:lnTo>
                    <a:lnTo>
                      <a:pt x="219" y="715"/>
                    </a:lnTo>
                    <a:lnTo>
                      <a:pt x="0" y="0"/>
                    </a:lnTo>
                    <a:lnTo>
                      <a:pt x="46" y="78"/>
                    </a:lnTo>
                    <a:lnTo>
                      <a:pt x="94" y="153"/>
                    </a:lnTo>
                    <a:close/>
                  </a:path>
                </a:pathLst>
              </a:custGeom>
              <a:solidFill>
                <a:srgbClr val="2D292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79" name="Freeform 212"/>
              <p:cNvSpPr>
                <a:spLocks/>
              </p:cNvSpPr>
              <p:nvPr/>
            </p:nvSpPr>
            <p:spPr bwMode="auto">
              <a:xfrm>
                <a:off x="3874" y="3231"/>
                <a:ext cx="15" cy="275"/>
              </a:xfrm>
              <a:custGeom>
                <a:avLst/>
                <a:gdLst>
                  <a:gd name="T0" fmla="*/ 0 w 187"/>
                  <a:gd name="T1" fmla="*/ 0 h 722"/>
                  <a:gd name="T2" fmla="*/ 0 w 187"/>
                  <a:gd name="T3" fmla="*/ 0 h 722"/>
                  <a:gd name="T4" fmla="*/ 0 w 187"/>
                  <a:gd name="T5" fmla="*/ 0 h 722"/>
                  <a:gd name="T6" fmla="*/ 0 w 187"/>
                  <a:gd name="T7" fmla="*/ 0 h 722"/>
                  <a:gd name="T8" fmla="*/ 0 w 187"/>
                  <a:gd name="T9" fmla="*/ 0 h 722"/>
                  <a:gd name="T10" fmla="*/ 0 w 187"/>
                  <a:gd name="T11" fmla="*/ 0 h 722"/>
                  <a:gd name="T12" fmla="*/ 0 w 187"/>
                  <a:gd name="T13" fmla="*/ 0 h 722"/>
                  <a:gd name="T14" fmla="*/ 0 w 187"/>
                  <a:gd name="T15" fmla="*/ 0 h 722"/>
                  <a:gd name="T16" fmla="*/ 0 w 187"/>
                  <a:gd name="T17" fmla="*/ 0 h 722"/>
                  <a:gd name="T18" fmla="*/ 0 w 187"/>
                  <a:gd name="T19" fmla="*/ 0 h 722"/>
                  <a:gd name="T20" fmla="*/ 0 w 187"/>
                  <a:gd name="T21" fmla="*/ 0 h 722"/>
                  <a:gd name="T22" fmla="*/ 0 w 187"/>
                  <a:gd name="T23" fmla="*/ 0 h 722"/>
                  <a:gd name="T24" fmla="*/ 0 w 187"/>
                  <a:gd name="T25" fmla="*/ 0 h 722"/>
                  <a:gd name="T26" fmla="*/ 0 w 187"/>
                  <a:gd name="T27" fmla="*/ 0 h 722"/>
                  <a:gd name="T28" fmla="*/ 0 w 187"/>
                  <a:gd name="T29" fmla="*/ 0 h 722"/>
                  <a:gd name="T30" fmla="*/ 0 w 187"/>
                  <a:gd name="T31" fmla="*/ 0 h 722"/>
                  <a:gd name="T32" fmla="*/ 0 w 187"/>
                  <a:gd name="T33" fmla="*/ 0 h 722"/>
                  <a:gd name="T34" fmla="*/ 0 w 187"/>
                  <a:gd name="T35" fmla="*/ 0 h 722"/>
                  <a:gd name="T36" fmla="*/ 0 w 187"/>
                  <a:gd name="T37" fmla="*/ 0 h 7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7"/>
                  <a:gd name="T58" fmla="*/ 0 h 722"/>
                  <a:gd name="T59" fmla="*/ 187 w 187"/>
                  <a:gd name="T60" fmla="*/ 722 h 7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7" h="722">
                    <a:moveTo>
                      <a:pt x="38" y="40"/>
                    </a:moveTo>
                    <a:lnTo>
                      <a:pt x="187" y="722"/>
                    </a:lnTo>
                    <a:lnTo>
                      <a:pt x="182" y="718"/>
                    </a:lnTo>
                    <a:lnTo>
                      <a:pt x="178" y="713"/>
                    </a:lnTo>
                    <a:lnTo>
                      <a:pt x="173" y="708"/>
                    </a:lnTo>
                    <a:lnTo>
                      <a:pt x="169" y="703"/>
                    </a:lnTo>
                    <a:lnTo>
                      <a:pt x="165" y="698"/>
                    </a:lnTo>
                    <a:lnTo>
                      <a:pt x="160" y="694"/>
                    </a:lnTo>
                    <a:lnTo>
                      <a:pt x="155" y="689"/>
                    </a:lnTo>
                    <a:lnTo>
                      <a:pt x="150" y="684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14" y="15"/>
                    </a:lnTo>
                    <a:lnTo>
                      <a:pt x="18" y="20"/>
                    </a:lnTo>
                    <a:lnTo>
                      <a:pt x="23" y="25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38" y="40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0" name="Freeform 213"/>
              <p:cNvSpPr>
                <a:spLocks/>
              </p:cNvSpPr>
              <p:nvPr/>
            </p:nvSpPr>
            <p:spPr bwMode="auto">
              <a:xfrm>
                <a:off x="3892" y="3279"/>
                <a:ext cx="18" cy="275"/>
              </a:xfrm>
              <a:custGeom>
                <a:avLst/>
                <a:gdLst>
                  <a:gd name="T0" fmla="*/ 0 w 246"/>
                  <a:gd name="T1" fmla="*/ 0 h 814"/>
                  <a:gd name="T2" fmla="*/ 0 w 246"/>
                  <a:gd name="T3" fmla="*/ 0 h 814"/>
                  <a:gd name="T4" fmla="*/ 0 w 246"/>
                  <a:gd name="T5" fmla="*/ 0 h 814"/>
                  <a:gd name="T6" fmla="*/ 0 w 246"/>
                  <a:gd name="T7" fmla="*/ 0 h 814"/>
                  <a:gd name="T8" fmla="*/ 0 w 246"/>
                  <a:gd name="T9" fmla="*/ 0 h 814"/>
                  <a:gd name="T10" fmla="*/ 0 w 246"/>
                  <a:gd name="T11" fmla="*/ 0 h 814"/>
                  <a:gd name="T12" fmla="*/ 0 w 246"/>
                  <a:gd name="T13" fmla="*/ 0 h 814"/>
                  <a:gd name="T14" fmla="*/ 0 w 246"/>
                  <a:gd name="T15" fmla="*/ 0 h 814"/>
                  <a:gd name="T16" fmla="*/ 0 w 246"/>
                  <a:gd name="T17" fmla="*/ 0 h 814"/>
                  <a:gd name="T18" fmla="*/ 0 w 246"/>
                  <a:gd name="T19" fmla="*/ 0 h 814"/>
                  <a:gd name="T20" fmla="*/ 0 w 246"/>
                  <a:gd name="T21" fmla="*/ 0 h 814"/>
                  <a:gd name="T22" fmla="*/ 0 w 246"/>
                  <a:gd name="T23" fmla="*/ 0 h 814"/>
                  <a:gd name="T24" fmla="*/ 0 w 246"/>
                  <a:gd name="T25" fmla="*/ 0 h 8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6"/>
                  <a:gd name="T40" fmla="*/ 0 h 814"/>
                  <a:gd name="T41" fmla="*/ 246 w 246"/>
                  <a:gd name="T42" fmla="*/ 814 h 8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6" h="814">
                    <a:moveTo>
                      <a:pt x="104" y="161"/>
                    </a:moveTo>
                    <a:lnTo>
                      <a:pt x="246" y="814"/>
                    </a:lnTo>
                    <a:lnTo>
                      <a:pt x="224" y="783"/>
                    </a:lnTo>
                    <a:lnTo>
                      <a:pt x="203" y="752"/>
                    </a:lnTo>
                    <a:lnTo>
                      <a:pt x="182" y="721"/>
                    </a:lnTo>
                    <a:lnTo>
                      <a:pt x="163" y="690"/>
                    </a:lnTo>
                    <a:lnTo>
                      <a:pt x="143" y="657"/>
                    </a:lnTo>
                    <a:lnTo>
                      <a:pt x="0" y="0"/>
                    </a:lnTo>
                    <a:lnTo>
                      <a:pt x="19" y="33"/>
                    </a:lnTo>
                    <a:lnTo>
                      <a:pt x="40" y="65"/>
                    </a:lnTo>
                    <a:lnTo>
                      <a:pt x="60" y="97"/>
                    </a:lnTo>
                    <a:lnTo>
                      <a:pt x="82" y="129"/>
                    </a:lnTo>
                    <a:lnTo>
                      <a:pt x="104" y="161"/>
                    </a:lnTo>
                    <a:close/>
                  </a:path>
                </a:pathLst>
              </a:custGeom>
              <a:solidFill>
                <a:srgbClr val="2D292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1" name="Freeform 214"/>
              <p:cNvSpPr>
                <a:spLocks/>
              </p:cNvSpPr>
              <p:nvPr/>
            </p:nvSpPr>
            <p:spPr bwMode="auto">
              <a:xfrm>
                <a:off x="3886" y="3272"/>
                <a:ext cx="16" cy="275"/>
              </a:xfrm>
              <a:custGeom>
                <a:avLst/>
                <a:gdLst>
                  <a:gd name="T0" fmla="*/ 0 w 232"/>
                  <a:gd name="T1" fmla="*/ 0 h 822"/>
                  <a:gd name="T2" fmla="*/ 0 w 232"/>
                  <a:gd name="T3" fmla="*/ 0 h 822"/>
                  <a:gd name="T4" fmla="*/ 0 w 232"/>
                  <a:gd name="T5" fmla="*/ 0 h 822"/>
                  <a:gd name="T6" fmla="*/ 0 w 232"/>
                  <a:gd name="T7" fmla="*/ 0 h 822"/>
                  <a:gd name="T8" fmla="*/ 0 w 232"/>
                  <a:gd name="T9" fmla="*/ 0 h 822"/>
                  <a:gd name="T10" fmla="*/ 0 w 232"/>
                  <a:gd name="T11" fmla="*/ 0 h 822"/>
                  <a:gd name="T12" fmla="*/ 0 w 232"/>
                  <a:gd name="T13" fmla="*/ 0 h 822"/>
                  <a:gd name="T14" fmla="*/ 0 w 232"/>
                  <a:gd name="T15" fmla="*/ 0 h 822"/>
                  <a:gd name="T16" fmla="*/ 0 w 232"/>
                  <a:gd name="T17" fmla="*/ 0 h 822"/>
                  <a:gd name="T18" fmla="*/ 0 w 232"/>
                  <a:gd name="T19" fmla="*/ 0 h 822"/>
                  <a:gd name="T20" fmla="*/ 0 w 232"/>
                  <a:gd name="T21" fmla="*/ 0 h 822"/>
                  <a:gd name="T22" fmla="*/ 0 w 232"/>
                  <a:gd name="T23" fmla="*/ 0 h 822"/>
                  <a:gd name="T24" fmla="*/ 0 w 232"/>
                  <a:gd name="T25" fmla="*/ 0 h 8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2"/>
                  <a:gd name="T40" fmla="*/ 0 h 822"/>
                  <a:gd name="T41" fmla="*/ 232 w 232"/>
                  <a:gd name="T42" fmla="*/ 822 h 8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2" h="822">
                    <a:moveTo>
                      <a:pt x="89" y="165"/>
                    </a:moveTo>
                    <a:lnTo>
                      <a:pt x="232" y="822"/>
                    </a:lnTo>
                    <a:lnTo>
                      <a:pt x="214" y="791"/>
                    </a:lnTo>
                    <a:lnTo>
                      <a:pt x="196" y="759"/>
                    </a:lnTo>
                    <a:lnTo>
                      <a:pt x="179" y="727"/>
                    </a:lnTo>
                    <a:lnTo>
                      <a:pt x="163" y="694"/>
                    </a:lnTo>
                    <a:lnTo>
                      <a:pt x="146" y="661"/>
                    </a:lnTo>
                    <a:lnTo>
                      <a:pt x="0" y="0"/>
                    </a:lnTo>
                    <a:lnTo>
                      <a:pt x="16" y="33"/>
                    </a:lnTo>
                    <a:lnTo>
                      <a:pt x="33" y="66"/>
                    </a:lnTo>
                    <a:lnTo>
                      <a:pt x="51" y="100"/>
                    </a:lnTo>
                    <a:lnTo>
                      <a:pt x="69" y="133"/>
                    </a:lnTo>
                    <a:lnTo>
                      <a:pt x="89" y="165"/>
                    </a:lnTo>
                    <a:close/>
                  </a:path>
                </a:pathLst>
              </a:custGeom>
              <a:solidFill>
                <a:srgbClr val="2D292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2" name="Freeform 215"/>
              <p:cNvSpPr>
                <a:spLocks/>
              </p:cNvSpPr>
              <p:nvPr/>
            </p:nvSpPr>
            <p:spPr bwMode="auto">
              <a:xfrm>
                <a:off x="3879" y="3261"/>
                <a:ext cx="16" cy="275"/>
              </a:xfrm>
              <a:custGeom>
                <a:avLst/>
                <a:gdLst>
                  <a:gd name="T0" fmla="*/ 0 w 226"/>
                  <a:gd name="T1" fmla="*/ 0 h 869"/>
                  <a:gd name="T2" fmla="*/ 0 w 226"/>
                  <a:gd name="T3" fmla="*/ 0 h 869"/>
                  <a:gd name="T4" fmla="*/ 0 w 226"/>
                  <a:gd name="T5" fmla="*/ 0 h 869"/>
                  <a:gd name="T6" fmla="*/ 0 w 226"/>
                  <a:gd name="T7" fmla="*/ 0 h 869"/>
                  <a:gd name="T8" fmla="*/ 0 w 226"/>
                  <a:gd name="T9" fmla="*/ 0 h 869"/>
                  <a:gd name="T10" fmla="*/ 0 w 226"/>
                  <a:gd name="T11" fmla="*/ 0 h 869"/>
                  <a:gd name="T12" fmla="*/ 0 w 226"/>
                  <a:gd name="T13" fmla="*/ 0 h 869"/>
                  <a:gd name="T14" fmla="*/ 0 w 226"/>
                  <a:gd name="T15" fmla="*/ 0 h 869"/>
                  <a:gd name="T16" fmla="*/ 0 w 226"/>
                  <a:gd name="T17" fmla="*/ 0 h 869"/>
                  <a:gd name="T18" fmla="*/ 0 w 226"/>
                  <a:gd name="T19" fmla="*/ 0 h 869"/>
                  <a:gd name="T20" fmla="*/ 0 w 226"/>
                  <a:gd name="T21" fmla="*/ 0 h 869"/>
                  <a:gd name="T22" fmla="*/ 0 w 226"/>
                  <a:gd name="T23" fmla="*/ 0 h 869"/>
                  <a:gd name="T24" fmla="*/ 0 w 226"/>
                  <a:gd name="T25" fmla="*/ 0 h 869"/>
                  <a:gd name="T26" fmla="*/ 0 w 226"/>
                  <a:gd name="T27" fmla="*/ 0 h 869"/>
                  <a:gd name="T28" fmla="*/ 0 w 226"/>
                  <a:gd name="T29" fmla="*/ 0 h 8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6"/>
                  <a:gd name="T46" fmla="*/ 0 h 869"/>
                  <a:gd name="T47" fmla="*/ 226 w 226"/>
                  <a:gd name="T48" fmla="*/ 869 h 8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6" h="869">
                    <a:moveTo>
                      <a:pt x="80" y="208"/>
                    </a:moveTo>
                    <a:lnTo>
                      <a:pt x="226" y="869"/>
                    </a:lnTo>
                    <a:lnTo>
                      <a:pt x="212" y="836"/>
                    </a:lnTo>
                    <a:lnTo>
                      <a:pt x="197" y="802"/>
                    </a:lnTo>
                    <a:lnTo>
                      <a:pt x="184" y="769"/>
                    </a:lnTo>
                    <a:lnTo>
                      <a:pt x="171" y="736"/>
                    </a:lnTo>
                    <a:lnTo>
                      <a:pt x="160" y="702"/>
                    </a:lnTo>
                    <a:lnTo>
                      <a:pt x="148" y="668"/>
                    </a:lnTo>
                    <a:lnTo>
                      <a:pt x="0" y="0"/>
                    </a:lnTo>
                    <a:lnTo>
                      <a:pt x="11" y="36"/>
                    </a:lnTo>
                    <a:lnTo>
                      <a:pt x="23" y="70"/>
                    </a:lnTo>
                    <a:lnTo>
                      <a:pt x="35" y="105"/>
                    </a:lnTo>
                    <a:lnTo>
                      <a:pt x="50" y="139"/>
                    </a:lnTo>
                    <a:lnTo>
                      <a:pt x="64" y="173"/>
                    </a:lnTo>
                    <a:lnTo>
                      <a:pt x="80" y="208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3" name="Freeform 216"/>
              <p:cNvSpPr>
                <a:spLocks/>
              </p:cNvSpPr>
              <p:nvPr/>
            </p:nvSpPr>
            <p:spPr bwMode="auto">
              <a:xfrm>
                <a:off x="3877" y="3256"/>
                <a:ext cx="13" cy="275"/>
              </a:xfrm>
              <a:custGeom>
                <a:avLst/>
                <a:gdLst>
                  <a:gd name="T0" fmla="*/ 0 w 177"/>
                  <a:gd name="T1" fmla="*/ 0 h 774"/>
                  <a:gd name="T2" fmla="*/ 0 w 177"/>
                  <a:gd name="T3" fmla="*/ 0 h 774"/>
                  <a:gd name="T4" fmla="*/ 0 w 177"/>
                  <a:gd name="T5" fmla="*/ 0 h 774"/>
                  <a:gd name="T6" fmla="*/ 0 w 177"/>
                  <a:gd name="T7" fmla="*/ 0 h 774"/>
                  <a:gd name="T8" fmla="*/ 0 w 177"/>
                  <a:gd name="T9" fmla="*/ 0 h 774"/>
                  <a:gd name="T10" fmla="*/ 0 w 177"/>
                  <a:gd name="T11" fmla="*/ 0 h 774"/>
                  <a:gd name="T12" fmla="*/ 0 w 177"/>
                  <a:gd name="T13" fmla="*/ 0 h 774"/>
                  <a:gd name="T14" fmla="*/ 0 w 177"/>
                  <a:gd name="T15" fmla="*/ 0 h 774"/>
                  <a:gd name="T16" fmla="*/ 0 w 177"/>
                  <a:gd name="T17" fmla="*/ 0 h 7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4"/>
                  <a:gd name="T29" fmla="*/ 177 w 177"/>
                  <a:gd name="T30" fmla="*/ 774 h 7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4">
                    <a:moveTo>
                      <a:pt x="29" y="106"/>
                    </a:moveTo>
                    <a:lnTo>
                      <a:pt x="177" y="774"/>
                    </a:lnTo>
                    <a:lnTo>
                      <a:pt x="167" y="740"/>
                    </a:lnTo>
                    <a:lnTo>
                      <a:pt x="158" y="705"/>
                    </a:lnTo>
                    <a:lnTo>
                      <a:pt x="150" y="670"/>
                    </a:lnTo>
                    <a:lnTo>
                      <a:pt x="0" y="0"/>
                    </a:lnTo>
                    <a:lnTo>
                      <a:pt x="8" y="36"/>
                    </a:lnTo>
                    <a:lnTo>
                      <a:pt x="18" y="71"/>
                    </a:lnTo>
                    <a:lnTo>
                      <a:pt x="29" y="106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4" name="Freeform 217"/>
              <p:cNvSpPr>
                <a:spLocks/>
              </p:cNvSpPr>
              <p:nvPr/>
            </p:nvSpPr>
            <p:spPr bwMode="auto">
              <a:xfrm>
                <a:off x="3697" y="3166"/>
                <a:ext cx="20" cy="275"/>
              </a:xfrm>
              <a:custGeom>
                <a:avLst/>
                <a:gdLst>
                  <a:gd name="T0" fmla="*/ 0 w 289"/>
                  <a:gd name="T1" fmla="*/ 0 h 872"/>
                  <a:gd name="T2" fmla="*/ 0 w 289"/>
                  <a:gd name="T3" fmla="*/ 0 h 872"/>
                  <a:gd name="T4" fmla="*/ 0 w 289"/>
                  <a:gd name="T5" fmla="*/ 0 h 872"/>
                  <a:gd name="T6" fmla="*/ 0 w 289"/>
                  <a:gd name="T7" fmla="*/ 0 h 872"/>
                  <a:gd name="T8" fmla="*/ 0 w 289"/>
                  <a:gd name="T9" fmla="*/ 0 h 872"/>
                  <a:gd name="T10" fmla="*/ 0 w 289"/>
                  <a:gd name="T11" fmla="*/ 0 h 872"/>
                  <a:gd name="T12" fmla="*/ 0 w 289"/>
                  <a:gd name="T13" fmla="*/ 0 h 872"/>
                  <a:gd name="T14" fmla="*/ 0 w 289"/>
                  <a:gd name="T15" fmla="*/ 0 h 872"/>
                  <a:gd name="T16" fmla="*/ 0 w 289"/>
                  <a:gd name="T17" fmla="*/ 0 h 8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9"/>
                  <a:gd name="T28" fmla="*/ 0 h 872"/>
                  <a:gd name="T29" fmla="*/ 289 w 289"/>
                  <a:gd name="T30" fmla="*/ 872 h 8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9" h="872">
                    <a:moveTo>
                      <a:pt x="70" y="157"/>
                    </a:moveTo>
                    <a:lnTo>
                      <a:pt x="289" y="872"/>
                    </a:lnTo>
                    <a:lnTo>
                      <a:pt x="265" y="821"/>
                    </a:lnTo>
                    <a:lnTo>
                      <a:pt x="242" y="771"/>
                    </a:lnTo>
                    <a:lnTo>
                      <a:pt x="221" y="720"/>
                    </a:lnTo>
                    <a:lnTo>
                      <a:pt x="0" y="0"/>
                    </a:lnTo>
                    <a:lnTo>
                      <a:pt x="22" y="53"/>
                    </a:lnTo>
                    <a:lnTo>
                      <a:pt x="45" y="105"/>
                    </a:lnTo>
                    <a:lnTo>
                      <a:pt x="70" y="157"/>
                    </a:lnTo>
                    <a:close/>
                  </a:path>
                </a:pathLst>
              </a:custGeom>
              <a:solidFill>
                <a:srgbClr val="2D292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5" name="Freeform 218"/>
              <p:cNvSpPr>
                <a:spLocks/>
              </p:cNvSpPr>
              <p:nvPr/>
            </p:nvSpPr>
            <p:spPr bwMode="auto">
              <a:xfrm>
                <a:off x="3694" y="3160"/>
                <a:ext cx="20" cy="275"/>
              </a:xfrm>
              <a:custGeom>
                <a:avLst/>
                <a:gdLst>
                  <a:gd name="T0" fmla="*/ 0 w 274"/>
                  <a:gd name="T1" fmla="*/ 0 h 875"/>
                  <a:gd name="T2" fmla="*/ 0 w 274"/>
                  <a:gd name="T3" fmla="*/ 0 h 875"/>
                  <a:gd name="T4" fmla="*/ 0 w 274"/>
                  <a:gd name="T5" fmla="*/ 0 h 875"/>
                  <a:gd name="T6" fmla="*/ 0 w 274"/>
                  <a:gd name="T7" fmla="*/ 0 h 875"/>
                  <a:gd name="T8" fmla="*/ 0 w 274"/>
                  <a:gd name="T9" fmla="*/ 0 h 875"/>
                  <a:gd name="T10" fmla="*/ 0 w 274"/>
                  <a:gd name="T11" fmla="*/ 0 h 875"/>
                  <a:gd name="T12" fmla="*/ 0 w 274"/>
                  <a:gd name="T13" fmla="*/ 0 h 875"/>
                  <a:gd name="T14" fmla="*/ 0 w 274"/>
                  <a:gd name="T15" fmla="*/ 0 h 875"/>
                  <a:gd name="T16" fmla="*/ 0 w 274"/>
                  <a:gd name="T17" fmla="*/ 0 h 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"/>
                  <a:gd name="T28" fmla="*/ 0 h 875"/>
                  <a:gd name="T29" fmla="*/ 274 w 274"/>
                  <a:gd name="T30" fmla="*/ 875 h 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" h="875">
                    <a:moveTo>
                      <a:pt x="53" y="155"/>
                    </a:moveTo>
                    <a:lnTo>
                      <a:pt x="274" y="875"/>
                    </a:lnTo>
                    <a:lnTo>
                      <a:pt x="255" y="824"/>
                    </a:lnTo>
                    <a:lnTo>
                      <a:pt x="238" y="774"/>
                    </a:lnTo>
                    <a:lnTo>
                      <a:pt x="221" y="724"/>
                    </a:lnTo>
                    <a:lnTo>
                      <a:pt x="0" y="0"/>
                    </a:lnTo>
                    <a:lnTo>
                      <a:pt x="16" y="52"/>
                    </a:lnTo>
                    <a:lnTo>
                      <a:pt x="33" y="103"/>
                    </a:lnTo>
                    <a:lnTo>
                      <a:pt x="53" y="155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6" name="Freeform 219"/>
              <p:cNvSpPr>
                <a:spLocks/>
              </p:cNvSpPr>
              <p:nvPr/>
            </p:nvSpPr>
            <p:spPr bwMode="auto">
              <a:xfrm>
                <a:off x="3828" y="3042"/>
                <a:ext cx="20" cy="275"/>
              </a:xfrm>
              <a:custGeom>
                <a:avLst/>
                <a:gdLst>
                  <a:gd name="T0" fmla="*/ 0 w 289"/>
                  <a:gd name="T1" fmla="*/ 0 h 914"/>
                  <a:gd name="T2" fmla="*/ 0 w 289"/>
                  <a:gd name="T3" fmla="*/ 0 h 914"/>
                  <a:gd name="T4" fmla="*/ 0 w 289"/>
                  <a:gd name="T5" fmla="*/ 0 h 914"/>
                  <a:gd name="T6" fmla="*/ 0 w 289"/>
                  <a:gd name="T7" fmla="*/ 0 h 914"/>
                  <a:gd name="T8" fmla="*/ 0 w 289"/>
                  <a:gd name="T9" fmla="*/ 0 h 914"/>
                  <a:gd name="T10" fmla="*/ 0 w 289"/>
                  <a:gd name="T11" fmla="*/ 0 h 914"/>
                  <a:gd name="T12" fmla="*/ 0 w 289"/>
                  <a:gd name="T13" fmla="*/ 0 h 914"/>
                  <a:gd name="T14" fmla="*/ 0 w 289"/>
                  <a:gd name="T15" fmla="*/ 0 h 914"/>
                  <a:gd name="T16" fmla="*/ 0 w 289"/>
                  <a:gd name="T17" fmla="*/ 0 h 914"/>
                  <a:gd name="T18" fmla="*/ 0 w 289"/>
                  <a:gd name="T19" fmla="*/ 0 h 914"/>
                  <a:gd name="T20" fmla="*/ 0 w 289"/>
                  <a:gd name="T21" fmla="*/ 0 h 9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9"/>
                  <a:gd name="T34" fmla="*/ 0 h 914"/>
                  <a:gd name="T35" fmla="*/ 289 w 289"/>
                  <a:gd name="T36" fmla="*/ 914 h 9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9" h="914">
                    <a:moveTo>
                      <a:pt x="125" y="132"/>
                    </a:moveTo>
                    <a:lnTo>
                      <a:pt x="289" y="914"/>
                    </a:lnTo>
                    <a:lnTo>
                      <a:pt x="256" y="883"/>
                    </a:lnTo>
                    <a:lnTo>
                      <a:pt x="225" y="851"/>
                    </a:lnTo>
                    <a:lnTo>
                      <a:pt x="195" y="818"/>
                    </a:lnTo>
                    <a:lnTo>
                      <a:pt x="168" y="785"/>
                    </a:lnTo>
                    <a:lnTo>
                      <a:pt x="0" y="0"/>
                    </a:lnTo>
                    <a:lnTo>
                      <a:pt x="29" y="33"/>
                    </a:lnTo>
                    <a:lnTo>
                      <a:pt x="60" y="67"/>
                    </a:lnTo>
                    <a:lnTo>
                      <a:pt x="92" y="100"/>
                    </a:lnTo>
                    <a:lnTo>
                      <a:pt x="125" y="132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7" name="Freeform 220"/>
              <p:cNvSpPr>
                <a:spLocks/>
              </p:cNvSpPr>
              <p:nvPr/>
            </p:nvSpPr>
            <p:spPr bwMode="auto">
              <a:xfrm>
                <a:off x="3819" y="3034"/>
                <a:ext cx="20" cy="275"/>
              </a:xfrm>
              <a:custGeom>
                <a:avLst/>
                <a:gdLst>
                  <a:gd name="T0" fmla="*/ 0 w 288"/>
                  <a:gd name="T1" fmla="*/ 0 h 961"/>
                  <a:gd name="T2" fmla="*/ 0 w 288"/>
                  <a:gd name="T3" fmla="*/ 0 h 961"/>
                  <a:gd name="T4" fmla="*/ 0 w 288"/>
                  <a:gd name="T5" fmla="*/ 0 h 961"/>
                  <a:gd name="T6" fmla="*/ 0 w 288"/>
                  <a:gd name="T7" fmla="*/ 0 h 961"/>
                  <a:gd name="T8" fmla="*/ 0 w 288"/>
                  <a:gd name="T9" fmla="*/ 0 h 961"/>
                  <a:gd name="T10" fmla="*/ 0 w 288"/>
                  <a:gd name="T11" fmla="*/ 0 h 961"/>
                  <a:gd name="T12" fmla="*/ 0 w 288"/>
                  <a:gd name="T13" fmla="*/ 0 h 961"/>
                  <a:gd name="T14" fmla="*/ 0 w 288"/>
                  <a:gd name="T15" fmla="*/ 0 h 961"/>
                  <a:gd name="T16" fmla="*/ 0 w 288"/>
                  <a:gd name="T17" fmla="*/ 0 h 961"/>
                  <a:gd name="T18" fmla="*/ 0 w 288"/>
                  <a:gd name="T19" fmla="*/ 0 h 961"/>
                  <a:gd name="T20" fmla="*/ 0 w 288"/>
                  <a:gd name="T21" fmla="*/ 0 h 961"/>
                  <a:gd name="T22" fmla="*/ 0 w 288"/>
                  <a:gd name="T23" fmla="*/ 0 h 961"/>
                  <a:gd name="T24" fmla="*/ 0 w 288"/>
                  <a:gd name="T25" fmla="*/ 0 h 9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8"/>
                  <a:gd name="T40" fmla="*/ 0 h 961"/>
                  <a:gd name="T41" fmla="*/ 288 w 288"/>
                  <a:gd name="T42" fmla="*/ 961 h 9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8" h="961">
                    <a:moveTo>
                      <a:pt x="120" y="176"/>
                    </a:moveTo>
                    <a:lnTo>
                      <a:pt x="288" y="961"/>
                    </a:lnTo>
                    <a:lnTo>
                      <a:pt x="261" y="928"/>
                    </a:lnTo>
                    <a:lnTo>
                      <a:pt x="236" y="894"/>
                    </a:lnTo>
                    <a:lnTo>
                      <a:pt x="213" y="860"/>
                    </a:lnTo>
                    <a:lnTo>
                      <a:pt x="191" y="826"/>
                    </a:lnTo>
                    <a:lnTo>
                      <a:pt x="171" y="790"/>
                    </a:lnTo>
                    <a:lnTo>
                      <a:pt x="0" y="0"/>
                    </a:lnTo>
                    <a:lnTo>
                      <a:pt x="21" y="36"/>
                    </a:lnTo>
                    <a:lnTo>
                      <a:pt x="43" y="72"/>
                    </a:lnTo>
                    <a:lnTo>
                      <a:pt x="68" y="107"/>
                    </a:lnTo>
                    <a:lnTo>
                      <a:pt x="94" y="141"/>
                    </a:lnTo>
                    <a:lnTo>
                      <a:pt x="120" y="176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8" name="Freeform 221"/>
              <p:cNvSpPr>
                <a:spLocks/>
              </p:cNvSpPr>
              <p:nvPr/>
            </p:nvSpPr>
            <p:spPr bwMode="auto">
              <a:xfrm>
                <a:off x="3814" y="3025"/>
                <a:ext cx="18" cy="275"/>
              </a:xfrm>
              <a:custGeom>
                <a:avLst/>
                <a:gdLst>
                  <a:gd name="T0" fmla="*/ 0 w 252"/>
                  <a:gd name="T1" fmla="*/ 0 h 978"/>
                  <a:gd name="T2" fmla="*/ 0 w 252"/>
                  <a:gd name="T3" fmla="*/ 0 h 978"/>
                  <a:gd name="T4" fmla="*/ 0 w 252"/>
                  <a:gd name="T5" fmla="*/ 0 h 978"/>
                  <a:gd name="T6" fmla="*/ 0 w 252"/>
                  <a:gd name="T7" fmla="*/ 0 h 978"/>
                  <a:gd name="T8" fmla="*/ 0 w 252"/>
                  <a:gd name="T9" fmla="*/ 0 h 978"/>
                  <a:gd name="T10" fmla="*/ 0 w 252"/>
                  <a:gd name="T11" fmla="*/ 0 h 978"/>
                  <a:gd name="T12" fmla="*/ 0 w 252"/>
                  <a:gd name="T13" fmla="*/ 0 h 978"/>
                  <a:gd name="T14" fmla="*/ 0 w 252"/>
                  <a:gd name="T15" fmla="*/ 0 h 978"/>
                  <a:gd name="T16" fmla="*/ 0 w 252"/>
                  <a:gd name="T17" fmla="*/ 0 h 978"/>
                  <a:gd name="T18" fmla="*/ 0 w 252"/>
                  <a:gd name="T19" fmla="*/ 0 h 978"/>
                  <a:gd name="T20" fmla="*/ 0 w 252"/>
                  <a:gd name="T21" fmla="*/ 0 h 978"/>
                  <a:gd name="T22" fmla="*/ 0 w 252"/>
                  <a:gd name="T23" fmla="*/ 0 h 978"/>
                  <a:gd name="T24" fmla="*/ 0 w 252"/>
                  <a:gd name="T25" fmla="*/ 0 h 9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2"/>
                  <a:gd name="T40" fmla="*/ 0 h 978"/>
                  <a:gd name="T41" fmla="*/ 252 w 252"/>
                  <a:gd name="T42" fmla="*/ 978 h 9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2" h="978">
                    <a:moveTo>
                      <a:pt x="81" y="188"/>
                    </a:moveTo>
                    <a:lnTo>
                      <a:pt x="252" y="978"/>
                    </a:lnTo>
                    <a:lnTo>
                      <a:pt x="232" y="942"/>
                    </a:lnTo>
                    <a:lnTo>
                      <a:pt x="216" y="906"/>
                    </a:lnTo>
                    <a:lnTo>
                      <a:pt x="199" y="870"/>
                    </a:lnTo>
                    <a:lnTo>
                      <a:pt x="186" y="833"/>
                    </a:lnTo>
                    <a:lnTo>
                      <a:pt x="173" y="795"/>
                    </a:lnTo>
                    <a:lnTo>
                      <a:pt x="0" y="0"/>
                    </a:lnTo>
                    <a:lnTo>
                      <a:pt x="14" y="39"/>
                    </a:lnTo>
                    <a:lnTo>
                      <a:pt x="28" y="76"/>
                    </a:lnTo>
                    <a:lnTo>
                      <a:pt x="43" y="114"/>
                    </a:lnTo>
                    <a:lnTo>
                      <a:pt x="62" y="151"/>
                    </a:lnTo>
                    <a:lnTo>
                      <a:pt x="81" y="188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9" name="Freeform 222"/>
              <p:cNvSpPr>
                <a:spLocks/>
              </p:cNvSpPr>
              <p:nvPr/>
            </p:nvSpPr>
            <p:spPr bwMode="auto">
              <a:xfrm>
                <a:off x="3812" y="3022"/>
                <a:ext cx="15" cy="275"/>
              </a:xfrm>
              <a:custGeom>
                <a:avLst/>
                <a:gdLst>
                  <a:gd name="T0" fmla="*/ 0 w 193"/>
                  <a:gd name="T1" fmla="*/ 0 h 873"/>
                  <a:gd name="T2" fmla="*/ 0 w 193"/>
                  <a:gd name="T3" fmla="*/ 0 h 873"/>
                  <a:gd name="T4" fmla="*/ 0 w 193"/>
                  <a:gd name="T5" fmla="*/ 0 h 873"/>
                  <a:gd name="T6" fmla="*/ 0 w 193"/>
                  <a:gd name="T7" fmla="*/ 0 h 873"/>
                  <a:gd name="T8" fmla="*/ 0 w 193"/>
                  <a:gd name="T9" fmla="*/ 0 h 873"/>
                  <a:gd name="T10" fmla="*/ 0 w 193"/>
                  <a:gd name="T11" fmla="*/ 0 h 873"/>
                  <a:gd name="T12" fmla="*/ 0 w 193"/>
                  <a:gd name="T13" fmla="*/ 0 h 8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873"/>
                  <a:gd name="T23" fmla="*/ 193 w 193"/>
                  <a:gd name="T24" fmla="*/ 873 h 8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873">
                    <a:moveTo>
                      <a:pt x="20" y="78"/>
                    </a:moveTo>
                    <a:lnTo>
                      <a:pt x="193" y="873"/>
                    </a:lnTo>
                    <a:lnTo>
                      <a:pt x="182" y="836"/>
                    </a:lnTo>
                    <a:lnTo>
                      <a:pt x="173" y="798"/>
                    </a:lnTo>
                    <a:lnTo>
                      <a:pt x="0" y="0"/>
                    </a:lnTo>
                    <a:lnTo>
                      <a:pt x="9" y="40"/>
                    </a:ln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26221F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90" name="Freeform 223"/>
              <p:cNvSpPr>
                <a:spLocks/>
              </p:cNvSpPr>
              <p:nvPr/>
            </p:nvSpPr>
            <p:spPr bwMode="auto">
              <a:xfrm>
                <a:off x="3690" y="2871"/>
                <a:ext cx="1171" cy="275"/>
              </a:xfrm>
              <a:custGeom>
                <a:avLst/>
                <a:gdLst>
                  <a:gd name="T0" fmla="*/ 0 w 16408"/>
                  <a:gd name="T1" fmla="*/ 0 h 11518"/>
                  <a:gd name="T2" fmla="*/ 0 w 16408"/>
                  <a:gd name="T3" fmla="*/ 0 h 11518"/>
                  <a:gd name="T4" fmla="*/ 0 w 16408"/>
                  <a:gd name="T5" fmla="*/ 0 h 11518"/>
                  <a:gd name="T6" fmla="*/ 0 w 16408"/>
                  <a:gd name="T7" fmla="*/ 0 h 11518"/>
                  <a:gd name="T8" fmla="*/ 0 w 16408"/>
                  <a:gd name="T9" fmla="*/ 0 h 11518"/>
                  <a:gd name="T10" fmla="*/ 0 w 16408"/>
                  <a:gd name="T11" fmla="*/ 0 h 11518"/>
                  <a:gd name="T12" fmla="*/ 0 w 16408"/>
                  <a:gd name="T13" fmla="*/ 0 h 11518"/>
                  <a:gd name="T14" fmla="*/ 0 w 16408"/>
                  <a:gd name="T15" fmla="*/ 0 h 11518"/>
                  <a:gd name="T16" fmla="*/ 0 w 16408"/>
                  <a:gd name="T17" fmla="*/ 0 h 11518"/>
                  <a:gd name="T18" fmla="*/ 0 w 16408"/>
                  <a:gd name="T19" fmla="*/ 0 h 11518"/>
                  <a:gd name="T20" fmla="*/ 0 w 16408"/>
                  <a:gd name="T21" fmla="*/ 0 h 11518"/>
                  <a:gd name="T22" fmla="*/ 0 w 16408"/>
                  <a:gd name="T23" fmla="*/ 0 h 11518"/>
                  <a:gd name="T24" fmla="*/ 0 w 16408"/>
                  <a:gd name="T25" fmla="*/ 0 h 11518"/>
                  <a:gd name="T26" fmla="*/ 0 w 16408"/>
                  <a:gd name="T27" fmla="*/ 0 h 11518"/>
                  <a:gd name="T28" fmla="*/ 0 w 16408"/>
                  <a:gd name="T29" fmla="*/ 0 h 11518"/>
                  <a:gd name="T30" fmla="*/ 0 w 16408"/>
                  <a:gd name="T31" fmla="*/ 0 h 11518"/>
                  <a:gd name="T32" fmla="*/ 0 w 16408"/>
                  <a:gd name="T33" fmla="*/ 0 h 11518"/>
                  <a:gd name="T34" fmla="*/ 0 w 16408"/>
                  <a:gd name="T35" fmla="*/ 0 h 11518"/>
                  <a:gd name="T36" fmla="*/ 0 w 16408"/>
                  <a:gd name="T37" fmla="*/ 0 h 11518"/>
                  <a:gd name="T38" fmla="*/ 0 w 16408"/>
                  <a:gd name="T39" fmla="*/ 0 h 11518"/>
                  <a:gd name="T40" fmla="*/ 0 w 16408"/>
                  <a:gd name="T41" fmla="*/ 0 h 11518"/>
                  <a:gd name="T42" fmla="*/ 0 w 16408"/>
                  <a:gd name="T43" fmla="*/ 0 h 11518"/>
                  <a:gd name="T44" fmla="*/ 0 w 16408"/>
                  <a:gd name="T45" fmla="*/ 0 h 11518"/>
                  <a:gd name="T46" fmla="*/ 0 w 16408"/>
                  <a:gd name="T47" fmla="*/ 0 h 11518"/>
                  <a:gd name="T48" fmla="*/ 0 w 16408"/>
                  <a:gd name="T49" fmla="*/ 0 h 11518"/>
                  <a:gd name="T50" fmla="*/ 0 w 16408"/>
                  <a:gd name="T51" fmla="*/ 0 h 11518"/>
                  <a:gd name="T52" fmla="*/ 0 w 16408"/>
                  <a:gd name="T53" fmla="*/ 0 h 11518"/>
                  <a:gd name="T54" fmla="*/ 0 w 16408"/>
                  <a:gd name="T55" fmla="*/ 0 h 11518"/>
                  <a:gd name="T56" fmla="*/ 0 w 16408"/>
                  <a:gd name="T57" fmla="*/ 0 h 11518"/>
                  <a:gd name="T58" fmla="*/ 0 w 16408"/>
                  <a:gd name="T59" fmla="*/ 0 h 11518"/>
                  <a:gd name="T60" fmla="*/ 0 w 16408"/>
                  <a:gd name="T61" fmla="*/ 0 h 11518"/>
                  <a:gd name="T62" fmla="*/ 0 w 16408"/>
                  <a:gd name="T63" fmla="*/ 0 h 11518"/>
                  <a:gd name="T64" fmla="*/ 0 w 16408"/>
                  <a:gd name="T65" fmla="*/ 0 h 11518"/>
                  <a:gd name="T66" fmla="*/ 0 w 16408"/>
                  <a:gd name="T67" fmla="*/ 0 h 11518"/>
                  <a:gd name="T68" fmla="*/ 0 w 16408"/>
                  <a:gd name="T69" fmla="*/ 0 h 11518"/>
                  <a:gd name="T70" fmla="*/ 0 w 16408"/>
                  <a:gd name="T71" fmla="*/ 0 h 11518"/>
                  <a:gd name="T72" fmla="*/ 0 w 16408"/>
                  <a:gd name="T73" fmla="*/ 0 h 11518"/>
                  <a:gd name="T74" fmla="*/ 0 w 16408"/>
                  <a:gd name="T75" fmla="*/ 0 h 11518"/>
                  <a:gd name="T76" fmla="*/ 0 w 16408"/>
                  <a:gd name="T77" fmla="*/ 0 h 11518"/>
                  <a:gd name="T78" fmla="*/ 0 w 16408"/>
                  <a:gd name="T79" fmla="*/ 0 h 11518"/>
                  <a:gd name="T80" fmla="*/ 0 w 16408"/>
                  <a:gd name="T81" fmla="*/ 0 h 11518"/>
                  <a:gd name="T82" fmla="*/ 0 w 16408"/>
                  <a:gd name="T83" fmla="*/ 0 h 11518"/>
                  <a:gd name="T84" fmla="*/ 0 w 16408"/>
                  <a:gd name="T85" fmla="*/ 0 h 11518"/>
                  <a:gd name="T86" fmla="*/ 0 w 16408"/>
                  <a:gd name="T87" fmla="*/ 0 h 11518"/>
                  <a:gd name="T88" fmla="*/ 0 w 16408"/>
                  <a:gd name="T89" fmla="*/ 0 h 11518"/>
                  <a:gd name="T90" fmla="*/ 0 w 16408"/>
                  <a:gd name="T91" fmla="*/ 0 h 11518"/>
                  <a:gd name="T92" fmla="*/ 0 w 16408"/>
                  <a:gd name="T93" fmla="*/ 0 h 11518"/>
                  <a:gd name="T94" fmla="*/ 0 w 16408"/>
                  <a:gd name="T95" fmla="*/ 0 h 11518"/>
                  <a:gd name="T96" fmla="*/ 0 w 16408"/>
                  <a:gd name="T97" fmla="*/ 0 h 11518"/>
                  <a:gd name="T98" fmla="*/ 0 w 16408"/>
                  <a:gd name="T99" fmla="*/ 0 h 11518"/>
                  <a:gd name="T100" fmla="*/ 0 w 16408"/>
                  <a:gd name="T101" fmla="*/ 0 h 11518"/>
                  <a:gd name="T102" fmla="*/ 0 w 16408"/>
                  <a:gd name="T103" fmla="*/ 0 h 11518"/>
                  <a:gd name="T104" fmla="*/ 0 w 16408"/>
                  <a:gd name="T105" fmla="*/ 0 h 11518"/>
                  <a:gd name="T106" fmla="*/ 0 w 16408"/>
                  <a:gd name="T107" fmla="*/ 0 h 11518"/>
                  <a:gd name="T108" fmla="*/ 0 w 16408"/>
                  <a:gd name="T109" fmla="*/ 0 h 11518"/>
                  <a:gd name="T110" fmla="*/ 0 w 16408"/>
                  <a:gd name="T111" fmla="*/ 0 h 11518"/>
                  <a:gd name="T112" fmla="*/ 0 w 16408"/>
                  <a:gd name="T113" fmla="*/ 0 h 11518"/>
                  <a:gd name="T114" fmla="*/ 0 w 16408"/>
                  <a:gd name="T115" fmla="*/ 0 h 1151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408"/>
                  <a:gd name="T175" fmla="*/ 0 h 11518"/>
                  <a:gd name="T176" fmla="*/ 16408 w 16408"/>
                  <a:gd name="T177" fmla="*/ 11518 h 1151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408" h="11518">
                    <a:moveTo>
                      <a:pt x="12894" y="1455"/>
                    </a:moveTo>
                    <a:lnTo>
                      <a:pt x="12992" y="1452"/>
                    </a:lnTo>
                    <a:lnTo>
                      <a:pt x="13091" y="1453"/>
                    </a:lnTo>
                    <a:lnTo>
                      <a:pt x="13190" y="1456"/>
                    </a:lnTo>
                    <a:lnTo>
                      <a:pt x="13290" y="1463"/>
                    </a:lnTo>
                    <a:lnTo>
                      <a:pt x="13391" y="1473"/>
                    </a:lnTo>
                    <a:lnTo>
                      <a:pt x="13490" y="1485"/>
                    </a:lnTo>
                    <a:lnTo>
                      <a:pt x="13591" y="1501"/>
                    </a:lnTo>
                    <a:lnTo>
                      <a:pt x="13690" y="1519"/>
                    </a:lnTo>
                    <a:lnTo>
                      <a:pt x="13790" y="1541"/>
                    </a:lnTo>
                    <a:lnTo>
                      <a:pt x="13888" y="1566"/>
                    </a:lnTo>
                    <a:lnTo>
                      <a:pt x="13987" y="1594"/>
                    </a:lnTo>
                    <a:lnTo>
                      <a:pt x="14083" y="1626"/>
                    </a:lnTo>
                    <a:lnTo>
                      <a:pt x="14179" y="1659"/>
                    </a:lnTo>
                    <a:lnTo>
                      <a:pt x="14273" y="1696"/>
                    </a:lnTo>
                    <a:lnTo>
                      <a:pt x="14365" y="1737"/>
                    </a:lnTo>
                    <a:lnTo>
                      <a:pt x="14455" y="1781"/>
                    </a:lnTo>
                    <a:lnTo>
                      <a:pt x="14545" y="1828"/>
                    </a:lnTo>
                    <a:lnTo>
                      <a:pt x="14631" y="1878"/>
                    </a:lnTo>
                    <a:lnTo>
                      <a:pt x="14715" y="1931"/>
                    </a:lnTo>
                    <a:lnTo>
                      <a:pt x="14797" y="1987"/>
                    </a:lnTo>
                    <a:lnTo>
                      <a:pt x="14876" y="2046"/>
                    </a:lnTo>
                    <a:lnTo>
                      <a:pt x="14952" y="2109"/>
                    </a:lnTo>
                    <a:lnTo>
                      <a:pt x="15026" y="2174"/>
                    </a:lnTo>
                    <a:lnTo>
                      <a:pt x="15095" y="2244"/>
                    </a:lnTo>
                    <a:lnTo>
                      <a:pt x="15162" y="2316"/>
                    </a:lnTo>
                    <a:lnTo>
                      <a:pt x="15225" y="2392"/>
                    </a:lnTo>
                    <a:lnTo>
                      <a:pt x="15283" y="2471"/>
                    </a:lnTo>
                    <a:lnTo>
                      <a:pt x="15338" y="2554"/>
                    </a:lnTo>
                    <a:lnTo>
                      <a:pt x="15389" y="2639"/>
                    </a:lnTo>
                    <a:lnTo>
                      <a:pt x="15436" y="2727"/>
                    </a:lnTo>
                    <a:lnTo>
                      <a:pt x="15478" y="2820"/>
                    </a:lnTo>
                    <a:lnTo>
                      <a:pt x="15515" y="2915"/>
                    </a:lnTo>
                    <a:lnTo>
                      <a:pt x="15530" y="2973"/>
                    </a:lnTo>
                    <a:lnTo>
                      <a:pt x="15544" y="3031"/>
                    </a:lnTo>
                    <a:lnTo>
                      <a:pt x="15555" y="3088"/>
                    </a:lnTo>
                    <a:lnTo>
                      <a:pt x="15563" y="3144"/>
                    </a:lnTo>
                    <a:lnTo>
                      <a:pt x="15569" y="3199"/>
                    </a:lnTo>
                    <a:lnTo>
                      <a:pt x="15573" y="3255"/>
                    </a:lnTo>
                    <a:lnTo>
                      <a:pt x="15575" y="3310"/>
                    </a:lnTo>
                    <a:lnTo>
                      <a:pt x="15575" y="3364"/>
                    </a:lnTo>
                    <a:lnTo>
                      <a:pt x="15572" y="3417"/>
                    </a:lnTo>
                    <a:lnTo>
                      <a:pt x="15568" y="3470"/>
                    </a:lnTo>
                    <a:lnTo>
                      <a:pt x="15561" y="3522"/>
                    </a:lnTo>
                    <a:lnTo>
                      <a:pt x="15553" y="3573"/>
                    </a:lnTo>
                    <a:lnTo>
                      <a:pt x="15541" y="3624"/>
                    </a:lnTo>
                    <a:lnTo>
                      <a:pt x="15528" y="3674"/>
                    </a:lnTo>
                    <a:lnTo>
                      <a:pt x="15514" y="3724"/>
                    </a:lnTo>
                    <a:lnTo>
                      <a:pt x="15496" y="3773"/>
                    </a:lnTo>
                    <a:lnTo>
                      <a:pt x="15478" y="3821"/>
                    </a:lnTo>
                    <a:lnTo>
                      <a:pt x="15456" y="3868"/>
                    </a:lnTo>
                    <a:lnTo>
                      <a:pt x="15434" y="3915"/>
                    </a:lnTo>
                    <a:lnTo>
                      <a:pt x="15409" y="3960"/>
                    </a:lnTo>
                    <a:lnTo>
                      <a:pt x="15383" y="4005"/>
                    </a:lnTo>
                    <a:lnTo>
                      <a:pt x="15355" y="4049"/>
                    </a:lnTo>
                    <a:lnTo>
                      <a:pt x="15324" y="4093"/>
                    </a:lnTo>
                    <a:lnTo>
                      <a:pt x="15292" y="4135"/>
                    </a:lnTo>
                    <a:lnTo>
                      <a:pt x="15259" y="4177"/>
                    </a:lnTo>
                    <a:lnTo>
                      <a:pt x="15224" y="4219"/>
                    </a:lnTo>
                    <a:lnTo>
                      <a:pt x="15187" y="4258"/>
                    </a:lnTo>
                    <a:lnTo>
                      <a:pt x="15149" y="4298"/>
                    </a:lnTo>
                    <a:lnTo>
                      <a:pt x="15108" y="4336"/>
                    </a:lnTo>
                    <a:lnTo>
                      <a:pt x="15067" y="4374"/>
                    </a:lnTo>
                    <a:lnTo>
                      <a:pt x="15023" y="4410"/>
                    </a:lnTo>
                    <a:lnTo>
                      <a:pt x="14978" y="4447"/>
                    </a:lnTo>
                    <a:lnTo>
                      <a:pt x="15048" y="4466"/>
                    </a:lnTo>
                    <a:lnTo>
                      <a:pt x="15117" y="4487"/>
                    </a:lnTo>
                    <a:lnTo>
                      <a:pt x="15186" y="4510"/>
                    </a:lnTo>
                    <a:lnTo>
                      <a:pt x="15252" y="4534"/>
                    </a:lnTo>
                    <a:lnTo>
                      <a:pt x="15318" y="4561"/>
                    </a:lnTo>
                    <a:lnTo>
                      <a:pt x="15381" y="4588"/>
                    </a:lnTo>
                    <a:lnTo>
                      <a:pt x="15444" y="4619"/>
                    </a:lnTo>
                    <a:lnTo>
                      <a:pt x="15506" y="4650"/>
                    </a:lnTo>
                    <a:lnTo>
                      <a:pt x="15566" y="4683"/>
                    </a:lnTo>
                    <a:lnTo>
                      <a:pt x="15625" y="4718"/>
                    </a:lnTo>
                    <a:lnTo>
                      <a:pt x="15681" y="4755"/>
                    </a:lnTo>
                    <a:lnTo>
                      <a:pt x="15736" y="4793"/>
                    </a:lnTo>
                    <a:lnTo>
                      <a:pt x="15790" y="4833"/>
                    </a:lnTo>
                    <a:lnTo>
                      <a:pt x="15841" y="4875"/>
                    </a:lnTo>
                    <a:lnTo>
                      <a:pt x="15891" y="4919"/>
                    </a:lnTo>
                    <a:lnTo>
                      <a:pt x="15939" y="4964"/>
                    </a:lnTo>
                    <a:lnTo>
                      <a:pt x="15985" y="5011"/>
                    </a:lnTo>
                    <a:lnTo>
                      <a:pt x="16030" y="5060"/>
                    </a:lnTo>
                    <a:lnTo>
                      <a:pt x="16072" y="5111"/>
                    </a:lnTo>
                    <a:lnTo>
                      <a:pt x="16112" y="5164"/>
                    </a:lnTo>
                    <a:lnTo>
                      <a:pt x="16150" y="5219"/>
                    </a:lnTo>
                    <a:lnTo>
                      <a:pt x="16184" y="5275"/>
                    </a:lnTo>
                    <a:lnTo>
                      <a:pt x="16218" y="5333"/>
                    </a:lnTo>
                    <a:lnTo>
                      <a:pt x="16249" y="5392"/>
                    </a:lnTo>
                    <a:lnTo>
                      <a:pt x="16278" y="5455"/>
                    </a:lnTo>
                    <a:lnTo>
                      <a:pt x="16303" y="5518"/>
                    </a:lnTo>
                    <a:lnTo>
                      <a:pt x="16327" y="5584"/>
                    </a:lnTo>
                    <a:lnTo>
                      <a:pt x="16349" y="5651"/>
                    </a:lnTo>
                    <a:lnTo>
                      <a:pt x="16367" y="5720"/>
                    </a:lnTo>
                    <a:lnTo>
                      <a:pt x="16382" y="5791"/>
                    </a:lnTo>
                    <a:lnTo>
                      <a:pt x="16396" y="5864"/>
                    </a:lnTo>
                    <a:lnTo>
                      <a:pt x="16406" y="5939"/>
                    </a:lnTo>
                    <a:lnTo>
                      <a:pt x="16408" y="6053"/>
                    </a:lnTo>
                    <a:lnTo>
                      <a:pt x="16404" y="6164"/>
                    </a:lnTo>
                    <a:lnTo>
                      <a:pt x="16395" y="6273"/>
                    </a:lnTo>
                    <a:lnTo>
                      <a:pt x="16378" y="6381"/>
                    </a:lnTo>
                    <a:lnTo>
                      <a:pt x="16357" y="6487"/>
                    </a:lnTo>
                    <a:lnTo>
                      <a:pt x="16329" y="6591"/>
                    </a:lnTo>
                    <a:lnTo>
                      <a:pt x="16296" y="6692"/>
                    </a:lnTo>
                    <a:lnTo>
                      <a:pt x="16258" y="6792"/>
                    </a:lnTo>
                    <a:lnTo>
                      <a:pt x="16215" y="6889"/>
                    </a:lnTo>
                    <a:lnTo>
                      <a:pt x="16167" y="6985"/>
                    </a:lnTo>
                    <a:lnTo>
                      <a:pt x="16115" y="7077"/>
                    </a:lnTo>
                    <a:lnTo>
                      <a:pt x="16058" y="7169"/>
                    </a:lnTo>
                    <a:lnTo>
                      <a:pt x="15997" y="7258"/>
                    </a:lnTo>
                    <a:lnTo>
                      <a:pt x="15932" y="7343"/>
                    </a:lnTo>
                    <a:lnTo>
                      <a:pt x="15862" y="7427"/>
                    </a:lnTo>
                    <a:lnTo>
                      <a:pt x="15791" y="7509"/>
                    </a:lnTo>
                    <a:lnTo>
                      <a:pt x="15715" y="7588"/>
                    </a:lnTo>
                    <a:lnTo>
                      <a:pt x="15635" y="7664"/>
                    </a:lnTo>
                    <a:lnTo>
                      <a:pt x="15553" y="7738"/>
                    </a:lnTo>
                    <a:lnTo>
                      <a:pt x="15468" y="7809"/>
                    </a:lnTo>
                    <a:lnTo>
                      <a:pt x="15380" y="7877"/>
                    </a:lnTo>
                    <a:lnTo>
                      <a:pt x="15290" y="7943"/>
                    </a:lnTo>
                    <a:lnTo>
                      <a:pt x="15198" y="8005"/>
                    </a:lnTo>
                    <a:lnTo>
                      <a:pt x="15104" y="8065"/>
                    </a:lnTo>
                    <a:lnTo>
                      <a:pt x="15008" y="8122"/>
                    </a:lnTo>
                    <a:lnTo>
                      <a:pt x="14910" y="8176"/>
                    </a:lnTo>
                    <a:lnTo>
                      <a:pt x="14811" y="8227"/>
                    </a:lnTo>
                    <a:lnTo>
                      <a:pt x="14711" y="8276"/>
                    </a:lnTo>
                    <a:lnTo>
                      <a:pt x="14610" y="8321"/>
                    </a:lnTo>
                    <a:lnTo>
                      <a:pt x="14508" y="8363"/>
                    </a:lnTo>
                    <a:lnTo>
                      <a:pt x="14406" y="8401"/>
                    </a:lnTo>
                    <a:lnTo>
                      <a:pt x="14303" y="8436"/>
                    </a:lnTo>
                    <a:lnTo>
                      <a:pt x="14269" y="8448"/>
                    </a:lnTo>
                    <a:lnTo>
                      <a:pt x="14234" y="8457"/>
                    </a:lnTo>
                    <a:lnTo>
                      <a:pt x="14199" y="8468"/>
                    </a:lnTo>
                    <a:lnTo>
                      <a:pt x="14165" y="8477"/>
                    </a:lnTo>
                    <a:lnTo>
                      <a:pt x="14130" y="8486"/>
                    </a:lnTo>
                    <a:lnTo>
                      <a:pt x="14095" y="8496"/>
                    </a:lnTo>
                    <a:lnTo>
                      <a:pt x="14062" y="8504"/>
                    </a:lnTo>
                    <a:lnTo>
                      <a:pt x="14027" y="8513"/>
                    </a:lnTo>
                    <a:lnTo>
                      <a:pt x="13992" y="8520"/>
                    </a:lnTo>
                    <a:lnTo>
                      <a:pt x="13957" y="8528"/>
                    </a:lnTo>
                    <a:lnTo>
                      <a:pt x="13923" y="8535"/>
                    </a:lnTo>
                    <a:lnTo>
                      <a:pt x="13888" y="8542"/>
                    </a:lnTo>
                    <a:lnTo>
                      <a:pt x="13853" y="8549"/>
                    </a:lnTo>
                    <a:lnTo>
                      <a:pt x="13819" y="8555"/>
                    </a:lnTo>
                    <a:lnTo>
                      <a:pt x="13784" y="8560"/>
                    </a:lnTo>
                    <a:lnTo>
                      <a:pt x="13749" y="8567"/>
                    </a:lnTo>
                    <a:lnTo>
                      <a:pt x="13713" y="8572"/>
                    </a:lnTo>
                    <a:lnTo>
                      <a:pt x="13678" y="8576"/>
                    </a:lnTo>
                    <a:lnTo>
                      <a:pt x="13643" y="8581"/>
                    </a:lnTo>
                    <a:lnTo>
                      <a:pt x="13608" y="8585"/>
                    </a:lnTo>
                    <a:lnTo>
                      <a:pt x="13572" y="8590"/>
                    </a:lnTo>
                    <a:lnTo>
                      <a:pt x="13538" y="8593"/>
                    </a:lnTo>
                    <a:lnTo>
                      <a:pt x="13502" y="8596"/>
                    </a:lnTo>
                    <a:lnTo>
                      <a:pt x="13466" y="8599"/>
                    </a:lnTo>
                    <a:lnTo>
                      <a:pt x="13431" y="8601"/>
                    </a:lnTo>
                    <a:lnTo>
                      <a:pt x="13395" y="8603"/>
                    </a:lnTo>
                    <a:lnTo>
                      <a:pt x="13359" y="8605"/>
                    </a:lnTo>
                    <a:lnTo>
                      <a:pt x="13323" y="8606"/>
                    </a:lnTo>
                    <a:lnTo>
                      <a:pt x="13287" y="8607"/>
                    </a:lnTo>
                    <a:lnTo>
                      <a:pt x="13250" y="8608"/>
                    </a:lnTo>
                    <a:lnTo>
                      <a:pt x="13215" y="8608"/>
                    </a:lnTo>
                    <a:lnTo>
                      <a:pt x="13179" y="8608"/>
                    </a:lnTo>
                    <a:lnTo>
                      <a:pt x="13156" y="8703"/>
                    </a:lnTo>
                    <a:lnTo>
                      <a:pt x="13132" y="8797"/>
                    </a:lnTo>
                    <a:lnTo>
                      <a:pt x="13105" y="8888"/>
                    </a:lnTo>
                    <a:lnTo>
                      <a:pt x="13075" y="8978"/>
                    </a:lnTo>
                    <a:lnTo>
                      <a:pt x="13042" y="9067"/>
                    </a:lnTo>
                    <a:lnTo>
                      <a:pt x="13006" y="9154"/>
                    </a:lnTo>
                    <a:lnTo>
                      <a:pt x="12969" y="9239"/>
                    </a:lnTo>
                    <a:lnTo>
                      <a:pt x="12928" y="9323"/>
                    </a:lnTo>
                    <a:lnTo>
                      <a:pt x="12886" y="9406"/>
                    </a:lnTo>
                    <a:lnTo>
                      <a:pt x="12840" y="9486"/>
                    </a:lnTo>
                    <a:lnTo>
                      <a:pt x="12793" y="9565"/>
                    </a:lnTo>
                    <a:lnTo>
                      <a:pt x="12744" y="9643"/>
                    </a:lnTo>
                    <a:lnTo>
                      <a:pt x="12692" y="9719"/>
                    </a:lnTo>
                    <a:lnTo>
                      <a:pt x="12637" y="9794"/>
                    </a:lnTo>
                    <a:lnTo>
                      <a:pt x="12581" y="9867"/>
                    </a:lnTo>
                    <a:lnTo>
                      <a:pt x="12522" y="9939"/>
                    </a:lnTo>
                    <a:lnTo>
                      <a:pt x="12462" y="10010"/>
                    </a:lnTo>
                    <a:lnTo>
                      <a:pt x="12399" y="10079"/>
                    </a:lnTo>
                    <a:lnTo>
                      <a:pt x="12336" y="10146"/>
                    </a:lnTo>
                    <a:lnTo>
                      <a:pt x="12269" y="10212"/>
                    </a:lnTo>
                    <a:lnTo>
                      <a:pt x="12201" y="10277"/>
                    </a:lnTo>
                    <a:lnTo>
                      <a:pt x="12132" y="10339"/>
                    </a:lnTo>
                    <a:lnTo>
                      <a:pt x="12060" y="10401"/>
                    </a:lnTo>
                    <a:lnTo>
                      <a:pt x="11987" y="10461"/>
                    </a:lnTo>
                    <a:lnTo>
                      <a:pt x="11912" y="10519"/>
                    </a:lnTo>
                    <a:lnTo>
                      <a:pt x="11836" y="10577"/>
                    </a:lnTo>
                    <a:lnTo>
                      <a:pt x="11758" y="10632"/>
                    </a:lnTo>
                    <a:lnTo>
                      <a:pt x="11679" y="10686"/>
                    </a:lnTo>
                    <a:lnTo>
                      <a:pt x="11599" y="10739"/>
                    </a:lnTo>
                    <a:lnTo>
                      <a:pt x="11517" y="10791"/>
                    </a:lnTo>
                    <a:lnTo>
                      <a:pt x="11434" y="10841"/>
                    </a:lnTo>
                    <a:lnTo>
                      <a:pt x="11350" y="10889"/>
                    </a:lnTo>
                    <a:lnTo>
                      <a:pt x="11320" y="10905"/>
                    </a:lnTo>
                    <a:lnTo>
                      <a:pt x="11292" y="10920"/>
                    </a:lnTo>
                    <a:lnTo>
                      <a:pt x="11262" y="10936"/>
                    </a:lnTo>
                    <a:lnTo>
                      <a:pt x="11232" y="10950"/>
                    </a:lnTo>
                    <a:lnTo>
                      <a:pt x="11203" y="10965"/>
                    </a:lnTo>
                    <a:lnTo>
                      <a:pt x="11174" y="10980"/>
                    </a:lnTo>
                    <a:lnTo>
                      <a:pt x="11144" y="10994"/>
                    </a:lnTo>
                    <a:lnTo>
                      <a:pt x="11114" y="11009"/>
                    </a:lnTo>
                    <a:lnTo>
                      <a:pt x="11084" y="11023"/>
                    </a:lnTo>
                    <a:lnTo>
                      <a:pt x="11054" y="11037"/>
                    </a:lnTo>
                    <a:lnTo>
                      <a:pt x="11024" y="11050"/>
                    </a:lnTo>
                    <a:lnTo>
                      <a:pt x="10994" y="11065"/>
                    </a:lnTo>
                    <a:lnTo>
                      <a:pt x="10964" y="11079"/>
                    </a:lnTo>
                    <a:lnTo>
                      <a:pt x="10934" y="11092"/>
                    </a:lnTo>
                    <a:lnTo>
                      <a:pt x="10903" y="11106"/>
                    </a:lnTo>
                    <a:lnTo>
                      <a:pt x="10872" y="11119"/>
                    </a:lnTo>
                    <a:lnTo>
                      <a:pt x="10805" y="11145"/>
                    </a:lnTo>
                    <a:lnTo>
                      <a:pt x="10737" y="11171"/>
                    </a:lnTo>
                    <a:lnTo>
                      <a:pt x="10668" y="11195"/>
                    </a:lnTo>
                    <a:lnTo>
                      <a:pt x="10601" y="11219"/>
                    </a:lnTo>
                    <a:lnTo>
                      <a:pt x="10533" y="11241"/>
                    </a:lnTo>
                    <a:lnTo>
                      <a:pt x="10466" y="11263"/>
                    </a:lnTo>
                    <a:lnTo>
                      <a:pt x="10399" y="11284"/>
                    </a:lnTo>
                    <a:lnTo>
                      <a:pt x="10331" y="11303"/>
                    </a:lnTo>
                    <a:lnTo>
                      <a:pt x="10263" y="11322"/>
                    </a:lnTo>
                    <a:lnTo>
                      <a:pt x="10197" y="11340"/>
                    </a:lnTo>
                    <a:lnTo>
                      <a:pt x="10129" y="11358"/>
                    </a:lnTo>
                    <a:lnTo>
                      <a:pt x="10061" y="11373"/>
                    </a:lnTo>
                    <a:lnTo>
                      <a:pt x="9993" y="11389"/>
                    </a:lnTo>
                    <a:lnTo>
                      <a:pt x="9926" y="11403"/>
                    </a:lnTo>
                    <a:lnTo>
                      <a:pt x="9858" y="11417"/>
                    </a:lnTo>
                    <a:lnTo>
                      <a:pt x="9789" y="11429"/>
                    </a:lnTo>
                    <a:lnTo>
                      <a:pt x="9722" y="11441"/>
                    </a:lnTo>
                    <a:lnTo>
                      <a:pt x="9653" y="11452"/>
                    </a:lnTo>
                    <a:lnTo>
                      <a:pt x="9584" y="11462"/>
                    </a:lnTo>
                    <a:lnTo>
                      <a:pt x="9516" y="11471"/>
                    </a:lnTo>
                    <a:lnTo>
                      <a:pt x="9447" y="11479"/>
                    </a:lnTo>
                    <a:lnTo>
                      <a:pt x="9377" y="11487"/>
                    </a:lnTo>
                    <a:lnTo>
                      <a:pt x="9307" y="11494"/>
                    </a:lnTo>
                    <a:lnTo>
                      <a:pt x="9238" y="11499"/>
                    </a:lnTo>
                    <a:lnTo>
                      <a:pt x="9167" y="11504"/>
                    </a:lnTo>
                    <a:lnTo>
                      <a:pt x="9097" y="11509"/>
                    </a:lnTo>
                    <a:lnTo>
                      <a:pt x="9025" y="11512"/>
                    </a:lnTo>
                    <a:lnTo>
                      <a:pt x="8954" y="11515"/>
                    </a:lnTo>
                    <a:lnTo>
                      <a:pt x="8882" y="11517"/>
                    </a:lnTo>
                    <a:lnTo>
                      <a:pt x="8810" y="11517"/>
                    </a:lnTo>
                    <a:lnTo>
                      <a:pt x="8737" y="11518"/>
                    </a:lnTo>
                    <a:lnTo>
                      <a:pt x="8663" y="11517"/>
                    </a:lnTo>
                    <a:lnTo>
                      <a:pt x="8262" y="11488"/>
                    </a:lnTo>
                    <a:lnTo>
                      <a:pt x="8161" y="11474"/>
                    </a:lnTo>
                    <a:lnTo>
                      <a:pt x="8060" y="11458"/>
                    </a:lnTo>
                    <a:lnTo>
                      <a:pt x="7959" y="11440"/>
                    </a:lnTo>
                    <a:lnTo>
                      <a:pt x="7858" y="11421"/>
                    </a:lnTo>
                    <a:lnTo>
                      <a:pt x="7758" y="11400"/>
                    </a:lnTo>
                    <a:lnTo>
                      <a:pt x="7657" y="11376"/>
                    </a:lnTo>
                    <a:lnTo>
                      <a:pt x="7558" y="11351"/>
                    </a:lnTo>
                    <a:lnTo>
                      <a:pt x="7459" y="11325"/>
                    </a:lnTo>
                    <a:lnTo>
                      <a:pt x="7362" y="11296"/>
                    </a:lnTo>
                    <a:lnTo>
                      <a:pt x="7265" y="11265"/>
                    </a:lnTo>
                    <a:lnTo>
                      <a:pt x="7168" y="11233"/>
                    </a:lnTo>
                    <a:lnTo>
                      <a:pt x="7072" y="11197"/>
                    </a:lnTo>
                    <a:lnTo>
                      <a:pt x="6978" y="11161"/>
                    </a:lnTo>
                    <a:lnTo>
                      <a:pt x="6884" y="11121"/>
                    </a:lnTo>
                    <a:lnTo>
                      <a:pt x="6792" y="11080"/>
                    </a:lnTo>
                    <a:lnTo>
                      <a:pt x="6701" y="11037"/>
                    </a:lnTo>
                    <a:lnTo>
                      <a:pt x="6611" y="10990"/>
                    </a:lnTo>
                    <a:lnTo>
                      <a:pt x="6522" y="10942"/>
                    </a:lnTo>
                    <a:lnTo>
                      <a:pt x="6436" y="10892"/>
                    </a:lnTo>
                    <a:lnTo>
                      <a:pt x="6350" y="10839"/>
                    </a:lnTo>
                    <a:lnTo>
                      <a:pt x="6266" y="10784"/>
                    </a:lnTo>
                    <a:lnTo>
                      <a:pt x="6184" y="10727"/>
                    </a:lnTo>
                    <a:lnTo>
                      <a:pt x="6104" y="10666"/>
                    </a:lnTo>
                    <a:lnTo>
                      <a:pt x="6025" y="10604"/>
                    </a:lnTo>
                    <a:lnTo>
                      <a:pt x="5948" y="10539"/>
                    </a:lnTo>
                    <a:lnTo>
                      <a:pt x="5873" y="10471"/>
                    </a:lnTo>
                    <a:lnTo>
                      <a:pt x="5800" y="10401"/>
                    </a:lnTo>
                    <a:lnTo>
                      <a:pt x="5729" y="10328"/>
                    </a:lnTo>
                    <a:lnTo>
                      <a:pt x="5662" y="10253"/>
                    </a:lnTo>
                    <a:lnTo>
                      <a:pt x="5595" y="10175"/>
                    </a:lnTo>
                    <a:lnTo>
                      <a:pt x="5532" y="10093"/>
                    </a:lnTo>
                    <a:lnTo>
                      <a:pt x="5470" y="10010"/>
                    </a:lnTo>
                    <a:lnTo>
                      <a:pt x="5380" y="10000"/>
                    </a:lnTo>
                    <a:lnTo>
                      <a:pt x="5290" y="9987"/>
                    </a:lnTo>
                    <a:lnTo>
                      <a:pt x="5199" y="9974"/>
                    </a:lnTo>
                    <a:lnTo>
                      <a:pt x="5109" y="9958"/>
                    </a:lnTo>
                    <a:lnTo>
                      <a:pt x="5020" y="9941"/>
                    </a:lnTo>
                    <a:lnTo>
                      <a:pt x="4931" y="9923"/>
                    </a:lnTo>
                    <a:lnTo>
                      <a:pt x="4842" y="9902"/>
                    </a:lnTo>
                    <a:lnTo>
                      <a:pt x="4754" y="9879"/>
                    </a:lnTo>
                    <a:lnTo>
                      <a:pt x="4666" y="9855"/>
                    </a:lnTo>
                    <a:lnTo>
                      <a:pt x="4579" y="9830"/>
                    </a:lnTo>
                    <a:lnTo>
                      <a:pt x="4493" y="9802"/>
                    </a:lnTo>
                    <a:lnTo>
                      <a:pt x="4408" y="9773"/>
                    </a:lnTo>
                    <a:lnTo>
                      <a:pt x="4322" y="9741"/>
                    </a:lnTo>
                    <a:lnTo>
                      <a:pt x="4238" y="9708"/>
                    </a:lnTo>
                    <a:lnTo>
                      <a:pt x="4155" y="9673"/>
                    </a:lnTo>
                    <a:lnTo>
                      <a:pt x="4073" y="9636"/>
                    </a:lnTo>
                    <a:lnTo>
                      <a:pt x="3993" y="9597"/>
                    </a:lnTo>
                    <a:lnTo>
                      <a:pt x="3913" y="9556"/>
                    </a:lnTo>
                    <a:lnTo>
                      <a:pt x="3834" y="9513"/>
                    </a:lnTo>
                    <a:lnTo>
                      <a:pt x="3757" y="9469"/>
                    </a:lnTo>
                    <a:lnTo>
                      <a:pt x="3682" y="9422"/>
                    </a:lnTo>
                    <a:lnTo>
                      <a:pt x="3607" y="9373"/>
                    </a:lnTo>
                    <a:lnTo>
                      <a:pt x="3533" y="9322"/>
                    </a:lnTo>
                    <a:lnTo>
                      <a:pt x="3461" y="9269"/>
                    </a:lnTo>
                    <a:lnTo>
                      <a:pt x="3391" y="9213"/>
                    </a:lnTo>
                    <a:lnTo>
                      <a:pt x="3323" y="9156"/>
                    </a:lnTo>
                    <a:lnTo>
                      <a:pt x="3256" y="9097"/>
                    </a:lnTo>
                    <a:lnTo>
                      <a:pt x="3191" y="9035"/>
                    </a:lnTo>
                    <a:lnTo>
                      <a:pt x="3128" y="8972"/>
                    </a:lnTo>
                    <a:lnTo>
                      <a:pt x="3066" y="8905"/>
                    </a:lnTo>
                    <a:lnTo>
                      <a:pt x="3007" y="8837"/>
                    </a:lnTo>
                    <a:lnTo>
                      <a:pt x="2949" y="8767"/>
                    </a:lnTo>
                    <a:lnTo>
                      <a:pt x="2927" y="8735"/>
                    </a:lnTo>
                    <a:lnTo>
                      <a:pt x="2905" y="8703"/>
                    </a:lnTo>
                    <a:lnTo>
                      <a:pt x="2885" y="8671"/>
                    </a:lnTo>
                    <a:lnTo>
                      <a:pt x="2864" y="8639"/>
                    </a:lnTo>
                    <a:lnTo>
                      <a:pt x="2845" y="8606"/>
                    </a:lnTo>
                    <a:lnTo>
                      <a:pt x="2825" y="8574"/>
                    </a:lnTo>
                    <a:lnTo>
                      <a:pt x="2807" y="8541"/>
                    </a:lnTo>
                    <a:lnTo>
                      <a:pt x="2789" y="8507"/>
                    </a:lnTo>
                    <a:lnTo>
                      <a:pt x="2772" y="8474"/>
                    </a:lnTo>
                    <a:lnTo>
                      <a:pt x="2756" y="8441"/>
                    </a:lnTo>
                    <a:lnTo>
                      <a:pt x="2740" y="8406"/>
                    </a:lnTo>
                    <a:lnTo>
                      <a:pt x="2726" y="8372"/>
                    </a:lnTo>
                    <a:lnTo>
                      <a:pt x="2711" y="8338"/>
                    </a:lnTo>
                    <a:lnTo>
                      <a:pt x="2699" y="8303"/>
                    </a:lnTo>
                    <a:lnTo>
                      <a:pt x="2687" y="8269"/>
                    </a:lnTo>
                    <a:lnTo>
                      <a:pt x="2676" y="8233"/>
                    </a:lnTo>
                    <a:lnTo>
                      <a:pt x="2665" y="8198"/>
                    </a:lnTo>
                    <a:lnTo>
                      <a:pt x="2655" y="8163"/>
                    </a:lnTo>
                    <a:lnTo>
                      <a:pt x="2647" y="8127"/>
                    </a:lnTo>
                    <a:lnTo>
                      <a:pt x="2640" y="8092"/>
                    </a:lnTo>
                    <a:lnTo>
                      <a:pt x="2633" y="8055"/>
                    </a:lnTo>
                    <a:lnTo>
                      <a:pt x="2627" y="8019"/>
                    </a:lnTo>
                    <a:lnTo>
                      <a:pt x="2623" y="7982"/>
                    </a:lnTo>
                    <a:lnTo>
                      <a:pt x="2620" y="7946"/>
                    </a:lnTo>
                    <a:lnTo>
                      <a:pt x="2617" y="7908"/>
                    </a:lnTo>
                    <a:lnTo>
                      <a:pt x="2616" y="7872"/>
                    </a:lnTo>
                    <a:lnTo>
                      <a:pt x="2616" y="7835"/>
                    </a:lnTo>
                    <a:lnTo>
                      <a:pt x="2617" y="7797"/>
                    </a:lnTo>
                    <a:lnTo>
                      <a:pt x="2620" y="7759"/>
                    </a:lnTo>
                    <a:lnTo>
                      <a:pt x="2623" y="7721"/>
                    </a:lnTo>
                    <a:lnTo>
                      <a:pt x="2628" y="7682"/>
                    </a:lnTo>
                    <a:lnTo>
                      <a:pt x="2635" y="7644"/>
                    </a:lnTo>
                    <a:lnTo>
                      <a:pt x="2629" y="7639"/>
                    </a:lnTo>
                    <a:lnTo>
                      <a:pt x="2625" y="7635"/>
                    </a:lnTo>
                    <a:lnTo>
                      <a:pt x="2620" y="7629"/>
                    </a:lnTo>
                    <a:lnTo>
                      <a:pt x="2615" y="7624"/>
                    </a:lnTo>
                    <a:lnTo>
                      <a:pt x="2611" y="7619"/>
                    </a:lnTo>
                    <a:lnTo>
                      <a:pt x="2606" y="7615"/>
                    </a:lnTo>
                    <a:lnTo>
                      <a:pt x="2602" y="7610"/>
                    </a:lnTo>
                    <a:lnTo>
                      <a:pt x="2597" y="7604"/>
                    </a:lnTo>
                    <a:lnTo>
                      <a:pt x="2506" y="7605"/>
                    </a:lnTo>
                    <a:lnTo>
                      <a:pt x="2415" y="7604"/>
                    </a:lnTo>
                    <a:lnTo>
                      <a:pt x="2325" y="7601"/>
                    </a:lnTo>
                    <a:lnTo>
                      <a:pt x="2235" y="7595"/>
                    </a:lnTo>
                    <a:lnTo>
                      <a:pt x="2144" y="7587"/>
                    </a:lnTo>
                    <a:lnTo>
                      <a:pt x="2055" y="7575"/>
                    </a:lnTo>
                    <a:lnTo>
                      <a:pt x="1966" y="7563"/>
                    </a:lnTo>
                    <a:lnTo>
                      <a:pt x="1878" y="7547"/>
                    </a:lnTo>
                    <a:lnTo>
                      <a:pt x="1791" y="7528"/>
                    </a:lnTo>
                    <a:lnTo>
                      <a:pt x="1704" y="7508"/>
                    </a:lnTo>
                    <a:lnTo>
                      <a:pt x="1618" y="7485"/>
                    </a:lnTo>
                    <a:lnTo>
                      <a:pt x="1533" y="7459"/>
                    </a:lnTo>
                    <a:lnTo>
                      <a:pt x="1450" y="7430"/>
                    </a:lnTo>
                    <a:lnTo>
                      <a:pt x="1368" y="7399"/>
                    </a:lnTo>
                    <a:lnTo>
                      <a:pt x="1287" y="7366"/>
                    </a:lnTo>
                    <a:lnTo>
                      <a:pt x="1207" y="7330"/>
                    </a:lnTo>
                    <a:lnTo>
                      <a:pt x="1128" y="7292"/>
                    </a:lnTo>
                    <a:lnTo>
                      <a:pt x="1052" y="7251"/>
                    </a:lnTo>
                    <a:lnTo>
                      <a:pt x="976" y="7208"/>
                    </a:lnTo>
                    <a:lnTo>
                      <a:pt x="903" y="7162"/>
                    </a:lnTo>
                    <a:lnTo>
                      <a:pt x="832" y="7113"/>
                    </a:lnTo>
                    <a:lnTo>
                      <a:pt x="762" y="7062"/>
                    </a:lnTo>
                    <a:lnTo>
                      <a:pt x="694" y="7008"/>
                    </a:lnTo>
                    <a:lnTo>
                      <a:pt x="629" y="6951"/>
                    </a:lnTo>
                    <a:lnTo>
                      <a:pt x="565" y="6892"/>
                    </a:lnTo>
                    <a:lnTo>
                      <a:pt x="505" y="6830"/>
                    </a:lnTo>
                    <a:lnTo>
                      <a:pt x="446" y="6766"/>
                    </a:lnTo>
                    <a:lnTo>
                      <a:pt x="390" y="6698"/>
                    </a:lnTo>
                    <a:lnTo>
                      <a:pt x="335" y="6629"/>
                    </a:lnTo>
                    <a:lnTo>
                      <a:pt x="284" y="6557"/>
                    </a:lnTo>
                    <a:lnTo>
                      <a:pt x="236" y="6482"/>
                    </a:lnTo>
                    <a:lnTo>
                      <a:pt x="190" y="6404"/>
                    </a:lnTo>
                    <a:lnTo>
                      <a:pt x="165" y="6352"/>
                    </a:lnTo>
                    <a:lnTo>
                      <a:pt x="142" y="6300"/>
                    </a:lnTo>
                    <a:lnTo>
                      <a:pt x="120" y="6247"/>
                    </a:lnTo>
                    <a:lnTo>
                      <a:pt x="100" y="6195"/>
                    </a:lnTo>
                    <a:lnTo>
                      <a:pt x="83" y="6144"/>
                    </a:lnTo>
                    <a:lnTo>
                      <a:pt x="67" y="6092"/>
                    </a:lnTo>
                    <a:lnTo>
                      <a:pt x="52" y="6040"/>
                    </a:lnTo>
                    <a:lnTo>
                      <a:pt x="39" y="5989"/>
                    </a:lnTo>
                    <a:lnTo>
                      <a:pt x="29" y="5937"/>
                    </a:lnTo>
                    <a:lnTo>
                      <a:pt x="19" y="5886"/>
                    </a:lnTo>
                    <a:lnTo>
                      <a:pt x="11" y="5834"/>
                    </a:lnTo>
                    <a:lnTo>
                      <a:pt x="6" y="5783"/>
                    </a:lnTo>
                    <a:lnTo>
                      <a:pt x="2" y="5732"/>
                    </a:lnTo>
                    <a:lnTo>
                      <a:pt x="0" y="5680"/>
                    </a:lnTo>
                    <a:lnTo>
                      <a:pt x="0" y="5629"/>
                    </a:lnTo>
                    <a:lnTo>
                      <a:pt x="1" y="5578"/>
                    </a:lnTo>
                    <a:lnTo>
                      <a:pt x="5" y="5527"/>
                    </a:lnTo>
                    <a:lnTo>
                      <a:pt x="10" y="5476"/>
                    </a:lnTo>
                    <a:lnTo>
                      <a:pt x="16" y="5425"/>
                    </a:lnTo>
                    <a:lnTo>
                      <a:pt x="26" y="5374"/>
                    </a:lnTo>
                    <a:lnTo>
                      <a:pt x="36" y="5323"/>
                    </a:lnTo>
                    <a:lnTo>
                      <a:pt x="48" y="5272"/>
                    </a:lnTo>
                    <a:lnTo>
                      <a:pt x="62" y="5221"/>
                    </a:lnTo>
                    <a:lnTo>
                      <a:pt x="78" y="5171"/>
                    </a:lnTo>
                    <a:lnTo>
                      <a:pt x="95" y="5120"/>
                    </a:lnTo>
                    <a:lnTo>
                      <a:pt x="115" y="5069"/>
                    </a:lnTo>
                    <a:lnTo>
                      <a:pt x="135" y="5018"/>
                    </a:lnTo>
                    <a:lnTo>
                      <a:pt x="158" y="4968"/>
                    </a:lnTo>
                    <a:lnTo>
                      <a:pt x="183" y="4917"/>
                    </a:lnTo>
                    <a:lnTo>
                      <a:pt x="209" y="4867"/>
                    </a:lnTo>
                    <a:lnTo>
                      <a:pt x="238" y="4815"/>
                    </a:lnTo>
                    <a:lnTo>
                      <a:pt x="268" y="4764"/>
                    </a:lnTo>
                    <a:lnTo>
                      <a:pt x="308" y="4708"/>
                    </a:lnTo>
                    <a:lnTo>
                      <a:pt x="349" y="4654"/>
                    </a:lnTo>
                    <a:lnTo>
                      <a:pt x="392" y="4601"/>
                    </a:lnTo>
                    <a:lnTo>
                      <a:pt x="436" y="4550"/>
                    </a:lnTo>
                    <a:lnTo>
                      <a:pt x="481" y="4500"/>
                    </a:lnTo>
                    <a:lnTo>
                      <a:pt x="527" y="4452"/>
                    </a:lnTo>
                    <a:lnTo>
                      <a:pt x="575" y="4406"/>
                    </a:lnTo>
                    <a:lnTo>
                      <a:pt x="625" y="4361"/>
                    </a:lnTo>
                    <a:lnTo>
                      <a:pt x="675" y="4318"/>
                    </a:lnTo>
                    <a:lnTo>
                      <a:pt x="726" y="4276"/>
                    </a:lnTo>
                    <a:lnTo>
                      <a:pt x="778" y="4236"/>
                    </a:lnTo>
                    <a:lnTo>
                      <a:pt x="832" y="4198"/>
                    </a:lnTo>
                    <a:lnTo>
                      <a:pt x="886" y="4161"/>
                    </a:lnTo>
                    <a:lnTo>
                      <a:pt x="941" y="4126"/>
                    </a:lnTo>
                    <a:lnTo>
                      <a:pt x="999" y="4092"/>
                    </a:lnTo>
                    <a:lnTo>
                      <a:pt x="1055" y="4060"/>
                    </a:lnTo>
                    <a:lnTo>
                      <a:pt x="1114" y="4029"/>
                    </a:lnTo>
                    <a:lnTo>
                      <a:pt x="1173" y="4000"/>
                    </a:lnTo>
                    <a:lnTo>
                      <a:pt x="1233" y="3973"/>
                    </a:lnTo>
                    <a:lnTo>
                      <a:pt x="1293" y="3947"/>
                    </a:lnTo>
                    <a:lnTo>
                      <a:pt x="1355" y="3922"/>
                    </a:lnTo>
                    <a:lnTo>
                      <a:pt x="1417" y="3899"/>
                    </a:lnTo>
                    <a:lnTo>
                      <a:pt x="1480" y="3877"/>
                    </a:lnTo>
                    <a:lnTo>
                      <a:pt x="1543" y="3857"/>
                    </a:lnTo>
                    <a:lnTo>
                      <a:pt x="1608" y="3839"/>
                    </a:lnTo>
                    <a:lnTo>
                      <a:pt x="1673" y="3822"/>
                    </a:lnTo>
                    <a:lnTo>
                      <a:pt x="1737" y="3806"/>
                    </a:lnTo>
                    <a:lnTo>
                      <a:pt x="1803" y="3792"/>
                    </a:lnTo>
                    <a:lnTo>
                      <a:pt x="1869" y="3779"/>
                    </a:lnTo>
                    <a:lnTo>
                      <a:pt x="1936" y="3768"/>
                    </a:lnTo>
                    <a:lnTo>
                      <a:pt x="2003" y="3758"/>
                    </a:lnTo>
                    <a:lnTo>
                      <a:pt x="2070" y="3750"/>
                    </a:lnTo>
                    <a:lnTo>
                      <a:pt x="2037" y="3718"/>
                    </a:lnTo>
                    <a:lnTo>
                      <a:pt x="2005" y="3685"/>
                    </a:lnTo>
                    <a:lnTo>
                      <a:pt x="1974" y="3651"/>
                    </a:lnTo>
                    <a:lnTo>
                      <a:pt x="1945" y="3618"/>
                    </a:lnTo>
                    <a:lnTo>
                      <a:pt x="1919" y="3583"/>
                    </a:lnTo>
                    <a:lnTo>
                      <a:pt x="1893" y="3549"/>
                    </a:lnTo>
                    <a:lnTo>
                      <a:pt x="1868" y="3514"/>
                    </a:lnTo>
                    <a:lnTo>
                      <a:pt x="1846" y="3478"/>
                    </a:lnTo>
                    <a:lnTo>
                      <a:pt x="1825" y="3442"/>
                    </a:lnTo>
                    <a:lnTo>
                      <a:pt x="1806" y="3405"/>
                    </a:lnTo>
                    <a:lnTo>
                      <a:pt x="1787" y="3368"/>
                    </a:lnTo>
                    <a:lnTo>
                      <a:pt x="1772" y="3330"/>
                    </a:lnTo>
                    <a:lnTo>
                      <a:pt x="1758" y="3293"/>
                    </a:lnTo>
                    <a:lnTo>
                      <a:pt x="1744" y="3254"/>
                    </a:lnTo>
                    <a:lnTo>
                      <a:pt x="1733" y="3216"/>
                    </a:lnTo>
                    <a:lnTo>
                      <a:pt x="1724" y="3176"/>
                    </a:lnTo>
                    <a:lnTo>
                      <a:pt x="1717" y="3137"/>
                    </a:lnTo>
                    <a:lnTo>
                      <a:pt x="1711" y="3097"/>
                    </a:lnTo>
                    <a:lnTo>
                      <a:pt x="1706" y="3058"/>
                    </a:lnTo>
                    <a:lnTo>
                      <a:pt x="1703" y="3017"/>
                    </a:lnTo>
                    <a:lnTo>
                      <a:pt x="1702" y="2975"/>
                    </a:lnTo>
                    <a:lnTo>
                      <a:pt x="1703" y="2935"/>
                    </a:lnTo>
                    <a:lnTo>
                      <a:pt x="1706" y="2893"/>
                    </a:lnTo>
                    <a:lnTo>
                      <a:pt x="1712" y="2851"/>
                    </a:lnTo>
                    <a:lnTo>
                      <a:pt x="1718" y="2809"/>
                    </a:lnTo>
                    <a:lnTo>
                      <a:pt x="1726" y="2767"/>
                    </a:lnTo>
                    <a:lnTo>
                      <a:pt x="1736" y="2724"/>
                    </a:lnTo>
                    <a:lnTo>
                      <a:pt x="1747" y="2681"/>
                    </a:lnTo>
                    <a:lnTo>
                      <a:pt x="1761" y="2638"/>
                    </a:lnTo>
                    <a:lnTo>
                      <a:pt x="1777" y="2594"/>
                    </a:lnTo>
                    <a:lnTo>
                      <a:pt x="1795" y="2550"/>
                    </a:lnTo>
                    <a:lnTo>
                      <a:pt x="1813" y="2507"/>
                    </a:lnTo>
                    <a:lnTo>
                      <a:pt x="1843" y="2454"/>
                    </a:lnTo>
                    <a:lnTo>
                      <a:pt x="1874" y="2404"/>
                    </a:lnTo>
                    <a:lnTo>
                      <a:pt x="1906" y="2354"/>
                    </a:lnTo>
                    <a:lnTo>
                      <a:pt x="1940" y="2306"/>
                    </a:lnTo>
                    <a:lnTo>
                      <a:pt x="1976" y="2260"/>
                    </a:lnTo>
                    <a:lnTo>
                      <a:pt x="2013" y="2215"/>
                    </a:lnTo>
                    <a:lnTo>
                      <a:pt x="2052" y="2171"/>
                    </a:lnTo>
                    <a:lnTo>
                      <a:pt x="2092" y="2129"/>
                    </a:lnTo>
                    <a:lnTo>
                      <a:pt x="2133" y="2088"/>
                    </a:lnTo>
                    <a:lnTo>
                      <a:pt x="2175" y="2048"/>
                    </a:lnTo>
                    <a:lnTo>
                      <a:pt x="2219" y="2011"/>
                    </a:lnTo>
                    <a:lnTo>
                      <a:pt x="2264" y="1973"/>
                    </a:lnTo>
                    <a:lnTo>
                      <a:pt x="2310" y="1938"/>
                    </a:lnTo>
                    <a:lnTo>
                      <a:pt x="2358" y="1904"/>
                    </a:lnTo>
                    <a:lnTo>
                      <a:pt x="2405" y="1871"/>
                    </a:lnTo>
                    <a:lnTo>
                      <a:pt x="2454" y="1839"/>
                    </a:lnTo>
                    <a:lnTo>
                      <a:pt x="2504" y="1809"/>
                    </a:lnTo>
                    <a:lnTo>
                      <a:pt x="2555" y="1780"/>
                    </a:lnTo>
                    <a:lnTo>
                      <a:pt x="2607" y="1752"/>
                    </a:lnTo>
                    <a:lnTo>
                      <a:pt x="2659" y="1725"/>
                    </a:lnTo>
                    <a:lnTo>
                      <a:pt x="2712" y="1699"/>
                    </a:lnTo>
                    <a:lnTo>
                      <a:pt x="2766" y="1675"/>
                    </a:lnTo>
                    <a:lnTo>
                      <a:pt x="2820" y="1651"/>
                    </a:lnTo>
                    <a:lnTo>
                      <a:pt x="2876" y="1629"/>
                    </a:lnTo>
                    <a:lnTo>
                      <a:pt x="2931" y="1607"/>
                    </a:lnTo>
                    <a:lnTo>
                      <a:pt x="2986" y="1587"/>
                    </a:lnTo>
                    <a:lnTo>
                      <a:pt x="3043" y="1568"/>
                    </a:lnTo>
                    <a:lnTo>
                      <a:pt x="3099" y="1550"/>
                    </a:lnTo>
                    <a:lnTo>
                      <a:pt x="3155" y="1533"/>
                    </a:lnTo>
                    <a:lnTo>
                      <a:pt x="3213" y="1516"/>
                    </a:lnTo>
                    <a:lnTo>
                      <a:pt x="3270" y="1502"/>
                    </a:lnTo>
                    <a:lnTo>
                      <a:pt x="3328" y="1487"/>
                    </a:lnTo>
                    <a:lnTo>
                      <a:pt x="3378" y="1477"/>
                    </a:lnTo>
                    <a:lnTo>
                      <a:pt x="3427" y="1467"/>
                    </a:lnTo>
                    <a:lnTo>
                      <a:pt x="3477" y="1458"/>
                    </a:lnTo>
                    <a:lnTo>
                      <a:pt x="3528" y="1451"/>
                    </a:lnTo>
                    <a:lnTo>
                      <a:pt x="3577" y="1442"/>
                    </a:lnTo>
                    <a:lnTo>
                      <a:pt x="3627" y="1436"/>
                    </a:lnTo>
                    <a:lnTo>
                      <a:pt x="3677" y="1430"/>
                    </a:lnTo>
                    <a:lnTo>
                      <a:pt x="3727" y="1425"/>
                    </a:lnTo>
                    <a:lnTo>
                      <a:pt x="3777" y="1420"/>
                    </a:lnTo>
                    <a:lnTo>
                      <a:pt x="3827" y="1416"/>
                    </a:lnTo>
                    <a:lnTo>
                      <a:pt x="3876" y="1413"/>
                    </a:lnTo>
                    <a:lnTo>
                      <a:pt x="3927" y="1411"/>
                    </a:lnTo>
                    <a:lnTo>
                      <a:pt x="3977" y="1410"/>
                    </a:lnTo>
                    <a:lnTo>
                      <a:pt x="4026" y="1409"/>
                    </a:lnTo>
                    <a:lnTo>
                      <a:pt x="4076" y="1409"/>
                    </a:lnTo>
                    <a:lnTo>
                      <a:pt x="4126" y="1410"/>
                    </a:lnTo>
                    <a:lnTo>
                      <a:pt x="4176" y="1412"/>
                    </a:lnTo>
                    <a:lnTo>
                      <a:pt x="4225" y="1414"/>
                    </a:lnTo>
                    <a:lnTo>
                      <a:pt x="4275" y="1417"/>
                    </a:lnTo>
                    <a:lnTo>
                      <a:pt x="4325" y="1422"/>
                    </a:lnTo>
                    <a:lnTo>
                      <a:pt x="4374" y="1427"/>
                    </a:lnTo>
                    <a:lnTo>
                      <a:pt x="4423" y="1433"/>
                    </a:lnTo>
                    <a:lnTo>
                      <a:pt x="4472" y="1439"/>
                    </a:lnTo>
                    <a:lnTo>
                      <a:pt x="4521" y="1447"/>
                    </a:lnTo>
                    <a:lnTo>
                      <a:pt x="4571" y="1455"/>
                    </a:lnTo>
                    <a:lnTo>
                      <a:pt x="4620" y="1464"/>
                    </a:lnTo>
                    <a:lnTo>
                      <a:pt x="4669" y="1475"/>
                    </a:lnTo>
                    <a:lnTo>
                      <a:pt x="4718" y="1485"/>
                    </a:lnTo>
                    <a:lnTo>
                      <a:pt x="4767" y="1498"/>
                    </a:lnTo>
                    <a:lnTo>
                      <a:pt x="4816" y="1510"/>
                    </a:lnTo>
                    <a:lnTo>
                      <a:pt x="4864" y="1524"/>
                    </a:lnTo>
                    <a:lnTo>
                      <a:pt x="4912" y="1537"/>
                    </a:lnTo>
                    <a:lnTo>
                      <a:pt x="4927" y="1532"/>
                    </a:lnTo>
                    <a:lnTo>
                      <a:pt x="4940" y="1526"/>
                    </a:lnTo>
                    <a:lnTo>
                      <a:pt x="4953" y="1519"/>
                    </a:lnTo>
                    <a:lnTo>
                      <a:pt x="4968" y="1513"/>
                    </a:lnTo>
                    <a:lnTo>
                      <a:pt x="4981" y="1508"/>
                    </a:lnTo>
                    <a:lnTo>
                      <a:pt x="4995" y="1502"/>
                    </a:lnTo>
                    <a:lnTo>
                      <a:pt x="5009" y="1495"/>
                    </a:lnTo>
                    <a:lnTo>
                      <a:pt x="5023" y="1490"/>
                    </a:lnTo>
                    <a:lnTo>
                      <a:pt x="5070" y="1401"/>
                    </a:lnTo>
                    <a:lnTo>
                      <a:pt x="5121" y="1315"/>
                    </a:lnTo>
                    <a:lnTo>
                      <a:pt x="5177" y="1232"/>
                    </a:lnTo>
                    <a:lnTo>
                      <a:pt x="5237" y="1153"/>
                    </a:lnTo>
                    <a:lnTo>
                      <a:pt x="5301" y="1077"/>
                    </a:lnTo>
                    <a:lnTo>
                      <a:pt x="5367" y="1003"/>
                    </a:lnTo>
                    <a:lnTo>
                      <a:pt x="5438" y="932"/>
                    </a:lnTo>
                    <a:lnTo>
                      <a:pt x="5513" y="865"/>
                    </a:lnTo>
                    <a:lnTo>
                      <a:pt x="5590" y="801"/>
                    </a:lnTo>
                    <a:lnTo>
                      <a:pt x="5670" y="738"/>
                    </a:lnTo>
                    <a:lnTo>
                      <a:pt x="5752" y="680"/>
                    </a:lnTo>
                    <a:lnTo>
                      <a:pt x="5838" y="624"/>
                    </a:lnTo>
                    <a:lnTo>
                      <a:pt x="5925" y="571"/>
                    </a:lnTo>
                    <a:lnTo>
                      <a:pt x="6015" y="520"/>
                    </a:lnTo>
                    <a:lnTo>
                      <a:pt x="6107" y="472"/>
                    </a:lnTo>
                    <a:lnTo>
                      <a:pt x="6200" y="426"/>
                    </a:lnTo>
                    <a:lnTo>
                      <a:pt x="6295" y="383"/>
                    </a:lnTo>
                    <a:lnTo>
                      <a:pt x="6391" y="343"/>
                    </a:lnTo>
                    <a:lnTo>
                      <a:pt x="6488" y="305"/>
                    </a:lnTo>
                    <a:lnTo>
                      <a:pt x="6587" y="269"/>
                    </a:lnTo>
                    <a:lnTo>
                      <a:pt x="6686" y="235"/>
                    </a:lnTo>
                    <a:lnTo>
                      <a:pt x="6787" y="205"/>
                    </a:lnTo>
                    <a:lnTo>
                      <a:pt x="6886" y="176"/>
                    </a:lnTo>
                    <a:lnTo>
                      <a:pt x="6988" y="150"/>
                    </a:lnTo>
                    <a:lnTo>
                      <a:pt x="7088" y="126"/>
                    </a:lnTo>
                    <a:lnTo>
                      <a:pt x="7189" y="103"/>
                    </a:lnTo>
                    <a:lnTo>
                      <a:pt x="7289" y="83"/>
                    </a:lnTo>
                    <a:lnTo>
                      <a:pt x="7389" y="66"/>
                    </a:lnTo>
                    <a:lnTo>
                      <a:pt x="7488" y="50"/>
                    </a:lnTo>
                    <a:lnTo>
                      <a:pt x="7587" y="36"/>
                    </a:lnTo>
                    <a:lnTo>
                      <a:pt x="7683" y="24"/>
                    </a:lnTo>
                    <a:lnTo>
                      <a:pt x="7779" y="14"/>
                    </a:lnTo>
                    <a:lnTo>
                      <a:pt x="7866" y="8"/>
                    </a:lnTo>
                    <a:lnTo>
                      <a:pt x="7952" y="4"/>
                    </a:lnTo>
                    <a:lnTo>
                      <a:pt x="8038" y="2"/>
                    </a:lnTo>
                    <a:lnTo>
                      <a:pt x="8125" y="0"/>
                    </a:lnTo>
                    <a:lnTo>
                      <a:pt x="8212" y="0"/>
                    </a:lnTo>
                    <a:lnTo>
                      <a:pt x="8299" y="1"/>
                    </a:lnTo>
                    <a:lnTo>
                      <a:pt x="8387" y="4"/>
                    </a:lnTo>
                    <a:lnTo>
                      <a:pt x="8475" y="8"/>
                    </a:lnTo>
                    <a:lnTo>
                      <a:pt x="8562" y="15"/>
                    </a:lnTo>
                    <a:lnTo>
                      <a:pt x="8650" y="22"/>
                    </a:lnTo>
                    <a:lnTo>
                      <a:pt x="8737" y="31"/>
                    </a:lnTo>
                    <a:lnTo>
                      <a:pt x="8824" y="42"/>
                    </a:lnTo>
                    <a:lnTo>
                      <a:pt x="8912" y="55"/>
                    </a:lnTo>
                    <a:lnTo>
                      <a:pt x="8998" y="69"/>
                    </a:lnTo>
                    <a:lnTo>
                      <a:pt x="9084" y="85"/>
                    </a:lnTo>
                    <a:lnTo>
                      <a:pt x="9170" y="104"/>
                    </a:lnTo>
                    <a:lnTo>
                      <a:pt x="9255" y="124"/>
                    </a:lnTo>
                    <a:lnTo>
                      <a:pt x="9339" y="146"/>
                    </a:lnTo>
                    <a:lnTo>
                      <a:pt x="9422" y="171"/>
                    </a:lnTo>
                    <a:lnTo>
                      <a:pt x="9505" y="197"/>
                    </a:lnTo>
                    <a:lnTo>
                      <a:pt x="9587" y="225"/>
                    </a:lnTo>
                    <a:lnTo>
                      <a:pt x="9668" y="256"/>
                    </a:lnTo>
                    <a:lnTo>
                      <a:pt x="9748" y="290"/>
                    </a:lnTo>
                    <a:lnTo>
                      <a:pt x="9827" y="324"/>
                    </a:lnTo>
                    <a:lnTo>
                      <a:pt x="9904" y="361"/>
                    </a:lnTo>
                    <a:lnTo>
                      <a:pt x="9981" y="402"/>
                    </a:lnTo>
                    <a:lnTo>
                      <a:pt x="10056" y="445"/>
                    </a:lnTo>
                    <a:lnTo>
                      <a:pt x="10130" y="489"/>
                    </a:lnTo>
                    <a:lnTo>
                      <a:pt x="10202" y="536"/>
                    </a:lnTo>
                    <a:lnTo>
                      <a:pt x="10272" y="586"/>
                    </a:lnTo>
                    <a:lnTo>
                      <a:pt x="10341" y="639"/>
                    </a:lnTo>
                    <a:lnTo>
                      <a:pt x="10409" y="695"/>
                    </a:lnTo>
                    <a:lnTo>
                      <a:pt x="10490" y="661"/>
                    </a:lnTo>
                    <a:lnTo>
                      <a:pt x="10572" y="633"/>
                    </a:lnTo>
                    <a:lnTo>
                      <a:pt x="10655" y="609"/>
                    </a:lnTo>
                    <a:lnTo>
                      <a:pt x="10739" y="589"/>
                    </a:lnTo>
                    <a:lnTo>
                      <a:pt x="10824" y="575"/>
                    </a:lnTo>
                    <a:lnTo>
                      <a:pt x="10910" y="563"/>
                    </a:lnTo>
                    <a:lnTo>
                      <a:pt x="10996" y="557"/>
                    </a:lnTo>
                    <a:lnTo>
                      <a:pt x="11083" y="554"/>
                    </a:lnTo>
                    <a:lnTo>
                      <a:pt x="11170" y="555"/>
                    </a:lnTo>
                    <a:lnTo>
                      <a:pt x="11256" y="559"/>
                    </a:lnTo>
                    <a:lnTo>
                      <a:pt x="11343" y="569"/>
                    </a:lnTo>
                    <a:lnTo>
                      <a:pt x="11429" y="581"/>
                    </a:lnTo>
                    <a:lnTo>
                      <a:pt x="11515" y="597"/>
                    </a:lnTo>
                    <a:lnTo>
                      <a:pt x="11600" y="615"/>
                    </a:lnTo>
                    <a:lnTo>
                      <a:pt x="11686" y="638"/>
                    </a:lnTo>
                    <a:lnTo>
                      <a:pt x="11770" y="664"/>
                    </a:lnTo>
                    <a:lnTo>
                      <a:pt x="11853" y="694"/>
                    </a:lnTo>
                    <a:lnTo>
                      <a:pt x="11936" y="726"/>
                    </a:lnTo>
                    <a:lnTo>
                      <a:pt x="12016" y="761"/>
                    </a:lnTo>
                    <a:lnTo>
                      <a:pt x="12096" y="800"/>
                    </a:lnTo>
                    <a:lnTo>
                      <a:pt x="12174" y="840"/>
                    </a:lnTo>
                    <a:lnTo>
                      <a:pt x="12251" y="884"/>
                    </a:lnTo>
                    <a:lnTo>
                      <a:pt x="12325" y="931"/>
                    </a:lnTo>
                    <a:lnTo>
                      <a:pt x="12398" y="980"/>
                    </a:lnTo>
                    <a:lnTo>
                      <a:pt x="12469" y="1031"/>
                    </a:lnTo>
                    <a:lnTo>
                      <a:pt x="12537" y="1085"/>
                    </a:lnTo>
                    <a:lnTo>
                      <a:pt x="12603" y="1141"/>
                    </a:lnTo>
                    <a:lnTo>
                      <a:pt x="12667" y="1200"/>
                    </a:lnTo>
                    <a:lnTo>
                      <a:pt x="12727" y="1261"/>
                    </a:lnTo>
                    <a:lnTo>
                      <a:pt x="12786" y="1324"/>
                    </a:lnTo>
                    <a:lnTo>
                      <a:pt x="12841" y="1388"/>
                    </a:lnTo>
                    <a:lnTo>
                      <a:pt x="12894" y="1455"/>
                    </a:lnTo>
                    <a:close/>
                  </a:path>
                </a:pathLst>
              </a:custGeom>
              <a:solidFill>
                <a:srgbClr val="9ACEF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12336" name="Picture 224"/>
            <p:cNvPicPr>
              <a:picLocks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842196" y="3806826"/>
              <a:ext cx="163513" cy="176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337" name="Picture 225"/>
            <p:cNvPicPr>
              <a:picLocks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997770" y="3475038"/>
              <a:ext cx="26828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10" name="Group 229"/>
            <p:cNvGrpSpPr>
              <a:grpSpLocks/>
            </p:cNvGrpSpPr>
            <p:nvPr/>
          </p:nvGrpSpPr>
          <p:grpSpPr bwMode="auto">
            <a:xfrm>
              <a:off x="4682109" y="3605214"/>
              <a:ext cx="1381125" cy="803275"/>
              <a:chOff x="3648" y="2887"/>
              <a:chExt cx="1440" cy="831"/>
            </a:xfrm>
          </p:grpSpPr>
          <p:sp>
            <p:nvSpPr>
              <p:cNvPr id="1194" name="Oval 230"/>
              <p:cNvSpPr>
                <a:spLocks noChangeArrowheads="1"/>
              </p:cNvSpPr>
              <p:nvPr/>
            </p:nvSpPr>
            <p:spPr bwMode="auto">
              <a:xfrm>
                <a:off x="3648" y="3000"/>
                <a:ext cx="1440" cy="475"/>
              </a:xfrm>
              <a:prstGeom prst="ellipse">
                <a:avLst/>
              </a:prstGeom>
              <a:gradFill rotWithShape="0">
                <a:gsLst>
                  <a:gs pos="0">
                    <a:srgbClr val="3366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marL="341313" indent="-341313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AutoNum type="arabicPeriod"/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95" name="Freeform 231"/>
              <p:cNvSpPr>
                <a:spLocks/>
              </p:cNvSpPr>
              <p:nvPr/>
            </p:nvSpPr>
            <p:spPr bwMode="auto">
              <a:xfrm>
                <a:off x="4778" y="3050"/>
                <a:ext cx="20" cy="292"/>
              </a:xfrm>
              <a:custGeom>
                <a:avLst/>
                <a:gdLst>
                  <a:gd name="T0" fmla="*/ 0 w 284"/>
                  <a:gd name="T1" fmla="*/ 0 h 969"/>
                  <a:gd name="T2" fmla="*/ 0 w 284"/>
                  <a:gd name="T3" fmla="*/ 0 h 969"/>
                  <a:gd name="T4" fmla="*/ 0 w 284"/>
                  <a:gd name="T5" fmla="*/ 0 h 969"/>
                  <a:gd name="T6" fmla="*/ 0 w 284"/>
                  <a:gd name="T7" fmla="*/ 0 h 969"/>
                  <a:gd name="T8" fmla="*/ 0 w 284"/>
                  <a:gd name="T9" fmla="*/ 0 h 969"/>
                  <a:gd name="T10" fmla="*/ 0 w 284"/>
                  <a:gd name="T11" fmla="*/ 0 h 969"/>
                  <a:gd name="T12" fmla="*/ 0 w 284"/>
                  <a:gd name="T13" fmla="*/ 0 h 969"/>
                  <a:gd name="T14" fmla="*/ 0 w 284"/>
                  <a:gd name="T15" fmla="*/ 0 h 969"/>
                  <a:gd name="T16" fmla="*/ 0 w 284"/>
                  <a:gd name="T17" fmla="*/ 0 h 969"/>
                  <a:gd name="T18" fmla="*/ 0 w 284"/>
                  <a:gd name="T19" fmla="*/ 0 h 969"/>
                  <a:gd name="T20" fmla="*/ 0 w 284"/>
                  <a:gd name="T21" fmla="*/ 0 h 9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4"/>
                  <a:gd name="T34" fmla="*/ 0 h 969"/>
                  <a:gd name="T35" fmla="*/ 284 w 284"/>
                  <a:gd name="T36" fmla="*/ 969 h 9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4" h="969">
                    <a:moveTo>
                      <a:pt x="284" y="0"/>
                    </a:moveTo>
                    <a:lnTo>
                      <a:pt x="70" y="780"/>
                    </a:lnTo>
                    <a:lnTo>
                      <a:pt x="55" y="828"/>
                    </a:lnTo>
                    <a:lnTo>
                      <a:pt x="39" y="875"/>
                    </a:lnTo>
                    <a:lnTo>
                      <a:pt x="21" y="922"/>
                    </a:lnTo>
                    <a:lnTo>
                      <a:pt x="0" y="969"/>
                    </a:lnTo>
                    <a:lnTo>
                      <a:pt x="212" y="194"/>
                    </a:lnTo>
                    <a:lnTo>
                      <a:pt x="234" y="147"/>
                    </a:lnTo>
                    <a:lnTo>
                      <a:pt x="252" y="99"/>
                    </a:lnTo>
                    <a:lnTo>
                      <a:pt x="270" y="5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D6ECF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96" name="Freeform 232"/>
              <p:cNvSpPr>
                <a:spLocks/>
              </p:cNvSpPr>
              <p:nvPr/>
            </p:nvSpPr>
            <p:spPr bwMode="auto">
              <a:xfrm>
                <a:off x="4770" y="3058"/>
                <a:ext cx="23" cy="292"/>
              </a:xfrm>
              <a:custGeom>
                <a:avLst/>
                <a:gdLst>
                  <a:gd name="T0" fmla="*/ 0 w 311"/>
                  <a:gd name="T1" fmla="*/ 0 h 952"/>
                  <a:gd name="T2" fmla="*/ 0 w 311"/>
                  <a:gd name="T3" fmla="*/ 0 h 952"/>
                  <a:gd name="T4" fmla="*/ 0 w 311"/>
                  <a:gd name="T5" fmla="*/ 0 h 952"/>
                  <a:gd name="T6" fmla="*/ 0 w 311"/>
                  <a:gd name="T7" fmla="*/ 0 h 952"/>
                  <a:gd name="T8" fmla="*/ 0 w 311"/>
                  <a:gd name="T9" fmla="*/ 0 h 952"/>
                  <a:gd name="T10" fmla="*/ 0 w 311"/>
                  <a:gd name="T11" fmla="*/ 0 h 952"/>
                  <a:gd name="T12" fmla="*/ 0 w 311"/>
                  <a:gd name="T13" fmla="*/ 0 h 952"/>
                  <a:gd name="T14" fmla="*/ 0 w 311"/>
                  <a:gd name="T15" fmla="*/ 0 h 952"/>
                  <a:gd name="T16" fmla="*/ 0 w 311"/>
                  <a:gd name="T17" fmla="*/ 0 h 952"/>
                  <a:gd name="T18" fmla="*/ 0 w 311"/>
                  <a:gd name="T19" fmla="*/ 0 h 952"/>
                  <a:gd name="T20" fmla="*/ 0 w 311"/>
                  <a:gd name="T21" fmla="*/ 0 h 9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"/>
                  <a:gd name="T34" fmla="*/ 0 h 952"/>
                  <a:gd name="T35" fmla="*/ 311 w 311"/>
                  <a:gd name="T36" fmla="*/ 952 h 9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" h="952">
                    <a:moveTo>
                      <a:pt x="311" y="0"/>
                    </a:moveTo>
                    <a:lnTo>
                      <a:pt x="99" y="775"/>
                    </a:lnTo>
                    <a:lnTo>
                      <a:pt x="78" y="819"/>
                    </a:lnTo>
                    <a:lnTo>
                      <a:pt x="53" y="864"/>
                    </a:lnTo>
                    <a:lnTo>
                      <a:pt x="27" y="908"/>
                    </a:lnTo>
                    <a:lnTo>
                      <a:pt x="0" y="952"/>
                    </a:lnTo>
                    <a:lnTo>
                      <a:pt x="210" y="181"/>
                    </a:lnTo>
                    <a:lnTo>
                      <a:pt x="238" y="137"/>
                    </a:lnTo>
                    <a:lnTo>
                      <a:pt x="264" y="92"/>
                    </a:lnTo>
                    <a:lnTo>
                      <a:pt x="289" y="47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D3EB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97" name="Freeform 233"/>
              <p:cNvSpPr>
                <a:spLocks/>
              </p:cNvSpPr>
              <p:nvPr/>
            </p:nvSpPr>
            <p:spPr bwMode="auto">
              <a:xfrm>
                <a:off x="4762" y="3068"/>
                <a:ext cx="25" cy="292"/>
              </a:xfrm>
              <a:custGeom>
                <a:avLst/>
                <a:gdLst>
                  <a:gd name="T0" fmla="*/ 0 w 338"/>
                  <a:gd name="T1" fmla="*/ 0 h 935"/>
                  <a:gd name="T2" fmla="*/ 0 w 338"/>
                  <a:gd name="T3" fmla="*/ 0 h 935"/>
                  <a:gd name="T4" fmla="*/ 0 w 338"/>
                  <a:gd name="T5" fmla="*/ 0 h 935"/>
                  <a:gd name="T6" fmla="*/ 0 w 338"/>
                  <a:gd name="T7" fmla="*/ 0 h 935"/>
                  <a:gd name="T8" fmla="*/ 0 w 338"/>
                  <a:gd name="T9" fmla="*/ 0 h 935"/>
                  <a:gd name="T10" fmla="*/ 0 w 338"/>
                  <a:gd name="T11" fmla="*/ 0 h 935"/>
                  <a:gd name="T12" fmla="*/ 0 w 338"/>
                  <a:gd name="T13" fmla="*/ 0 h 935"/>
                  <a:gd name="T14" fmla="*/ 0 w 338"/>
                  <a:gd name="T15" fmla="*/ 0 h 935"/>
                  <a:gd name="T16" fmla="*/ 0 w 338"/>
                  <a:gd name="T17" fmla="*/ 0 h 935"/>
                  <a:gd name="T18" fmla="*/ 0 w 338"/>
                  <a:gd name="T19" fmla="*/ 0 h 935"/>
                  <a:gd name="T20" fmla="*/ 0 w 338"/>
                  <a:gd name="T21" fmla="*/ 0 h 9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8"/>
                  <a:gd name="T34" fmla="*/ 0 h 935"/>
                  <a:gd name="T35" fmla="*/ 338 w 338"/>
                  <a:gd name="T36" fmla="*/ 935 h 9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8" h="935">
                    <a:moveTo>
                      <a:pt x="338" y="0"/>
                    </a:moveTo>
                    <a:lnTo>
                      <a:pt x="128" y="771"/>
                    </a:lnTo>
                    <a:lnTo>
                      <a:pt x="99" y="813"/>
                    </a:lnTo>
                    <a:lnTo>
                      <a:pt x="68" y="855"/>
                    </a:lnTo>
                    <a:lnTo>
                      <a:pt x="35" y="896"/>
                    </a:lnTo>
                    <a:lnTo>
                      <a:pt x="0" y="935"/>
                    </a:lnTo>
                    <a:lnTo>
                      <a:pt x="207" y="170"/>
                    </a:lnTo>
                    <a:lnTo>
                      <a:pt x="242" y="128"/>
                    </a:lnTo>
                    <a:lnTo>
                      <a:pt x="275" y="86"/>
                    </a:lnTo>
                    <a:lnTo>
                      <a:pt x="307" y="44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CBE7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98" name="Freeform 234"/>
              <p:cNvSpPr>
                <a:spLocks/>
              </p:cNvSpPr>
              <p:nvPr/>
            </p:nvSpPr>
            <p:spPr bwMode="auto">
              <a:xfrm>
                <a:off x="4754" y="3074"/>
                <a:ext cx="23" cy="292"/>
              </a:xfrm>
              <a:custGeom>
                <a:avLst/>
                <a:gdLst>
                  <a:gd name="T0" fmla="*/ 0 w 318"/>
                  <a:gd name="T1" fmla="*/ 0 h 881"/>
                  <a:gd name="T2" fmla="*/ 0 w 318"/>
                  <a:gd name="T3" fmla="*/ 0 h 881"/>
                  <a:gd name="T4" fmla="*/ 0 w 318"/>
                  <a:gd name="T5" fmla="*/ 0 h 881"/>
                  <a:gd name="T6" fmla="*/ 0 w 318"/>
                  <a:gd name="T7" fmla="*/ 0 h 881"/>
                  <a:gd name="T8" fmla="*/ 0 w 318"/>
                  <a:gd name="T9" fmla="*/ 0 h 881"/>
                  <a:gd name="T10" fmla="*/ 0 w 318"/>
                  <a:gd name="T11" fmla="*/ 0 h 881"/>
                  <a:gd name="T12" fmla="*/ 0 w 318"/>
                  <a:gd name="T13" fmla="*/ 0 h 881"/>
                  <a:gd name="T14" fmla="*/ 0 w 318"/>
                  <a:gd name="T15" fmla="*/ 0 h 881"/>
                  <a:gd name="T16" fmla="*/ 0 w 318"/>
                  <a:gd name="T17" fmla="*/ 0 h 8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8"/>
                  <a:gd name="T28" fmla="*/ 0 h 881"/>
                  <a:gd name="T29" fmla="*/ 318 w 318"/>
                  <a:gd name="T30" fmla="*/ 881 h 8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8" h="881">
                    <a:moveTo>
                      <a:pt x="318" y="0"/>
                    </a:moveTo>
                    <a:lnTo>
                      <a:pt x="111" y="765"/>
                    </a:lnTo>
                    <a:lnTo>
                      <a:pt x="76" y="805"/>
                    </a:lnTo>
                    <a:lnTo>
                      <a:pt x="39" y="843"/>
                    </a:lnTo>
                    <a:lnTo>
                      <a:pt x="0" y="881"/>
                    </a:lnTo>
                    <a:lnTo>
                      <a:pt x="202" y="117"/>
                    </a:lnTo>
                    <a:lnTo>
                      <a:pt x="243" y="79"/>
                    </a:lnTo>
                    <a:lnTo>
                      <a:pt x="281" y="39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C0E2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99" name="Freeform 235"/>
              <p:cNvSpPr>
                <a:spLocks/>
              </p:cNvSpPr>
              <p:nvPr/>
            </p:nvSpPr>
            <p:spPr bwMode="auto">
              <a:xfrm>
                <a:off x="4745" y="3079"/>
                <a:ext cx="23" cy="292"/>
              </a:xfrm>
              <a:custGeom>
                <a:avLst/>
                <a:gdLst>
                  <a:gd name="T0" fmla="*/ 0 w 330"/>
                  <a:gd name="T1" fmla="*/ 0 h 871"/>
                  <a:gd name="T2" fmla="*/ 0 w 330"/>
                  <a:gd name="T3" fmla="*/ 0 h 871"/>
                  <a:gd name="T4" fmla="*/ 0 w 330"/>
                  <a:gd name="T5" fmla="*/ 0 h 871"/>
                  <a:gd name="T6" fmla="*/ 0 w 330"/>
                  <a:gd name="T7" fmla="*/ 0 h 871"/>
                  <a:gd name="T8" fmla="*/ 0 w 330"/>
                  <a:gd name="T9" fmla="*/ 0 h 871"/>
                  <a:gd name="T10" fmla="*/ 0 w 330"/>
                  <a:gd name="T11" fmla="*/ 0 h 871"/>
                  <a:gd name="T12" fmla="*/ 0 w 330"/>
                  <a:gd name="T13" fmla="*/ 0 h 871"/>
                  <a:gd name="T14" fmla="*/ 0 w 330"/>
                  <a:gd name="T15" fmla="*/ 0 h 871"/>
                  <a:gd name="T16" fmla="*/ 0 w 330"/>
                  <a:gd name="T17" fmla="*/ 0 h 8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0"/>
                  <a:gd name="T28" fmla="*/ 0 h 871"/>
                  <a:gd name="T29" fmla="*/ 330 w 330"/>
                  <a:gd name="T30" fmla="*/ 871 h 8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0" h="871">
                    <a:moveTo>
                      <a:pt x="330" y="0"/>
                    </a:moveTo>
                    <a:lnTo>
                      <a:pt x="128" y="764"/>
                    </a:lnTo>
                    <a:lnTo>
                      <a:pt x="87" y="800"/>
                    </a:lnTo>
                    <a:lnTo>
                      <a:pt x="45" y="836"/>
                    </a:lnTo>
                    <a:lnTo>
                      <a:pt x="0" y="871"/>
                    </a:lnTo>
                    <a:lnTo>
                      <a:pt x="200" y="111"/>
                    </a:lnTo>
                    <a:lnTo>
                      <a:pt x="245" y="74"/>
                    </a:lnTo>
                    <a:lnTo>
                      <a:pt x="289" y="38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B9E0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0" name="Freeform 236"/>
              <p:cNvSpPr>
                <a:spLocks/>
              </p:cNvSpPr>
              <p:nvPr/>
            </p:nvSpPr>
            <p:spPr bwMode="auto">
              <a:xfrm>
                <a:off x="4830" y="3197"/>
                <a:ext cx="23" cy="292"/>
              </a:xfrm>
              <a:custGeom>
                <a:avLst/>
                <a:gdLst>
                  <a:gd name="T0" fmla="*/ 0 w 317"/>
                  <a:gd name="T1" fmla="*/ 0 h 895"/>
                  <a:gd name="T2" fmla="*/ 0 w 317"/>
                  <a:gd name="T3" fmla="*/ 0 h 895"/>
                  <a:gd name="T4" fmla="*/ 0 w 317"/>
                  <a:gd name="T5" fmla="*/ 0 h 895"/>
                  <a:gd name="T6" fmla="*/ 0 w 317"/>
                  <a:gd name="T7" fmla="*/ 0 h 895"/>
                  <a:gd name="T8" fmla="*/ 0 w 317"/>
                  <a:gd name="T9" fmla="*/ 0 h 895"/>
                  <a:gd name="T10" fmla="*/ 0 w 317"/>
                  <a:gd name="T11" fmla="*/ 0 h 895"/>
                  <a:gd name="T12" fmla="*/ 0 w 317"/>
                  <a:gd name="T13" fmla="*/ 0 h 8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895"/>
                  <a:gd name="T23" fmla="*/ 317 w 317"/>
                  <a:gd name="T24" fmla="*/ 895 h 8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895">
                    <a:moveTo>
                      <a:pt x="317" y="0"/>
                    </a:moveTo>
                    <a:lnTo>
                      <a:pt x="79" y="703"/>
                    </a:lnTo>
                    <a:lnTo>
                      <a:pt x="42" y="800"/>
                    </a:lnTo>
                    <a:lnTo>
                      <a:pt x="0" y="895"/>
                    </a:lnTo>
                    <a:lnTo>
                      <a:pt x="236" y="197"/>
                    </a:lnTo>
                    <a:lnTo>
                      <a:pt x="279" y="10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D3EB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1" name="Freeform 237"/>
              <p:cNvSpPr>
                <a:spLocks/>
              </p:cNvSpPr>
              <p:nvPr/>
            </p:nvSpPr>
            <p:spPr bwMode="auto">
              <a:xfrm>
                <a:off x="4823" y="3206"/>
                <a:ext cx="23" cy="292"/>
              </a:xfrm>
              <a:custGeom>
                <a:avLst/>
                <a:gdLst>
                  <a:gd name="T0" fmla="*/ 0 w 334"/>
                  <a:gd name="T1" fmla="*/ 0 h 882"/>
                  <a:gd name="T2" fmla="*/ 0 w 334"/>
                  <a:gd name="T3" fmla="*/ 0 h 882"/>
                  <a:gd name="T4" fmla="*/ 0 w 334"/>
                  <a:gd name="T5" fmla="*/ 0 h 882"/>
                  <a:gd name="T6" fmla="*/ 0 w 334"/>
                  <a:gd name="T7" fmla="*/ 0 h 882"/>
                  <a:gd name="T8" fmla="*/ 0 w 334"/>
                  <a:gd name="T9" fmla="*/ 0 h 882"/>
                  <a:gd name="T10" fmla="*/ 0 w 334"/>
                  <a:gd name="T11" fmla="*/ 0 h 882"/>
                  <a:gd name="T12" fmla="*/ 0 w 334"/>
                  <a:gd name="T13" fmla="*/ 0 h 8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882"/>
                  <a:gd name="T23" fmla="*/ 334 w 334"/>
                  <a:gd name="T24" fmla="*/ 882 h 8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882">
                    <a:moveTo>
                      <a:pt x="334" y="0"/>
                    </a:moveTo>
                    <a:lnTo>
                      <a:pt x="98" y="698"/>
                    </a:lnTo>
                    <a:lnTo>
                      <a:pt x="51" y="791"/>
                    </a:lnTo>
                    <a:lnTo>
                      <a:pt x="0" y="882"/>
                    </a:lnTo>
                    <a:lnTo>
                      <a:pt x="234" y="188"/>
                    </a:lnTo>
                    <a:lnTo>
                      <a:pt x="286" y="96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D3EB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2" name="Freeform 238"/>
              <p:cNvSpPr>
                <a:spLocks/>
              </p:cNvSpPr>
              <p:nvPr/>
            </p:nvSpPr>
            <p:spPr bwMode="auto">
              <a:xfrm>
                <a:off x="4815" y="3215"/>
                <a:ext cx="25" cy="292"/>
              </a:xfrm>
              <a:custGeom>
                <a:avLst/>
                <a:gdLst>
                  <a:gd name="T0" fmla="*/ 0 w 348"/>
                  <a:gd name="T1" fmla="*/ 0 h 869"/>
                  <a:gd name="T2" fmla="*/ 0 w 348"/>
                  <a:gd name="T3" fmla="*/ 0 h 869"/>
                  <a:gd name="T4" fmla="*/ 0 w 348"/>
                  <a:gd name="T5" fmla="*/ 0 h 869"/>
                  <a:gd name="T6" fmla="*/ 0 w 348"/>
                  <a:gd name="T7" fmla="*/ 0 h 869"/>
                  <a:gd name="T8" fmla="*/ 0 w 348"/>
                  <a:gd name="T9" fmla="*/ 0 h 869"/>
                  <a:gd name="T10" fmla="*/ 0 w 348"/>
                  <a:gd name="T11" fmla="*/ 0 h 869"/>
                  <a:gd name="T12" fmla="*/ 0 w 348"/>
                  <a:gd name="T13" fmla="*/ 0 h 8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8"/>
                  <a:gd name="T22" fmla="*/ 0 h 869"/>
                  <a:gd name="T23" fmla="*/ 348 w 348"/>
                  <a:gd name="T24" fmla="*/ 869 h 8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8" h="869">
                    <a:moveTo>
                      <a:pt x="348" y="0"/>
                    </a:moveTo>
                    <a:lnTo>
                      <a:pt x="114" y="694"/>
                    </a:lnTo>
                    <a:lnTo>
                      <a:pt x="60" y="783"/>
                    </a:lnTo>
                    <a:lnTo>
                      <a:pt x="0" y="869"/>
                    </a:lnTo>
                    <a:lnTo>
                      <a:pt x="230" y="181"/>
                    </a:lnTo>
                    <a:lnTo>
                      <a:pt x="291" y="92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CEE9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3" name="Freeform 239"/>
              <p:cNvSpPr>
                <a:spLocks/>
              </p:cNvSpPr>
              <p:nvPr/>
            </p:nvSpPr>
            <p:spPr bwMode="auto">
              <a:xfrm>
                <a:off x="4807" y="3224"/>
                <a:ext cx="25" cy="292"/>
              </a:xfrm>
              <a:custGeom>
                <a:avLst/>
                <a:gdLst>
                  <a:gd name="T0" fmla="*/ 0 w 361"/>
                  <a:gd name="T1" fmla="*/ 0 h 854"/>
                  <a:gd name="T2" fmla="*/ 0 w 361"/>
                  <a:gd name="T3" fmla="*/ 0 h 854"/>
                  <a:gd name="T4" fmla="*/ 0 w 361"/>
                  <a:gd name="T5" fmla="*/ 0 h 854"/>
                  <a:gd name="T6" fmla="*/ 0 w 361"/>
                  <a:gd name="T7" fmla="*/ 0 h 854"/>
                  <a:gd name="T8" fmla="*/ 0 w 361"/>
                  <a:gd name="T9" fmla="*/ 0 h 854"/>
                  <a:gd name="T10" fmla="*/ 0 w 361"/>
                  <a:gd name="T11" fmla="*/ 0 h 854"/>
                  <a:gd name="T12" fmla="*/ 0 w 361"/>
                  <a:gd name="T13" fmla="*/ 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854"/>
                  <a:gd name="T23" fmla="*/ 361 w 361"/>
                  <a:gd name="T24" fmla="*/ 854 h 8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854">
                    <a:moveTo>
                      <a:pt x="361" y="0"/>
                    </a:moveTo>
                    <a:lnTo>
                      <a:pt x="131" y="688"/>
                    </a:lnTo>
                    <a:lnTo>
                      <a:pt x="67" y="771"/>
                    </a:lnTo>
                    <a:lnTo>
                      <a:pt x="0" y="854"/>
                    </a:lnTo>
                    <a:lnTo>
                      <a:pt x="226" y="169"/>
                    </a:lnTo>
                    <a:lnTo>
                      <a:pt x="296" y="85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6E5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4" name="Freeform 240"/>
              <p:cNvSpPr>
                <a:spLocks/>
              </p:cNvSpPr>
              <p:nvPr/>
            </p:nvSpPr>
            <p:spPr bwMode="auto">
              <a:xfrm>
                <a:off x="4797" y="3235"/>
                <a:ext cx="25" cy="292"/>
              </a:xfrm>
              <a:custGeom>
                <a:avLst/>
                <a:gdLst>
                  <a:gd name="T0" fmla="*/ 0 w 371"/>
                  <a:gd name="T1" fmla="*/ 0 h 841"/>
                  <a:gd name="T2" fmla="*/ 0 w 371"/>
                  <a:gd name="T3" fmla="*/ 0 h 841"/>
                  <a:gd name="T4" fmla="*/ 0 w 371"/>
                  <a:gd name="T5" fmla="*/ 0 h 841"/>
                  <a:gd name="T6" fmla="*/ 0 w 371"/>
                  <a:gd name="T7" fmla="*/ 0 h 841"/>
                  <a:gd name="T8" fmla="*/ 0 w 371"/>
                  <a:gd name="T9" fmla="*/ 0 h 841"/>
                  <a:gd name="T10" fmla="*/ 0 w 371"/>
                  <a:gd name="T11" fmla="*/ 0 h 841"/>
                  <a:gd name="T12" fmla="*/ 0 w 371"/>
                  <a:gd name="T13" fmla="*/ 0 h 8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"/>
                  <a:gd name="T22" fmla="*/ 0 h 841"/>
                  <a:gd name="T23" fmla="*/ 371 w 371"/>
                  <a:gd name="T24" fmla="*/ 841 h 8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" h="841">
                    <a:moveTo>
                      <a:pt x="371" y="0"/>
                    </a:moveTo>
                    <a:lnTo>
                      <a:pt x="145" y="685"/>
                    </a:lnTo>
                    <a:lnTo>
                      <a:pt x="75" y="764"/>
                    </a:lnTo>
                    <a:lnTo>
                      <a:pt x="0" y="841"/>
                    </a:lnTo>
                    <a:lnTo>
                      <a:pt x="224" y="161"/>
                    </a:lnTo>
                    <a:lnTo>
                      <a:pt x="300" y="82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C0E2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5" name="Freeform 241"/>
              <p:cNvSpPr>
                <a:spLocks/>
              </p:cNvSpPr>
              <p:nvPr/>
            </p:nvSpPr>
            <p:spPr bwMode="auto">
              <a:xfrm>
                <a:off x="4783" y="3247"/>
                <a:ext cx="28" cy="292"/>
              </a:xfrm>
              <a:custGeom>
                <a:avLst/>
                <a:gdLst>
                  <a:gd name="T0" fmla="*/ 0 w 381"/>
                  <a:gd name="T1" fmla="*/ 0 h 826"/>
                  <a:gd name="T2" fmla="*/ 0 w 381"/>
                  <a:gd name="T3" fmla="*/ 0 h 826"/>
                  <a:gd name="T4" fmla="*/ 0 w 381"/>
                  <a:gd name="T5" fmla="*/ 0 h 826"/>
                  <a:gd name="T6" fmla="*/ 0 w 381"/>
                  <a:gd name="T7" fmla="*/ 0 h 826"/>
                  <a:gd name="T8" fmla="*/ 0 w 381"/>
                  <a:gd name="T9" fmla="*/ 0 h 826"/>
                  <a:gd name="T10" fmla="*/ 0 w 381"/>
                  <a:gd name="T11" fmla="*/ 0 h 826"/>
                  <a:gd name="T12" fmla="*/ 0 w 381"/>
                  <a:gd name="T13" fmla="*/ 0 h 8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826"/>
                  <a:gd name="T23" fmla="*/ 381 w 381"/>
                  <a:gd name="T24" fmla="*/ 826 h 8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826">
                    <a:moveTo>
                      <a:pt x="381" y="0"/>
                    </a:moveTo>
                    <a:lnTo>
                      <a:pt x="157" y="680"/>
                    </a:lnTo>
                    <a:lnTo>
                      <a:pt x="80" y="754"/>
                    </a:lnTo>
                    <a:lnTo>
                      <a:pt x="0" y="826"/>
                    </a:lnTo>
                    <a:lnTo>
                      <a:pt x="219" y="150"/>
                    </a:lnTo>
                    <a:lnTo>
                      <a:pt x="301" y="76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B9E0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6" name="Freeform 242"/>
              <p:cNvSpPr>
                <a:spLocks/>
              </p:cNvSpPr>
              <p:nvPr/>
            </p:nvSpPr>
            <p:spPr bwMode="auto">
              <a:xfrm>
                <a:off x="4778" y="3253"/>
                <a:ext cx="22" cy="292"/>
              </a:xfrm>
              <a:custGeom>
                <a:avLst/>
                <a:gdLst>
                  <a:gd name="T0" fmla="*/ 0 w 301"/>
                  <a:gd name="T1" fmla="*/ 0 h 744"/>
                  <a:gd name="T2" fmla="*/ 0 w 301"/>
                  <a:gd name="T3" fmla="*/ 0 h 744"/>
                  <a:gd name="T4" fmla="*/ 0 w 301"/>
                  <a:gd name="T5" fmla="*/ 0 h 744"/>
                  <a:gd name="T6" fmla="*/ 0 w 301"/>
                  <a:gd name="T7" fmla="*/ 0 h 744"/>
                  <a:gd name="T8" fmla="*/ 0 w 301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744"/>
                  <a:gd name="T17" fmla="*/ 301 w 301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744">
                    <a:moveTo>
                      <a:pt x="301" y="0"/>
                    </a:moveTo>
                    <a:lnTo>
                      <a:pt x="82" y="676"/>
                    </a:lnTo>
                    <a:lnTo>
                      <a:pt x="0" y="744"/>
                    </a:lnTo>
                    <a:lnTo>
                      <a:pt x="216" y="7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B9E0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7" name="Freeform 243"/>
              <p:cNvSpPr>
                <a:spLocks/>
              </p:cNvSpPr>
              <p:nvPr/>
            </p:nvSpPr>
            <p:spPr bwMode="auto">
              <a:xfrm>
                <a:off x="4772" y="3257"/>
                <a:ext cx="22" cy="292"/>
              </a:xfrm>
              <a:custGeom>
                <a:avLst/>
                <a:gdLst>
                  <a:gd name="T0" fmla="*/ 0 w 301"/>
                  <a:gd name="T1" fmla="*/ 0 h 740"/>
                  <a:gd name="T2" fmla="*/ 0 w 301"/>
                  <a:gd name="T3" fmla="*/ 0 h 740"/>
                  <a:gd name="T4" fmla="*/ 0 w 301"/>
                  <a:gd name="T5" fmla="*/ 0 h 740"/>
                  <a:gd name="T6" fmla="*/ 0 w 301"/>
                  <a:gd name="T7" fmla="*/ 0 h 740"/>
                  <a:gd name="T8" fmla="*/ 0 w 301"/>
                  <a:gd name="T9" fmla="*/ 0 h 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740"/>
                  <a:gd name="T17" fmla="*/ 301 w 301"/>
                  <a:gd name="T18" fmla="*/ 740 h 7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740">
                    <a:moveTo>
                      <a:pt x="301" y="0"/>
                    </a:moveTo>
                    <a:lnTo>
                      <a:pt x="85" y="673"/>
                    </a:lnTo>
                    <a:lnTo>
                      <a:pt x="0" y="740"/>
                    </a:lnTo>
                    <a:lnTo>
                      <a:pt x="213" y="68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B7DE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8" name="Freeform 244"/>
              <p:cNvSpPr>
                <a:spLocks/>
              </p:cNvSpPr>
              <p:nvPr/>
            </p:nvSpPr>
            <p:spPr bwMode="auto">
              <a:xfrm>
                <a:off x="4765" y="3258"/>
                <a:ext cx="23" cy="292"/>
              </a:xfrm>
              <a:custGeom>
                <a:avLst/>
                <a:gdLst>
                  <a:gd name="T0" fmla="*/ 0 w 301"/>
                  <a:gd name="T1" fmla="*/ 0 h 737"/>
                  <a:gd name="T2" fmla="*/ 0 w 301"/>
                  <a:gd name="T3" fmla="*/ 0 h 737"/>
                  <a:gd name="T4" fmla="*/ 0 w 301"/>
                  <a:gd name="T5" fmla="*/ 0 h 737"/>
                  <a:gd name="T6" fmla="*/ 0 w 301"/>
                  <a:gd name="T7" fmla="*/ 0 h 737"/>
                  <a:gd name="T8" fmla="*/ 0 w 301"/>
                  <a:gd name="T9" fmla="*/ 0 h 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737"/>
                  <a:gd name="T17" fmla="*/ 301 w 301"/>
                  <a:gd name="T18" fmla="*/ 737 h 7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737">
                    <a:moveTo>
                      <a:pt x="301" y="0"/>
                    </a:moveTo>
                    <a:lnTo>
                      <a:pt x="88" y="672"/>
                    </a:lnTo>
                    <a:lnTo>
                      <a:pt x="0" y="737"/>
                    </a:lnTo>
                    <a:lnTo>
                      <a:pt x="211" y="66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B3DDF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09" name="Freeform 245"/>
              <p:cNvSpPr>
                <a:spLocks/>
              </p:cNvSpPr>
              <p:nvPr/>
            </p:nvSpPr>
            <p:spPr bwMode="auto">
              <a:xfrm>
                <a:off x="4760" y="3261"/>
                <a:ext cx="22" cy="292"/>
              </a:xfrm>
              <a:custGeom>
                <a:avLst/>
                <a:gdLst>
                  <a:gd name="T0" fmla="*/ 0 w 300"/>
                  <a:gd name="T1" fmla="*/ 0 h 731"/>
                  <a:gd name="T2" fmla="*/ 0 w 300"/>
                  <a:gd name="T3" fmla="*/ 0 h 731"/>
                  <a:gd name="T4" fmla="*/ 0 w 300"/>
                  <a:gd name="T5" fmla="*/ 0 h 731"/>
                  <a:gd name="T6" fmla="*/ 0 w 300"/>
                  <a:gd name="T7" fmla="*/ 0 h 731"/>
                  <a:gd name="T8" fmla="*/ 0 w 300"/>
                  <a:gd name="T9" fmla="*/ 0 h 7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0"/>
                  <a:gd name="T16" fmla="*/ 0 h 731"/>
                  <a:gd name="T17" fmla="*/ 300 w 300"/>
                  <a:gd name="T18" fmla="*/ 731 h 7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0" h="731">
                    <a:moveTo>
                      <a:pt x="300" y="0"/>
                    </a:moveTo>
                    <a:lnTo>
                      <a:pt x="89" y="671"/>
                    </a:lnTo>
                    <a:lnTo>
                      <a:pt x="0" y="731"/>
                    </a:lnTo>
                    <a:lnTo>
                      <a:pt x="208" y="62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AFDBF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0" name="Freeform 246"/>
              <p:cNvSpPr>
                <a:spLocks/>
              </p:cNvSpPr>
              <p:nvPr/>
            </p:nvSpPr>
            <p:spPr bwMode="auto">
              <a:xfrm>
                <a:off x="4754" y="3271"/>
                <a:ext cx="23" cy="292"/>
              </a:xfrm>
              <a:custGeom>
                <a:avLst/>
                <a:gdLst>
                  <a:gd name="T0" fmla="*/ 0 w 300"/>
                  <a:gd name="T1" fmla="*/ 0 h 728"/>
                  <a:gd name="T2" fmla="*/ 0 w 300"/>
                  <a:gd name="T3" fmla="*/ 0 h 728"/>
                  <a:gd name="T4" fmla="*/ 0 w 300"/>
                  <a:gd name="T5" fmla="*/ 0 h 728"/>
                  <a:gd name="T6" fmla="*/ 0 w 300"/>
                  <a:gd name="T7" fmla="*/ 0 h 728"/>
                  <a:gd name="T8" fmla="*/ 0 w 300"/>
                  <a:gd name="T9" fmla="*/ 0 h 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0"/>
                  <a:gd name="T16" fmla="*/ 0 h 728"/>
                  <a:gd name="T17" fmla="*/ 300 w 300"/>
                  <a:gd name="T18" fmla="*/ 728 h 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0" h="728">
                    <a:moveTo>
                      <a:pt x="300" y="0"/>
                    </a:moveTo>
                    <a:lnTo>
                      <a:pt x="92" y="669"/>
                    </a:lnTo>
                    <a:lnTo>
                      <a:pt x="0" y="728"/>
                    </a:lnTo>
                    <a:lnTo>
                      <a:pt x="206" y="6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ADDA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1" name="Freeform 247"/>
              <p:cNvSpPr>
                <a:spLocks/>
              </p:cNvSpPr>
              <p:nvPr/>
            </p:nvSpPr>
            <p:spPr bwMode="auto">
              <a:xfrm>
                <a:off x="4747" y="3271"/>
                <a:ext cx="22" cy="292"/>
              </a:xfrm>
              <a:custGeom>
                <a:avLst/>
                <a:gdLst>
                  <a:gd name="T0" fmla="*/ 0 w 299"/>
                  <a:gd name="T1" fmla="*/ 0 h 723"/>
                  <a:gd name="T2" fmla="*/ 0 w 299"/>
                  <a:gd name="T3" fmla="*/ 0 h 723"/>
                  <a:gd name="T4" fmla="*/ 0 w 299"/>
                  <a:gd name="T5" fmla="*/ 0 h 723"/>
                  <a:gd name="T6" fmla="*/ 0 w 299"/>
                  <a:gd name="T7" fmla="*/ 0 h 723"/>
                  <a:gd name="T8" fmla="*/ 0 w 299"/>
                  <a:gd name="T9" fmla="*/ 0 h 7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723"/>
                  <a:gd name="T17" fmla="*/ 299 w 299"/>
                  <a:gd name="T18" fmla="*/ 723 h 7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723">
                    <a:moveTo>
                      <a:pt x="299" y="0"/>
                    </a:moveTo>
                    <a:lnTo>
                      <a:pt x="93" y="668"/>
                    </a:lnTo>
                    <a:lnTo>
                      <a:pt x="0" y="723"/>
                    </a:lnTo>
                    <a:lnTo>
                      <a:pt x="203" y="57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A6D7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2" name="Freeform 248"/>
              <p:cNvSpPr>
                <a:spLocks/>
              </p:cNvSpPr>
              <p:nvPr/>
            </p:nvSpPr>
            <p:spPr bwMode="auto">
              <a:xfrm>
                <a:off x="4740" y="3271"/>
                <a:ext cx="20" cy="292"/>
              </a:xfrm>
              <a:custGeom>
                <a:avLst/>
                <a:gdLst>
                  <a:gd name="T0" fmla="*/ 0 w 298"/>
                  <a:gd name="T1" fmla="*/ 0 h 720"/>
                  <a:gd name="T2" fmla="*/ 0 w 298"/>
                  <a:gd name="T3" fmla="*/ 0 h 720"/>
                  <a:gd name="T4" fmla="*/ 0 w 298"/>
                  <a:gd name="T5" fmla="*/ 0 h 720"/>
                  <a:gd name="T6" fmla="*/ 0 w 298"/>
                  <a:gd name="T7" fmla="*/ 0 h 720"/>
                  <a:gd name="T8" fmla="*/ 0 w 298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720"/>
                  <a:gd name="T17" fmla="*/ 298 w 298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720">
                    <a:moveTo>
                      <a:pt x="298" y="0"/>
                    </a:moveTo>
                    <a:lnTo>
                      <a:pt x="95" y="666"/>
                    </a:lnTo>
                    <a:lnTo>
                      <a:pt x="0" y="720"/>
                    </a:lnTo>
                    <a:lnTo>
                      <a:pt x="200" y="5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A6D7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3" name="Freeform 249"/>
              <p:cNvSpPr>
                <a:spLocks/>
              </p:cNvSpPr>
              <p:nvPr/>
            </p:nvSpPr>
            <p:spPr bwMode="auto">
              <a:xfrm>
                <a:off x="4734" y="3275"/>
                <a:ext cx="20" cy="292"/>
              </a:xfrm>
              <a:custGeom>
                <a:avLst/>
                <a:gdLst>
                  <a:gd name="T0" fmla="*/ 0 w 297"/>
                  <a:gd name="T1" fmla="*/ 0 h 715"/>
                  <a:gd name="T2" fmla="*/ 0 w 297"/>
                  <a:gd name="T3" fmla="*/ 0 h 715"/>
                  <a:gd name="T4" fmla="*/ 0 w 297"/>
                  <a:gd name="T5" fmla="*/ 0 h 715"/>
                  <a:gd name="T6" fmla="*/ 0 w 297"/>
                  <a:gd name="T7" fmla="*/ 0 h 715"/>
                  <a:gd name="T8" fmla="*/ 0 w 297"/>
                  <a:gd name="T9" fmla="*/ 0 h 7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"/>
                  <a:gd name="T16" fmla="*/ 0 h 715"/>
                  <a:gd name="T17" fmla="*/ 297 w 297"/>
                  <a:gd name="T18" fmla="*/ 715 h 7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" h="715">
                    <a:moveTo>
                      <a:pt x="297" y="0"/>
                    </a:moveTo>
                    <a:lnTo>
                      <a:pt x="97" y="666"/>
                    </a:lnTo>
                    <a:lnTo>
                      <a:pt x="0" y="715"/>
                    </a:lnTo>
                    <a:lnTo>
                      <a:pt x="198" y="51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A0D4F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4" name="Freeform 250"/>
              <p:cNvSpPr>
                <a:spLocks/>
              </p:cNvSpPr>
              <p:nvPr/>
            </p:nvSpPr>
            <p:spPr bwMode="auto">
              <a:xfrm>
                <a:off x="4726" y="3276"/>
                <a:ext cx="23" cy="292"/>
              </a:xfrm>
              <a:custGeom>
                <a:avLst/>
                <a:gdLst>
                  <a:gd name="T0" fmla="*/ 0 w 295"/>
                  <a:gd name="T1" fmla="*/ 0 h 711"/>
                  <a:gd name="T2" fmla="*/ 0 w 295"/>
                  <a:gd name="T3" fmla="*/ 0 h 711"/>
                  <a:gd name="T4" fmla="*/ 0 w 295"/>
                  <a:gd name="T5" fmla="*/ 0 h 711"/>
                  <a:gd name="T6" fmla="*/ 0 w 295"/>
                  <a:gd name="T7" fmla="*/ 0 h 711"/>
                  <a:gd name="T8" fmla="*/ 0 w 295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711"/>
                  <a:gd name="T17" fmla="*/ 295 w 295"/>
                  <a:gd name="T18" fmla="*/ 711 h 7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711">
                    <a:moveTo>
                      <a:pt x="295" y="0"/>
                    </a:moveTo>
                    <a:lnTo>
                      <a:pt x="97" y="664"/>
                    </a:lnTo>
                    <a:lnTo>
                      <a:pt x="0" y="711"/>
                    </a:lnTo>
                    <a:lnTo>
                      <a:pt x="195" y="49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9ACEF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5" name="Freeform 251"/>
              <p:cNvSpPr>
                <a:spLocks/>
              </p:cNvSpPr>
              <p:nvPr/>
            </p:nvSpPr>
            <p:spPr bwMode="auto">
              <a:xfrm>
                <a:off x="4719" y="3276"/>
                <a:ext cx="22" cy="292"/>
              </a:xfrm>
              <a:custGeom>
                <a:avLst/>
                <a:gdLst>
                  <a:gd name="T0" fmla="*/ 0 w 292"/>
                  <a:gd name="T1" fmla="*/ 0 h 706"/>
                  <a:gd name="T2" fmla="*/ 0 w 292"/>
                  <a:gd name="T3" fmla="*/ 0 h 706"/>
                  <a:gd name="T4" fmla="*/ 0 w 292"/>
                  <a:gd name="T5" fmla="*/ 0 h 706"/>
                  <a:gd name="T6" fmla="*/ 0 w 292"/>
                  <a:gd name="T7" fmla="*/ 0 h 706"/>
                  <a:gd name="T8" fmla="*/ 0 w 292"/>
                  <a:gd name="T9" fmla="*/ 0 h 7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706"/>
                  <a:gd name="T17" fmla="*/ 292 w 292"/>
                  <a:gd name="T18" fmla="*/ 706 h 7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706">
                    <a:moveTo>
                      <a:pt x="292" y="0"/>
                    </a:moveTo>
                    <a:lnTo>
                      <a:pt x="97" y="662"/>
                    </a:lnTo>
                    <a:lnTo>
                      <a:pt x="0" y="706"/>
                    </a:lnTo>
                    <a:lnTo>
                      <a:pt x="191" y="45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98CAE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6" name="Freeform 252"/>
              <p:cNvSpPr>
                <a:spLocks/>
              </p:cNvSpPr>
              <p:nvPr/>
            </p:nvSpPr>
            <p:spPr bwMode="auto">
              <a:xfrm>
                <a:off x="4712" y="3280"/>
                <a:ext cx="22" cy="292"/>
              </a:xfrm>
              <a:custGeom>
                <a:avLst/>
                <a:gdLst>
                  <a:gd name="T0" fmla="*/ 0 w 291"/>
                  <a:gd name="T1" fmla="*/ 0 h 702"/>
                  <a:gd name="T2" fmla="*/ 0 w 291"/>
                  <a:gd name="T3" fmla="*/ 0 h 702"/>
                  <a:gd name="T4" fmla="*/ 0 w 291"/>
                  <a:gd name="T5" fmla="*/ 0 h 702"/>
                  <a:gd name="T6" fmla="*/ 0 w 291"/>
                  <a:gd name="T7" fmla="*/ 0 h 702"/>
                  <a:gd name="T8" fmla="*/ 0 w 291"/>
                  <a:gd name="T9" fmla="*/ 0 h 7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702"/>
                  <a:gd name="T17" fmla="*/ 291 w 291"/>
                  <a:gd name="T18" fmla="*/ 702 h 7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702">
                    <a:moveTo>
                      <a:pt x="291" y="0"/>
                    </a:moveTo>
                    <a:lnTo>
                      <a:pt x="100" y="661"/>
                    </a:lnTo>
                    <a:lnTo>
                      <a:pt x="0" y="702"/>
                    </a:lnTo>
                    <a:lnTo>
                      <a:pt x="189" y="42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9AC9E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7" name="Freeform 253"/>
              <p:cNvSpPr>
                <a:spLocks/>
              </p:cNvSpPr>
              <p:nvPr/>
            </p:nvSpPr>
            <p:spPr bwMode="auto">
              <a:xfrm>
                <a:off x="4697" y="3276"/>
                <a:ext cx="28" cy="292"/>
              </a:xfrm>
              <a:custGeom>
                <a:avLst/>
                <a:gdLst>
                  <a:gd name="T0" fmla="*/ 0 w 388"/>
                  <a:gd name="T1" fmla="*/ 0 h 732"/>
                  <a:gd name="T2" fmla="*/ 0 w 388"/>
                  <a:gd name="T3" fmla="*/ 0 h 732"/>
                  <a:gd name="T4" fmla="*/ 0 w 388"/>
                  <a:gd name="T5" fmla="*/ 0 h 732"/>
                  <a:gd name="T6" fmla="*/ 0 w 388"/>
                  <a:gd name="T7" fmla="*/ 0 h 732"/>
                  <a:gd name="T8" fmla="*/ 0 w 388"/>
                  <a:gd name="T9" fmla="*/ 0 h 732"/>
                  <a:gd name="T10" fmla="*/ 0 w 388"/>
                  <a:gd name="T11" fmla="*/ 0 h 732"/>
                  <a:gd name="T12" fmla="*/ 0 w 388"/>
                  <a:gd name="T13" fmla="*/ 0 h 7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8"/>
                  <a:gd name="T22" fmla="*/ 0 h 732"/>
                  <a:gd name="T23" fmla="*/ 388 w 388"/>
                  <a:gd name="T24" fmla="*/ 732 h 7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8" h="732">
                    <a:moveTo>
                      <a:pt x="388" y="0"/>
                    </a:moveTo>
                    <a:lnTo>
                      <a:pt x="199" y="660"/>
                    </a:lnTo>
                    <a:lnTo>
                      <a:pt x="100" y="697"/>
                    </a:lnTo>
                    <a:lnTo>
                      <a:pt x="0" y="732"/>
                    </a:lnTo>
                    <a:lnTo>
                      <a:pt x="183" y="73"/>
                    </a:lnTo>
                    <a:lnTo>
                      <a:pt x="286" y="38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8EB7D1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8" name="Freeform 254"/>
              <p:cNvSpPr>
                <a:spLocks/>
              </p:cNvSpPr>
              <p:nvPr/>
            </p:nvSpPr>
            <p:spPr bwMode="auto">
              <a:xfrm>
                <a:off x="4682" y="3281"/>
                <a:ext cx="28" cy="292"/>
              </a:xfrm>
              <a:custGeom>
                <a:avLst/>
                <a:gdLst>
                  <a:gd name="T0" fmla="*/ 0 w 385"/>
                  <a:gd name="T1" fmla="*/ 0 h 716"/>
                  <a:gd name="T2" fmla="*/ 0 w 385"/>
                  <a:gd name="T3" fmla="*/ 0 h 716"/>
                  <a:gd name="T4" fmla="*/ 0 w 385"/>
                  <a:gd name="T5" fmla="*/ 0 h 716"/>
                  <a:gd name="T6" fmla="*/ 0 w 385"/>
                  <a:gd name="T7" fmla="*/ 0 h 716"/>
                  <a:gd name="T8" fmla="*/ 0 w 385"/>
                  <a:gd name="T9" fmla="*/ 0 h 716"/>
                  <a:gd name="T10" fmla="*/ 0 w 385"/>
                  <a:gd name="T11" fmla="*/ 0 h 716"/>
                  <a:gd name="T12" fmla="*/ 0 w 385"/>
                  <a:gd name="T13" fmla="*/ 0 h 716"/>
                  <a:gd name="T14" fmla="*/ 0 w 385"/>
                  <a:gd name="T15" fmla="*/ 0 h 716"/>
                  <a:gd name="T16" fmla="*/ 0 w 385"/>
                  <a:gd name="T17" fmla="*/ 0 h 716"/>
                  <a:gd name="T18" fmla="*/ 0 w 385"/>
                  <a:gd name="T19" fmla="*/ 0 h 716"/>
                  <a:gd name="T20" fmla="*/ 0 w 385"/>
                  <a:gd name="T21" fmla="*/ 0 h 716"/>
                  <a:gd name="T22" fmla="*/ 0 w 385"/>
                  <a:gd name="T23" fmla="*/ 0 h 716"/>
                  <a:gd name="T24" fmla="*/ 0 w 385"/>
                  <a:gd name="T25" fmla="*/ 0 h 716"/>
                  <a:gd name="T26" fmla="*/ 0 w 385"/>
                  <a:gd name="T27" fmla="*/ 0 h 716"/>
                  <a:gd name="T28" fmla="*/ 0 w 385"/>
                  <a:gd name="T29" fmla="*/ 0 h 7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5"/>
                  <a:gd name="T46" fmla="*/ 0 h 716"/>
                  <a:gd name="T47" fmla="*/ 385 w 385"/>
                  <a:gd name="T48" fmla="*/ 716 h 7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5" h="716">
                    <a:moveTo>
                      <a:pt x="385" y="0"/>
                    </a:moveTo>
                    <a:lnTo>
                      <a:pt x="202" y="659"/>
                    </a:lnTo>
                    <a:lnTo>
                      <a:pt x="168" y="669"/>
                    </a:lnTo>
                    <a:lnTo>
                      <a:pt x="134" y="679"/>
                    </a:lnTo>
                    <a:lnTo>
                      <a:pt x="102" y="689"/>
                    </a:lnTo>
                    <a:lnTo>
                      <a:pt x="68" y="698"/>
                    </a:lnTo>
                    <a:lnTo>
                      <a:pt x="34" y="708"/>
                    </a:lnTo>
                    <a:lnTo>
                      <a:pt x="0" y="716"/>
                    </a:lnTo>
                    <a:lnTo>
                      <a:pt x="177" y="60"/>
                    </a:lnTo>
                    <a:lnTo>
                      <a:pt x="212" y="50"/>
                    </a:lnTo>
                    <a:lnTo>
                      <a:pt x="247" y="41"/>
                    </a:lnTo>
                    <a:lnTo>
                      <a:pt x="281" y="32"/>
                    </a:lnTo>
                    <a:lnTo>
                      <a:pt x="316" y="21"/>
                    </a:lnTo>
                    <a:lnTo>
                      <a:pt x="351" y="12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84A8C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19" name="Freeform 255"/>
              <p:cNvSpPr>
                <a:spLocks/>
              </p:cNvSpPr>
              <p:nvPr/>
            </p:nvSpPr>
            <p:spPr bwMode="auto">
              <a:xfrm>
                <a:off x="4669" y="3283"/>
                <a:ext cx="26" cy="292"/>
              </a:xfrm>
              <a:custGeom>
                <a:avLst/>
                <a:gdLst>
                  <a:gd name="T0" fmla="*/ 0 w 379"/>
                  <a:gd name="T1" fmla="*/ 0 h 702"/>
                  <a:gd name="T2" fmla="*/ 0 w 379"/>
                  <a:gd name="T3" fmla="*/ 0 h 702"/>
                  <a:gd name="T4" fmla="*/ 0 w 379"/>
                  <a:gd name="T5" fmla="*/ 0 h 702"/>
                  <a:gd name="T6" fmla="*/ 0 w 379"/>
                  <a:gd name="T7" fmla="*/ 0 h 702"/>
                  <a:gd name="T8" fmla="*/ 0 w 379"/>
                  <a:gd name="T9" fmla="*/ 0 h 702"/>
                  <a:gd name="T10" fmla="*/ 0 w 379"/>
                  <a:gd name="T11" fmla="*/ 0 h 702"/>
                  <a:gd name="T12" fmla="*/ 0 w 379"/>
                  <a:gd name="T13" fmla="*/ 0 h 702"/>
                  <a:gd name="T14" fmla="*/ 0 w 379"/>
                  <a:gd name="T15" fmla="*/ 0 h 702"/>
                  <a:gd name="T16" fmla="*/ 0 w 379"/>
                  <a:gd name="T17" fmla="*/ 0 h 702"/>
                  <a:gd name="T18" fmla="*/ 0 w 379"/>
                  <a:gd name="T19" fmla="*/ 0 h 702"/>
                  <a:gd name="T20" fmla="*/ 0 w 379"/>
                  <a:gd name="T21" fmla="*/ 0 h 702"/>
                  <a:gd name="T22" fmla="*/ 0 w 379"/>
                  <a:gd name="T23" fmla="*/ 0 h 702"/>
                  <a:gd name="T24" fmla="*/ 0 w 379"/>
                  <a:gd name="T25" fmla="*/ 0 h 702"/>
                  <a:gd name="T26" fmla="*/ 0 w 379"/>
                  <a:gd name="T27" fmla="*/ 0 h 702"/>
                  <a:gd name="T28" fmla="*/ 0 w 379"/>
                  <a:gd name="T29" fmla="*/ 0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9"/>
                  <a:gd name="T46" fmla="*/ 0 h 702"/>
                  <a:gd name="T47" fmla="*/ 379 w 379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9" h="702">
                    <a:moveTo>
                      <a:pt x="379" y="0"/>
                    </a:moveTo>
                    <a:lnTo>
                      <a:pt x="202" y="656"/>
                    </a:lnTo>
                    <a:lnTo>
                      <a:pt x="169" y="664"/>
                    </a:lnTo>
                    <a:lnTo>
                      <a:pt x="135" y="673"/>
                    </a:lnTo>
                    <a:lnTo>
                      <a:pt x="102" y="680"/>
                    </a:lnTo>
                    <a:lnTo>
                      <a:pt x="68" y="688"/>
                    </a:lnTo>
                    <a:lnTo>
                      <a:pt x="34" y="694"/>
                    </a:lnTo>
                    <a:lnTo>
                      <a:pt x="0" y="702"/>
                    </a:lnTo>
                    <a:lnTo>
                      <a:pt x="172" y="46"/>
                    </a:lnTo>
                    <a:lnTo>
                      <a:pt x="207" y="39"/>
                    </a:lnTo>
                    <a:lnTo>
                      <a:pt x="241" y="32"/>
                    </a:lnTo>
                    <a:lnTo>
                      <a:pt x="276" y="24"/>
                    </a:lnTo>
                    <a:lnTo>
                      <a:pt x="311" y="17"/>
                    </a:lnTo>
                    <a:lnTo>
                      <a:pt x="346" y="8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7F9EB1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0" name="Freeform 256"/>
              <p:cNvSpPr>
                <a:spLocks/>
              </p:cNvSpPr>
              <p:nvPr/>
            </p:nvSpPr>
            <p:spPr bwMode="auto">
              <a:xfrm>
                <a:off x="4654" y="3281"/>
                <a:ext cx="26" cy="292"/>
              </a:xfrm>
              <a:custGeom>
                <a:avLst/>
                <a:gdLst>
                  <a:gd name="T0" fmla="*/ 0 w 375"/>
                  <a:gd name="T1" fmla="*/ 0 h 689"/>
                  <a:gd name="T2" fmla="*/ 0 w 375"/>
                  <a:gd name="T3" fmla="*/ 0 h 689"/>
                  <a:gd name="T4" fmla="*/ 0 w 375"/>
                  <a:gd name="T5" fmla="*/ 0 h 689"/>
                  <a:gd name="T6" fmla="*/ 0 w 375"/>
                  <a:gd name="T7" fmla="*/ 0 h 689"/>
                  <a:gd name="T8" fmla="*/ 0 w 375"/>
                  <a:gd name="T9" fmla="*/ 0 h 689"/>
                  <a:gd name="T10" fmla="*/ 0 w 375"/>
                  <a:gd name="T11" fmla="*/ 0 h 689"/>
                  <a:gd name="T12" fmla="*/ 0 w 375"/>
                  <a:gd name="T13" fmla="*/ 0 h 689"/>
                  <a:gd name="T14" fmla="*/ 0 w 375"/>
                  <a:gd name="T15" fmla="*/ 0 h 689"/>
                  <a:gd name="T16" fmla="*/ 0 w 375"/>
                  <a:gd name="T17" fmla="*/ 0 h 689"/>
                  <a:gd name="T18" fmla="*/ 0 w 375"/>
                  <a:gd name="T19" fmla="*/ 0 h 689"/>
                  <a:gd name="T20" fmla="*/ 0 w 375"/>
                  <a:gd name="T21" fmla="*/ 0 h 689"/>
                  <a:gd name="T22" fmla="*/ 0 w 375"/>
                  <a:gd name="T23" fmla="*/ 0 h 689"/>
                  <a:gd name="T24" fmla="*/ 0 w 375"/>
                  <a:gd name="T25" fmla="*/ 0 h 689"/>
                  <a:gd name="T26" fmla="*/ 0 w 375"/>
                  <a:gd name="T27" fmla="*/ 0 h 689"/>
                  <a:gd name="T28" fmla="*/ 0 w 375"/>
                  <a:gd name="T29" fmla="*/ 0 h 6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5"/>
                  <a:gd name="T46" fmla="*/ 0 h 689"/>
                  <a:gd name="T47" fmla="*/ 375 w 375"/>
                  <a:gd name="T48" fmla="*/ 689 h 6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5" h="689">
                    <a:moveTo>
                      <a:pt x="375" y="0"/>
                    </a:moveTo>
                    <a:lnTo>
                      <a:pt x="203" y="656"/>
                    </a:lnTo>
                    <a:lnTo>
                      <a:pt x="169" y="662"/>
                    </a:lnTo>
                    <a:lnTo>
                      <a:pt x="135" y="668"/>
                    </a:lnTo>
                    <a:lnTo>
                      <a:pt x="102" y="673"/>
                    </a:lnTo>
                    <a:lnTo>
                      <a:pt x="68" y="680"/>
                    </a:lnTo>
                    <a:lnTo>
                      <a:pt x="34" y="685"/>
                    </a:lnTo>
                    <a:lnTo>
                      <a:pt x="0" y="689"/>
                    </a:lnTo>
                    <a:lnTo>
                      <a:pt x="165" y="34"/>
                    </a:lnTo>
                    <a:lnTo>
                      <a:pt x="200" y="30"/>
                    </a:lnTo>
                    <a:lnTo>
                      <a:pt x="236" y="25"/>
                    </a:lnTo>
                    <a:lnTo>
                      <a:pt x="271" y="18"/>
                    </a:lnTo>
                    <a:lnTo>
                      <a:pt x="306" y="13"/>
                    </a:lnTo>
                    <a:lnTo>
                      <a:pt x="340" y="7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778F9E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1" name="Freeform 257"/>
              <p:cNvSpPr>
                <a:spLocks/>
              </p:cNvSpPr>
              <p:nvPr/>
            </p:nvSpPr>
            <p:spPr bwMode="auto">
              <a:xfrm>
                <a:off x="4639" y="3286"/>
                <a:ext cx="25" cy="292"/>
              </a:xfrm>
              <a:custGeom>
                <a:avLst/>
                <a:gdLst>
                  <a:gd name="T0" fmla="*/ 0 w 371"/>
                  <a:gd name="T1" fmla="*/ 0 h 677"/>
                  <a:gd name="T2" fmla="*/ 0 w 371"/>
                  <a:gd name="T3" fmla="*/ 0 h 677"/>
                  <a:gd name="T4" fmla="*/ 0 w 371"/>
                  <a:gd name="T5" fmla="*/ 0 h 677"/>
                  <a:gd name="T6" fmla="*/ 0 w 371"/>
                  <a:gd name="T7" fmla="*/ 0 h 677"/>
                  <a:gd name="T8" fmla="*/ 0 w 371"/>
                  <a:gd name="T9" fmla="*/ 0 h 677"/>
                  <a:gd name="T10" fmla="*/ 0 w 371"/>
                  <a:gd name="T11" fmla="*/ 0 h 677"/>
                  <a:gd name="T12" fmla="*/ 0 w 371"/>
                  <a:gd name="T13" fmla="*/ 0 h 677"/>
                  <a:gd name="T14" fmla="*/ 0 w 371"/>
                  <a:gd name="T15" fmla="*/ 0 h 677"/>
                  <a:gd name="T16" fmla="*/ 0 w 371"/>
                  <a:gd name="T17" fmla="*/ 0 h 677"/>
                  <a:gd name="T18" fmla="*/ 0 w 371"/>
                  <a:gd name="T19" fmla="*/ 0 h 677"/>
                  <a:gd name="T20" fmla="*/ 0 w 371"/>
                  <a:gd name="T21" fmla="*/ 0 h 677"/>
                  <a:gd name="T22" fmla="*/ 0 w 371"/>
                  <a:gd name="T23" fmla="*/ 0 h 677"/>
                  <a:gd name="T24" fmla="*/ 0 w 371"/>
                  <a:gd name="T25" fmla="*/ 0 h 677"/>
                  <a:gd name="T26" fmla="*/ 0 w 371"/>
                  <a:gd name="T27" fmla="*/ 0 h 677"/>
                  <a:gd name="T28" fmla="*/ 0 w 371"/>
                  <a:gd name="T29" fmla="*/ 0 h 6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77"/>
                  <a:gd name="T47" fmla="*/ 371 w 371"/>
                  <a:gd name="T48" fmla="*/ 677 h 6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77">
                    <a:moveTo>
                      <a:pt x="371" y="0"/>
                    </a:moveTo>
                    <a:lnTo>
                      <a:pt x="206" y="655"/>
                    </a:lnTo>
                    <a:lnTo>
                      <a:pt x="171" y="659"/>
                    </a:lnTo>
                    <a:lnTo>
                      <a:pt x="137" y="663"/>
                    </a:lnTo>
                    <a:lnTo>
                      <a:pt x="103" y="668"/>
                    </a:lnTo>
                    <a:lnTo>
                      <a:pt x="69" y="671"/>
                    </a:lnTo>
                    <a:lnTo>
                      <a:pt x="34" y="674"/>
                    </a:lnTo>
                    <a:lnTo>
                      <a:pt x="0" y="677"/>
                    </a:lnTo>
                    <a:lnTo>
                      <a:pt x="159" y="23"/>
                    </a:lnTo>
                    <a:lnTo>
                      <a:pt x="195" y="20"/>
                    </a:lnTo>
                    <a:lnTo>
                      <a:pt x="231" y="17"/>
                    </a:lnTo>
                    <a:lnTo>
                      <a:pt x="265" y="14"/>
                    </a:lnTo>
                    <a:lnTo>
                      <a:pt x="301" y="9"/>
                    </a:lnTo>
                    <a:lnTo>
                      <a:pt x="336" y="5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73869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2" name="Freeform 258"/>
              <p:cNvSpPr>
                <a:spLocks/>
              </p:cNvSpPr>
              <p:nvPr/>
            </p:nvSpPr>
            <p:spPr bwMode="auto">
              <a:xfrm>
                <a:off x="4625" y="3289"/>
                <a:ext cx="26" cy="292"/>
              </a:xfrm>
              <a:custGeom>
                <a:avLst/>
                <a:gdLst>
                  <a:gd name="T0" fmla="*/ 0 w 368"/>
                  <a:gd name="T1" fmla="*/ 0 h 663"/>
                  <a:gd name="T2" fmla="*/ 0 w 368"/>
                  <a:gd name="T3" fmla="*/ 0 h 663"/>
                  <a:gd name="T4" fmla="*/ 0 w 368"/>
                  <a:gd name="T5" fmla="*/ 0 h 663"/>
                  <a:gd name="T6" fmla="*/ 0 w 368"/>
                  <a:gd name="T7" fmla="*/ 0 h 663"/>
                  <a:gd name="T8" fmla="*/ 0 w 368"/>
                  <a:gd name="T9" fmla="*/ 0 h 663"/>
                  <a:gd name="T10" fmla="*/ 0 w 368"/>
                  <a:gd name="T11" fmla="*/ 0 h 663"/>
                  <a:gd name="T12" fmla="*/ 0 w 368"/>
                  <a:gd name="T13" fmla="*/ 0 h 663"/>
                  <a:gd name="T14" fmla="*/ 0 w 368"/>
                  <a:gd name="T15" fmla="*/ 0 h 663"/>
                  <a:gd name="T16" fmla="*/ 0 w 368"/>
                  <a:gd name="T17" fmla="*/ 0 h 663"/>
                  <a:gd name="T18" fmla="*/ 0 w 368"/>
                  <a:gd name="T19" fmla="*/ 0 h 663"/>
                  <a:gd name="T20" fmla="*/ 0 w 368"/>
                  <a:gd name="T21" fmla="*/ 0 h 663"/>
                  <a:gd name="T22" fmla="*/ 0 w 368"/>
                  <a:gd name="T23" fmla="*/ 0 h 663"/>
                  <a:gd name="T24" fmla="*/ 0 w 368"/>
                  <a:gd name="T25" fmla="*/ 0 h 663"/>
                  <a:gd name="T26" fmla="*/ 0 w 368"/>
                  <a:gd name="T27" fmla="*/ 0 h 663"/>
                  <a:gd name="T28" fmla="*/ 0 w 368"/>
                  <a:gd name="T29" fmla="*/ 0 h 6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8"/>
                  <a:gd name="T46" fmla="*/ 0 h 663"/>
                  <a:gd name="T47" fmla="*/ 368 w 368"/>
                  <a:gd name="T48" fmla="*/ 663 h 6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8" h="663">
                    <a:moveTo>
                      <a:pt x="368" y="0"/>
                    </a:moveTo>
                    <a:lnTo>
                      <a:pt x="209" y="654"/>
                    </a:lnTo>
                    <a:lnTo>
                      <a:pt x="174" y="656"/>
                    </a:lnTo>
                    <a:lnTo>
                      <a:pt x="139" y="658"/>
                    </a:lnTo>
                    <a:lnTo>
                      <a:pt x="104" y="660"/>
                    </a:lnTo>
                    <a:lnTo>
                      <a:pt x="69" y="661"/>
                    </a:lnTo>
                    <a:lnTo>
                      <a:pt x="35" y="662"/>
                    </a:lnTo>
                    <a:lnTo>
                      <a:pt x="0" y="663"/>
                    </a:lnTo>
                    <a:lnTo>
                      <a:pt x="152" y="9"/>
                    </a:lnTo>
                    <a:lnTo>
                      <a:pt x="189" y="8"/>
                    </a:lnTo>
                    <a:lnTo>
                      <a:pt x="225" y="7"/>
                    </a:lnTo>
                    <a:lnTo>
                      <a:pt x="261" y="6"/>
                    </a:lnTo>
                    <a:lnTo>
                      <a:pt x="297" y="4"/>
                    </a:lnTo>
                    <a:lnTo>
                      <a:pt x="333" y="2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6D7A82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3" name="Freeform 259"/>
              <p:cNvSpPr>
                <a:spLocks/>
              </p:cNvSpPr>
              <p:nvPr/>
            </p:nvSpPr>
            <p:spPr bwMode="auto">
              <a:xfrm>
                <a:off x="4620" y="3286"/>
                <a:ext cx="15" cy="292"/>
              </a:xfrm>
              <a:custGeom>
                <a:avLst/>
                <a:gdLst>
                  <a:gd name="T0" fmla="*/ 0 w 223"/>
                  <a:gd name="T1" fmla="*/ 0 h 654"/>
                  <a:gd name="T2" fmla="*/ 0 w 223"/>
                  <a:gd name="T3" fmla="*/ 0 h 654"/>
                  <a:gd name="T4" fmla="*/ 0 w 223"/>
                  <a:gd name="T5" fmla="*/ 0 h 654"/>
                  <a:gd name="T6" fmla="*/ 0 w 223"/>
                  <a:gd name="T7" fmla="*/ 0 h 654"/>
                  <a:gd name="T8" fmla="*/ 0 w 223"/>
                  <a:gd name="T9" fmla="*/ 0 h 654"/>
                  <a:gd name="T10" fmla="*/ 0 w 223"/>
                  <a:gd name="T11" fmla="*/ 0 h 654"/>
                  <a:gd name="T12" fmla="*/ 0 w 223"/>
                  <a:gd name="T13" fmla="*/ 0 h 6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654"/>
                  <a:gd name="T23" fmla="*/ 223 w 223"/>
                  <a:gd name="T24" fmla="*/ 654 h 6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654">
                    <a:moveTo>
                      <a:pt x="223" y="0"/>
                    </a:moveTo>
                    <a:lnTo>
                      <a:pt x="71" y="654"/>
                    </a:lnTo>
                    <a:lnTo>
                      <a:pt x="35" y="654"/>
                    </a:lnTo>
                    <a:lnTo>
                      <a:pt x="0" y="654"/>
                    </a:lnTo>
                    <a:lnTo>
                      <a:pt x="152" y="0"/>
                    </a:lnTo>
                    <a:lnTo>
                      <a:pt x="188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68727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4" name="Freeform 260"/>
              <p:cNvSpPr>
                <a:spLocks/>
              </p:cNvSpPr>
              <p:nvPr/>
            </p:nvSpPr>
            <p:spPr bwMode="auto">
              <a:xfrm>
                <a:off x="4615" y="3291"/>
                <a:ext cx="15" cy="292"/>
              </a:xfrm>
              <a:custGeom>
                <a:avLst/>
                <a:gdLst>
                  <a:gd name="T0" fmla="*/ 0 w 201"/>
                  <a:gd name="T1" fmla="*/ 0 h 832"/>
                  <a:gd name="T2" fmla="*/ 0 w 201"/>
                  <a:gd name="T3" fmla="*/ 0 h 832"/>
                  <a:gd name="T4" fmla="*/ 0 w 201"/>
                  <a:gd name="T5" fmla="*/ 0 h 832"/>
                  <a:gd name="T6" fmla="*/ 0 w 201"/>
                  <a:gd name="T7" fmla="*/ 0 h 832"/>
                  <a:gd name="T8" fmla="*/ 0 w 201"/>
                  <a:gd name="T9" fmla="*/ 0 h 832"/>
                  <a:gd name="T10" fmla="*/ 0 w 201"/>
                  <a:gd name="T11" fmla="*/ 0 h 832"/>
                  <a:gd name="T12" fmla="*/ 0 w 201"/>
                  <a:gd name="T13" fmla="*/ 0 h 8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832"/>
                  <a:gd name="T23" fmla="*/ 201 w 201"/>
                  <a:gd name="T24" fmla="*/ 832 h 8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832">
                    <a:moveTo>
                      <a:pt x="201" y="0"/>
                    </a:moveTo>
                    <a:lnTo>
                      <a:pt x="50" y="652"/>
                    </a:lnTo>
                    <a:lnTo>
                      <a:pt x="27" y="743"/>
                    </a:lnTo>
                    <a:lnTo>
                      <a:pt x="0" y="832"/>
                    </a:lnTo>
                    <a:lnTo>
                      <a:pt x="150" y="185"/>
                    </a:lnTo>
                    <a:lnTo>
                      <a:pt x="177" y="9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D6ECF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5" name="Freeform 261"/>
              <p:cNvSpPr>
                <a:spLocks/>
              </p:cNvSpPr>
              <p:nvPr/>
            </p:nvSpPr>
            <p:spPr bwMode="auto">
              <a:xfrm>
                <a:off x="4610" y="3296"/>
                <a:ext cx="15" cy="292"/>
              </a:xfrm>
              <a:custGeom>
                <a:avLst/>
                <a:gdLst>
                  <a:gd name="T0" fmla="*/ 0 w 210"/>
                  <a:gd name="T1" fmla="*/ 0 h 821"/>
                  <a:gd name="T2" fmla="*/ 0 w 210"/>
                  <a:gd name="T3" fmla="*/ 0 h 821"/>
                  <a:gd name="T4" fmla="*/ 0 w 210"/>
                  <a:gd name="T5" fmla="*/ 0 h 821"/>
                  <a:gd name="T6" fmla="*/ 0 w 210"/>
                  <a:gd name="T7" fmla="*/ 0 h 821"/>
                  <a:gd name="T8" fmla="*/ 0 w 210"/>
                  <a:gd name="T9" fmla="*/ 0 h 821"/>
                  <a:gd name="T10" fmla="*/ 0 w 210"/>
                  <a:gd name="T11" fmla="*/ 0 h 821"/>
                  <a:gd name="T12" fmla="*/ 0 w 210"/>
                  <a:gd name="T13" fmla="*/ 0 h 8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0"/>
                  <a:gd name="T22" fmla="*/ 0 h 821"/>
                  <a:gd name="T23" fmla="*/ 210 w 210"/>
                  <a:gd name="T24" fmla="*/ 821 h 8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0" h="821">
                    <a:moveTo>
                      <a:pt x="210" y="0"/>
                    </a:moveTo>
                    <a:lnTo>
                      <a:pt x="60" y="647"/>
                    </a:lnTo>
                    <a:lnTo>
                      <a:pt x="31" y="735"/>
                    </a:lnTo>
                    <a:lnTo>
                      <a:pt x="0" y="821"/>
                    </a:lnTo>
                    <a:lnTo>
                      <a:pt x="147" y="179"/>
                    </a:lnTo>
                    <a:lnTo>
                      <a:pt x="180" y="9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D6ECF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6" name="Freeform 262"/>
              <p:cNvSpPr>
                <a:spLocks/>
              </p:cNvSpPr>
              <p:nvPr/>
            </p:nvSpPr>
            <p:spPr bwMode="auto">
              <a:xfrm>
                <a:off x="4605" y="3306"/>
                <a:ext cx="17" cy="292"/>
              </a:xfrm>
              <a:custGeom>
                <a:avLst/>
                <a:gdLst>
                  <a:gd name="T0" fmla="*/ 0 w 219"/>
                  <a:gd name="T1" fmla="*/ 0 h 810"/>
                  <a:gd name="T2" fmla="*/ 0 w 219"/>
                  <a:gd name="T3" fmla="*/ 0 h 810"/>
                  <a:gd name="T4" fmla="*/ 0 w 219"/>
                  <a:gd name="T5" fmla="*/ 0 h 810"/>
                  <a:gd name="T6" fmla="*/ 0 w 219"/>
                  <a:gd name="T7" fmla="*/ 0 h 810"/>
                  <a:gd name="T8" fmla="*/ 0 w 219"/>
                  <a:gd name="T9" fmla="*/ 0 h 810"/>
                  <a:gd name="T10" fmla="*/ 0 w 219"/>
                  <a:gd name="T11" fmla="*/ 0 h 810"/>
                  <a:gd name="T12" fmla="*/ 0 w 219"/>
                  <a:gd name="T13" fmla="*/ 0 h 8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810"/>
                  <a:gd name="T23" fmla="*/ 219 w 219"/>
                  <a:gd name="T24" fmla="*/ 810 h 8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810">
                    <a:moveTo>
                      <a:pt x="219" y="0"/>
                    </a:moveTo>
                    <a:lnTo>
                      <a:pt x="72" y="642"/>
                    </a:lnTo>
                    <a:lnTo>
                      <a:pt x="37" y="726"/>
                    </a:lnTo>
                    <a:lnTo>
                      <a:pt x="0" y="810"/>
                    </a:lnTo>
                    <a:lnTo>
                      <a:pt x="146" y="172"/>
                    </a:lnTo>
                    <a:lnTo>
                      <a:pt x="183" y="8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D6ECF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7" name="Freeform 263"/>
              <p:cNvSpPr>
                <a:spLocks/>
              </p:cNvSpPr>
              <p:nvPr/>
            </p:nvSpPr>
            <p:spPr bwMode="auto">
              <a:xfrm>
                <a:off x="4600" y="3319"/>
                <a:ext cx="15" cy="292"/>
              </a:xfrm>
              <a:custGeom>
                <a:avLst/>
                <a:gdLst>
                  <a:gd name="T0" fmla="*/ 0 w 226"/>
                  <a:gd name="T1" fmla="*/ 0 h 800"/>
                  <a:gd name="T2" fmla="*/ 0 w 226"/>
                  <a:gd name="T3" fmla="*/ 0 h 800"/>
                  <a:gd name="T4" fmla="*/ 0 w 226"/>
                  <a:gd name="T5" fmla="*/ 0 h 800"/>
                  <a:gd name="T6" fmla="*/ 0 w 226"/>
                  <a:gd name="T7" fmla="*/ 0 h 800"/>
                  <a:gd name="T8" fmla="*/ 0 w 226"/>
                  <a:gd name="T9" fmla="*/ 0 h 800"/>
                  <a:gd name="T10" fmla="*/ 0 w 226"/>
                  <a:gd name="T11" fmla="*/ 0 h 800"/>
                  <a:gd name="T12" fmla="*/ 0 w 226"/>
                  <a:gd name="T13" fmla="*/ 0 h 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"/>
                  <a:gd name="T22" fmla="*/ 0 h 800"/>
                  <a:gd name="T23" fmla="*/ 226 w 226"/>
                  <a:gd name="T24" fmla="*/ 800 h 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" h="800">
                    <a:moveTo>
                      <a:pt x="226" y="0"/>
                    </a:moveTo>
                    <a:lnTo>
                      <a:pt x="80" y="638"/>
                    </a:lnTo>
                    <a:lnTo>
                      <a:pt x="41" y="720"/>
                    </a:lnTo>
                    <a:lnTo>
                      <a:pt x="0" y="800"/>
                    </a:lnTo>
                    <a:lnTo>
                      <a:pt x="143" y="167"/>
                    </a:lnTo>
                    <a:lnTo>
                      <a:pt x="185" y="84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D3EB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8" name="Freeform 264"/>
              <p:cNvSpPr>
                <a:spLocks/>
              </p:cNvSpPr>
              <p:nvPr/>
            </p:nvSpPr>
            <p:spPr bwMode="auto">
              <a:xfrm>
                <a:off x="4593" y="3332"/>
                <a:ext cx="17" cy="292"/>
              </a:xfrm>
              <a:custGeom>
                <a:avLst/>
                <a:gdLst>
                  <a:gd name="T0" fmla="*/ 0 w 233"/>
                  <a:gd name="T1" fmla="*/ 0 h 788"/>
                  <a:gd name="T2" fmla="*/ 0 w 233"/>
                  <a:gd name="T3" fmla="*/ 0 h 788"/>
                  <a:gd name="T4" fmla="*/ 0 w 233"/>
                  <a:gd name="T5" fmla="*/ 0 h 788"/>
                  <a:gd name="T6" fmla="*/ 0 w 233"/>
                  <a:gd name="T7" fmla="*/ 0 h 788"/>
                  <a:gd name="T8" fmla="*/ 0 w 233"/>
                  <a:gd name="T9" fmla="*/ 0 h 788"/>
                  <a:gd name="T10" fmla="*/ 0 w 233"/>
                  <a:gd name="T11" fmla="*/ 0 h 788"/>
                  <a:gd name="T12" fmla="*/ 0 w 233"/>
                  <a:gd name="T13" fmla="*/ 0 h 7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3"/>
                  <a:gd name="T22" fmla="*/ 0 h 788"/>
                  <a:gd name="T23" fmla="*/ 233 w 233"/>
                  <a:gd name="T24" fmla="*/ 788 h 7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3" h="788">
                    <a:moveTo>
                      <a:pt x="233" y="0"/>
                    </a:moveTo>
                    <a:lnTo>
                      <a:pt x="90" y="633"/>
                    </a:lnTo>
                    <a:lnTo>
                      <a:pt x="46" y="711"/>
                    </a:lnTo>
                    <a:lnTo>
                      <a:pt x="0" y="788"/>
                    </a:lnTo>
                    <a:lnTo>
                      <a:pt x="140" y="159"/>
                    </a:lnTo>
                    <a:lnTo>
                      <a:pt x="187" y="8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CEE9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29" name="Freeform 265"/>
              <p:cNvSpPr>
                <a:spLocks/>
              </p:cNvSpPr>
              <p:nvPr/>
            </p:nvSpPr>
            <p:spPr bwMode="auto">
              <a:xfrm>
                <a:off x="4586" y="3339"/>
                <a:ext cx="17" cy="292"/>
              </a:xfrm>
              <a:custGeom>
                <a:avLst/>
                <a:gdLst>
                  <a:gd name="T0" fmla="*/ 0 w 240"/>
                  <a:gd name="T1" fmla="*/ 0 h 780"/>
                  <a:gd name="T2" fmla="*/ 0 w 240"/>
                  <a:gd name="T3" fmla="*/ 0 h 780"/>
                  <a:gd name="T4" fmla="*/ 0 w 240"/>
                  <a:gd name="T5" fmla="*/ 0 h 780"/>
                  <a:gd name="T6" fmla="*/ 0 w 240"/>
                  <a:gd name="T7" fmla="*/ 0 h 780"/>
                  <a:gd name="T8" fmla="*/ 0 w 240"/>
                  <a:gd name="T9" fmla="*/ 0 h 780"/>
                  <a:gd name="T10" fmla="*/ 0 w 240"/>
                  <a:gd name="T11" fmla="*/ 0 h 780"/>
                  <a:gd name="T12" fmla="*/ 0 w 240"/>
                  <a:gd name="T13" fmla="*/ 0 h 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80"/>
                  <a:gd name="T23" fmla="*/ 240 w 240"/>
                  <a:gd name="T24" fmla="*/ 780 h 7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80">
                    <a:moveTo>
                      <a:pt x="240" y="0"/>
                    </a:moveTo>
                    <a:lnTo>
                      <a:pt x="100" y="629"/>
                    </a:lnTo>
                    <a:lnTo>
                      <a:pt x="51" y="705"/>
                    </a:lnTo>
                    <a:lnTo>
                      <a:pt x="0" y="780"/>
                    </a:lnTo>
                    <a:lnTo>
                      <a:pt x="139" y="154"/>
                    </a:lnTo>
                    <a:lnTo>
                      <a:pt x="191" y="78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CEE9F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0" name="Freeform 266"/>
              <p:cNvSpPr>
                <a:spLocks/>
              </p:cNvSpPr>
              <p:nvPr/>
            </p:nvSpPr>
            <p:spPr bwMode="auto">
              <a:xfrm>
                <a:off x="4578" y="3342"/>
                <a:ext cx="18" cy="292"/>
              </a:xfrm>
              <a:custGeom>
                <a:avLst/>
                <a:gdLst>
                  <a:gd name="T0" fmla="*/ 0 w 247"/>
                  <a:gd name="T1" fmla="*/ 0 h 770"/>
                  <a:gd name="T2" fmla="*/ 0 w 247"/>
                  <a:gd name="T3" fmla="*/ 0 h 770"/>
                  <a:gd name="T4" fmla="*/ 0 w 247"/>
                  <a:gd name="T5" fmla="*/ 0 h 770"/>
                  <a:gd name="T6" fmla="*/ 0 w 247"/>
                  <a:gd name="T7" fmla="*/ 0 h 770"/>
                  <a:gd name="T8" fmla="*/ 0 w 247"/>
                  <a:gd name="T9" fmla="*/ 0 h 770"/>
                  <a:gd name="T10" fmla="*/ 0 w 247"/>
                  <a:gd name="T11" fmla="*/ 0 h 770"/>
                  <a:gd name="T12" fmla="*/ 0 w 247"/>
                  <a:gd name="T13" fmla="*/ 0 h 7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7"/>
                  <a:gd name="T22" fmla="*/ 0 h 770"/>
                  <a:gd name="T23" fmla="*/ 247 w 247"/>
                  <a:gd name="T24" fmla="*/ 770 h 7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7" h="770">
                    <a:moveTo>
                      <a:pt x="247" y="0"/>
                    </a:moveTo>
                    <a:lnTo>
                      <a:pt x="108" y="626"/>
                    </a:lnTo>
                    <a:lnTo>
                      <a:pt x="56" y="698"/>
                    </a:lnTo>
                    <a:lnTo>
                      <a:pt x="0" y="770"/>
                    </a:lnTo>
                    <a:lnTo>
                      <a:pt x="136" y="148"/>
                    </a:lnTo>
                    <a:lnTo>
                      <a:pt x="192" y="75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6E5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1" name="Freeform 267"/>
              <p:cNvSpPr>
                <a:spLocks/>
              </p:cNvSpPr>
              <p:nvPr/>
            </p:nvSpPr>
            <p:spPr bwMode="auto">
              <a:xfrm>
                <a:off x="4570" y="3345"/>
                <a:ext cx="18" cy="292"/>
              </a:xfrm>
              <a:custGeom>
                <a:avLst/>
                <a:gdLst>
                  <a:gd name="T0" fmla="*/ 0 w 250"/>
                  <a:gd name="T1" fmla="*/ 0 h 761"/>
                  <a:gd name="T2" fmla="*/ 0 w 250"/>
                  <a:gd name="T3" fmla="*/ 0 h 761"/>
                  <a:gd name="T4" fmla="*/ 0 w 250"/>
                  <a:gd name="T5" fmla="*/ 0 h 761"/>
                  <a:gd name="T6" fmla="*/ 0 w 250"/>
                  <a:gd name="T7" fmla="*/ 0 h 761"/>
                  <a:gd name="T8" fmla="*/ 0 w 250"/>
                  <a:gd name="T9" fmla="*/ 0 h 761"/>
                  <a:gd name="T10" fmla="*/ 0 w 250"/>
                  <a:gd name="T11" fmla="*/ 0 h 761"/>
                  <a:gd name="T12" fmla="*/ 0 w 250"/>
                  <a:gd name="T13" fmla="*/ 0 h 7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"/>
                  <a:gd name="T22" fmla="*/ 0 h 761"/>
                  <a:gd name="T23" fmla="*/ 250 w 250"/>
                  <a:gd name="T24" fmla="*/ 761 h 7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" h="761">
                    <a:moveTo>
                      <a:pt x="250" y="0"/>
                    </a:moveTo>
                    <a:lnTo>
                      <a:pt x="114" y="622"/>
                    </a:lnTo>
                    <a:lnTo>
                      <a:pt x="58" y="692"/>
                    </a:lnTo>
                    <a:lnTo>
                      <a:pt x="0" y="761"/>
                    </a:lnTo>
                    <a:lnTo>
                      <a:pt x="131" y="143"/>
                    </a:lnTo>
                    <a:lnTo>
                      <a:pt x="191" y="72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C6E5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2" name="Freeform 268"/>
              <p:cNvSpPr>
                <a:spLocks/>
              </p:cNvSpPr>
              <p:nvPr/>
            </p:nvSpPr>
            <p:spPr bwMode="auto">
              <a:xfrm>
                <a:off x="4562" y="3353"/>
                <a:ext cx="17" cy="292"/>
              </a:xfrm>
              <a:custGeom>
                <a:avLst/>
                <a:gdLst>
                  <a:gd name="T0" fmla="*/ 0 w 254"/>
                  <a:gd name="T1" fmla="*/ 0 h 750"/>
                  <a:gd name="T2" fmla="*/ 0 w 254"/>
                  <a:gd name="T3" fmla="*/ 0 h 750"/>
                  <a:gd name="T4" fmla="*/ 0 w 254"/>
                  <a:gd name="T5" fmla="*/ 0 h 750"/>
                  <a:gd name="T6" fmla="*/ 0 w 254"/>
                  <a:gd name="T7" fmla="*/ 0 h 750"/>
                  <a:gd name="T8" fmla="*/ 0 w 254"/>
                  <a:gd name="T9" fmla="*/ 0 h 750"/>
                  <a:gd name="T10" fmla="*/ 0 w 254"/>
                  <a:gd name="T11" fmla="*/ 0 h 750"/>
                  <a:gd name="T12" fmla="*/ 0 w 254"/>
                  <a:gd name="T13" fmla="*/ 0 h 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4"/>
                  <a:gd name="T22" fmla="*/ 0 h 750"/>
                  <a:gd name="T23" fmla="*/ 254 w 254"/>
                  <a:gd name="T24" fmla="*/ 750 h 7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4" h="750">
                    <a:moveTo>
                      <a:pt x="254" y="0"/>
                    </a:moveTo>
                    <a:lnTo>
                      <a:pt x="123" y="618"/>
                    </a:lnTo>
                    <a:lnTo>
                      <a:pt x="62" y="684"/>
                    </a:lnTo>
                    <a:lnTo>
                      <a:pt x="0" y="750"/>
                    </a:lnTo>
                    <a:lnTo>
                      <a:pt x="128" y="136"/>
                    </a:lnTo>
                    <a:lnTo>
                      <a:pt x="191" y="69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C0E2F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3" name="Freeform 269"/>
              <p:cNvSpPr>
                <a:spLocks/>
              </p:cNvSpPr>
              <p:nvPr/>
            </p:nvSpPr>
            <p:spPr bwMode="auto">
              <a:xfrm>
                <a:off x="4552" y="3363"/>
                <a:ext cx="18" cy="292"/>
              </a:xfrm>
              <a:custGeom>
                <a:avLst/>
                <a:gdLst>
                  <a:gd name="T0" fmla="*/ 0 w 259"/>
                  <a:gd name="T1" fmla="*/ 0 h 741"/>
                  <a:gd name="T2" fmla="*/ 0 w 259"/>
                  <a:gd name="T3" fmla="*/ 0 h 741"/>
                  <a:gd name="T4" fmla="*/ 0 w 259"/>
                  <a:gd name="T5" fmla="*/ 0 h 741"/>
                  <a:gd name="T6" fmla="*/ 0 w 259"/>
                  <a:gd name="T7" fmla="*/ 0 h 741"/>
                  <a:gd name="T8" fmla="*/ 0 w 259"/>
                  <a:gd name="T9" fmla="*/ 0 h 741"/>
                  <a:gd name="T10" fmla="*/ 0 w 259"/>
                  <a:gd name="T11" fmla="*/ 0 h 741"/>
                  <a:gd name="T12" fmla="*/ 0 w 259"/>
                  <a:gd name="T13" fmla="*/ 0 h 7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741"/>
                  <a:gd name="T23" fmla="*/ 259 w 259"/>
                  <a:gd name="T24" fmla="*/ 741 h 7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741">
                    <a:moveTo>
                      <a:pt x="259" y="0"/>
                    </a:moveTo>
                    <a:lnTo>
                      <a:pt x="131" y="614"/>
                    </a:lnTo>
                    <a:lnTo>
                      <a:pt x="66" y="678"/>
                    </a:lnTo>
                    <a:lnTo>
                      <a:pt x="0" y="741"/>
                    </a:lnTo>
                    <a:lnTo>
                      <a:pt x="124" y="131"/>
                    </a:lnTo>
                    <a:lnTo>
                      <a:pt x="192" y="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BDE1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4" name="Freeform 270"/>
              <p:cNvSpPr>
                <a:spLocks/>
              </p:cNvSpPr>
              <p:nvPr/>
            </p:nvSpPr>
            <p:spPr bwMode="auto">
              <a:xfrm>
                <a:off x="4542" y="3370"/>
                <a:ext cx="20" cy="292"/>
              </a:xfrm>
              <a:custGeom>
                <a:avLst/>
                <a:gdLst>
                  <a:gd name="T0" fmla="*/ 0 w 261"/>
                  <a:gd name="T1" fmla="*/ 0 h 731"/>
                  <a:gd name="T2" fmla="*/ 0 w 261"/>
                  <a:gd name="T3" fmla="*/ 0 h 731"/>
                  <a:gd name="T4" fmla="*/ 0 w 261"/>
                  <a:gd name="T5" fmla="*/ 0 h 731"/>
                  <a:gd name="T6" fmla="*/ 0 w 261"/>
                  <a:gd name="T7" fmla="*/ 0 h 731"/>
                  <a:gd name="T8" fmla="*/ 0 w 261"/>
                  <a:gd name="T9" fmla="*/ 0 h 731"/>
                  <a:gd name="T10" fmla="*/ 0 w 261"/>
                  <a:gd name="T11" fmla="*/ 0 h 731"/>
                  <a:gd name="T12" fmla="*/ 0 w 261"/>
                  <a:gd name="T13" fmla="*/ 0 h 7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1"/>
                  <a:gd name="T22" fmla="*/ 0 h 731"/>
                  <a:gd name="T23" fmla="*/ 261 w 261"/>
                  <a:gd name="T24" fmla="*/ 731 h 7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1" h="731">
                    <a:moveTo>
                      <a:pt x="261" y="0"/>
                    </a:moveTo>
                    <a:lnTo>
                      <a:pt x="137" y="610"/>
                    </a:lnTo>
                    <a:lnTo>
                      <a:pt x="70" y="671"/>
                    </a:lnTo>
                    <a:lnTo>
                      <a:pt x="0" y="731"/>
                    </a:lnTo>
                    <a:lnTo>
                      <a:pt x="120" y="124"/>
                    </a:lnTo>
                    <a:lnTo>
                      <a:pt x="192" y="62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B9E0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5" name="Freeform 271"/>
              <p:cNvSpPr>
                <a:spLocks/>
              </p:cNvSpPr>
              <p:nvPr/>
            </p:nvSpPr>
            <p:spPr bwMode="auto">
              <a:xfrm>
                <a:off x="4532" y="3371"/>
                <a:ext cx="18" cy="292"/>
              </a:xfrm>
              <a:custGeom>
                <a:avLst/>
                <a:gdLst>
                  <a:gd name="T0" fmla="*/ 0 w 264"/>
                  <a:gd name="T1" fmla="*/ 0 h 722"/>
                  <a:gd name="T2" fmla="*/ 0 w 264"/>
                  <a:gd name="T3" fmla="*/ 0 h 722"/>
                  <a:gd name="T4" fmla="*/ 0 w 264"/>
                  <a:gd name="T5" fmla="*/ 0 h 722"/>
                  <a:gd name="T6" fmla="*/ 0 w 264"/>
                  <a:gd name="T7" fmla="*/ 0 h 722"/>
                  <a:gd name="T8" fmla="*/ 0 w 264"/>
                  <a:gd name="T9" fmla="*/ 0 h 722"/>
                  <a:gd name="T10" fmla="*/ 0 w 264"/>
                  <a:gd name="T11" fmla="*/ 0 h 722"/>
                  <a:gd name="T12" fmla="*/ 0 w 264"/>
                  <a:gd name="T13" fmla="*/ 0 h 7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722"/>
                  <a:gd name="T23" fmla="*/ 264 w 264"/>
                  <a:gd name="T24" fmla="*/ 722 h 7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722">
                    <a:moveTo>
                      <a:pt x="264" y="0"/>
                    </a:moveTo>
                    <a:lnTo>
                      <a:pt x="144" y="607"/>
                    </a:lnTo>
                    <a:lnTo>
                      <a:pt x="73" y="665"/>
                    </a:lnTo>
                    <a:lnTo>
                      <a:pt x="0" y="722"/>
                    </a:lnTo>
                    <a:lnTo>
                      <a:pt x="116" y="118"/>
                    </a:lnTo>
                    <a:lnTo>
                      <a:pt x="191" y="6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B7DEF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6" name="Freeform 272"/>
              <p:cNvSpPr>
                <a:spLocks/>
              </p:cNvSpPr>
              <p:nvPr/>
            </p:nvSpPr>
            <p:spPr bwMode="auto">
              <a:xfrm>
                <a:off x="4520" y="3381"/>
                <a:ext cx="20" cy="292"/>
              </a:xfrm>
              <a:custGeom>
                <a:avLst/>
                <a:gdLst>
                  <a:gd name="T0" fmla="*/ 0 w 265"/>
                  <a:gd name="T1" fmla="*/ 0 h 715"/>
                  <a:gd name="T2" fmla="*/ 0 w 265"/>
                  <a:gd name="T3" fmla="*/ 0 h 715"/>
                  <a:gd name="T4" fmla="*/ 0 w 265"/>
                  <a:gd name="T5" fmla="*/ 0 h 715"/>
                  <a:gd name="T6" fmla="*/ 0 w 265"/>
                  <a:gd name="T7" fmla="*/ 0 h 715"/>
                  <a:gd name="T8" fmla="*/ 0 w 265"/>
                  <a:gd name="T9" fmla="*/ 0 h 715"/>
                  <a:gd name="T10" fmla="*/ 0 w 265"/>
                  <a:gd name="T11" fmla="*/ 0 h 715"/>
                  <a:gd name="T12" fmla="*/ 0 w 265"/>
                  <a:gd name="T13" fmla="*/ 0 h 7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5"/>
                  <a:gd name="T22" fmla="*/ 0 h 715"/>
                  <a:gd name="T23" fmla="*/ 265 w 265"/>
                  <a:gd name="T24" fmla="*/ 715 h 7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5" h="715">
                    <a:moveTo>
                      <a:pt x="265" y="0"/>
                    </a:moveTo>
                    <a:lnTo>
                      <a:pt x="149" y="604"/>
                    </a:lnTo>
                    <a:lnTo>
                      <a:pt x="75" y="661"/>
                    </a:lnTo>
                    <a:lnTo>
                      <a:pt x="0" y="715"/>
                    </a:lnTo>
                    <a:lnTo>
                      <a:pt x="111" y="113"/>
                    </a:lnTo>
                    <a:lnTo>
                      <a:pt x="189" y="58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B3DDF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7" name="Freeform 273"/>
              <p:cNvSpPr>
                <a:spLocks/>
              </p:cNvSpPr>
              <p:nvPr/>
            </p:nvSpPr>
            <p:spPr bwMode="auto">
              <a:xfrm>
                <a:off x="4510" y="3391"/>
                <a:ext cx="18" cy="292"/>
              </a:xfrm>
              <a:custGeom>
                <a:avLst/>
                <a:gdLst>
                  <a:gd name="T0" fmla="*/ 0 w 266"/>
                  <a:gd name="T1" fmla="*/ 0 h 706"/>
                  <a:gd name="T2" fmla="*/ 0 w 266"/>
                  <a:gd name="T3" fmla="*/ 0 h 706"/>
                  <a:gd name="T4" fmla="*/ 0 w 266"/>
                  <a:gd name="T5" fmla="*/ 0 h 706"/>
                  <a:gd name="T6" fmla="*/ 0 w 266"/>
                  <a:gd name="T7" fmla="*/ 0 h 706"/>
                  <a:gd name="T8" fmla="*/ 0 w 266"/>
                  <a:gd name="T9" fmla="*/ 0 h 706"/>
                  <a:gd name="T10" fmla="*/ 0 w 266"/>
                  <a:gd name="T11" fmla="*/ 0 h 706"/>
                  <a:gd name="T12" fmla="*/ 0 w 266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"/>
                  <a:gd name="T22" fmla="*/ 0 h 706"/>
                  <a:gd name="T23" fmla="*/ 266 w 266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" h="706">
                    <a:moveTo>
                      <a:pt x="266" y="0"/>
                    </a:moveTo>
                    <a:lnTo>
                      <a:pt x="155" y="602"/>
                    </a:lnTo>
                    <a:lnTo>
                      <a:pt x="78" y="654"/>
                    </a:lnTo>
                    <a:lnTo>
                      <a:pt x="0" y="706"/>
                    </a:lnTo>
                    <a:lnTo>
                      <a:pt x="107" y="107"/>
                    </a:lnTo>
                    <a:lnTo>
                      <a:pt x="187" y="54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ADDA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8" name="Freeform 274"/>
              <p:cNvSpPr>
                <a:spLocks/>
              </p:cNvSpPr>
              <p:nvPr/>
            </p:nvSpPr>
            <p:spPr bwMode="auto">
              <a:xfrm>
                <a:off x="4499" y="3401"/>
                <a:ext cx="20" cy="292"/>
              </a:xfrm>
              <a:custGeom>
                <a:avLst/>
                <a:gdLst>
                  <a:gd name="T0" fmla="*/ 0 w 267"/>
                  <a:gd name="T1" fmla="*/ 0 h 698"/>
                  <a:gd name="T2" fmla="*/ 0 w 267"/>
                  <a:gd name="T3" fmla="*/ 0 h 698"/>
                  <a:gd name="T4" fmla="*/ 0 w 267"/>
                  <a:gd name="T5" fmla="*/ 0 h 698"/>
                  <a:gd name="T6" fmla="*/ 0 w 267"/>
                  <a:gd name="T7" fmla="*/ 0 h 698"/>
                  <a:gd name="T8" fmla="*/ 0 w 267"/>
                  <a:gd name="T9" fmla="*/ 0 h 698"/>
                  <a:gd name="T10" fmla="*/ 0 w 267"/>
                  <a:gd name="T11" fmla="*/ 0 h 698"/>
                  <a:gd name="T12" fmla="*/ 0 w 267"/>
                  <a:gd name="T13" fmla="*/ 0 h 6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"/>
                  <a:gd name="T22" fmla="*/ 0 h 698"/>
                  <a:gd name="T23" fmla="*/ 267 w 267"/>
                  <a:gd name="T24" fmla="*/ 698 h 6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" h="698">
                    <a:moveTo>
                      <a:pt x="267" y="0"/>
                    </a:moveTo>
                    <a:lnTo>
                      <a:pt x="160" y="599"/>
                    </a:lnTo>
                    <a:lnTo>
                      <a:pt x="81" y="649"/>
                    </a:lnTo>
                    <a:lnTo>
                      <a:pt x="0" y="698"/>
                    </a:lnTo>
                    <a:lnTo>
                      <a:pt x="102" y="102"/>
                    </a:lnTo>
                    <a:lnTo>
                      <a:pt x="185" y="52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9D8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9" name="Freeform 275"/>
              <p:cNvSpPr>
                <a:spLocks/>
              </p:cNvSpPr>
              <p:nvPr/>
            </p:nvSpPr>
            <p:spPr bwMode="auto">
              <a:xfrm>
                <a:off x="4494" y="3409"/>
                <a:ext cx="12" cy="292"/>
              </a:xfrm>
              <a:custGeom>
                <a:avLst/>
                <a:gdLst>
                  <a:gd name="T0" fmla="*/ 0 w 184"/>
                  <a:gd name="T1" fmla="*/ 0 h 643"/>
                  <a:gd name="T2" fmla="*/ 0 w 184"/>
                  <a:gd name="T3" fmla="*/ 0 h 643"/>
                  <a:gd name="T4" fmla="*/ 0 w 184"/>
                  <a:gd name="T5" fmla="*/ 0 h 643"/>
                  <a:gd name="T6" fmla="*/ 0 w 184"/>
                  <a:gd name="T7" fmla="*/ 0 h 643"/>
                  <a:gd name="T8" fmla="*/ 0 w 184"/>
                  <a:gd name="T9" fmla="*/ 0 h 6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643"/>
                  <a:gd name="T17" fmla="*/ 184 w 184"/>
                  <a:gd name="T18" fmla="*/ 643 h 6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643">
                    <a:moveTo>
                      <a:pt x="184" y="0"/>
                    </a:moveTo>
                    <a:lnTo>
                      <a:pt x="82" y="596"/>
                    </a:lnTo>
                    <a:lnTo>
                      <a:pt x="0" y="643"/>
                    </a:lnTo>
                    <a:lnTo>
                      <a:pt x="100" y="48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A6D7F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0" name="Freeform 276"/>
              <p:cNvSpPr>
                <a:spLocks/>
              </p:cNvSpPr>
              <p:nvPr/>
            </p:nvSpPr>
            <p:spPr bwMode="auto">
              <a:xfrm>
                <a:off x="4481" y="3411"/>
                <a:ext cx="20" cy="292"/>
              </a:xfrm>
              <a:custGeom>
                <a:avLst/>
                <a:gdLst>
                  <a:gd name="T0" fmla="*/ 0 w 272"/>
                  <a:gd name="T1" fmla="*/ 0 h 683"/>
                  <a:gd name="T2" fmla="*/ 0 w 272"/>
                  <a:gd name="T3" fmla="*/ 0 h 683"/>
                  <a:gd name="T4" fmla="*/ 0 w 272"/>
                  <a:gd name="T5" fmla="*/ 0 h 683"/>
                  <a:gd name="T6" fmla="*/ 0 w 272"/>
                  <a:gd name="T7" fmla="*/ 0 h 683"/>
                  <a:gd name="T8" fmla="*/ 0 w 272"/>
                  <a:gd name="T9" fmla="*/ 0 h 683"/>
                  <a:gd name="T10" fmla="*/ 0 w 272"/>
                  <a:gd name="T11" fmla="*/ 0 h 683"/>
                  <a:gd name="T12" fmla="*/ 0 w 272"/>
                  <a:gd name="T13" fmla="*/ 0 h 683"/>
                  <a:gd name="T14" fmla="*/ 0 w 272"/>
                  <a:gd name="T15" fmla="*/ 0 h 683"/>
                  <a:gd name="T16" fmla="*/ 0 w 272"/>
                  <a:gd name="T17" fmla="*/ 0 h 683"/>
                  <a:gd name="T18" fmla="*/ 0 w 272"/>
                  <a:gd name="T19" fmla="*/ 0 h 683"/>
                  <a:gd name="T20" fmla="*/ 0 w 272"/>
                  <a:gd name="T21" fmla="*/ 0 h 683"/>
                  <a:gd name="T22" fmla="*/ 0 w 272"/>
                  <a:gd name="T23" fmla="*/ 0 h 683"/>
                  <a:gd name="T24" fmla="*/ 0 w 272"/>
                  <a:gd name="T25" fmla="*/ 0 h 683"/>
                  <a:gd name="T26" fmla="*/ 0 w 272"/>
                  <a:gd name="T27" fmla="*/ 0 h 683"/>
                  <a:gd name="T28" fmla="*/ 0 w 272"/>
                  <a:gd name="T29" fmla="*/ 0 h 6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2"/>
                  <a:gd name="T46" fmla="*/ 0 h 683"/>
                  <a:gd name="T47" fmla="*/ 272 w 272"/>
                  <a:gd name="T48" fmla="*/ 683 h 6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2" h="683">
                    <a:moveTo>
                      <a:pt x="272" y="0"/>
                    </a:moveTo>
                    <a:lnTo>
                      <a:pt x="172" y="595"/>
                    </a:lnTo>
                    <a:lnTo>
                      <a:pt x="144" y="610"/>
                    </a:lnTo>
                    <a:lnTo>
                      <a:pt x="115" y="625"/>
                    </a:lnTo>
                    <a:lnTo>
                      <a:pt x="87" y="639"/>
                    </a:lnTo>
                    <a:lnTo>
                      <a:pt x="58" y="654"/>
                    </a:lnTo>
                    <a:lnTo>
                      <a:pt x="29" y="669"/>
                    </a:lnTo>
                    <a:lnTo>
                      <a:pt x="0" y="683"/>
                    </a:lnTo>
                    <a:lnTo>
                      <a:pt x="96" y="91"/>
                    </a:lnTo>
                    <a:lnTo>
                      <a:pt x="125" y="76"/>
                    </a:lnTo>
                    <a:lnTo>
                      <a:pt x="154" y="61"/>
                    </a:lnTo>
                    <a:lnTo>
                      <a:pt x="184" y="47"/>
                    </a:lnTo>
                    <a:lnTo>
                      <a:pt x="214" y="31"/>
                    </a:lnTo>
                    <a:lnTo>
                      <a:pt x="242" y="16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A0D4F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1" name="Freeform 277"/>
              <p:cNvSpPr>
                <a:spLocks/>
              </p:cNvSpPr>
              <p:nvPr/>
            </p:nvSpPr>
            <p:spPr bwMode="auto">
              <a:xfrm>
                <a:off x="4467" y="3411"/>
                <a:ext cx="20" cy="292"/>
              </a:xfrm>
              <a:custGeom>
                <a:avLst/>
                <a:gdLst>
                  <a:gd name="T0" fmla="*/ 0 w 270"/>
                  <a:gd name="T1" fmla="*/ 0 h 674"/>
                  <a:gd name="T2" fmla="*/ 0 w 270"/>
                  <a:gd name="T3" fmla="*/ 0 h 674"/>
                  <a:gd name="T4" fmla="*/ 0 w 270"/>
                  <a:gd name="T5" fmla="*/ 0 h 674"/>
                  <a:gd name="T6" fmla="*/ 0 w 270"/>
                  <a:gd name="T7" fmla="*/ 0 h 674"/>
                  <a:gd name="T8" fmla="*/ 0 w 270"/>
                  <a:gd name="T9" fmla="*/ 0 h 674"/>
                  <a:gd name="T10" fmla="*/ 0 w 270"/>
                  <a:gd name="T11" fmla="*/ 0 h 674"/>
                  <a:gd name="T12" fmla="*/ 0 w 270"/>
                  <a:gd name="T13" fmla="*/ 0 h 674"/>
                  <a:gd name="T14" fmla="*/ 0 w 270"/>
                  <a:gd name="T15" fmla="*/ 0 h 674"/>
                  <a:gd name="T16" fmla="*/ 0 w 270"/>
                  <a:gd name="T17" fmla="*/ 0 h 674"/>
                  <a:gd name="T18" fmla="*/ 0 w 270"/>
                  <a:gd name="T19" fmla="*/ 0 h 674"/>
                  <a:gd name="T20" fmla="*/ 0 w 270"/>
                  <a:gd name="T21" fmla="*/ 0 h 674"/>
                  <a:gd name="T22" fmla="*/ 0 w 270"/>
                  <a:gd name="T23" fmla="*/ 0 h 674"/>
                  <a:gd name="T24" fmla="*/ 0 w 270"/>
                  <a:gd name="T25" fmla="*/ 0 h 674"/>
                  <a:gd name="T26" fmla="*/ 0 w 270"/>
                  <a:gd name="T27" fmla="*/ 0 h 674"/>
                  <a:gd name="T28" fmla="*/ 0 w 270"/>
                  <a:gd name="T29" fmla="*/ 0 h 6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0"/>
                  <a:gd name="T46" fmla="*/ 0 h 674"/>
                  <a:gd name="T47" fmla="*/ 270 w 270"/>
                  <a:gd name="T48" fmla="*/ 674 h 6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0" h="674">
                    <a:moveTo>
                      <a:pt x="270" y="0"/>
                    </a:moveTo>
                    <a:lnTo>
                      <a:pt x="174" y="592"/>
                    </a:lnTo>
                    <a:lnTo>
                      <a:pt x="146" y="606"/>
                    </a:lnTo>
                    <a:lnTo>
                      <a:pt x="116" y="620"/>
                    </a:lnTo>
                    <a:lnTo>
                      <a:pt x="87" y="634"/>
                    </a:lnTo>
                    <a:lnTo>
                      <a:pt x="59" y="647"/>
                    </a:lnTo>
                    <a:lnTo>
                      <a:pt x="29" y="661"/>
                    </a:lnTo>
                    <a:lnTo>
                      <a:pt x="0" y="674"/>
                    </a:lnTo>
                    <a:lnTo>
                      <a:pt x="90" y="85"/>
                    </a:lnTo>
                    <a:lnTo>
                      <a:pt x="120" y="70"/>
                    </a:lnTo>
                    <a:lnTo>
                      <a:pt x="150" y="57"/>
                    </a:lnTo>
                    <a:lnTo>
                      <a:pt x="180" y="43"/>
                    </a:lnTo>
                    <a:lnTo>
                      <a:pt x="210" y="29"/>
                    </a:lnTo>
                    <a:lnTo>
                      <a:pt x="240" y="14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9ACEF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2" name="Freeform 278"/>
              <p:cNvSpPr>
                <a:spLocks/>
              </p:cNvSpPr>
              <p:nvPr/>
            </p:nvSpPr>
            <p:spPr bwMode="auto">
              <a:xfrm>
                <a:off x="4459" y="3416"/>
                <a:ext cx="15" cy="292"/>
              </a:xfrm>
              <a:custGeom>
                <a:avLst/>
                <a:gdLst>
                  <a:gd name="T0" fmla="*/ 0 w 208"/>
                  <a:gd name="T1" fmla="*/ 0 h 643"/>
                  <a:gd name="T2" fmla="*/ 0 w 208"/>
                  <a:gd name="T3" fmla="*/ 0 h 643"/>
                  <a:gd name="T4" fmla="*/ 0 w 208"/>
                  <a:gd name="T5" fmla="*/ 0 h 643"/>
                  <a:gd name="T6" fmla="*/ 0 w 208"/>
                  <a:gd name="T7" fmla="*/ 0 h 643"/>
                  <a:gd name="T8" fmla="*/ 0 w 208"/>
                  <a:gd name="T9" fmla="*/ 0 h 643"/>
                  <a:gd name="T10" fmla="*/ 0 w 208"/>
                  <a:gd name="T11" fmla="*/ 0 h 643"/>
                  <a:gd name="T12" fmla="*/ 0 w 208"/>
                  <a:gd name="T13" fmla="*/ 0 h 643"/>
                  <a:gd name="T14" fmla="*/ 0 w 208"/>
                  <a:gd name="T15" fmla="*/ 0 h 643"/>
                  <a:gd name="T16" fmla="*/ 0 w 208"/>
                  <a:gd name="T17" fmla="*/ 0 h 643"/>
                  <a:gd name="T18" fmla="*/ 0 w 208"/>
                  <a:gd name="T19" fmla="*/ 0 h 643"/>
                  <a:gd name="T20" fmla="*/ 0 w 208"/>
                  <a:gd name="T21" fmla="*/ 0 h 6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643"/>
                  <a:gd name="T35" fmla="*/ 208 w 208"/>
                  <a:gd name="T36" fmla="*/ 643 h 6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643">
                    <a:moveTo>
                      <a:pt x="208" y="0"/>
                    </a:moveTo>
                    <a:lnTo>
                      <a:pt x="118" y="589"/>
                    </a:lnTo>
                    <a:lnTo>
                      <a:pt x="88" y="603"/>
                    </a:lnTo>
                    <a:lnTo>
                      <a:pt x="60" y="617"/>
                    </a:lnTo>
                    <a:lnTo>
                      <a:pt x="30" y="630"/>
                    </a:lnTo>
                    <a:lnTo>
                      <a:pt x="0" y="643"/>
                    </a:lnTo>
                    <a:lnTo>
                      <a:pt x="86" y="54"/>
                    </a:lnTo>
                    <a:lnTo>
                      <a:pt x="117" y="41"/>
                    </a:lnTo>
                    <a:lnTo>
                      <a:pt x="148" y="27"/>
                    </a:lnTo>
                    <a:lnTo>
                      <a:pt x="178" y="14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98CAEA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3" name="Freeform 279"/>
              <p:cNvSpPr>
                <a:spLocks/>
              </p:cNvSpPr>
              <p:nvPr/>
            </p:nvSpPr>
            <p:spPr bwMode="auto">
              <a:xfrm>
                <a:off x="4446" y="3416"/>
                <a:ext cx="20" cy="292"/>
              </a:xfrm>
              <a:custGeom>
                <a:avLst/>
                <a:gdLst>
                  <a:gd name="T0" fmla="*/ 0 w 284"/>
                  <a:gd name="T1" fmla="*/ 0 h 662"/>
                  <a:gd name="T2" fmla="*/ 0 w 284"/>
                  <a:gd name="T3" fmla="*/ 0 h 662"/>
                  <a:gd name="T4" fmla="*/ 0 w 284"/>
                  <a:gd name="T5" fmla="*/ 0 h 662"/>
                  <a:gd name="T6" fmla="*/ 0 w 284"/>
                  <a:gd name="T7" fmla="*/ 0 h 662"/>
                  <a:gd name="T8" fmla="*/ 0 w 284"/>
                  <a:gd name="T9" fmla="*/ 0 h 662"/>
                  <a:gd name="T10" fmla="*/ 0 w 284"/>
                  <a:gd name="T11" fmla="*/ 0 h 662"/>
                  <a:gd name="T12" fmla="*/ 0 w 284"/>
                  <a:gd name="T13" fmla="*/ 0 h 662"/>
                  <a:gd name="T14" fmla="*/ 0 w 284"/>
                  <a:gd name="T15" fmla="*/ 0 h 662"/>
                  <a:gd name="T16" fmla="*/ 0 w 284"/>
                  <a:gd name="T17" fmla="*/ 0 h 6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4"/>
                  <a:gd name="T28" fmla="*/ 0 h 662"/>
                  <a:gd name="T29" fmla="*/ 284 w 284"/>
                  <a:gd name="T30" fmla="*/ 662 h 6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4" h="662">
                    <a:moveTo>
                      <a:pt x="284" y="0"/>
                    </a:moveTo>
                    <a:lnTo>
                      <a:pt x="198" y="589"/>
                    </a:lnTo>
                    <a:lnTo>
                      <a:pt x="132" y="615"/>
                    </a:lnTo>
                    <a:lnTo>
                      <a:pt x="66" y="639"/>
                    </a:lnTo>
                    <a:lnTo>
                      <a:pt x="0" y="662"/>
                    </a:lnTo>
                    <a:lnTo>
                      <a:pt x="80" y="76"/>
                    </a:lnTo>
                    <a:lnTo>
                      <a:pt x="149" y="52"/>
                    </a:lnTo>
                    <a:lnTo>
                      <a:pt x="217" y="26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91BBD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4" name="Freeform 280"/>
              <p:cNvSpPr>
                <a:spLocks/>
              </p:cNvSpPr>
              <p:nvPr/>
            </p:nvSpPr>
            <p:spPr bwMode="auto">
              <a:xfrm>
                <a:off x="4431" y="3417"/>
                <a:ext cx="20" cy="292"/>
              </a:xfrm>
              <a:custGeom>
                <a:avLst/>
                <a:gdLst>
                  <a:gd name="T0" fmla="*/ 0 w 277"/>
                  <a:gd name="T1" fmla="*/ 0 h 653"/>
                  <a:gd name="T2" fmla="*/ 0 w 277"/>
                  <a:gd name="T3" fmla="*/ 0 h 653"/>
                  <a:gd name="T4" fmla="*/ 0 w 277"/>
                  <a:gd name="T5" fmla="*/ 0 h 653"/>
                  <a:gd name="T6" fmla="*/ 0 w 277"/>
                  <a:gd name="T7" fmla="*/ 0 h 653"/>
                  <a:gd name="T8" fmla="*/ 0 w 277"/>
                  <a:gd name="T9" fmla="*/ 0 h 653"/>
                  <a:gd name="T10" fmla="*/ 0 w 277"/>
                  <a:gd name="T11" fmla="*/ 0 h 653"/>
                  <a:gd name="T12" fmla="*/ 0 w 277"/>
                  <a:gd name="T13" fmla="*/ 0 h 653"/>
                  <a:gd name="T14" fmla="*/ 0 w 277"/>
                  <a:gd name="T15" fmla="*/ 0 h 653"/>
                  <a:gd name="T16" fmla="*/ 0 w 277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7"/>
                  <a:gd name="T28" fmla="*/ 0 h 653"/>
                  <a:gd name="T29" fmla="*/ 277 w 277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7" h="653">
                    <a:moveTo>
                      <a:pt x="277" y="0"/>
                    </a:moveTo>
                    <a:lnTo>
                      <a:pt x="197" y="586"/>
                    </a:lnTo>
                    <a:lnTo>
                      <a:pt x="132" y="609"/>
                    </a:lnTo>
                    <a:lnTo>
                      <a:pt x="66" y="631"/>
                    </a:lnTo>
                    <a:lnTo>
                      <a:pt x="0" y="653"/>
                    </a:lnTo>
                    <a:lnTo>
                      <a:pt x="75" y="68"/>
                    </a:lnTo>
                    <a:lnTo>
                      <a:pt x="142" y="46"/>
                    </a:lnTo>
                    <a:lnTo>
                      <a:pt x="210" y="2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8BB2C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5" name="Freeform 281"/>
              <p:cNvSpPr>
                <a:spLocks/>
              </p:cNvSpPr>
              <p:nvPr/>
            </p:nvSpPr>
            <p:spPr bwMode="auto">
              <a:xfrm>
                <a:off x="4418" y="3421"/>
                <a:ext cx="20" cy="292"/>
              </a:xfrm>
              <a:custGeom>
                <a:avLst/>
                <a:gdLst>
                  <a:gd name="T0" fmla="*/ 0 w 272"/>
                  <a:gd name="T1" fmla="*/ 0 h 642"/>
                  <a:gd name="T2" fmla="*/ 0 w 272"/>
                  <a:gd name="T3" fmla="*/ 0 h 642"/>
                  <a:gd name="T4" fmla="*/ 0 w 272"/>
                  <a:gd name="T5" fmla="*/ 0 h 642"/>
                  <a:gd name="T6" fmla="*/ 0 w 272"/>
                  <a:gd name="T7" fmla="*/ 0 h 642"/>
                  <a:gd name="T8" fmla="*/ 0 w 272"/>
                  <a:gd name="T9" fmla="*/ 0 h 642"/>
                  <a:gd name="T10" fmla="*/ 0 w 272"/>
                  <a:gd name="T11" fmla="*/ 0 h 642"/>
                  <a:gd name="T12" fmla="*/ 0 w 272"/>
                  <a:gd name="T13" fmla="*/ 0 h 642"/>
                  <a:gd name="T14" fmla="*/ 0 w 272"/>
                  <a:gd name="T15" fmla="*/ 0 h 642"/>
                  <a:gd name="T16" fmla="*/ 0 w 272"/>
                  <a:gd name="T17" fmla="*/ 0 h 6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642"/>
                  <a:gd name="T29" fmla="*/ 272 w 272"/>
                  <a:gd name="T30" fmla="*/ 642 h 6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642">
                    <a:moveTo>
                      <a:pt x="272" y="0"/>
                    </a:moveTo>
                    <a:lnTo>
                      <a:pt x="197" y="585"/>
                    </a:lnTo>
                    <a:lnTo>
                      <a:pt x="132" y="605"/>
                    </a:lnTo>
                    <a:lnTo>
                      <a:pt x="66" y="624"/>
                    </a:lnTo>
                    <a:lnTo>
                      <a:pt x="0" y="642"/>
                    </a:lnTo>
                    <a:lnTo>
                      <a:pt x="69" y="59"/>
                    </a:lnTo>
                    <a:lnTo>
                      <a:pt x="137" y="40"/>
                    </a:lnTo>
                    <a:lnTo>
                      <a:pt x="205" y="21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84A8C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6" name="Freeform 282"/>
              <p:cNvSpPr>
                <a:spLocks/>
              </p:cNvSpPr>
              <p:nvPr/>
            </p:nvSpPr>
            <p:spPr bwMode="auto">
              <a:xfrm>
                <a:off x="4403" y="3424"/>
                <a:ext cx="20" cy="292"/>
              </a:xfrm>
              <a:custGeom>
                <a:avLst/>
                <a:gdLst>
                  <a:gd name="T0" fmla="*/ 0 w 265"/>
                  <a:gd name="T1" fmla="*/ 0 h 633"/>
                  <a:gd name="T2" fmla="*/ 0 w 265"/>
                  <a:gd name="T3" fmla="*/ 0 h 633"/>
                  <a:gd name="T4" fmla="*/ 0 w 265"/>
                  <a:gd name="T5" fmla="*/ 0 h 633"/>
                  <a:gd name="T6" fmla="*/ 0 w 265"/>
                  <a:gd name="T7" fmla="*/ 0 h 633"/>
                  <a:gd name="T8" fmla="*/ 0 w 265"/>
                  <a:gd name="T9" fmla="*/ 0 h 633"/>
                  <a:gd name="T10" fmla="*/ 0 w 265"/>
                  <a:gd name="T11" fmla="*/ 0 h 633"/>
                  <a:gd name="T12" fmla="*/ 0 w 265"/>
                  <a:gd name="T13" fmla="*/ 0 h 633"/>
                  <a:gd name="T14" fmla="*/ 0 w 265"/>
                  <a:gd name="T15" fmla="*/ 0 h 633"/>
                  <a:gd name="T16" fmla="*/ 0 w 265"/>
                  <a:gd name="T17" fmla="*/ 0 h 6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"/>
                  <a:gd name="T28" fmla="*/ 0 h 633"/>
                  <a:gd name="T29" fmla="*/ 265 w 265"/>
                  <a:gd name="T30" fmla="*/ 633 h 6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" h="633">
                    <a:moveTo>
                      <a:pt x="265" y="0"/>
                    </a:moveTo>
                    <a:lnTo>
                      <a:pt x="196" y="583"/>
                    </a:lnTo>
                    <a:lnTo>
                      <a:pt x="131" y="601"/>
                    </a:lnTo>
                    <a:lnTo>
                      <a:pt x="65" y="618"/>
                    </a:lnTo>
                    <a:lnTo>
                      <a:pt x="0" y="633"/>
                    </a:lnTo>
                    <a:lnTo>
                      <a:pt x="63" y="51"/>
                    </a:lnTo>
                    <a:lnTo>
                      <a:pt x="131" y="36"/>
                    </a:lnTo>
                    <a:lnTo>
                      <a:pt x="199" y="18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83A3B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7" name="Freeform 283"/>
              <p:cNvSpPr>
                <a:spLocks/>
              </p:cNvSpPr>
              <p:nvPr/>
            </p:nvSpPr>
            <p:spPr bwMode="auto">
              <a:xfrm>
                <a:off x="4390" y="3422"/>
                <a:ext cx="18" cy="292"/>
              </a:xfrm>
              <a:custGeom>
                <a:avLst/>
                <a:gdLst>
                  <a:gd name="T0" fmla="*/ 0 w 260"/>
                  <a:gd name="T1" fmla="*/ 0 h 625"/>
                  <a:gd name="T2" fmla="*/ 0 w 260"/>
                  <a:gd name="T3" fmla="*/ 0 h 625"/>
                  <a:gd name="T4" fmla="*/ 0 w 260"/>
                  <a:gd name="T5" fmla="*/ 0 h 625"/>
                  <a:gd name="T6" fmla="*/ 0 w 260"/>
                  <a:gd name="T7" fmla="*/ 0 h 625"/>
                  <a:gd name="T8" fmla="*/ 0 w 260"/>
                  <a:gd name="T9" fmla="*/ 0 h 625"/>
                  <a:gd name="T10" fmla="*/ 0 w 260"/>
                  <a:gd name="T11" fmla="*/ 0 h 625"/>
                  <a:gd name="T12" fmla="*/ 0 w 260"/>
                  <a:gd name="T13" fmla="*/ 0 h 625"/>
                  <a:gd name="T14" fmla="*/ 0 w 260"/>
                  <a:gd name="T15" fmla="*/ 0 h 625"/>
                  <a:gd name="T16" fmla="*/ 0 w 260"/>
                  <a:gd name="T17" fmla="*/ 0 h 6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0"/>
                  <a:gd name="T28" fmla="*/ 0 h 625"/>
                  <a:gd name="T29" fmla="*/ 260 w 260"/>
                  <a:gd name="T30" fmla="*/ 625 h 6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0" h="625">
                    <a:moveTo>
                      <a:pt x="260" y="0"/>
                    </a:moveTo>
                    <a:lnTo>
                      <a:pt x="197" y="582"/>
                    </a:lnTo>
                    <a:lnTo>
                      <a:pt x="131" y="597"/>
                    </a:lnTo>
                    <a:lnTo>
                      <a:pt x="65" y="612"/>
                    </a:lnTo>
                    <a:lnTo>
                      <a:pt x="0" y="625"/>
                    </a:lnTo>
                    <a:lnTo>
                      <a:pt x="57" y="44"/>
                    </a:lnTo>
                    <a:lnTo>
                      <a:pt x="125" y="30"/>
                    </a:lnTo>
                    <a:lnTo>
                      <a:pt x="192" y="1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7D9AAD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8" name="Freeform 284"/>
              <p:cNvSpPr>
                <a:spLocks/>
              </p:cNvSpPr>
              <p:nvPr/>
            </p:nvSpPr>
            <p:spPr bwMode="auto">
              <a:xfrm>
                <a:off x="4375" y="3421"/>
                <a:ext cx="18" cy="292"/>
              </a:xfrm>
              <a:custGeom>
                <a:avLst/>
                <a:gdLst>
                  <a:gd name="T0" fmla="*/ 0 w 256"/>
                  <a:gd name="T1" fmla="*/ 0 h 615"/>
                  <a:gd name="T2" fmla="*/ 0 w 256"/>
                  <a:gd name="T3" fmla="*/ 0 h 615"/>
                  <a:gd name="T4" fmla="*/ 0 w 256"/>
                  <a:gd name="T5" fmla="*/ 0 h 615"/>
                  <a:gd name="T6" fmla="*/ 0 w 256"/>
                  <a:gd name="T7" fmla="*/ 0 h 615"/>
                  <a:gd name="T8" fmla="*/ 0 w 256"/>
                  <a:gd name="T9" fmla="*/ 0 h 615"/>
                  <a:gd name="T10" fmla="*/ 0 w 256"/>
                  <a:gd name="T11" fmla="*/ 0 h 615"/>
                  <a:gd name="T12" fmla="*/ 0 w 256"/>
                  <a:gd name="T13" fmla="*/ 0 h 615"/>
                  <a:gd name="T14" fmla="*/ 0 w 256"/>
                  <a:gd name="T15" fmla="*/ 0 h 615"/>
                  <a:gd name="T16" fmla="*/ 0 w 256"/>
                  <a:gd name="T17" fmla="*/ 0 h 6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6"/>
                  <a:gd name="T28" fmla="*/ 0 h 615"/>
                  <a:gd name="T29" fmla="*/ 256 w 256"/>
                  <a:gd name="T30" fmla="*/ 615 h 6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6" h="615">
                    <a:moveTo>
                      <a:pt x="256" y="0"/>
                    </a:moveTo>
                    <a:lnTo>
                      <a:pt x="199" y="581"/>
                    </a:lnTo>
                    <a:lnTo>
                      <a:pt x="132" y="593"/>
                    </a:lnTo>
                    <a:lnTo>
                      <a:pt x="66" y="604"/>
                    </a:lnTo>
                    <a:lnTo>
                      <a:pt x="0" y="615"/>
                    </a:lnTo>
                    <a:lnTo>
                      <a:pt x="51" y="35"/>
                    </a:lnTo>
                    <a:lnTo>
                      <a:pt x="120" y="24"/>
                    </a:lnTo>
                    <a:lnTo>
                      <a:pt x="187" y="12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7992A2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9" name="Freeform 285"/>
              <p:cNvSpPr>
                <a:spLocks/>
              </p:cNvSpPr>
              <p:nvPr/>
            </p:nvSpPr>
            <p:spPr bwMode="auto">
              <a:xfrm>
                <a:off x="4361" y="3426"/>
                <a:ext cx="18" cy="292"/>
              </a:xfrm>
              <a:custGeom>
                <a:avLst/>
                <a:gdLst>
                  <a:gd name="T0" fmla="*/ 0 w 251"/>
                  <a:gd name="T1" fmla="*/ 0 h 607"/>
                  <a:gd name="T2" fmla="*/ 0 w 251"/>
                  <a:gd name="T3" fmla="*/ 0 h 607"/>
                  <a:gd name="T4" fmla="*/ 0 w 251"/>
                  <a:gd name="T5" fmla="*/ 0 h 607"/>
                  <a:gd name="T6" fmla="*/ 0 w 251"/>
                  <a:gd name="T7" fmla="*/ 0 h 607"/>
                  <a:gd name="T8" fmla="*/ 0 w 251"/>
                  <a:gd name="T9" fmla="*/ 0 h 607"/>
                  <a:gd name="T10" fmla="*/ 0 w 251"/>
                  <a:gd name="T11" fmla="*/ 0 h 607"/>
                  <a:gd name="T12" fmla="*/ 0 w 251"/>
                  <a:gd name="T13" fmla="*/ 0 h 607"/>
                  <a:gd name="T14" fmla="*/ 0 w 251"/>
                  <a:gd name="T15" fmla="*/ 0 h 607"/>
                  <a:gd name="T16" fmla="*/ 0 w 251"/>
                  <a:gd name="T17" fmla="*/ 0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1"/>
                  <a:gd name="T28" fmla="*/ 0 h 607"/>
                  <a:gd name="T29" fmla="*/ 251 w 251"/>
                  <a:gd name="T30" fmla="*/ 607 h 6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1" h="607">
                    <a:moveTo>
                      <a:pt x="251" y="0"/>
                    </a:moveTo>
                    <a:lnTo>
                      <a:pt x="200" y="580"/>
                    </a:lnTo>
                    <a:lnTo>
                      <a:pt x="133" y="590"/>
                    </a:lnTo>
                    <a:lnTo>
                      <a:pt x="66" y="599"/>
                    </a:lnTo>
                    <a:lnTo>
                      <a:pt x="0" y="607"/>
                    </a:lnTo>
                    <a:lnTo>
                      <a:pt x="45" y="27"/>
                    </a:lnTo>
                    <a:lnTo>
                      <a:pt x="114" y="19"/>
                    </a:lnTo>
                    <a:lnTo>
                      <a:pt x="182" y="1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758B9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0" name="Freeform 286"/>
              <p:cNvSpPr>
                <a:spLocks/>
              </p:cNvSpPr>
              <p:nvPr/>
            </p:nvSpPr>
            <p:spPr bwMode="auto">
              <a:xfrm>
                <a:off x="4346" y="3426"/>
                <a:ext cx="18" cy="292"/>
              </a:xfrm>
              <a:custGeom>
                <a:avLst/>
                <a:gdLst>
                  <a:gd name="T0" fmla="*/ 0 w 248"/>
                  <a:gd name="T1" fmla="*/ 0 h 599"/>
                  <a:gd name="T2" fmla="*/ 0 w 248"/>
                  <a:gd name="T3" fmla="*/ 0 h 599"/>
                  <a:gd name="T4" fmla="*/ 0 w 248"/>
                  <a:gd name="T5" fmla="*/ 0 h 599"/>
                  <a:gd name="T6" fmla="*/ 0 w 248"/>
                  <a:gd name="T7" fmla="*/ 0 h 599"/>
                  <a:gd name="T8" fmla="*/ 0 w 248"/>
                  <a:gd name="T9" fmla="*/ 0 h 599"/>
                  <a:gd name="T10" fmla="*/ 0 w 248"/>
                  <a:gd name="T11" fmla="*/ 0 h 599"/>
                  <a:gd name="T12" fmla="*/ 0 w 248"/>
                  <a:gd name="T13" fmla="*/ 0 h 599"/>
                  <a:gd name="T14" fmla="*/ 0 w 248"/>
                  <a:gd name="T15" fmla="*/ 0 h 599"/>
                  <a:gd name="T16" fmla="*/ 0 w 248"/>
                  <a:gd name="T17" fmla="*/ 0 h 5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8"/>
                  <a:gd name="T28" fmla="*/ 0 h 599"/>
                  <a:gd name="T29" fmla="*/ 248 w 248"/>
                  <a:gd name="T30" fmla="*/ 599 h 5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8" h="599">
                    <a:moveTo>
                      <a:pt x="248" y="0"/>
                    </a:moveTo>
                    <a:lnTo>
                      <a:pt x="203" y="580"/>
                    </a:lnTo>
                    <a:lnTo>
                      <a:pt x="135" y="588"/>
                    </a:lnTo>
                    <a:lnTo>
                      <a:pt x="67" y="594"/>
                    </a:lnTo>
                    <a:lnTo>
                      <a:pt x="0" y="599"/>
                    </a:lnTo>
                    <a:lnTo>
                      <a:pt x="39" y="20"/>
                    </a:lnTo>
                    <a:lnTo>
                      <a:pt x="108" y="15"/>
                    </a:lnTo>
                    <a:lnTo>
                      <a:pt x="178" y="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73869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1" name="Freeform 287"/>
              <p:cNvSpPr>
                <a:spLocks/>
              </p:cNvSpPr>
              <p:nvPr/>
            </p:nvSpPr>
            <p:spPr bwMode="auto">
              <a:xfrm>
                <a:off x="4332" y="3424"/>
                <a:ext cx="18" cy="292"/>
              </a:xfrm>
              <a:custGeom>
                <a:avLst/>
                <a:gdLst>
                  <a:gd name="T0" fmla="*/ 0 w 245"/>
                  <a:gd name="T1" fmla="*/ 0 h 592"/>
                  <a:gd name="T2" fmla="*/ 0 w 245"/>
                  <a:gd name="T3" fmla="*/ 0 h 592"/>
                  <a:gd name="T4" fmla="*/ 0 w 245"/>
                  <a:gd name="T5" fmla="*/ 0 h 592"/>
                  <a:gd name="T6" fmla="*/ 0 w 245"/>
                  <a:gd name="T7" fmla="*/ 0 h 592"/>
                  <a:gd name="T8" fmla="*/ 0 w 245"/>
                  <a:gd name="T9" fmla="*/ 0 h 592"/>
                  <a:gd name="T10" fmla="*/ 0 w 245"/>
                  <a:gd name="T11" fmla="*/ 0 h 592"/>
                  <a:gd name="T12" fmla="*/ 0 w 245"/>
                  <a:gd name="T13" fmla="*/ 0 h 592"/>
                  <a:gd name="T14" fmla="*/ 0 w 245"/>
                  <a:gd name="T15" fmla="*/ 0 h 592"/>
                  <a:gd name="T16" fmla="*/ 0 w 245"/>
                  <a:gd name="T17" fmla="*/ 0 h 5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5"/>
                  <a:gd name="T28" fmla="*/ 0 h 592"/>
                  <a:gd name="T29" fmla="*/ 245 w 245"/>
                  <a:gd name="T30" fmla="*/ 592 h 5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5" h="592">
                    <a:moveTo>
                      <a:pt x="245" y="0"/>
                    </a:moveTo>
                    <a:lnTo>
                      <a:pt x="206" y="579"/>
                    </a:lnTo>
                    <a:lnTo>
                      <a:pt x="137" y="585"/>
                    </a:lnTo>
                    <a:lnTo>
                      <a:pt x="68" y="589"/>
                    </a:lnTo>
                    <a:lnTo>
                      <a:pt x="0" y="592"/>
                    </a:lnTo>
                    <a:lnTo>
                      <a:pt x="32" y="13"/>
                    </a:lnTo>
                    <a:lnTo>
                      <a:pt x="104" y="10"/>
                    </a:lnTo>
                    <a:lnTo>
                      <a:pt x="174" y="5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6F7F8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2" name="Freeform 288"/>
              <p:cNvSpPr>
                <a:spLocks/>
              </p:cNvSpPr>
              <p:nvPr/>
            </p:nvSpPr>
            <p:spPr bwMode="auto">
              <a:xfrm>
                <a:off x="4317" y="3424"/>
                <a:ext cx="17" cy="292"/>
              </a:xfrm>
              <a:custGeom>
                <a:avLst/>
                <a:gdLst>
                  <a:gd name="T0" fmla="*/ 0 w 243"/>
                  <a:gd name="T1" fmla="*/ 0 h 584"/>
                  <a:gd name="T2" fmla="*/ 0 w 243"/>
                  <a:gd name="T3" fmla="*/ 0 h 584"/>
                  <a:gd name="T4" fmla="*/ 0 w 243"/>
                  <a:gd name="T5" fmla="*/ 0 h 584"/>
                  <a:gd name="T6" fmla="*/ 0 w 243"/>
                  <a:gd name="T7" fmla="*/ 0 h 584"/>
                  <a:gd name="T8" fmla="*/ 0 w 243"/>
                  <a:gd name="T9" fmla="*/ 0 h 584"/>
                  <a:gd name="T10" fmla="*/ 0 w 243"/>
                  <a:gd name="T11" fmla="*/ 0 h 584"/>
                  <a:gd name="T12" fmla="*/ 0 w 243"/>
                  <a:gd name="T13" fmla="*/ 0 h 584"/>
                  <a:gd name="T14" fmla="*/ 0 w 243"/>
                  <a:gd name="T15" fmla="*/ 0 h 584"/>
                  <a:gd name="T16" fmla="*/ 0 w 243"/>
                  <a:gd name="T17" fmla="*/ 0 h 5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584"/>
                  <a:gd name="T29" fmla="*/ 243 w 243"/>
                  <a:gd name="T30" fmla="*/ 584 h 5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584">
                    <a:moveTo>
                      <a:pt x="243" y="0"/>
                    </a:moveTo>
                    <a:lnTo>
                      <a:pt x="211" y="579"/>
                    </a:lnTo>
                    <a:lnTo>
                      <a:pt x="141" y="581"/>
                    </a:lnTo>
                    <a:lnTo>
                      <a:pt x="71" y="583"/>
                    </a:lnTo>
                    <a:lnTo>
                      <a:pt x="0" y="584"/>
                    </a:lnTo>
                    <a:lnTo>
                      <a:pt x="28" y="5"/>
                    </a:lnTo>
                    <a:lnTo>
                      <a:pt x="100" y="5"/>
                    </a:lnTo>
                    <a:lnTo>
                      <a:pt x="172" y="3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6B788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3" name="Freeform 289"/>
              <p:cNvSpPr>
                <a:spLocks/>
              </p:cNvSpPr>
              <p:nvPr/>
            </p:nvSpPr>
            <p:spPr bwMode="auto">
              <a:xfrm>
                <a:off x="4307" y="3424"/>
                <a:ext cx="12" cy="292"/>
              </a:xfrm>
              <a:custGeom>
                <a:avLst/>
                <a:gdLst>
                  <a:gd name="T0" fmla="*/ 0 w 169"/>
                  <a:gd name="T1" fmla="*/ 0 h 579"/>
                  <a:gd name="T2" fmla="*/ 0 w 169"/>
                  <a:gd name="T3" fmla="*/ 0 h 579"/>
                  <a:gd name="T4" fmla="*/ 0 w 169"/>
                  <a:gd name="T5" fmla="*/ 0 h 579"/>
                  <a:gd name="T6" fmla="*/ 0 w 169"/>
                  <a:gd name="T7" fmla="*/ 0 h 579"/>
                  <a:gd name="T8" fmla="*/ 0 w 169"/>
                  <a:gd name="T9" fmla="*/ 0 h 579"/>
                  <a:gd name="T10" fmla="*/ 0 w 169"/>
                  <a:gd name="T11" fmla="*/ 0 h 579"/>
                  <a:gd name="T12" fmla="*/ 0 w 169"/>
                  <a:gd name="T13" fmla="*/ 0 h 5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579"/>
                  <a:gd name="T23" fmla="*/ 169 w 169"/>
                  <a:gd name="T24" fmla="*/ 579 h 5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579">
                    <a:moveTo>
                      <a:pt x="169" y="0"/>
                    </a:moveTo>
                    <a:lnTo>
                      <a:pt x="141" y="579"/>
                    </a:lnTo>
                    <a:lnTo>
                      <a:pt x="71" y="579"/>
                    </a:lnTo>
                    <a:lnTo>
                      <a:pt x="0" y="578"/>
                    </a:lnTo>
                    <a:lnTo>
                      <a:pt x="22" y="0"/>
                    </a:lnTo>
                    <a:lnTo>
                      <a:pt x="96" y="1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66717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4" name="Freeform 290"/>
              <p:cNvSpPr>
                <a:spLocks/>
              </p:cNvSpPr>
              <p:nvPr/>
            </p:nvSpPr>
            <p:spPr bwMode="auto">
              <a:xfrm>
                <a:off x="4279" y="3424"/>
                <a:ext cx="30" cy="292"/>
              </a:xfrm>
              <a:custGeom>
                <a:avLst/>
                <a:gdLst>
                  <a:gd name="T0" fmla="*/ 0 w 412"/>
                  <a:gd name="T1" fmla="*/ 0 h 607"/>
                  <a:gd name="T2" fmla="*/ 0 w 412"/>
                  <a:gd name="T3" fmla="*/ 0 h 607"/>
                  <a:gd name="T4" fmla="*/ 0 w 412"/>
                  <a:gd name="T5" fmla="*/ 0 h 607"/>
                  <a:gd name="T6" fmla="*/ 0 w 412"/>
                  <a:gd name="T7" fmla="*/ 0 h 607"/>
                  <a:gd name="T8" fmla="*/ 0 w 412"/>
                  <a:gd name="T9" fmla="*/ 0 h 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"/>
                  <a:gd name="T16" fmla="*/ 0 h 607"/>
                  <a:gd name="T17" fmla="*/ 412 w 412"/>
                  <a:gd name="T18" fmla="*/ 607 h 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" h="607">
                    <a:moveTo>
                      <a:pt x="412" y="29"/>
                    </a:moveTo>
                    <a:lnTo>
                      <a:pt x="390" y="607"/>
                    </a:lnTo>
                    <a:lnTo>
                      <a:pt x="0" y="579"/>
                    </a:lnTo>
                    <a:lnTo>
                      <a:pt x="11" y="0"/>
                    </a:lnTo>
                    <a:lnTo>
                      <a:pt x="412" y="29"/>
                    </a:lnTo>
                    <a:close/>
                  </a:path>
                </a:pathLst>
              </a:custGeom>
              <a:solidFill>
                <a:srgbClr val="5C6367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5" name="Freeform 291"/>
              <p:cNvSpPr>
                <a:spLocks/>
              </p:cNvSpPr>
              <p:nvPr/>
            </p:nvSpPr>
            <p:spPr bwMode="auto">
              <a:xfrm>
                <a:off x="4264" y="3422"/>
                <a:ext cx="15" cy="292"/>
              </a:xfrm>
              <a:custGeom>
                <a:avLst/>
                <a:gdLst>
                  <a:gd name="T0" fmla="*/ 0 w 208"/>
                  <a:gd name="T1" fmla="*/ 0 h 609"/>
                  <a:gd name="T2" fmla="*/ 0 w 208"/>
                  <a:gd name="T3" fmla="*/ 0 h 609"/>
                  <a:gd name="T4" fmla="*/ 0 w 208"/>
                  <a:gd name="T5" fmla="*/ 0 h 609"/>
                  <a:gd name="T6" fmla="*/ 0 w 208"/>
                  <a:gd name="T7" fmla="*/ 0 h 609"/>
                  <a:gd name="T8" fmla="*/ 0 w 208"/>
                  <a:gd name="T9" fmla="*/ 0 h 609"/>
                  <a:gd name="T10" fmla="*/ 0 w 208"/>
                  <a:gd name="T11" fmla="*/ 0 h 609"/>
                  <a:gd name="T12" fmla="*/ 0 w 208"/>
                  <a:gd name="T13" fmla="*/ 0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609"/>
                  <a:gd name="T23" fmla="*/ 208 w 208"/>
                  <a:gd name="T24" fmla="*/ 609 h 6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609">
                    <a:moveTo>
                      <a:pt x="208" y="30"/>
                    </a:moveTo>
                    <a:lnTo>
                      <a:pt x="197" y="609"/>
                    </a:lnTo>
                    <a:lnTo>
                      <a:pt x="99" y="595"/>
                    </a:lnTo>
                    <a:lnTo>
                      <a:pt x="0" y="581"/>
                    </a:lnTo>
                    <a:lnTo>
                      <a:pt x="6" y="0"/>
                    </a:lnTo>
                    <a:lnTo>
                      <a:pt x="107" y="16"/>
                    </a:lnTo>
                    <a:lnTo>
                      <a:pt x="208" y="30"/>
                    </a:lnTo>
                    <a:close/>
                  </a:path>
                </a:pathLst>
              </a:custGeom>
              <a:solidFill>
                <a:srgbClr val="50525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6" name="Freeform 292"/>
              <p:cNvSpPr>
                <a:spLocks/>
              </p:cNvSpPr>
              <p:nvPr/>
            </p:nvSpPr>
            <p:spPr bwMode="auto">
              <a:xfrm>
                <a:off x="4250" y="3424"/>
                <a:ext cx="15" cy="292"/>
              </a:xfrm>
              <a:custGeom>
                <a:avLst/>
                <a:gdLst>
                  <a:gd name="T0" fmla="*/ 0 w 202"/>
                  <a:gd name="T1" fmla="*/ 0 h 618"/>
                  <a:gd name="T2" fmla="*/ 0 w 202"/>
                  <a:gd name="T3" fmla="*/ 0 h 618"/>
                  <a:gd name="T4" fmla="*/ 0 w 202"/>
                  <a:gd name="T5" fmla="*/ 0 h 618"/>
                  <a:gd name="T6" fmla="*/ 0 w 202"/>
                  <a:gd name="T7" fmla="*/ 0 h 618"/>
                  <a:gd name="T8" fmla="*/ 0 w 202"/>
                  <a:gd name="T9" fmla="*/ 0 h 618"/>
                  <a:gd name="T10" fmla="*/ 0 w 202"/>
                  <a:gd name="T11" fmla="*/ 0 h 618"/>
                  <a:gd name="T12" fmla="*/ 0 w 202"/>
                  <a:gd name="T13" fmla="*/ 0 h 6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618"/>
                  <a:gd name="T23" fmla="*/ 202 w 202"/>
                  <a:gd name="T24" fmla="*/ 618 h 6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618">
                    <a:moveTo>
                      <a:pt x="202" y="37"/>
                    </a:moveTo>
                    <a:lnTo>
                      <a:pt x="196" y="618"/>
                    </a:lnTo>
                    <a:lnTo>
                      <a:pt x="99" y="600"/>
                    </a:lnTo>
                    <a:lnTo>
                      <a:pt x="0" y="581"/>
                    </a:lnTo>
                    <a:lnTo>
                      <a:pt x="0" y="0"/>
                    </a:lnTo>
                    <a:lnTo>
                      <a:pt x="101" y="19"/>
                    </a:lnTo>
                    <a:lnTo>
                      <a:pt x="202" y="37"/>
                    </a:lnTo>
                    <a:close/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7" name="Freeform 293"/>
              <p:cNvSpPr>
                <a:spLocks/>
              </p:cNvSpPr>
              <p:nvPr/>
            </p:nvSpPr>
            <p:spPr bwMode="auto">
              <a:xfrm>
                <a:off x="4236" y="3424"/>
                <a:ext cx="15" cy="292"/>
              </a:xfrm>
              <a:custGeom>
                <a:avLst/>
                <a:gdLst>
                  <a:gd name="T0" fmla="*/ 0 w 201"/>
                  <a:gd name="T1" fmla="*/ 0 h 626"/>
                  <a:gd name="T2" fmla="*/ 0 w 201"/>
                  <a:gd name="T3" fmla="*/ 0 h 626"/>
                  <a:gd name="T4" fmla="*/ 0 w 201"/>
                  <a:gd name="T5" fmla="*/ 0 h 626"/>
                  <a:gd name="T6" fmla="*/ 0 w 201"/>
                  <a:gd name="T7" fmla="*/ 0 h 626"/>
                  <a:gd name="T8" fmla="*/ 0 w 201"/>
                  <a:gd name="T9" fmla="*/ 0 h 626"/>
                  <a:gd name="T10" fmla="*/ 0 w 201"/>
                  <a:gd name="T11" fmla="*/ 0 h 626"/>
                  <a:gd name="T12" fmla="*/ 0 w 201"/>
                  <a:gd name="T13" fmla="*/ 0 h 6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626"/>
                  <a:gd name="T23" fmla="*/ 201 w 201"/>
                  <a:gd name="T24" fmla="*/ 626 h 6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626">
                    <a:moveTo>
                      <a:pt x="201" y="45"/>
                    </a:moveTo>
                    <a:lnTo>
                      <a:pt x="201" y="626"/>
                    </a:lnTo>
                    <a:lnTo>
                      <a:pt x="104" y="605"/>
                    </a:lnTo>
                    <a:lnTo>
                      <a:pt x="8" y="584"/>
                    </a:lnTo>
                    <a:lnTo>
                      <a:pt x="0" y="0"/>
                    </a:lnTo>
                    <a:lnTo>
                      <a:pt x="101" y="24"/>
                    </a:lnTo>
                    <a:lnTo>
                      <a:pt x="201" y="45"/>
                    </a:lnTo>
                    <a:close/>
                  </a:path>
                </a:pathLst>
              </a:custGeom>
              <a:solidFill>
                <a:srgbClr val="41403F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8" name="Freeform 294"/>
              <p:cNvSpPr>
                <a:spLocks/>
              </p:cNvSpPr>
              <p:nvPr/>
            </p:nvSpPr>
            <p:spPr bwMode="auto">
              <a:xfrm>
                <a:off x="4222" y="3416"/>
                <a:ext cx="13" cy="292"/>
              </a:xfrm>
              <a:custGeom>
                <a:avLst/>
                <a:gdLst>
                  <a:gd name="T0" fmla="*/ 0 w 206"/>
                  <a:gd name="T1" fmla="*/ 0 h 635"/>
                  <a:gd name="T2" fmla="*/ 0 w 206"/>
                  <a:gd name="T3" fmla="*/ 0 h 635"/>
                  <a:gd name="T4" fmla="*/ 0 w 206"/>
                  <a:gd name="T5" fmla="*/ 0 h 635"/>
                  <a:gd name="T6" fmla="*/ 0 w 206"/>
                  <a:gd name="T7" fmla="*/ 0 h 635"/>
                  <a:gd name="T8" fmla="*/ 0 w 206"/>
                  <a:gd name="T9" fmla="*/ 0 h 635"/>
                  <a:gd name="T10" fmla="*/ 0 w 206"/>
                  <a:gd name="T11" fmla="*/ 0 h 635"/>
                  <a:gd name="T12" fmla="*/ 0 w 206"/>
                  <a:gd name="T13" fmla="*/ 0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635"/>
                  <a:gd name="T23" fmla="*/ 206 w 206"/>
                  <a:gd name="T24" fmla="*/ 635 h 6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635">
                    <a:moveTo>
                      <a:pt x="198" y="51"/>
                    </a:moveTo>
                    <a:lnTo>
                      <a:pt x="206" y="635"/>
                    </a:lnTo>
                    <a:lnTo>
                      <a:pt x="108" y="610"/>
                    </a:lnTo>
                    <a:lnTo>
                      <a:pt x="13" y="584"/>
                    </a:lnTo>
                    <a:lnTo>
                      <a:pt x="0" y="0"/>
                    </a:lnTo>
                    <a:lnTo>
                      <a:pt x="99" y="26"/>
                    </a:lnTo>
                    <a:lnTo>
                      <a:pt x="198" y="51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59" name="Freeform 295"/>
              <p:cNvSpPr>
                <a:spLocks/>
              </p:cNvSpPr>
              <p:nvPr/>
            </p:nvSpPr>
            <p:spPr bwMode="auto">
              <a:xfrm>
                <a:off x="4207" y="3421"/>
                <a:ext cx="15" cy="291"/>
              </a:xfrm>
              <a:custGeom>
                <a:avLst/>
                <a:gdLst>
                  <a:gd name="T0" fmla="*/ 0 w 207"/>
                  <a:gd name="T1" fmla="*/ 0 h 644"/>
                  <a:gd name="T2" fmla="*/ 0 w 207"/>
                  <a:gd name="T3" fmla="*/ 0 h 644"/>
                  <a:gd name="T4" fmla="*/ 0 w 207"/>
                  <a:gd name="T5" fmla="*/ 0 h 644"/>
                  <a:gd name="T6" fmla="*/ 0 w 207"/>
                  <a:gd name="T7" fmla="*/ 0 h 644"/>
                  <a:gd name="T8" fmla="*/ 0 w 207"/>
                  <a:gd name="T9" fmla="*/ 0 h 644"/>
                  <a:gd name="T10" fmla="*/ 0 w 207"/>
                  <a:gd name="T11" fmla="*/ 0 h 644"/>
                  <a:gd name="T12" fmla="*/ 0 w 207"/>
                  <a:gd name="T13" fmla="*/ 0 h 6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7"/>
                  <a:gd name="T22" fmla="*/ 0 h 644"/>
                  <a:gd name="T23" fmla="*/ 207 w 207"/>
                  <a:gd name="T24" fmla="*/ 644 h 6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7" h="644">
                    <a:moveTo>
                      <a:pt x="194" y="60"/>
                    </a:moveTo>
                    <a:lnTo>
                      <a:pt x="207" y="644"/>
                    </a:lnTo>
                    <a:lnTo>
                      <a:pt x="111" y="615"/>
                    </a:lnTo>
                    <a:lnTo>
                      <a:pt x="17" y="586"/>
                    </a:lnTo>
                    <a:lnTo>
                      <a:pt x="0" y="0"/>
                    </a:lnTo>
                    <a:lnTo>
                      <a:pt x="97" y="31"/>
                    </a:lnTo>
                    <a:lnTo>
                      <a:pt x="194" y="60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0" name="Freeform 296"/>
              <p:cNvSpPr>
                <a:spLocks/>
              </p:cNvSpPr>
              <p:nvPr/>
            </p:nvSpPr>
            <p:spPr bwMode="auto">
              <a:xfrm>
                <a:off x="4194" y="3421"/>
                <a:ext cx="15" cy="291"/>
              </a:xfrm>
              <a:custGeom>
                <a:avLst/>
                <a:gdLst>
                  <a:gd name="T0" fmla="*/ 0 w 210"/>
                  <a:gd name="T1" fmla="*/ 0 h 654"/>
                  <a:gd name="T2" fmla="*/ 0 w 210"/>
                  <a:gd name="T3" fmla="*/ 0 h 654"/>
                  <a:gd name="T4" fmla="*/ 0 w 210"/>
                  <a:gd name="T5" fmla="*/ 0 h 654"/>
                  <a:gd name="T6" fmla="*/ 0 w 210"/>
                  <a:gd name="T7" fmla="*/ 0 h 654"/>
                  <a:gd name="T8" fmla="*/ 0 w 210"/>
                  <a:gd name="T9" fmla="*/ 0 h 654"/>
                  <a:gd name="T10" fmla="*/ 0 w 210"/>
                  <a:gd name="T11" fmla="*/ 0 h 654"/>
                  <a:gd name="T12" fmla="*/ 0 w 210"/>
                  <a:gd name="T13" fmla="*/ 0 h 6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0"/>
                  <a:gd name="T22" fmla="*/ 0 h 654"/>
                  <a:gd name="T23" fmla="*/ 210 w 210"/>
                  <a:gd name="T24" fmla="*/ 654 h 6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0" h="654">
                    <a:moveTo>
                      <a:pt x="193" y="68"/>
                    </a:moveTo>
                    <a:lnTo>
                      <a:pt x="210" y="654"/>
                    </a:lnTo>
                    <a:lnTo>
                      <a:pt x="117" y="622"/>
                    </a:lnTo>
                    <a:lnTo>
                      <a:pt x="23" y="588"/>
                    </a:lnTo>
                    <a:lnTo>
                      <a:pt x="0" y="0"/>
                    </a:lnTo>
                    <a:lnTo>
                      <a:pt x="96" y="36"/>
                    </a:lnTo>
                    <a:lnTo>
                      <a:pt x="193" y="68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1" name="Freeform 297"/>
              <p:cNvSpPr>
                <a:spLocks/>
              </p:cNvSpPr>
              <p:nvPr/>
            </p:nvSpPr>
            <p:spPr bwMode="auto">
              <a:xfrm>
                <a:off x="4181" y="3413"/>
                <a:ext cx="15" cy="292"/>
              </a:xfrm>
              <a:custGeom>
                <a:avLst/>
                <a:gdLst>
                  <a:gd name="T0" fmla="*/ 0 w 211"/>
                  <a:gd name="T1" fmla="*/ 0 h 664"/>
                  <a:gd name="T2" fmla="*/ 0 w 211"/>
                  <a:gd name="T3" fmla="*/ 0 h 664"/>
                  <a:gd name="T4" fmla="*/ 0 w 211"/>
                  <a:gd name="T5" fmla="*/ 0 h 664"/>
                  <a:gd name="T6" fmla="*/ 0 w 211"/>
                  <a:gd name="T7" fmla="*/ 0 h 664"/>
                  <a:gd name="T8" fmla="*/ 0 w 211"/>
                  <a:gd name="T9" fmla="*/ 0 h 664"/>
                  <a:gd name="T10" fmla="*/ 0 w 211"/>
                  <a:gd name="T11" fmla="*/ 0 h 664"/>
                  <a:gd name="T12" fmla="*/ 0 w 211"/>
                  <a:gd name="T13" fmla="*/ 0 h 6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664"/>
                  <a:gd name="T23" fmla="*/ 211 w 211"/>
                  <a:gd name="T24" fmla="*/ 664 h 6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664">
                    <a:moveTo>
                      <a:pt x="188" y="76"/>
                    </a:moveTo>
                    <a:lnTo>
                      <a:pt x="211" y="664"/>
                    </a:lnTo>
                    <a:lnTo>
                      <a:pt x="120" y="628"/>
                    </a:lnTo>
                    <a:lnTo>
                      <a:pt x="29" y="590"/>
                    </a:lnTo>
                    <a:lnTo>
                      <a:pt x="0" y="0"/>
                    </a:lnTo>
                    <a:lnTo>
                      <a:pt x="94" y="40"/>
                    </a:lnTo>
                    <a:lnTo>
                      <a:pt x="188" y="76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2" name="Freeform 298"/>
              <p:cNvSpPr>
                <a:spLocks/>
              </p:cNvSpPr>
              <p:nvPr/>
            </p:nvSpPr>
            <p:spPr bwMode="auto">
              <a:xfrm>
                <a:off x="4168" y="3413"/>
                <a:ext cx="15" cy="292"/>
              </a:xfrm>
              <a:custGeom>
                <a:avLst/>
                <a:gdLst>
                  <a:gd name="T0" fmla="*/ 0 w 212"/>
                  <a:gd name="T1" fmla="*/ 0 h 674"/>
                  <a:gd name="T2" fmla="*/ 0 w 212"/>
                  <a:gd name="T3" fmla="*/ 0 h 674"/>
                  <a:gd name="T4" fmla="*/ 0 w 212"/>
                  <a:gd name="T5" fmla="*/ 0 h 674"/>
                  <a:gd name="T6" fmla="*/ 0 w 212"/>
                  <a:gd name="T7" fmla="*/ 0 h 674"/>
                  <a:gd name="T8" fmla="*/ 0 w 212"/>
                  <a:gd name="T9" fmla="*/ 0 h 674"/>
                  <a:gd name="T10" fmla="*/ 0 w 212"/>
                  <a:gd name="T11" fmla="*/ 0 h 674"/>
                  <a:gd name="T12" fmla="*/ 0 w 212"/>
                  <a:gd name="T13" fmla="*/ 0 h 6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2"/>
                  <a:gd name="T22" fmla="*/ 0 h 674"/>
                  <a:gd name="T23" fmla="*/ 212 w 212"/>
                  <a:gd name="T24" fmla="*/ 674 h 6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2" h="674">
                    <a:moveTo>
                      <a:pt x="183" y="84"/>
                    </a:moveTo>
                    <a:lnTo>
                      <a:pt x="212" y="674"/>
                    </a:lnTo>
                    <a:lnTo>
                      <a:pt x="123" y="634"/>
                    </a:lnTo>
                    <a:lnTo>
                      <a:pt x="33" y="591"/>
                    </a:lnTo>
                    <a:lnTo>
                      <a:pt x="0" y="0"/>
                    </a:lnTo>
                    <a:lnTo>
                      <a:pt x="91" y="43"/>
                    </a:lnTo>
                    <a:lnTo>
                      <a:pt x="183" y="84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3" name="Freeform 299"/>
              <p:cNvSpPr>
                <a:spLocks/>
              </p:cNvSpPr>
              <p:nvPr/>
            </p:nvSpPr>
            <p:spPr bwMode="auto">
              <a:xfrm>
                <a:off x="4154" y="3406"/>
                <a:ext cx="15" cy="292"/>
              </a:xfrm>
              <a:custGeom>
                <a:avLst/>
                <a:gdLst>
                  <a:gd name="T0" fmla="*/ 0 w 212"/>
                  <a:gd name="T1" fmla="*/ 0 h 686"/>
                  <a:gd name="T2" fmla="*/ 0 w 212"/>
                  <a:gd name="T3" fmla="*/ 0 h 686"/>
                  <a:gd name="T4" fmla="*/ 0 w 212"/>
                  <a:gd name="T5" fmla="*/ 0 h 686"/>
                  <a:gd name="T6" fmla="*/ 0 w 212"/>
                  <a:gd name="T7" fmla="*/ 0 h 686"/>
                  <a:gd name="T8" fmla="*/ 0 w 212"/>
                  <a:gd name="T9" fmla="*/ 0 h 686"/>
                  <a:gd name="T10" fmla="*/ 0 w 212"/>
                  <a:gd name="T11" fmla="*/ 0 h 686"/>
                  <a:gd name="T12" fmla="*/ 0 w 212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2"/>
                  <a:gd name="T22" fmla="*/ 0 h 686"/>
                  <a:gd name="T23" fmla="*/ 212 w 212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2" h="686">
                    <a:moveTo>
                      <a:pt x="179" y="95"/>
                    </a:moveTo>
                    <a:lnTo>
                      <a:pt x="212" y="686"/>
                    </a:lnTo>
                    <a:lnTo>
                      <a:pt x="125" y="642"/>
                    </a:lnTo>
                    <a:lnTo>
                      <a:pt x="39" y="595"/>
                    </a:lnTo>
                    <a:lnTo>
                      <a:pt x="0" y="0"/>
                    </a:lnTo>
                    <a:lnTo>
                      <a:pt x="89" y="48"/>
                    </a:lnTo>
                    <a:lnTo>
                      <a:pt x="179" y="95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4" name="Freeform 300"/>
              <p:cNvSpPr>
                <a:spLocks/>
              </p:cNvSpPr>
              <p:nvPr/>
            </p:nvSpPr>
            <p:spPr bwMode="auto">
              <a:xfrm>
                <a:off x="4143" y="3403"/>
                <a:ext cx="15" cy="292"/>
              </a:xfrm>
              <a:custGeom>
                <a:avLst/>
                <a:gdLst>
                  <a:gd name="T0" fmla="*/ 0 w 211"/>
                  <a:gd name="T1" fmla="*/ 0 h 698"/>
                  <a:gd name="T2" fmla="*/ 0 w 211"/>
                  <a:gd name="T3" fmla="*/ 0 h 698"/>
                  <a:gd name="T4" fmla="*/ 0 w 211"/>
                  <a:gd name="T5" fmla="*/ 0 h 698"/>
                  <a:gd name="T6" fmla="*/ 0 w 211"/>
                  <a:gd name="T7" fmla="*/ 0 h 698"/>
                  <a:gd name="T8" fmla="*/ 0 w 211"/>
                  <a:gd name="T9" fmla="*/ 0 h 698"/>
                  <a:gd name="T10" fmla="*/ 0 w 211"/>
                  <a:gd name="T11" fmla="*/ 0 h 698"/>
                  <a:gd name="T12" fmla="*/ 0 w 211"/>
                  <a:gd name="T13" fmla="*/ 0 h 6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698"/>
                  <a:gd name="T23" fmla="*/ 211 w 211"/>
                  <a:gd name="T24" fmla="*/ 698 h 6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698">
                    <a:moveTo>
                      <a:pt x="172" y="103"/>
                    </a:moveTo>
                    <a:lnTo>
                      <a:pt x="211" y="698"/>
                    </a:lnTo>
                    <a:lnTo>
                      <a:pt x="127" y="649"/>
                    </a:lnTo>
                    <a:lnTo>
                      <a:pt x="44" y="598"/>
                    </a:lnTo>
                    <a:lnTo>
                      <a:pt x="0" y="0"/>
                    </a:lnTo>
                    <a:lnTo>
                      <a:pt x="86" y="53"/>
                    </a:lnTo>
                    <a:lnTo>
                      <a:pt x="172" y="103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5" name="Freeform 301"/>
              <p:cNvSpPr>
                <a:spLocks/>
              </p:cNvSpPr>
              <p:nvPr/>
            </p:nvSpPr>
            <p:spPr bwMode="auto">
              <a:xfrm>
                <a:off x="4131" y="3398"/>
                <a:ext cx="15" cy="292"/>
              </a:xfrm>
              <a:custGeom>
                <a:avLst/>
                <a:gdLst>
                  <a:gd name="T0" fmla="*/ 0 w 210"/>
                  <a:gd name="T1" fmla="*/ 0 h 710"/>
                  <a:gd name="T2" fmla="*/ 0 w 210"/>
                  <a:gd name="T3" fmla="*/ 0 h 710"/>
                  <a:gd name="T4" fmla="*/ 0 w 210"/>
                  <a:gd name="T5" fmla="*/ 0 h 710"/>
                  <a:gd name="T6" fmla="*/ 0 w 210"/>
                  <a:gd name="T7" fmla="*/ 0 h 710"/>
                  <a:gd name="T8" fmla="*/ 0 w 210"/>
                  <a:gd name="T9" fmla="*/ 0 h 710"/>
                  <a:gd name="T10" fmla="*/ 0 w 210"/>
                  <a:gd name="T11" fmla="*/ 0 h 710"/>
                  <a:gd name="T12" fmla="*/ 0 w 210"/>
                  <a:gd name="T13" fmla="*/ 0 h 7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0"/>
                  <a:gd name="T22" fmla="*/ 0 h 710"/>
                  <a:gd name="T23" fmla="*/ 210 w 210"/>
                  <a:gd name="T24" fmla="*/ 710 h 7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0" h="710">
                    <a:moveTo>
                      <a:pt x="166" y="112"/>
                    </a:moveTo>
                    <a:lnTo>
                      <a:pt x="210" y="710"/>
                    </a:lnTo>
                    <a:lnTo>
                      <a:pt x="129" y="656"/>
                    </a:lnTo>
                    <a:lnTo>
                      <a:pt x="49" y="599"/>
                    </a:lnTo>
                    <a:lnTo>
                      <a:pt x="0" y="0"/>
                    </a:lnTo>
                    <a:lnTo>
                      <a:pt x="82" y="57"/>
                    </a:lnTo>
                    <a:lnTo>
                      <a:pt x="166" y="112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6" name="Freeform 302"/>
              <p:cNvSpPr>
                <a:spLocks/>
              </p:cNvSpPr>
              <p:nvPr/>
            </p:nvSpPr>
            <p:spPr bwMode="auto">
              <a:xfrm>
                <a:off x="4120" y="3391"/>
                <a:ext cx="15" cy="292"/>
              </a:xfrm>
              <a:custGeom>
                <a:avLst/>
                <a:gdLst>
                  <a:gd name="T0" fmla="*/ 0 w 208"/>
                  <a:gd name="T1" fmla="*/ 0 h 722"/>
                  <a:gd name="T2" fmla="*/ 0 w 208"/>
                  <a:gd name="T3" fmla="*/ 0 h 722"/>
                  <a:gd name="T4" fmla="*/ 0 w 208"/>
                  <a:gd name="T5" fmla="*/ 0 h 722"/>
                  <a:gd name="T6" fmla="*/ 0 w 208"/>
                  <a:gd name="T7" fmla="*/ 0 h 722"/>
                  <a:gd name="T8" fmla="*/ 0 w 208"/>
                  <a:gd name="T9" fmla="*/ 0 h 722"/>
                  <a:gd name="T10" fmla="*/ 0 w 208"/>
                  <a:gd name="T11" fmla="*/ 0 h 722"/>
                  <a:gd name="T12" fmla="*/ 0 w 208"/>
                  <a:gd name="T13" fmla="*/ 0 h 7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8"/>
                  <a:gd name="T22" fmla="*/ 0 h 722"/>
                  <a:gd name="T23" fmla="*/ 208 w 208"/>
                  <a:gd name="T24" fmla="*/ 722 h 7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8" h="722">
                    <a:moveTo>
                      <a:pt x="159" y="123"/>
                    </a:moveTo>
                    <a:lnTo>
                      <a:pt x="208" y="722"/>
                    </a:lnTo>
                    <a:lnTo>
                      <a:pt x="130" y="664"/>
                    </a:lnTo>
                    <a:lnTo>
                      <a:pt x="53" y="604"/>
                    </a:lnTo>
                    <a:lnTo>
                      <a:pt x="0" y="0"/>
                    </a:lnTo>
                    <a:lnTo>
                      <a:pt x="79" y="62"/>
                    </a:lnTo>
                    <a:lnTo>
                      <a:pt x="159" y="123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7" name="Freeform 303"/>
              <p:cNvSpPr>
                <a:spLocks/>
              </p:cNvSpPr>
              <p:nvPr/>
            </p:nvSpPr>
            <p:spPr bwMode="auto">
              <a:xfrm>
                <a:off x="4110" y="3386"/>
                <a:ext cx="13" cy="292"/>
              </a:xfrm>
              <a:custGeom>
                <a:avLst/>
                <a:gdLst>
                  <a:gd name="T0" fmla="*/ 0 w 205"/>
                  <a:gd name="T1" fmla="*/ 0 h 737"/>
                  <a:gd name="T2" fmla="*/ 0 w 205"/>
                  <a:gd name="T3" fmla="*/ 0 h 737"/>
                  <a:gd name="T4" fmla="*/ 0 w 205"/>
                  <a:gd name="T5" fmla="*/ 0 h 737"/>
                  <a:gd name="T6" fmla="*/ 0 w 205"/>
                  <a:gd name="T7" fmla="*/ 0 h 737"/>
                  <a:gd name="T8" fmla="*/ 0 w 205"/>
                  <a:gd name="T9" fmla="*/ 0 h 737"/>
                  <a:gd name="T10" fmla="*/ 0 w 205"/>
                  <a:gd name="T11" fmla="*/ 0 h 737"/>
                  <a:gd name="T12" fmla="*/ 0 w 205"/>
                  <a:gd name="T13" fmla="*/ 0 h 7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5"/>
                  <a:gd name="T22" fmla="*/ 0 h 737"/>
                  <a:gd name="T23" fmla="*/ 205 w 205"/>
                  <a:gd name="T24" fmla="*/ 737 h 7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5" h="737">
                    <a:moveTo>
                      <a:pt x="152" y="133"/>
                    </a:moveTo>
                    <a:lnTo>
                      <a:pt x="205" y="737"/>
                    </a:lnTo>
                    <a:lnTo>
                      <a:pt x="130" y="673"/>
                    </a:lnTo>
                    <a:lnTo>
                      <a:pt x="57" y="608"/>
                    </a:lnTo>
                    <a:lnTo>
                      <a:pt x="0" y="0"/>
                    </a:lnTo>
                    <a:lnTo>
                      <a:pt x="75" y="68"/>
                    </a:lnTo>
                    <a:lnTo>
                      <a:pt x="152" y="133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8" name="Freeform 304"/>
              <p:cNvSpPr>
                <a:spLocks/>
              </p:cNvSpPr>
              <p:nvPr/>
            </p:nvSpPr>
            <p:spPr bwMode="auto">
              <a:xfrm>
                <a:off x="4098" y="3378"/>
                <a:ext cx="15" cy="292"/>
              </a:xfrm>
              <a:custGeom>
                <a:avLst/>
                <a:gdLst>
                  <a:gd name="T0" fmla="*/ 0 w 201"/>
                  <a:gd name="T1" fmla="*/ 0 h 751"/>
                  <a:gd name="T2" fmla="*/ 0 w 201"/>
                  <a:gd name="T3" fmla="*/ 0 h 751"/>
                  <a:gd name="T4" fmla="*/ 0 w 201"/>
                  <a:gd name="T5" fmla="*/ 0 h 751"/>
                  <a:gd name="T6" fmla="*/ 0 w 201"/>
                  <a:gd name="T7" fmla="*/ 0 h 751"/>
                  <a:gd name="T8" fmla="*/ 0 w 201"/>
                  <a:gd name="T9" fmla="*/ 0 h 751"/>
                  <a:gd name="T10" fmla="*/ 0 w 201"/>
                  <a:gd name="T11" fmla="*/ 0 h 751"/>
                  <a:gd name="T12" fmla="*/ 0 w 201"/>
                  <a:gd name="T13" fmla="*/ 0 h 7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"/>
                  <a:gd name="T22" fmla="*/ 0 h 751"/>
                  <a:gd name="T23" fmla="*/ 201 w 201"/>
                  <a:gd name="T24" fmla="*/ 751 h 7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" h="751">
                    <a:moveTo>
                      <a:pt x="144" y="143"/>
                    </a:moveTo>
                    <a:lnTo>
                      <a:pt x="201" y="751"/>
                    </a:lnTo>
                    <a:lnTo>
                      <a:pt x="132" y="682"/>
                    </a:lnTo>
                    <a:lnTo>
                      <a:pt x="63" y="611"/>
                    </a:lnTo>
                    <a:lnTo>
                      <a:pt x="0" y="0"/>
                    </a:lnTo>
                    <a:lnTo>
                      <a:pt x="71" y="73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69" name="Freeform 305"/>
              <p:cNvSpPr>
                <a:spLocks/>
              </p:cNvSpPr>
              <p:nvPr/>
            </p:nvSpPr>
            <p:spPr bwMode="auto">
              <a:xfrm>
                <a:off x="4088" y="3371"/>
                <a:ext cx="15" cy="292"/>
              </a:xfrm>
              <a:custGeom>
                <a:avLst/>
                <a:gdLst>
                  <a:gd name="T0" fmla="*/ 0 w 197"/>
                  <a:gd name="T1" fmla="*/ 0 h 764"/>
                  <a:gd name="T2" fmla="*/ 0 w 197"/>
                  <a:gd name="T3" fmla="*/ 0 h 764"/>
                  <a:gd name="T4" fmla="*/ 0 w 197"/>
                  <a:gd name="T5" fmla="*/ 0 h 764"/>
                  <a:gd name="T6" fmla="*/ 0 w 197"/>
                  <a:gd name="T7" fmla="*/ 0 h 764"/>
                  <a:gd name="T8" fmla="*/ 0 w 197"/>
                  <a:gd name="T9" fmla="*/ 0 h 764"/>
                  <a:gd name="T10" fmla="*/ 0 w 197"/>
                  <a:gd name="T11" fmla="*/ 0 h 764"/>
                  <a:gd name="T12" fmla="*/ 0 w 197"/>
                  <a:gd name="T13" fmla="*/ 0 h 7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7"/>
                  <a:gd name="T22" fmla="*/ 0 h 764"/>
                  <a:gd name="T23" fmla="*/ 197 w 197"/>
                  <a:gd name="T24" fmla="*/ 764 h 7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7" h="764">
                    <a:moveTo>
                      <a:pt x="134" y="153"/>
                    </a:moveTo>
                    <a:lnTo>
                      <a:pt x="197" y="764"/>
                    </a:lnTo>
                    <a:lnTo>
                      <a:pt x="130" y="691"/>
                    </a:lnTo>
                    <a:lnTo>
                      <a:pt x="66" y="615"/>
                    </a:lnTo>
                    <a:lnTo>
                      <a:pt x="0" y="0"/>
                    </a:lnTo>
                    <a:lnTo>
                      <a:pt x="67" y="78"/>
                    </a:lnTo>
                    <a:lnTo>
                      <a:pt x="134" y="153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0" name="Freeform 306"/>
              <p:cNvSpPr>
                <a:spLocks/>
              </p:cNvSpPr>
              <p:nvPr/>
            </p:nvSpPr>
            <p:spPr bwMode="auto">
              <a:xfrm>
                <a:off x="4080" y="3363"/>
                <a:ext cx="13" cy="292"/>
              </a:xfrm>
              <a:custGeom>
                <a:avLst/>
                <a:gdLst>
                  <a:gd name="T0" fmla="*/ 0 w 191"/>
                  <a:gd name="T1" fmla="*/ 0 h 780"/>
                  <a:gd name="T2" fmla="*/ 0 w 191"/>
                  <a:gd name="T3" fmla="*/ 0 h 780"/>
                  <a:gd name="T4" fmla="*/ 0 w 191"/>
                  <a:gd name="T5" fmla="*/ 0 h 780"/>
                  <a:gd name="T6" fmla="*/ 0 w 191"/>
                  <a:gd name="T7" fmla="*/ 0 h 780"/>
                  <a:gd name="T8" fmla="*/ 0 w 191"/>
                  <a:gd name="T9" fmla="*/ 0 h 780"/>
                  <a:gd name="T10" fmla="*/ 0 w 191"/>
                  <a:gd name="T11" fmla="*/ 0 h 780"/>
                  <a:gd name="T12" fmla="*/ 0 w 191"/>
                  <a:gd name="T13" fmla="*/ 0 h 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80"/>
                  <a:gd name="T23" fmla="*/ 191 w 191"/>
                  <a:gd name="T24" fmla="*/ 780 h 7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80">
                    <a:moveTo>
                      <a:pt x="125" y="165"/>
                    </a:moveTo>
                    <a:lnTo>
                      <a:pt x="191" y="780"/>
                    </a:lnTo>
                    <a:lnTo>
                      <a:pt x="129" y="701"/>
                    </a:lnTo>
                    <a:lnTo>
                      <a:pt x="70" y="620"/>
                    </a:lnTo>
                    <a:lnTo>
                      <a:pt x="0" y="0"/>
                    </a:lnTo>
                    <a:lnTo>
                      <a:pt x="62" y="83"/>
                    </a:lnTo>
                    <a:lnTo>
                      <a:pt x="125" y="165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1" name="Freeform 307"/>
              <p:cNvSpPr>
                <a:spLocks/>
              </p:cNvSpPr>
              <p:nvPr/>
            </p:nvSpPr>
            <p:spPr bwMode="auto">
              <a:xfrm>
                <a:off x="4067" y="3363"/>
                <a:ext cx="18" cy="292"/>
              </a:xfrm>
              <a:custGeom>
                <a:avLst/>
                <a:gdLst>
                  <a:gd name="T0" fmla="*/ 0 w 250"/>
                  <a:gd name="T1" fmla="*/ 0 h 643"/>
                  <a:gd name="T2" fmla="*/ 0 w 250"/>
                  <a:gd name="T3" fmla="*/ 0 h 643"/>
                  <a:gd name="T4" fmla="*/ 0 w 250"/>
                  <a:gd name="T5" fmla="*/ 0 h 643"/>
                  <a:gd name="T6" fmla="*/ 0 w 250"/>
                  <a:gd name="T7" fmla="*/ 0 h 643"/>
                  <a:gd name="T8" fmla="*/ 0 w 250"/>
                  <a:gd name="T9" fmla="*/ 0 h 643"/>
                  <a:gd name="T10" fmla="*/ 0 w 250"/>
                  <a:gd name="T11" fmla="*/ 0 h 643"/>
                  <a:gd name="T12" fmla="*/ 0 w 250"/>
                  <a:gd name="T13" fmla="*/ 0 h 6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"/>
                  <a:gd name="T22" fmla="*/ 0 h 643"/>
                  <a:gd name="T23" fmla="*/ 250 w 250"/>
                  <a:gd name="T24" fmla="*/ 643 h 6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" h="643">
                    <a:moveTo>
                      <a:pt x="180" y="23"/>
                    </a:moveTo>
                    <a:lnTo>
                      <a:pt x="250" y="643"/>
                    </a:lnTo>
                    <a:lnTo>
                      <a:pt x="162" y="632"/>
                    </a:lnTo>
                    <a:lnTo>
                      <a:pt x="73" y="621"/>
                    </a:lnTo>
                    <a:lnTo>
                      <a:pt x="0" y="0"/>
                    </a:lnTo>
                    <a:lnTo>
                      <a:pt x="90" y="13"/>
                    </a:lnTo>
                    <a:lnTo>
                      <a:pt x="180" y="23"/>
                    </a:lnTo>
                    <a:close/>
                  </a:path>
                </a:pathLst>
              </a:custGeom>
              <a:solidFill>
                <a:srgbClr val="53565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2" name="Freeform 308"/>
              <p:cNvSpPr>
                <a:spLocks/>
              </p:cNvSpPr>
              <p:nvPr/>
            </p:nvSpPr>
            <p:spPr bwMode="auto">
              <a:xfrm>
                <a:off x="4054" y="3360"/>
                <a:ext cx="18" cy="292"/>
              </a:xfrm>
              <a:custGeom>
                <a:avLst/>
                <a:gdLst>
                  <a:gd name="T0" fmla="*/ 0 w 254"/>
                  <a:gd name="T1" fmla="*/ 0 h 650"/>
                  <a:gd name="T2" fmla="*/ 0 w 254"/>
                  <a:gd name="T3" fmla="*/ 0 h 650"/>
                  <a:gd name="T4" fmla="*/ 0 w 254"/>
                  <a:gd name="T5" fmla="*/ 0 h 650"/>
                  <a:gd name="T6" fmla="*/ 0 w 254"/>
                  <a:gd name="T7" fmla="*/ 0 h 650"/>
                  <a:gd name="T8" fmla="*/ 0 w 254"/>
                  <a:gd name="T9" fmla="*/ 0 h 650"/>
                  <a:gd name="T10" fmla="*/ 0 w 254"/>
                  <a:gd name="T11" fmla="*/ 0 h 650"/>
                  <a:gd name="T12" fmla="*/ 0 w 254"/>
                  <a:gd name="T13" fmla="*/ 0 h 6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4"/>
                  <a:gd name="T22" fmla="*/ 0 h 650"/>
                  <a:gd name="T23" fmla="*/ 254 w 254"/>
                  <a:gd name="T24" fmla="*/ 650 h 6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4" h="650">
                    <a:moveTo>
                      <a:pt x="181" y="29"/>
                    </a:moveTo>
                    <a:lnTo>
                      <a:pt x="254" y="650"/>
                    </a:lnTo>
                    <a:lnTo>
                      <a:pt x="167" y="636"/>
                    </a:lnTo>
                    <a:lnTo>
                      <a:pt x="80" y="621"/>
                    </a:lnTo>
                    <a:lnTo>
                      <a:pt x="0" y="0"/>
                    </a:lnTo>
                    <a:lnTo>
                      <a:pt x="90" y="16"/>
                    </a:lnTo>
                    <a:lnTo>
                      <a:pt x="181" y="29"/>
                    </a:lnTo>
                    <a:close/>
                  </a:path>
                </a:pathLst>
              </a:custGeom>
              <a:solidFill>
                <a:srgbClr val="4C4D4E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3" name="Freeform 309"/>
              <p:cNvSpPr>
                <a:spLocks/>
              </p:cNvSpPr>
              <p:nvPr/>
            </p:nvSpPr>
            <p:spPr bwMode="auto">
              <a:xfrm>
                <a:off x="4040" y="3360"/>
                <a:ext cx="20" cy="292"/>
              </a:xfrm>
              <a:custGeom>
                <a:avLst/>
                <a:gdLst>
                  <a:gd name="T0" fmla="*/ 0 w 258"/>
                  <a:gd name="T1" fmla="*/ 0 h 656"/>
                  <a:gd name="T2" fmla="*/ 0 w 258"/>
                  <a:gd name="T3" fmla="*/ 0 h 656"/>
                  <a:gd name="T4" fmla="*/ 0 w 258"/>
                  <a:gd name="T5" fmla="*/ 0 h 656"/>
                  <a:gd name="T6" fmla="*/ 0 w 258"/>
                  <a:gd name="T7" fmla="*/ 0 h 656"/>
                  <a:gd name="T8" fmla="*/ 0 w 258"/>
                  <a:gd name="T9" fmla="*/ 0 h 656"/>
                  <a:gd name="T10" fmla="*/ 0 w 258"/>
                  <a:gd name="T11" fmla="*/ 0 h 656"/>
                  <a:gd name="T12" fmla="*/ 0 w 258"/>
                  <a:gd name="T13" fmla="*/ 0 h 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"/>
                  <a:gd name="T22" fmla="*/ 0 h 656"/>
                  <a:gd name="T23" fmla="*/ 258 w 258"/>
                  <a:gd name="T24" fmla="*/ 656 h 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" h="656">
                    <a:moveTo>
                      <a:pt x="178" y="35"/>
                    </a:moveTo>
                    <a:lnTo>
                      <a:pt x="258" y="656"/>
                    </a:lnTo>
                    <a:lnTo>
                      <a:pt x="171" y="639"/>
                    </a:lnTo>
                    <a:lnTo>
                      <a:pt x="85" y="621"/>
                    </a:lnTo>
                    <a:lnTo>
                      <a:pt x="0" y="0"/>
                    </a:lnTo>
                    <a:lnTo>
                      <a:pt x="89" y="18"/>
                    </a:lnTo>
                    <a:lnTo>
                      <a:pt x="178" y="35"/>
                    </a:lnTo>
                    <a:close/>
                  </a:path>
                </a:pathLst>
              </a:custGeom>
              <a:solidFill>
                <a:srgbClr val="45444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4" name="Freeform 310"/>
              <p:cNvSpPr>
                <a:spLocks/>
              </p:cNvSpPr>
              <p:nvPr/>
            </p:nvSpPr>
            <p:spPr bwMode="auto">
              <a:xfrm>
                <a:off x="4029" y="3357"/>
                <a:ext cx="18" cy="292"/>
              </a:xfrm>
              <a:custGeom>
                <a:avLst/>
                <a:gdLst>
                  <a:gd name="T0" fmla="*/ 0 w 262"/>
                  <a:gd name="T1" fmla="*/ 0 h 665"/>
                  <a:gd name="T2" fmla="*/ 0 w 262"/>
                  <a:gd name="T3" fmla="*/ 0 h 665"/>
                  <a:gd name="T4" fmla="*/ 0 w 262"/>
                  <a:gd name="T5" fmla="*/ 0 h 665"/>
                  <a:gd name="T6" fmla="*/ 0 w 262"/>
                  <a:gd name="T7" fmla="*/ 0 h 665"/>
                  <a:gd name="T8" fmla="*/ 0 w 262"/>
                  <a:gd name="T9" fmla="*/ 0 h 665"/>
                  <a:gd name="T10" fmla="*/ 0 w 262"/>
                  <a:gd name="T11" fmla="*/ 0 h 665"/>
                  <a:gd name="T12" fmla="*/ 0 w 262"/>
                  <a:gd name="T13" fmla="*/ 0 h 6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2"/>
                  <a:gd name="T22" fmla="*/ 0 h 665"/>
                  <a:gd name="T23" fmla="*/ 262 w 262"/>
                  <a:gd name="T24" fmla="*/ 665 h 6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2" h="665">
                    <a:moveTo>
                      <a:pt x="177" y="44"/>
                    </a:moveTo>
                    <a:lnTo>
                      <a:pt x="262" y="665"/>
                    </a:lnTo>
                    <a:lnTo>
                      <a:pt x="176" y="646"/>
                    </a:lnTo>
                    <a:lnTo>
                      <a:pt x="89" y="624"/>
                    </a:lnTo>
                    <a:lnTo>
                      <a:pt x="0" y="0"/>
                    </a:lnTo>
                    <a:lnTo>
                      <a:pt x="88" y="23"/>
                    </a:lnTo>
                    <a:lnTo>
                      <a:pt x="177" y="44"/>
                    </a:lnTo>
                    <a:close/>
                  </a:path>
                </a:pathLst>
              </a:custGeom>
              <a:solidFill>
                <a:srgbClr val="3C393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5" name="Freeform 311"/>
              <p:cNvSpPr>
                <a:spLocks/>
              </p:cNvSpPr>
              <p:nvPr/>
            </p:nvSpPr>
            <p:spPr bwMode="auto">
              <a:xfrm>
                <a:off x="4015" y="3355"/>
                <a:ext cx="20" cy="292"/>
              </a:xfrm>
              <a:custGeom>
                <a:avLst/>
                <a:gdLst>
                  <a:gd name="T0" fmla="*/ 0 w 264"/>
                  <a:gd name="T1" fmla="*/ 0 h 673"/>
                  <a:gd name="T2" fmla="*/ 0 w 264"/>
                  <a:gd name="T3" fmla="*/ 0 h 673"/>
                  <a:gd name="T4" fmla="*/ 0 w 264"/>
                  <a:gd name="T5" fmla="*/ 0 h 673"/>
                  <a:gd name="T6" fmla="*/ 0 w 264"/>
                  <a:gd name="T7" fmla="*/ 0 h 673"/>
                  <a:gd name="T8" fmla="*/ 0 w 264"/>
                  <a:gd name="T9" fmla="*/ 0 h 673"/>
                  <a:gd name="T10" fmla="*/ 0 w 264"/>
                  <a:gd name="T11" fmla="*/ 0 h 673"/>
                  <a:gd name="T12" fmla="*/ 0 w 264"/>
                  <a:gd name="T13" fmla="*/ 0 h 6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673"/>
                  <a:gd name="T23" fmla="*/ 264 w 264"/>
                  <a:gd name="T24" fmla="*/ 673 h 6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673">
                    <a:moveTo>
                      <a:pt x="175" y="49"/>
                    </a:moveTo>
                    <a:lnTo>
                      <a:pt x="264" y="673"/>
                    </a:lnTo>
                    <a:lnTo>
                      <a:pt x="179" y="649"/>
                    </a:lnTo>
                    <a:lnTo>
                      <a:pt x="95" y="624"/>
                    </a:lnTo>
                    <a:lnTo>
                      <a:pt x="0" y="0"/>
                    </a:lnTo>
                    <a:lnTo>
                      <a:pt x="87" y="25"/>
                    </a:lnTo>
                    <a:lnTo>
                      <a:pt x="175" y="49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6" name="Freeform 312"/>
              <p:cNvSpPr>
                <a:spLocks/>
              </p:cNvSpPr>
              <p:nvPr/>
            </p:nvSpPr>
            <p:spPr bwMode="auto">
              <a:xfrm>
                <a:off x="4004" y="3352"/>
                <a:ext cx="20" cy="292"/>
              </a:xfrm>
              <a:custGeom>
                <a:avLst/>
                <a:gdLst>
                  <a:gd name="T0" fmla="*/ 0 w 266"/>
                  <a:gd name="T1" fmla="*/ 0 h 681"/>
                  <a:gd name="T2" fmla="*/ 0 w 266"/>
                  <a:gd name="T3" fmla="*/ 0 h 681"/>
                  <a:gd name="T4" fmla="*/ 0 w 266"/>
                  <a:gd name="T5" fmla="*/ 0 h 681"/>
                  <a:gd name="T6" fmla="*/ 0 w 266"/>
                  <a:gd name="T7" fmla="*/ 0 h 681"/>
                  <a:gd name="T8" fmla="*/ 0 w 266"/>
                  <a:gd name="T9" fmla="*/ 0 h 681"/>
                  <a:gd name="T10" fmla="*/ 0 w 266"/>
                  <a:gd name="T11" fmla="*/ 0 h 681"/>
                  <a:gd name="T12" fmla="*/ 0 w 266"/>
                  <a:gd name="T13" fmla="*/ 0 h 6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"/>
                  <a:gd name="T22" fmla="*/ 0 h 681"/>
                  <a:gd name="T23" fmla="*/ 266 w 266"/>
                  <a:gd name="T24" fmla="*/ 681 h 6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" h="681">
                    <a:moveTo>
                      <a:pt x="171" y="57"/>
                    </a:moveTo>
                    <a:lnTo>
                      <a:pt x="266" y="681"/>
                    </a:lnTo>
                    <a:lnTo>
                      <a:pt x="182" y="654"/>
                    </a:lnTo>
                    <a:lnTo>
                      <a:pt x="99" y="625"/>
                    </a:lnTo>
                    <a:lnTo>
                      <a:pt x="0" y="0"/>
                    </a:lnTo>
                    <a:lnTo>
                      <a:pt x="85" y="29"/>
                    </a:lnTo>
                    <a:lnTo>
                      <a:pt x="171" y="57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7" name="Freeform 313"/>
              <p:cNvSpPr>
                <a:spLocks/>
              </p:cNvSpPr>
              <p:nvPr/>
            </p:nvSpPr>
            <p:spPr bwMode="auto">
              <a:xfrm>
                <a:off x="3992" y="3348"/>
                <a:ext cx="18" cy="292"/>
              </a:xfrm>
              <a:custGeom>
                <a:avLst/>
                <a:gdLst>
                  <a:gd name="T0" fmla="*/ 0 w 269"/>
                  <a:gd name="T1" fmla="*/ 0 h 690"/>
                  <a:gd name="T2" fmla="*/ 0 w 269"/>
                  <a:gd name="T3" fmla="*/ 0 h 690"/>
                  <a:gd name="T4" fmla="*/ 0 w 269"/>
                  <a:gd name="T5" fmla="*/ 0 h 690"/>
                  <a:gd name="T6" fmla="*/ 0 w 269"/>
                  <a:gd name="T7" fmla="*/ 0 h 690"/>
                  <a:gd name="T8" fmla="*/ 0 w 269"/>
                  <a:gd name="T9" fmla="*/ 0 h 690"/>
                  <a:gd name="T10" fmla="*/ 0 w 269"/>
                  <a:gd name="T11" fmla="*/ 0 h 690"/>
                  <a:gd name="T12" fmla="*/ 0 w 269"/>
                  <a:gd name="T13" fmla="*/ 0 h 6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9"/>
                  <a:gd name="T22" fmla="*/ 0 h 690"/>
                  <a:gd name="T23" fmla="*/ 269 w 269"/>
                  <a:gd name="T24" fmla="*/ 690 h 6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9" h="690">
                    <a:moveTo>
                      <a:pt x="170" y="65"/>
                    </a:moveTo>
                    <a:lnTo>
                      <a:pt x="269" y="690"/>
                    </a:lnTo>
                    <a:lnTo>
                      <a:pt x="187" y="660"/>
                    </a:lnTo>
                    <a:lnTo>
                      <a:pt x="105" y="628"/>
                    </a:lnTo>
                    <a:lnTo>
                      <a:pt x="0" y="0"/>
                    </a:lnTo>
                    <a:lnTo>
                      <a:pt x="84" y="33"/>
                    </a:lnTo>
                    <a:lnTo>
                      <a:pt x="170" y="65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8" name="Freeform 314"/>
              <p:cNvSpPr>
                <a:spLocks/>
              </p:cNvSpPr>
              <p:nvPr/>
            </p:nvSpPr>
            <p:spPr bwMode="auto">
              <a:xfrm>
                <a:off x="3981" y="3345"/>
                <a:ext cx="18" cy="292"/>
              </a:xfrm>
              <a:custGeom>
                <a:avLst/>
                <a:gdLst>
                  <a:gd name="T0" fmla="*/ 0 w 270"/>
                  <a:gd name="T1" fmla="*/ 0 h 700"/>
                  <a:gd name="T2" fmla="*/ 0 w 270"/>
                  <a:gd name="T3" fmla="*/ 0 h 700"/>
                  <a:gd name="T4" fmla="*/ 0 w 270"/>
                  <a:gd name="T5" fmla="*/ 0 h 700"/>
                  <a:gd name="T6" fmla="*/ 0 w 270"/>
                  <a:gd name="T7" fmla="*/ 0 h 700"/>
                  <a:gd name="T8" fmla="*/ 0 w 270"/>
                  <a:gd name="T9" fmla="*/ 0 h 700"/>
                  <a:gd name="T10" fmla="*/ 0 w 270"/>
                  <a:gd name="T11" fmla="*/ 0 h 700"/>
                  <a:gd name="T12" fmla="*/ 0 w 27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0"/>
                  <a:gd name="T22" fmla="*/ 0 h 700"/>
                  <a:gd name="T23" fmla="*/ 270 w 27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0" h="700">
                    <a:moveTo>
                      <a:pt x="165" y="72"/>
                    </a:moveTo>
                    <a:lnTo>
                      <a:pt x="270" y="700"/>
                    </a:lnTo>
                    <a:lnTo>
                      <a:pt x="190" y="666"/>
                    </a:lnTo>
                    <a:lnTo>
                      <a:pt x="110" y="629"/>
                    </a:lnTo>
                    <a:lnTo>
                      <a:pt x="0" y="0"/>
                    </a:lnTo>
                    <a:lnTo>
                      <a:pt x="82" y="37"/>
                    </a:lnTo>
                    <a:lnTo>
                      <a:pt x="165" y="72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9" name="Freeform 315"/>
              <p:cNvSpPr>
                <a:spLocks/>
              </p:cNvSpPr>
              <p:nvPr/>
            </p:nvSpPr>
            <p:spPr bwMode="auto">
              <a:xfrm>
                <a:off x="3969" y="3342"/>
                <a:ext cx="18" cy="292"/>
              </a:xfrm>
              <a:custGeom>
                <a:avLst/>
                <a:gdLst>
                  <a:gd name="T0" fmla="*/ 0 w 270"/>
                  <a:gd name="T1" fmla="*/ 0 h 709"/>
                  <a:gd name="T2" fmla="*/ 0 w 270"/>
                  <a:gd name="T3" fmla="*/ 0 h 709"/>
                  <a:gd name="T4" fmla="*/ 0 w 270"/>
                  <a:gd name="T5" fmla="*/ 0 h 709"/>
                  <a:gd name="T6" fmla="*/ 0 w 270"/>
                  <a:gd name="T7" fmla="*/ 0 h 709"/>
                  <a:gd name="T8" fmla="*/ 0 w 270"/>
                  <a:gd name="T9" fmla="*/ 0 h 709"/>
                  <a:gd name="T10" fmla="*/ 0 w 270"/>
                  <a:gd name="T11" fmla="*/ 0 h 709"/>
                  <a:gd name="T12" fmla="*/ 0 w 270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0"/>
                  <a:gd name="T22" fmla="*/ 0 h 709"/>
                  <a:gd name="T23" fmla="*/ 270 w 270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0" h="709">
                    <a:moveTo>
                      <a:pt x="160" y="80"/>
                    </a:moveTo>
                    <a:lnTo>
                      <a:pt x="270" y="709"/>
                    </a:lnTo>
                    <a:lnTo>
                      <a:pt x="191" y="672"/>
                    </a:lnTo>
                    <a:lnTo>
                      <a:pt x="114" y="632"/>
                    </a:lnTo>
                    <a:lnTo>
                      <a:pt x="0" y="0"/>
                    </a:lnTo>
                    <a:lnTo>
                      <a:pt x="80" y="41"/>
                    </a:lnTo>
                    <a:lnTo>
                      <a:pt x="160" y="80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0" name="Freeform 316"/>
              <p:cNvSpPr>
                <a:spLocks/>
              </p:cNvSpPr>
              <p:nvPr/>
            </p:nvSpPr>
            <p:spPr bwMode="auto">
              <a:xfrm>
                <a:off x="3958" y="3337"/>
                <a:ext cx="20" cy="292"/>
              </a:xfrm>
              <a:custGeom>
                <a:avLst/>
                <a:gdLst>
                  <a:gd name="T0" fmla="*/ 0 w 270"/>
                  <a:gd name="T1" fmla="*/ 0 h 719"/>
                  <a:gd name="T2" fmla="*/ 0 w 270"/>
                  <a:gd name="T3" fmla="*/ 0 h 719"/>
                  <a:gd name="T4" fmla="*/ 0 w 270"/>
                  <a:gd name="T5" fmla="*/ 0 h 719"/>
                  <a:gd name="T6" fmla="*/ 0 w 270"/>
                  <a:gd name="T7" fmla="*/ 0 h 719"/>
                  <a:gd name="T8" fmla="*/ 0 w 270"/>
                  <a:gd name="T9" fmla="*/ 0 h 719"/>
                  <a:gd name="T10" fmla="*/ 0 w 270"/>
                  <a:gd name="T11" fmla="*/ 0 h 719"/>
                  <a:gd name="T12" fmla="*/ 0 w 270"/>
                  <a:gd name="T13" fmla="*/ 0 h 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0"/>
                  <a:gd name="T22" fmla="*/ 0 h 719"/>
                  <a:gd name="T23" fmla="*/ 270 w 270"/>
                  <a:gd name="T24" fmla="*/ 719 h 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0" h="719">
                    <a:moveTo>
                      <a:pt x="156" y="87"/>
                    </a:moveTo>
                    <a:lnTo>
                      <a:pt x="270" y="719"/>
                    </a:lnTo>
                    <a:lnTo>
                      <a:pt x="193" y="677"/>
                    </a:lnTo>
                    <a:lnTo>
                      <a:pt x="118" y="634"/>
                    </a:lnTo>
                    <a:lnTo>
                      <a:pt x="0" y="0"/>
                    </a:lnTo>
                    <a:lnTo>
                      <a:pt x="77" y="44"/>
                    </a:lnTo>
                    <a:lnTo>
                      <a:pt x="156" y="87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1" name="Freeform 317"/>
              <p:cNvSpPr>
                <a:spLocks/>
              </p:cNvSpPr>
              <p:nvPr/>
            </p:nvSpPr>
            <p:spPr bwMode="auto">
              <a:xfrm>
                <a:off x="3948" y="3332"/>
                <a:ext cx="18" cy="292"/>
              </a:xfrm>
              <a:custGeom>
                <a:avLst/>
                <a:gdLst>
                  <a:gd name="T0" fmla="*/ 0 w 268"/>
                  <a:gd name="T1" fmla="*/ 0 h 730"/>
                  <a:gd name="T2" fmla="*/ 0 w 268"/>
                  <a:gd name="T3" fmla="*/ 0 h 730"/>
                  <a:gd name="T4" fmla="*/ 0 w 268"/>
                  <a:gd name="T5" fmla="*/ 0 h 730"/>
                  <a:gd name="T6" fmla="*/ 0 w 268"/>
                  <a:gd name="T7" fmla="*/ 0 h 730"/>
                  <a:gd name="T8" fmla="*/ 0 w 268"/>
                  <a:gd name="T9" fmla="*/ 0 h 730"/>
                  <a:gd name="T10" fmla="*/ 0 w 268"/>
                  <a:gd name="T11" fmla="*/ 0 h 730"/>
                  <a:gd name="T12" fmla="*/ 0 w 268"/>
                  <a:gd name="T13" fmla="*/ 0 h 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"/>
                  <a:gd name="T22" fmla="*/ 0 h 730"/>
                  <a:gd name="T23" fmla="*/ 268 w 268"/>
                  <a:gd name="T24" fmla="*/ 730 h 7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" h="730">
                    <a:moveTo>
                      <a:pt x="150" y="96"/>
                    </a:moveTo>
                    <a:lnTo>
                      <a:pt x="268" y="730"/>
                    </a:lnTo>
                    <a:lnTo>
                      <a:pt x="195" y="684"/>
                    </a:lnTo>
                    <a:lnTo>
                      <a:pt x="122" y="636"/>
                    </a:lnTo>
                    <a:lnTo>
                      <a:pt x="0" y="0"/>
                    </a:lnTo>
                    <a:lnTo>
                      <a:pt x="75" y="49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2" name="Freeform 318"/>
              <p:cNvSpPr>
                <a:spLocks/>
              </p:cNvSpPr>
              <p:nvPr/>
            </p:nvSpPr>
            <p:spPr bwMode="auto">
              <a:xfrm>
                <a:off x="3936" y="3327"/>
                <a:ext cx="18" cy="292"/>
              </a:xfrm>
              <a:custGeom>
                <a:avLst/>
                <a:gdLst>
                  <a:gd name="T0" fmla="*/ 0 w 268"/>
                  <a:gd name="T1" fmla="*/ 0 h 740"/>
                  <a:gd name="T2" fmla="*/ 0 w 268"/>
                  <a:gd name="T3" fmla="*/ 0 h 740"/>
                  <a:gd name="T4" fmla="*/ 0 w 268"/>
                  <a:gd name="T5" fmla="*/ 0 h 740"/>
                  <a:gd name="T6" fmla="*/ 0 w 268"/>
                  <a:gd name="T7" fmla="*/ 0 h 740"/>
                  <a:gd name="T8" fmla="*/ 0 w 268"/>
                  <a:gd name="T9" fmla="*/ 0 h 740"/>
                  <a:gd name="T10" fmla="*/ 0 w 268"/>
                  <a:gd name="T11" fmla="*/ 0 h 740"/>
                  <a:gd name="T12" fmla="*/ 0 w 268"/>
                  <a:gd name="T13" fmla="*/ 0 h 7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"/>
                  <a:gd name="T22" fmla="*/ 0 h 740"/>
                  <a:gd name="T23" fmla="*/ 268 w 268"/>
                  <a:gd name="T24" fmla="*/ 740 h 7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" h="740">
                    <a:moveTo>
                      <a:pt x="146" y="104"/>
                    </a:moveTo>
                    <a:lnTo>
                      <a:pt x="268" y="740"/>
                    </a:lnTo>
                    <a:lnTo>
                      <a:pt x="197" y="691"/>
                    </a:lnTo>
                    <a:lnTo>
                      <a:pt x="127" y="639"/>
                    </a:lnTo>
                    <a:lnTo>
                      <a:pt x="0" y="0"/>
                    </a:lnTo>
                    <a:lnTo>
                      <a:pt x="72" y="53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3" name="Freeform 319"/>
              <p:cNvSpPr>
                <a:spLocks/>
              </p:cNvSpPr>
              <p:nvPr/>
            </p:nvSpPr>
            <p:spPr bwMode="auto">
              <a:xfrm>
                <a:off x="3926" y="3322"/>
                <a:ext cx="18" cy="292"/>
              </a:xfrm>
              <a:custGeom>
                <a:avLst/>
                <a:gdLst>
                  <a:gd name="T0" fmla="*/ 0 w 265"/>
                  <a:gd name="T1" fmla="*/ 0 h 752"/>
                  <a:gd name="T2" fmla="*/ 0 w 265"/>
                  <a:gd name="T3" fmla="*/ 0 h 752"/>
                  <a:gd name="T4" fmla="*/ 0 w 265"/>
                  <a:gd name="T5" fmla="*/ 0 h 752"/>
                  <a:gd name="T6" fmla="*/ 0 w 265"/>
                  <a:gd name="T7" fmla="*/ 0 h 752"/>
                  <a:gd name="T8" fmla="*/ 0 w 265"/>
                  <a:gd name="T9" fmla="*/ 0 h 752"/>
                  <a:gd name="T10" fmla="*/ 0 w 265"/>
                  <a:gd name="T11" fmla="*/ 0 h 752"/>
                  <a:gd name="T12" fmla="*/ 0 w 265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5"/>
                  <a:gd name="T22" fmla="*/ 0 h 752"/>
                  <a:gd name="T23" fmla="*/ 265 w 265"/>
                  <a:gd name="T24" fmla="*/ 752 h 7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5" h="752">
                    <a:moveTo>
                      <a:pt x="138" y="113"/>
                    </a:moveTo>
                    <a:lnTo>
                      <a:pt x="265" y="752"/>
                    </a:lnTo>
                    <a:lnTo>
                      <a:pt x="198" y="699"/>
                    </a:lnTo>
                    <a:lnTo>
                      <a:pt x="131" y="643"/>
                    </a:lnTo>
                    <a:lnTo>
                      <a:pt x="0" y="0"/>
                    </a:lnTo>
                    <a:lnTo>
                      <a:pt x="68" y="57"/>
                    </a:lnTo>
                    <a:lnTo>
                      <a:pt x="138" y="113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4" name="Freeform 320"/>
              <p:cNvSpPr>
                <a:spLocks/>
              </p:cNvSpPr>
              <p:nvPr/>
            </p:nvSpPr>
            <p:spPr bwMode="auto">
              <a:xfrm>
                <a:off x="3918" y="3317"/>
                <a:ext cx="18" cy="292"/>
              </a:xfrm>
              <a:custGeom>
                <a:avLst/>
                <a:gdLst>
                  <a:gd name="T0" fmla="*/ 0 w 263"/>
                  <a:gd name="T1" fmla="*/ 0 h 764"/>
                  <a:gd name="T2" fmla="*/ 0 w 263"/>
                  <a:gd name="T3" fmla="*/ 0 h 764"/>
                  <a:gd name="T4" fmla="*/ 0 w 263"/>
                  <a:gd name="T5" fmla="*/ 0 h 764"/>
                  <a:gd name="T6" fmla="*/ 0 w 263"/>
                  <a:gd name="T7" fmla="*/ 0 h 764"/>
                  <a:gd name="T8" fmla="*/ 0 w 263"/>
                  <a:gd name="T9" fmla="*/ 0 h 764"/>
                  <a:gd name="T10" fmla="*/ 0 w 263"/>
                  <a:gd name="T11" fmla="*/ 0 h 764"/>
                  <a:gd name="T12" fmla="*/ 0 w 263"/>
                  <a:gd name="T13" fmla="*/ 0 h 7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764"/>
                  <a:gd name="T23" fmla="*/ 263 w 263"/>
                  <a:gd name="T24" fmla="*/ 764 h 7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764">
                    <a:moveTo>
                      <a:pt x="132" y="121"/>
                    </a:moveTo>
                    <a:lnTo>
                      <a:pt x="263" y="764"/>
                    </a:lnTo>
                    <a:lnTo>
                      <a:pt x="197" y="706"/>
                    </a:lnTo>
                    <a:lnTo>
                      <a:pt x="135" y="646"/>
                    </a:lnTo>
                    <a:lnTo>
                      <a:pt x="0" y="0"/>
                    </a:lnTo>
                    <a:lnTo>
                      <a:pt x="65" y="62"/>
                    </a:lnTo>
                    <a:lnTo>
                      <a:pt x="132" y="121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5" name="Freeform 321"/>
              <p:cNvSpPr>
                <a:spLocks/>
              </p:cNvSpPr>
              <p:nvPr/>
            </p:nvSpPr>
            <p:spPr bwMode="auto">
              <a:xfrm>
                <a:off x="3908" y="3311"/>
                <a:ext cx="20" cy="292"/>
              </a:xfrm>
              <a:custGeom>
                <a:avLst/>
                <a:gdLst>
                  <a:gd name="T0" fmla="*/ 0 w 260"/>
                  <a:gd name="T1" fmla="*/ 0 h 776"/>
                  <a:gd name="T2" fmla="*/ 0 w 260"/>
                  <a:gd name="T3" fmla="*/ 0 h 776"/>
                  <a:gd name="T4" fmla="*/ 0 w 260"/>
                  <a:gd name="T5" fmla="*/ 0 h 776"/>
                  <a:gd name="T6" fmla="*/ 0 w 260"/>
                  <a:gd name="T7" fmla="*/ 0 h 776"/>
                  <a:gd name="T8" fmla="*/ 0 w 260"/>
                  <a:gd name="T9" fmla="*/ 0 h 776"/>
                  <a:gd name="T10" fmla="*/ 0 w 260"/>
                  <a:gd name="T11" fmla="*/ 0 h 776"/>
                  <a:gd name="T12" fmla="*/ 0 w 260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0"/>
                  <a:gd name="T22" fmla="*/ 0 h 776"/>
                  <a:gd name="T23" fmla="*/ 260 w 260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0" h="776">
                    <a:moveTo>
                      <a:pt x="125" y="130"/>
                    </a:moveTo>
                    <a:lnTo>
                      <a:pt x="260" y="776"/>
                    </a:lnTo>
                    <a:lnTo>
                      <a:pt x="198" y="713"/>
                    </a:lnTo>
                    <a:lnTo>
                      <a:pt x="139" y="650"/>
                    </a:lnTo>
                    <a:lnTo>
                      <a:pt x="0" y="0"/>
                    </a:lnTo>
                    <a:lnTo>
                      <a:pt x="62" y="67"/>
                    </a:lnTo>
                    <a:lnTo>
                      <a:pt x="125" y="130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6" name="Freeform 322"/>
              <p:cNvSpPr>
                <a:spLocks/>
              </p:cNvSpPr>
              <p:nvPr/>
            </p:nvSpPr>
            <p:spPr bwMode="auto">
              <a:xfrm>
                <a:off x="3900" y="3304"/>
                <a:ext cx="18" cy="292"/>
              </a:xfrm>
              <a:custGeom>
                <a:avLst/>
                <a:gdLst>
                  <a:gd name="T0" fmla="*/ 0 w 256"/>
                  <a:gd name="T1" fmla="*/ 0 h 788"/>
                  <a:gd name="T2" fmla="*/ 0 w 256"/>
                  <a:gd name="T3" fmla="*/ 0 h 788"/>
                  <a:gd name="T4" fmla="*/ 0 w 256"/>
                  <a:gd name="T5" fmla="*/ 0 h 788"/>
                  <a:gd name="T6" fmla="*/ 0 w 256"/>
                  <a:gd name="T7" fmla="*/ 0 h 788"/>
                  <a:gd name="T8" fmla="*/ 0 w 256"/>
                  <a:gd name="T9" fmla="*/ 0 h 788"/>
                  <a:gd name="T10" fmla="*/ 0 w 256"/>
                  <a:gd name="T11" fmla="*/ 0 h 788"/>
                  <a:gd name="T12" fmla="*/ 0 w 256"/>
                  <a:gd name="T13" fmla="*/ 0 h 7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788"/>
                  <a:gd name="T23" fmla="*/ 256 w 256"/>
                  <a:gd name="T24" fmla="*/ 788 h 7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788">
                    <a:moveTo>
                      <a:pt x="117" y="138"/>
                    </a:moveTo>
                    <a:lnTo>
                      <a:pt x="256" y="788"/>
                    </a:lnTo>
                    <a:lnTo>
                      <a:pt x="197" y="721"/>
                    </a:lnTo>
                    <a:lnTo>
                      <a:pt x="142" y="653"/>
                    </a:lnTo>
                    <a:lnTo>
                      <a:pt x="0" y="0"/>
                    </a:lnTo>
                    <a:lnTo>
                      <a:pt x="58" y="70"/>
                    </a:lnTo>
                    <a:lnTo>
                      <a:pt x="117" y="138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7" name="Freeform 323"/>
              <p:cNvSpPr>
                <a:spLocks/>
              </p:cNvSpPr>
              <p:nvPr/>
            </p:nvSpPr>
            <p:spPr bwMode="auto">
              <a:xfrm>
                <a:off x="3862" y="3248"/>
                <a:ext cx="23" cy="292"/>
              </a:xfrm>
              <a:custGeom>
                <a:avLst/>
                <a:gdLst>
                  <a:gd name="T0" fmla="*/ 0 w 332"/>
                  <a:gd name="T1" fmla="*/ 0 h 686"/>
                  <a:gd name="T2" fmla="*/ 0 w 332"/>
                  <a:gd name="T3" fmla="*/ 0 h 686"/>
                  <a:gd name="T4" fmla="*/ 0 w 332"/>
                  <a:gd name="T5" fmla="*/ 0 h 686"/>
                  <a:gd name="T6" fmla="*/ 0 w 332"/>
                  <a:gd name="T7" fmla="*/ 0 h 686"/>
                  <a:gd name="T8" fmla="*/ 0 w 332"/>
                  <a:gd name="T9" fmla="*/ 0 h 686"/>
                  <a:gd name="T10" fmla="*/ 0 w 332"/>
                  <a:gd name="T11" fmla="*/ 0 h 686"/>
                  <a:gd name="T12" fmla="*/ 0 w 332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686"/>
                  <a:gd name="T23" fmla="*/ 332 w 332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686">
                    <a:moveTo>
                      <a:pt x="182" y="0"/>
                    </a:moveTo>
                    <a:lnTo>
                      <a:pt x="332" y="684"/>
                    </a:lnTo>
                    <a:lnTo>
                      <a:pt x="244" y="686"/>
                    </a:lnTo>
                    <a:lnTo>
                      <a:pt x="156" y="685"/>
                    </a:lnTo>
                    <a:lnTo>
                      <a:pt x="0" y="0"/>
                    </a:lnTo>
                    <a:lnTo>
                      <a:pt x="91" y="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667178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8" name="Freeform 324"/>
              <p:cNvSpPr>
                <a:spLocks/>
              </p:cNvSpPr>
              <p:nvPr/>
            </p:nvSpPr>
            <p:spPr bwMode="auto">
              <a:xfrm>
                <a:off x="3848" y="3248"/>
                <a:ext cx="25" cy="292"/>
              </a:xfrm>
              <a:custGeom>
                <a:avLst/>
                <a:gdLst>
                  <a:gd name="T0" fmla="*/ 0 w 336"/>
                  <a:gd name="T1" fmla="*/ 0 h 694"/>
                  <a:gd name="T2" fmla="*/ 0 w 336"/>
                  <a:gd name="T3" fmla="*/ 0 h 694"/>
                  <a:gd name="T4" fmla="*/ 0 w 336"/>
                  <a:gd name="T5" fmla="*/ 0 h 694"/>
                  <a:gd name="T6" fmla="*/ 0 w 336"/>
                  <a:gd name="T7" fmla="*/ 0 h 694"/>
                  <a:gd name="T8" fmla="*/ 0 w 336"/>
                  <a:gd name="T9" fmla="*/ 0 h 694"/>
                  <a:gd name="T10" fmla="*/ 0 w 336"/>
                  <a:gd name="T11" fmla="*/ 0 h 694"/>
                  <a:gd name="T12" fmla="*/ 0 w 336"/>
                  <a:gd name="T13" fmla="*/ 0 h 6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694"/>
                  <a:gd name="T23" fmla="*/ 336 w 336"/>
                  <a:gd name="T24" fmla="*/ 694 h 6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694">
                    <a:moveTo>
                      <a:pt x="180" y="9"/>
                    </a:moveTo>
                    <a:lnTo>
                      <a:pt x="336" y="694"/>
                    </a:lnTo>
                    <a:lnTo>
                      <a:pt x="249" y="689"/>
                    </a:lnTo>
                    <a:lnTo>
                      <a:pt x="161" y="684"/>
                    </a:lnTo>
                    <a:lnTo>
                      <a:pt x="0" y="0"/>
                    </a:lnTo>
                    <a:lnTo>
                      <a:pt x="90" y="6"/>
                    </a:lnTo>
                    <a:lnTo>
                      <a:pt x="180" y="9"/>
                    </a:lnTo>
                    <a:close/>
                  </a:path>
                </a:pathLst>
              </a:custGeom>
              <a:solidFill>
                <a:srgbClr val="5F666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9" name="Freeform 325"/>
              <p:cNvSpPr>
                <a:spLocks/>
              </p:cNvSpPr>
              <p:nvPr/>
            </p:nvSpPr>
            <p:spPr bwMode="auto">
              <a:xfrm>
                <a:off x="3837" y="3248"/>
                <a:ext cx="23" cy="292"/>
              </a:xfrm>
              <a:custGeom>
                <a:avLst/>
                <a:gdLst>
                  <a:gd name="T0" fmla="*/ 0 w 341"/>
                  <a:gd name="T1" fmla="*/ 0 h 704"/>
                  <a:gd name="T2" fmla="*/ 0 w 341"/>
                  <a:gd name="T3" fmla="*/ 0 h 704"/>
                  <a:gd name="T4" fmla="*/ 0 w 341"/>
                  <a:gd name="T5" fmla="*/ 0 h 704"/>
                  <a:gd name="T6" fmla="*/ 0 w 341"/>
                  <a:gd name="T7" fmla="*/ 0 h 704"/>
                  <a:gd name="T8" fmla="*/ 0 w 341"/>
                  <a:gd name="T9" fmla="*/ 0 h 704"/>
                  <a:gd name="T10" fmla="*/ 0 w 341"/>
                  <a:gd name="T11" fmla="*/ 0 h 704"/>
                  <a:gd name="T12" fmla="*/ 0 w 34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"/>
                  <a:gd name="T22" fmla="*/ 0 h 704"/>
                  <a:gd name="T23" fmla="*/ 341 w 34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" h="704">
                    <a:moveTo>
                      <a:pt x="180" y="20"/>
                    </a:moveTo>
                    <a:lnTo>
                      <a:pt x="341" y="704"/>
                    </a:lnTo>
                    <a:lnTo>
                      <a:pt x="253" y="696"/>
                    </a:lnTo>
                    <a:lnTo>
                      <a:pt x="166" y="685"/>
                    </a:lnTo>
                    <a:lnTo>
                      <a:pt x="0" y="0"/>
                    </a:lnTo>
                    <a:lnTo>
                      <a:pt x="89" y="12"/>
                    </a:lnTo>
                    <a:lnTo>
                      <a:pt x="180" y="20"/>
                    </a:lnTo>
                    <a:close/>
                  </a:path>
                </a:pathLst>
              </a:custGeom>
              <a:solidFill>
                <a:srgbClr val="55595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0" name="Freeform 326"/>
              <p:cNvSpPr>
                <a:spLocks/>
              </p:cNvSpPr>
              <p:nvPr/>
            </p:nvSpPr>
            <p:spPr bwMode="auto">
              <a:xfrm>
                <a:off x="3823" y="3245"/>
                <a:ext cx="25" cy="292"/>
              </a:xfrm>
              <a:custGeom>
                <a:avLst/>
                <a:gdLst>
                  <a:gd name="T0" fmla="*/ 0 w 343"/>
                  <a:gd name="T1" fmla="*/ 0 h 713"/>
                  <a:gd name="T2" fmla="*/ 0 w 343"/>
                  <a:gd name="T3" fmla="*/ 0 h 713"/>
                  <a:gd name="T4" fmla="*/ 0 w 343"/>
                  <a:gd name="T5" fmla="*/ 0 h 713"/>
                  <a:gd name="T6" fmla="*/ 0 w 343"/>
                  <a:gd name="T7" fmla="*/ 0 h 713"/>
                  <a:gd name="T8" fmla="*/ 0 w 343"/>
                  <a:gd name="T9" fmla="*/ 0 h 713"/>
                  <a:gd name="T10" fmla="*/ 0 w 343"/>
                  <a:gd name="T11" fmla="*/ 0 h 713"/>
                  <a:gd name="T12" fmla="*/ 0 w 343"/>
                  <a:gd name="T13" fmla="*/ 0 h 7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3"/>
                  <a:gd name="T22" fmla="*/ 0 h 713"/>
                  <a:gd name="T23" fmla="*/ 343 w 343"/>
                  <a:gd name="T24" fmla="*/ 713 h 7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3" h="713">
                    <a:moveTo>
                      <a:pt x="177" y="28"/>
                    </a:moveTo>
                    <a:lnTo>
                      <a:pt x="343" y="713"/>
                    </a:lnTo>
                    <a:lnTo>
                      <a:pt x="257" y="700"/>
                    </a:lnTo>
                    <a:lnTo>
                      <a:pt x="171" y="685"/>
                    </a:lnTo>
                    <a:lnTo>
                      <a:pt x="0" y="0"/>
                    </a:lnTo>
                    <a:lnTo>
                      <a:pt x="88" y="16"/>
                    </a:lnTo>
                    <a:lnTo>
                      <a:pt x="177" y="28"/>
                    </a:lnTo>
                    <a:close/>
                  </a:path>
                </a:pathLst>
              </a:custGeom>
              <a:solidFill>
                <a:srgbClr val="4C4D4E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1" name="Freeform 327"/>
              <p:cNvSpPr>
                <a:spLocks/>
              </p:cNvSpPr>
              <p:nvPr/>
            </p:nvSpPr>
            <p:spPr bwMode="auto">
              <a:xfrm>
                <a:off x="3810" y="3245"/>
                <a:ext cx="25" cy="292"/>
              </a:xfrm>
              <a:custGeom>
                <a:avLst/>
                <a:gdLst>
                  <a:gd name="T0" fmla="*/ 0 w 345"/>
                  <a:gd name="T1" fmla="*/ 0 h 724"/>
                  <a:gd name="T2" fmla="*/ 0 w 345"/>
                  <a:gd name="T3" fmla="*/ 0 h 724"/>
                  <a:gd name="T4" fmla="*/ 0 w 345"/>
                  <a:gd name="T5" fmla="*/ 0 h 724"/>
                  <a:gd name="T6" fmla="*/ 0 w 345"/>
                  <a:gd name="T7" fmla="*/ 0 h 724"/>
                  <a:gd name="T8" fmla="*/ 0 w 345"/>
                  <a:gd name="T9" fmla="*/ 0 h 724"/>
                  <a:gd name="T10" fmla="*/ 0 w 345"/>
                  <a:gd name="T11" fmla="*/ 0 h 724"/>
                  <a:gd name="T12" fmla="*/ 0 w 345"/>
                  <a:gd name="T13" fmla="*/ 0 h 7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5"/>
                  <a:gd name="T22" fmla="*/ 0 h 724"/>
                  <a:gd name="T23" fmla="*/ 345 w 345"/>
                  <a:gd name="T24" fmla="*/ 724 h 7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5" h="724">
                    <a:moveTo>
                      <a:pt x="174" y="39"/>
                    </a:moveTo>
                    <a:lnTo>
                      <a:pt x="345" y="724"/>
                    </a:lnTo>
                    <a:lnTo>
                      <a:pt x="261" y="707"/>
                    </a:lnTo>
                    <a:lnTo>
                      <a:pt x="177" y="686"/>
                    </a:lnTo>
                    <a:lnTo>
                      <a:pt x="0" y="0"/>
                    </a:lnTo>
                    <a:lnTo>
                      <a:pt x="87" y="20"/>
                    </a:lnTo>
                    <a:lnTo>
                      <a:pt x="174" y="39"/>
                    </a:lnTo>
                    <a:close/>
                  </a:path>
                </a:pathLst>
              </a:custGeom>
              <a:solidFill>
                <a:srgbClr val="3F3E3C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2" name="Freeform 328"/>
              <p:cNvSpPr>
                <a:spLocks/>
              </p:cNvSpPr>
              <p:nvPr/>
            </p:nvSpPr>
            <p:spPr bwMode="auto">
              <a:xfrm>
                <a:off x="3799" y="3242"/>
                <a:ext cx="25" cy="292"/>
              </a:xfrm>
              <a:custGeom>
                <a:avLst/>
                <a:gdLst>
                  <a:gd name="T0" fmla="*/ 0 w 348"/>
                  <a:gd name="T1" fmla="*/ 0 h 735"/>
                  <a:gd name="T2" fmla="*/ 0 w 348"/>
                  <a:gd name="T3" fmla="*/ 0 h 735"/>
                  <a:gd name="T4" fmla="*/ 0 w 348"/>
                  <a:gd name="T5" fmla="*/ 0 h 735"/>
                  <a:gd name="T6" fmla="*/ 0 w 348"/>
                  <a:gd name="T7" fmla="*/ 0 h 735"/>
                  <a:gd name="T8" fmla="*/ 0 w 348"/>
                  <a:gd name="T9" fmla="*/ 0 h 735"/>
                  <a:gd name="T10" fmla="*/ 0 w 348"/>
                  <a:gd name="T11" fmla="*/ 0 h 735"/>
                  <a:gd name="T12" fmla="*/ 0 w 348"/>
                  <a:gd name="T13" fmla="*/ 0 h 7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8"/>
                  <a:gd name="T22" fmla="*/ 0 h 735"/>
                  <a:gd name="T23" fmla="*/ 348 w 348"/>
                  <a:gd name="T24" fmla="*/ 735 h 7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8" h="735">
                    <a:moveTo>
                      <a:pt x="171" y="49"/>
                    </a:moveTo>
                    <a:lnTo>
                      <a:pt x="348" y="735"/>
                    </a:lnTo>
                    <a:lnTo>
                      <a:pt x="264" y="712"/>
                    </a:lnTo>
                    <a:lnTo>
                      <a:pt x="182" y="687"/>
                    </a:lnTo>
                    <a:lnTo>
                      <a:pt x="0" y="0"/>
                    </a:lnTo>
                    <a:lnTo>
                      <a:pt x="85" y="26"/>
                    </a:lnTo>
                    <a:lnTo>
                      <a:pt x="171" y="49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3" name="Freeform 329"/>
              <p:cNvSpPr>
                <a:spLocks/>
              </p:cNvSpPr>
              <p:nvPr/>
            </p:nvSpPr>
            <p:spPr bwMode="auto">
              <a:xfrm>
                <a:off x="3787" y="3238"/>
                <a:ext cx="23" cy="292"/>
              </a:xfrm>
              <a:custGeom>
                <a:avLst/>
                <a:gdLst>
                  <a:gd name="T0" fmla="*/ 0 w 347"/>
                  <a:gd name="T1" fmla="*/ 0 h 747"/>
                  <a:gd name="T2" fmla="*/ 0 w 347"/>
                  <a:gd name="T3" fmla="*/ 0 h 747"/>
                  <a:gd name="T4" fmla="*/ 0 w 347"/>
                  <a:gd name="T5" fmla="*/ 0 h 747"/>
                  <a:gd name="T6" fmla="*/ 0 w 347"/>
                  <a:gd name="T7" fmla="*/ 0 h 747"/>
                  <a:gd name="T8" fmla="*/ 0 w 347"/>
                  <a:gd name="T9" fmla="*/ 0 h 747"/>
                  <a:gd name="T10" fmla="*/ 0 w 347"/>
                  <a:gd name="T11" fmla="*/ 0 h 747"/>
                  <a:gd name="T12" fmla="*/ 0 w 347"/>
                  <a:gd name="T13" fmla="*/ 0 h 7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747"/>
                  <a:gd name="T23" fmla="*/ 347 w 347"/>
                  <a:gd name="T24" fmla="*/ 747 h 7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747">
                    <a:moveTo>
                      <a:pt x="165" y="60"/>
                    </a:moveTo>
                    <a:lnTo>
                      <a:pt x="347" y="747"/>
                    </a:lnTo>
                    <a:lnTo>
                      <a:pt x="266" y="720"/>
                    </a:lnTo>
                    <a:lnTo>
                      <a:pt x="186" y="690"/>
                    </a:lnTo>
                    <a:lnTo>
                      <a:pt x="0" y="0"/>
                    </a:lnTo>
                    <a:lnTo>
                      <a:pt x="82" y="31"/>
                    </a:lnTo>
                    <a:lnTo>
                      <a:pt x="165" y="60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4" name="Freeform 330"/>
              <p:cNvSpPr>
                <a:spLocks/>
              </p:cNvSpPr>
              <p:nvPr/>
            </p:nvSpPr>
            <p:spPr bwMode="auto">
              <a:xfrm>
                <a:off x="3775" y="3235"/>
                <a:ext cx="25" cy="292"/>
              </a:xfrm>
              <a:custGeom>
                <a:avLst/>
                <a:gdLst>
                  <a:gd name="T0" fmla="*/ 0 w 347"/>
                  <a:gd name="T1" fmla="*/ 0 h 759"/>
                  <a:gd name="T2" fmla="*/ 0 w 347"/>
                  <a:gd name="T3" fmla="*/ 0 h 759"/>
                  <a:gd name="T4" fmla="*/ 0 w 347"/>
                  <a:gd name="T5" fmla="*/ 0 h 759"/>
                  <a:gd name="T6" fmla="*/ 0 w 347"/>
                  <a:gd name="T7" fmla="*/ 0 h 759"/>
                  <a:gd name="T8" fmla="*/ 0 w 347"/>
                  <a:gd name="T9" fmla="*/ 0 h 759"/>
                  <a:gd name="T10" fmla="*/ 0 w 347"/>
                  <a:gd name="T11" fmla="*/ 0 h 759"/>
                  <a:gd name="T12" fmla="*/ 0 w 347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7"/>
                  <a:gd name="T22" fmla="*/ 0 h 759"/>
                  <a:gd name="T23" fmla="*/ 347 w 347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7" h="759">
                    <a:moveTo>
                      <a:pt x="161" y="69"/>
                    </a:moveTo>
                    <a:lnTo>
                      <a:pt x="347" y="759"/>
                    </a:lnTo>
                    <a:lnTo>
                      <a:pt x="268" y="726"/>
                    </a:lnTo>
                    <a:lnTo>
                      <a:pt x="190" y="692"/>
                    </a:lnTo>
                    <a:lnTo>
                      <a:pt x="0" y="0"/>
                    </a:lnTo>
                    <a:lnTo>
                      <a:pt x="80" y="36"/>
                    </a:lnTo>
                    <a:lnTo>
                      <a:pt x="161" y="69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5" name="Freeform 331"/>
              <p:cNvSpPr>
                <a:spLocks/>
              </p:cNvSpPr>
              <p:nvPr/>
            </p:nvSpPr>
            <p:spPr bwMode="auto">
              <a:xfrm>
                <a:off x="3764" y="3232"/>
                <a:ext cx="25" cy="292"/>
              </a:xfrm>
              <a:custGeom>
                <a:avLst/>
                <a:gdLst>
                  <a:gd name="T0" fmla="*/ 0 w 345"/>
                  <a:gd name="T1" fmla="*/ 0 h 771"/>
                  <a:gd name="T2" fmla="*/ 0 w 345"/>
                  <a:gd name="T3" fmla="*/ 0 h 771"/>
                  <a:gd name="T4" fmla="*/ 0 w 345"/>
                  <a:gd name="T5" fmla="*/ 0 h 771"/>
                  <a:gd name="T6" fmla="*/ 0 w 345"/>
                  <a:gd name="T7" fmla="*/ 0 h 771"/>
                  <a:gd name="T8" fmla="*/ 0 w 345"/>
                  <a:gd name="T9" fmla="*/ 0 h 771"/>
                  <a:gd name="T10" fmla="*/ 0 w 345"/>
                  <a:gd name="T11" fmla="*/ 0 h 771"/>
                  <a:gd name="T12" fmla="*/ 0 w 345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5"/>
                  <a:gd name="T22" fmla="*/ 0 h 771"/>
                  <a:gd name="T23" fmla="*/ 345 w 345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5" h="771">
                    <a:moveTo>
                      <a:pt x="155" y="79"/>
                    </a:moveTo>
                    <a:lnTo>
                      <a:pt x="345" y="771"/>
                    </a:lnTo>
                    <a:lnTo>
                      <a:pt x="269" y="734"/>
                    </a:lnTo>
                    <a:lnTo>
                      <a:pt x="195" y="693"/>
                    </a:lnTo>
                    <a:lnTo>
                      <a:pt x="0" y="0"/>
                    </a:lnTo>
                    <a:lnTo>
                      <a:pt x="76" y="41"/>
                    </a:lnTo>
                    <a:lnTo>
                      <a:pt x="155" y="79"/>
                    </a:lnTo>
                    <a:close/>
                  </a:path>
                </a:pathLst>
              </a:custGeom>
              <a:solidFill>
                <a:srgbClr val="383533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6" name="Freeform 332"/>
              <p:cNvSpPr>
                <a:spLocks/>
              </p:cNvSpPr>
              <p:nvPr/>
            </p:nvSpPr>
            <p:spPr bwMode="auto">
              <a:xfrm>
                <a:off x="3754" y="3227"/>
                <a:ext cx="25" cy="292"/>
              </a:xfrm>
              <a:custGeom>
                <a:avLst/>
                <a:gdLst>
                  <a:gd name="T0" fmla="*/ 0 w 344"/>
                  <a:gd name="T1" fmla="*/ 0 h 782"/>
                  <a:gd name="T2" fmla="*/ 0 w 344"/>
                  <a:gd name="T3" fmla="*/ 0 h 782"/>
                  <a:gd name="T4" fmla="*/ 0 w 344"/>
                  <a:gd name="T5" fmla="*/ 0 h 782"/>
                  <a:gd name="T6" fmla="*/ 0 w 344"/>
                  <a:gd name="T7" fmla="*/ 0 h 782"/>
                  <a:gd name="T8" fmla="*/ 0 w 344"/>
                  <a:gd name="T9" fmla="*/ 0 h 782"/>
                  <a:gd name="T10" fmla="*/ 0 w 344"/>
                  <a:gd name="T11" fmla="*/ 0 h 782"/>
                  <a:gd name="T12" fmla="*/ 0 w 344"/>
                  <a:gd name="T13" fmla="*/ 0 h 7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4"/>
                  <a:gd name="T22" fmla="*/ 0 h 782"/>
                  <a:gd name="T23" fmla="*/ 344 w 344"/>
                  <a:gd name="T24" fmla="*/ 782 h 7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4" h="782">
                    <a:moveTo>
                      <a:pt x="149" y="89"/>
                    </a:moveTo>
                    <a:lnTo>
                      <a:pt x="344" y="782"/>
                    </a:lnTo>
                    <a:lnTo>
                      <a:pt x="270" y="740"/>
                    </a:lnTo>
                    <a:lnTo>
                      <a:pt x="199" y="695"/>
                    </a:lnTo>
                    <a:lnTo>
                      <a:pt x="0" y="0"/>
                    </a:lnTo>
                    <a:lnTo>
                      <a:pt x="73" y="46"/>
                    </a:lnTo>
                    <a:lnTo>
                      <a:pt x="149" y="89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7" name="Freeform 333"/>
              <p:cNvSpPr>
                <a:spLocks/>
              </p:cNvSpPr>
              <p:nvPr/>
            </p:nvSpPr>
            <p:spPr bwMode="auto">
              <a:xfrm>
                <a:off x="3742" y="3222"/>
                <a:ext cx="26" cy="292"/>
              </a:xfrm>
              <a:custGeom>
                <a:avLst/>
                <a:gdLst>
                  <a:gd name="T0" fmla="*/ 0 w 340"/>
                  <a:gd name="T1" fmla="*/ 0 h 795"/>
                  <a:gd name="T2" fmla="*/ 0 w 340"/>
                  <a:gd name="T3" fmla="*/ 0 h 795"/>
                  <a:gd name="T4" fmla="*/ 0 w 340"/>
                  <a:gd name="T5" fmla="*/ 0 h 795"/>
                  <a:gd name="T6" fmla="*/ 0 w 340"/>
                  <a:gd name="T7" fmla="*/ 0 h 795"/>
                  <a:gd name="T8" fmla="*/ 0 w 340"/>
                  <a:gd name="T9" fmla="*/ 0 h 795"/>
                  <a:gd name="T10" fmla="*/ 0 w 340"/>
                  <a:gd name="T11" fmla="*/ 0 h 795"/>
                  <a:gd name="T12" fmla="*/ 0 w 340"/>
                  <a:gd name="T13" fmla="*/ 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0"/>
                  <a:gd name="T22" fmla="*/ 0 h 795"/>
                  <a:gd name="T23" fmla="*/ 340 w 340"/>
                  <a:gd name="T24" fmla="*/ 795 h 7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0" h="795">
                    <a:moveTo>
                      <a:pt x="141" y="100"/>
                    </a:moveTo>
                    <a:lnTo>
                      <a:pt x="340" y="795"/>
                    </a:lnTo>
                    <a:lnTo>
                      <a:pt x="271" y="748"/>
                    </a:lnTo>
                    <a:lnTo>
                      <a:pt x="203" y="698"/>
                    </a:lnTo>
                    <a:lnTo>
                      <a:pt x="0" y="0"/>
                    </a:lnTo>
                    <a:lnTo>
                      <a:pt x="70" y="51"/>
                    </a:lnTo>
                    <a:lnTo>
                      <a:pt x="141" y="100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8" name="Freeform 334"/>
              <p:cNvSpPr>
                <a:spLocks/>
              </p:cNvSpPr>
              <p:nvPr/>
            </p:nvSpPr>
            <p:spPr bwMode="auto">
              <a:xfrm>
                <a:off x="3734" y="3217"/>
                <a:ext cx="23" cy="292"/>
              </a:xfrm>
              <a:custGeom>
                <a:avLst/>
                <a:gdLst>
                  <a:gd name="T0" fmla="*/ 0 w 336"/>
                  <a:gd name="T1" fmla="*/ 0 h 809"/>
                  <a:gd name="T2" fmla="*/ 0 w 336"/>
                  <a:gd name="T3" fmla="*/ 0 h 809"/>
                  <a:gd name="T4" fmla="*/ 0 w 336"/>
                  <a:gd name="T5" fmla="*/ 0 h 809"/>
                  <a:gd name="T6" fmla="*/ 0 w 336"/>
                  <a:gd name="T7" fmla="*/ 0 h 809"/>
                  <a:gd name="T8" fmla="*/ 0 w 336"/>
                  <a:gd name="T9" fmla="*/ 0 h 809"/>
                  <a:gd name="T10" fmla="*/ 0 w 336"/>
                  <a:gd name="T11" fmla="*/ 0 h 809"/>
                  <a:gd name="T12" fmla="*/ 0 w 336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809"/>
                  <a:gd name="T23" fmla="*/ 336 w 336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809">
                    <a:moveTo>
                      <a:pt x="133" y="111"/>
                    </a:moveTo>
                    <a:lnTo>
                      <a:pt x="336" y="809"/>
                    </a:lnTo>
                    <a:lnTo>
                      <a:pt x="270" y="756"/>
                    </a:lnTo>
                    <a:lnTo>
                      <a:pt x="207" y="701"/>
                    </a:lnTo>
                    <a:lnTo>
                      <a:pt x="0" y="0"/>
                    </a:lnTo>
                    <a:lnTo>
                      <a:pt x="65" y="57"/>
                    </a:lnTo>
                    <a:lnTo>
                      <a:pt x="133" y="111"/>
                    </a:lnTo>
                    <a:close/>
                  </a:path>
                </a:pathLst>
              </a:custGeom>
              <a:solidFill>
                <a:srgbClr val="36323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9" name="Freeform 335"/>
              <p:cNvSpPr>
                <a:spLocks/>
              </p:cNvSpPr>
              <p:nvPr/>
            </p:nvSpPr>
            <p:spPr bwMode="auto">
              <a:xfrm>
                <a:off x="3726" y="3212"/>
                <a:ext cx="23" cy="292"/>
              </a:xfrm>
              <a:custGeom>
                <a:avLst/>
                <a:gdLst>
                  <a:gd name="T0" fmla="*/ 0 w 331"/>
                  <a:gd name="T1" fmla="*/ 0 h 822"/>
                  <a:gd name="T2" fmla="*/ 0 w 331"/>
                  <a:gd name="T3" fmla="*/ 0 h 822"/>
                  <a:gd name="T4" fmla="*/ 0 w 331"/>
                  <a:gd name="T5" fmla="*/ 0 h 822"/>
                  <a:gd name="T6" fmla="*/ 0 w 331"/>
                  <a:gd name="T7" fmla="*/ 0 h 822"/>
                  <a:gd name="T8" fmla="*/ 0 w 331"/>
                  <a:gd name="T9" fmla="*/ 0 h 822"/>
                  <a:gd name="T10" fmla="*/ 0 w 331"/>
                  <a:gd name="T11" fmla="*/ 0 h 822"/>
                  <a:gd name="T12" fmla="*/ 0 w 331"/>
                  <a:gd name="T13" fmla="*/ 0 h 8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1"/>
                  <a:gd name="T22" fmla="*/ 0 h 822"/>
                  <a:gd name="T23" fmla="*/ 331 w 331"/>
                  <a:gd name="T24" fmla="*/ 822 h 8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1" h="822">
                    <a:moveTo>
                      <a:pt x="124" y="121"/>
                    </a:moveTo>
                    <a:lnTo>
                      <a:pt x="331" y="822"/>
                    </a:lnTo>
                    <a:lnTo>
                      <a:pt x="269" y="764"/>
                    </a:lnTo>
                    <a:lnTo>
                      <a:pt x="210" y="705"/>
                    </a:lnTo>
                    <a:lnTo>
                      <a:pt x="0" y="0"/>
                    </a:lnTo>
                    <a:lnTo>
                      <a:pt x="60" y="62"/>
                    </a:lnTo>
                    <a:lnTo>
                      <a:pt x="124" y="121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0" name="Freeform 336"/>
              <p:cNvSpPr>
                <a:spLocks/>
              </p:cNvSpPr>
              <p:nvPr/>
            </p:nvSpPr>
            <p:spPr bwMode="auto">
              <a:xfrm>
                <a:off x="3718" y="3206"/>
                <a:ext cx="23" cy="292"/>
              </a:xfrm>
              <a:custGeom>
                <a:avLst/>
                <a:gdLst>
                  <a:gd name="T0" fmla="*/ 0 w 325"/>
                  <a:gd name="T1" fmla="*/ 0 h 837"/>
                  <a:gd name="T2" fmla="*/ 0 w 325"/>
                  <a:gd name="T3" fmla="*/ 0 h 837"/>
                  <a:gd name="T4" fmla="*/ 0 w 325"/>
                  <a:gd name="T5" fmla="*/ 0 h 837"/>
                  <a:gd name="T6" fmla="*/ 0 w 325"/>
                  <a:gd name="T7" fmla="*/ 0 h 837"/>
                  <a:gd name="T8" fmla="*/ 0 w 325"/>
                  <a:gd name="T9" fmla="*/ 0 h 837"/>
                  <a:gd name="T10" fmla="*/ 0 w 325"/>
                  <a:gd name="T11" fmla="*/ 0 h 837"/>
                  <a:gd name="T12" fmla="*/ 0 w 325"/>
                  <a:gd name="T13" fmla="*/ 0 h 8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5"/>
                  <a:gd name="T22" fmla="*/ 0 h 837"/>
                  <a:gd name="T23" fmla="*/ 325 w 325"/>
                  <a:gd name="T24" fmla="*/ 837 h 8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5" h="837">
                    <a:moveTo>
                      <a:pt x="115" y="132"/>
                    </a:moveTo>
                    <a:lnTo>
                      <a:pt x="325" y="837"/>
                    </a:lnTo>
                    <a:lnTo>
                      <a:pt x="267" y="773"/>
                    </a:lnTo>
                    <a:lnTo>
                      <a:pt x="213" y="709"/>
                    </a:lnTo>
                    <a:lnTo>
                      <a:pt x="0" y="0"/>
                    </a:lnTo>
                    <a:lnTo>
                      <a:pt x="56" y="68"/>
                    </a:lnTo>
                    <a:lnTo>
                      <a:pt x="115" y="132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1" name="Freeform 337"/>
              <p:cNvSpPr>
                <a:spLocks/>
              </p:cNvSpPr>
              <p:nvPr/>
            </p:nvSpPr>
            <p:spPr bwMode="auto">
              <a:xfrm>
                <a:off x="3709" y="3199"/>
                <a:ext cx="23" cy="292"/>
              </a:xfrm>
              <a:custGeom>
                <a:avLst/>
                <a:gdLst>
                  <a:gd name="T0" fmla="*/ 0 w 319"/>
                  <a:gd name="T1" fmla="*/ 0 h 850"/>
                  <a:gd name="T2" fmla="*/ 0 w 319"/>
                  <a:gd name="T3" fmla="*/ 0 h 850"/>
                  <a:gd name="T4" fmla="*/ 0 w 319"/>
                  <a:gd name="T5" fmla="*/ 0 h 850"/>
                  <a:gd name="T6" fmla="*/ 0 w 319"/>
                  <a:gd name="T7" fmla="*/ 0 h 850"/>
                  <a:gd name="T8" fmla="*/ 0 w 319"/>
                  <a:gd name="T9" fmla="*/ 0 h 850"/>
                  <a:gd name="T10" fmla="*/ 0 w 319"/>
                  <a:gd name="T11" fmla="*/ 0 h 850"/>
                  <a:gd name="T12" fmla="*/ 0 w 319"/>
                  <a:gd name="T13" fmla="*/ 0 h 8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9"/>
                  <a:gd name="T22" fmla="*/ 0 h 850"/>
                  <a:gd name="T23" fmla="*/ 319 w 319"/>
                  <a:gd name="T24" fmla="*/ 850 h 8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9" h="850">
                    <a:moveTo>
                      <a:pt x="106" y="141"/>
                    </a:moveTo>
                    <a:lnTo>
                      <a:pt x="319" y="850"/>
                    </a:lnTo>
                    <a:lnTo>
                      <a:pt x="267" y="781"/>
                    </a:lnTo>
                    <a:lnTo>
                      <a:pt x="216" y="711"/>
                    </a:lnTo>
                    <a:lnTo>
                      <a:pt x="0" y="0"/>
                    </a:lnTo>
                    <a:lnTo>
                      <a:pt x="51" y="72"/>
                    </a:lnTo>
                    <a:lnTo>
                      <a:pt x="106" y="141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2" name="Freeform 338"/>
              <p:cNvSpPr>
                <a:spLocks/>
              </p:cNvSpPr>
              <p:nvPr/>
            </p:nvSpPr>
            <p:spPr bwMode="auto">
              <a:xfrm>
                <a:off x="3703" y="3192"/>
                <a:ext cx="23" cy="292"/>
              </a:xfrm>
              <a:custGeom>
                <a:avLst/>
                <a:gdLst>
                  <a:gd name="T0" fmla="*/ 0 w 310"/>
                  <a:gd name="T1" fmla="*/ 0 h 864"/>
                  <a:gd name="T2" fmla="*/ 0 w 310"/>
                  <a:gd name="T3" fmla="*/ 0 h 864"/>
                  <a:gd name="T4" fmla="*/ 0 w 310"/>
                  <a:gd name="T5" fmla="*/ 0 h 864"/>
                  <a:gd name="T6" fmla="*/ 0 w 310"/>
                  <a:gd name="T7" fmla="*/ 0 h 864"/>
                  <a:gd name="T8" fmla="*/ 0 w 310"/>
                  <a:gd name="T9" fmla="*/ 0 h 864"/>
                  <a:gd name="T10" fmla="*/ 0 w 310"/>
                  <a:gd name="T11" fmla="*/ 0 h 864"/>
                  <a:gd name="T12" fmla="*/ 0 w 310"/>
                  <a:gd name="T13" fmla="*/ 0 h 8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864"/>
                  <a:gd name="T23" fmla="*/ 310 w 310"/>
                  <a:gd name="T24" fmla="*/ 864 h 8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864">
                    <a:moveTo>
                      <a:pt x="94" y="153"/>
                    </a:moveTo>
                    <a:lnTo>
                      <a:pt x="310" y="864"/>
                    </a:lnTo>
                    <a:lnTo>
                      <a:pt x="263" y="791"/>
                    </a:lnTo>
                    <a:lnTo>
                      <a:pt x="219" y="715"/>
                    </a:lnTo>
                    <a:lnTo>
                      <a:pt x="0" y="0"/>
                    </a:lnTo>
                    <a:lnTo>
                      <a:pt x="46" y="78"/>
                    </a:lnTo>
                    <a:lnTo>
                      <a:pt x="94" y="153"/>
                    </a:lnTo>
                    <a:close/>
                  </a:path>
                </a:pathLst>
              </a:custGeom>
              <a:solidFill>
                <a:srgbClr val="2D292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3" name="Freeform 339"/>
              <p:cNvSpPr>
                <a:spLocks/>
              </p:cNvSpPr>
              <p:nvPr/>
            </p:nvSpPr>
            <p:spPr bwMode="auto">
              <a:xfrm>
                <a:off x="3875" y="3248"/>
                <a:ext cx="13" cy="292"/>
              </a:xfrm>
              <a:custGeom>
                <a:avLst/>
                <a:gdLst>
                  <a:gd name="T0" fmla="*/ 0 w 187"/>
                  <a:gd name="T1" fmla="*/ 0 h 722"/>
                  <a:gd name="T2" fmla="*/ 0 w 187"/>
                  <a:gd name="T3" fmla="*/ 0 h 722"/>
                  <a:gd name="T4" fmla="*/ 0 w 187"/>
                  <a:gd name="T5" fmla="*/ 0 h 722"/>
                  <a:gd name="T6" fmla="*/ 0 w 187"/>
                  <a:gd name="T7" fmla="*/ 0 h 722"/>
                  <a:gd name="T8" fmla="*/ 0 w 187"/>
                  <a:gd name="T9" fmla="*/ 0 h 722"/>
                  <a:gd name="T10" fmla="*/ 0 w 187"/>
                  <a:gd name="T11" fmla="*/ 0 h 722"/>
                  <a:gd name="T12" fmla="*/ 0 w 187"/>
                  <a:gd name="T13" fmla="*/ 0 h 722"/>
                  <a:gd name="T14" fmla="*/ 0 w 187"/>
                  <a:gd name="T15" fmla="*/ 0 h 722"/>
                  <a:gd name="T16" fmla="*/ 0 w 187"/>
                  <a:gd name="T17" fmla="*/ 0 h 722"/>
                  <a:gd name="T18" fmla="*/ 0 w 187"/>
                  <a:gd name="T19" fmla="*/ 0 h 722"/>
                  <a:gd name="T20" fmla="*/ 0 w 187"/>
                  <a:gd name="T21" fmla="*/ 0 h 722"/>
                  <a:gd name="T22" fmla="*/ 0 w 187"/>
                  <a:gd name="T23" fmla="*/ 0 h 722"/>
                  <a:gd name="T24" fmla="*/ 0 w 187"/>
                  <a:gd name="T25" fmla="*/ 0 h 722"/>
                  <a:gd name="T26" fmla="*/ 0 w 187"/>
                  <a:gd name="T27" fmla="*/ 0 h 722"/>
                  <a:gd name="T28" fmla="*/ 0 w 187"/>
                  <a:gd name="T29" fmla="*/ 0 h 722"/>
                  <a:gd name="T30" fmla="*/ 0 w 187"/>
                  <a:gd name="T31" fmla="*/ 0 h 722"/>
                  <a:gd name="T32" fmla="*/ 0 w 187"/>
                  <a:gd name="T33" fmla="*/ 0 h 722"/>
                  <a:gd name="T34" fmla="*/ 0 w 187"/>
                  <a:gd name="T35" fmla="*/ 0 h 722"/>
                  <a:gd name="T36" fmla="*/ 0 w 187"/>
                  <a:gd name="T37" fmla="*/ 0 h 7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7"/>
                  <a:gd name="T58" fmla="*/ 0 h 722"/>
                  <a:gd name="T59" fmla="*/ 187 w 187"/>
                  <a:gd name="T60" fmla="*/ 722 h 7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7" h="722">
                    <a:moveTo>
                      <a:pt x="38" y="40"/>
                    </a:moveTo>
                    <a:lnTo>
                      <a:pt x="187" y="722"/>
                    </a:lnTo>
                    <a:lnTo>
                      <a:pt x="182" y="718"/>
                    </a:lnTo>
                    <a:lnTo>
                      <a:pt x="178" y="713"/>
                    </a:lnTo>
                    <a:lnTo>
                      <a:pt x="173" y="708"/>
                    </a:lnTo>
                    <a:lnTo>
                      <a:pt x="169" y="703"/>
                    </a:lnTo>
                    <a:lnTo>
                      <a:pt x="165" y="698"/>
                    </a:lnTo>
                    <a:lnTo>
                      <a:pt x="160" y="694"/>
                    </a:lnTo>
                    <a:lnTo>
                      <a:pt x="155" y="689"/>
                    </a:lnTo>
                    <a:lnTo>
                      <a:pt x="150" y="684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14" y="15"/>
                    </a:lnTo>
                    <a:lnTo>
                      <a:pt x="18" y="20"/>
                    </a:lnTo>
                    <a:lnTo>
                      <a:pt x="23" y="25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38" y="40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4" name="Freeform 340"/>
              <p:cNvSpPr>
                <a:spLocks/>
              </p:cNvSpPr>
              <p:nvPr/>
            </p:nvSpPr>
            <p:spPr bwMode="auto">
              <a:xfrm>
                <a:off x="3891" y="3298"/>
                <a:ext cx="18" cy="292"/>
              </a:xfrm>
              <a:custGeom>
                <a:avLst/>
                <a:gdLst>
                  <a:gd name="T0" fmla="*/ 0 w 246"/>
                  <a:gd name="T1" fmla="*/ 0 h 814"/>
                  <a:gd name="T2" fmla="*/ 0 w 246"/>
                  <a:gd name="T3" fmla="*/ 0 h 814"/>
                  <a:gd name="T4" fmla="*/ 0 w 246"/>
                  <a:gd name="T5" fmla="*/ 0 h 814"/>
                  <a:gd name="T6" fmla="*/ 0 w 246"/>
                  <a:gd name="T7" fmla="*/ 0 h 814"/>
                  <a:gd name="T8" fmla="*/ 0 w 246"/>
                  <a:gd name="T9" fmla="*/ 0 h 814"/>
                  <a:gd name="T10" fmla="*/ 0 w 246"/>
                  <a:gd name="T11" fmla="*/ 0 h 814"/>
                  <a:gd name="T12" fmla="*/ 0 w 246"/>
                  <a:gd name="T13" fmla="*/ 0 h 814"/>
                  <a:gd name="T14" fmla="*/ 0 w 246"/>
                  <a:gd name="T15" fmla="*/ 0 h 814"/>
                  <a:gd name="T16" fmla="*/ 0 w 246"/>
                  <a:gd name="T17" fmla="*/ 0 h 814"/>
                  <a:gd name="T18" fmla="*/ 0 w 246"/>
                  <a:gd name="T19" fmla="*/ 0 h 814"/>
                  <a:gd name="T20" fmla="*/ 0 w 246"/>
                  <a:gd name="T21" fmla="*/ 0 h 814"/>
                  <a:gd name="T22" fmla="*/ 0 w 246"/>
                  <a:gd name="T23" fmla="*/ 0 h 814"/>
                  <a:gd name="T24" fmla="*/ 0 w 246"/>
                  <a:gd name="T25" fmla="*/ 0 h 8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6"/>
                  <a:gd name="T40" fmla="*/ 0 h 814"/>
                  <a:gd name="T41" fmla="*/ 246 w 246"/>
                  <a:gd name="T42" fmla="*/ 814 h 8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6" h="814">
                    <a:moveTo>
                      <a:pt x="104" y="161"/>
                    </a:moveTo>
                    <a:lnTo>
                      <a:pt x="246" y="814"/>
                    </a:lnTo>
                    <a:lnTo>
                      <a:pt x="224" y="783"/>
                    </a:lnTo>
                    <a:lnTo>
                      <a:pt x="203" y="752"/>
                    </a:lnTo>
                    <a:lnTo>
                      <a:pt x="182" y="721"/>
                    </a:lnTo>
                    <a:lnTo>
                      <a:pt x="163" y="690"/>
                    </a:lnTo>
                    <a:lnTo>
                      <a:pt x="143" y="657"/>
                    </a:lnTo>
                    <a:lnTo>
                      <a:pt x="0" y="0"/>
                    </a:lnTo>
                    <a:lnTo>
                      <a:pt x="19" y="33"/>
                    </a:lnTo>
                    <a:lnTo>
                      <a:pt x="40" y="65"/>
                    </a:lnTo>
                    <a:lnTo>
                      <a:pt x="60" y="97"/>
                    </a:lnTo>
                    <a:lnTo>
                      <a:pt x="82" y="129"/>
                    </a:lnTo>
                    <a:lnTo>
                      <a:pt x="104" y="161"/>
                    </a:lnTo>
                    <a:close/>
                  </a:path>
                </a:pathLst>
              </a:custGeom>
              <a:solidFill>
                <a:srgbClr val="2D292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5" name="Freeform 341"/>
              <p:cNvSpPr>
                <a:spLocks/>
              </p:cNvSpPr>
              <p:nvPr/>
            </p:nvSpPr>
            <p:spPr bwMode="auto">
              <a:xfrm>
                <a:off x="3886" y="3289"/>
                <a:ext cx="15" cy="292"/>
              </a:xfrm>
              <a:custGeom>
                <a:avLst/>
                <a:gdLst>
                  <a:gd name="T0" fmla="*/ 0 w 232"/>
                  <a:gd name="T1" fmla="*/ 0 h 822"/>
                  <a:gd name="T2" fmla="*/ 0 w 232"/>
                  <a:gd name="T3" fmla="*/ 0 h 822"/>
                  <a:gd name="T4" fmla="*/ 0 w 232"/>
                  <a:gd name="T5" fmla="*/ 0 h 822"/>
                  <a:gd name="T6" fmla="*/ 0 w 232"/>
                  <a:gd name="T7" fmla="*/ 0 h 822"/>
                  <a:gd name="T8" fmla="*/ 0 w 232"/>
                  <a:gd name="T9" fmla="*/ 0 h 822"/>
                  <a:gd name="T10" fmla="*/ 0 w 232"/>
                  <a:gd name="T11" fmla="*/ 0 h 822"/>
                  <a:gd name="T12" fmla="*/ 0 w 232"/>
                  <a:gd name="T13" fmla="*/ 0 h 822"/>
                  <a:gd name="T14" fmla="*/ 0 w 232"/>
                  <a:gd name="T15" fmla="*/ 0 h 822"/>
                  <a:gd name="T16" fmla="*/ 0 w 232"/>
                  <a:gd name="T17" fmla="*/ 0 h 822"/>
                  <a:gd name="T18" fmla="*/ 0 w 232"/>
                  <a:gd name="T19" fmla="*/ 0 h 822"/>
                  <a:gd name="T20" fmla="*/ 0 w 232"/>
                  <a:gd name="T21" fmla="*/ 0 h 822"/>
                  <a:gd name="T22" fmla="*/ 0 w 232"/>
                  <a:gd name="T23" fmla="*/ 0 h 822"/>
                  <a:gd name="T24" fmla="*/ 0 w 232"/>
                  <a:gd name="T25" fmla="*/ 0 h 8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2"/>
                  <a:gd name="T40" fmla="*/ 0 h 822"/>
                  <a:gd name="T41" fmla="*/ 232 w 232"/>
                  <a:gd name="T42" fmla="*/ 822 h 8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2" h="822">
                    <a:moveTo>
                      <a:pt x="89" y="165"/>
                    </a:moveTo>
                    <a:lnTo>
                      <a:pt x="232" y="822"/>
                    </a:lnTo>
                    <a:lnTo>
                      <a:pt x="214" y="791"/>
                    </a:lnTo>
                    <a:lnTo>
                      <a:pt x="196" y="759"/>
                    </a:lnTo>
                    <a:lnTo>
                      <a:pt x="179" y="727"/>
                    </a:lnTo>
                    <a:lnTo>
                      <a:pt x="163" y="694"/>
                    </a:lnTo>
                    <a:lnTo>
                      <a:pt x="146" y="661"/>
                    </a:lnTo>
                    <a:lnTo>
                      <a:pt x="0" y="0"/>
                    </a:lnTo>
                    <a:lnTo>
                      <a:pt x="16" y="33"/>
                    </a:lnTo>
                    <a:lnTo>
                      <a:pt x="33" y="66"/>
                    </a:lnTo>
                    <a:lnTo>
                      <a:pt x="51" y="100"/>
                    </a:lnTo>
                    <a:lnTo>
                      <a:pt x="69" y="133"/>
                    </a:lnTo>
                    <a:lnTo>
                      <a:pt x="89" y="165"/>
                    </a:lnTo>
                    <a:close/>
                  </a:path>
                </a:pathLst>
              </a:custGeom>
              <a:solidFill>
                <a:srgbClr val="2D292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6" name="Freeform 342"/>
              <p:cNvSpPr>
                <a:spLocks/>
              </p:cNvSpPr>
              <p:nvPr/>
            </p:nvSpPr>
            <p:spPr bwMode="auto">
              <a:xfrm>
                <a:off x="3880" y="3280"/>
                <a:ext cx="17" cy="292"/>
              </a:xfrm>
              <a:custGeom>
                <a:avLst/>
                <a:gdLst>
                  <a:gd name="T0" fmla="*/ 0 w 226"/>
                  <a:gd name="T1" fmla="*/ 0 h 869"/>
                  <a:gd name="T2" fmla="*/ 0 w 226"/>
                  <a:gd name="T3" fmla="*/ 0 h 869"/>
                  <a:gd name="T4" fmla="*/ 0 w 226"/>
                  <a:gd name="T5" fmla="*/ 0 h 869"/>
                  <a:gd name="T6" fmla="*/ 0 w 226"/>
                  <a:gd name="T7" fmla="*/ 0 h 869"/>
                  <a:gd name="T8" fmla="*/ 0 w 226"/>
                  <a:gd name="T9" fmla="*/ 0 h 869"/>
                  <a:gd name="T10" fmla="*/ 0 w 226"/>
                  <a:gd name="T11" fmla="*/ 0 h 869"/>
                  <a:gd name="T12" fmla="*/ 0 w 226"/>
                  <a:gd name="T13" fmla="*/ 0 h 869"/>
                  <a:gd name="T14" fmla="*/ 0 w 226"/>
                  <a:gd name="T15" fmla="*/ 0 h 869"/>
                  <a:gd name="T16" fmla="*/ 0 w 226"/>
                  <a:gd name="T17" fmla="*/ 0 h 869"/>
                  <a:gd name="T18" fmla="*/ 0 w 226"/>
                  <a:gd name="T19" fmla="*/ 0 h 869"/>
                  <a:gd name="T20" fmla="*/ 0 w 226"/>
                  <a:gd name="T21" fmla="*/ 0 h 869"/>
                  <a:gd name="T22" fmla="*/ 0 w 226"/>
                  <a:gd name="T23" fmla="*/ 0 h 869"/>
                  <a:gd name="T24" fmla="*/ 0 w 226"/>
                  <a:gd name="T25" fmla="*/ 0 h 869"/>
                  <a:gd name="T26" fmla="*/ 0 w 226"/>
                  <a:gd name="T27" fmla="*/ 0 h 869"/>
                  <a:gd name="T28" fmla="*/ 0 w 226"/>
                  <a:gd name="T29" fmla="*/ 0 h 8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6"/>
                  <a:gd name="T46" fmla="*/ 0 h 869"/>
                  <a:gd name="T47" fmla="*/ 226 w 226"/>
                  <a:gd name="T48" fmla="*/ 869 h 8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6" h="869">
                    <a:moveTo>
                      <a:pt x="80" y="208"/>
                    </a:moveTo>
                    <a:lnTo>
                      <a:pt x="226" y="869"/>
                    </a:lnTo>
                    <a:lnTo>
                      <a:pt x="212" y="836"/>
                    </a:lnTo>
                    <a:lnTo>
                      <a:pt x="197" y="802"/>
                    </a:lnTo>
                    <a:lnTo>
                      <a:pt x="184" y="769"/>
                    </a:lnTo>
                    <a:lnTo>
                      <a:pt x="171" y="736"/>
                    </a:lnTo>
                    <a:lnTo>
                      <a:pt x="160" y="702"/>
                    </a:lnTo>
                    <a:lnTo>
                      <a:pt x="148" y="668"/>
                    </a:lnTo>
                    <a:lnTo>
                      <a:pt x="0" y="0"/>
                    </a:lnTo>
                    <a:lnTo>
                      <a:pt x="11" y="36"/>
                    </a:lnTo>
                    <a:lnTo>
                      <a:pt x="23" y="70"/>
                    </a:lnTo>
                    <a:lnTo>
                      <a:pt x="35" y="105"/>
                    </a:lnTo>
                    <a:lnTo>
                      <a:pt x="50" y="139"/>
                    </a:lnTo>
                    <a:lnTo>
                      <a:pt x="64" y="173"/>
                    </a:lnTo>
                    <a:lnTo>
                      <a:pt x="80" y="208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7" name="Freeform 343"/>
              <p:cNvSpPr>
                <a:spLocks/>
              </p:cNvSpPr>
              <p:nvPr/>
            </p:nvSpPr>
            <p:spPr bwMode="auto">
              <a:xfrm>
                <a:off x="3878" y="3275"/>
                <a:ext cx="13" cy="292"/>
              </a:xfrm>
              <a:custGeom>
                <a:avLst/>
                <a:gdLst>
                  <a:gd name="T0" fmla="*/ 0 w 177"/>
                  <a:gd name="T1" fmla="*/ 0 h 774"/>
                  <a:gd name="T2" fmla="*/ 0 w 177"/>
                  <a:gd name="T3" fmla="*/ 0 h 774"/>
                  <a:gd name="T4" fmla="*/ 0 w 177"/>
                  <a:gd name="T5" fmla="*/ 0 h 774"/>
                  <a:gd name="T6" fmla="*/ 0 w 177"/>
                  <a:gd name="T7" fmla="*/ 0 h 774"/>
                  <a:gd name="T8" fmla="*/ 0 w 177"/>
                  <a:gd name="T9" fmla="*/ 0 h 774"/>
                  <a:gd name="T10" fmla="*/ 0 w 177"/>
                  <a:gd name="T11" fmla="*/ 0 h 774"/>
                  <a:gd name="T12" fmla="*/ 0 w 177"/>
                  <a:gd name="T13" fmla="*/ 0 h 774"/>
                  <a:gd name="T14" fmla="*/ 0 w 177"/>
                  <a:gd name="T15" fmla="*/ 0 h 774"/>
                  <a:gd name="T16" fmla="*/ 0 w 177"/>
                  <a:gd name="T17" fmla="*/ 0 h 7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4"/>
                  <a:gd name="T29" fmla="*/ 177 w 177"/>
                  <a:gd name="T30" fmla="*/ 774 h 7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4">
                    <a:moveTo>
                      <a:pt x="29" y="106"/>
                    </a:moveTo>
                    <a:lnTo>
                      <a:pt x="177" y="774"/>
                    </a:lnTo>
                    <a:lnTo>
                      <a:pt x="167" y="740"/>
                    </a:lnTo>
                    <a:lnTo>
                      <a:pt x="158" y="705"/>
                    </a:lnTo>
                    <a:lnTo>
                      <a:pt x="150" y="670"/>
                    </a:lnTo>
                    <a:lnTo>
                      <a:pt x="0" y="0"/>
                    </a:lnTo>
                    <a:lnTo>
                      <a:pt x="8" y="36"/>
                    </a:lnTo>
                    <a:lnTo>
                      <a:pt x="18" y="71"/>
                    </a:lnTo>
                    <a:lnTo>
                      <a:pt x="29" y="106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8" name="Freeform 344"/>
              <p:cNvSpPr>
                <a:spLocks/>
              </p:cNvSpPr>
              <p:nvPr/>
            </p:nvSpPr>
            <p:spPr bwMode="auto">
              <a:xfrm>
                <a:off x="3698" y="3184"/>
                <a:ext cx="20" cy="292"/>
              </a:xfrm>
              <a:custGeom>
                <a:avLst/>
                <a:gdLst>
                  <a:gd name="T0" fmla="*/ 0 w 289"/>
                  <a:gd name="T1" fmla="*/ 0 h 872"/>
                  <a:gd name="T2" fmla="*/ 0 w 289"/>
                  <a:gd name="T3" fmla="*/ 0 h 872"/>
                  <a:gd name="T4" fmla="*/ 0 w 289"/>
                  <a:gd name="T5" fmla="*/ 0 h 872"/>
                  <a:gd name="T6" fmla="*/ 0 w 289"/>
                  <a:gd name="T7" fmla="*/ 0 h 872"/>
                  <a:gd name="T8" fmla="*/ 0 w 289"/>
                  <a:gd name="T9" fmla="*/ 0 h 872"/>
                  <a:gd name="T10" fmla="*/ 0 w 289"/>
                  <a:gd name="T11" fmla="*/ 0 h 872"/>
                  <a:gd name="T12" fmla="*/ 0 w 289"/>
                  <a:gd name="T13" fmla="*/ 0 h 872"/>
                  <a:gd name="T14" fmla="*/ 0 w 289"/>
                  <a:gd name="T15" fmla="*/ 0 h 872"/>
                  <a:gd name="T16" fmla="*/ 0 w 289"/>
                  <a:gd name="T17" fmla="*/ 0 h 8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9"/>
                  <a:gd name="T28" fmla="*/ 0 h 872"/>
                  <a:gd name="T29" fmla="*/ 289 w 289"/>
                  <a:gd name="T30" fmla="*/ 872 h 8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9" h="872">
                    <a:moveTo>
                      <a:pt x="70" y="157"/>
                    </a:moveTo>
                    <a:lnTo>
                      <a:pt x="289" y="872"/>
                    </a:lnTo>
                    <a:lnTo>
                      <a:pt x="265" y="821"/>
                    </a:lnTo>
                    <a:lnTo>
                      <a:pt x="242" y="771"/>
                    </a:lnTo>
                    <a:lnTo>
                      <a:pt x="221" y="720"/>
                    </a:lnTo>
                    <a:lnTo>
                      <a:pt x="0" y="0"/>
                    </a:lnTo>
                    <a:lnTo>
                      <a:pt x="22" y="53"/>
                    </a:lnTo>
                    <a:lnTo>
                      <a:pt x="45" y="105"/>
                    </a:lnTo>
                    <a:lnTo>
                      <a:pt x="70" y="157"/>
                    </a:lnTo>
                    <a:close/>
                  </a:path>
                </a:pathLst>
              </a:custGeom>
              <a:solidFill>
                <a:srgbClr val="2D2926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9" name="Freeform 345"/>
              <p:cNvSpPr>
                <a:spLocks/>
              </p:cNvSpPr>
              <p:nvPr/>
            </p:nvSpPr>
            <p:spPr bwMode="auto">
              <a:xfrm>
                <a:off x="3694" y="3176"/>
                <a:ext cx="18" cy="292"/>
              </a:xfrm>
              <a:custGeom>
                <a:avLst/>
                <a:gdLst>
                  <a:gd name="T0" fmla="*/ 0 w 274"/>
                  <a:gd name="T1" fmla="*/ 0 h 875"/>
                  <a:gd name="T2" fmla="*/ 0 w 274"/>
                  <a:gd name="T3" fmla="*/ 0 h 875"/>
                  <a:gd name="T4" fmla="*/ 0 w 274"/>
                  <a:gd name="T5" fmla="*/ 0 h 875"/>
                  <a:gd name="T6" fmla="*/ 0 w 274"/>
                  <a:gd name="T7" fmla="*/ 0 h 875"/>
                  <a:gd name="T8" fmla="*/ 0 w 274"/>
                  <a:gd name="T9" fmla="*/ 0 h 875"/>
                  <a:gd name="T10" fmla="*/ 0 w 274"/>
                  <a:gd name="T11" fmla="*/ 0 h 875"/>
                  <a:gd name="T12" fmla="*/ 0 w 274"/>
                  <a:gd name="T13" fmla="*/ 0 h 875"/>
                  <a:gd name="T14" fmla="*/ 0 w 274"/>
                  <a:gd name="T15" fmla="*/ 0 h 875"/>
                  <a:gd name="T16" fmla="*/ 0 w 274"/>
                  <a:gd name="T17" fmla="*/ 0 h 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"/>
                  <a:gd name="T28" fmla="*/ 0 h 875"/>
                  <a:gd name="T29" fmla="*/ 274 w 274"/>
                  <a:gd name="T30" fmla="*/ 875 h 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" h="875">
                    <a:moveTo>
                      <a:pt x="53" y="155"/>
                    </a:moveTo>
                    <a:lnTo>
                      <a:pt x="274" y="875"/>
                    </a:lnTo>
                    <a:lnTo>
                      <a:pt x="255" y="824"/>
                    </a:lnTo>
                    <a:lnTo>
                      <a:pt x="238" y="774"/>
                    </a:lnTo>
                    <a:lnTo>
                      <a:pt x="221" y="724"/>
                    </a:lnTo>
                    <a:lnTo>
                      <a:pt x="0" y="0"/>
                    </a:lnTo>
                    <a:lnTo>
                      <a:pt x="16" y="52"/>
                    </a:lnTo>
                    <a:lnTo>
                      <a:pt x="33" y="103"/>
                    </a:lnTo>
                    <a:lnTo>
                      <a:pt x="53" y="155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0" name="Freeform 346"/>
              <p:cNvSpPr>
                <a:spLocks/>
              </p:cNvSpPr>
              <p:nvPr/>
            </p:nvSpPr>
            <p:spPr bwMode="auto">
              <a:xfrm>
                <a:off x="3828" y="3059"/>
                <a:ext cx="20" cy="292"/>
              </a:xfrm>
              <a:custGeom>
                <a:avLst/>
                <a:gdLst>
                  <a:gd name="T0" fmla="*/ 0 w 289"/>
                  <a:gd name="T1" fmla="*/ 0 h 914"/>
                  <a:gd name="T2" fmla="*/ 0 w 289"/>
                  <a:gd name="T3" fmla="*/ 0 h 914"/>
                  <a:gd name="T4" fmla="*/ 0 w 289"/>
                  <a:gd name="T5" fmla="*/ 0 h 914"/>
                  <a:gd name="T6" fmla="*/ 0 w 289"/>
                  <a:gd name="T7" fmla="*/ 0 h 914"/>
                  <a:gd name="T8" fmla="*/ 0 w 289"/>
                  <a:gd name="T9" fmla="*/ 0 h 914"/>
                  <a:gd name="T10" fmla="*/ 0 w 289"/>
                  <a:gd name="T11" fmla="*/ 0 h 914"/>
                  <a:gd name="T12" fmla="*/ 0 w 289"/>
                  <a:gd name="T13" fmla="*/ 0 h 914"/>
                  <a:gd name="T14" fmla="*/ 0 w 289"/>
                  <a:gd name="T15" fmla="*/ 0 h 914"/>
                  <a:gd name="T16" fmla="*/ 0 w 289"/>
                  <a:gd name="T17" fmla="*/ 0 h 914"/>
                  <a:gd name="T18" fmla="*/ 0 w 289"/>
                  <a:gd name="T19" fmla="*/ 0 h 914"/>
                  <a:gd name="T20" fmla="*/ 0 w 289"/>
                  <a:gd name="T21" fmla="*/ 0 h 9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9"/>
                  <a:gd name="T34" fmla="*/ 0 h 914"/>
                  <a:gd name="T35" fmla="*/ 289 w 289"/>
                  <a:gd name="T36" fmla="*/ 914 h 9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9" h="914">
                    <a:moveTo>
                      <a:pt x="125" y="132"/>
                    </a:moveTo>
                    <a:lnTo>
                      <a:pt x="289" y="914"/>
                    </a:lnTo>
                    <a:lnTo>
                      <a:pt x="256" y="883"/>
                    </a:lnTo>
                    <a:lnTo>
                      <a:pt x="225" y="851"/>
                    </a:lnTo>
                    <a:lnTo>
                      <a:pt x="195" y="818"/>
                    </a:lnTo>
                    <a:lnTo>
                      <a:pt x="168" y="785"/>
                    </a:lnTo>
                    <a:lnTo>
                      <a:pt x="0" y="0"/>
                    </a:lnTo>
                    <a:lnTo>
                      <a:pt x="29" y="33"/>
                    </a:lnTo>
                    <a:lnTo>
                      <a:pt x="60" y="67"/>
                    </a:lnTo>
                    <a:lnTo>
                      <a:pt x="92" y="100"/>
                    </a:lnTo>
                    <a:lnTo>
                      <a:pt x="125" y="132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1" name="Freeform 347"/>
              <p:cNvSpPr>
                <a:spLocks/>
              </p:cNvSpPr>
              <p:nvPr/>
            </p:nvSpPr>
            <p:spPr bwMode="auto">
              <a:xfrm>
                <a:off x="3818" y="3051"/>
                <a:ext cx="22" cy="292"/>
              </a:xfrm>
              <a:custGeom>
                <a:avLst/>
                <a:gdLst>
                  <a:gd name="T0" fmla="*/ 0 w 288"/>
                  <a:gd name="T1" fmla="*/ 0 h 961"/>
                  <a:gd name="T2" fmla="*/ 0 w 288"/>
                  <a:gd name="T3" fmla="*/ 0 h 961"/>
                  <a:gd name="T4" fmla="*/ 0 w 288"/>
                  <a:gd name="T5" fmla="*/ 0 h 961"/>
                  <a:gd name="T6" fmla="*/ 0 w 288"/>
                  <a:gd name="T7" fmla="*/ 0 h 961"/>
                  <a:gd name="T8" fmla="*/ 0 w 288"/>
                  <a:gd name="T9" fmla="*/ 0 h 961"/>
                  <a:gd name="T10" fmla="*/ 0 w 288"/>
                  <a:gd name="T11" fmla="*/ 0 h 961"/>
                  <a:gd name="T12" fmla="*/ 0 w 288"/>
                  <a:gd name="T13" fmla="*/ 0 h 961"/>
                  <a:gd name="T14" fmla="*/ 0 w 288"/>
                  <a:gd name="T15" fmla="*/ 0 h 961"/>
                  <a:gd name="T16" fmla="*/ 0 w 288"/>
                  <a:gd name="T17" fmla="*/ 0 h 961"/>
                  <a:gd name="T18" fmla="*/ 0 w 288"/>
                  <a:gd name="T19" fmla="*/ 0 h 961"/>
                  <a:gd name="T20" fmla="*/ 0 w 288"/>
                  <a:gd name="T21" fmla="*/ 0 h 961"/>
                  <a:gd name="T22" fmla="*/ 0 w 288"/>
                  <a:gd name="T23" fmla="*/ 0 h 961"/>
                  <a:gd name="T24" fmla="*/ 0 w 288"/>
                  <a:gd name="T25" fmla="*/ 0 h 9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8"/>
                  <a:gd name="T40" fmla="*/ 0 h 961"/>
                  <a:gd name="T41" fmla="*/ 288 w 288"/>
                  <a:gd name="T42" fmla="*/ 961 h 9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8" h="961">
                    <a:moveTo>
                      <a:pt x="120" y="176"/>
                    </a:moveTo>
                    <a:lnTo>
                      <a:pt x="288" y="961"/>
                    </a:lnTo>
                    <a:lnTo>
                      <a:pt x="261" y="928"/>
                    </a:lnTo>
                    <a:lnTo>
                      <a:pt x="236" y="894"/>
                    </a:lnTo>
                    <a:lnTo>
                      <a:pt x="213" y="860"/>
                    </a:lnTo>
                    <a:lnTo>
                      <a:pt x="191" y="826"/>
                    </a:lnTo>
                    <a:lnTo>
                      <a:pt x="171" y="790"/>
                    </a:lnTo>
                    <a:lnTo>
                      <a:pt x="0" y="0"/>
                    </a:lnTo>
                    <a:lnTo>
                      <a:pt x="21" y="36"/>
                    </a:lnTo>
                    <a:lnTo>
                      <a:pt x="43" y="72"/>
                    </a:lnTo>
                    <a:lnTo>
                      <a:pt x="68" y="107"/>
                    </a:lnTo>
                    <a:lnTo>
                      <a:pt x="94" y="141"/>
                    </a:lnTo>
                    <a:lnTo>
                      <a:pt x="120" y="176"/>
                    </a:lnTo>
                    <a:close/>
                  </a:path>
                </a:pathLst>
              </a:custGeom>
              <a:solidFill>
                <a:srgbClr val="312D2B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2" name="Freeform 348"/>
              <p:cNvSpPr>
                <a:spLocks/>
              </p:cNvSpPr>
              <p:nvPr/>
            </p:nvSpPr>
            <p:spPr bwMode="auto">
              <a:xfrm>
                <a:off x="3814" y="3043"/>
                <a:ext cx="18" cy="292"/>
              </a:xfrm>
              <a:custGeom>
                <a:avLst/>
                <a:gdLst>
                  <a:gd name="T0" fmla="*/ 0 w 252"/>
                  <a:gd name="T1" fmla="*/ 0 h 978"/>
                  <a:gd name="T2" fmla="*/ 0 w 252"/>
                  <a:gd name="T3" fmla="*/ 0 h 978"/>
                  <a:gd name="T4" fmla="*/ 0 w 252"/>
                  <a:gd name="T5" fmla="*/ 0 h 978"/>
                  <a:gd name="T6" fmla="*/ 0 w 252"/>
                  <a:gd name="T7" fmla="*/ 0 h 978"/>
                  <a:gd name="T8" fmla="*/ 0 w 252"/>
                  <a:gd name="T9" fmla="*/ 0 h 978"/>
                  <a:gd name="T10" fmla="*/ 0 w 252"/>
                  <a:gd name="T11" fmla="*/ 0 h 978"/>
                  <a:gd name="T12" fmla="*/ 0 w 252"/>
                  <a:gd name="T13" fmla="*/ 0 h 978"/>
                  <a:gd name="T14" fmla="*/ 0 w 252"/>
                  <a:gd name="T15" fmla="*/ 0 h 978"/>
                  <a:gd name="T16" fmla="*/ 0 w 252"/>
                  <a:gd name="T17" fmla="*/ 0 h 978"/>
                  <a:gd name="T18" fmla="*/ 0 w 252"/>
                  <a:gd name="T19" fmla="*/ 0 h 978"/>
                  <a:gd name="T20" fmla="*/ 0 w 252"/>
                  <a:gd name="T21" fmla="*/ 0 h 978"/>
                  <a:gd name="T22" fmla="*/ 0 w 252"/>
                  <a:gd name="T23" fmla="*/ 0 h 978"/>
                  <a:gd name="T24" fmla="*/ 0 w 252"/>
                  <a:gd name="T25" fmla="*/ 0 h 9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2"/>
                  <a:gd name="T40" fmla="*/ 0 h 978"/>
                  <a:gd name="T41" fmla="*/ 252 w 252"/>
                  <a:gd name="T42" fmla="*/ 978 h 9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2" h="978">
                    <a:moveTo>
                      <a:pt x="81" y="188"/>
                    </a:moveTo>
                    <a:lnTo>
                      <a:pt x="252" y="978"/>
                    </a:lnTo>
                    <a:lnTo>
                      <a:pt x="232" y="942"/>
                    </a:lnTo>
                    <a:lnTo>
                      <a:pt x="216" y="906"/>
                    </a:lnTo>
                    <a:lnTo>
                      <a:pt x="199" y="870"/>
                    </a:lnTo>
                    <a:lnTo>
                      <a:pt x="186" y="833"/>
                    </a:lnTo>
                    <a:lnTo>
                      <a:pt x="173" y="795"/>
                    </a:lnTo>
                    <a:lnTo>
                      <a:pt x="0" y="0"/>
                    </a:lnTo>
                    <a:lnTo>
                      <a:pt x="14" y="39"/>
                    </a:lnTo>
                    <a:lnTo>
                      <a:pt x="28" y="76"/>
                    </a:lnTo>
                    <a:lnTo>
                      <a:pt x="43" y="114"/>
                    </a:lnTo>
                    <a:lnTo>
                      <a:pt x="62" y="151"/>
                    </a:lnTo>
                    <a:lnTo>
                      <a:pt x="81" y="188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3" name="Freeform 349"/>
              <p:cNvSpPr>
                <a:spLocks/>
              </p:cNvSpPr>
              <p:nvPr/>
            </p:nvSpPr>
            <p:spPr bwMode="auto">
              <a:xfrm>
                <a:off x="3812" y="3038"/>
                <a:ext cx="15" cy="292"/>
              </a:xfrm>
              <a:custGeom>
                <a:avLst/>
                <a:gdLst>
                  <a:gd name="T0" fmla="*/ 0 w 193"/>
                  <a:gd name="T1" fmla="*/ 0 h 873"/>
                  <a:gd name="T2" fmla="*/ 0 w 193"/>
                  <a:gd name="T3" fmla="*/ 0 h 873"/>
                  <a:gd name="T4" fmla="*/ 0 w 193"/>
                  <a:gd name="T5" fmla="*/ 0 h 873"/>
                  <a:gd name="T6" fmla="*/ 0 w 193"/>
                  <a:gd name="T7" fmla="*/ 0 h 873"/>
                  <a:gd name="T8" fmla="*/ 0 w 193"/>
                  <a:gd name="T9" fmla="*/ 0 h 873"/>
                  <a:gd name="T10" fmla="*/ 0 w 193"/>
                  <a:gd name="T11" fmla="*/ 0 h 873"/>
                  <a:gd name="T12" fmla="*/ 0 w 193"/>
                  <a:gd name="T13" fmla="*/ 0 h 8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873"/>
                  <a:gd name="T23" fmla="*/ 193 w 193"/>
                  <a:gd name="T24" fmla="*/ 873 h 8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873">
                    <a:moveTo>
                      <a:pt x="20" y="78"/>
                    </a:moveTo>
                    <a:lnTo>
                      <a:pt x="193" y="873"/>
                    </a:lnTo>
                    <a:lnTo>
                      <a:pt x="182" y="836"/>
                    </a:lnTo>
                    <a:lnTo>
                      <a:pt x="173" y="798"/>
                    </a:lnTo>
                    <a:lnTo>
                      <a:pt x="0" y="0"/>
                    </a:lnTo>
                    <a:lnTo>
                      <a:pt x="9" y="40"/>
                    </a:ln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26221F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4" name="Freeform 350"/>
              <p:cNvSpPr>
                <a:spLocks/>
              </p:cNvSpPr>
              <p:nvPr/>
            </p:nvSpPr>
            <p:spPr bwMode="auto">
              <a:xfrm>
                <a:off x="3689" y="2887"/>
                <a:ext cx="1172" cy="292"/>
              </a:xfrm>
              <a:custGeom>
                <a:avLst/>
                <a:gdLst>
                  <a:gd name="T0" fmla="*/ 0 w 16408"/>
                  <a:gd name="T1" fmla="*/ 0 h 11518"/>
                  <a:gd name="T2" fmla="*/ 0 w 16408"/>
                  <a:gd name="T3" fmla="*/ 0 h 11518"/>
                  <a:gd name="T4" fmla="*/ 0 w 16408"/>
                  <a:gd name="T5" fmla="*/ 0 h 11518"/>
                  <a:gd name="T6" fmla="*/ 0 w 16408"/>
                  <a:gd name="T7" fmla="*/ 0 h 11518"/>
                  <a:gd name="T8" fmla="*/ 0 w 16408"/>
                  <a:gd name="T9" fmla="*/ 0 h 11518"/>
                  <a:gd name="T10" fmla="*/ 0 w 16408"/>
                  <a:gd name="T11" fmla="*/ 0 h 11518"/>
                  <a:gd name="T12" fmla="*/ 0 w 16408"/>
                  <a:gd name="T13" fmla="*/ 0 h 11518"/>
                  <a:gd name="T14" fmla="*/ 0 w 16408"/>
                  <a:gd name="T15" fmla="*/ 0 h 11518"/>
                  <a:gd name="T16" fmla="*/ 0 w 16408"/>
                  <a:gd name="T17" fmla="*/ 0 h 11518"/>
                  <a:gd name="T18" fmla="*/ 0 w 16408"/>
                  <a:gd name="T19" fmla="*/ 0 h 11518"/>
                  <a:gd name="T20" fmla="*/ 0 w 16408"/>
                  <a:gd name="T21" fmla="*/ 0 h 11518"/>
                  <a:gd name="T22" fmla="*/ 0 w 16408"/>
                  <a:gd name="T23" fmla="*/ 0 h 11518"/>
                  <a:gd name="T24" fmla="*/ 0 w 16408"/>
                  <a:gd name="T25" fmla="*/ 0 h 11518"/>
                  <a:gd name="T26" fmla="*/ 0 w 16408"/>
                  <a:gd name="T27" fmla="*/ 0 h 11518"/>
                  <a:gd name="T28" fmla="*/ 0 w 16408"/>
                  <a:gd name="T29" fmla="*/ 0 h 11518"/>
                  <a:gd name="T30" fmla="*/ 0 w 16408"/>
                  <a:gd name="T31" fmla="*/ 0 h 11518"/>
                  <a:gd name="T32" fmla="*/ 0 w 16408"/>
                  <a:gd name="T33" fmla="*/ 0 h 11518"/>
                  <a:gd name="T34" fmla="*/ 0 w 16408"/>
                  <a:gd name="T35" fmla="*/ 0 h 11518"/>
                  <a:gd name="T36" fmla="*/ 0 w 16408"/>
                  <a:gd name="T37" fmla="*/ 0 h 11518"/>
                  <a:gd name="T38" fmla="*/ 0 w 16408"/>
                  <a:gd name="T39" fmla="*/ 0 h 11518"/>
                  <a:gd name="T40" fmla="*/ 0 w 16408"/>
                  <a:gd name="T41" fmla="*/ 0 h 11518"/>
                  <a:gd name="T42" fmla="*/ 0 w 16408"/>
                  <a:gd name="T43" fmla="*/ 0 h 11518"/>
                  <a:gd name="T44" fmla="*/ 0 w 16408"/>
                  <a:gd name="T45" fmla="*/ 0 h 11518"/>
                  <a:gd name="T46" fmla="*/ 0 w 16408"/>
                  <a:gd name="T47" fmla="*/ 0 h 11518"/>
                  <a:gd name="T48" fmla="*/ 0 w 16408"/>
                  <a:gd name="T49" fmla="*/ 0 h 11518"/>
                  <a:gd name="T50" fmla="*/ 0 w 16408"/>
                  <a:gd name="T51" fmla="*/ 0 h 11518"/>
                  <a:gd name="T52" fmla="*/ 0 w 16408"/>
                  <a:gd name="T53" fmla="*/ 0 h 11518"/>
                  <a:gd name="T54" fmla="*/ 0 w 16408"/>
                  <a:gd name="T55" fmla="*/ 0 h 11518"/>
                  <a:gd name="T56" fmla="*/ 0 w 16408"/>
                  <a:gd name="T57" fmla="*/ 0 h 11518"/>
                  <a:gd name="T58" fmla="*/ 0 w 16408"/>
                  <a:gd name="T59" fmla="*/ 0 h 11518"/>
                  <a:gd name="T60" fmla="*/ 0 w 16408"/>
                  <a:gd name="T61" fmla="*/ 0 h 11518"/>
                  <a:gd name="T62" fmla="*/ 0 w 16408"/>
                  <a:gd name="T63" fmla="*/ 0 h 11518"/>
                  <a:gd name="T64" fmla="*/ 0 w 16408"/>
                  <a:gd name="T65" fmla="*/ 0 h 11518"/>
                  <a:gd name="T66" fmla="*/ 0 w 16408"/>
                  <a:gd name="T67" fmla="*/ 0 h 11518"/>
                  <a:gd name="T68" fmla="*/ 0 w 16408"/>
                  <a:gd name="T69" fmla="*/ 0 h 11518"/>
                  <a:gd name="T70" fmla="*/ 0 w 16408"/>
                  <a:gd name="T71" fmla="*/ 0 h 11518"/>
                  <a:gd name="T72" fmla="*/ 0 w 16408"/>
                  <a:gd name="T73" fmla="*/ 0 h 11518"/>
                  <a:gd name="T74" fmla="*/ 0 w 16408"/>
                  <a:gd name="T75" fmla="*/ 0 h 11518"/>
                  <a:gd name="T76" fmla="*/ 0 w 16408"/>
                  <a:gd name="T77" fmla="*/ 0 h 11518"/>
                  <a:gd name="T78" fmla="*/ 0 w 16408"/>
                  <a:gd name="T79" fmla="*/ 0 h 11518"/>
                  <a:gd name="T80" fmla="*/ 0 w 16408"/>
                  <a:gd name="T81" fmla="*/ 0 h 11518"/>
                  <a:gd name="T82" fmla="*/ 0 w 16408"/>
                  <a:gd name="T83" fmla="*/ 0 h 11518"/>
                  <a:gd name="T84" fmla="*/ 0 w 16408"/>
                  <a:gd name="T85" fmla="*/ 0 h 11518"/>
                  <a:gd name="T86" fmla="*/ 0 w 16408"/>
                  <a:gd name="T87" fmla="*/ 0 h 11518"/>
                  <a:gd name="T88" fmla="*/ 0 w 16408"/>
                  <a:gd name="T89" fmla="*/ 0 h 11518"/>
                  <a:gd name="T90" fmla="*/ 0 w 16408"/>
                  <a:gd name="T91" fmla="*/ 0 h 11518"/>
                  <a:gd name="T92" fmla="*/ 0 w 16408"/>
                  <a:gd name="T93" fmla="*/ 0 h 11518"/>
                  <a:gd name="T94" fmla="*/ 0 w 16408"/>
                  <a:gd name="T95" fmla="*/ 0 h 11518"/>
                  <a:gd name="T96" fmla="*/ 0 w 16408"/>
                  <a:gd name="T97" fmla="*/ 0 h 11518"/>
                  <a:gd name="T98" fmla="*/ 0 w 16408"/>
                  <a:gd name="T99" fmla="*/ 0 h 11518"/>
                  <a:gd name="T100" fmla="*/ 0 w 16408"/>
                  <a:gd name="T101" fmla="*/ 0 h 11518"/>
                  <a:gd name="T102" fmla="*/ 0 w 16408"/>
                  <a:gd name="T103" fmla="*/ 0 h 11518"/>
                  <a:gd name="T104" fmla="*/ 0 w 16408"/>
                  <a:gd name="T105" fmla="*/ 0 h 11518"/>
                  <a:gd name="T106" fmla="*/ 0 w 16408"/>
                  <a:gd name="T107" fmla="*/ 0 h 11518"/>
                  <a:gd name="T108" fmla="*/ 0 w 16408"/>
                  <a:gd name="T109" fmla="*/ 0 h 11518"/>
                  <a:gd name="T110" fmla="*/ 0 w 16408"/>
                  <a:gd name="T111" fmla="*/ 0 h 11518"/>
                  <a:gd name="T112" fmla="*/ 0 w 16408"/>
                  <a:gd name="T113" fmla="*/ 0 h 11518"/>
                  <a:gd name="T114" fmla="*/ 0 w 16408"/>
                  <a:gd name="T115" fmla="*/ 0 h 1151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408"/>
                  <a:gd name="T175" fmla="*/ 0 h 11518"/>
                  <a:gd name="T176" fmla="*/ 16408 w 16408"/>
                  <a:gd name="T177" fmla="*/ 11518 h 1151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408" h="11518">
                    <a:moveTo>
                      <a:pt x="12894" y="1455"/>
                    </a:moveTo>
                    <a:lnTo>
                      <a:pt x="12992" y="1452"/>
                    </a:lnTo>
                    <a:lnTo>
                      <a:pt x="13091" y="1453"/>
                    </a:lnTo>
                    <a:lnTo>
                      <a:pt x="13190" y="1456"/>
                    </a:lnTo>
                    <a:lnTo>
                      <a:pt x="13290" y="1463"/>
                    </a:lnTo>
                    <a:lnTo>
                      <a:pt x="13391" y="1473"/>
                    </a:lnTo>
                    <a:lnTo>
                      <a:pt x="13490" y="1485"/>
                    </a:lnTo>
                    <a:lnTo>
                      <a:pt x="13591" y="1501"/>
                    </a:lnTo>
                    <a:lnTo>
                      <a:pt x="13690" y="1519"/>
                    </a:lnTo>
                    <a:lnTo>
                      <a:pt x="13790" y="1541"/>
                    </a:lnTo>
                    <a:lnTo>
                      <a:pt x="13888" y="1566"/>
                    </a:lnTo>
                    <a:lnTo>
                      <a:pt x="13987" y="1594"/>
                    </a:lnTo>
                    <a:lnTo>
                      <a:pt x="14083" y="1626"/>
                    </a:lnTo>
                    <a:lnTo>
                      <a:pt x="14179" y="1659"/>
                    </a:lnTo>
                    <a:lnTo>
                      <a:pt x="14273" y="1696"/>
                    </a:lnTo>
                    <a:lnTo>
                      <a:pt x="14365" y="1737"/>
                    </a:lnTo>
                    <a:lnTo>
                      <a:pt x="14455" y="1781"/>
                    </a:lnTo>
                    <a:lnTo>
                      <a:pt x="14545" y="1828"/>
                    </a:lnTo>
                    <a:lnTo>
                      <a:pt x="14631" y="1878"/>
                    </a:lnTo>
                    <a:lnTo>
                      <a:pt x="14715" y="1931"/>
                    </a:lnTo>
                    <a:lnTo>
                      <a:pt x="14797" y="1987"/>
                    </a:lnTo>
                    <a:lnTo>
                      <a:pt x="14876" y="2046"/>
                    </a:lnTo>
                    <a:lnTo>
                      <a:pt x="14952" y="2109"/>
                    </a:lnTo>
                    <a:lnTo>
                      <a:pt x="15026" y="2174"/>
                    </a:lnTo>
                    <a:lnTo>
                      <a:pt x="15095" y="2244"/>
                    </a:lnTo>
                    <a:lnTo>
                      <a:pt x="15162" y="2316"/>
                    </a:lnTo>
                    <a:lnTo>
                      <a:pt x="15225" y="2392"/>
                    </a:lnTo>
                    <a:lnTo>
                      <a:pt x="15283" y="2471"/>
                    </a:lnTo>
                    <a:lnTo>
                      <a:pt x="15338" y="2554"/>
                    </a:lnTo>
                    <a:lnTo>
                      <a:pt x="15389" y="2639"/>
                    </a:lnTo>
                    <a:lnTo>
                      <a:pt x="15436" y="2727"/>
                    </a:lnTo>
                    <a:lnTo>
                      <a:pt x="15478" y="2820"/>
                    </a:lnTo>
                    <a:lnTo>
                      <a:pt x="15515" y="2915"/>
                    </a:lnTo>
                    <a:lnTo>
                      <a:pt x="15530" y="2973"/>
                    </a:lnTo>
                    <a:lnTo>
                      <a:pt x="15544" y="3031"/>
                    </a:lnTo>
                    <a:lnTo>
                      <a:pt x="15555" y="3088"/>
                    </a:lnTo>
                    <a:lnTo>
                      <a:pt x="15563" y="3144"/>
                    </a:lnTo>
                    <a:lnTo>
                      <a:pt x="15569" y="3199"/>
                    </a:lnTo>
                    <a:lnTo>
                      <a:pt x="15573" y="3255"/>
                    </a:lnTo>
                    <a:lnTo>
                      <a:pt x="15575" y="3310"/>
                    </a:lnTo>
                    <a:lnTo>
                      <a:pt x="15575" y="3364"/>
                    </a:lnTo>
                    <a:lnTo>
                      <a:pt x="15572" y="3417"/>
                    </a:lnTo>
                    <a:lnTo>
                      <a:pt x="15568" y="3470"/>
                    </a:lnTo>
                    <a:lnTo>
                      <a:pt x="15561" y="3522"/>
                    </a:lnTo>
                    <a:lnTo>
                      <a:pt x="15553" y="3573"/>
                    </a:lnTo>
                    <a:lnTo>
                      <a:pt x="15541" y="3624"/>
                    </a:lnTo>
                    <a:lnTo>
                      <a:pt x="15528" y="3674"/>
                    </a:lnTo>
                    <a:lnTo>
                      <a:pt x="15514" y="3724"/>
                    </a:lnTo>
                    <a:lnTo>
                      <a:pt x="15496" y="3773"/>
                    </a:lnTo>
                    <a:lnTo>
                      <a:pt x="15478" y="3821"/>
                    </a:lnTo>
                    <a:lnTo>
                      <a:pt x="15456" y="3868"/>
                    </a:lnTo>
                    <a:lnTo>
                      <a:pt x="15434" y="3915"/>
                    </a:lnTo>
                    <a:lnTo>
                      <a:pt x="15409" y="3960"/>
                    </a:lnTo>
                    <a:lnTo>
                      <a:pt x="15383" y="4005"/>
                    </a:lnTo>
                    <a:lnTo>
                      <a:pt x="15355" y="4049"/>
                    </a:lnTo>
                    <a:lnTo>
                      <a:pt x="15324" y="4093"/>
                    </a:lnTo>
                    <a:lnTo>
                      <a:pt x="15292" y="4135"/>
                    </a:lnTo>
                    <a:lnTo>
                      <a:pt x="15259" y="4177"/>
                    </a:lnTo>
                    <a:lnTo>
                      <a:pt x="15224" y="4219"/>
                    </a:lnTo>
                    <a:lnTo>
                      <a:pt x="15187" y="4258"/>
                    </a:lnTo>
                    <a:lnTo>
                      <a:pt x="15149" y="4298"/>
                    </a:lnTo>
                    <a:lnTo>
                      <a:pt x="15108" y="4336"/>
                    </a:lnTo>
                    <a:lnTo>
                      <a:pt x="15067" y="4374"/>
                    </a:lnTo>
                    <a:lnTo>
                      <a:pt x="15023" y="4410"/>
                    </a:lnTo>
                    <a:lnTo>
                      <a:pt x="14978" y="4447"/>
                    </a:lnTo>
                    <a:lnTo>
                      <a:pt x="15048" y="4466"/>
                    </a:lnTo>
                    <a:lnTo>
                      <a:pt x="15117" y="4487"/>
                    </a:lnTo>
                    <a:lnTo>
                      <a:pt x="15186" y="4510"/>
                    </a:lnTo>
                    <a:lnTo>
                      <a:pt x="15252" y="4534"/>
                    </a:lnTo>
                    <a:lnTo>
                      <a:pt x="15318" y="4561"/>
                    </a:lnTo>
                    <a:lnTo>
                      <a:pt x="15381" y="4588"/>
                    </a:lnTo>
                    <a:lnTo>
                      <a:pt x="15444" y="4619"/>
                    </a:lnTo>
                    <a:lnTo>
                      <a:pt x="15506" y="4650"/>
                    </a:lnTo>
                    <a:lnTo>
                      <a:pt x="15566" y="4683"/>
                    </a:lnTo>
                    <a:lnTo>
                      <a:pt x="15625" y="4718"/>
                    </a:lnTo>
                    <a:lnTo>
                      <a:pt x="15681" y="4755"/>
                    </a:lnTo>
                    <a:lnTo>
                      <a:pt x="15736" y="4793"/>
                    </a:lnTo>
                    <a:lnTo>
                      <a:pt x="15790" y="4833"/>
                    </a:lnTo>
                    <a:lnTo>
                      <a:pt x="15841" y="4875"/>
                    </a:lnTo>
                    <a:lnTo>
                      <a:pt x="15891" y="4919"/>
                    </a:lnTo>
                    <a:lnTo>
                      <a:pt x="15939" y="4964"/>
                    </a:lnTo>
                    <a:lnTo>
                      <a:pt x="15985" y="5011"/>
                    </a:lnTo>
                    <a:lnTo>
                      <a:pt x="16030" y="5060"/>
                    </a:lnTo>
                    <a:lnTo>
                      <a:pt x="16072" y="5111"/>
                    </a:lnTo>
                    <a:lnTo>
                      <a:pt x="16112" y="5164"/>
                    </a:lnTo>
                    <a:lnTo>
                      <a:pt x="16150" y="5219"/>
                    </a:lnTo>
                    <a:lnTo>
                      <a:pt x="16184" y="5275"/>
                    </a:lnTo>
                    <a:lnTo>
                      <a:pt x="16218" y="5333"/>
                    </a:lnTo>
                    <a:lnTo>
                      <a:pt x="16249" y="5392"/>
                    </a:lnTo>
                    <a:lnTo>
                      <a:pt x="16278" y="5455"/>
                    </a:lnTo>
                    <a:lnTo>
                      <a:pt x="16303" y="5518"/>
                    </a:lnTo>
                    <a:lnTo>
                      <a:pt x="16327" y="5584"/>
                    </a:lnTo>
                    <a:lnTo>
                      <a:pt x="16349" y="5651"/>
                    </a:lnTo>
                    <a:lnTo>
                      <a:pt x="16367" y="5720"/>
                    </a:lnTo>
                    <a:lnTo>
                      <a:pt x="16382" y="5791"/>
                    </a:lnTo>
                    <a:lnTo>
                      <a:pt x="16396" y="5864"/>
                    </a:lnTo>
                    <a:lnTo>
                      <a:pt x="16406" y="5939"/>
                    </a:lnTo>
                    <a:lnTo>
                      <a:pt x="16408" y="6053"/>
                    </a:lnTo>
                    <a:lnTo>
                      <a:pt x="16404" y="6164"/>
                    </a:lnTo>
                    <a:lnTo>
                      <a:pt x="16395" y="6273"/>
                    </a:lnTo>
                    <a:lnTo>
                      <a:pt x="16378" y="6381"/>
                    </a:lnTo>
                    <a:lnTo>
                      <a:pt x="16357" y="6487"/>
                    </a:lnTo>
                    <a:lnTo>
                      <a:pt x="16329" y="6591"/>
                    </a:lnTo>
                    <a:lnTo>
                      <a:pt x="16296" y="6692"/>
                    </a:lnTo>
                    <a:lnTo>
                      <a:pt x="16258" y="6792"/>
                    </a:lnTo>
                    <a:lnTo>
                      <a:pt x="16215" y="6889"/>
                    </a:lnTo>
                    <a:lnTo>
                      <a:pt x="16167" y="6985"/>
                    </a:lnTo>
                    <a:lnTo>
                      <a:pt x="16115" y="7077"/>
                    </a:lnTo>
                    <a:lnTo>
                      <a:pt x="16058" y="7169"/>
                    </a:lnTo>
                    <a:lnTo>
                      <a:pt x="15997" y="7258"/>
                    </a:lnTo>
                    <a:lnTo>
                      <a:pt x="15932" y="7343"/>
                    </a:lnTo>
                    <a:lnTo>
                      <a:pt x="15862" y="7427"/>
                    </a:lnTo>
                    <a:lnTo>
                      <a:pt x="15791" y="7509"/>
                    </a:lnTo>
                    <a:lnTo>
                      <a:pt x="15715" y="7588"/>
                    </a:lnTo>
                    <a:lnTo>
                      <a:pt x="15635" y="7664"/>
                    </a:lnTo>
                    <a:lnTo>
                      <a:pt x="15553" y="7738"/>
                    </a:lnTo>
                    <a:lnTo>
                      <a:pt x="15468" y="7809"/>
                    </a:lnTo>
                    <a:lnTo>
                      <a:pt x="15380" y="7877"/>
                    </a:lnTo>
                    <a:lnTo>
                      <a:pt x="15290" y="7943"/>
                    </a:lnTo>
                    <a:lnTo>
                      <a:pt x="15198" y="8005"/>
                    </a:lnTo>
                    <a:lnTo>
                      <a:pt x="15104" y="8065"/>
                    </a:lnTo>
                    <a:lnTo>
                      <a:pt x="15008" y="8122"/>
                    </a:lnTo>
                    <a:lnTo>
                      <a:pt x="14910" y="8176"/>
                    </a:lnTo>
                    <a:lnTo>
                      <a:pt x="14811" y="8227"/>
                    </a:lnTo>
                    <a:lnTo>
                      <a:pt x="14711" y="8276"/>
                    </a:lnTo>
                    <a:lnTo>
                      <a:pt x="14610" y="8321"/>
                    </a:lnTo>
                    <a:lnTo>
                      <a:pt x="14508" y="8363"/>
                    </a:lnTo>
                    <a:lnTo>
                      <a:pt x="14406" y="8401"/>
                    </a:lnTo>
                    <a:lnTo>
                      <a:pt x="14303" y="8436"/>
                    </a:lnTo>
                    <a:lnTo>
                      <a:pt x="14269" y="8448"/>
                    </a:lnTo>
                    <a:lnTo>
                      <a:pt x="14234" y="8457"/>
                    </a:lnTo>
                    <a:lnTo>
                      <a:pt x="14199" y="8468"/>
                    </a:lnTo>
                    <a:lnTo>
                      <a:pt x="14165" y="8477"/>
                    </a:lnTo>
                    <a:lnTo>
                      <a:pt x="14130" y="8486"/>
                    </a:lnTo>
                    <a:lnTo>
                      <a:pt x="14095" y="8496"/>
                    </a:lnTo>
                    <a:lnTo>
                      <a:pt x="14062" y="8504"/>
                    </a:lnTo>
                    <a:lnTo>
                      <a:pt x="14027" y="8513"/>
                    </a:lnTo>
                    <a:lnTo>
                      <a:pt x="13992" y="8520"/>
                    </a:lnTo>
                    <a:lnTo>
                      <a:pt x="13957" y="8528"/>
                    </a:lnTo>
                    <a:lnTo>
                      <a:pt x="13923" y="8535"/>
                    </a:lnTo>
                    <a:lnTo>
                      <a:pt x="13888" y="8542"/>
                    </a:lnTo>
                    <a:lnTo>
                      <a:pt x="13853" y="8549"/>
                    </a:lnTo>
                    <a:lnTo>
                      <a:pt x="13819" y="8555"/>
                    </a:lnTo>
                    <a:lnTo>
                      <a:pt x="13784" y="8560"/>
                    </a:lnTo>
                    <a:lnTo>
                      <a:pt x="13749" y="8567"/>
                    </a:lnTo>
                    <a:lnTo>
                      <a:pt x="13713" y="8572"/>
                    </a:lnTo>
                    <a:lnTo>
                      <a:pt x="13678" y="8576"/>
                    </a:lnTo>
                    <a:lnTo>
                      <a:pt x="13643" y="8581"/>
                    </a:lnTo>
                    <a:lnTo>
                      <a:pt x="13608" y="8585"/>
                    </a:lnTo>
                    <a:lnTo>
                      <a:pt x="13572" y="8590"/>
                    </a:lnTo>
                    <a:lnTo>
                      <a:pt x="13538" y="8593"/>
                    </a:lnTo>
                    <a:lnTo>
                      <a:pt x="13502" y="8596"/>
                    </a:lnTo>
                    <a:lnTo>
                      <a:pt x="13466" y="8599"/>
                    </a:lnTo>
                    <a:lnTo>
                      <a:pt x="13431" y="8601"/>
                    </a:lnTo>
                    <a:lnTo>
                      <a:pt x="13395" y="8603"/>
                    </a:lnTo>
                    <a:lnTo>
                      <a:pt x="13359" y="8605"/>
                    </a:lnTo>
                    <a:lnTo>
                      <a:pt x="13323" y="8606"/>
                    </a:lnTo>
                    <a:lnTo>
                      <a:pt x="13287" y="8607"/>
                    </a:lnTo>
                    <a:lnTo>
                      <a:pt x="13250" y="8608"/>
                    </a:lnTo>
                    <a:lnTo>
                      <a:pt x="13215" y="8608"/>
                    </a:lnTo>
                    <a:lnTo>
                      <a:pt x="13179" y="8608"/>
                    </a:lnTo>
                    <a:lnTo>
                      <a:pt x="13156" y="8703"/>
                    </a:lnTo>
                    <a:lnTo>
                      <a:pt x="13132" y="8797"/>
                    </a:lnTo>
                    <a:lnTo>
                      <a:pt x="13105" y="8888"/>
                    </a:lnTo>
                    <a:lnTo>
                      <a:pt x="13075" y="8978"/>
                    </a:lnTo>
                    <a:lnTo>
                      <a:pt x="13042" y="9067"/>
                    </a:lnTo>
                    <a:lnTo>
                      <a:pt x="13006" y="9154"/>
                    </a:lnTo>
                    <a:lnTo>
                      <a:pt x="12969" y="9239"/>
                    </a:lnTo>
                    <a:lnTo>
                      <a:pt x="12928" y="9323"/>
                    </a:lnTo>
                    <a:lnTo>
                      <a:pt x="12886" y="9406"/>
                    </a:lnTo>
                    <a:lnTo>
                      <a:pt x="12840" y="9486"/>
                    </a:lnTo>
                    <a:lnTo>
                      <a:pt x="12793" y="9565"/>
                    </a:lnTo>
                    <a:lnTo>
                      <a:pt x="12744" y="9643"/>
                    </a:lnTo>
                    <a:lnTo>
                      <a:pt x="12692" y="9719"/>
                    </a:lnTo>
                    <a:lnTo>
                      <a:pt x="12637" y="9794"/>
                    </a:lnTo>
                    <a:lnTo>
                      <a:pt x="12581" y="9867"/>
                    </a:lnTo>
                    <a:lnTo>
                      <a:pt x="12522" y="9939"/>
                    </a:lnTo>
                    <a:lnTo>
                      <a:pt x="12462" y="10010"/>
                    </a:lnTo>
                    <a:lnTo>
                      <a:pt x="12399" y="10079"/>
                    </a:lnTo>
                    <a:lnTo>
                      <a:pt x="12336" y="10146"/>
                    </a:lnTo>
                    <a:lnTo>
                      <a:pt x="12269" y="10212"/>
                    </a:lnTo>
                    <a:lnTo>
                      <a:pt x="12201" y="10277"/>
                    </a:lnTo>
                    <a:lnTo>
                      <a:pt x="12132" y="10339"/>
                    </a:lnTo>
                    <a:lnTo>
                      <a:pt x="12060" y="10401"/>
                    </a:lnTo>
                    <a:lnTo>
                      <a:pt x="11987" y="10461"/>
                    </a:lnTo>
                    <a:lnTo>
                      <a:pt x="11912" y="10519"/>
                    </a:lnTo>
                    <a:lnTo>
                      <a:pt x="11836" y="10577"/>
                    </a:lnTo>
                    <a:lnTo>
                      <a:pt x="11758" y="10632"/>
                    </a:lnTo>
                    <a:lnTo>
                      <a:pt x="11679" y="10686"/>
                    </a:lnTo>
                    <a:lnTo>
                      <a:pt x="11599" y="10739"/>
                    </a:lnTo>
                    <a:lnTo>
                      <a:pt x="11517" y="10791"/>
                    </a:lnTo>
                    <a:lnTo>
                      <a:pt x="11434" y="10841"/>
                    </a:lnTo>
                    <a:lnTo>
                      <a:pt x="11350" y="10889"/>
                    </a:lnTo>
                    <a:lnTo>
                      <a:pt x="11320" y="10905"/>
                    </a:lnTo>
                    <a:lnTo>
                      <a:pt x="11292" y="10920"/>
                    </a:lnTo>
                    <a:lnTo>
                      <a:pt x="11262" y="10936"/>
                    </a:lnTo>
                    <a:lnTo>
                      <a:pt x="11232" y="10950"/>
                    </a:lnTo>
                    <a:lnTo>
                      <a:pt x="11203" y="10965"/>
                    </a:lnTo>
                    <a:lnTo>
                      <a:pt x="11174" y="10980"/>
                    </a:lnTo>
                    <a:lnTo>
                      <a:pt x="11144" y="10994"/>
                    </a:lnTo>
                    <a:lnTo>
                      <a:pt x="11114" y="11009"/>
                    </a:lnTo>
                    <a:lnTo>
                      <a:pt x="11084" y="11023"/>
                    </a:lnTo>
                    <a:lnTo>
                      <a:pt x="11054" y="11037"/>
                    </a:lnTo>
                    <a:lnTo>
                      <a:pt x="11024" y="11050"/>
                    </a:lnTo>
                    <a:lnTo>
                      <a:pt x="10994" y="11065"/>
                    </a:lnTo>
                    <a:lnTo>
                      <a:pt x="10964" y="11079"/>
                    </a:lnTo>
                    <a:lnTo>
                      <a:pt x="10934" y="11092"/>
                    </a:lnTo>
                    <a:lnTo>
                      <a:pt x="10903" y="11106"/>
                    </a:lnTo>
                    <a:lnTo>
                      <a:pt x="10872" y="11119"/>
                    </a:lnTo>
                    <a:lnTo>
                      <a:pt x="10805" y="11145"/>
                    </a:lnTo>
                    <a:lnTo>
                      <a:pt x="10737" y="11171"/>
                    </a:lnTo>
                    <a:lnTo>
                      <a:pt x="10668" y="11195"/>
                    </a:lnTo>
                    <a:lnTo>
                      <a:pt x="10601" y="11219"/>
                    </a:lnTo>
                    <a:lnTo>
                      <a:pt x="10533" y="11241"/>
                    </a:lnTo>
                    <a:lnTo>
                      <a:pt x="10466" y="11263"/>
                    </a:lnTo>
                    <a:lnTo>
                      <a:pt x="10399" y="11284"/>
                    </a:lnTo>
                    <a:lnTo>
                      <a:pt x="10331" y="11303"/>
                    </a:lnTo>
                    <a:lnTo>
                      <a:pt x="10263" y="11322"/>
                    </a:lnTo>
                    <a:lnTo>
                      <a:pt x="10197" y="11340"/>
                    </a:lnTo>
                    <a:lnTo>
                      <a:pt x="10129" y="11358"/>
                    </a:lnTo>
                    <a:lnTo>
                      <a:pt x="10061" y="11373"/>
                    </a:lnTo>
                    <a:lnTo>
                      <a:pt x="9993" y="11389"/>
                    </a:lnTo>
                    <a:lnTo>
                      <a:pt x="9926" y="11403"/>
                    </a:lnTo>
                    <a:lnTo>
                      <a:pt x="9858" y="11417"/>
                    </a:lnTo>
                    <a:lnTo>
                      <a:pt x="9789" y="11429"/>
                    </a:lnTo>
                    <a:lnTo>
                      <a:pt x="9722" y="11441"/>
                    </a:lnTo>
                    <a:lnTo>
                      <a:pt x="9653" y="11452"/>
                    </a:lnTo>
                    <a:lnTo>
                      <a:pt x="9584" y="11462"/>
                    </a:lnTo>
                    <a:lnTo>
                      <a:pt x="9516" y="11471"/>
                    </a:lnTo>
                    <a:lnTo>
                      <a:pt x="9447" y="11479"/>
                    </a:lnTo>
                    <a:lnTo>
                      <a:pt x="9377" y="11487"/>
                    </a:lnTo>
                    <a:lnTo>
                      <a:pt x="9307" y="11494"/>
                    </a:lnTo>
                    <a:lnTo>
                      <a:pt x="9238" y="11499"/>
                    </a:lnTo>
                    <a:lnTo>
                      <a:pt x="9167" y="11504"/>
                    </a:lnTo>
                    <a:lnTo>
                      <a:pt x="9097" y="11509"/>
                    </a:lnTo>
                    <a:lnTo>
                      <a:pt x="9025" y="11512"/>
                    </a:lnTo>
                    <a:lnTo>
                      <a:pt x="8954" y="11515"/>
                    </a:lnTo>
                    <a:lnTo>
                      <a:pt x="8882" y="11517"/>
                    </a:lnTo>
                    <a:lnTo>
                      <a:pt x="8810" y="11517"/>
                    </a:lnTo>
                    <a:lnTo>
                      <a:pt x="8737" y="11518"/>
                    </a:lnTo>
                    <a:lnTo>
                      <a:pt x="8663" y="11517"/>
                    </a:lnTo>
                    <a:lnTo>
                      <a:pt x="8262" y="11488"/>
                    </a:lnTo>
                    <a:lnTo>
                      <a:pt x="8161" y="11474"/>
                    </a:lnTo>
                    <a:lnTo>
                      <a:pt x="8060" y="11458"/>
                    </a:lnTo>
                    <a:lnTo>
                      <a:pt x="7959" y="11440"/>
                    </a:lnTo>
                    <a:lnTo>
                      <a:pt x="7858" y="11421"/>
                    </a:lnTo>
                    <a:lnTo>
                      <a:pt x="7758" y="11400"/>
                    </a:lnTo>
                    <a:lnTo>
                      <a:pt x="7657" y="11376"/>
                    </a:lnTo>
                    <a:lnTo>
                      <a:pt x="7558" y="11351"/>
                    </a:lnTo>
                    <a:lnTo>
                      <a:pt x="7459" y="11325"/>
                    </a:lnTo>
                    <a:lnTo>
                      <a:pt x="7362" y="11296"/>
                    </a:lnTo>
                    <a:lnTo>
                      <a:pt x="7265" y="11265"/>
                    </a:lnTo>
                    <a:lnTo>
                      <a:pt x="7168" y="11233"/>
                    </a:lnTo>
                    <a:lnTo>
                      <a:pt x="7072" y="11197"/>
                    </a:lnTo>
                    <a:lnTo>
                      <a:pt x="6978" y="11161"/>
                    </a:lnTo>
                    <a:lnTo>
                      <a:pt x="6884" y="11121"/>
                    </a:lnTo>
                    <a:lnTo>
                      <a:pt x="6792" y="11080"/>
                    </a:lnTo>
                    <a:lnTo>
                      <a:pt x="6701" y="11037"/>
                    </a:lnTo>
                    <a:lnTo>
                      <a:pt x="6611" y="10990"/>
                    </a:lnTo>
                    <a:lnTo>
                      <a:pt x="6522" y="10942"/>
                    </a:lnTo>
                    <a:lnTo>
                      <a:pt x="6436" y="10892"/>
                    </a:lnTo>
                    <a:lnTo>
                      <a:pt x="6350" y="10839"/>
                    </a:lnTo>
                    <a:lnTo>
                      <a:pt x="6266" y="10784"/>
                    </a:lnTo>
                    <a:lnTo>
                      <a:pt x="6184" y="10727"/>
                    </a:lnTo>
                    <a:lnTo>
                      <a:pt x="6104" y="10666"/>
                    </a:lnTo>
                    <a:lnTo>
                      <a:pt x="6025" y="10604"/>
                    </a:lnTo>
                    <a:lnTo>
                      <a:pt x="5948" y="10539"/>
                    </a:lnTo>
                    <a:lnTo>
                      <a:pt x="5873" y="10471"/>
                    </a:lnTo>
                    <a:lnTo>
                      <a:pt x="5800" y="10401"/>
                    </a:lnTo>
                    <a:lnTo>
                      <a:pt x="5729" y="10328"/>
                    </a:lnTo>
                    <a:lnTo>
                      <a:pt x="5662" y="10253"/>
                    </a:lnTo>
                    <a:lnTo>
                      <a:pt x="5595" y="10175"/>
                    </a:lnTo>
                    <a:lnTo>
                      <a:pt x="5532" y="10093"/>
                    </a:lnTo>
                    <a:lnTo>
                      <a:pt x="5470" y="10010"/>
                    </a:lnTo>
                    <a:lnTo>
                      <a:pt x="5380" y="10000"/>
                    </a:lnTo>
                    <a:lnTo>
                      <a:pt x="5290" y="9987"/>
                    </a:lnTo>
                    <a:lnTo>
                      <a:pt x="5199" y="9974"/>
                    </a:lnTo>
                    <a:lnTo>
                      <a:pt x="5109" y="9958"/>
                    </a:lnTo>
                    <a:lnTo>
                      <a:pt x="5020" y="9941"/>
                    </a:lnTo>
                    <a:lnTo>
                      <a:pt x="4931" y="9923"/>
                    </a:lnTo>
                    <a:lnTo>
                      <a:pt x="4842" y="9902"/>
                    </a:lnTo>
                    <a:lnTo>
                      <a:pt x="4754" y="9879"/>
                    </a:lnTo>
                    <a:lnTo>
                      <a:pt x="4666" y="9855"/>
                    </a:lnTo>
                    <a:lnTo>
                      <a:pt x="4579" y="9830"/>
                    </a:lnTo>
                    <a:lnTo>
                      <a:pt x="4493" y="9802"/>
                    </a:lnTo>
                    <a:lnTo>
                      <a:pt x="4408" y="9773"/>
                    </a:lnTo>
                    <a:lnTo>
                      <a:pt x="4322" y="9741"/>
                    </a:lnTo>
                    <a:lnTo>
                      <a:pt x="4238" y="9708"/>
                    </a:lnTo>
                    <a:lnTo>
                      <a:pt x="4155" y="9673"/>
                    </a:lnTo>
                    <a:lnTo>
                      <a:pt x="4073" y="9636"/>
                    </a:lnTo>
                    <a:lnTo>
                      <a:pt x="3993" y="9597"/>
                    </a:lnTo>
                    <a:lnTo>
                      <a:pt x="3913" y="9556"/>
                    </a:lnTo>
                    <a:lnTo>
                      <a:pt x="3834" y="9513"/>
                    </a:lnTo>
                    <a:lnTo>
                      <a:pt x="3757" y="9469"/>
                    </a:lnTo>
                    <a:lnTo>
                      <a:pt x="3682" y="9422"/>
                    </a:lnTo>
                    <a:lnTo>
                      <a:pt x="3607" y="9373"/>
                    </a:lnTo>
                    <a:lnTo>
                      <a:pt x="3533" y="9322"/>
                    </a:lnTo>
                    <a:lnTo>
                      <a:pt x="3461" y="9269"/>
                    </a:lnTo>
                    <a:lnTo>
                      <a:pt x="3391" y="9213"/>
                    </a:lnTo>
                    <a:lnTo>
                      <a:pt x="3323" y="9156"/>
                    </a:lnTo>
                    <a:lnTo>
                      <a:pt x="3256" y="9097"/>
                    </a:lnTo>
                    <a:lnTo>
                      <a:pt x="3191" y="9035"/>
                    </a:lnTo>
                    <a:lnTo>
                      <a:pt x="3128" y="8972"/>
                    </a:lnTo>
                    <a:lnTo>
                      <a:pt x="3066" y="8905"/>
                    </a:lnTo>
                    <a:lnTo>
                      <a:pt x="3007" y="8837"/>
                    </a:lnTo>
                    <a:lnTo>
                      <a:pt x="2949" y="8767"/>
                    </a:lnTo>
                    <a:lnTo>
                      <a:pt x="2927" y="8735"/>
                    </a:lnTo>
                    <a:lnTo>
                      <a:pt x="2905" y="8703"/>
                    </a:lnTo>
                    <a:lnTo>
                      <a:pt x="2885" y="8671"/>
                    </a:lnTo>
                    <a:lnTo>
                      <a:pt x="2864" y="8639"/>
                    </a:lnTo>
                    <a:lnTo>
                      <a:pt x="2845" y="8606"/>
                    </a:lnTo>
                    <a:lnTo>
                      <a:pt x="2825" y="8574"/>
                    </a:lnTo>
                    <a:lnTo>
                      <a:pt x="2807" y="8541"/>
                    </a:lnTo>
                    <a:lnTo>
                      <a:pt x="2789" y="8507"/>
                    </a:lnTo>
                    <a:lnTo>
                      <a:pt x="2772" y="8474"/>
                    </a:lnTo>
                    <a:lnTo>
                      <a:pt x="2756" y="8441"/>
                    </a:lnTo>
                    <a:lnTo>
                      <a:pt x="2740" y="8406"/>
                    </a:lnTo>
                    <a:lnTo>
                      <a:pt x="2726" y="8372"/>
                    </a:lnTo>
                    <a:lnTo>
                      <a:pt x="2711" y="8338"/>
                    </a:lnTo>
                    <a:lnTo>
                      <a:pt x="2699" y="8303"/>
                    </a:lnTo>
                    <a:lnTo>
                      <a:pt x="2687" y="8269"/>
                    </a:lnTo>
                    <a:lnTo>
                      <a:pt x="2676" y="8233"/>
                    </a:lnTo>
                    <a:lnTo>
                      <a:pt x="2665" y="8198"/>
                    </a:lnTo>
                    <a:lnTo>
                      <a:pt x="2655" y="8163"/>
                    </a:lnTo>
                    <a:lnTo>
                      <a:pt x="2647" y="8127"/>
                    </a:lnTo>
                    <a:lnTo>
                      <a:pt x="2640" y="8092"/>
                    </a:lnTo>
                    <a:lnTo>
                      <a:pt x="2633" y="8055"/>
                    </a:lnTo>
                    <a:lnTo>
                      <a:pt x="2627" y="8019"/>
                    </a:lnTo>
                    <a:lnTo>
                      <a:pt x="2623" y="7982"/>
                    </a:lnTo>
                    <a:lnTo>
                      <a:pt x="2620" y="7946"/>
                    </a:lnTo>
                    <a:lnTo>
                      <a:pt x="2617" y="7908"/>
                    </a:lnTo>
                    <a:lnTo>
                      <a:pt x="2616" y="7872"/>
                    </a:lnTo>
                    <a:lnTo>
                      <a:pt x="2616" y="7835"/>
                    </a:lnTo>
                    <a:lnTo>
                      <a:pt x="2617" y="7797"/>
                    </a:lnTo>
                    <a:lnTo>
                      <a:pt x="2620" y="7759"/>
                    </a:lnTo>
                    <a:lnTo>
                      <a:pt x="2623" y="7721"/>
                    </a:lnTo>
                    <a:lnTo>
                      <a:pt x="2628" y="7682"/>
                    </a:lnTo>
                    <a:lnTo>
                      <a:pt x="2635" y="7644"/>
                    </a:lnTo>
                    <a:lnTo>
                      <a:pt x="2629" y="7639"/>
                    </a:lnTo>
                    <a:lnTo>
                      <a:pt x="2625" y="7635"/>
                    </a:lnTo>
                    <a:lnTo>
                      <a:pt x="2620" y="7629"/>
                    </a:lnTo>
                    <a:lnTo>
                      <a:pt x="2615" y="7624"/>
                    </a:lnTo>
                    <a:lnTo>
                      <a:pt x="2611" y="7619"/>
                    </a:lnTo>
                    <a:lnTo>
                      <a:pt x="2606" y="7615"/>
                    </a:lnTo>
                    <a:lnTo>
                      <a:pt x="2602" y="7610"/>
                    </a:lnTo>
                    <a:lnTo>
                      <a:pt x="2597" y="7604"/>
                    </a:lnTo>
                    <a:lnTo>
                      <a:pt x="2506" y="7605"/>
                    </a:lnTo>
                    <a:lnTo>
                      <a:pt x="2415" y="7604"/>
                    </a:lnTo>
                    <a:lnTo>
                      <a:pt x="2325" y="7601"/>
                    </a:lnTo>
                    <a:lnTo>
                      <a:pt x="2235" y="7595"/>
                    </a:lnTo>
                    <a:lnTo>
                      <a:pt x="2144" y="7587"/>
                    </a:lnTo>
                    <a:lnTo>
                      <a:pt x="2055" y="7575"/>
                    </a:lnTo>
                    <a:lnTo>
                      <a:pt x="1966" y="7563"/>
                    </a:lnTo>
                    <a:lnTo>
                      <a:pt x="1878" y="7547"/>
                    </a:lnTo>
                    <a:lnTo>
                      <a:pt x="1791" y="7528"/>
                    </a:lnTo>
                    <a:lnTo>
                      <a:pt x="1704" y="7508"/>
                    </a:lnTo>
                    <a:lnTo>
                      <a:pt x="1618" y="7485"/>
                    </a:lnTo>
                    <a:lnTo>
                      <a:pt x="1533" y="7459"/>
                    </a:lnTo>
                    <a:lnTo>
                      <a:pt x="1450" y="7430"/>
                    </a:lnTo>
                    <a:lnTo>
                      <a:pt x="1368" y="7399"/>
                    </a:lnTo>
                    <a:lnTo>
                      <a:pt x="1287" y="7366"/>
                    </a:lnTo>
                    <a:lnTo>
                      <a:pt x="1207" y="7330"/>
                    </a:lnTo>
                    <a:lnTo>
                      <a:pt x="1128" y="7292"/>
                    </a:lnTo>
                    <a:lnTo>
                      <a:pt x="1052" y="7251"/>
                    </a:lnTo>
                    <a:lnTo>
                      <a:pt x="976" y="7208"/>
                    </a:lnTo>
                    <a:lnTo>
                      <a:pt x="903" y="7162"/>
                    </a:lnTo>
                    <a:lnTo>
                      <a:pt x="832" y="7113"/>
                    </a:lnTo>
                    <a:lnTo>
                      <a:pt x="762" y="7062"/>
                    </a:lnTo>
                    <a:lnTo>
                      <a:pt x="694" y="7008"/>
                    </a:lnTo>
                    <a:lnTo>
                      <a:pt x="629" y="6951"/>
                    </a:lnTo>
                    <a:lnTo>
                      <a:pt x="565" y="6892"/>
                    </a:lnTo>
                    <a:lnTo>
                      <a:pt x="505" y="6830"/>
                    </a:lnTo>
                    <a:lnTo>
                      <a:pt x="446" y="6766"/>
                    </a:lnTo>
                    <a:lnTo>
                      <a:pt x="390" y="6698"/>
                    </a:lnTo>
                    <a:lnTo>
                      <a:pt x="335" y="6629"/>
                    </a:lnTo>
                    <a:lnTo>
                      <a:pt x="284" y="6557"/>
                    </a:lnTo>
                    <a:lnTo>
                      <a:pt x="236" y="6482"/>
                    </a:lnTo>
                    <a:lnTo>
                      <a:pt x="190" y="6404"/>
                    </a:lnTo>
                    <a:lnTo>
                      <a:pt x="165" y="6352"/>
                    </a:lnTo>
                    <a:lnTo>
                      <a:pt x="142" y="6300"/>
                    </a:lnTo>
                    <a:lnTo>
                      <a:pt x="120" y="6247"/>
                    </a:lnTo>
                    <a:lnTo>
                      <a:pt x="100" y="6195"/>
                    </a:lnTo>
                    <a:lnTo>
                      <a:pt x="83" y="6144"/>
                    </a:lnTo>
                    <a:lnTo>
                      <a:pt x="67" y="6092"/>
                    </a:lnTo>
                    <a:lnTo>
                      <a:pt x="52" y="6040"/>
                    </a:lnTo>
                    <a:lnTo>
                      <a:pt x="39" y="5989"/>
                    </a:lnTo>
                    <a:lnTo>
                      <a:pt x="29" y="5937"/>
                    </a:lnTo>
                    <a:lnTo>
                      <a:pt x="19" y="5886"/>
                    </a:lnTo>
                    <a:lnTo>
                      <a:pt x="11" y="5834"/>
                    </a:lnTo>
                    <a:lnTo>
                      <a:pt x="6" y="5783"/>
                    </a:lnTo>
                    <a:lnTo>
                      <a:pt x="2" y="5732"/>
                    </a:lnTo>
                    <a:lnTo>
                      <a:pt x="0" y="5680"/>
                    </a:lnTo>
                    <a:lnTo>
                      <a:pt x="0" y="5629"/>
                    </a:lnTo>
                    <a:lnTo>
                      <a:pt x="1" y="5578"/>
                    </a:lnTo>
                    <a:lnTo>
                      <a:pt x="5" y="5527"/>
                    </a:lnTo>
                    <a:lnTo>
                      <a:pt x="10" y="5476"/>
                    </a:lnTo>
                    <a:lnTo>
                      <a:pt x="16" y="5425"/>
                    </a:lnTo>
                    <a:lnTo>
                      <a:pt x="26" y="5374"/>
                    </a:lnTo>
                    <a:lnTo>
                      <a:pt x="36" y="5323"/>
                    </a:lnTo>
                    <a:lnTo>
                      <a:pt x="48" y="5272"/>
                    </a:lnTo>
                    <a:lnTo>
                      <a:pt x="62" y="5221"/>
                    </a:lnTo>
                    <a:lnTo>
                      <a:pt x="78" y="5171"/>
                    </a:lnTo>
                    <a:lnTo>
                      <a:pt x="95" y="5120"/>
                    </a:lnTo>
                    <a:lnTo>
                      <a:pt x="115" y="5069"/>
                    </a:lnTo>
                    <a:lnTo>
                      <a:pt x="135" y="5018"/>
                    </a:lnTo>
                    <a:lnTo>
                      <a:pt x="158" y="4968"/>
                    </a:lnTo>
                    <a:lnTo>
                      <a:pt x="183" y="4917"/>
                    </a:lnTo>
                    <a:lnTo>
                      <a:pt x="209" y="4867"/>
                    </a:lnTo>
                    <a:lnTo>
                      <a:pt x="238" y="4815"/>
                    </a:lnTo>
                    <a:lnTo>
                      <a:pt x="268" y="4764"/>
                    </a:lnTo>
                    <a:lnTo>
                      <a:pt x="308" y="4708"/>
                    </a:lnTo>
                    <a:lnTo>
                      <a:pt x="349" y="4654"/>
                    </a:lnTo>
                    <a:lnTo>
                      <a:pt x="392" y="4601"/>
                    </a:lnTo>
                    <a:lnTo>
                      <a:pt x="436" y="4550"/>
                    </a:lnTo>
                    <a:lnTo>
                      <a:pt x="481" y="4500"/>
                    </a:lnTo>
                    <a:lnTo>
                      <a:pt x="527" y="4452"/>
                    </a:lnTo>
                    <a:lnTo>
                      <a:pt x="575" y="4406"/>
                    </a:lnTo>
                    <a:lnTo>
                      <a:pt x="625" y="4361"/>
                    </a:lnTo>
                    <a:lnTo>
                      <a:pt x="675" y="4318"/>
                    </a:lnTo>
                    <a:lnTo>
                      <a:pt x="726" y="4276"/>
                    </a:lnTo>
                    <a:lnTo>
                      <a:pt x="778" y="4236"/>
                    </a:lnTo>
                    <a:lnTo>
                      <a:pt x="832" y="4198"/>
                    </a:lnTo>
                    <a:lnTo>
                      <a:pt x="886" y="4161"/>
                    </a:lnTo>
                    <a:lnTo>
                      <a:pt x="941" y="4126"/>
                    </a:lnTo>
                    <a:lnTo>
                      <a:pt x="999" y="4092"/>
                    </a:lnTo>
                    <a:lnTo>
                      <a:pt x="1055" y="4060"/>
                    </a:lnTo>
                    <a:lnTo>
                      <a:pt x="1114" y="4029"/>
                    </a:lnTo>
                    <a:lnTo>
                      <a:pt x="1173" y="4000"/>
                    </a:lnTo>
                    <a:lnTo>
                      <a:pt x="1233" y="3973"/>
                    </a:lnTo>
                    <a:lnTo>
                      <a:pt x="1293" y="3947"/>
                    </a:lnTo>
                    <a:lnTo>
                      <a:pt x="1355" y="3922"/>
                    </a:lnTo>
                    <a:lnTo>
                      <a:pt x="1417" y="3899"/>
                    </a:lnTo>
                    <a:lnTo>
                      <a:pt x="1480" y="3877"/>
                    </a:lnTo>
                    <a:lnTo>
                      <a:pt x="1543" y="3857"/>
                    </a:lnTo>
                    <a:lnTo>
                      <a:pt x="1608" y="3839"/>
                    </a:lnTo>
                    <a:lnTo>
                      <a:pt x="1673" y="3822"/>
                    </a:lnTo>
                    <a:lnTo>
                      <a:pt x="1737" y="3806"/>
                    </a:lnTo>
                    <a:lnTo>
                      <a:pt x="1803" y="3792"/>
                    </a:lnTo>
                    <a:lnTo>
                      <a:pt x="1869" y="3779"/>
                    </a:lnTo>
                    <a:lnTo>
                      <a:pt x="1936" y="3768"/>
                    </a:lnTo>
                    <a:lnTo>
                      <a:pt x="2003" y="3758"/>
                    </a:lnTo>
                    <a:lnTo>
                      <a:pt x="2070" y="3750"/>
                    </a:lnTo>
                    <a:lnTo>
                      <a:pt x="2037" y="3718"/>
                    </a:lnTo>
                    <a:lnTo>
                      <a:pt x="2005" y="3685"/>
                    </a:lnTo>
                    <a:lnTo>
                      <a:pt x="1974" y="3651"/>
                    </a:lnTo>
                    <a:lnTo>
                      <a:pt x="1945" y="3618"/>
                    </a:lnTo>
                    <a:lnTo>
                      <a:pt x="1919" y="3583"/>
                    </a:lnTo>
                    <a:lnTo>
                      <a:pt x="1893" y="3549"/>
                    </a:lnTo>
                    <a:lnTo>
                      <a:pt x="1868" y="3514"/>
                    </a:lnTo>
                    <a:lnTo>
                      <a:pt x="1846" y="3478"/>
                    </a:lnTo>
                    <a:lnTo>
                      <a:pt x="1825" y="3442"/>
                    </a:lnTo>
                    <a:lnTo>
                      <a:pt x="1806" y="3405"/>
                    </a:lnTo>
                    <a:lnTo>
                      <a:pt x="1787" y="3368"/>
                    </a:lnTo>
                    <a:lnTo>
                      <a:pt x="1772" y="3330"/>
                    </a:lnTo>
                    <a:lnTo>
                      <a:pt x="1758" y="3293"/>
                    </a:lnTo>
                    <a:lnTo>
                      <a:pt x="1744" y="3254"/>
                    </a:lnTo>
                    <a:lnTo>
                      <a:pt x="1733" y="3216"/>
                    </a:lnTo>
                    <a:lnTo>
                      <a:pt x="1724" y="3176"/>
                    </a:lnTo>
                    <a:lnTo>
                      <a:pt x="1717" y="3137"/>
                    </a:lnTo>
                    <a:lnTo>
                      <a:pt x="1711" y="3097"/>
                    </a:lnTo>
                    <a:lnTo>
                      <a:pt x="1706" y="3058"/>
                    </a:lnTo>
                    <a:lnTo>
                      <a:pt x="1703" y="3017"/>
                    </a:lnTo>
                    <a:lnTo>
                      <a:pt x="1702" y="2975"/>
                    </a:lnTo>
                    <a:lnTo>
                      <a:pt x="1703" y="2935"/>
                    </a:lnTo>
                    <a:lnTo>
                      <a:pt x="1706" y="2893"/>
                    </a:lnTo>
                    <a:lnTo>
                      <a:pt x="1712" y="2851"/>
                    </a:lnTo>
                    <a:lnTo>
                      <a:pt x="1718" y="2809"/>
                    </a:lnTo>
                    <a:lnTo>
                      <a:pt x="1726" y="2767"/>
                    </a:lnTo>
                    <a:lnTo>
                      <a:pt x="1736" y="2724"/>
                    </a:lnTo>
                    <a:lnTo>
                      <a:pt x="1747" y="2681"/>
                    </a:lnTo>
                    <a:lnTo>
                      <a:pt x="1761" y="2638"/>
                    </a:lnTo>
                    <a:lnTo>
                      <a:pt x="1777" y="2594"/>
                    </a:lnTo>
                    <a:lnTo>
                      <a:pt x="1795" y="2550"/>
                    </a:lnTo>
                    <a:lnTo>
                      <a:pt x="1813" y="2507"/>
                    </a:lnTo>
                    <a:lnTo>
                      <a:pt x="1843" y="2454"/>
                    </a:lnTo>
                    <a:lnTo>
                      <a:pt x="1874" y="2404"/>
                    </a:lnTo>
                    <a:lnTo>
                      <a:pt x="1906" y="2354"/>
                    </a:lnTo>
                    <a:lnTo>
                      <a:pt x="1940" y="2306"/>
                    </a:lnTo>
                    <a:lnTo>
                      <a:pt x="1976" y="2260"/>
                    </a:lnTo>
                    <a:lnTo>
                      <a:pt x="2013" y="2215"/>
                    </a:lnTo>
                    <a:lnTo>
                      <a:pt x="2052" y="2171"/>
                    </a:lnTo>
                    <a:lnTo>
                      <a:pt x="2092" y="2129"/>
                    </a:lnTo>
                    <a:lnTo>
                      <a:pt x="2133" y="2088"/>
                    </a:lnTo>
                    <a:lnTo>
                      <a:pt x="2175" y="2048"/>
                    </a:lnTo>
                    <a:lnTo>
                      <a:pt x="2219" y="2011"/>
                    </a:lnTo>
                    <a:lnTo>
                      <a:pt x="2264" y="1973"/>
                    </a:lnTo>
                    <a:lnTo>
                      <a:pt x="2310" y="1938"/>
                    </a:lnTo>
                    <a:lnTo>
                      <a:pt x="2358" y="1904"/>
                    </a:lnTo>
                    <a:lnTo>
                      <a:pt x="2405" y="1871"/>
                    </a:lnTo>
                    <a:lnTo>
                      <a:pt x="2454" y="1839"/>
                    </a:lnTo>
                    <a:lnTo>
                      <a:pt x="2504" y="1809"/>
                    </a:lnTo>
                    <a:lnTo>
                      <a:pt x="2555" y="1780"/>
                    </a:lnTo>
                    <a:lnTo>
                      <a:pt x="2607" y="1752"/>
                    </a:lnTo>
                    <a:lnTo>
                      <a:pt x="2659" y="1725"/>
                    </a:lnTo>
                    <a:lnTo>
                      <a:pt x="2712" y="1699"/>
                    </a:lnTo>
                    <a:lnTo>
                      <a:pt x="2766" y="1675"/>
                    </a:lnTo>
                    <a:lnTo>
                      <a:pt x="2820" y="1651"/>
                    </a:lnTo>
                    <a:lnTo>
                      <a:pt x="2876" y="1629"/>
                    </a:lnTo>
                    <a:lnTo>
                      <a:pt x="2931" y="1607"/>
                    </a:lnTo>
                    <a:lnTo>
                      <a:pt x="2986" y="1587"/>
                    </a:lnTo>
                    <a:lnTo>
                      <a:pt x="3043" y="1568"/>
                    </a:lnTo>
                    <a:lnTo>
                      <a:pt x="3099" y="1550"/>
                    </a:lnTo>
                    <a:lnTo>
                      <a:pt x="3155" y="1533"/>
                    </a:lnTo>
                    <a:lnTo>
                      <a:pt x="3213" y="1516"/>
                    </a:lnTo>
                    <a:lnTo>
                      <a:pt x="3270" y="1502"/>
                    </a:lnTo>
                    <a:lnTo>
                      <a:pt x="3328" y="1487"/>
                    </a:lnTo>
                    <a:lnTo>
                      <a:pt x="3378" y="1477"/>
                    </a:lnTo>
                    <a:lnTo>
                      <a:pt x="3427" y="1467"/>
                    </a:lnTo>
                    <a:lnTo>
                      <a:pt x="3477" y="1458"/>
                    </a:lnTo>
                    <a:lnTo>
                      <a:pt x="3528" y="1451"/>
                    </a:lnTo>
                    <a:lnTo>
                      <a:pt x="3577" y="1442"/>
                    </a:lnTo>
                    <a:lnTo>
                      <a:pt x="3627" y="1436"/>
                    </a:lnTo>
                    <a:lnTo>
                      <a:pt x="3677" y="1430"/>
                    </a:lnTo>
                    <a:lnTo>
                      <a:pt x="3727" y="1425"/>
                    </a:lnTo>
                    <a:lnTo>
                      <a:pt x="3777" y="1420"/>
                    </a:lnTo>
                    <a:lnTo>
                      <a:pt x="3827" y="1416"/>
                    </a:lnTo>
                    <a:lnTo>
                      <a:pt x="3876" y="1413"/>
                    </a:lnTo>
                    <a:lnTo>
                      <a:pt x="3927" y="1411"/>
                    </a:lnTo>
                    <a:lnTo>
                      <a:pt x="3977" y="1410"/>
                    </a:lnTo>
                    <a:lnTo>
                      <a:pt x="4026" y="1409"/>
                    </a:lnTo>
                    <a:lnTo>
                      <a:pt x="4076" y="1409"/>
                    </a:lnTo>
                    <a:lnTo>
                      <a:pt x="4126" y="1410"/>
                    </a:lnTo>
                    <a:lnTo>
                      <a:pt x="4176" y="1412"/>
                    </a:lnTo>
                    <a:lnTo>
                      <a:pt x="4225" y="1414"/>
                    </a:lnTo>
                    <a:lnTo>
                      <a:pt x="4275" y="1417"/>
                    </a:lnTo>
                    <a:lnTo>
                      <a:pt x="4325" y="1422"/>
                    </a:lnTo>
                    <a:lnTo>
                      <a:pt x="4374" y="1427"/>
                    </a:lnTo>
                    <a:lnTo>
                      <a:pt x="4423" y="1433"/>
                    </a:lnTo>
                    <a:lnTo>
                      <a:pt x="4472" y="1439"/>
                    </a:lnTo>
                    <a:lnTo>
                      <a:pt x="4521" y="1447"/>
                    </a:lnTo>
                    <a:lnTo>
                      <a:pt x="4571" y="1455"/>
                    </a:lnTo>
                    <a:lnTo>
                      <a:pt x="4620" y="1464"/>
                    </a:lnTo>
                    <a:lnTo>
                      <a:pt x="4669" y="1475"/>
                    </a:lnTo>
                    <a:lnTo>
                      <a:pt x="4718" y="1485"/>
                    </a:lnTo>
                    <a:lnTo>
                      <a:pt x="4767" y="1498"/>
                    </a:lnTo>
                    <a:lnTo>
                      <a:pt x="4816" y="1510"/>
                    </a:lnTo>
                    <a:lnTo>
                      <a:pt x="4864" y="1524"/>
                    </a:lnTo>
                    <a:lnTo>
                      <a:pt x="4912" y="1537"/>
                    </a:lnTo>
                    <a:lnTo>
                      <a:pt x="4927" y="1532"/>
                    </a:lnTo>
                    <a:lnTo>
                      <a:pt x="4940" y="1526"/>
                    </a:lnTo>
                    <a:lnTo>
                      <a:pt x="4953" y="1519"/>
                    </a:lnTo>
                    <a:lnTo>
                      <a:pt x="4968" y="1513"/>
                    </a:lnTo>
                    <a:lnTo>
                      <a:pt x="4981" y="1508"/>
                    </a:lnTo>
                    <a:lnTo>
                      <a:pt x="4995" y="1502"/>
                    </a:lnTo>
                    <a:lnTo>
                      <a:pt x="5009" y="1495"/>
                    </a:lnTo>
                    <a:lnTo>
                      <a:pt x="5023" y="1490"/>
                    </a:lnTo>
                    <a:lnTo>
                      <a:pt x="5070" y="1401"/>
                    </a:lnTo>
                    <a:lnTo>
                      <a:pt x="5121" y="1315"/>
                    </a:lnTo>
                    <a:lnTo>
                      <a:pt x="5177" y="1232"/>
                    </a:lnTo>
                    <a:lnTo>
                      <a:pt x="5237" y="1153"/>
                    </a:lnTo>
                    <a:lnTo>
                      <a:pt x="5301" y="1077"/>
                    </a:lnTo>
                    <a:lnTo>
                      <a:pt x="5367" y="1003"/>
                    </a:lnTo>
                    <a:lnTo>
                      <a:pt x="5438" y="932"/>
                    </a:lnTo>
                    <a:lnTo>
                      <a:pt x="5513" y="865"/>
                    </a:lnTo>
                    <a:lnTo>
                      <a:pt x="5590" y="801"/>
                    </a:lnTo>
                    <a:lnTo>
                      <a:pt x="5670" y="738"/>
                    </a:lnTo>
                    <a:lnTo>
                      <a:pt x="5752" y="680"/>
                    </a:lnTo>
                    <a:lnTo>
                      <a:pt x="5838" y="624"/>
                    </a:lnTo>
                    <a:lnTo>
                      <a:pt x="5925" y="571"/>
                    </a:lnTo>
                    <a:lnTo>
                      <a:pt x="6015" y="520"/>
                    </a:lnTo>
                    <a:lnTo>
                      <a:pt x="6107" y="472"/>
                    </a:lnTo>
                    <a:lnTo>
                      <a:pt x="6200" y="426"/>
                    </a:lnTo>
                    <a:lnTo>
                      <a:pt x="6295" y="383"/>
                    </a:lnTo>
                    <a:lnTo>
                      <a:pt x="6391" y="343"/>
                    </a:lnTo>
                    <a:lnTo>
                      <a:pt x="6488" y="305"/>
                    </a:lnTo>
                    <a:lnTo>
                      <a:pt x="6587" y="269"/>
                    </a:lnTo>
                    <a:lnTo>
                      <a:pt x="6686" y="235"/>
                    </a:lnTo>
                    <a:lnTo>
                      <a:pt x="6787" y="205"/>
                    </a:lnTo>
                    <a:lnTo>
                      <a:pt x="6886" y="176"/>
                    </a:lnTo>
                    <a:lnTo>
                      <a:pt x="6988" y="150"/>
                    </a:lnTo>
                    <a:lnTo>
                      <a:pt x="7088" y="126"/>
                    </a:lnTo>
                    <a:lnTo>
                      <a:pt x="7189" y="103"/>
                    </a:lnTo>
                    <a:lnTo>
                      <a:pt x="7289" y="83"/>
                    </a:lnTo>
                    <a:lnTo>
                      <a:pt x="7389" y="66"/>
                    </a:lnTo>
                    <a:lnTo>
                      <a:pt x="7488" y="50"/>
                    </a:lnTo>
                    <a:lnTo>
                      <a:pt x="7587" y="36"/>
                    </a:lnTo>
                    <a:lnTo>
                      <a:pt x="7683" y="24"/>
                    </a:lnTo>
                    <a:lnTo>
                      <a:pt x="7779" y="14"/>
                    </a:lnTo>
                    <a:lnTo>
                      <a:pt x="7866" y="8"/>
                    </a:lnTo>
                    <a:lnTo>
                      <a:pt x="7952" y="4"/>
                    </a:lnTo>
                    <a:lnTo>
                      <a:pt x="8038" y="2"/>
                    </a:lnTo>
                    <a:lnTo>
                      <a:pt x="8125" y="0"/>
                    </a:lnTo>
                    <a:lnTo>
                      <a:pt x="8212" y="0"/>
                    </a:lnTo>
                    <a:lnTo>
                      <a:pt x="8299" y="1"/>
                    </a:lnTo>
                    <a:lnTo>
                      <a:pt x="8387" y="4"/>
                    </a:lnTo>
                    <a:lnTo>
                      <a:pt x="8475" y="8"/>
                    </a:lnTo>
                    <a:lnTo>
                      <a:pt x="8562" y="15"/>
                    </a:lnTo>
                    <a:lnTo>
                      <a:pt x="8650" y="22"/>
                    </a:lnTo>
                    <a:lnTo>
                      <a:pt x="8737" y="31"/>
                    </a:lnTo>
                    <a:lnTo>
                      <a:pt x="8824" y="42"/>
                    </a:lnTo>
                    <a:lnTo>
                      <a:pt x="8912" y="55"/>
                    </a:lnTo>
                    <a:lnTo>
                      <a:pt x="8998" y="69"/>
                    </a:lnTo>
                    <a:lnTo>
                      <a:pt x="9084" y="85"/>
                    </a:lnTo>
                    <a:lnTo>
                      <a:pt x="9170" y="104"/>
                    </a:lnTo>
                    <a:lnTo>
                      <a:pt x="9255" y="124"/>
                    </a:lnTo>
                    <a:lnTo>
                      <a:pt x="9339" y="146"/>
                    </a:lnTo>
                    <a:lnTo>
                      <a:pt x="9422" y="171"/>
                    </a:lnTo>
                    <a:lnTo>
                      <a:pt x="9505" y="197"/>
                    </a:lnTo>
                    <a:lnTo>
                      <a:pt x="9587" y="225"/>
                    </a:lnTo>
                    <a:lnTo>
                      <a:pt x="9668" y="256"/>
                    </a:lnTo>
                    <a:lnTo>
                      <a:pt x="9748" y="290"/>
                    </a:lnTo>
                    <a:lnTo>
                      <a:pt x="9827" y="324"/>
                    </a:lnTo>
                    <a:lnTo>
                      <a:pt x="9904" y="361"/>
                    </a:lnTo>
                    <a:lnTo>
                      <a:pt x="9981" y="402"/>
                    </a:lnTo>
                    <a:lnTo>
                      <a:pt x="10056" y="445"/>
                    </a:lnTo>
                    <a:lnTo>
                      <a:pt x="10130" y="489"/>
                    </a:lnTo>
                    <a:lnTo>
                      <a:pt x="10202" y="536"/>
                    </a:lnTo>
                    <a:lnTo>
                      <a:pt x="10272" y="586"/>
                    </a:lnTo>
                    <a:lnTo>
                      <a:pt x="10341" y="639"/>
                    </a:lnTo>
                    <a:lnTo>
                      <a:pt x="10409" y="695"/>
                    </a:lnTo>
                    <a:lnTo>
                      <a:pt x="10490" y="661"/>
                    </a:lnTo>
                    <a:lnTo>
                      <a:pt x="10572" y="633"/>
                    </a:lnTo>
                    <a:lnTo>
                      <a:pt x="10655" y="609"/>
                    </a:lnTo>
                    <a:lnTo>
                      <a:pt x="10739" y="589"/>
                    </a:lnTo>
                    <a:lnTo>
                      <a:pt x="10824" y="575"/>
                    </a:lnTo>
                    <a:lnTo>
                      <a:pt x="10910" y="563"/>
                    </a:lnTo>
                    <a:lnTo>
                      <a:pt x="10996" y="557"/>
                    </a:lnTo>
                    <a:lnTo>
                      <a:pt x="11083" y="554"/>
                    </a:lnTo>
                    <a:lnTo>
                      <a:pt x="11170" y="555"/>
                    </a:lnTo>
                    <a:lnTo>
                      <a:pt x="11256" y="559"/>
                    </a:lnTo>
                    <a:lnTo>
                      <a:pt x="11343" y="569"/>
                    </a:lnTo>
                    <a:lnTo>
                      <a:pt x="11429" y="581"/>
                    </a:lnTo>
                    <a:lnTo>
                      <a:pt x="11515" y="597"/>
                    </a:lnTo>
                    <a:lnTo>
                      <a:pt x="11600" y="615"/>
                    </a:lnTo>
                    <a:lnTo>
                      <a:pt x="11686" y="638"/>
                    </a:lnTo>
                    <a:lnTo>
                      <a:pt x="11770" y="664"/>
                    </a:lnTo>
                    <a:lnTo>
                      <a:pt x="11853" y="694"/>
                    </a:lnTo>
                    <a:lnTo>
                      <a:pt x="11936" y="726"/>
                    </a:lnTo>
                    <a:lnTo>
                      <a:pt x="12016" y="761"/>
                    </a:lnTo>
                    <a:lnTo>
                      <a:pt x="12096" y="800"/>
                    </a:lnTo>
                    <a:lnTo>
                      <a:pt x="12174" y="840"/>
                    </a:lnTo>
                    <a:lnTo>
                      <a:pt x="12251" y="884"/>
                    </a:lnTo>
                    <a:lnTo>
                      <a:pt x="12325" y="931"/>
                    </a:lnTo>
                    <a:lnTo>
                      <a:pt x="12398" y="980"/>
                    </a:lnTo>
                    <a:lnTo>
                      <a:pt x="12469" y="1031"/>
                    </a:lnTo>
                    <a:lnTo>
                      <a:pt x="12537" y="1085"/>
                    </a:lnTo>
                    <a:lnTo>
                      <a:pt x="12603" y="1141"/>
                    </a:lnTo>
                    <a:lnTo>
                      <a:pt x="12667" y="1200"/>
                    </a:lnTo>
                    <a:lnTo>
                      <a:pt x="12727" y="1261"/>
                    </a:lnTo>
                    <a:lnTo>
                      <a:pt x="12786" y="1324"/>
                    </a:lnTo>
                    <a:lnTo>
                      <a:pt x="12841" y="1388"/>
                    </a:lnTo>
                    <a:lnTo>
                      <a:pt x="12894" y="1455"/>
                    </a:lnTo>
                    <a:close/>
                  </a:path>
                </a:pathLst>
              </a:custGeom>
              <a:solidFill>
                <a:srgbClr val="9ACEF0"/>
              </a:solidFill>
              <a:ln w="9525">
                <a:noFill/>
                <a:round/>
                <a:headEnd/>
                <a:tailEnd/>
              </a:ln>
            </p:spPr>
            <p:txBody>
              <a:bodyPr lIns="4742" tIns="2370" rIns="4742" bIns="237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12339" name="Picture 351"/>
            <p:cNvPicPr>
              <a:picLocks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261545" y="3910014"/>
              <a:ext cx="192088" cy="211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340" name="Picture 352"/>
            <p:cNvPicPr>
              <a:picLocks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480621" y="3573464"/>
              <a:ext cx="315913" cy="388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2341" name="Rectangle 353"/>
            <p:cNvSpPr>
              <a:spLocks noChangeArrowheads="1"/>
            </p:cNvSpPr>
            <p:nvPr/>
          </p:nvSpPr>
          <p:spPr bwMode="auto">
            <a:xfrm>
              <a:off x="4009896" y="4169060"/>
              <a:ext cx="1050152" cy="280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235" tIns="45615" rIns="91235" bIns="4561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Enterprise branch</a:t>
              </a:r>
            </a:p>
          </p:txBody>
        </p:sp>
        <p:sp>
          <p:nvSpPr>
            <p:cNvPr id="12342" name="Text Box 354"/>
            <p:cNvSpPr txBox="1">
              <a:spLocks noChangeArrowheads="1"/>
            </p:cNvSpPr>
            <p:nvPr/>
          </p:nvSpPr>
          <p:spPr bwMode="auto">
            <a:xfrm>
              <a:off x="4617021" y="2182814"/>
              <a:ext cx="530225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AR3200</a:t>
              </a:r>
            </a:p>
          </p:txBody>
        </p:sp>
        <p:sp>
          <p:nvSpPr>
            <p:cNvPr id="12343" name="Text Box 355"/>
            <p:cNvSpPr txBox="1">
              <a:spLocks noChangeArrowheads="1"/>
            </p:cNvSpPr>
            <p:nvPr/>
          </p:nvSpPr>
          <p:spPr bwMode="auto">
            <a:xfrm>
              <a:off x="3596828" y="3600013"/>
              <a:ext cx="6667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235" tIns="45615" rIns="91235" bIns="45615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AR2200</a:t>
              </a:r>
            </a:p>
          </p:txBody>
        </p:sp>
        <p:sp>
          <p:nvSpPr>
            <p:cNvPr id="12344" name="Text Box 360"/>
            <p:cNvSpPr txBox="1">
              <a:spLocks noChangeArrowheads="1"/>
            </p:cNvSpPr>
            <p:nvPr/>
          </p:nvSpPr>
          <p:spPr bwMode="auto">
            <a:xfrm>
              <a:off x="4575746" y="2917826"/>
              <a:ext cx="5889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 dirty="0">
                  <a:solidFill>
                    <a:srgbClr val="0000CC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GRE VPN</a:t>
              </a:r>
            </a:p>
          </p:txBody>
        </p:sp>
        <p:sp>
          <p:nvSpPr>
            <p:cNvPr id="12345" name="Rectangle 226"/>
            <p:cNvSpPr>
              <a:spLocks noChangeArrowheads="1"/>
            </p:cNvSpPr>
            <p:nvPr/>
          </p:nvSpPr>
          <p:spPr bwMode="auto">
            <a:xfrm>
              <a:off x="2028696" y="4183140"/>
              <a:ext cx="646112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29" tIns="45612" rIns="91229" bIns="45612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Partners</a:t>
              </a:r>
            </a:p>
          </p:txBody>
        </p:sp>
        <p:pic>
          <p:nvPicPr>
            <p:cNvPr id="12346" name="Picture 455" descr="图片2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216845" y="3616325"/>
              <a:ext cx="4445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47" name="Picture 455" descr="图片2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036120" y="3567114"/>
              <a:ext cx="420688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48" name="Picture 455" descr="图片23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182045" y="2060575"/>
              <a:ext cx="503238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5" name="任意多边形 363"/>
            <p:cNvSpPr>
              <a:spLocks/>
            </p:cNvSpPr>
            <p:nvPr/>
          </p:nvSpPr>
          <p:spPr bwMode="auto">
            <a:xfrm>
              <a:off x="3936207" y="2393950"/>
              <a:ext cx="431577" cy="963042"/>
            </a:xfrm>
            <a:custGeom>
              <a:avLst/>
              <a:gdLst>
                <a:gd name="T0" fmla="*/ 0 w 800100"/>
                <a:gd name="T1" fmla="*/ 1533082 h 1200150"/>
                <a:gd name="T2" fmla="*/ 771294 w 800100"/>
                <a:gd name="T3" fmla="*/ 697592 h 1200150"/>
                <a:gd name="T4" fmla="*/ 952774 w 800100"/>
                <a:gd name="T5" fmla="*/ 0 h 1200150"/>
                <a:gd name="T6" fmla="*/ 0 60000 65536"/>
                <a:gd name="T7" fmla="*/ 0 60000 65536"/>
                <a:gd name="T8" fmla="*/ 0 60000 65536"/>
                <a:gd name="T9" fmla="*/ 0 w 800100"/>
                <a:gd name="T10" fmla="*/ 0 h 1200150"/>
                <a:gd name="T11" fmla="*/ 800100 w 800100"/>
                <a:gd name="T12" fmla="*/ 1200150 h 1200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100" h="1200150">
                  <a:moveTo>
                    <a:pt x="0" y="1200150"/>
                  </a:moveTo>
                  <a:cubicBezTo>
                    <a:pt x="257175" y="973137"/>
                    <a:pt x="514350" y="746125"/>
                    <a:pt x="647700" y="546100"/>
                  </a:cubicBezTo>
                  <a:cubicBezTo>
                    <a:pt x="781050" y="346075"/>
                    <a:pt x="790575" y="173037"/>
                    <a:pt x="80010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cxnSp>
          <p:nvCxnSpPr>
            <p:cNvPr id="12350" name="直接连接符 365"/>
            <p:cNvCxnSpPr>
              <a:cxnSpLocks noChangeShapeType="1"/>
            </p:cNvCxnSpPr>
            <p:nvPr/>
          </p:nvCxnSpPr>
          <p:spPr bwMode="auto">
            <a:xfrm flipV="1">
              <a:off x="3583559" y="3311526"/>
              <a:ext cx="377825" cy="352425"/>
            </a:xfrm>
            <a:prstGeom prst="line">
              <a:avLst/>
            </a:prstGeom>
            <a:noFill/>
            <a:ln w="19050" algn="ctr">
              <a:solidFill>
                <a:srgbClr val="2D2015"/>
              </a:solidFill>
              <a:round/>
              <a:headEnd/>
              <a:tailEnd/>
            </a:ln>
          </p:spPr>
        </p:cxnSp>
        <p:sp>
          <p:nvSpPr>
            <p:cNvPr id="12351" name="Rectangle 10"/>
            <p:cNvSpPr>
              <a:spLocks noChangeArrowheads="1"/>
            </p:cNvSpPr>
            <p:nvPr/>
          </p:nvSpPr>
          <p:spPr bwMode="auto">
            <a:xfrm>
              <a:off x="3089845" y="1972921"/>
              <a:ext cx="72390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Headquarters</a:t>
              </a:r>
            </a:p>
          </p:txBody>
        </p:sp>
        <p:sp>
          <p:nvSpPr>
            <p:cNvPr id="1328" name="任意多边形 359"/>
            <p:cNvSpPr>
              <a:spLocks/>
            </p:cNvSpPr>
            <p:nvPr/>
          </p:nvSpPr>
          <p:spPr bwMode="auto">
            <a:xfrm>
              <a:off x="4443984" y="2389188"/>
              <a:ext cx="428327" cy="1039812"/>
            </a:xfrm>
            <a:custGeom>
              <a:avLst/>
              <a:gdLst>
                <a:gd name="T0" fmla="*/ 399588 w 835025"/>
                <a:gd name="T1" fmla="*/ 1243235 h 1219200"/>
                <a:gd name="T2" fmla="*/ 62293 w 835025"/>
                <a:gd name="T3" fmla="*/ 582767 h 1219200"/>
                <a:gd name="T4" fmla="*/ 25829 w 835025"/>
                <a:gd name="T5" fmla="*/ 0 h 1219200"/>
                <a:gd name="T6" fmla="*/ 25829 w 835025"/>
                <a:gd name="T7" fmla="*/ 0 h 1219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5025"/>
                <a:gd name="T13" fmla="*/ 0 h 1219200"/>
                <a:gd name="T14" fmla="*/ 835025 w 835025"/>
                <a:gd name="T15" fmla="*/ 1219200 h 1219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5025" h="1219200">
                  <a:moveTo>
                    <a:pt x="835025" y="1219200"/>
                  </a:moveTo>
                  <a:cubicBezTo>
                    <a:pt x="547687" y="996950"/>
                    <a:pt x="260350" y="774700"/>
                    <a:pt x="130175" y="571500"/>
                  </a:cubicBezTo>
                  <a:cubicBezTo>
                    <a:pt x="0" y="368300"/>
                    <a:pt x="53975" y="0"/>
                    <a:pt x="5397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2353" name="Text Box 361"/>
            <p:cNvSpPr txBox="1">
              <a:spLocks noChangeArrowheads="1"/>
            </p:cNvSpPr>
            <p:nvPr/>
          </p:nvSpPr>
          <p:spPr bwMode="auto">
            <a:xfrm>
              <a:off x="3433553" y="2818397"/>
              <a:ext cx="703262" cy="258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235" tIns="45615" rIns="91235" bIns="45615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>
                  <a:solidFill>
                    <a:srgbClr val="0000CC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IP</a:t>
              </a:r>
              <a:r>
                <a:rPr lang="en-US" altLang="zh-CN" sz="1200" b="1">
                  <a:solidFill>
                    <a:srgbClr val="0000CC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sec</a:t>
              </a:r>
              <a:r>
                <a:rPr lang="zh-CN" altLang="zh-CN" sz="1200" b="1">
                  <a:solidFill>
                    <a:srgbClr val="0000CC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 </a:t>
              </a:r>
              <a:r>
                <a:rPr lang="zh-CN" altLang="zh-CN" sz="1200" b="1" dirty="0">
                  <a:solidFill>
                    <a:srgbClr val="0000CC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VPN</a:t>
              </a:r>
            </a:p>
          </p:txBody>
        </p:sp>
        <p:sp>
          <p:nvSpPr>
            <p:cNvPr id="12354" name="Text Box 355"/>
            <p:cNvSpPr txBox="1">
              <a:spLocks noChangeArrowheads="1"/>
            </p:cNvSpPr>
            <p:nvPr/>
          </p:nvSpPr>
          <p:spPr bwMode="auto">
            <a:xfrm>
              <a:off x="4210827" y="3538495"/>
              <a:ext cx="6667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235" tIns="45615" rIns="91235" bIns="45615"/>
            <a:lstStyle/>
            <a:p>
              <a:pPr marL="227013" indent="-227013" eaLnBrk="0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n-ea"/>
                  <a:ea typeface="+mn-ea"/>
                  <a:cs typeface="Arial" pitchFamily="34" charset="0"/>
                  <a:sym typeface="Arial" pitchFamily="34" charset="0"/>
                </a:rPr>
                <a:t>AR2200</a:t>
              </a:r>
            </a:p>
          </p:txBody>
        </p:sp>
        <p:cxnSp>
          <p:nvCxnSpPr>
            <p:cNvPr id="12355" name="直接连接符 365"/>
            <p:cNvCxnSpPr>
              <a:cxnSpLocks noChangeShapeType="1"/>
            </p:cNvCxnSpPr>
            <p:nvPr/>
          </p:nvCxnSpPr>
          <p:spPr bwMode="auto">
            <a:xfrm rot="10800000">
              <a:off x="4894834" y="3409951"/>
              <a:ext cx="244475" cy="219075"/>
            </a:xfrm>
            <a:prstGeom prst="line">
              <a:avLst/>
            </a:prstGeom>
            <a:noFill/>
            <a:ln w="19050" algn="ctr">
              <a:solidFill>
                <a:srgbClr val="2D2015"/>
              </a:solidFill>
              <a:round/>
              <a:headEnd/>
              <a:tailEnd/>
            </a:ln>
          </p:spPr>
        </p:cxnSp>
      </p:grpSp>
      <p:sp>
        <p:nvSpPr>
          <p:cNvPr id="11" name="文本框 10"/>
          <p:cNvSpPr txBox="1"/>
          <p:nvPr/>
        </p:nvSpPr>
        <p:spPr bwMode="auto">
          <a:xfrm>
            <a:off x="1018162" y="5121188"/>
            <a:ext cx="10464799" cy="1165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endParaRPr lang="zh-CN" altLang="zh-CN" sz="1400" dirty="0">
              <a:latin typeface="+mn-ea"/>
              <a:ea typeface="+mn-ea"/>
              <a:sym typeface="Arial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Tunnels such as GRE VPN and IP</a:t>
            </a:r>
            <a:r>
              <a:rPr lang="en-US" altLang="zh-CN" sz="1400" dirty="0">
                <a:latin typeface="+mn-ea"/>
                <a:ea typeface="+mn-ea"/>
                <a:sym typeface="Arial" pitchFamily="34" charset="0"/>
              </a:rPr>
              <a:t>s</a:t>
            </a: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ec VPN are established between AR G3 routers to implement secure data access and transmission. The AR G3 implements fast tunnel deployment and authentication for branches.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As the PEs of an MPLS network</a:t>
            </a:r>
            <a:r>
              <a:rPr lang="en-US" altLang="zh-CN" sz="14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400" dirty="0">
                <a:latin typeface="+mn-ea"/>
                <a:ea typeface="+mn-ea"/>
                <a:sym typeface="Arial" pitchFamily="34" charset="0"/>
              </a:rPr>
              <a:t>the AR G3 routers are located in the branches. Different types of services are separated by MPLS L3VPN. The AR G3 supports enterprise service operation over 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Enterprise VPN Gateway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6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b="1" dirty="0" smtClean="0">
                <a:sym typeface="Arial" pitchFamily="34" charset="0"/>
              </a:rPr>
              <a:t>AR G3 Positioning</a:t>
            </a: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Hardware Architecture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, Cards, and Modules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Data Forwarding Process</a:t>
            </a: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AR G3 Feature Description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 and Usage Scenarios</a:t>
            </a:r>
            <a:endParaRPr lang="zh-CN" altLang="zh-CN" dirty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963652" y="1233488"/>
            <a:ext cx="6045784" cy="3735388"/>
            <a:chOff x="3579814" y="1385800"/>
            <a:chExt cx="4781550" cy="3735388"/>
          </a:xfrm>
        </p:grpSpPr>
        <p:cxnSp>
          <p:nvCxnSpPr>
            <p:cNvPr id="70660" name="直接连接符 67"/>
            <p:cNvCxnSpPr>
              <a:cxnSpLocks noChangeShapeType="1"/>
            </p:cNvCxnSpPr>
            <p:nvPr/>
          </p:nvCxnSpPr>
          <p:spPr bwMode="auto">
            <a:xfrm rot="5400000">
              <a:off x="5602289" y="2746289"/>
              <a:ext cx="288925" cy="161925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70661" name="直接连接符 68"/>
            <p:cNvCxnSpPr>
              <a:cxnSpLocks noChangeShapeType="1"/>
            </p:cNvCxnSpPr>
            <p:nvPr/>
          </p:nvCxnSpPr>
          <p:spPr bwMode="auto">
            <a:xfrm rot="6120000">
              <a:off x="5755482" y="2312107"/>
              <a:ext cx="303213" cy="0"/>
            </a:xfrm>
            <a:prstGeom prst="line">
              <a:avLst/>
            </a:prstGeom>
            <a:noFill/>
            <a:ln w="28575" algn="ctr">
              <a:solidFill>
                <a:srgbClr val="7F7F7F"/>
              </a:solidFill>
              <a:round/>
              <a:headEnd/>
              <a:tailEnd/>
            </a:ln>
          </p:spPr>
        </p:cxnSp>
        <p:pic>
          <p:nvPicPr>
            <p:cNvPr id="70662" name="Picture 238" descr="图片7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86425" y="2757401"/>
              <a:ext cx="141288" cy="11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任意多边形 70"/>
            <p:cNvSpPr/>
            <p:nvPr/>
          </p:nvSpPr>
          <p:spPr bwMode="auto">
            <a:xfrm>
              <a:off x="6173789" y="2106525"/>
              <a:ext cx="1218356" cy="1997199"/>
            </a:xfrm>
            <a:custGeom>
              <a:avLst/>
              <a:gdLst>
                <a:gd name="connsiteX0" fmla="*/ 1587 w 582612"/>
                <a:gd name="connsiteY0" fmla="*/ 0 h 2219325"/>
                <a:gd name="connsiteX1" fmla="*/ 96837 w 582612"/>
                <a:gd name="connsiteY1" fmla="*/ 1066800 h 2219325"/>
                <a:gd name="connsiteX2" fmla="*/ 582612 w 582612"/>
                <a:gd name="connsiteY2" fmla="*/ 2219325 h 2219325"/>
                <a:gd name="connsiteX0" fmla="*/ 794 w 734219"/>
                <a:gd name="connsiteY0" fmla="*/ 0 h 2219325"/>
                <a:gd name="connsiteX1" fmla="*/ 248444 w 734219"/>
                <a:gd name="connsiteY1" fmla="*/ 1066800 h 2219325"/>
                <a:gd name="connsiteX2" fmla="*/ 734219 w 734219"/>
                <a:gd name="connsiteY2" fmla="*/ 2219325 h 2219325"/>
                <a:gd name="connsiteX0" fmla="*/ 794 w 594519"/>
                <a:gd name="connsiteY0" fmla="*/ 0 h 2232025"/>
                <a:gd name="connsiteX1" fmla="*/ 248444 w 594519"/>
                <a:gd name="connsiteY1" fmla="*/ 1066800 h 2232025"/>
                <a:gd name="connsiteX2" fmla="*/ 594519 w 594519"/>
                <a:gd name="connsiteY2" fmla="*/ 2232025 h 2232025"/>
                <a:gd name="connsiteX0" fmla="*/ 92604 w 686329"/>
                <a:gd name="connsiteY0" fmla="*/ 0 h 2232025"/>
                <a:gd name="connsiteX1" fmla="*/ 98954 w 686329"/>
                <a:gd name="connsiteY1" fmla="*/ 1143000 h 2232025"/>
                <a:gd name="connsiteX2" fmla="*/ 686329 w 686329"/>
                <a:gd name="connsiteY2" fmla="*/ 2232025 h 2232025"/>
                <a:gd name="connsiteX0" fmla="*/ 794 w 594519"/>
                <a:gd name="connsiteY0" fmla="*/ 0 h 2232025"/>
                <a:gd name="connsiteX1" fmla="*/ 121444 w 594519"/>
                <a:gd name="connsiteY1" fmla="*/ 1143000 h 2232025"/>
                <a:gd name="connsiteX2" fmla="*/ 594519 w 594519"/>
                <a:gd name="connsiteY2" fmla="*/ 2232025 h 2232025"/>
                <a:gd name="connsiteX0" fmla="*/ 794 w 661105"/>
                <a:gd name="connsiteY0" fmla="*/ 0 h 2241550"/>
                <a:gd name="connsiteX1" fmla="*/ 188030 w 661105"/>
                <a:gd name="connsiteY1" fmla="*/ 1152525 h 2241550"/>
                <a:gd name="connsiteX2" fmla="*/ 661105 w 661105"/>
                <a:gd name="connsiteY2" fmla="*/ 2241550 h 224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105" h="2241550">
                  <a:moveTo>
                    <a:pt x="794" y="0"/>
                  </a:moveTo>
                  <a:cubicBezTo>
                    <a:pt x="0" y="348456"/>
                    <a:pt x="77978" y="778933"/>
                    <a:pt x="188030" y="1152525"/>
                  </a:cubicBezTo>
                  <a:cubicBezTo>
                    <a:pt x="298082" y="1526117"/>
                    <a:pt x="570618" y="2039938"/>
                    <a:pt x="661105" y="2241550"/>
                  </a:cubicBezTo>
                </a:path>
              </a:pathLst>
            </a:custGeom>
            <a:noFill/>
            <a:ln w="28575" cap="flat" cmpd="sng" algn="ctr">
              <a:solidFill>
                <a:srgbClr val="B2B2B2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4" tIns="45717" rIns="91434" bIns="4571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72" name="Rectangle 271"/>
            <p:cNvSpPr>
              <a:spLocks noChangeArrowheads="1"/>
            </p:cNvSpPr>
            <p:nvPr/>
          </p:nvSpPr>
          <p:spPr bwMode="auto">
            <a:xfrm>
              <a:off x="6580189" y="4062326"/>
              <a:ext cx="1781175" cy="836613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algn="ctr">
              <a:noFill/>
              <a:prstDash val="dash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73" name="Rectangle 271"/>
            <p:cNvSpPr>
              <a:spLocks noChangeArrowheads="1"/>
            </p:cNvSpPr>
            <p:nvPr/>
          </p:nvSpPr>
          <p:spPr bwMode="auto">
            <a:xfrm>
              <a:off x="3579814" y="4005176"/>
              <a:ext cx="1641475" cy="849313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algn="ctr">
              <a:noFill/>
              <a:prstDash val="dash"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74" name="Freeform 5" descr="Moln02"/>
            <p:cNvSpPr>
              <a:spLocks/>
            </p:cNvSpPr>
            <p:nvPr/>
          </p:nvSpPr>
          <p:spPr bwMode="auto">
            <a:xfrm>
              <a:off x="4618039" y="1385800"/>
              <a:ext cx="2751137" cy="941388"/>
            </a:xfrm>
            <a:custGeom>
              <a:avLst/>
              <a:gdLst>
                <a:gd name="T0" fmla="*/ 2147483647 w 905"/>
                <a:gd name="T1" fmla="*/ 2147483647 h 634"/>
                <a:gd name="T2" fmla="*/ 2147483647 w 905"/>
                <a:gd name="T3" fmla="*/ 2147483647 h 634"/>
                <a:gd name="T4" fmla="*/ 2147483647 w 905"/>
                <a:gd name="T5" fmla="*/ 2147483647 h 634"/>
                <a:gd name="T6" fmla="*/ 2147483647 w 905"/>
                <a:gd name="T7" fmla="*/ 2147483647 h 634"/>
                <a:gd name="T8" fmla="*/ 2147483647 w 905"/>
                <a:gd name="T9" fmla="*/ 2147483647 h 634"/>
                <a:gd name="T10" fmla="*/ 2147483647 w 905"/>
                <a:gd name="T11" fmla="*/ 2147483647 h 634"/>
                <a:gd name="T12" fmla="*/ 2147483647 w 905"/>
                <a:gd name="T13" fmla="*/ 2147483647 h 634"/>
                <a:gd name="T14" fmla="*/ 2147483647 w 905"/>
                <a:gd name="T15" fmla="*/ 2147483647 h 634"/>
                <a:gd name="T16" fmla="*/ 2147483647 w 905"/>
                <a:gd name="T17" fmla="*/ 2147483647 h 634"/>
                <a:gd name="T18" fmla="*/ 2147483647 w 905"/>
                <a:gd name="T19" fmla="*/ 2147483647 h 634"/>
                <a:gd name="T20" fmla="*/ 2147483647 w 905"/>
                <a:gd name="T21" fmla="*/ 2147483647 h 634"/>
                <a:gd name="T22" fmla="*/ 2147483647 w 905"/>
                <a:gd name="T23" fmla="*/ 2147483647 h 6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5"/>
                <a:gd name="T37" fmla="*/ 0 h 634"/>
                <a:gd name="T38" fmla="*/ 905 w 905"/>
                <a:gd name="T39" fmla="*/ 634 h 6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5" h="634">
                  <a:moveTo>
                    <a:pt x="449" y="568"/>
                  </a:moveTo>
                  <a:cubicBezTo>
                    <a:pt x="406" y="631"/>
                    <a:pt x="280" y="606"/>
                    <a:pt x="258" y="532"/>
                  </a:cubicBezTo>
                  <a:cubicBezTo>
                    <a:pt x="201" y="564"/>
                    <a:pt x="38" y="484"/>
                    <a:pt x="97" y="376"/>
                  </a:cubicBezTo>
                  <a:cubicBezTo>
                    <a:pt x="0" y="344"/>
                    <a:pt x="45" y="194"/>
                    <a:pt x="152" y="228"/>
                  </a:cubicBezTo>
                  <a:cubicBezTo>
                    <a:pt x="130" y="176"/>
                    <a:pt x="208" y="141"/>
                    <a:pt x="256" y="168"/>
                  </a:cubicBezTo>
                  <a:cubicBezTo>
                    <a:pt x="246" y="113"/>
                    <a:pt x="300" y="67"/>
                    <a:pt x="378" y="93"/>
                  </a:cubicBezTo>
                  <a:cubicBezTo>
                    <a:pt x="384" y="40"/>
                    <a:pt x="473" y="25"/>
                    <a:pt x="501" y="73"/>
                  </a:cubicBezTo>
                  <a:cubicBezTo>
                    <a:pt x="574" y="0"/>
                    <a:pt x="723" y="52"/>
                    <a:pt x="737" y="134"/>
                  </a:cubicBezTo>
                  <a:cubicBezTo>
                    <a:pt x="813" y="109"/>
                    <a:pt x="866" y="211"/>
                    <a:pt x="827" y="265"/>
                  </a:cubicBezTo>
                  <a:cubicBezTo>
                    <a:pt x="903" y="292"/>
                    <a:pt x="905" y="388"/>
                    <a:pt x="829" y="409"/>
                  </a:cubicBezTo>
                  <a:cubicBezTo>
                    <a:pt x="852" y="473"/>
                    <a:pt x="739" y="551"/>
                    <a:pt x="672" y="522"/>
                  </a:cubicBezTo>
                  <a:cubicBezTo>
                    <a:pt x="671" y="610"/>
                    <a:pt x="502" y="634"/>
                    <a:pt x="449" y="568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8575" cap="flat" cmpd="sng">
              <a:solidFill>
                <a:srgbClr val="99B4D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lIns="91434" tIns="45717" rIns="91434" bIns="4571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5297489" y="1546138"/>
              <a:ext cx="1406525" cy="588962"/>
              <a:chOff x="1615" y="1180"/>
              <a:chExt cx="1104" cy="657"/>
            </a:xfrm>
          </p:grpSpPr>
          <p:sp>
            <p:nvSpPr>
              <p:cNvPr id="76" name="Line 6"/>
              <p:cNvSpPr>
                <a:spLocks noChangeShapeType="1"/>
              </p:cNvSpPr>
              <p:nvPr/>
            </p:nvSpPr>
            <p:spPr bwMode="auto">
              <a:xfrm flipH="1" flipV="1">
                <a:off x="1615" y="1446"/>
                <a:ext cx="1104" cy="7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77" name="Line 7"/>
              <p:cNvSpPr>
                <a:spLocks noChangeShapeType="1"/>
              </p:cNvSpPr>
              <p:nvPr/>
            </p:nvSpPr>
            <p:spPr bwMode="auto">
              <a:xfrm>
                <a:off x="1894" y="1316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78" name="Line 8"/>
              <p:cNvSpPr>
                <a:spLocks noChangeShapeType="1"/>
              </p:cNvSpPr>
              <p:nvPr/>
            </p:nvSpPr>
            <p:spPr bwMode="auto">
              <a:xfrm>
                <a:off x="2560" y="1467"/>
                <a:ext cx="0" cy="135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 flipV="1">
                <a:off x="2212" y="1316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 flipV="1">
                <a:off x="2483" y="1316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pic>
            <p:nvPicPr>
              <p:cNvPr id="70719" name="Picture 12" descr="图片67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42" y="1519"/>
                <a:ext cx="171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20" name="Picture 13" descr="图片20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63" y="1579"/>
                <a:ext cx="22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21" name="Picture 14" descr="图片58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39" y="1180"/>
                <a:ext cx="148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22" name="Picture 15" descr="图片68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21" y="1180"/>
                <a:ext cx="18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23" name="Picture 16" descr="图片9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04" y="1225"/>
                <a:ext cx="18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0668" name="Picture 21" descr="未标题-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87421">
              <a:off x="6799264" y="4341726"/>
              <a:ext cx="1273175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9" name="Picture 33" descr="蜂窝和天线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60975" y="2908214"/>
              <a:ext cx="977900" cy="839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Freeform 34"/>
            <p:cNvSpPr>
              <a:spLocks/>
            </p:cNvSpPr>
            <p:nvPr/>
          </p:nvSpPr>
          <p:spPr bwMode="auto">
            <a:xfrm rot="3791647">
              <a:off x="4772820" y="3486857"/>
              <a:ext cx="193675" cy="754063"/>
            </a:xfrm>
            <a:custGeom>
              <a:avLst/>
              <a:gdLst>
                <a:gd name="T0" fmla="*/ 2147483647 w 404"/>
                <a:gd name="T1" fmla="*/ 2147483647 h 1294"/>
                <a:gd name="T2" fmla="*/ 2147483647 w 404"/>
                <a:gd name="T3" fmla="*/ 0 h 1294"/>
                <a:gd name="T4" fmla="*/ 2147483647 w 404"/>
                <a:gd name="T5" fmla="*/ 2147483647 h 1294"/>
                <a:gd name="T6" fmla="*/ 0 w 404"/>
                <a:gd name="T7" fmla="*/ 2147483647 h 1294"/>
                <a:gd name="T8" fmla="*/ 2147483647 w 404"/>
                <a:gd name="T9" fmla="*/ 2147483647 h 1294"/>
                <a:gd name="T10" fmla="*/ 2147483647 w 404"/>
                <a:gd name="T11" fmla="*/ 2147483647 h 1294"/>
                <a:gd name="T12" fmla="*/ 2147483647 w 404"/>
                <a:gd name="T13" fmla="*/ 2147483647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4"/>
                <a:gd name="T22" fmla="*/ 0 h 1294"/>
                <a:gd name="T23" fmla="*/ 404 w 404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4" h="1294">
                  <a:moveTo>
                    <a:pt x="404" y="771"/>
                  </a:moveTo>
                  <a:lnTo>
                    <a:pt x="87" y="0"/>
                  </a:lnTo>
                  <a:lnTo>
                    <a:pt x="224" y="574"/>
                  </a:lnTo>
                  <a:lnTo>
                    <a:pt x="0" y="466"/>
                  </a:lnTo>
                  <a:lnTo>
                    <a:pt x="301" y="1294"/>
                  </a:lnTo>
                  <a:lnTo>
                    <a:pt x="155" y="686"/>
                  </a:lnTo>
                  <a:lnTo>
                    <a:pt x="404" y="771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ECF6A2"/>
              </a:solidFill>
              <a:round/>
              <a:headEnd/>
              <a:tailEnd/>
            </a:ln>
          </p:spPr>
          <p:txBody>
            <a:bodyPr wrap="none" lIns="91434" tIns="45717" rIns="91434" bIns="4571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 rot="19412550">
              <a:off x="6518275" y="3516225"/>
              <a:ext cx="292100" cy="698500"/>
            </a:xfrm>
            <a:custGeom>
              <a:avLst/>
              <a:gdLst>
                <a:gd name="T0" fmla="*/ 2147483647 w 404"/>
                <a:gd name="T1" fmla="*/ 2147483647 h 1294"/>
                <a:gd name="T2" fmla="*/ 2147483647 w 404"/>
                <a:gd name="T3" fmla="*/ 0 h 1294"/>
                <a:gd name="T4" fmla="*/ 2147483647 w 404"/>
                <a:gd name="T5" fmla="*/ 2147483647 h 1294"/>
                <a:gd name="T6" fmla="*/ 0 w 404"/>
                <a:gd name="T7" fmla="*/ 2147483647 h 1294"/>
                <a:gd name="T8" fmla="*/ 2147483647 w 404"/>
                <a:gd name="T9" fmla="*/ 2147483647 h 1294"/>
                <a:gd name="T10" fmla="*/ 2147483647 w 404"/>
                <a:gd name="T11" fmla="*/ 2147483647 h 1294"/>
                <a:gd name="T12" fmla="*/ 2147483647 w 404"/>
                <a:gd name="T13" fmla="*/ 2147483647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4"/>
                <a:gd name="T22" fmla="*/ 0 h 1294"/>
                <a:gd name="T23" fmla="*/ 404 w 404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4" h="1294">
                  <a:moveTo>
                    <a:pt x="404" y="771"/>
                  </a:moveTo>
                  <a:lnTo>
                    <a:pt x="87" y="0"/>
                  </a:lnTo>
                  <a:lnTo>
                    <a:pt x="224" y="574"/>
                  </a:lnTo>
                  <a:lnTo>
                    <a:pt x="0" y="466"/>
                  </a:lnTo>
                  <a:lnTo>
                    <a:pt x="301" y="1294"/>
                  </a:lnTo>
                  <a:lnTo>
                    <a:pt x="155" y="686"/>
                  </a:lnTo>
                  <a:lnTo>
                    <a:pt x="404" y="771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ECF6A2"/>
              </a:solidFill>
              <a:round/>
              <a:headEnd/>
              <a:tailEnd/>
            </a:ln>
          </p:spPr>
          <p:txBody>
            <a:bodyPr wrap="none" lIns="91434" tIns="45717" rIns="91434" bIns="45717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pic>
          <p:nvPicPr>
            <p:cNvPr id="70672" name="Picture 32" descr="Compaq Presario 1400-Wireless Internet SMALL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99263" y="4357601"/>
              <a:ext cx="277812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3" name="Picture 33" descr="Phone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2375" y="4665576"/>
              <a:ext cx="33655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7138988" y="4490950"/>
              <a:ext cx="247650" cy="304800"/>
              <a:chOff x="4056" y="3049"/>
              <a:chExt cx="1031" cy="1122"/>
            </a:xfrm>
          </p:grpSpPr>
          <p:pic>
            <p:nvPicPr>
              <p:cNvPr id="70709" name="Picture 35" descr="637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56" y="3132"/>
                <a:ext cx="1031" cy="1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10" name="Picture 36" descr="LKF06343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979AA1"/>
                  </a:clrFrom>
                  <a:clrTo>
                    <a:srgbClr val="979AA1">
                      <a:alpha val="0"/>
                    </a:srgbClr>
                  </a:clrTo>
                </a:clrChange>
              </a:blip>
              <a:srcRect l="24001" r="24001" b="10001"/>
              <a:stretch>
                <a:fillRect/>
              </a:stretch>
            </p:blipFill>
            <p:spPr bwMode="auto">
              <a:xfrm>
                <a:off x="4438" y="3049"/>
                <a:ext cx="12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Freeform 37"/>
              <p:cNvSpPr>
                <a:spLocks/>
              </p:cNvSpPr>
              <p:nvPr/>
            </p:nvSpPr>
            <p:spPr bwMode="auto">
              <a:xfrm>
                <a:off x="4241" y="3289"/>
                <a:ext cx="568" cy="415"/>
              </a:xfrm>
              <a:custGeom>
                <a:avLst/>
                <a:gdLst>
                  <a:gd name="T0" fmla="*/ 0 w 1470"/>
                  <a:gd name="T1" fmla="*/ 0 h 1098"/>
                  <a:gd name="T2" fmla="*/ 0 w 1470"/>
                  <a:gd name="T3" fmla="*/ 0 h 1098"/>
                  <a:gd name="T4" fmla="*/ 0 w 1470"/>
                  <a:gd name="T5" fmla="*/ 0 h 1098"/>
                  <a:gd name="T6" fmla="*/ 0 w 1470"/>
                  <a:gd name="T7" fmla="*/ 0 h 1098"/>
                  <a:gd name="T8" fmla="*/ 0 w 1470"/>
                  <a:gd name="T9" fmla="*/ 0 h 1098"/>
                  <a:gd name="T10" fmla="*/ 0 w 1470"/>
                  <a:gd name="T11" fmla="*/ 0 h 1098"/>
                  <a:gd name="T12" fmla="*/ 0 w 1470"/>
                  <a:gd name="T13" fmla="*/ 0 h 1098"/>
                  <a:gd name="T14" fmla="*/ 0 w 1470"/>
                  <a:gd name="T15" fmla="*/ 0 h 1098"/>
                  <a:gd name="T16" fmla="*/ 0 w 1470"/>
                  <a:gd name="T17" fmla="*/ 0 h 1098"/>
                  <a:gd name="T18" fmla="*/ 0 w 1470"/>
                  <a:gd name="T19" fmla="*/ 0 h 10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0"/>
                  <a:gd name="T31" fmla="*/ 0 h 1098"/>
                  <a:gd name="T32" fmla="*/ 1470 w 1470"/>
                  <a:gd name="T33" fmla="*/ 1098 h 10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0" h="1098">
                    <a:moveTo>
                      <a:pt x="1452" y="0"/>
                    </a:moveTo>
                    <a:lnTo>
                      <a:pt x="1470" y="1032"/>
                    </a:lnTo>
                    <a:lnTo>
                      <a:pt x="1458" y="1080"/>
                    </a:lnTo>
                    <a:lnTo>
                      <a:pt x="1422" y="1098"/>
                    </a:lnTo>
                    <a:lnTo>
                      <a:pt x="24" y="1098"/>
                    </a:lnTo>
                    <a:lnTo>
                      <a:pt x="0" y="1050"/>
                    </a:lnTo>
                    <a:lnTo>
                      <a:pt x="12" y="90"/>
                    </a:lnTo>
                    <a:lnTo>
                      <a:pt x="42" y="6"/>
                    </a:lnTo>
                    <a:lnTo>
                      <a:pt x="1404" y="0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1CACB0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lIns="73025" tIns="36512" rIns="73025" bIns="36512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pic>
            <p:nvPicPr>
              <p:cNvPr id="70712" name="Picture 38" descr="hub_open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541" y="3284"/>
                <a:ext cx="26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13" name="Picture 39" descr="session_video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241" y="3288"/>
                <a:ext cx="259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7686675" y="4267114"/>
              <a:ext cx="234950" cy="223837"/>
              <a:chOff x="3960" y="12396"/>
              <a:chExt cx="614" cy="690"/>
            </a:xfrm>
          </p:grpSpPr>
          <p:pic>
            <p:nvPicPr>
              <p:cNvPr id="70707" name="Picture 41" descr="server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66" y="12396"/>
                <a:ext cx="408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08" name="Picture 42" descr="PC Blue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60" y="12710"/>
                <a:ext cx="36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676" name="Text Box 44"/>
            <p:cNvSpPr txBox="1">
              <a:spLocks noChangeArrowheads="1"/>
            </p:cNvSpPr>
            <p:nvPr/>
          </p:nvSpPr>
          <p:spPr bwMode="auto">
            <a:xfrm>
              <a:off x="7023101" y="4900525"/>
              <a:ext cx="752475" cy="21113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Branch 2</a:t>
              </a:r>
            </a:p>
          </p:txBody>
        </p:sp>
        <p:sp>
          <p:nvSpPr>
            <p:cNvPr id="70677" name="Text Box 44"/>
            <p:cNvSpPr txBox="1">
              <a:spLocks noChangeArrowheads="1"/>
            </p:cNvSpPr>
            <p:nvPr/>
          </p:nvSpPr>
          <p:spPr bwMode="auto">
            <a:xfrm>
              <a:off x="3887788" y="4859250"/>
              <a:ext cx="1047750" cy="26193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Branch 1</a:t>
              </a:r>
            </a:p>
          </p:txBody>
        </p:sp>
        <p:sp>
          <p:nvSpPr>
            <p:cNvPr id="70678" name="Text Box 44"/>
            <p:cNvSpPr txBox="1">
              <a:spLocks noChangeArrowheads="1"/>
            </p:cNvSpPr>
            <p:nvPr/>
          </p:nvSpPr>
          <p:spPr bwMode="auto">
            <a:xfrm>
              <a:off x="3752851" y="1814426"/>
              <a:ext cx="423863" cy="21113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Headquarters</a:t>
              </a:r>
            </a:p>
          </p:txBody>
        </p:sp>
        <p:sp>
          <p:nvSpPr>
            <p:cNvPr id="70679" name="Text Box 44"/>
            <p:cNvSpPr txBox="1">
              <a:spLocks noChangeArrowheads="1"/>
            </p:cNvSpPr>
            <p:nvPr/>
          </p:nvSpPr>
          <p:spPr bwMode="auto">
            <a:xfrm>
              <a:off x="6564313" y="4084550"/>
              <a:ext cx="677862" cy="22383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AR1200</a:t>
              </a:r>
            </a:p>
          </p:txBody>
        </p:sp>
        <p:sp>
          <p:nvSpPr>
            <p:cNvPr id="70680" name="Text Box 44"/>
            <p:cNvSpPr txBox="1">
              <a:spLocks noChangeArrowheads="1"/>
            </p:cNvSpPr>
            <p:nvPr/>
          </p:nvSpPr>
          <p:spPr bwMode="auto">
            <a:xfrm>
              <a:off x="4457701" y="4014701"/>
              <a:ext cx="676275" cy="2254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AR1200</a:t>
              </a:r>
            </a:p>
          </p:txBody>
        </p:sp>
        <p:sp>
          <p:nvSpPr>
            <p:cNvPr id="70681" name="Text Box 44"/>
            <p:cNvSpPr txBox="1">
              <a:spLocks noChangeArrowheads="1"/>
            </p:cNvSpPr>
            <p:nvPr/>
          </p:nvSpPr>
          <p:spPr bwMode="auto">
            <a:xfrm>
              <a:off x="6192838" y="2294975"/>
              <a:ext cx="842962" cy="3079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AR3200</a:t>
              </a:r>
            </a:p>
          </p:txBody>
        </p:sp>
        <p:pic>
          <p:nvPicPr>
            <p:cNvPr id="70682" name="Picture 5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278314" y="3527338"/>
              <a:ext cx="69532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3" name="Picture 455" descr="图片234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068764" y="4035338"/>
              <a:ext cx="414337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4" name="Picture 455" descr="图片234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229476" y="4073438"/>
              <a:ext cx="4159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85" name="Text Box 45"/>
            <p:cNvSpPr txBox="1">
              <a:spLocks noChangeArrowheads="1"/>
            </p:cNvSpPr>
            <p:nvPr/>
          </p:nvSpPr>
          <p:spPr bwMode="auto">
            <a:xfrm rot="2571739">
              <a:off x="6907213" y="3633701"/>
              <a:ext cx="857250" cy="2635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Wired link</a:t>
              </a:r>
            </a:p>
          </p:txBody>
        </p:sp>
        <p:pic>
          <p:nvPicPr>
            <p:cNvPr id="70686" name="Picture 21" descr="未标题-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87421">
              <a:off x="3733800" y="4303626"/>
              <a:ext cx="1271588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7" name="Picture 32" descr="Compaq Presario 1400-Wireless Internet SMALL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33801" y="4321088"/>
              <a:ext cx="277813" cy="26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8" name="Picture 33" descr="Phone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06913" y="4629064"/>
              <a:ext cx="33655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4073525" y="4454438"/>
              <a:ext cx="247650" cy="303212"/>
              <a:chOff x="4056" y="3049"/>
              <a:chExt cx="1031" cy="1122"/>
            </a:xfrm>
          </p:grpSpPr>
          <p:pic>
            <p:nvPicPr>
              <p:cNvPr id="70702" name="Picture 35" descr="637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056" y="3132"/>
                <a:ext cx="1031" cy="1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03" name="Picture 36" descr="LKF06343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979AA1"/>
                  </a:clrFrom>
                  <a:clrTo>
                    <a:srgbClr val="979AA1">
                      <a:alpha val="0"/>
                    </a:srgbClr>
                  </a:clrTo>
                </a:clrChange>
              </a:blip>
              <a:srcRect l="24001" r="24001" b="10001"/>
              <a:stretch>
                <a:fillRect/>
              </a:stretch>
            </p:blipFill>
            <p:spPr bwMode="auto">
              <a:xfrm>
                <a:off x="4438" y="3049"/>
                <a:ext cx="12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" name="Freeform 37"/>
              <p:cNvSpPr>
                <a:spLocks/>
              </p:cNvSpPr>
              <p:nvPr/>
            </p:nvSpPr>
            <p:spPr bwMode="auto">
              <a:xfrm>
                <a:off x="4241" y="3290"/>
                <a:ext cx="568" cy="417"/>
              </a:xfrm>
              <a:custGeom>
                <a:avLst/>
                <a:gdLst>
                  <a:gd name="T0" fmla="*/ 0 w 1470"/>
                  <a:gd name="T1" fmla="*/ 0 h 1098"/>
                  <a:gd name="T2" fmla="*/ 0 w 1470"/>
                  <a:gd name="T3" fmla="*/ 0 h 1098"/>
                  <a:gd name="T4" fmla="*/ 0 w 1470"/>
                  <a:gd name="T5" fmla="*/ 0 h 1098"/>
                  <a:gd name="T6" fmla="*/ 0 w 1470"/>
                  <a:gd name="T7" fmla="*/ 0 h 1098"/>
                  <a:gd name="T8" fmla="*/ 0 w 1470"/>
                  <a:gd name="T9" fmla="*/ 0 h 1098"/>
                  <a:gd name="T10" fmla="*/ 0 w 1470"/>
                  <a:gd name="T11" fmla="*/ 0 h 1098"/>
                  <a:gd name="T12" fmla="*/ 0 w 1470"/>
                  <a:gd name="T13" fmla="*/ 0 h 1098"/>
                  <a:gd name="T14" fmla="*/ 0 w 1470"/>
                  <a:gd name="T15" fmla="*/ 0 h 1098"/>
                  <a:gd name="T16" fmla="*/ 0 w 1470"/>
                  <a:gd name="T17" fmla="*/ 0 h 1098"/>
                  <a:gd name="T18" fmla="*/ 0 w 1470"/>
                  <a:gd name="T19" fmla="*/ 0 h 10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0"/>
                  <a:gd name="T31" fmla="*/ 0 h 1098"/>
                  <a:gd name="T32" fmla="*/ 1470 w 1470"/>
                  <a:gd name="T33" fmla="*/ 1098 h 10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0" h="1098">
                    <a:moveTo>
                      <a:pt x="1452" y="0"/>
                    </a:moveTo>
                    <a:lnTo>
                      <a:pt x="1470" y="1032"/>
                    </a:lnTo>
                    <a:lnTo>
                      <a:pt x="1458" y="1080"/>
                    </a:lnTo>
                    <a:lnTo>
                      <a:pt x="1422" y="1098"/>
                    </a:lnTo>
                    <a:lnTo>
                      <a:pt x="24" y="1098"/>
                    </a:lnTo>
                    <a:lnTo>
                      <a:pt x="0" y="1050"/>
                    </a:lnTo>
                    <a:lnTo>
                      <a:pt x="12" y="90"/>
                    </a:lnTo>
                    <a:lnTo>
                      <a:pt x="42" y="6"/>
                    </a:lnTo>
                    <a:lnTo>
                      <a:pt x="1404" y="0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1CACB0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lIns="73025" tIns="36512" rIns="73025" bIns="36512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 dirty="0">
                  <a:solidFill>
                    <a:sysClr val="windowText" lastClr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  <p:pic>
            <p:nvPicPr>
              <p:cNvPr id="70705" name="Picture 38" descr="hub_open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541" y="3284"/>
                <a:ext cx="26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06" name="Picture 39" descr="session_video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241" y="3288"/>
                <a:ext cx="259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4619625" y="4230600"/>
              <a:ext cx="234950" cy="223838"/>
              <a:chOff x="3960" y="12396"/>
              <a:chExt cx="614" cy="690"/>
            </a:xfrm>
          </p:grpSpPr>
          <p:pic>
            <p:nvPicPr>
              <p:cNvPr id="70700" name="Picture 41" descr="server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66" y="12396"/>
                <a:ext cx="408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01" name="Picture 42" descr="PC Blue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60" y="12710"/>
                <a:ext cx="368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0691" name="Picture 455" descr="图片234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778500" y="1981113"/>
              <a:ext cx="414338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Line 11"/>
            <p:cNvSpPr>
              <a:spLocks noChangeShapeType="1"/>
            </p:cNvSpPr>
            <p:nvPr/>
          </p:nvSpPr>
          <p:spPr bwMode="auto">
            <a:xfrm>
              <a:off x="6010275" y="1796963"/>
              <a:ext cx="1588" cy="246062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92069" tIns="46035" rIns="92069" bIns="4603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25" name="Line 8"/>
            <p:cNvSpPr>
              <a:spLocks noChangeShapeType="1"/>
            </p:cNvSpPr>
            <p:nvPr/>
          </p:nvSpPr>
          <p:spPr bwMode="auto">
            <a:xfrm>
              <a:off x="5534025" y="1806489"/>
              <a:ext cx="0" cy="122237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92069" tIns="46035" rIns="92069" bIns="4603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+mj-lt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70694" name="Text Box 44"/>
            <p:cNvSpPr txBox="1">
              <a:spLocks noChangeArrowheads="1"/>
            </p:cNvSpPr>
            <p:nvPr/>
          </p:nvSpPr>
          <p:spPr bwMode="auto">
            <a:xfrm>
              <a:off x="4451351" y="3687676"/>
              <a:ext cx="455613" cy="2127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7F7F7F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NQA</a:t>
              </a:r>
            </a:p>
          </p:txBody>
        </p:sp>
        <p:pic>
          <p:nvPicPr>
            <p:cNvPr id="70695" name="Picture 237" descr="图片77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557839" y="2374814"/>
              <a:ext cx="5683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6" name="Text Box 44"/>
            <p:cNvSpPr txBox="1">
              <a:spLocks noChangeArrowheads="1"/>
            </p:cNvSpPr>
            <p:nvPr/>
          </p:nvSpPr>
          <p:spPr bwMode="auto">
            <a:xfrm>
              <a:off x="5538789" y="2452601"/>
              <a:ext cx="593725" cy="20002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70C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Internet</a:t>
              </a:r>
            </a:p>
          </p:txBody>
        </p:sp>
        <p:pic>
          <p:nvPicPr>
            <p:cNvPr id="70697" name="Picture 634" descr="图片8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753101" y="2749463"/>
              <a:ext cx="53975" cy="4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98" name="Picture 237" descr="图片77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267451" y="2965364"/>
              <a:ext cx="855663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9" name="Text Box 44"/>
            <p:cNvSpPr txBox="1">
              <a:spLocks noChangeArrowheads="1"/>
            </p:cNvSpPr>
            <p:nvPr/>
          </p:nvSpPr>
          <p:spPr bwMode="auto">
            <a:xfrm>
              <a:off x="6267450" y="3095538"/>
              <a:ext cx="827088" cy="2476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2069" tIns="46035" rIns="92069" bIns="46035"/>
            <a:lstStyle/>
            <a:p>
              <a:pPr eaLnBrk="0" fontAlgn="t" hangingPunct="0">
                <a:buSzPct val="100000"/>
              </a:pPr>
              <a:r>
                <a:rPr lang="zh-CN" altLang="zh-CN" sz="1200" b="1" dirty="0">
                  <a:solidFill>
                    <a:srgbClr val="000000"/>
                  </a:solidFill>
                  <a:latin typeface="+mj-lt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ISP network</a:t>
              </a:r>
            </a:p>
          </p:txBody>
        </p:sp>
      </p:grpSp>
      <p:sp>
        <p:nvSpPr>
          <p:cNvPr id="7" name="文本框 6"/>
          <p:cNvSpPr txBox="1"/>
          <p:nvPr/>
        </p:nvSpPr>
        <p:spPr bwMode="auto">
          <a:xfrm>
            <a:off x="1008064" y="5310009"/>
            <a:ext cx="8760346" cy="827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200" dirty="0">
                <a:latin typeface="+mn-ea"/>
                <a:ea typeface="+mn-ea"/>
                <a:sym typeface="Arial" pitchFamily="34" charset="0"/>
              </a:rPr>
              <a:t>The AR G3 complies with 3G standards including CDMA2000 EV-DO</a:t>
            </a:r>
            <a:r>
              <a:rPr lang="en-US" altLang="zh-CN" sz="12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200" dirty="0">
                <a:latin typeface="+mn-ea"/>
                <a:ea typeface="+mn-ea"/>
                <a:sym typeface="Arial" pitchFamily="34" charset="0"/>
              </a:rPr>
              <a:t>WCDMA</a:t>
            </a:r>
            <a:r>
              <a:rPr lang="en-US" altLang="zh-CN" sz="12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200" dirty="0">
                <a:latin typeface="+mn-ea"/>
                <a:ea typeface="+mn-ea"/>
                <a:sym typeface="Arial" pitchFamily="34" charset="0"/>
              </a:rPr>
              <a:t>and TD-SCDMA.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200" dirty="0">
                <a:latin typeface="+mn-ea"/>
                <a:ea typeface="+mn-ea"/>
                <a:sym typeface="Arial" pitchFamily="34" charset="0"/>
              </a:rPr>
              <a:t>Users can use a 3G USB card to deploy 3G services on the AR G3</a:t>
            </a:r>
            <a:r>
              <a:rPr lang="en-US" altLang="zh-CN" sz="12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200" dirty="0">
                <a:latin typeface="+mn-ea"/>
                <a:ea typeface="+mn-ea"/>
                <a:sym typeface="Arial" pitchFamily="34" charset="0"/>
              </a:rPr>
              <a:t>saving service card slots.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200" dirty="0">
                <a:latin typeface="+mn-ea"/>
                <a:ea typeface="+mn-ea"/>
                <a:sym typeface="Arial" pitchFamily="34" charset="0"/>
              </a:rPr>
              <a:t>The 3G data link can be used as a backup for wired link to protect uplinks.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sz="1200" dirty="0">
                <a:latin typeface="+mn-ea"/>
                <a:ea typeface="+mn-ea"/>
                <a:sym typeface="Arial" pitchFamily="34" charset="0"/>
              </a:rPr>
              <a:t>The AR G3 provides the NQA function to monitor 3G link quality</a:t>
            </a:r>
            <a:r>
              <a:rPr lang="en-US" altLang="zh-CN" sz="1200" dirty="0">
                <a:latin typeface="+mn-ea"/>
                <a:ea typeface="+mn-ea"/>
                <a:sym typeface="Arial" pitchFamily="34" charset="0"/>
              </a:rPr>
              <a:t>, </a:t>
            </a:r>
            <a:r>
              <a:rPr lang="zh-CN" altLang="zh-CN" sz="1200" dirty="0">
                <a:latin typeface="+mn-ea"/>
                <a:ea typeface="+mn-ea"/>
                <a:sym typeface="Arial" pitchFamily="34" charset="0"/>
              </a:rPr>
              <a:t>ensuring the SLA.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3G/LTE Wireless Access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8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What series are the AR G3 routers classified into?</a:t>
            </a:r>
            <a:endParaRPr lang="en-US" altLang="zh-CN" dirty="0" smtClean="0">
              <a:latin typeface="+mj-lt"/>
              <a:ea typeface="微软雅黑" panose="020B0503020204020204" pitchFamily="34" charset="-122"/>
              <a:sym typeface="Arial" pitchFamily="34" charset="0"/>
            </a:endParaRPr>
          </a:p>
          <a:p>
            <a:pPr marL="744537" lvl="1" indent="-342900">
              <a:buFont typeface="+mj-lt"/>
              <a:buAutoNum type="alphaUcPeriod"/>
            </a:pP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AR3200</a:t>
            </a:r>
          </a:p>
          <a:p>
            <a:pPr marL="744537" lvl="1" indent="-342900">
              <a:buFont typeface="+mj-lt"/>
              <a:buAutoNum type="alphaUcPeriod"/>
            </a:pP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AR2200</a:t>
            </a:r>
          </a:p>
          <a:p>
            <a:pPr marL="744537" lvl="1" indent="-342900">
              <a:buFont typeface="+mj-lt"/>
              <a:buAutoNum type="alphaUcPeriod"/>
            </a:pP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AR1200</a:t>
            </a:r>
          </a:p>
          <a:p>
            <a:pPr marL="744537" lvl="1" indent="-342900">
              <a:buFont typeface="+mj-lt"/>
              <a:buAutoNum type="alphaUcPeriod"/>
            </a:pP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AR150&amp;160&amp;200</a:t>
            </a:r>
          </a:p>
          <a:p>
            <a:pPr marL="744537" lvl="1" indent="-342900">
              <a:buFont typeface="+mj-lt"/>
              <a:buAutoNum type="alphaUcPeriod"/>
            </a:pP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AR3600</a:t>
            </a:r>
          </a:p>
          <a:p>
            <a:r>
              <a:rPr lang="en-US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In terms of the appearance, w</a:t>
            </a:r>
            <a:r>
              <a:rPr lang="zh-CN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hat types of service cards does the AR G3 support?</a:t>
            </a:r>
            <a:endParaRPr lang="en-US" altLang="zh-CN" dirty="0" smtClean="0">
              <a:latin typeface="+mj-lt"/>
              <a:ea typeface="微软雅黑" panose="020B0503020204020204" pitchFamily="34" charset="-122"/>
              <a:sym typeface="Arial" pitchFamily="34" charset="0"/>
            </a:endParaRPr>
          </a:p>
          <a:p>
            <a:pPr lvl="1"/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A. SIC			B.  DSIC		C.  WSIC</a:t>
            </a:r>
          </a:p>
          <a:p>
            <a:pPr lvl="1"/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D. XSIC			E.  EXSIC</a:t>
            </a:r>
          </a:p>
          <a:p>
            <a:endParaRPr lang="zh-CN" altLang="zh-CN" dirty="0">
              <a:latin typeface="+mj-lt"/>
              <a:ea typeface="微软雅黑" panose="020B0503020204020204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sz="2000">
                <a:latin typeface="+mj-lt"/>
                <a:ea typeface="微软雅黑" panose="020B0503020204020204" pitchFamily="34" charset="-122"/>
                <a:sym typeface="Arial" pitchFamily="34" charset="0"/>
              </a:rPr>
              <a:t>AR G3 Positioning</a:t>
            </a:r>
          </a:p>
          <a:p>
            <a:pPr lvl="1"/>
            <a:r>
              <a:rPr lang="zh-CN" altLang="zh-CN">
                <a:latin typeface="+mj-lt"/>
                <a:ea typeface="微软雅黑" panose="020B0503020204020204" pitchFamily="34" charset="-122"/>
                <a:sym typeface="Arial" pitchFamily="34" charset="0"/>
              </a:rPr>
              <a:t>Comprehensive Enterprise Gateway</a:t>
            </a:r>
          </a:p>
          <a:p>
            <a:r>
              <a:rPr lang="zh-CN" altLang="zh-CN" sz="2000">
                <a:latin typeface="+mj-lt"/>
                <a:ea typeface="微软雅黑" panose="020B0503020204020204" pitchFamily="34" charset="-122"/>
                <a:sym typeface="Arial" pitchFamily="34" charset="0"/>
              </a:rPr>
              <a:t>AR G3 Cards</a:t>
            </a:r>
          </a:p>
          <a:p>
            <a:pPr lvl="1"/>
            <a:r>
              <a:rPr lang="zh-CN" altLang="zh-CN">
                <a:latin typeface="+mj-lt"/>
                <a:ea typeface="微软雅黑" panose="020B0503020204020204" pitchFamily="34" charset="-122"/>
                <a:sym typeface="Arial" pitchFamily="34" charset="0"/>
              </a:rPr>
              <a:t>SIC→WSIC→XSIC→EXSIC</a:t>
            </a:r>
          </a:p>
          <a:p>
            <a:r>
              <a:rPr lang="zh-CN" altLang="zh-CN" sz="2000">
                <a:latin typeface="+mj-lt"/>
                <a:ea typeface="微软雅黑" panose="020B0503020204020204" pitchFamily="34" charset="-122"/>
                <a:sym typeface="Arial" pitchFamily="34" charset="0"/>
              </a:rPr>
              <a:t>AR G3 Feature Description</a:t>
            </a:r>
          </a:p>
          <a:p>
            <a:pPr lvl="1"/>
            <a:r>
              <a:rPr lang="zh-CN" altLang="zh-CN">
                <a:latin typeface="+mj-lt"/>
                <a:ea typeface="微软雅黑" panose="020B0503020204020204" pitchFamily="34" charset="-122"/>
                <a:sym typeface="Arial" pitchFamily="34" charset="0"/>
              </a:rPr>
              <a:t>Voice</a:t>
            </a:r>
            <a:r>
              <a:rPr lang="en-US" altLang="zh-CN">
                <a:latin typeface="+mj-lt"/>
                <a:ea typeface="微软雅黑" panose="020B0503020204020204" pitchFamily="34" charset="-122"/>
                <a:sym typeface="Arial" pitchFamily="34" charset="0"/>
              </a:rPr>
              <a:t>, </a:t>
            </a:r>
            <a:r>
              <a:rPr lang="zh-CN" altLang="zh-CN">
                <a:latin typeface="+mj-lt"/>
                <a:ea typeface="微软雅黑" panose="020B0503020204020204" pitchFamily="34" charset="-122"/>
                <a:sym typeface="Arial" pitchFamily="34" charset="0"/>
              </a:rPr>
              <a:t>QoS</a:t>
            </a:r>
            <a:r>
              <a:rPr lang="en-US" altLang="zh-CN">
                <a:latin typeface="+mj-lt"/>
                <a:ea typeface="微软雅黑" panose="020B0503020204020204" pitchFamily="34" charset="-122"/>
                <a:sym typeface="Arial" pitchFamily="34" charset="0"/>
              </a:rPr>
              <a:t>, </a:t>
            </a:r>
            <a:r>
              <a:rPr lang="zh-CN" altLang="zh-CN">
                <a:latin typeface="+mj-lt"/>
                <a:ea typeface="微软雅黑" panose="020B0503020204020204" pitchFamily="34" charset="-122"/>
                <a:sym typeface="Arial" pitchFamily="34" charset="0"/>
              </a:rPr>
              <a:t>Security</a:t>
            </a:r>
            <a:r>
              <a:rPr lang="en-US" altLang="zh-CN">
                <a:latin typeface="+mj-lt"/>
                <a:ea typeface="微软雅黑" panose="020B0503020204020204" pitchFamily="34" charset="-122"/>
                <a:sym typeface="Arial" pitchFamily="34" charset="0"/>
              </a:rPr>
              <a:t>, </a:t>
            </a:r>
            <a:r>
              <a:rPr lang="zh-CN" altLang="zh-CN">
                <a:latin typeface="+mj-lt"/>
                <a:ea typeface="微软雅黑" panose="020B0503020204020204" pitchFamily="34" charset="-122"/>
                <a:sym typeface="Arial" pitchFamily="34" charset="0"/>
              </a:rPr>
              <a:t>and Reliability</a:t>
            </a:r>
          </a:p>
          <a:p>
            <a:r>
              <a:rPr lang="zh-CN" altLang="zh-CN" sz="2000">
                <a:latin typeface="+mj-lt"/>
                <a:ea typeface="微软雅黑" panose="020B0503020204020204" pitchFamily="34" charset="-122"/>
                <a:sym typeface="Arial" pitchFamily="34" charset="0"/>
              </a:rPr>
              <a:t>AR G3 Networking</a:t>
            </a:r>
          </a:p>
          <a:p>
            <a:pPr marL="0" indent="0">
              <a:buNone/>
            </a:pPr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2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000">
                <a:latin typeface="+mj-lt"/>
                <a:ea typeface="微软雅黑" panose="020B0503020204020204" pitchFamily="34" charset="-122"/>
              </a:rPr>
              <a:t>AR Product Documentation</a:t>
            </a:r>
          </a:p>
          <a:p>
            <a:pPr lvl="1"/>
            <a:r>
              <a:rPr lang="en-US" altLang="zh-CN">
                <a:latin typeface="+mj-lt"/>
              </a:rPr>
              <a:t>http://support.huawei.com/ehedex/hdx.do?docid=DOC1000032948&amp;lang=zh</a:t>
            </a:r>
          </a:p>
          <a:p>
            <a:r>
              <a:rPr lang="en-US" altLang="zh-CN" sz="2000">
                <a:latin typeface="+mj-lt"/>
              </a:rPr>
              <a:t>AR Router Typical Configuration Examples</a:t>
            </a:r>
          </a:p>
          <a:p>
            <a:pPr lvl="1"/>
            <a:r>
              <a:rPr lang="en-US" altLang="zh-CN">
                <a:latin typeface="+mj-lt"/>
              </a:rPr>
              <a:t>http://support.huawei.com/enterprise/docinforeader.action?contentId=DOC0000707956&amp;idPath=7919710|9856750|7923148|9858988|6078842</a:t>
            </a:r>
            <a:endParaRPr lang="zh-CN" altLang="en-US">
              <a:latin typeface="+mj-lt"/>
            </a:endParaRPr>
          </a:p>
          <a:p>
            <a:pPr marL="301228" lvl="1" indent="0">
              <a:buNone/>
            </a:pPr>
            <a:endParaRPr lang="zh-CN" altLang="en-US">
              <a:latin typeface="+mj-lt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8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1800">
                <a:latin typeface="+mj-lt"/>
              </a:rPr>
              <a:t>Huawei Learning</a:t>
            </a:r>
            <a:r>
              <a:rPr lang="zh-CN" altLang="en-US" sz="1800">
                <a:latin typeface="+mj-lt"/>
              </a:rPr>
              <a:t> </a:t>
            </a:r>
            <a:r>
              <a:rPr lang="en-US" altLang="zh-CN" sz="1800">
                <a:latin typeface="+mj-lt"/>
              </a:rPr>
              <a:t>Website:</a:t>
            </a:r>
          </a:p>
          <a:p>
            <a:pPr lvl="1"/>
            <a:r>
              <a:rPr lang="en-US" altLang="zh-CN" sz="1800">
                <a:latin typeface="+mj-lt"/>
              </a:rPr>
              <a:t>http://support.huawei.com/learning/Index!toTrainIndex</a:t>
            </a:r>
          </a:p>
          <a:p>
            <a:r>
              <a:rPr lang="en-US" altLang="zh-CN" sz="1800">
                <a:latin typeface="+mj-lt"/>
              </a:rPr>
              <a:t>Huawei Support</a:t>
            </a:r>
            <a:r>
              <a:rPr lang="zh-CN" altLang="en-US" sz="1800">
                <a:latin typeface="+mj-lt"/>
              </a:rPr>
              <a:t> </a:t>
            </a:r>
            <a:r>
              <a:rPr lang="en-US" altLang="zh-CN" sz="1800">
                <a:latin typeface="+mj-lt"/>
              </a:rPr>
              <a:t>Library:</a:t>
            </a:r>
          </a:p>
          <a:p>
            <a:pPr lvl="1"/>
            <a:r>
              <a:rPr lang="en-US" altLang="zh-CN" sz="1800">
                <a:latin typeface="+mj-lt"/>
              </a:rPr>
              <a:t>http://support.huawei.com/enterprise/servicecenter?lang=zh</a:t>
            </a:r>
            <a:endParaRPr lang="zh-CN" altLang="en-US" sz="1800">
              <a:latin typeface="+mj-lt"/>
            </a:endParaRPr>
          </a:p>
          <a:p>
            <a:pPr marL="0" indent="0">
              <a:buNone/>
            </a:pPr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5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6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mtClean="0"/>
              <a:t>AR G3 Positioning</a:t>
            </a:r>
            <a:endParaRPr lang="zh-CN" altLang="en-US" dirty="0"/>
          </a:p>
        </p:txBody>
      </p:sp>
      <p:grpSp>
        <p:nvGrpSpPr>
          <p:cNvPr id="2" name="组合 55"/>
          <p:cNvGrpSpPr/>
          <p:nvPr/>
        </p:nvGrpSpPr>
        <p:grpSpPr>
          <a:xfrm>
            <a:off x="1163453" y="1412777"/>
            <a:ext cx="9013690" cy="4157342"/>
            <a:chOff x="281748" y="846138"/>
            <a:chExt cx="8130317" cy="3992123"/>
          </a:xfrm>
        </p:grpSpPr>
        <p:grpSp>
          <p:nvGrpSpPr>
            <p:cNvPr id="3" name="组合 58"/>
            <p:cNvGrpSpPr>
              <a:grpSpLocks/>
            </p:cNvGrpSpPr>
            <p:nvPr/>
          </p:nvGrpSpPr>
          <p:grpSpPr bwMode="auto">
            <a:xfrm>
              <a:off x="1876425" y="846138"/>
              <a:ext cx="4962525" cy="3897312"/>
              <a:chOff x="426717" y="1114425"/>
              <a:chExt cx="4061719" cy="3373755"/>
            </a:xfrm>
          </p:grpSpPr>
          <p:sp>
            <p:nvSpPr>
              <p:cNvPr id="73" name="同侧圆角矩形 72"/>
              <p:cNvSpPr/>
              <p:nvPr/>
            </p:nvSpPr>
            <p:spPr bwMode="auto">
              <a:xfrm rot="5400000">
                <a:off x="700721" y="840421"/>
                <a:ext cx="3373755" cy="392176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lumMod val="95000"/>
                </a:srgbClr>
              </a:solidFill>
              <a:ln w="9525" algn="ctr">
                <a:noFill/>
                <a:round/>
                <a:headEnd/>
                <a:tailEnd/>
              </a:ln>
              <a:effectLst>
                <a:softEdge rad="12700"/>
              </a:effectLst>
            </p:spPr>
            <p:txBody>
              <a:bodyPr wrap="none" anchor="ctr"/>
              <a:lstStyle/>
              <a:p>
                <a:pPr algn="just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500" kern="0" dirty="0">
                  <a:solidFill>
                    <a:srgbClr val="5F5F5F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37112" y="1636636"/>
                <a:ext cx="3930487" cy="2524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75" name="Oval 22"/>
              <p:cNvSpPr>
                <a:spLocks noChangeArrowheads="1"/>
              </p:cNvSpPr>
              <p:nvPr/>
            </p:nvSpPr>
            <p:spPr bwMode="auto">
              <a:xfrm>
                <a:off x="1558438" y="2172589"/>
                <a:ext cx="1732012" cy="90424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20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76" name="Picture 2" descr="4741_03_2002_Bostrom.ppt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1378" y="2105879"/>
                <a:ext cx="2351237" cy="1133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96" descr="图片241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2293527" y="3650186"/>
                <a:ext cx="249647" cy="293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312" descr="图片780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815545" y="3088430"/>
                <a:ext cx="409467" cy="266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90" descr="图片322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844025" y="3150246"/>
                <a:ext cx="146086" cy="249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72" descr="图片254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536024" y="1933471"/>
                <a:ext cx="210492" cy="160785"/>
              </a:xfrm>
              <a:prstGeom prst="rect">
                <a:avLst/>
              </a:prstGeom>
              <a:noFill/>
              <a:effectLst>
                <a:outerShdw blurRad="152400" dist="50800" dir="2700000" algn="tl" rotWithShape="0">
                  <a:prstClr val="black"/>
                </a:outerShdw>
              </a:effectLst>
            </p:spPr>
          </p:pic>
          <p:pic>
            <p:nvPicPr>
              <p:cNvPr id="81" name="Picture 1941" descr="图片684"/>
              <p:cNvPicPr>
                <a:picLocks noChangeAspect="1" noChangeArrowheads="1"/>
              </p:cNvPicPr>
              <p:nvPr/>
            </p:nvPicPr>
            <p:blipFill>
              <a:blip r:embed="rId9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733523" y="2134110"/>
                <a:ext cx="268962" cy="162160"/>
              </a:xfrm>
              <a:prstGeom prst="rect">
                <a:avLst/>
              </a:prstGeom>
              <a:noFill/>
              <a:effectLst>
                <a:outerShdw blurRad="152400" dist="50800" dir="2700000" algn="tl" rotWithShape="0">
                  <a:prstClr val="black"/>
                </a:outerShdw>
              </a:effectLst>
            </p:spPr>
          </p:pic>
          <p:sp>
            <p:nvSpPr>
              <p:cNvPr id="82" name="Text Box 4"/>
              <p:cNvSpPr txBox="1">
                <a:spLocks noChangeArrowheads="1"/>
              </p:cNvSpPr>
              <p:nvPr/>
            </p:nvSpPr>
            <p:spPr bwMode="auto">
              <a:xfrm>
                <a:off x="1719555" y="4062166"/>
                <a:ext cx="1430567" cy="33670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00" b="1" kern="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</a:rPr>
                  <a:t>WLAN</a:t>
                </a:r>
              </a:p>
            </p:txBody>
          </p:sp>
          <p:sp>
            <p:nvSpPr>
              <p:cNvPr id="83" name="Text Box 6"/>
              <p:cNvSpPr txBox="1">
                <a:spLocks noChangeArrowheads="1"/>
              </p:cNvSpPr>
              <p:nvPr/>
            </p:nvSpPr>
            <p:spPr bwMode="auto">
              <a:xfrm>
                <a:off x="576141" y="3615539"/>
                <a:ext cx="623680" cy="3367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00" b="1" kern="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</a:rPr>
                  <a:t>VPN</a:t>
                </a:r>
              </a:p>
            </p:txBody>
          </p:sp>
          <p:sp>
            <p:nvSpPr>
              <p:cNvPr id="84" name="Text Box 7"/>
              <p:cNvSpPr txBox="1">
                <a:spLocks noChangeArrowheads="1"/>
              </p:cNvSpPr>
              <p:nvPr/>
            </p:nvSpPr>
            <p:spPr bwMode="auto">
              <a:xfrm>
                <a:off x="3399594" y="3596300"/>
                <a:ext cx="857561" cy="5887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00" b="1" kern="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</a:rPr>
                  <a:t>Security</a:t>
                </a:r>
              </a:p>
            </p:txBody>
          </p:sp>
          <p:sp>
            <p:nvSpPr>
              <p:cNvPr id="85" name="Text Box 8"/>
              <p:cNvSpPr txBox="1">
                <a:spLocks noChangeArrowheads="1"/>
              </p:cNvSpPr>
              <p:nvPr/>
            </p:nvSpPr>
            <p:spPr bwMode="auto">
              <a:xfrm>
                <a:off x="3460663" y="2363606"/>
                <a:ext cx="1027773" cy="3367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00" b="1" kern="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</a:rPr>
                  <a:t>Voice</a:t>
                </a:r>
              </a:p>
            </p:txBody>
          </p:sp>
          <p:sp>
            <p:nvSpPr>
              <p:cNvPr id="86" name="Text Box 9"/>
              <p:cNvSpPr txBox="1">
                <a:spLocks noChangeArrowheads="1"/>
              </p:cNvSpPr>
              <p:nvPr/>
            </p:nvSpPr>
            <p:spPr bwMode="auto">
              <a:xfrm>
                <a:off x="582637" y="2308638"/>
                <a:ext cx="1068053" cy="5887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00" b="1" kern="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</a:rPr>
                  <a:t>Switching</a:t>
                </a:r>
              </a:p>
            </p:txBody>
          </p:sp>
          <p:sp>
            <p:nvSpPr>
              <p:cNvPr id="87" name="矩形 47"/>
              <p:cNvSpPr/>
              <p:nvPr/>
            </p:nvSpPr>
            <p:spPr bwMode="auto">
              <a:xfrm>
                <a:off x="1742943" y="3065844"/>
                <a:ext cx="1400682" cy="2806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defTabSz="801688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ea"/>
                    <a:ea typeface="+mn-ea"/>
                    <a:cs typeface="Arial" pitchFamily="34" charset="0"/>
                  </a:rPr>
                  <a:t>AR G3</a:t>
                </a:r>
              </a:p>
            </p:txBody>
          </p:sp>
          <p:pic>
            <p:nvPicPr>
              <p:cNvPr id="88" name="Picture 36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87120" y="2480418"/>
                <a:ext cx="1212278" cy="430136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9" name="Picture 54" descr="0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354864" y="2114550"/>
                <a:ext cx="346377" cy="24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45"/>
              <p:cNvGrpSpPr>
                <a:grpSpLocks noChangeAspect="1"/>
              </p:cNvGrpSpPr>
              <p:nvPr/>
            </p:nvGrpSpPr>
            <p:grpSpPr bwMode="auto">
              <a:xfrm>
                <a:off x="1373868" y="2153887"/>
                <a:ext cx="359682" cy="256580"/>
                <a:chOff x="2958" y="1507"/>
                <a:chExt cx="500" cy="521"/>
              </a:xfrm>
            </p:grpSpPr>
            <p:sp>
              <p:nvSpPr>
                <p:cNvPr id="97" name="Freeform 46"/>
                <p:cNvSpPr>
                  <a:spLocks noChangeAspect="1"/>
                </p:cNvSpPr>
                <p:nvPr/>
              </p:nvSpPr>
              <p:spPr bwMode="auto">
                <a:xfrm>
                  <a:off x="3370" y="1573"/>
                  <a:ext cx="90" cy="455"/>
                </a:xfrm>
                <a:custGeom>
                  <a:avLst/>
                  <a:gdLst>
                    <a:gd name="T0" fmla="*/ 44032 w 44"/>
                    <a:gd name="T1" fmla="*/ 6216 h 226"/>
                    <a:gd name="T2" fmla="*/ 6144 w 44"/>
                    <a:gd name="T3" fmla="*/ 22905 h 226"/>
                    <a:gd name="T4" fmla="*/ 0 w 44"/>
                    <a:gd name="T5" fmla="*/ 231409 h 226"/>
                    <a:gd name="T6" fmla="*/ 11264 w 44"/>
                    <a:gd name="T7" fmla="*/ 227262 h 226"/>
                    <a:gd name="T8" fmla="*/ 39936 w 44"/>
                    <a:gd name="T9" fmla="*/ 199049 h 226"/>
                    <a:gd name="T10" fmla="*/ 45056 w 44"/>
                    <a:gd name="T11" fmla="*/ 185489 h 226"/>
                    <a:gd name="T12" fmla="*/ 45056 w 44"/>
                    <a:gd name="T13" fmla="*/ 17693 h 226"/>
                    <a:gd name="T14" fmla="*/ 44032 w 44"/>
                    <a:gd name="T15" fmla="*/ 6216 h 2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4"/>
                    <a:gd name="T25" fmla="*/ 0 h 226"/>
                    <a:gd name="T26" fmla="*/ 44 w 44"/>
                    <a:gd name="T27" fmla="*/ 226 h 2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4" h="226">
                      <a:moveTo>
                        <a:pt x="43" y="6"/>
                      </a:moveTo>
                      <a:cubicBezTo>
                        <a:pt x="39" y="0"/>
                        <a:pt x="6" y="22"/>
                        <a:pt x="6" y="22"/>
                      </a:cubicBezTo>
                      <a:cubicBezTo>
                        <a:pt x="0" y="221"/>
                        <a:pt x="0" y="221"/>
                        <a:pt x="0" y="221"/>
                      </a:cubicBezTo>
                      <a:cubicBezTo>
                        <a:pt x="0" y="221"/>
                        <a:pt x="1" y="226"/>
                        <a:pt x="11" y="217"/>
                      </a:cubicBezTo>
                      <a:cubicBezTo>
                        <a:pt x="19" y="210"/>
                        <a:pt x="35" y="195"/>
                        <a:pt x="39" y="190"/>
                      </a:cubicBezTo>
                      <a:cubicBezTo>
                        <a:pt x="43" y="186"/>
                        <a:pt x="44" y="187"/>
                        <a:pt x="44" y="17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7"/>
                        <a:pt x="43" y="6"/>
                        <a:pt x="43" y="6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050" kern="0" dirty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98" name="Freeform 47"/>
                <p:cNvSpPr>
                  <a:spLocks noChangeAspect="1"/>
                </p:cNvSpPr>
                <p:nvPr/>
              </p:nvSpPr>
              <p:spPr bwMode="auto">
                <a:xfrm>
                  <a:off x="2958" y="1506"/>
                  <a:ext cx="493" cy="120"/>
                </a:xfrm>
                <a:custGeom>
                  <a:avLst/>
                  <a:gdLst>
                    <a:gd name="T0" fmla="*/ 251904 w 246"/>
                    <a:gd name="T1" fmla="*/ 37888 h 59"/>
                    <a:gd name="T2" fmla="*/ 218112 w 246"/>
                    <a:gd name="T3" fmla="*/ 60416 h 59"/>
                    <a:gd name="T4" fmla="*/ 9216 w 246"/>
                    <a:gd name="T5" fmla="*/ 22528 h 59"/>
                    <a:gd name="T6" fmla="*/ 1024 w 246"/>
                    <a:gd name="T7" fmla="*/ 27648 h 59"/>
                    <a:gd name="T8" fmla="*/ 5120 w 246"/>
                    <a:gd name="T9" fmla="*/ 18432 h 59"/>
                    <a:gd name="T10" fmla="*/ 31744 w 246"/>
                    <a:gd name="T11" fmla="*/ 1024 h 59"/>
                    <a:gd name="T12" fmla="*/ 36864 w 246"/>
                    <a:gd name="T13" fmla="*/ 0 h 59"/>
                    <a:gd name="T14" fmla="*/ 243712 w 246"/>
                    <a:gd name="T15" fmla="*/ 34816 h 59"/>
                    <a:gd name="T16" fmla="*/ 251904 w 246"/>
                    <a:gd name="T17" fmla="*/ 37888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6"/>
                    <a:gd name="T28" fmla="*/ 0 h 59"/>
                    <a:gd name="T29" fmla="*/ 246 w 246"/>
                    <a:gd name="T30" fmla="*/ 59 h 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6" h="59">
                      <a:moveTo>
                        <a:pt x="246" y="37"/>
                      </a:moveTo>
                      <a:cubicBezTo>
                        <a:pt x="213" y="59"/>
                        <a:pt x="213" y="59"/>
                        <a:pt x="213" y="59"/>
                      </a:cubicBezTo>
                      <a:cubicBezTo>
                        <a:pt x="93" y="38"/>
                        <a:pt x="18" y="24"/>
                        <a:pt x="9" y="22"/>
                      </a:cubicBezTo>
                      <a:cubicBezTo>
                        <a:pt x="3" y="21"/>
                        <a:pt x="1" y="27"/>
                        <a:pt x="1" y="27"/>
                      </a:cubicBezTo>
                      <a:cubicBezTo>
                        <a:pt x="1" y="27"/>
                        <a:pt x="0" y="21"/>
                        <a:pt x="5" y="18"/>
                      </a:cubicBezTo>
                      <a:cubicBezTo>
                        <a:pt x="8" y="16"/>
                        <a:pt x="24" y="6"/>
                        <a:pt x="31" y="1"/>
                      </a:cubicBezTo>
                      <a:cubicBezTo>
                        <a:pt x="34" y="0"/>
                        <a:pt x="36" y="0"/>
                        <a:pt x="36" y="0"/>
                      </a:cubicBezTo>
                      <a:cubicBezTo>
                        <a:pt x="36" y="0"/>
                        <a:pt x="235" y="34"/>
                        <a:pt x="238" y="34"/>
                      </a:cubicBezTo>
                      <a:cubicBezTo>
                        <a:pt x="245" y="36"/>
                        <a:pt x="246" y="37"/>
                        <a:pt x="246" y="37"/>
                      </a:cubicBez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050" kern="0" dirty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99" name="Freeform 48"/>
                <p:cNvSpPr>
                  <a:spLocks noChangeAspect="1"/>
                </p:cNvSpPr>
                <p:nvPr/>
              </p:nvSpPr>
              <p:spPr bwMode="auto">
                <a:xfrm>
                  <a:off x="3364" y="1576"/>
                  <a:ext cx="92" cy="61"/>
                </a:xfrm>
                <a:custGeom>
                  <a:avLst/>
                  <a:gdLst>
                    <a:gd name="T0" fmla="*/ 0 w 46"/>
                    <a:gd name="T1" fmla="*/ 22528 h 32"/>
                    <a:gd name="T2" fmla="*/ 41984 w 46"/>
                    <a:gd name="T3" fmla="*/ 0 h 32"/>
                    <a:gd name="T4" fmla="*/ 47104 w 46"/>
                    <a:gd name="T5" fmla="*/ 7168 h 32"/>
                    <a:gd name="T6" fmla="*/ 8192 w 46"/>
                    <a:gd name="T7" fmla="*/ 32768 h 32"/>
                    <a:gd name="T8" fmla="*/ 0 w 46"/>
                    <a:gd name="T9" fmla="*/ 22528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32"/>
                    <a:gd name="T17" fmla="*/ 46 w 46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32">
                      <a:moveTo>
                        <a:pt x="0" y="22"/>
                      </a:moveTo>
                      <a:cubicBezTo>
                        <a:pt x="0" y="22"/>
                        <a:pt x="37" y="1"/>
                        <a:pt x="41" y="0"/>
                      </a:cubicBezTo>
                      <a:cubicBezTo>
                        <a:pt x="45" y="1"/>
                        <a:pt x="46" y="3"/>
                        <a:pt x="46" y="7"/>
                      </a:cubicBezTo>
                      <a:cubicBezTo>
                        <a:pt x="8" y="32"/>
                        <a:pt x="8" y="32"/>
                        <a:pt x="8" y="3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050" kern="0" dirty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00" name="Freeform 49"/>
                <p:cNvSpPr>
                  <a:spLocks noChangeAspect="1"/>
                </p:cNvSpPr>
                <p:nvPr/>
              </p:nvSpPr>
              <p:spPr bwMode="auto">
                <a:xfrm>
                  <a:off x="2960" y="1548"/>
                  <a:ext cx="426" cy="477"/>
                </a:xfrm>
                <a:custGeom>
                  <a:avLst/>
                  <a:gdLst>
                    <a:gd name="T0" fmla="*/ 211968 w 213"/>
                    <a:gd name="T1" fmla="*/ 38544 h 239"/>
                    <a:gd name="T2" fmla="*/ 7168 w 213"/>
                    <a:gd name="T3" fmla="*/ 1032 h 239"/>
                    <a:gd name="T4" fmla="*/ 0 w 213"/>
                    <a:gd name="T5" fmla="*/ 6213 h 239"/>
                    <a:gd name="T6" fmla="*/ 0 w 213"/>
                    <a:gd name="T7" fmla="*/ 188449 h 239"/>
                    <a:gd name="T8" fmla="*/ 7168 w 213"/>
                    <a:gd name="T9" fmla="*/ 203040 h 239"/>
                    <a:gd name="T10" fmla="*/ 204800 w 213"/>
                    <a:gd name="T11" fmla="*/ 246789 h 239"/>
                    <a:gd name="T12" fmla="*/ 217088 w 213"/>
                    <a:gd name="T13" fmla="*/ 238482 h 239"/>
                    <a:gd name="T14" fmla="*/ 217088 w 213"/>
                    <a:gd name="T15" fmla="*/ 48984 h 239"/>
                    <a:gd name="T16" fmla="*/ 211968 w 213"/>
                    <a:gd name="T17" fmla="*/ 38544 h 2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3"/>
                    <a:gd name="T28" fmla="*/ 0 h 239"/>
                    <a:gd name="T29" fmla="*/ 213 w 213"/>
                    <a:gd name="T30" fmla="*/ 239 h 2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3" h="239">
                      <a:moveTo>
                        <a:pt x="207" y="37"/>
                      </a:moveTo>
                      <a:cubicBezTo>
                        <a:pt x="92" y="17"/>
                        <a:pt x="17" y="3"/>
                        <a:pt x="7" y="1"/>
                      </a:cubicBezTo>
                      <a:cubicBezTo>
                        <a:pt x="0" y="0"/>
                        <a:pt x="0" y="6"/>
                        <a:pt x="0" y="6"/>
                      </a:cubicBezTo>
                      <a:cubicBezTo>
                        <a:pt x="0" y="6"/>
                        <a:pt x="0" y="168"/>
                        <a:pt x="0" y="180"/>
                      </a:cubicBezTo>
                      <a:cubicBezTo>
                        <a:pt x="0" y="192"/>
                        <a:pt x="2" y="192"/>
                        <a:pt x="7" y="194"/>
                      </a:cubicBezTo>
                      <a:cubicBezTo>
                        <a:pt x="10" y="195"/>
                        <a:pt x="164" y="228"/>
                        <a:pt x="200" y="236"/>
                      </a:cubicBezTo>
                      <a:cubicBezTo>
                        <a:pt x="213" y="239"/>
                        <a:pt x="212" y="232"/>
                        <a:pt x="212" y="228"/>
                      </a:cubicBezTo>
                      <a:cubicBezTo>
                        <a:pt x="212" y="228"/>
                        <a:pt x="212" y="54"/>
                        <a:pt x="212" y="47"/>
                      </a:cubicBezTo>
                      <a:cubicBezTo>
                        <a:pt x="212" y="42"/>
                        <a:pt x="208" y="38"/>
                        <a:pt x="207" y="37"/>
                      </a:cubicBez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050" kern="0" dirty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01" name="Freeform 50"/>
                <p:cNvSpPr>
                  <a:spLocks noChangeAspect="1"/>
                </p:cNvSpPr>
                <p:nvPr/>
              </p:nvSpPr>
              <p:spPr bwMode="auto">
                <a:xfrm>
                  <a:off x="2973" y="1559"/>
                  <a:ext cx="397" cy="444"/>
                </a:xfrm>
                <a:custGeom>
                  <a:avLst/>
                  <a:gdLst>
                    <a:gd name="T0" fmla="*/ 197632 w 198"/>
                    <a:gd name="T1" fmla="*/ 36532 h 222"/>
                    <a:gd name="T2" fmla="*/ 7168 w 198"/>
                    <a:gd name="T3" fmla="*/ 1032 h 222"/>
                    <a:gd name="T4" fmla="*/ 0 w 198"/>
                    <a:gd name="T5" fmla="*/ 5180 h 222"/>
                    <a:gd name="T6" fmla="*/ 1024 w 198"/>
                    <a:gd name="T7" fmla="*/ 175138 h 222"/>
                    <a:gd name="T8" fmla="*/ 7168 w 198"/>
                    <a:gd name="T9" fmla="*/ 188704 h 222"/>
                    <a:gd name="T10" fmla="*/ 192512 w 198"/>
                    <a:gd name="T11" fmla="*/ 230414 h 222"/>
                    <a:gd name="T12" fmla="*/ 202752 w 198"/>
                    <a:gd name="T13" fmla="*/ 222101 h 222"/>
                    <a:gd name="T14" fmla="*/ 201728 w 198"/>
                    <a:gd name="T15" fmla="*/ 45917 h 222"/>
                    <a:gd name="T16" fmla="*/ 197632 w 198"/>
                    <a:gd name="T17" fmla="*/ 36532 h 2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8"/>
                    <a:gd name="T28" fmla="*/ 0 h 222"/>
                    <a:gd name="T29" fmla="*/ 198 w 198"/>
                    <a:gd name="T30" fmla="*/ 222 h 2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8" h="222">
                      <a:moveTo>
                        <a:pt x="193" y="35"/>
                      </a:moveTo>
                      <a:cubicBezTo>
                        <a:pt x="86" y="16"/>
                        <a:pt x="16" y="3"/>
                        <a:pt x="7" y="1"/>
                      </a:cubicBezTo>
                      <a:cubicBezTo>
                        <a:pt x="1" y="0"/>
                        <a:pt x="0" y="5"/>
                        <a:pt x="0" y="5"/>
                      </a:cubicBezTo>
                      <a:cubicBezTo>
                        <a:pt x="0" y="5"/>
                        <a:pt x="1" y="155"/>
                        <a:pt x="1" y="167"/>
                      </a:cubicBezTo>
                      <a:cubicBezTo>
                        <a:pt x="0" y="178"/>
                        <a:pt x="2" y="179"/>
                        <a:pt x="7" y="180"/>
                      </a:cubicBezTo>
                      <a:cubicBezTo>
                        <a:pt x="10" y="181"/>
                        <a:pt x="155" y="212"/>
                        <a:pt x="188" y="220"/>
                      </a:cubicBezTo>
                      <a:cubicBezTo>
                        <a:pt x="198" y="222"/>
                        <a:pt x="197" y="215"/>
                        <a:pt x="198" y="212"/>
                      </a:cubicBezTo>
                      <a:cubicBezTo>
                        <a:pt x="198" y="212"/>
                        <a:pt x="197" y="50"/>
                        <a:pt x="197" y="44"/>
                      </a:cubicBezTo>
                      <a:cubicBezTo>
                        <a:pt x="197" y="39"/>
                        <a:pt x="197" y="35"/>
                        <a:pt x="193" y="35"/>
                      </a:cubicBez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050" kern="0" dirty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02" name="Freeform 51"/>
                <p:cNvSpPr>
                  <a:spLocks noChangeAspect="1" noEditPoints="1"/>
                </p:cNvSpPr>
                <p:nvPr/>
              </p:nvSpPr>
              <p:spPr bwMode="auto">
                <a:xfrm>
                  <a:off x="2973" y="1559"/>
                  <a:ext cx="397" cy="444"/>
                </a:xfrm>
                <a:custGeom>
                  <a:avLst/>
                  <a:gdLst>
                    <a:gd name="T0" fmla="*/ 2048 w 199"/>
                    <a:gd name="T1" fmla="*/ 1032 h 221"/>
                    <a:gd name="T2" fmla="*/ 0 w 199"/>
                    <a:gd name="T3" fmla="*/ 5180 h 221"/>
                    <a:gd name="T4" fmla="*/ 0 w 199"/>
                    <a:gd name="T5" fmla="*/ 175141 h 221"/>
                    <a:gd name="T6" fmla="*/ 7168 w 199"/>
                    <a:gd name="T7" fmla="*/ 189756 h 221"/>
                    <a:gd name="T8" fmla="*/ 74752 w 199"/>
                    <a:gd name="T9" fmla="*/ 204413 h 221"/>
                    <a:gd name="T10" fmla="*/ 192512 w 199"/>
                    <a:gd name="T11" fmla="*/ 231460 h 221"/>
                    <a:gd name="T12" fmla="*/ 199680 w 199"/>
                    <a:gd name="T13" fmla="*/ 230426 h 221"/>
                    <a:gd name="T14" fmla="*/ 202752 w 199"/>
                    <a:gd name="T15" fmla="*/ 222109 h 221"/>
                    <a:gd name="T16" fmla="*/ 202752 w 199"/>
                    <a:gd name="T17" fmla="*/ 45920 h 221"/>
                    <a:gd name="T18" fmla="*/ 197632 w 199"/>
                    <a:gd name="T19" fmla="*/ 35472 h 221"/>
                    <a:gd name="T20" fmla="*/ 197632 w 199"/>
                    <a:gd name="T21" fmla="*/ 35472 h 221"/>
                    <a:gd name="T22" fmla="*/ 7168 w 199"/>
                    <a:gd name="T23" fmla="*/ 0 h 221"/>
                    <a:gd name="T24" fmla="*/ 2048 w 199"/>
                    <a:gd name="T25" fmla="*/ 1032 h 221"/>
                    <a:gd name="T26" fmla="*/ 192512 w 199"/>
                    <a:gd name="T27" fmla="*/ 229390 h 221"/>
                    <a:gd name="T28" fmla="*/ 74752 w 199"/>
                    <a:gd name="T29" fmla="*/ 203365 h 221"/>
                    <a:gd name="T30" fmla="*/ 7168 w 199"/>
                    <a:gd name="T31" fmla="*/ 187674 h 221"/>
                    <a:gd name="T32" fmla="*/ 1024 w 199"/>
                    <a:gd name="T33" fmla="*/ 175141 h 221"/>
                    <a:gd name="T34" fmla="*/ 1024 w 199"/>
                    <a:gd name="T35" fmla="*/ 5180 h 221"/>
                    <a:gd name="T36" fmla="*/ 3072 w 199"/>
                    <a:gd name="T37" fmla="*/ 2069 h 221"/>
                    <a:gd name="T38" fmla="*/ 7168 w 199"/>
                    <a:gd name="T39" fmla="*/ 2069 h 221"/>
                    <a:gd name="T40" fmla="*/ 197632 w 199"/>
                    <a:gd name="T41" fmla="*/ 37573 h 221"/>
                    <a:gd name="T42" fmla="*/ 201728 w 199"/>
                    <a:gd name="T43" fmla="*/ 45920 h 221"/>
                    <a:gd name="T44" fmla="*/ 201728 w 199"/>
                    <a:gd name="T45" fmla="*/ 222109 h 221"/>
                    <a:gd name="T46" fmla="*/ 199680 w 199"/>
                    <a:gd name="T47" fmla="*/ 229390 h 221"/>
                    <a:gd name="T48" fmla="*/ 192512 w 199"/>
                    <a:gd name="T49" fmla="*/ 229390 h 2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9"/>
                    <a:gd name="T76" fmla="*/ 0 h 221"/>
                    <a:gd name="T77" fmla="*/ 199 w 199"/>
                    <a:gd name="T78" fmla="*/ 221 h 2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9" h="221">
                      <a:moveTo>
                        <a:pt x="2" y="1"/>
                      </a:moveTo>
                      <a:cubicBezTo>
                        <a:pt x="0" y="3"/>
                        <a:pt x="0" y="5"/>
                        <a:pt x="0" y="5"/>
                      </a:cubicBezTo>
                      <a:cubicBezTo>
                        <a:pt x="0" y="5"/>
                        <a:pt x="0" y="167"/>
                        <a:pt x="0" y="167"/>
                      </a:cubicBezTo>
                      <a:cubicBezTo>
                        <a:pt x="0" y="178"/>
                        <a:pt x="1" y="179"/>
                        <a:pt x="7" y="181"/>
                      </a:cubicBezTo>
                      <a:cubicBezTo>
                        <a:pt x="8" y="181"/>
                        <a:pt x="33" y="187"/>
                        <a:pt x="73" y="195"/>
                      </a:cubicBezTo>
                      <a:cubicBezTo>
                        <a:pt x="188" y="221"/>
                        <a:pt x="188" y="221"/>
                        <a:pt x="188" y="221"/>
                      </a:cubicBezTo>
                      <a:cubicBezTo>
                        <a:pt x="190" y="221"/>
                        <a:pt x="193" y="221"/>
                        <a:pt x="195" y="220"/>
                      </a:cubicBezTo>
                      <a:cubicBezTo>
                        <a:pt x="199" y="218"/>
                        <a:pt x="198" y="212"/>
                        <a:pt x="198" y="212"/>
                      </a:cubicBezTo>
                      <a:cubicBezTo>
                        <a:pt x="198" y="212"/>
                        <a:pt x="198" y="44"/>
                        <a:pt x="198" y="44"/>
                      </a:cubicBezTo>
                      <a:cubicBezTo>
                        <a:pt x="198" y="39"/>
                        <a:pt x="198" y="35"/>
                        <a:pt x="193" y="34"/>
                      </a:cubicBezTo>
                      <a:cubicBezTo>
                        <a:pt x="193" y="34"/>
                        <a:pt x="193" y="34"/>
                        <a:pt x="193" y="34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lose/>
                      <a:moveTo>
                        <a:pt x="188" y="219"/>
                      </a:moveTo>
                      <a:cubicBezTo>
                        <a:pt x="188" y="219"/>
                        <a:pt x="73" y="194"/>
                        <a:pt x="73" y="194"/>
                      </a:cubicBezTo>
                      <a:cubicBezTo>
                        <a:pt x="39" y="186"/>
                        <a:pt x="9" y="180"/>
                        <a:pt x="7" y="179"/>
                      </a:cubicBezTo>
                      <a:cubicBezTo>
                        <a:pt x="2" y="178"/>
                        <a:pt x="1" y="177"/>
                        <a:pt x="1" y="167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3"/>
                        <a:pt x="3" y="2"/>
                      </a:cubicBezTo>
                      <a:cubicBezTo>
                        <a:pt x="4" y="2"/>
                        <a:pt x="5" y="1"/>
                        <a:pt x="7" y="2"/>
                      </a:cubicBezTo>
                      <a:cubicBezTo>
                        <a:pt x="193" y="36"/>
                        <a:pt x="193" y="36"/>
                        <a:pt x="193" y="36"/>
                      </a:cubicBezTo>
                      <a:cubicBezTo>
                        <a:pt x="196" y="36"/>
                        <a:pt x="197" y="39"/>
                        <a:pt x="197" y="44"/>
                      </a:cubicBezTo>
                      <a:cubicBezTo>
                        <a:pt x="197" y="212"/>
                        <a:pt x="197" y="212"/>
                        <a:pt x="197" y="212"/>
                      </a:cubicBezTo>
                      <a:cubicBezTo>
                        <a:pt x="197" y="212"/>
                        <a:pt x="197" y="217"/>
                        <a:pt x="195" y="219"/>
                      </a:cubicBezTo>
                      <a:cubicBezTo>
                        <a:pt x="193" y="220"/>
                        <a:pt x="190" y="220"/>
                        <a:pt x="188" y="219"/>
                      </a:cubicBezTo>
                      <a:close/>
                    </a:path>
                  </a:pathLst>
                </a:custGeom>
                <a:solidFill>
                  <a:srgbClr val="2B4F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050" kern="0" dirty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03" name="Freeform 52"/>
                <p:cNvSpPr>
                  <a:spLocks noChangeAspect="1" noEditPoints="1"/>
                </p:cNvSpPr>
                <p:nvPr/>
              </p:nvSpPr>
              <p:spPr bwMode="auto">
                <a:xfrm>
                  <a:off x="3003" y="1626"/>
                  <a:ext cx="350" cy="318"/>
                </a:xfrm>
                <a:custGeom>
                  <a:avLst/>
                  <a:gdLst>
                    <a:gd name="T0" fmla="*/ 179200 w 175"/>
                    <a:gd name="T1" fmla="*/ 122620 h 159"/>
                    <a:gd name="T2" fmla="*/ 142336 w 175"/>
                    <a:gd name="T3" fmla="*/ 78013 h 159"/>
                    <a:gd name="T4" fmla="*/ 133120 w 175"/>
                    <a:gd name="T5" fmla="*/ 85821 h 159"/>
                    <a:gd name="T6" fmla="*/ 154624 w 175"/>
                    <a:gd name="T7" fmla="*/ 111064 h 159"/>
                    <a:gd name="T8" fmla="*/ 114688 w 175"/>
                    <a:gd name="T9" fmla="*/ 102594 h 159"/>
                    <a:gd name="T10" fmla="*/ 115712 w 175"/>
                    <a:gd name="T11" fmla="*/ 100501 h 159"/>
                    <a:gd name="T12" fmla="*/ 117760 w 175"/>
                    <a:gd name="T13" fmla="*/ 88969 h 159"/>
                    <a:gd name="T14" fmla="*/ 117760 w 175"/>
                    <a:gd name="T15" fmla="*/ 26292 h 159"/>
                    <a:gd name="T16" fmla="*/ 138240 w 175"/>
                    <a:gd name="T17" fmla="*/ 50617 h 159"/>
                    <a:gd name="T18" fmla="*/ 146432 w 175"/>
                    <a:gd name="T19" fmla="*/ 43296 h 159"/>
                    <a:gd name="T20" fmla="*/ 110592 w 175"/>
                    <a:gd name="T21" fmla="*/ 0 h 159"/>
                    <a:gd name="T22" fmla="*/ 73728 w 175"/>
                    <a:gd name="T23" fmla="*/ 28369 h 159"/>
                    <a:gd name="T24" fmla="*/ 82944 w 175"/>
                    <a:gd name="T25" fmla="*/ 38884 h 159"/>
                    <a:gd name="T26" fmla="*/ 103424 w 175"/>
                    <a:gd name="T27" fmla="*/ 23137 h 159"/>
                    <a:gd name="T28" fmla="*/ 103424 w 175"/>
                    <a:gd name="T29" fmla="*/ 59025 h 159"/>
                    <a:gd name="T30" fmla="*/ 101376 w 175"/>
                    <a:gd name="T31" fmla="*/ 57992 h 159"/>
                    <a:gd name="T32" fmla="*/ 88064 w 175"/>
                    <a:gd name="T33" fmla="*/ 51652 h 159"/>
                    <a:gd name="T34" fmla="*/ 26624 w 175"/>
                    <a:gd name="T35" fmla="*/ 38884 h 159"/>
                    <a:gd name="T36" fmla="*/ 46080 w 175"/>
                    <a:gd name="T37" fmla="*/ 23137 h 159"/>
                    <a:gd name="T38" fmla="*/ 36864 w 175"/>
                    <a:gd name="T39" fmla="*/ 12575 h 159"/>
                    <a:gd name="T40" fmla="*/ 0 w 175"/>
                    <a:gd name="T41" fmla="*/ 40960 h 159"/>
                    <a:gd name="T42" fmla="*/ 36864 w 175"/>
                    <a:gd name="T43" fmla="*/ 84770 h 159"/>
                    <a:gd name="T44" fmla="*/ 46080 w 175"/>
                    <a:gd name="T45" fmla="*/ 78013 h 159"/>
                    <a:gd name="T46" fmla="*/ 24576 w 175"/>
                    <a:gd name="T47" fmla="*/ 52749 h 159"/>
                    <a:gd name="T48" fmla="*/ 61440 w 175"/>
                    <a:gd name="T49" fmla="*/ 60076 h 159"/>
                    <a:gd name="T50" fmla="*/ 60416 w 175"/>
                    <a:gd name="T51" fmla="*/ 62149 h 159"/>
                    <a:gd name="T52" fmla="*/ 57344 w 175"/>
                    <a:gd name="T53" fmla="*/ 74853 h 159"/>
                    <a:gd name="T54" fmla="*/ 57344 w 175"/>
                    <a:gd name="T55" fmla="*/ 81136 h 159"/>
                    <a:gd name="T56" fmla="*/ 57344 w 175"/>
                    <a:gd name="T57" fmla="*/ 140689 h 159"/>
                    <a:gd name="T58" fmla="*/ 37888 w 175"/>
                    <a:gd name="T59" fmla="*/ 117386 h 159"/>
                    <a:gd name="T60" fmla="*/ 28672 w 175"/>
                    <a:gd name="T61" fmla="*/ 123654 h 159"/>
                    <a:gd name="T62" fmla="*/ 65536 w 175"/>
                    <a:gd name="T63" fmla="*/ 167999 h 159"/>
                    <a:gd name="T64" fmla="*/ 102400 w 175"/>
                    <a:gd name="T65" fmla="*/ 139614 h 159"/>
                    <a:gd name="T66" fmla="*/ 93184 w 175"/>
                    <a:gd name="T67" fmla="*/ 129117 h 159"/>
                    <a:gd name="T68" fmla="*/ 71680 w 175"/>
                    <a:gd name="T69" fmla="*/ 144846 h 159"/>
                    <a:gd name="T70" fmla="*/ 71680 w 175"/>
                    <a:gd name="T71" fmla="*/ 104801 h 159"/>
                    <a:gd name="T72" fmla="*/ 74752 w 175"/>
                    <a:gd name="T73" fmla="*/ 105830 h 159"/>
                    <a:gd name="T74" fmla="*/ 88064 w 175"/>
                    <a:gd name="T75" fmla="*/ 112121 h 159"/>
                    <a:gd name="T76" fmla="*/ 95232 w 175"/>
                    <a:gd name="T77" fmla="*/ 112121 h 159"/>
                    <a:gd name="T78" fmla="*/ 153600 w 175"/>
                    <a:gd name="T79" fmla="*/ 124689 h 159"/>
                    <a:gd name="T80" fmla="*/ 133120 w 175"/>
                    <a:gd name="T81" fmla="*/ 139614 h 159"/>
                    <a:gd name="T82" fmla="*/ 142336 w 175"/>
                    <a:gd name="T83" fmla="*/ 151250 h 159"/>
                    <a:gd name="T84" fmla="*/ 179200 w 175"/>
                    <a:gd name="T85" fmla="*/ 122620 h 159"/>
                    <a:gd name="T86" fmla="*/ 98304 w 175"/>
                    <a:gd name="T87" fmla="*/ 94233 h 159"/>
                    <a:gd name="T88" fmla="*/ 87040 w 175"/>
                    <a:gd name="T89" fmla="*/ 96318 h 159"/>
                    <a:gd name="T90" fmla="*/ 72704 w 175"/>
                    <a:gd name="T91" fmla="*/ 79056 h 159"/>
                    <a:gd name="T92" fmla="*/ 76800 w 175"/>
                    <a:gd name="T93" fmla="*/ 69588 h 159"/>
                    <a:gd name="T94" fmla="*/ 88064 w 175"/>
                    <a:gd name="T95" fmla="*/ 66448 h 159"/>
                    <a:gd name="T96" fmla="*/ 102400 w 175"/>
                    <a:gd name="T97" fmla="*/ 84770 h 159"/>
                    <a:gd name="T98" fmla="*/ 98304 w 175"/>
                    <a:gd name="T99" fmla="*/ 94233 h 15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75"/>
                    <a:gd name="T151" fmla="*/ 0 h 159"/>
                    <a:gd name="T152" fmla="*/ 175 w 175"/>
                    <a:gd name="T153" fmla="*/ 159 h 15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75" h="159">
                      <a:moveTo>
                        <a:pt x="175" y="116"/>
                      </a:moveTo>
                      <a:cubicBezTo>
                        <a:pt x="173" y="114"/>
                        <a:pt x="141" y="76"/>
                        <a:pt x="139" y="74"/>
                      </a:cubicBezTo>
                      <a:cubicBezTo>
                        <a:pt x="137" y="76"/>
                        <a:pt x="132" y="80"/>
                        <a:pt x="130" y="81"/>
                      </a:cubicBezTo>
                      <a:cubicBezTo>
                        <a:pt x="132" y="83"/>
                        <a:pt x="151" y="105"/>
                        <a:pt x="151" y="105"/>
                      </a:cubicBezTo>
                      <a:cubicBezTo>
                        <a:pt x="112" y="97"/>
                        <a:pt x="112" y="97"/>
                        <a:pt x="112" y="97"/>
                      </a:cubicBezTo>
                      <a:cubicBezTo>
                        <a:pt x="113" y="95"/>
                        <a:pt x="113" y="95"/>
                        <a:pt x="113" y="95"/>
                      </a:cubicBezTo>
                      <a:cubicBezTo>
                        <a:pt x="114" y="92"/>
                        <a:pt x="115" y="88"/>
                        <a:pt x="115" y="84"/>
                      </a:cubicBezTo>
                      <a:cubicBezTo>
                        <a:pt x="115" y="25"/>
                        <a:pt x="115" y="25"/>
                        <a:pt x="115" y="25"/>
                      </a:cubicBezTo>
                      <a:cubicBezTo>
                        <a:pt x="115" y="25"/>
                        <a:pt x="133" y="46"/>
                        <a:pt x="135" y="48"/>
                      </a:cubicBezTo>
                      <a:cubicBezTo>
                        <a:pt x="136" y="47"/>
                        <a:pt x="142" y="43"/>
                        <a:pt x="143" y="41"/>
                      </a:cubicBezTo>
                      <a:cubicBezTo>
                        <a:pt x="141" y="39"/>
                        <a:pt x="109" y="2"/>
                        <a:pt x="108" y="0"/>
                      </a:cubicBezTo>
                      <a:cubicBezTo>
                        <a:pt x="105" y="1"/>
                        <a:pt x="74" y="25"/>
                        <a:pt x="72" y="27"/>
                      </a:cubicBezTo>
                      <a:cubicBezTo>
                        <a:pt x="74" y="28"/>
                        <a:pt x="80" y="35"/>
                        <a:pt x="81" y="37"/>
                      </a:cubicBezTo>
                      <a:cubicBezTo>
                        <a:pt x="83" y="35"/>
                        <a:pt x="101" y="22"/>
                        <a:pt x="101" y="22"/>
                      </a:cubicBez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99" y="55"/>
                        <a:pt x="99" y="55"/>
                        <a:pt x="99" y="55"/>
                      </a:cubicBezTo>
                      <a:cubicBezTo>
                        <a:pt x="95" y="52"/>
                        <a:pt x="90" y="50"/>
                        <a:pt x="86" y="49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6" y="37"/>
                        <a:pt x="43" y="24"/>
                        <a:pt x="45" y="22"/>
                      </a:cubicBezTo>
                      <a:cubicBezTo>
                        <a:pt x="43" y="20"/>
                        <a:pt x="37" y="13"/>
                        <a:pt x="36" y="12"/>
                      </a:cubicBezTo>
                      <a:cubicBezTo>
                        <a:pt x="34" y="13"/>
                        <a:pt x="3" y="37"/>
                        <a:pt x="0" y="39"/>
                      </a:cubicBezTo>
                      <a:cubicBezTo>
                        <a:pt x="2" y="41"/>
                        <a:pt x="35" y="78"/>
                        <a:pt x="36" y="80"/>
                      </a:cubicBezTo>
                      <a:cubicBezTo>
                        <a:pt x="38" y="79"/>
                        <a:pt x="43" y="75"/>
                        <a:pt x="45" y="74"/>
                      </a:cubicBezTo>
                      <a:cubicBezTo>
                        <a:pt x="43" y="72"/>
                        <a:pt x="24" y="50"/>
                        <a:pt x="24" y="50"/>
                      </a:cubicBezTo>
                      <a:cubicBezTo>
                        <a:pt x="60" y="57"/>
                        <a:pt x="60" y="57"/>
                        <a:pt x="60" y="57"/>
                      </a:cubicBezTo>
                      <a:cubicBezTo>
                        <a:pt x="59" y="59"/>
                        <a:pt x="59" y="59"/>
                        <a:pt x="59" y="59"/>
                      </a:cubicBezTo>
                      <a:cubicBezTo>
                        <a:pt x="57" y="62"/>
                        <a:pt x="56" y="66"/>
                        <a:pt x="56" y="71"/>
                      </a:cubicBezTo>
                      <a:cubicBezTo>
                        <a:pt x="56" y="71"/>
                        <a:pt x="56" y="76"/>
                        <a:pt x="56" y="77"/>
                      </a:cubicBezTo>
                      <a:cubicBezTo>
                        <a:pt x="56" y="133"/>
                        <a:pt x="56" y="133"/>
                        <a:pt x="56" y="133"/>
                      </a:cubicBezTo>
                      <a:cubicBezTo>
                        <a:pt x="56" y="133"/>
                        <a:pt x="39" y="113"/>
                        <a:pt x="37" y="111"/>
                      </a:cubicBezTo>
                      <a:cubicBezTo>
                        <a:pt x="35" y="112"/>
                        <a:pt x="30" y="116"/>
                        <a:pt x="28" y="117"/>
                      </a:cubicBezTo>
                      <a:cubicBezTo>
                        <a:pt x="30" y="119"/>
                        <a:pt x="63" y="157"/>
                        <a:pt x="64" y="159"/>
                      </a:cubicBezTo>
                      <a:cubicBezTo>
                        <a:pt x="66" y="157"/>
                        <a:pt x="100" y="132"/>
                        <a:pt x="100" y="132"/>
                      </a:cubicBezTo>
                      <a:cubicBezTo>
                        <a:pt x="98" y="130"/>
                        <a:pt x="92" y="123"/>
                        <a:pt x="91" y="122"/>
                      </a:cubicBezTo>
                      <a:cubicBezTo>
                        <a:pt x="89" y="123"/>
                        <a:pt x="70" y="137"/>
                        <a:pt x="70" y="137"/>
                      </a:cubicBezTo>
                      <a:cubicBezTo>
                        <a:pt x="70" y="99"/>
                        <a:pt x="70" y="99"/>
                        <a:pt x="70" y="99"/>
                      </a:cubicBezTo>
                      <a:cubicBezTo>
                        <a:pt x="73" y="100"/>
                        <a:pt x="73" y="100"/>
                        <a:pt x="73" y="100"/>
                      </a:cubicBezTo>
                      <a:cubicBezTo>
                        <a:pt x="77" y="103"/>
                        <a:pt x="81" y="105"/>
                        <a:pt x="86" y="106"/>
                      </a:cubicBezTo>
                      <a:cubicBezTo>
                        <a:pt x="86" y="106"/>
                        <a:pt x="92" y="106"/>
                        <a:pt x="93" y="106"/>
                      </a:cubicBezTo>
                      <a:cubicBezTo>
                        <a:pt x="150" y="118"/>
                        <a:pt x="150" y="118"/>
                        <a:pt x="150" y="118"/>
                      </a:cubicBezTo>
                      <a:cubicBezTo>
                        <a:pt x="150" y="118"/>
                        <a:pt x="133" y="131"/>
                        <a:pt x="130" y="132"/>
                      </a:cubicBezTo>
                      <a:cubicBezTo>
                        <a:pt x="132" y="134"/>
                        <a:pt x="138" y="141"/>
                        <a:pt x="139" y="143"/>
                      </a:cubicBezTo>
                      <a:cubicBezTo>
                        <a:pt x="142" y="141"/>
                        <a:pt x="173" y="117"/>
                        <a:pt x="175" y="116"/>
                      </a:cubicBezTo>
                      <a:close/>
                      <a:moveTo>
                        <a:pt x="96" y="89"/>
                      </a:moveTo>
                      <a:cubicBezTo>
                        <a:pt x="93" y="91"/>
                        <a:pt x="89" y="92"/>
                        <a:pt x="85" y="91"/>
                      </a:cubicBezTo>
                      <a:cubicBezTo>
                        <a:pt x="77" y="90"/>
                        <a:pt x="71" y="82"/>
                        <a:pt x="71" y="75"/>
                      </a:cubicBezTo>
                      <a:cubicBezTo>
                        <a:pt x="71" y="71"/>
                        <a:pt x="72" y="68"/>
                        <a:pt x="75" y="66"/>
                      </a:cubicBezTo>
                      <a:cubicBezTo>
                        <a:pt x="78" y="63"/>
                        <a:pt x="82" y="62"/>
                        <a:pt x="86" y="63"/>
                      </a:cubicBezTo>
                      <a:cubicBezTo>
                        <a:pt x="94" y="65"/>
                        <a:pt x="100" y="72"/>
                        <a:pt x="100" y="80"/>
                      </a:cubicBezTo>
                      <a:cubicBezTo>
                        <a:pt x="100" y="84"/>
                        <a:pt x="99" y="87"/>
                        <a:pt x="96" y="89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050" kern="0" dirty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04" name="Freeform 53"/>
                <p:cNvSpPr>
                  <a:spLocks noChangeAspect="1" noEditPoints="1"/>
                </p:cNvSpPr>
                <p:nvPr/>
              </p:nvSpPr>
              <p:spPr bwMode="auto">
                <a:xfrm>
                  <a:off x="2996" y="1615"/>
                  <a:ext cx="343" cy="313"/>
                </a:xfrm>
                <a:custGeom>
                  <a:avLst/>
                  <a:gdLst>
                    <a:gd name="T0" fmla="*/ 149662 w 174"/>
                    <a:gd name="T1" fmla="*/ 102194 h 159"/>
                    <a:gd name="T2" fmla="*/ 118776 w 174"/>
                    <a:gd name="T3" fmla="*/ 65657 h 159"/>
                    <a:gd name="T4" fmla="*/ 112086 w 174"/>
                    <a:gd name="T5" fmla="*/ 70594 h 159"/>
                    <a:gd name="T6" fmla="*/ 130064 w 174"/>
                    <a:gd name="T7" fmla="*/ 92703 h 159"/>
                    <a:gd name="T8" fmla="*/ 95310 w 174"/>
                    <a:gd name="T9" fmla="*/ 84786 h 159"/>
                    <a:gd name="T10" fmla="*/ 96222 w 174"/>
                    <a:gd name="T11" fmla="*/ 83866 h 159"/>
                    <a:gd name="T12" fmla="*/ 98950 w 174"/>
                    <a:gd name="T13" fmla="*/ 73311 h 159"/>
                    <a:gd name="T14" fmla="*/ 98950 w 174"/>
                    <a:gd name="T15" fmla="*/ 22589 h 159"/>
                    <a:gd name="T16" fmla="*/ 115144 w 174"/>
                    <a:gd name="T17" fmla="*/ 41720 h 159"/>
                    <a:gd name="T18" fmla="*/ 122967 w 174"/>
                    <a:gd name="T19" fmla="*/ 36777 h 159"/>
                    <a:gd name="T20" fmla="*/ 92024 w 174"/>
                    <a:gd name="T21" fmla="*/ 0 h 159"/>
                    <a:gd name="T22" fmla="*/ 62106 w 174"/>
                    <a:gd name="T23" fmla="*/ 23503 h 159"/>
                    <a:gd name="T24" fmla="*/ 68789 w 174"/>
                    <a:gd name="T25" fmla="*/ 32404 h 159"/>
                    <a:gd name="T26" fmla="*/ 87131 w 174"/>
                    <a:gd name="T27" fmla="*/ 19162 h 159"/>
                    <a:gd name="T28" fmla="*/ 87131 w 174"/>
                    <a:gd name="T29" fmla="*/ 49572 h 159"/>
                    <a:gd name="T30" fmla="*/ 84431 w 174"/>
                    <a:gd name="T31" fmla="*/ 48005 h 159"/>
                    <a:gd name="T32" fmla="*/ 73102 w 174"/>
                    <a:gd name="T33" fmla="*/ 42603 h 159"/>
                    <a:gd name="T34" fmla="*/ 21391 w 174"/>
                    <a:gd name="T35" fmla="*/ 32404 h 159"/>
                    <a:gd name="T36" fmla="*/ 37640 w 174"/>
                    <a:gd name="T37" fmla="*/ 20016 h 159"/>
                    <a:gd name="T38" fmla="*/ 30269 w 174"/>
                    <a:gd name="T39" fmla="*/ 10650 h 159"/>
                    <a:gd name="T40" fmla="*/ 0 w 174"/>
                    <a:gd name="T41" fmla="*/ 34269 h 159"/>
                    <a:gd name="T42" fmla="*/ 31177 w 174"/>
                    <a:gd name="T43" fmla="*/ 70594 h 159"/>
                    <a:gd name="T44" fmla="*/ 37640 w 174"/>
                    <a:gd name="T45" fmla="*/ 64704 h 159"/>
                    <a:gd name="T46" fmla="*/ 19598 w 174"/>
                    <a:gd name="T47" fmla="*/ 43523 h 159"/>
                    <a:gd name="T48" fmla="*/ 51656 w 174"/>
                    <a:gd name="T49" fmla="*/ 49572 h 159"/>
                    <a:gd name="T50" fmla="*/ 50807 w 174"/>
                    <a:gd name="T51" fmla="*/ 51432 h 159"/>
                    <a:gd name="T52" fmla="*/ 47282 w 174"/>
                    <a:gd name="T53" fmla="*/ 62204 h 159"/>
                    <a:gd name="T54" fmla="*/ 48132 w 174"/>
                    <a:gd name="T55" fmla="*/ 67460 h 159"/>
                    <a:gd name="T56" fmla="*/ 48132 w 174"/>
                    <a:gd name="T57" fmla="*/ 117326 h 159"/>
                    <a:gd name="T58" fmla="*/ 31177 w 174"/>
                    <a:gd name="T59" fmla="*/ 97152 h 159"/>
                    <a:gd name="T60" fmla="*/ 24056 w 174"/>
                    <a:gd name="T61" fmla="*/ 103107 h 159"/>
                    <a:gd name="T62" fmla="*/ 55178 w 174"/>
                    <a:gd name="T63" fmla="*/ 138968 h 159"/>
                    <a:gd name="T64" fmla="*/ 85339 w 174"/>
                    <a:gd name="T65" fmla="*/ 115465 h 159"/>
                    <a:gd name="T66" fmla="*/ 77504 w 174"/>
                    <a:gd name="T67" fmla="*/ 106424 h 159"/>
                    <a:gd name="T68" fmla="*/ 60430 w 174"/>
                    <a:gd name="T69" fmla="*/ 119930 h 159"/>
                    <a:gd name="T70" fmla="*/ 60430 w 174"/>
                    <a:gd name="T71" fmla="*/ 86591 h 159"/>
                    <a:gd name="T72" fmla="*/ 62106 w 174"/>
                    <a:gd name="T73" fmla="*/ 88451 h 159"/>
                    <a:gd name="T74" fmla="*/ 73102 w 174"/>
                    <a:gd name="T75" fmla="*/ 92703 h 159"/>
                    <a:gd name="T76" fmla="*/ 79360 w 174"/>
                    <a:gd name="T77" fmla="*/ 93555 h 159"/>
                    <a:gd name="T78" fmla="*/ 128279 w 174"/>
                    <a:gd name="T79" fmla="*/ 103107 h 159"/>
                    <a:gd name="T80" fmla="*/ 112086 w 174"/>
                    <a:gd name="T81" fmla="*/ 116381 h 159"/>
                    <a:gd name="T82" fmla="*/ 119564 w 174"/>
                    <a:gd name="T83" fmla="*/ 125231 h 159"/>
                    <a:gd name="T84" fmla="*/ 149662 w 174"/>
                    <a:gd name="T85" fmla="*/ 102194 h 159"/>
                    <a:gd name="T86" fmla="*/ 82638 w 174"/>
                    <a:gd name="T87" fmla="*/ 77567 h 159"/>
                    <a:gd name="T88" fmla="*/ 73102 w 174"/>
                    <a:gd name="T89" fmla="*/ 80329 h 159"/>
                    <a:gd name="T90" fmla="*/ 60430 w 174"/>
                    <a:gd name="T91" fmla="*/ 65657 h 159"/>
                    <a:gd name="T92" fmla="*/ 64355 w 174"/>
                    <a:gd name="T93" fmla="*/ 57740 h 159"/>
                    <a:gd name="T94" fmla="*/ 73102 w 174"/>
                    <a:gd name="T95" fmla="*/ 55938 h 159"/>
                    <a:gd name="T96" fmla="*/ 86251 w 174"/>
                    <a:gd name="T97" fmla="*/ 69649 h 159"/>
                    <a:gd name="T98" fmla="*/ 82638 w 174"/>
                    <a:gd name="T99" fmla="*/ 77567 h 15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74"/>
                    <a:gd name="T151" fmla="*/ 0 h 159"/>
                    <a:gd name="T152" fmla="*/ 174 w 174"/>
                    <a:gd name="T153" fmla="*/ 159 h 15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74" h="159">
                      <a:moveTo>
                        <a:pt x="174" y="117"/>
                      </a:moveTo>
                      <a:cubicBezTo>
                        <a:pt x="172" y="114"/>
                        <a:pt x="140" y="77"/>
                        <a:pt x="138" y="75"/>
                      </a:cubicBezTo>
                      <a:cubicBezTo>
                        <a:pt x="137" y="76"/>
                        <a:pt x="132" y="80"/>
                        <a:pt x="130" y="81"/>
                      </a:cubicBezTo>
                      <a:cubicBezTo>
                        <a:pt x="132" y="83"/>
                        <a:pt x="151" y="106"/>
                        <a:pt x="151" y="106"/>
                      </a:cubicBezTo>
                      <a:cubicBezTo>
                        <a:pt x="111" y="97"/>
                        <a:pt x="111" y="97"/>
                        <a:pt x="111" y="97"/>
                      </a:cubicBezTo>
                      <a:cubicBezTo>
                        <a:pt x="112" y="96"/>
                        <a:pt x="112" y="96"/>
                        <a:pt x="112" y="96"/>
                      </a:cubicBezTo>
                      <a:cubicBezTo>
                        <a:pt x="114" y="92"/>
                        <a:pt x="115" y="88"/>
                        <a:pt x="115" y="84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5" y="26"/>
                        <a:pt x="133" y="46"/>
                        <a:pt x="134" y="48"/>
                      </a:cubicBezTo>
                      <a:cubicBezTo>
                        <a:pt x="136" y="47"/>
                        <a:pt x="141" y="43"/>
                        <a:pt x="143" y="42"/>
                      </a:cubicBezTo>
                      <a:cubicBezTo>
                        <a:pt x="141" y="40"/>
                        <a:pt x="109" y="2"/>
                        <a:pt x="107" y="0"/>
                      </a:cubicBezTo>
                      <a:cubicBezTo>
                        <a:pt x="105" y="2"/>
                        <a:pt x="74" y="25"/>
                        <a:pt x="72" y="27"/>
                      </a:cubicBezTo>
                      <a:cubicBezTo>
                        <a:pt x="73" y="29"/>
                        <a:pt x="79" y="36"/>
                        <a:pt x="80" y="37"/>
                      </a:cubicBezTo>
                      <a:cubicBezTo>
                        <a:pt x="82" y="36"/>
                        <a:pt x="101" y="22"/>
                        <a:pt x="101" y="22"/>
                      </a:cubicBezTo>
                      <a:cubicBezTo>
                        <a:pt x="101" y="57"/>
                        <a:pt x="101" y="57"/>
                        <a:pt x="101" y="57"/>
                      </a:cubicBezTo>
                      <a:cubicBezTo>
                        <a:pt x="98" y="55"/>
                        <a:pt x="98" y="55"/>
                        <a:pt x="98" y="55"/>
                      </a:cubicBezTo>
                      <a:cubicBezTo>
                        <a:pt x="94" y="52"/>
                        <a:pt x="90" y="50"/>
                        <a:pt x="85" y="49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5" y="37"/>
                        <a:pt x="42" y="24"/>
                        <a:pt x="44" y="23"/>
                      </a:cubicBezTo>
                      <a:cubicBezTo>
                        <a:pt x="43" y="21"/>
                        <a:pt x="37" y="14"/>
                        <a:pt x="35" y="12"/>
                      </a:cubicBezTo>
                      <a:cubicBezTo>
                        <a:pt x="33" y="14"/>
                        <a:pt x="2" y="37"/>
                        <a:pt x="0" y="39"/>
                      </a:cubicBezTo>
                      <a:cubicBezTo>
                        <a:pt x="2" y="41"/>
                        <a:pt x="34" y="79"/>
                        <a:pt x="36" y="81"/>
                      </a:cubicBezTo>
                      <a:cubicBezTo>
                        <a:pt x="37" y="79"/>
                        <a:pt x="42" y="76"/>
                        <a:pt x="44" y="74"/>
                      </a:cubicBezTo>
                      <a:cubicBezTo>
                        <a:pt x="42" y="72"/>
                        <a:pt x="23" y="50"/>
                        <a:pt x="23" y="50"/>
                      </a:cubicBezTo>
                      <a:cubicBezTo>
                        <a:pt x="60" y="57"/>
                        <a:pt x="60" y="57"/>
                        <a:pt x="60" y="57"/>
                      </a:cubicBezTo>
                      <a:cubicBezTo>
                        <a:pt x="59" y="59"/>
                        <a:pt x="59" y="59"/>
                        <a:pt x="59" y="59"/>
                      </a:cubicBezTo>
                      <a:cubicBezTo>
                        <a:pt x="56" y="63"/>
                        <a:pt x="55" y="67"/>
                        <a:pt x="55" y="71"/>
                      </a:cubicBezTo>
                      <a:cubicBezTo>
                        <a:pt x="55" y="71"/>
                        <a:pt x="56" y="77"/>
                        <a:pt x="56" y="77"/>
                      </a:cubicBezTo>
                      <a:cubicBezTo>
                        <a:pt x="56" y="134"/>
                        <a:pt x="56" y="134"/>
                        <a:pt x="56" y="134"/>
                      </a:cubicBezTo>
                      <a:cubicBezTo>
                        <a:pt x="56" y="134"/>
                        <a:pt x="38" y="113"/>
                        <a:pt x="36" y="111"/>
                      </a:cubicBezTo>
                      <a:cubicBezTo>
                        <a:pt x="35" y="112"/>
                        <a:pt x="30" y="116"/>
                        <a:pt x="28" y="118"/>
                      </a:cubicBezTo>
                      <a:cubicBezTo>
                        <a:pt x="30" y="120"/>
                        <a:pt x="62" y="157"/>
                        <a:pt x="64" y="159"/>
                      </a:cubicBezTo>
                      <a:cubicBezTo>
                        <a:pt x="66" y="158"/>
                        <a:pt x="99" y="133"/>
                        <a:pt x="99" y="132"/>
                      </a:cubicBezTo>
                      <a:cubicBezTo>
                        <a:pt x="98" y="131"/>
                        <a:pt x="92" y="124"/>
                        <a:pt x="90" y="122"/>
                      </a:cubicBezTo>
                      <a:cubicBezTo>
                        <a:pt x="88" y="124"/>
                        <a:pt x="70" y="137"/>
                        <a:pt x="70" y="137"/>
                      </a:cubicBezTo>
                      <a:cubicBezTo>
                        <a:pt x="70" y="99"/>
                        <a:pt x="70" y="99"/>
                        <a:pt x="70" y="99"/>
                      </a:cubicBezTo>
                      <a:cubicBezTo>
                        <a:pt x="72" y="101"/>
                        <a:pt x="72" y="101"/>
                        <a:pt x="72" y="101"/>
                      </a:cubicBezTo>
                      <a:cubicBezTo>
                        <a:pt x="76" y="103"/>
                        <a:pt x="81" y="105"/>
                        <a:pt x="85" y="106"/>
                      </a:cubicBezTo>
                      <a:cubicBezTo>
                        <a:pt x="85" y="106"/>
                        <a:pt x="92" y="107"/>
                        <a:pt x="92" y="107"/>
                      </a:cubicBezTo>
                      <a:cubicBezTo>
                        <a:pt x="149" y="118"/>
                        <a:pt x="149" y="118"/>
                        <a:pt x="149" y="118"/>
                      </a:cubicBezTo>
                      <a:cubicBezTo>
                        <a:pt x="149" y="118"/>
                        <a:pt x="132" y="131"/>
                        <a:pt x="130" y="133"/>
                      </a:cubicBezTo>
                      <a:cubicBezTo>
                        <a:pt x="132" y="135"/>
                        <a:pt x="138" y="142"/>
                        <a:pt x="139" y="143"/>
                      </a:cubicBezTo>
                      <a:cubicBezTo>
                        <a:pt x="141" y="142"/>
                        <a:pt x="173" y="118"/>
                        <a:pt x="174" y="117"/>
                      </a:cubicBezTo>
                      <a:close/>
                      <a:moveTo>
                        <a:pt x="96" y="89"/>
                      </a:moveTo>
                      <a:cubicBezTo>
                        <a:pt x="93" y="92"/>
                        <a:pt x="89" y="93"/>
                        <a:pt x="85" y="92"/>
                      </a:cubicBezTo>
                      <a:cubicBezTo>
                        <a:pt x="77" y="90"/>
                        <a:pt x="70" y="83"/>
                        <a:pt x="70" y="75"/>
                      </a:cubicBezTo>
                      <a:cubicBezTo>
                        <a:pt x="70" y="71"/>
                        <a:pt x="72" y="68"/>
                        <a:pt x="75" y="66"/>
                      </a:cubicBezTo>
                      <a:cubicBezTo>
                        <a:pt x="77" y="64"/>
                        <a:pt x="81" y="63"/>
                        <a:pt x="85" y="64"/>
                      </a:cubicBezTo>
                      <a:cubicBezTo>
                        <a:pt x="93" y="65"/>
                        <a:pt x="100" y="73"/>
                        <a:pt x="100" y="80"/>
                      </a:cubicBezTo>
                      <a:cubicBezTo>
                        <a:pt x="100" y="84"/>
                        <a:pt x="98" y="87"/>
                        <a:pt x="96" y="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050" kern="0" dirty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</p:grpSp>
          <p:pic>
            <p:nvPicPr>
              <p:cNvPr id="91" name="Picture 44" descr="0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156843" y="2943224"/>
                <a:ext cx="365670" cy="285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472" descr="图片65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90750" y="3384838"/>
                <a:ext cx="424055" cy="263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713" descr="图片3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493500" y="2966401"/>
                <a:ext cx="287925" cy="288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32" descr="图片23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276475" y="1874710"/>
                <a:ext cx="303970" cy="29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217" descr="图片782"/>
              <p:cNvPicPr>
                <a:picLocks noChangeAspect="1" noChangeArrowheads="1"/>
              </p:cNvPicPr>
              <p:nvPr/>
            </p:nvPicPr>
            <p:blipFill>
              <a:blip r:embed="rId1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2214452" y="1628775"/>
                <a:ext cx="431859" cy="229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Text Box 4"/>
              <p:cNvSpPr txBox="1">
                <a:spLocks noChangeArrowheads="1"/>
              </p:cNvSpPr>
              <p:nvPr/>
            </p:nvSpPr>
            <p:spPr bwMode="auto">
              <a:xfrm>
                <a:off x="1663683" y="1290328"/>
                <a:ext cx="1429268" cy="33670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00" b="1" kern="0" dirty="0">
                    <a:solidFill>
                      <a:srgbClr val="C00000"/>
                    </a:solidFill>
                    <a:latin typeface="+mn-ea"/>
                    <a:ea typeface="+mn-ea"/>
                    <a:cs typeface="Arial" pitchFamily="34" charset="0"/>
                  </a:rPr>
                  <a:t>Routing</a:t>
                </a: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4772025" y="866774"/>
              <a:ext cx="1933200" cy="486000"/>
            </a:xfrm>
            <a:prstGeom prst="rect">
              <a:avLst/>
            </a:prstGeom>
            <a:gradFill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20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Rectangle 2"/>
            <p:cNvSpPr txBox="1">
              <a:spLocks noChangeArrowheads="1"/>
            </p:cNvSpPr>
            <p:nvPr/>
          </p:nvSpPr>
          <p:spPr bwMode="auto">
            <a:xfrm>
              <a:off x="4791075" y="928688"/>
              <a:ext cx="1905000" cy="309562"/>
            </a:xfrm>
            <a:prstGeom prst="rect">
              <a:avLst/>
            </a:prstGeom>
            <a:noFill/>
            <a:ln w="28575"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60097" tIns="30044" rIns="60097" bIns="30044"/>
            <a:lstStyle/>
            <a:p>
              <a:pPr marL="0" lvl="1" defTabSz="685617" eaLnBrk="0" fontAlgn="ctr" hangingPunct="0"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Abundant access and uplink interfaces</a:t>
              </a: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390354" y="1543050"/>
              <a:ext cx="2078241" cy="486000"/>
            </a:xfrm>
            <a:prstGeom prst="rect">
              <a:avLst/>
            </a:prstGeom>
            <a:gradFill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20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281748" y="1547886"/>
              <a:ext cx="2283497" cy="590550"/>
            </a:xfrm>
            <a:prstGeom prst="rect">
              <a:avLst/>
            </a:prstGeom>
            <a:noFill/>
            <a:ln w="28575"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60097" tIns="30044" rIns="60097" bIns="30044"/>
            <a:lstStyle/>
            <a:p>
              <a:pPr marL="182880" lvl="1" indent="-182880" defTabSz="685617" eaLnBrk="0" fontAlgn="ctr" hangingPunct="0"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   High-density switching card</a:t>
              </a:r>
            </a:p>
            <a:p>
              <a:pPr marL="182880" lvl="1" indent="-182880" defTabSz="685617" eaLnBrk="0" fontAlgn="ctr" hangingPunct="0"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   Switching router</a:t>
              </a: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6332388" y="1676400"/>
              <a:ext cx="1933576" cy="652684"/>
            </a:xfrm>
            <a:prstGeom prst="rect">
              <a:avLst/>
            </a:prstGeom>
            <a:gradFill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20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Rectangle 2"/>
            <p:cNvSpPr txBox="1">
              <a:spLocks noChangeArrowheads="1"/>
            </p:cNvSpPr>
            <p:nvPr/>
          </p:nvSpPr>
          <p:spPr bwMode="auto">
            <a:xfrm>
              <a:off x="6383153" y="1685920"/>
              <a:ext cx="2028912" cy="319087"/>
            </a:xfrm>
            <a:prstGeom prst="rect">
              <a:avLst/>
            </a:prstGeom>
            <a:noFill/>
            <a:ln w="28575"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60097" tIns="30044" rIns="60097" bIns="30044"/>
            <a:lstStyle/>
            <a:p>
              <a:pPr marL="0" lvl="1" defTabSz="685617" eaLnBrk="0" fontAlgn="ctr" hangingPunct="0"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Functioning as PBX to provide various voice application services</a:t>
              </a:r>
            </a:p>
          </p:txBody>
        </p:sp>
        <p:grpSp>
          <p:nvGrpSpPr>
            <p:cNvPr id="5" name="组合 49"/>
            <p:cNvGrpSpPr/>
            <p:nvPr/>
          </p:nvGrpSpPr>
          <p:grpSpPr>
            <a:xfrm>
              <a:off x="390354" y="3003656"/>
              <a:ext cx="1715993" cy="501769"/>
              <a:chOff x="215482" y="3003656"/>
              <a:chExt cx="1899850" cy="501769"/>
            </a:xfrm>
          </p:grpSpPr>
          <p:sp>
            <p:nvSpPr>
              <p:cNvPr id="71" name="矩形 70"/>
              <p:cNvSpPr/>
              <p:nvPr/>
            </p:nvSpPr>
            <p:spPr bwMode="auto">
              <a:xfrm>
                <a:off x="215482" y="3019425"/>
                <a:ext cx="1708567" cy="486000"/>
              </a:xfrm>
              <a:prstGeom prst="rect">
                <a:avLst/>
              </a:prstGeom>
              <a:gradFill>
                <a:gsLst>
                  <a:gs pos="0">
                    <a:srgbClr val="FFCC66">
                      <a:tint val="66000"/>
                      <a:satMod val="160000"/>
                    </a:srgbClr>
                  </a:gs>
                  <a:gs pos="50000">
                    <a:srgbClr val="FFCC66">
                      <a:tint val="44500"/>
                      <a:satMod val="160000"/>
                    </a:srgbClr>
                  </a:gs>
                  <a:gs pos="100000">
                    <a:srgbClr val="FFCC66">
                      <a:tint val="23500"/>
                      <a:satMod val="16000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fontAlgn="ctr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US" altLang="zh-CN" sz="200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2" name="Rectangle 2"/>
              <p:cNvSpPr txBox="1">
                <a:spLocks noChangeArrowheads="1"/>
              </p:cNvSpPr>
              <p:nvPr/>
            </p:nvSpPr>
            <p:spPr bwMode="auto">
              <a:xfrm>
                <a:off x="232018" y="3003656"/>
                <a:ext cx="1883314" cy="409575"/>
              </a:xfrm>
              <a:prstGeom prst="rect">
                <a:avLst/>
              </a:prstGeom>
              <a:noFill/>
              <a:ln w="28575"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lIns="60097" tIns="30044" rIns="60097" bIns="30044"/>
              <a:lstStyle/>
              <a:p>
                <a:pPr marL="182880" lvl="1" indent="-182880" defTabSz="685617" eaLnBrk="0" fontAlgn="ctr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FFFF">
                      <a:lumMod val="50000"/>
                    </a:srgbClr>
                  </a:buClr>
                  <a:buSzPct val="80000"/>
                  <a:defRPr/>
                </a:pPr>
                <a:r>
                  <a:rPr lang="en-US" altLang="zh-CN" sz="1200" b="1" ker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IPsec </a:t>
                </a:r>
                <a:r>
                  <a:rPr lang="en-US" altLang="zh-CN" sz="1200" b="1" kern="0" dirty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VPN/DSVPN/</a:t>
                </a:r>
              </a:p>
              <a:p>
                <a:pPr marL="182880" lvl="1" indent="-182880" defTabSz="685617" eaLnBrk="0" fontAlgn="ctr" hangingPunct="0">
                  <a:spcBef>
                    <a:spcPts val="0"/>
                  </a:spcBef>
                  <a:spcAft>
                    <a:spcPts val="600"/>
                  </a:spcAft>
                  <a:buClr>
                    <a:srgbClr val="FFFFFF">
                      <a:lumMod val="50000"/>
                    </a:srgbClr>
                  </a:buClr>
                  <a:buSzPct val="80000"/>
                  <a:defRPr/>
                </a:pPr>
                <a:r>
                  <a:rPr lang="en-US" altLang="zh-CN" sz="1200" b="1" ker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SSL VPN/MPLS VPN</a:t>
                </a:r>
                <a:endParaRPr lang="en-US" altLang="zh-CN" sz="1200" b="1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 bwMode="auto">
            <a:xfrm>
              <a:off x="5105399" y="4067174"/>
              <a:ext cx="1755777" cy="486000"/>
            </a:xfrm>
            <a:prstGeom prst="rect">
              <a:avLst/>
            </a:prstGeom>
            <a:gradFill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20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Rectangle 2"/>
            <p:cNvSpPr txBox="1">
              <a:spLocks noChangeArrowheads="1"/>
            </p:cNvSpPr>
            <p:nvPr/>
          </p:nvSpPr>
          <p:spPr bwMode="auto">
            <a:xfrm>
              <a:off x="5053136" y="4126090"/>
              <a:ext cx="1870076" cy="315912"/>
            </a:xfrm>
            <a:prstGeom prst="rect">
              <a:avLst/>
            </a:prstGeom>
            <a:noFill/>
            <a:ln w="28575"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60097" tIns="30044" rIns="60097" bIns="30044"/>
            <a:lstStyle/>
            <a:p>
              <a:pPr marL="182880" lvl="1" indent="-182880" defTabSz="685617" eaLnBrk="0" fontAlgn="ctr" hangingPunct="0"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defRPr/>
              </a:pPr>
              <a:r>
                <a:rPr lang="en-US" altLang="zh-CN" sz="1200" b="1" kern="0">
                  <a:solidFill>
                    <a:sysClr val="windowText" lastClr="000000"/>
                  </a:solidFill>
                  <a:latin typeface="+mn-ea"/>
                  <a:ea typeface="+mn-ea"/>
                </a:rPr>
                <a:t>Built-in </a:t>
              </a:r>
              <a:r>
                <a:rPr lang="en-US" altLang="zh-CN" sz="1200" b="1" kern="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AC </a:t>
              </a:r>
              <a:r>
                <a:rPr lang="en-US" altLang="zh-CN" sz="1200" b="1" kern="0">
                  <a:solidFill>
                    <a:sysClr val="windowText" lastClr="000000"/>
                  </a:solidFill>
                  <a:latin typeface="+mn-ea"/>
                  <a:ea typeface="+mn-ea"/>
                </a:rPr>
                <a:t>and Fat </a:t>
              </a:r>
              <a:r>
                <a:rPr lang="en-US" altLang="zh-CN" sz="1200" b="1" kern="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AP</a:t>
              </a: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6490059" y="3095623"/>
              <a:ext cx="1782639" cy="486000"/>
            </a:xfrm>
            <a:prstGeom prst="rect">
              <a:avLst/>
            </a:prstGeom>
            <a:gradFill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20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Rectangle 2"/>
            <p:cNvSpPr txBox="1">
              <a:spLocks noChangeArrowheads="1"/>
            </p:cNvSpPr>
            <p:nvPr/>
          </p:nvSpPr>
          <p:spPr bwMode="auto">
            <a:xfrm>
              <a:off x="6490059" y="3138488"/>
              <a:ext cx="1873114" cy="319087"/>
            </a:xfrm>
            <a:prstGeom prst="rect">
              <a:avLst/>
            </a:prstGeom>
            <a:noFill/>
            <a:ln w="28575"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60097" tIns="30044" rIns="60097" bIns="30044"/>
            <a:lstStyle/>
            <a:p>
              <a:pPr marL="182880" lvl="1" indent="-182880" defTabSz="685617" eaLnBrk="0" fontAlgn="ctr" hangingPunct="0">
                <a:spcBef>
                  <a:spcPts val="0"/>
                </a:spcBef>
                <a:spcAft>
                  <a:spcPts val="600"/>
                </a:spcAft>
                <a:buClr>
                  <a:srgbClr val="FFFFFF">
                    <a:lumMod val="50000"/>
                  </a:srgbClr>
                </a:buClr>
                <a:buSzPct val="80000"/>
                <a:defRPr/>
              </a:pPr>
              <a:r>
                <a:rPr lang="en-US" altLang="zh-CN" sz="1400" b="1" kern="0">
                  <a:solidFill>
                    <a:sysClr val="windowText" lastClr="000000"/>
                  </a:solidFill>
                  <a:latin typeface="+mn-ea"/>
                  <a:ea typeface="+mn-ea"/>
                </a:rPr>
                <a:t>Firewall </a:t>
              </a:r>
              <a:r>
                <a:rPr lang="en-US" altLang="zh-CN" sz="1400" b="1" kern="0" dirty="0">
                  <a:solidFill>
                    <a:sysClr val="windowText" lastClr="000000"/>
                  </a:solidFill>
                  <a:latin typeface="+mn-ea"/>
                  <a:ea typeface="+mn-ea"/>
                </a:rPr>
                <a:t>hot standby (HSB)</a:t>
              </a:r>
            </a:p>
          </p:txBody>
        </p:sp>
        <p:pic>
          <p:nvPicPr>
            <p:cNvPr id="69" name="Picture 216" descr="图片444"/>
            <p:cNvPicPr>
              <a:picLocks noChangeAspect="1" noChangeArrowheads="1"/>
            </p:cNvPicPr>
            <p:nvPr/>
          </p:nvPicPr>
          <p:blipFill>
            <a:blip r:embed="rId17" cstate="print">
              <a:grayscl/>
            </a:blip>
            <a:srcRect/>
            <a:stretch>
              <a:fillRect/>
            </a:stretch>
          </p:blipFill>
          <p:spPr bwMode="auto">
            <a:xfrm>
              <a:off x="2663825" y="1458913"/>
              <a:ext cx="287338" cy="60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同侧圆角矩形 69"/>
            <p:cNvSpPr/>
            <p:nvPr/>
          </p:nvSpPr>
          <p:spPr bwMode="auto">
            <a:xfrm>
              <a:off x="2379195" y="4552729"/>
              <a:ext cx="4145430" cy="285532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C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16846" tIns="8423" rIns="16846" bIns="8423" anchor="ctr" anchorCtr="1"/>
            <a:lstStyle/>
            <a:p>
              <a:pPr marL="342900" indent="-342900" eaLnBrk="0" fontAlgn="ctr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60000"/>
                <a:defRPr/>
              </a:pPr>
              <a:r>
                <a:rPr lang="en-US" altLang="zh-CN" sz="1600" b="1" kern="0" dirty="0">
                  <a:solidFill>
                    <a:srgbClr val="FFFFFF"/>
                  </a:solidFill>
                  <a:latin typeface="+mn-ea"/>
                  <a:ea typeface="+mn-ea"/>
                </a:rPr>
                <a:t>One AR provides six functions.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0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mtClean="0"/>
              <a:t>"A-B-C" for AR G3 Routers in Cloud Era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585611" y="1376772"/>
            <a:ext cx="7470829" cy="4464496"/>
            <a:chOff x="2433266" y="1981088"/>
            <a:chExt cx="6886997" cy="3217863"/>
          </a:xfrm>
        </p:grpSpPr>
        <p:sp>
          <p:nvSpPr>
            <p:cNvPr id="32" name="AutoShape 18"/>
            <p:cNvSpPr>
              <a:spLocks noChangeArrowheads="1"/>
            </p:cNvSpPr>
            <p:nvPr/>
          </p:nvSpPr>
          <p:spPr bwMode="gray">
            <a:xfrm>
              <a:off x="5613451" y="1981088"/>
              <a:ext cx="3673475" cy="91440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gray">
            <a:xfrm>
              <a:off x="5781726" y="2149363"/>
              <a:ext cx="473075" cy="3746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tint val="54510"/>
                    <a:invGamma/>
                  </a:srgbClr>
                </a:gs>
                <a:gs pos="5000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gray">
            <a:xfrm>
              <a:off x="6221462" y="2130314"/>
              <a:ext cx="2827338" cy="537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8567" tIns="34283" rIns="68567" bIns="34283">
              <a:spAutoFit/>
            </a:bodyPr>
            <a:lstStyle/>
            <a:p>
              <a:pPr eaLnBrk="0" fontAlgn="auto" hangingPunct="0">
                <a:spcAft>
                  <a:spcPts val="0"/>
                </a:spcAft>
              </a:pPr>
              <a:r>
                <a:rPr lang="en-US" altLang="zh-CN" sz="1600" b="1" i="1" kern="0" dirty="0">
                  <a:latin typeface="+mn-ea"/>
                  <a:ea typeface="+mn-ea"/>
                </a:rPr>
                <a:t>A</a:t>
              </a:r>
              <a:r>
                <a:rPr lang="en-US" altLang="zh-CN" sz="1400" b="1" kern="0" dirty="0">
                  <a:latin typeface="+mn-ea"/>
                  <a:ea typeface="+mn-ea"/>
                </a:rPr>
                <a:t>pplications in one box</a:t>
              </a:r>
            </a:p>
            <a:p>
              <a:pPr eaLnBrk="0" fontAlgn="auto" hangingPunct="0">
                <a:spcAft>
                  <a:spcPts val="0"/>
                </a:spcAft>
              </a:pPr>
              <a:r>
                <a:rPr lang="en-US" altLang="zh-CN" sz="1400" kern="0">
                  <a:solidFill>
                    <a:sysClr val="windowText" lastClr="000000"/>
                  </a:solidFill>
                  <a:latin typeface="+mn-ea"/>
                  <a:ea typeface="+mn-ea"/>
                </a:rPr>
                <a:t>Reduce the TCO by at least 30%.</a:t>
              </a:r>
              <a:endParaRPr lang="en-US" altLang="zh-CN" sz="14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AutoShape 24"/>
            <p:cNvSpPr>
              <a:spLocks noChangeArrowheads="1"/>
            </p:cNvSpPr>
            <p:nvPr/>
          </p:nvSpPr>
          <p:spPr bwMode="gray">
            <a:xfrm>
              <a:off x="5624563" y="3119326"/>
              <a:ext cx="3673475" cy="91440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gray">
            <a:xfrm>
              <a:off x="5792838" y="3287601"/>
              <a:ext cx="473075" cy="3746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tint val="54510"/>
                    <a:invGamma/>
                  </a:srgbClr>
                </a:gs>
                <a:gs pos="5000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gray">
            <a:xfrm>
              <a:off x="6229402" y="3287602"/>
              <a:ext cx="2922587" cy="3826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68567" tIns="34283" rIns="68567" bIns="34283">
              <a:spAutoFit/>
            </a:bodyPr>
            <a:lstStyle/>
            <a:p>
              <a:pPr eaLnBrk="0" fontAlgn="auto" hangingPunct="0">
                <a:spcAft>
                  <a:spcPts val="0"/>
                </a:spcAft>
              </a:pPr>
              <a:r>
                <a:rPr lang="en-US" altLang="zh-CN" sz="1600" b="1" i="1" kern="0" dirty="0">
                  <a:latin typeface="+mn-ea"/>
                  <a:ea typeface="+mn-ea"/>
                </a:rPr>
                <a:t>B</a:t>
              </a:r>
              <a:r>
                <a:rPr lang="en-US" altLang="zh-CN" sz="1400" b="1" kern="0" dirty="0">
                  <a:latin typeface="+mn-ea"/>
                  <a:ea typeface="+mn-ea"/>
                </a:rPr>
                <a:t>etter experience</a:t>
              </a:r>
            </a:p>
            <a:p>
              <a:pPr eaLnBrk="0" fontAlgn="auto" hangingPunct="0">
                <a:spcAft>
                  <a:spcPts val="0"/>
                </a:spcAft>
              </a:pPr>
              <a:r>
                <a:rPr lang="en-US" altLang="zh-CN" sz="1400" kern="0">
                  <a:latin typeface="+mn-ea"/>
                  <a:ea typeface="+mn-ea"/>
                </a:rPr>
                <a:t>Ensure service continuity.</a:t>
              </a:r>
              <a:endParaRPr lang="zh-CN" altLang="en-US" sz="1400" kern="0" dirty="0">
                <a:latin typeface="+mn-ea"/>
                <a:ea typeface="+mn-ea"/>
              </a:endParaRPr>
            </a:p>
          </p:txBody>
        </p:sp>
        <p:sp>
          <p:nvSpPr>
            <p:cNvPr id="45" name="AutoShape 30"/>
            <p:cNvSpPr>
              <a:spLocks noChangeArrowheads="1"/>
            </p:cNvSpPr>
            <p:nvPr/>
          </p:nvSpPr>
          <p:spPr bwMode="gray">
            <a:xfrm>
              <a:off x="5646788" y="4284551"/>
              <a:ext cx="3673475" cy="91440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46" name="Freeform 32"/>
            <p:cNvSpPr>
              <a:spLocks/>
            </p:cNvSpPr>
            <p:nvPr/>
          </p:nvSpPr>
          <p:spPr bwMode="gray">
            <a:xfrm>
              <a:off x="5815063" y="4452826"/>
              <a:ext cx="473075" cy="3746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tint val="54510"/>
                    <a:invGamma/>
                  </a:srgbClr>
                </a:gs>
                <a:gs pos="5000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5707113" y="2239852"/>
              <a:ext cx="493713" cy="422275"/>
              <a:chOff x="1388" y="1221"/>
              <a:chExt cx="311" cy="266"/>
            </a:xfrm>
          </p:grpSpPr>
          <p:sp>
            <p:nvSpPr>
              <p:cNvPr id="48" name="AutoShape 41"/>
              <p:cNvSpPr>
                <a:spLocks noChangeArrowheads="1"/>
              </p:cNvSpPr>
              <p:nvPr/>
            </p:nvSpPr>
            <p:spPr bwMode="auto">
              <a:xfrm>
                <a:off x="1400" y="1267"/>
                <a:ext cx="280" cy="155"/>
              </a:xfrm>
              <a:prstGeom prst="roundRect">
                <a:avLst>
                  <a:gd name="adj" fmla="val 16667"/>
                </a:avLst>
              </a:prstGeom>
              <a:solidFill>
                <a:srgbClr val="CC0000">
                  <a:alpha val="79999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9" name="Text Box 40"/>
              <p:cNvSpPr txBox="1">
                <a:spLocks noChangeArrowheads="1"/>
              </p:cNvSpPr>
              <p:nvPr/>
            </p:nvSpPr>
            <p:spPr bwMode="auto">
              <a:xfrm>
                <a:off x="1388" y="1221"/>
                <a:ext cx="311" cy="2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A</a:t>
                </a:r>
              </a:p>
            </p:txBody>
          </p: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5781722" y="3401902"/>
              <a:ext cx="514349" cy="422275"/>
              <a:chOff x="1793" y="1368"/>
              <a:chExt cx="324" cy="266"/>
            </a:xfrm>
          </p:grpSpPr>
          <p:sp>
            <p:nvSpPr>
              <p:cNvPr id="52" name="AutoShape 42"/>
              <p:cNvSpPr>
                <a:spLocks noChangeArrowheads="1"/>
              </p:cNvSpPr>
              <p:nvPr/>
            </p:nvSpPr>
            <p:spPr bwMode="auto">
              <a:xfrm>
                <a:off x="1793" y="1420"/>
                <a:ext cx="280" cy="15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3" name="Text Box 44"/>
              <p:cNvSpPr txBox="1">
                <a:spLocks noChangeArrowheads="1"/>
              </p:cNvSpPr>
              <p:nvPr/>
            </p:nvSpPr>
            <p:spPr bwMode="auto">
              <a:xfrm>
                <a:off x="1806" y="1368"/>
                <a:ext cx="311" cy="2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B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5802363" y="4568715"/>
              <a:ext cx="493713" cy="422275"/>
              <a:chOff x="658" y="1906"/>
              <a:chExt cx="311" cy="266"/>
            </a:xfrm>
          </p:grpSpPr>
          <p:sp>
            <p:nvSpPr>
              <p:cNvPr id="55" name="AutoShape 45"/>
              <p:cNvSpPr>
                <a:spLocks noChangeArrowheads="1"/>
              </p:cNvSpPr>
              <p:nvPr/>
            </p:nvSpPr>
            <p:spPr bwMode="auto">
              <a:xfrm>
                <a:off x="658" y="1949"/>
                <a:ext cx="280" cy="155"/>
              </a:xfrm>
              <a:prstGeom prst="roundRect">
                <a:avLst>
                  <a:gd name="adj" fmla="val 16667"/>
                </a:avLst>
              </a:prstGeom>
              <a:solidFill>
                <a:srgbClr val="3333CC">
                  <a:alpha val="79999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6" name="Text Box 47"/>
              <p:cNvSpPr txBox="1">
                <a:spLocks noChangeArrowheads="1"/>
              </p:cNvSpPr>
              <p:nvPr/>
            </p:nvSpPr>
            <p:spPr bwMode="auto">
              <a:xfrm>
                <a:off x="658" y="1906"/>
                <a:ext cx="311" cy="2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C</a:t>
                </a:r>
              </a:p>
            </p:txBody>
          </p:sp>
        </p:grpSp>
        <p:pic>
          <p:nvPicPr>
            <p:cNvPr id="57" name="Picture 5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33266" y="2024844"/>
              <a:ext cx="265462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8"/>
            <p:cNvSpPr txBox="1">
              <a:spLocks noChangeArrowheads="1"/>
            </p:cNvSpPr>
            <p:nvPr/>
          </p:nvSpPr>
          <p:spPr bwMode="gray">
            <a:xfrm>
              <a:off x="6229402" y="4468702"/>
              <a:ext cx="2922587" cy="537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68567" tIns="34283" rIns="68567" bIns="34283">
              <a:spAutoFit/>
            </a:bodyPr>
            <a:lstStyle/>
            <a:p>
              <a:pPr eaLnBrk="0" fontAlgn="auto" hangingPunct="0">
                <a:spcAft>
                  <a:spcPts val="0"/>
                </a:spcAft>
              </a:pPr>
              <a:r>
                <a:rPr lang="en-US" altLang="zh-CN" sz="1600" b="1" i="1" kern="0" dirty="0">
                  <a:latin typeface="+mn-ea"/>
                  <a:ea typeface="+mn-ea"/>
                </a:rPr>
                <a:t>C</a:t>
              </a:r>
              <a:r>
                <a:rPr lang="en-US" altLang="zh-CN" sz="1400" b="1" kern="0" dirty="0">
                  <a:latin typeface="+mn-ea"/>
                  <a:ea typeface="+mn-ea"/>
                </a:rPr>
                <a:t>ooperation platform</a:t>
              </a:r>
            </a:p>
            <a:p>
              <a:pPr eaLnBrk="0" fontAlgn="auto" hangingPunct="0">
                <a:spcAft>
                  <a:spcPts val="0"/>
                </a:spcAft>
              </a:pPr>
              <a:r>
                <a:rPr lang="en-US" altLang="zh-CN" sz="1400" kern="0">
                  <a:latin typeface="+mn-ea"/>
                  <a:ea typeface="+mn-ea"/>
                </a:rPr>
                <a:t>Meet customized application requirements.</a:t>
              </a:r>
              <a:endParaRPr lang="zh-CN" altLang="en-US" sz="1400" kern="0" dirty="0">
                <a:latin typeface="+mn-ea"/>
                <a:ea typeface="+mn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6704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mtClean="0"/>
              <a:t>AR G3 Routers Portfolio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008062" y="1305496"/>
            <a:ext cx="10464801" cy="5255852"/>
            <a:chOff x="2001792" y="1560508"/>
            <a:chExt cx="8460941" cy="4422720"/>
          </a:xfrm>
        </p:grpSpPr>
        <p:sp>
          <p:nvSpPr>
            <p:cNvPr id="91" name="AutoShape 4"/>
            <p:cNvSpPr>
              <a:spLocks noChangeArrowheads="1"/>
            </p:cNvSpPr>
            <p:nvPr/>
          </p:nvSpPr>
          <p:spPr bwMode="gray">
            <a:xfrm>
              <a:off x="2005227" y="4844962"/>
              <a:ext cx="8430887" cy="947620"/>
            </a:xfrm>
            <a:prstGeom prst="roundRect">
              <a:avLst>
                <a:gd name="adj" fmla="val 5929"/>
              </a:avLst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lIns="91316" tIns="45661" rIns="91316" bIns="45661" anchor="ctr">
              <a:noAutofit/>
            </a:bodyPr>
            <a:lstStyle/>
            <a:p>
              <a:pPr>
                <a:buClr>
                  <a:srgbClr val="990000"/>
                </a:buClr>
                <a:buSzPct val="60000"/>
                <a:buFont typeface="Wingdings" pitchFamily="2" charset="2"/>
                <a:buChar char="n"/>
              </a:pPr>
              <a:endParaRPr lang="zh-CN" altLang="zh-CN" sz="1200" dirty="0">
                <a:solidFill>
                  <a:srgbClr val="FFFFFF"/>
                </a:solidFill>
                <a:latin typeface="+mn-ea"/>
                <a:cs typeface="Arial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2001792" y="1560508"/>
              <a:ext cx="8460941" cy="4422720"/>
              <a:chOff x="2251977" y="1404411"/>
              <a:chExt cx="7790142" cy="4298222"/>
            </a:xfrm>
          </p:grpSpPr>
          <p:sp>
            <p:nvSpPr>
              <p:cNvPr id="93" name="AutoShape 4"/>
              <p:cNvSpPr>
                <a:spLocks noChangeArrowheads="1"/>
              </p:cNvSpPr>
              <p:nvPr/>
            </p:nvSpPr>
            <p:spPr bwMode="gray">
              <a:xfrm>
                <a:off x="2280687" y="1404411"/>
                <a:ext cx="7744233" cy="923801"/>
              </a:xfrm>
              <a:prstGeom prst="roundRect">
                <a:avLst>
                  <a:gd name="adj" fmla="val 5929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lIns="91316" tIns="45661" rIns="91316" bIns="45661" anchor="ctr">
                <a:noAutofit/>
              </a:bodyPr>
              <a:lstStyle/>
              <a:p>
                <a:pPr>
                  <a:buClr>
                    <a:srgbClr val="990000"/>
                  </a:buClr>
                  <a:buSzPct val="60000"/>
                  <a:buFont typeface="Wingdings" pitchFamily="2" charset="2"/>
                  <a:buChar char="n"/>
                </a:pPr>
                <a:endParaRPr lang="zh-CN" altLang="zh-CN" sz="1200" dirty="0">
                  <a:solidFill>
                    <a:srgbClr val="FFFFFF"/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94" name="AutoShape 4"/>
              <p:cNvSpPr>
                <a:spLocks noChangeArrowheads="1"/>
              </p:cNvSpPr>
              <p:nvPr/>
            </p:nvSpPr>
            <p:spPr bwMode="gray">
              <a:xfrm>
                <a:off x="2279649" y="3561813"/>
                <a:ext cx="7762470" cy="920945"/>
              </a:xfrm>
              <a:prstGeom prst="roundRect">
                <a:avLst>
                  <a:gd name="adj" fmla="val 5929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lIns="91316" tIns="45661" rIns="91316" bIns="45661" anchor="ctr">
                <a:noAutofit/>
              </a:bodyPr>
              <a:lstStyle/>
              <a:p>
                <a:pPr>
                  <a:buClr>
                    <a:srgbClr val="990000"/>
                  </a:buClr>
                  <a:buSzPct val="60000"/>
                  <a:buFont typeface="Wingdings" pitchFamily="2" charset="2"/>
                  <a:buChar char="n"/>
                </a:pPr>
                <a:endParaRPr lang="zh-CN" altLang="zh-CN" sz="1200" dirty="0">
                  <a:solidFill>
                    <a:srgbClr val="FFFFFF"/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95" name="AutoShape 4"/>
              <p:cNvSpPr>
                <a:spLocks noChangeArrowheads="1"/>
              </p:cNvSpPr>
              <p:nvPr/>
            </p:nvSpPr>
            <p:spPr bwMode="gray">
              <a:xfrm>
                <a:off x="2279650" y="2465725"/>
                <a:ext cx="7753375" cy="972916"/>
              </a:xfrm>
              <a:prstGeom prst="roundRect">
                <a:avLst>
                  <a:gd name="adj" fmla="val 5929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lIns="91316" tIns="45661" rIns="91316" bIns="45661" anchor="ctr">
                <a:noAutofit/>
              </a:bodyPr>
              <a:lstStyle/>
              <a:p>
                <a:pPr>
                  <a:buClr>
                    <a:srgbClr val="990000"/>
                  </a:buClr>
                  <a:buSzPct val="60000"/>
                  <a:buFont typeface="Wingdings" pitchFamily="2" charset="2"/>
                  <a:buChar char="n"/>
                </a:pPr>
                <a:endParaRPr lang="zh-CN" altLang="zh-CN" sz="1200" dirty="0">
                  <a:solidFill>
                    <a:srgbClr val="FFFFFF"/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96" name="Text Box 55"/>
              <p:cNvSpPr txBox="1">
                <a:spLocks noChangeArrowheads="1"/>
              </p:cNvSpPr>
              <p:nvPr/>
            </p:nvSpPr>
            <p:spPr bwMode="auto">
              <a:xfrm>
                <a:off x="2492085" y="1549436"/>
                <a:ext cx="2181816" cy="269172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wrap="square" lIns="91408" tIns="45705" rIns="91408" bIns="45705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buClrTx/>
                  <a:buFontTx/>
                  <a:buNone/>
                </a:pPr>
                <a:endParaRPr lang="zh-CN" altLang="en-US" sz="1200" b="1" dirty="0">
                  <a:latin typeface="+mn-ea"/>
                  <a:ea typeface="+mn-ea"/>
                </a:endParaRPr>
              </a:p>
            </p:txBody>
          </p:sp>
          <p:sp>
            <p:nvSpPr>
              <p:cNvPr id="97" name="Rectangle 63"/>
              <p:cNvSpPr>
                <a:spLocks noChangeArrowheads="1"/>
              </p:cNvSpPr>
              <p:nvPr/>
            </p:nvSpPr>
            <p:spPr bwMode="auto">
              <a:xfrm>
                <a:off x="2290708" y="4073032"/>
                <a:ext cx="1256226" cy="3775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1414" tIns="45708" rIns="91414" bIns="45708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  <a:cs typeface="Arial Unicode MS" panose="020B0604020202020204" pitchFamily="34" charset="-122"/>
                  </a:rPr>
                  <a:t>Small-scale branch</a:t>
                </a:r>
              </a:p>
              <a:p>
                <a:pPr algn="ctr">
                  <a:defRPr/>
                </a:pPr>
                <a:r>
                  <a:rPr lang="en-US" altLang="zh-CN" sz="1200" dirty="0">
                    <a:latin typeface="+mn-ea"/>
                    <a:ea typeface="+mn-ea"/>
                    <a:cs typeface="Arial Unicode MS" panose="020B0604020202020204" pitchFamily="34" charset="-122"/>
                  </a:rPr>
                  <a:t>(150 to 300</a:t>
                </a:r>
                <a:r>
                  <a:rPr lang="zh-CN" altLang="en-US" sz="1200" dirty="0">
                    <a:latin typeface="+mn-ea"/>
                    <a:ea typeface="+mn-ea"/>
                    <a:cs typeface="Arial Unicode MS" panose="020B0604020202020204" pitchFamily="34" charset="-122"/>
                  </a:rPr>
                  <a:t> </a:t>
                </a:r>
                <a:r>
                  <a:rPr lang="en-US" altLang="zh-CN" sz="1200" dirty="0">
                    <a:latin typeface="+mn-ea"/>
                    <a:ea typeface="+mn-ea"/>
                    <a:cs typeface="Arial Unicode MS" panose="020B0604020202020204" pitchFamily="34" charset="-122"/>
                  </a:rPr>
                  <a:t>users)</a:t>
                </a:r>
                <a:r>
                  <a:rPr lang="en-US" altLang="zh-CN" sz="1200" kern="0" dirty="0">
                    <a:latin typeface="+mn-ea"/>
                    <a:ea typeface="+mn-ea"/>
                    <a:cs typeface="Arial Unicode MS" panose="020B0604020202020204" pitchFamily="34" charset="-122"/>
                  </a:rPr>
                  <a:t> </a:t>
                </a:r>
              </a:p>
            </p:txBody>
          </p:sp>
          <p:sp>
            <p:nvSpPr>
              <p:cNvPr id="98" name="Text Box 70"/>
              <p:cNvSpPr txBox="1">
                <a:spLocks noChangeArrowheads="1"/>
              </p:cNvSpPr>
              <p:nvPr/>
            </p:nvSpPr>
            <p:spPr bwMode="auto">
              <a:xfrm>
                <a:off x="7532473" y="2581315"/>
                <a:ext cx="1321232" cy="226392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AR2240/AR2240C</a:t>
                </a:r>
              </a:p>
            </p:txBody>
          </p:sp>
          <p:sp>
            <p:nvSpPr>
              <p:cNvPr id="99" name="Text Box 71"/>
              <p:cNvSpPr txBox="1">
                <a:spLocks noChangeArrowheads="1"/>
              </p:cNvSpPr>
              <p:nvPr/>
            </p:nvSpPr>
            <p:spPr bwMode="auto">
              <a:xfrm>
                <a:off x="4103883" y="1451148"/>
                <a:ext cx="930363" cy="269038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 fontAlgn="base">
                  <a:spcBef>
                    <a:spcPct val="50000"/>
                  </a:spcBef>
                  <a:buNone/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AR3260</a:t>
                </a:r>
              </a:p>
            </p:txBody>
          </p:sp>
          <p:sp>
            <p:nvSpPr>
              <p:cNvPr id="100" name="Text Box 72"/>
              <p:cNvSpPr txBox="1">
                <a:spLocks noChangeArrowheads="1"/>
              </p:cNvSpPr>
              <p:nvPr/>
            </p:nvSpPr>
            <p:spPr bwMode="auto">
              <a:xfrm>
                <a:off x="3852356" y="3664594"/>
                <a:ext cx="1371665" cy="269038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 fontAlgn="base">
                  <a:spcBef>
                    <a:spcPct val="50000"/>
                  </a:spcBef>
                  <a:buNone/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AR1220E-S</a:t>
                </a:r>
              </a:p>
            </p:txBody>
          </p:sp>
          <p:sp>
            <p:nvSpPr>
              <p:cNvPr id="101" name="Rectangle 46"/>
              <p:cNvSpPr>
                <a:spLocks noChangeArrowheads="1"/>
              </p:cNvSpPr>
              <p:nvPr/>
            </p:nvSpPr>
            <p:spPr bwMode="auto">
              <a:xfrm>
                <a:off x="2253415" y="2974625"/>
                <a:ext cx="1400726" cy="3709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83419" tIns="41709" rIns="83419" bIns="41709">
                <a:spAutoFit/>
              </a:bodyPr>
              <a:lstStyle/>
              <a:p>
                <a:pPr algn="ctr" defTabSz="834788">
                  <a:defRPr/>
                </a:pPr>
                <a:r>
                  <a:rPr lang="en-US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sym typeface="Calibri" pitchFamily="34" charset="0"/>
                  </a:rPr>
                  <a:t>Medium-scale branch</a:t>
                </a:r>
              </a:p>
              <a:p>
                <a:pPr algn="ctr" defTabSz="833438" eaLnBrk="0" fontAlgn="ctr" hangingPunct="0">
                  <a:buSzPct val="100000"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+mn-ea"/>
                    <a:ea typeface="+mn-ea"/>
                    <a:sym typeface="Calibri" pitchFamily="34" charset="0"/>
                  </a:rPr>
                  <a:t>(</a:t>
                </a:r>
                <a:r>
                  <a:rPr lang="en-US" altLang="zh-CN" sz="1200" kern="0" dirty="0">
                    <a:latin typeface="+mn-ea"/>
                    <a:ea typeface="+mn-ea"/>
                  </a:rPr>
                  <a:t>250 to 600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+mn-ea"/>
                    <a:ea typeface="+mn-ea"/>
                    <a:sym typeface="Calibri" pitchFamily="34" charset="0"/>
                  </a:rPr>
                  <a:t> users) </a:t>
                </a:r>
                <a:r>
                  <a:rPr lang="zh-CN" altLang="en-US" sz="1200" kern="0" dirty="0">
                    <a:latin typeface="+mn-ea"/>
                    <a:ea typeface="+mn-ea"/>
                  </a:rPr>
                  <a:t> </a:t>
                </a:r>
                <a:endParaRPr lang="en-US" altLang="zh-CN" sz="1200" kern="0" dirty="0">
                  <a:latin typeface="+mn-ea"/>
                  <a:ea typeface="+mn-ea"/>
                </a:endParaRPr>
              </a:p>
            </p:txBody>
          </p:sp>
          <p:pic>
            <p:nvPicPr>
              <p:cNvPr id="102" name="Picture 2" descr="08-背俯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29260" y="4035341"/>
                <a:ext cx="995421" cy="21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Text Box 74"/>
              <p:cNvSpPr txBox="1">
                <a:spLocks noChangeArrowheads="1"/>
              </p:cNvSpPr>
              <p:nvPr/>
            </p:nvSpPr>
            <p:spPr bwMode="auto">
              <a:xfrm>
                <a:off x="6111956" y="3674783"/>
                <a:ext cx="1728652" cy="269038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 fontAlgn="base">
                  <a:spcBef>
                    <a:spcPct val="50000"/>
                  </a:spcBef>
                  <a:buNone/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AR1220C-S </a:t>
                </a:r>
              </a:p>
            </p:txBody>
          </p:sp>
          <p:pic>
            <p:nvPicPr>
              <p:cNvPr id="104" name="Picture 6" descr="08-背俯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12116" y="2927940"/>
                <a:ext cx="954158" cy="32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7" descr="08-背俯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AFB"/>
                  </a:clrFrom>
                  <a:clrTo>
                    <a:srgbClr val="FDFA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24953" y="1738658"/>
                <a:ext cx="1022343" cy="402950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" name="圆角矩形 105"/>
              <p:cNvSpPr/>
              <p:nvPr/>
            </p:nvSpPr>
            <p:spPr bwMode="auto">
              <a:xfrm>
                <a:off x="3897909" y="3628486"/>
                <a:ext cx="5848730" cy="769438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51401" tIns="25700" rIns="548416" bIns="257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buClr>
                    <a:srgbClr val="CC9900"/>
                  </a:buClr>
                </a:pPr>
                <a:endParaRPr lang="zh-CN" altLang="en-US" sz="1200" b="1" dirty="0">
                  <a:solidFill>
                    <a:srgbClr val="990000"/>
                  </a:solidFill>
                  <a:latin typeface="+mn-ea"/>
                </a:endParaRPr>
              </a:p>
            </p:txBody>
          </p:sp>
          <p:sp>
            <p:nvSpPr>
              <p:cNvPr id="107" name="Text Box 46"/>
              <p:cNvSpPr txBox="1">
                <a:spLocks noChangeArrowheads="1"/>
              </p:cNvSpPr>
              <p:nvPr/>
            </p:nvSpPr>
            <p:spPr bwMode="auto">
              <a:xfrm>
                <a:off x="5542929" y="2590505"/>
                <a:ext cx="1809870" cy="226392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 fontAlgn="base">
                  <a:spcBef>
                    <a:spcPct val="50000"/>
                  </a:spcBef>
                  <a:buNone/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AR2220/AR2220E/AR2220-S</a:t>
                </a:r>
              </a:p>
            </p:txBody>
          </p:sp>
          <p:pic>
            <p:nvPicPr>
              <p:cNvPr id="108" name="Picture 5" descr="08-背俯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8174" y="2926509"/>
                <a:ext cx="972184" cy="293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" name="圆角矩形 108"/>
              <p:cNvSpPr/>
              <p:nvPr/>
            </p:nvSpPr>
            <p:spPr bwMode="auto">
              <a:xfrm>
                <a:off x="3895358" y="1448208"/>
                <a:ext cx="1742122" cy="847425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51401" tIns="25700" rIns="548416" bIns="257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buClr>
                    <a:srgbClr val="CC9900"/>
                  </a:buClr>
                </a:pPr>
                <a:endParaRPr lang="zh-CN" altLang="en-US" sz="1200" b="1" dirty="0">
                  <a:solidFill>
                    <a:srgbClr val="990000"/>
                  </a:solidFill>
                  <a:latin typeface="+mn-ea"/>
                </a:endParaRPr>
              </a:p>
            </p:txBody>
          </p:sp>
          <p:pic>
            <p:nvPicPr>
              <p:cNvPr id="110" name="Picture 2" descr="C:\Users\李雷\Desktop\华为VRPlogo（大小一致，居中显示）\logo红字白底inside（大小一致，居中对齐）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2488" y="1529148"/>
                <a:ext cx="1101754" cy="826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图片 110" descr="AR2204-Rear_looking dow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72805" y="2915691"/>
                <a:ext cx="922415" cy="301456"/>
              </a:xfrm>
              <a:prstGeom prst="rect">
                <a:avLst/>
              </a:prstGeom>
            </p:spPr>
          </p:pic>
          <p:sp>
            <p:nvSpPr>
              <p:cNvPr id="112" name="Text Box 46"/>
              <p:cNvSpPr txBox="1">
                <a:spLocks noChangeArrowheads="1"/>
              </p:cNvSpPr>
              <p:nvPr/>
            </p:nvSpPr>
            <p:spPr bwMode="auto">
              <a:xfrm>
                <a:off x="3868557" y="2592209"/>
                <a:ext cx="1621801" cy="207541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68450" tIns="34223" rIns="68450" bIns="34223" anchor="ctr" anchorCtr="1"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AR2204-27G/AR2204-51G</a:t>
                </a:r>
              </a:p>
            </p:txBody>
          </p:sp>
          <p:sp>
            <p:nvSpPr>
              <p:cNvPr id="113" name="AutoShape 5"/>
              <p:cNvSpPr>
                <a:spLocks noChangeArrowheads="1"/>
              </p:cNvSpPr>
              <p:nvPr/>
            </p:nvSpPr>
            <p:spPr bwMode="gray">
              <a:xfrm>
                <a:off x="2297548" y="1412777"/>
                <a:ext cx="1159532" cy="461327"/>
              </a:xfrm>
              <a:prstGeom prst="roundRect">
                <a:avLst>
                  <a:gd name="adj" fmla="val 9979"/>
                </a:avLst>
              </a:prstGeom>
              <a:solidFill>
                <a:srgbClr val="0070C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26989" tIns="45661" rIns="26989" bIns="45661" anchor="ctr">
                <a:noAutofit/>
              </a:bodyPr>
              <a:lstStyle/>
              <a:p>
                <a:pPr algn="ctr">
                  <a:buClr>
                    <a:srgbClr val="990000"/>
                  </a:buClr>
                  <a:buSzPct val="60000"/>
                  <a:defRPr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114" name="TextBox 114"/>
              <p:cNvSpPr txBox="1"/>
              <p:nvPr/>
            </p:nvSpPr>
            <p:spPr bwMode="auto">
              <a:xfrm>
                <a:off x="2325258" y="1504321"/>
                <a:ext cx="1152054" cy="426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52" tIns="34276" rIns="68552" bIns="34276" rtlCol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12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AR3200/AR3600</a:t>
                </a:r>
                <a:r>
                  <a:rPr lang="zh-CN" altLang="en-US" sz="12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 </a:t>
                </a:r>
                <a:r>
                  <a:rPr lang="en-US" altLang="zh-CN" sz="12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series</a:t>
                </a:r>
                <a:endParaRPr lang="zh-CN" altLang="en-US" sz="1200" b="1" kern="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15" name="TextBox 115"/>
              <p:cNvSpPr txBox="1"/>
              <p:nvPr/>
            </p:nvSpPr>
            <p:spPr bwMode="auto">
              <a:xfrm>
                <a:off x="2251977" y="1904099"/>
                <a:ext cx="1589777" cy="358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52" tIns="34276" rIns="68552" bIns="34276" rtlCol="0">
                <a:spAutoFit/>
              </a:bodyPr>
              <a:lstStyle/>
              <a:p>
                <a:pPr algn="ctr">
                  <a:buClr>
                    <a:schemeClr val="tx1">
                      <a:lumMod val="50000"/>
                      <a:lumOff val="50000"/>
                    </a:schemeClr>
                  </a:buClr>
                  <a:buSzPct val="60000"/>
                </a:pPr>
                <a:r>
                  <a:rPr lang="en-US" altLang="zh-CN" sz="1200" b="1" dirty="0">
                    <a:solidFill>
                      <a:srgbClr val="000000"/>
                    </a:solidFill>
                    <a:latin typeface="+mn-ea"/>
                    <a:ea typeface="+mn-ea"/>
                    <a:sym typeface="Calibri" pitchFamily="34" charset="0"/>
                  </a:rPr>
                  <a:t>Headquarters/Large-scale branch 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+mn-ea"/>
                    <a:ea typeface="+mn-ea"/>
                    <a:sym typeface="Calibri" pitchFamily="34" charset="0"/>
                  </a:rPr>
                  <a:t>(&gt; 600 users)</a:t>
                </a:r>
              </a:p>
            </p:txBody>
          </p:sp>
          <p:sp>
            <p:nvSpPr>
              <p:cNvPr id="116" name="AutoShape 5"/>
              <p:cNvSpPr>
                <a:spLocks noChangeArrowheads="1"/>
              </p:cNvSpPr>
              <p:nvPr/>
            </p:nvSpPr>
            <p:spPr bwMode="gray">
              <a:xfrm>
                <a:off x="2297701" y="2480785"/>
                <a:ext cx="1143046" cy="461327"/>
              </a:xfrm>
              <a:prstGeom prst="roundRect">
                <a:avLst>
                  <a:gd name="adj" fmla="val 9979"/>
                </a:avLst>
              </a:prstGeom>
              <a:solidFill>
                <a:srgbClr val="0070C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26989" tIns="45661" rIns="26989" bIns="45661" anchor="ctr">
                <a:noAutofit/>
              </a:bodyPr>
              <a:lstStyle/>
              <a:p>
                <a:pPr algn="ctr">
                  <a:buClr>
                    <a:srgbClr val="990000"/>
                  </a:buClr>
                  <a:buSzPct val="60000"/>
                  <a:defRPr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117" name="TextBox 117"/>
              <p:cNvSpPr txBox="1"/>
              <p:nvPr/>
            </p:nvSpPr>
            <p:spPr bwMode="auto">
              <a:xfrm>
                <a:off x="2380370" y="2588587"/>
                <a:ext cx="971095" cy="426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52" tIns="34276" rIns="68552" bIns="34276" rtlCol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1200" b="1" kern="0">
                    <a:solidFill>
                      <a:srgbClr val="FFFFFF"/>
                    </a:solidFill>
                    <a:latin typeface="+mn-ea"/>
                    <a:ea typeface="+mn-ea"/>
                  </a:rPr>
                  <a:t>AR2200</a:t>
                </a:r>
                <a:r>
                  <a:rPr lang="zh-CN" altLang="en-US" sz="1200" b="1" kern="0">
                    <a:solidFill>
                      <a:srgbClr val="FFFFFF"/>
                    </a:solidFill>
                    <a:latin typeface="+mn-ea"/>
                    <a:ea typeface="+mn-ea"/>
                  </a:rPr>
                  <a:t> </a:t>
                </a:r>
                <a:r>
                  <a:rPr lang="en-US" altLang="zh-CN" sz="1200" b="1" kern="0">
                    <a:solidFill>
                      <a:srgbClr val="FFFFFF"/>
                    </a:solidFill>
                    <a:latin typeface="+mn-ea"/>
                    <a:ea typeface="+mn-ea"/>
                  </a:rPr>
                  <a:t>series</a:t>
                </a:r>
                <a:endParaRPr lang="en-US" altLang="zh-CN" sz="1200" b="1" kern="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18" name="AutoShape 5"/>
              <p:cNvSpPr>
                <a:spLocks noChangeArrowheads="1"/>
              </p:cNvSpPr>
              <p:nvPr/>
            </p:nvSpPr>
            <p:spPr bwMode="gray">
              <a:xfrm>
                <a:off x="2296063" y="3579307"/>
                <a:ext cx="1181099" cy="461327"/>
              </a:xfrm>
              <a:prstGeom prst="roundRect">
                <a:avLst>
                  <a:gd name="adj" fmla="val 9979"/>
                </a:avLst>
              </a:prstGeom>
              <a:solidFill>
                <a:srgbClr val="0070C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26989" tIns="45661" rIns="26989" bIns="45661" anchor="ctr">
                <a:noAutofit/>
              </a:bodyPr>
              <a:lstStyle/>
              <a:p>
                <a:pPr algn="ctr">
                  <a:buClr>
                    <a:srgbClr val="990000"/>
                  </a:buClr>
                  <a:buSzPct val="60000"/>
                  <a:defRPr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119" name="TextBox 119"/>
              <p:cNvSpPr txBox="1"/>
              <p:nvPr/>
            </p:nvSpPr>
            <p:spPr bwMode="auto">
              <a:xfrm>
                <a:off x="2392132" y="3717624"/>
                <a:ext cx="971095" cy="426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52" tIns="34276" rIns="68552" bIns="34276" rtlCol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1200" b="1" kern="0">
                    <a:solidFill>
                      <a:srgbClr val="FFFFFF"/>
                    </a:solidFill>
                    <a:latin typeface="+mn-ea"/>
                    <a:ea typeface="+mn-ea"/>
                  </a:rPr>
                  <a:t>AR1200</a:t>
                </a:r>
                <a:r>
                  <a:rPr lang="zh-CN" altLang="en-US" sz="1200" b="1" kern="0">
                    <a:solidFill>
                      <a:srgbClr val="FFFFFF"/>
                    </a:solidFill>
                    <a:latin typeface="+mn-ea"/>
                    <a:ea typeface="+mn-ea"/>
                  </a:rPr>
                  <a:t> </a:t>
                </a:r>
                <a:r>
                  <a:rPr lang="en-US" altLang="zh-CN" sz="1200" b="1" kern="0">
                    <a:solidFill>
                      <a:srgbClr val="FFFFFF"/>
                    </a:solidFill>
                    <a:latin typeface="+mn-ea"/>
                    <a:ea typeface="+mn-ea"/>
                  </a:rPr>
                  <a:t>series</a:t>
                </a:r>
                <a:endParaRPr lang="en-US" altLang="zh-CN" sz="1200" b="1" kern="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20" name="AutoShape 5"/>
              <p:cNvSpPr>
                <a:spLocks noChangeArrowheads="1"/>
              </p:cNvSpPr>
              <p:nvPr/>
            </p:nvSpPr>
            <p:spPr bwMode="gray">
              <a:xfrm>
                <a:off x="2281659" y="4616801"/>
                <a:ext cx="1174630" cy="457718"/>
              </a:xfrm>
              <a:prstGeom prst="roundRect">
                <a:avLst>
                  <a:gd name="adj" fmla="val 9979"/>
                </a:avLst>
              </a:prstGeom>
              <a:solidFill>
                <a:srgbClr val="0070C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26989" tIns="45661" rIns="26989" bIns="45661" anchor="ctr">
                <a:noAutofit/>
              </a:bodyPr>
              <a:lstStyle/>
              <a:p>
                <a:pPr algn="ctr">
                  <a:buClr>
                    <a:srgbClr val="990000"/>
                  </a:buClr>
                  <a:buSzPct val="60000"/>
                  <a:defRPr/>
                </a:pPr>
                <a:endParaRPr lang="en-US" altLang="zh-CN" sz="1200" b="1" dirty="0">
                  <a:solidFill>
                    <a:schemeClr val="bg1"/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121" name="TextBox 121"/>
              <p:cNvSpPr txBox="1"/>
              <p:nvPr/>
            </p:nvSpPr>
            <p:spPr bwMode="auto">
              <a:xfrm>
                <a:off x="2309216" y="4647315"/>
                <a:ext cx="1148917" cy="358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52" tIns="34276" rIns="68552" bIns="34276" rtlCol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12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AR150&amp;160&amp;200</a:t>
                </a:r>
                <a:r>
                  <a:rPr lang="zh-CN" altLang="en-US" sz="12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 </a:t>
                </a:r>
                <a:r>
                  <a:rPr lang="en-US" altLang="zh-CN" sz="12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series</a:t>
                </a:r>
              </a:p>
            </p:txBody>
          </p:sp>
          <p:sp>
            <p:nvSpPr>
              <p:cNvPr id="122" name="Rectangle 63"/>
              <p:cNvSpPr>
                <a:spLocks noChangeArrowheads="1"/>
              </p:cNvSpPr>
              <p:nvPr/>
            </p:nvSpPr>
            <p:spPr bwMode="auto">
              <a:xfrm>
                <a:off x="2254103" y="5074519"/>
                <a:ext cx="1166474" cy="6281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1414" tIns="45708" rIns="91414" bIns="45708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 SOHO &amp; SMB</a:t>
                </a:r>
              </a:p>
              <a:p>
                <a:pPr algn="ctr">
                  <a:defRPr/>
                </a:pPr>
                <a:r>
                  <a:rPr lang="en-US" altLang="zh-CN" sz="1200" dirty="0">
                    <a:latin typeface="+mn-ea"/>
                    <a:ea typeface="+mn-ea"/>
                  </a:rPr>
                  <a:t>(&lt; 150</a:t>
                </a:r>
                <a:r>
                  <a:rPr lang="zh-CN" altLang="en-US" sz="1200" dirty="0">
                    <a:latin typeface="+mn-ea"/>
                    <a:ea typeface="+mn-ea"/>
                  </a:rPr>
                  <a:t> </a:t>
                </a:r>
                <a:r>
                  <a:rPr lang="en-US" altLang="zh-CN" sz="1200" dirty="0">
                    <a:latin typeface="+mn-ea"/>
                    <a:ea typeface="+mn-ea"/>
                  </a:rPr>
                  <a:t>users)</a:t>
                </a:r>
                <a:r>
                  <a:rPr lang="en-US" altLang="zh-CN" sz="1200" kern="0" dirty="0">
                    <a:latin typeface="+mn-ea"/>
                    <a:ea typeface="+mn-ea"/>
                  </a:rPr>
                  <a:t> </a:t>
                </a:r>
              </a:p>
            </p:txBody>
          </p:sp>
          <p:sp>
            <p:nvSpPr>
              <p:cNvPr id="123" name="圆角矩形 122"/>
              <p:cNvSpPr/>
              <p:nvPr/>
            </p:nvSpPr>
            <p:spPr bwMode="auto">
              <a:xfrm>
                <a:off x="3892077" y="2520400"/>
                <a:ext cx="5792486" cy="817464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51401" tIns="25700" rIns="548416" bIns="257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buClr>
                    <a:srgbClr val="CC9900"/>
                  </a:buClr>
                </a:pPr>
                <a:endParaRPr lang="zh-CN" altLang="en-US" sz="1200" b="1" dirty="0">
                  <a:solidFill>
                    <a:srgbClr val="990000"/>
                  </a:solidFill>
                  <a:latin typeface="+mn-ea"/>
                </a:endParaRPr>
              </a:p>
            </p:txBody>
          </p:sp>
          <p:sp>
            <p:nvSpPr>
              <p:cNvPr id="124" name="Text Box 35"/>
              <p:cNvSpPr txBox="1">
                <a:spLocks noChangeArrowheads="1"/>
              </p:cNvSpPr>
              <p:nvPr/>
            </p:nvSpPr>
            <p:spPr bwMode="auto">
              <a:xfrm>
                <a:off x="4163377" y="4789664"/>
                <a:ext cx="814754" cy="301901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 indent="-299954">
                  <a:lnSpc>
                    <a:spcPct val="50000"/>
                  </a:lnSpc>
                  <a:spcBef>
                    <a:spcPct val="50000"/>
                  </a:spcBef>
                  <a:buClr>
                    <a:srgbClr val="2D2015"/>
                  </a:buClr>
                  <a:buSzPct val="60000"/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AR201/</a:t>
                </a:r>
              </a:p>
              <a:p>
                <a:pPr indent="-299954">
                  <a:lnSpc>
                    <a:spcPct val="50000"/>
                  </a:lnSpc>
                  <a:spcBef>
                    <a:spcPct val="50000"/>
                  </a:spcBef>
                  <a:buClr>
                    <a:srgbClr val="2D2015"/>
                  </a:buClr>
                  <a:buSzPct val="60000"/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AR201-S</a:t>
                </a:r>
              </a:p>
            </p:txBody>
          </p:sp>
          <p:pic>
            <p:nvPicPr>
              <p:cNvPr id="125" name="Picture 90" descr="D:\产品上市\照片\AR G3\V2R2C00(AR200_12_22_32主机+板卡)\14-AR200\01-AR201\03-市场主用(.jpg)-300.dpi\08-背俯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264663" y="5141973"/>
                <a:ext cx="630774" cy="1766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" name="Text Box 74"/>
              <p:cNvSpPr txBox="1">
                <a:spLocks noChangeArrowheads="1"/>
              </p:cNvSpPr>
              <p:nvPr/>
            </p:nvSpPr>
            <p:spPr bwMode="auto">
              <a:xfrm>
                <a:off x="8095994" y="3605375"/>
                <a:ext cx="801276" cy="448506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 fontAlgn="base">
                  <a:spcBef>
                    <a:spcPts val="0"/>
                  </a:spcBef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AR1220-S</a:t>
                </a:r>
              </a:p>
            </p:txBody>
          </p:sp>
          <p:pic>
            <p:nvPicPr>
              <p:cNvPr id="127" name="图片 126" descr="D:\Work\产品相关资料\产品图片\R5C10\AR161FGW-L-Rear_looking down.png"/>
              <p:cNvPicPr/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211865" y="4864860"/>
                <a:ext cx="674753" cy="452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" name="Text Box 35"/>
              <p:cNvSpPr txBox="1">
                <a:spLocks noChangeArrowheads="1"/>
              </p:cNvSpPr>
              <p:nvPr/>
            </p:nvSpPr>
            <p:spPr bwMode="auto">
              <a:xfrm>
                <a:off x="5818096" y="4871866"/>
                <a:ext cx="932782" cy="538240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 indent="-299954">
                  <a:lnSpc>
                    <a:spcPct val="50000"/>
                  </a:lnSpc>
                  <a:spcBef>
                    <a:spcPct val="50000"/>
                  </a:spcBef>
                  <a:buClr>
                    <a:srgbClr val="2D2015"/>
                  </a:buClr>
                  <a:buSzPct val="60000"/>
                  <a:defRPr/>
                </a:pPr>
                <a:r>
                  <a:rPr lang="en-US" altLang="zh-CN" sz="1200" b="1" kern="0">
                    <a:latin typeface="+mn-ea"/>
                    <a:ea typeface="+mn-ea"/>
                  </a:rPr>
                  <a:t>AR161FG-L/</a:t>
                </a:r>
              </a:p>
              <a:p>
                <a:pPr indent="-299954">
                  <a:lnSpc>
                    <a:spcPct val="50000"/>
                  </a:lnSpc>
                  <a:spcBef>
                    <a:spcPct val="50000"/>
                  </a:spcBef>
                  <a:buClr>
                    <a:srgbClr val="2D2015"/>
                  </a:buClr>
                  <a:buSzPct val="60000"/>
                  <a:defRPr/>
                </a:pPr>
                <a:r>
                  <a:rPr lang="en-US" altLang="zh-CN" sz="1200" b="1" kern="0">
                    <a:latin typeface="+mn-ea"/>
                    <a:ea typeface="+mn-ea"/>
                  </a:rPr>
                  <a:t>AR161FGW-L</a:t>
                </a:r>
                <a:endParaRPr lang="en-US" altLang="zh-CN" sz="1200" b="1" kern="0" dirty="0">
                  <a:latin typeface="+mn-ea"/>
                  <a:ea typeface="+mn-ea"/>
                </a:endParaRPr>
              </a:p>
            </p:txBody>
          </p:sp>
          <p:sp>
            <p:nvSpPr>
              <p:cNvPr id="129" name="Text Box 72"/>
              <p:cNvSpPr txBox="1">
                <a:spLocks noChangeArrowheads="1"/>
              </p:cNvSpPr>
              <p:nvPr/>
            </p:nvSpPr>
            <p:spPr bwMode="auto">
              <a:xfrm>
                <a:off x="5003312" y="3649836"/>
                <a:ext cx="1371665" cy="269038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 fontAlgn="base">
                  <a:spcBef>
                    <a:spcPct val="50000"/>
                  </a:spcBef>
                  <a:buNone/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AR1220F-S</a:t>
                </a:r>
              </a:p>
            </p:txBody>
          </p:sp>
          <p:pic>
            <p:nvPicPr>
              <p:cNvPr id="130" name="Picture 2" descr="C:\Users\Z00136~1.CHI\AppData\Local\Temp\Rar$DR00.095\07-AR1220F\02-Processed images\08-Rear_looking down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241560" y="4018623"/>
                <a:ext cx="864000" cy="193063"/>
              </a:xfrm>
              <a:prstGeom prst="rect">
                <a:avLst/>
              </a:prstGeom>
              <a:noFill/>
            </p:spPr>
          </p:pic>
          <p:pic>
            <p:nvPicPr>
              <p:cNvPr id="131" name="Picture 2" descr="C:\Users\c00167445.CHINA\Desktop\R5C20版本图片\01-AR161FW-P-M5\08-Rear_looking down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981842" y="5135547"/>
                <a:ext cx="630275" cy="150351"/>
              </a:xfrm>
              <a:prstGeom prst="rect">
                <a:avLst/>
              </a:prstGeom>
              <a:noFill/>
            </p:spPr>
          </p:pic>
          <p:sp>
            <p:nvSpPr>
              <p:cNvPr id="132" name="Text Box 35"/>
              <p:cNvSpPr txBox="1">
                <a:spLocks noChangeArrowheads="1"/>
              </p:cNvSpPr>
              <p:nvPr/>
            </p:nvSpPr>
            <p:spPr bwMode="auto">
              <a:xfrm>
                <a:off x="6861529" y="4963855"/>
                <a:ext cx="1073669" cy="150882"/>
              </a:xfrm>
              <a:prstGeom prst="rect">
                <a:avLst/>
              </a:prstGeom>
              <a:noFill/>
              <a:ln w="31750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square" lIns="91278" tIns="45637" rIns="91278" bIns="45637" anchor="ctr" anchorCtr="1">
                <a:spAutoFit/>
              </a:bodyPr>
              <a:lstStyle/>
              <a:p>
                <a:pPr indent="-299954">
                  <a:lnSpc>
                    <a:spcPct val="50000"/>
                  </a:lnSpc>
                  <a:spcBef>
                    <a:spcPct val="50000"/>
                  </a:spcBef>
                  <a:buClr>
                    <a:srgbClr val="2D2015"/>
                  </a:buClr>
                  <a:buSzPct val="60000"/>
                  <a:defRPr/>
                </a:pPr>
                <a:r>
                  <a:rPr lang="en-US" altLang="zh-CN" sz="1200" b="1" kern="0" dirty="0">
                    <a:latin typeface="+mn-ea"/>
                    <a:ea typeface="+mn-ea"/>
                  </a:rPr>
                  <a:t>AR161FW-P-M5</a:t>
                </a:r>
              </a:p>
            </p:txBody>
          </p:sp>
        </p:grpSp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6481143" y="4226679"/>
              <a:ext cx="1398122" cy="181701"/>
            </a:xfrm>
            <a:prstGeom prst="rect">
              <a:avLst/>
            </a:prstGeom>
          </p:spPr>
        </p:pic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57980" y="4245307"/>
              <a:ext cx="1520148" cy="183190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7048" y="5330791"/>
              <a:ext cx="1290988" cy="203262"/>
            </a:xfrm>
            <a:prstGeom prst="rect">
              <a:avLst/>
            </a:prstGeom>
          </p:spPr>
        </p:pic>
        <p:sp>
          <p:nvSpPr>
            <p:cNvPr id="136" name="矩形 135"/>
            <p:cNvSpPr/>
            <p:nvPr/>
          </p:nvSpPr>
          <p:spPr>
            <a:xfrm>
              <a:off x="8796301" y="5121189"/>
              <a:ext cx="8586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latin typeface="+mn-ea"/>
                  <a:ea typeface="+mn-ea"/>
                </a:rPr>
                <a:t>AR151-S2 </a:t>
              </a:r>
              <a:endParaRPr lang="zh-CN" altLang="en-US" sz="1200" b="1" dirty="0">
                <a:latin typeface="+mn-ea"/>
                <a:ea typeface="+mn-ea"/>
              </a:endParaRPr>
            </a:p>
          </p:txBody>
        </p:sp>
        <p:sp>
          <p:nvSpPr>
            <p:cNvPr id="159" name="圆角矩形 158"/>
            <p:cNvSpPr/>
            <p:nvPr/>
          </p:nvSpPr>
          <p:spPr bwMode="auto">
            <a:xfrm>
              <a:off x="3815793" y="4894102"/>
              <a:ext cx="6345924" cy="791725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51401" tIns="25700" rIns="548416" bIns="257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rgbClr val="CC9900"/>
                </a:buClr>
              </a:pPr>
              <a:endParaRPr lang="zh-CN" altLang="en-US" sz="1200" b="1" dirty="0">
                <a:solidFill>
                  <a:srgbClr val="99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4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AR G3 Positioning</a:t>
            </a:r>
          </a:p>
          <a:p>
            <a:r>
              <a:rPr lang="zh-CN" altLang="zh-CN" b="1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AR G3 Hardware Architecture</a:t>
            </a:r>
            <a:r>
              <a:rPr lang="en-US" altLang="zh-CN" b="1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, Cards, and Modules</a:t>
            </a:r>
            <a:endParaRPr lang="zh-CN" altLang="zh-CN" b="1" dirty="0" smtClean="0">
              <a:latin typeface="+mj-lt"/>
              <a:ea typeface="微软雅黑" panose="020B0503020204020204" pitchFamily="34" charset="-122"/>
              <a:sym typeface="Arial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+mj-lt"/>
                <a:ea typeface="微软雅黑" panose="020B0503020204020204" pitchFamily="34" charset="-122"/>
                <a:sym typeface="Arial" pitchFamily="34" charset="0"/>
              </a:rPr>
              <a:t>Logical Architecture</a:t>
            </a:r>
            <a:endParaRPr lang="zh-CN" altLang="zh-CN" dirty="0" smtClean="0">
              <a:latin typeface="+mj-lt"/>
              <a:ea typeface="微软雅黑" panose="020B0503020204020204" pitchFamily="34" charset="-122"/>
              <a:sym typeface="Arial" pitchFamily="34" charset="0"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SRU and Interface Card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Power Module and Fan Module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Common Interface and Cable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sym typeface="Arial" pitchFamily="34" charset="0"/>
            </a:endParaRP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AR G3 Data Forwarding Process</a:t>
            </a:r>
          </a:p>
          <a:p>
            <a:r>
              <a:rPr lang="zh-CN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AR G3 Feature Description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sym typeface="Arial" pitchFamily="34" charset="0"/>
              </a:rPr>
              <a:t> and Usage Scenarios</a:t>
            </a:r>
            <a:endParaRPr lang="zh-CN" altLang="zh-CN" dirty="0" smtClean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ent.chenhao@huawei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ent.chenhao@huawei.co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ent.chenhao@huawei.co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ent.chenhao@huawei.co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ent.chenhao@huawei.c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RISFANGPPTTOOLSMARK" val="ent.chenhao@huawei.com"/>
</p:tagLst>
</file>

<file path=ppt/theme/theme1.xml><?xml version="1.0" encoding="utf-8"?>
<a:theme xmlns:a="http://schemas.openxmlformats.org/drawingml/2006/main" name="培训与认证部-母版">
  <a:themeElements>
    <a:clrScheme name="default 6">
      <a:dk1>
        <a:srgbClr val="000000"/>
      </a:dk1>
      <a:lt1>
        <a:srgbClr val="FFFFFF"/>
      </a:lt1>
      <a:dk2>
        <a:srgbClr val="990000"/>
      </a:dk2>
      <a:lt2>
        <a:srgbClr val="CCCCCC"/>
      </a:lt2>
      <a:accent1>
        <a:srgbClr val="CCFF99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8AB9B9"/>
      </a:accent6>
      <a:hlink>
        <a:srgbClr val="0099CC"/>
      </a:hlink>
      <a:folHlink>
        <a:srgbClr val="006699"/>
      </a:folHlink>
    </a:clrScheme>
    <a:fontScheme name="V3.0胶片模板字体">
      <a:majorFont>
        <a:latin typeface="微软雅黑"/>
        <a:ea typeface="黑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pitchFamily="2" charset="-122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87802" tIns="43901" rIns="87802" bIns="43901" numCol="1" anchor="ctr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99CCCC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8A0000"/>
        </a:accent6>
        <a:hlink>
          <a:srgbClr val="0099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0000"/>
        </a:accent6>
        <a:hlink>
          <a:srgbClr val="66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CC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0000"/>
        </a:accent6>
        <a:hlink>
          <a:srgbClr val="FF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99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0000"/>
        </a:accent6>
        <a:hlink>
          <a:srgbClr val="99660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CCFF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0000"/>
        </a:accent6>
        <a:hlink>
          <a:srgbClr val="0066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26774B8D87F4D92D9D1F6859ED44E" ma:contentTypeVersion="0" ma:contentTypeDescription="Create a new document." ma:contentTypeScope="" ma:versionID="2405c1ce63a3409bcef189279c704b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9949E2C-17CD-41A1-A734-17C0A41CF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3E6701-3943-4A44-84F3-F772B5088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3093B-232B-4C15-AB25-7F1FBE13487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69602</TotalTime>
  <Words>6473</Words>
  <Application>Microsoft Office PowerPoint</Application>
  <PresentationFormat>宽屏</PresentationFormat>
  <Paragraphs>807</Paragraphs>
  <Slides>55</Slides>
  <Notes>55</Notes>
  <HiddenSlides>1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55</vt:i4>
      </vt:variant>
    </vt:vector>
  </HeadingPairs>
  <TitlesOfParts>
    <vt:vector size="70" baseType="lpstr">
      <vt:lpstr>Arial Unicode MS</vt:lpstr>
      <vt:lpstr>MS PGothic</vt:lpstr>
      <vt:lpstr>黑体</vt:lpstr>
      <vt:lpstr>宋体</vt:lpstr>
      <vt:lpstr>微软雅黑</vt:lpstr>
      <vt:lpstr>Arial</vt:lpstr>
      <vt:lpstr>Calibri</vt:lpstr>
      <vt:lpstr>FrutigerNext LT Light</vt:lpstr>
      <vt:lpstr>FrutigerNext LT Medium</vt:lpstr>
      <vt:lpstr>FrutigerNext LT Regular</vt:lpstr>
      <vt:lpstr>Wingdings</vt:lpstr>
      <vt:lpstr>培训与认证部-母版</vt:lpstr>
      <vt:lpstr>Visio</vt:lpstr>
      <vt:lpstr>Image</vt:lpstr>
      <vt:lpstr>BMP 图象</vt:lpstr>
      <vt:lpstr>PowerPoint 演示文稿</vt:lpstr>
      <vt:lpstr>AR Router Product 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c37402</dc:creator>
  <cp:lastModifiedBy>袁炜华</cp:lastModifiedBy>
  <cp:revision>2446</cp:revision>
  <dcterms:created xsi:type="dcterms:W3CDTF">2003-08-21T06:48:56Z</dcterms:created>
  <dcterms:modified xsi:type="dcterms:W3CDTF">2019-06-26T01:38:27Z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(11)3UhSoOyFRqszoDxskLpj5cCgHy0/Ke5a2v36AUt5KrgSjqJy4EvmEMiX5YGaXFvp9/UK33Tw_x000d_ RaJW6EwaME9+dHZpcw3Qvwx3X7+7GB6JsqeHubWWQ6I3ypfAK+5vZMWsyNDf33Q+yGzlBfYD_x000d_ OIxQyuEVYPacOcTgO0GGMLWMsFSrAduWXi7lDNFdBfllJdxWMbs3FZsryX4VjGFDgDu63a6N_x000d_ xu0BGaqu6EF4Ju8poQ</vt:lpwstr>
  </property>
  <property fmtid="{D5CDD505-2E9C-101B-9397-08002B2CF9AE}" pid="3" name="_ms_pID_7253431">
    <vt:lpwstr>BMOYFB6vneTRz7L1g0JJ22H5/isfqcfzh5pBpQdNEd/89Bu2iKf9rF_x000d_ 8op/8IkqLeMh+keGDgdcj0lWvNSDrOiKETLVLHKf0dAV/wbUZ1Pl7vsyjFd1JF5Sf0W2EphX_x000d_ kKThqtFyyfZrx1rpBmQNejSbMMFaLTOhJRIkS1kte6dPRjiNcn8xXAQwCfg3MVqEesS/QFUS_x000d_ 0434uENqVn3WpAxX7t7QHrSfmaRXx4stZ0aQ</vt:lpwstr>
  </property>
  <property fmtid="{D5CDD505-2E9C-101B-9397-08002B2CF9AE}" pid="4" name="_ms_pID_7253432">
    <vt:lpwstr>GlOhGokx+m1IQbE70sXTnuxTIMf68mvALZnx_x000d_ Ap3/iFwG1LihCpUCHf3Bn2ll5x23Yax8rhDQQtrN1FnZFQ+cIj2o+7GIyP6ibG2HnXSKhrF0_x000d_ vPb1zyvTEXDg5RRTl9mncM3qDJ57f7PknXx06TDv+x7A8WWQj9+kQijlJ2TzwFBui7LtkmpH_x000d_ +mYGiVPOsW+HAtEsl7A7QZExQOhpwhAKMowhwI7jB8gr0KFQzNskLY</vt:lpwstr>
  </property>
  <property fmtid="{D5CDD505-2E9C-101B-9397-08002B2CF9AE}" pid="5" name="_ms_pID_7253433">
    <vt:lpwstr>wdIY6NepULtXPaJiBT_x000d_ /NMRWPBa1Alrv+5zAztbQlwb14ItSrxj60fGWez57M9Y3Nc4tyEb941dzOsuIhoTncg4RVmX_x000d_ eIeh+kU6g7eOHI10wgRC7DyP2ooQ+zhQFN0L7N5Mhaj1f9/5QtY13CoxxVFyGTcNauHWJ/c/_x000d_ xy0hCj36m3LnI3+Mp3x+uuharMKms1ddOydlHr6th8+Xl0sscO+2Zg0PmeesnZ8SxgDRDgR/</vt:lpwstr>
  </property>
  <property fmtid="{D5CDD505-2E9C-101B-9397-08002B2CF9AE}" pid="6" name="_ms_pID_7253434">
    <vt:lpwstr>_x000d_ 06fuLz5Gs8F0062xWxQ4bNWmlQvUIY4ng3ooElJg7LpATs2N9FWODlMO09ItIhhhfBl71QoV_x000d_ TtICtiXbCRS8Mgf/00AXGY8En0/xvatrf6I7cF468IRRjRyCdV90XxXwVeExV5j1jZDrC2Jq_x000d_ l5GwJ4VyV9PDCqrI+drn/Y0ThOgfgW1VVXGo11fNi/vEjhI9/V83n6i9wMsMQkvlBqW/TwEs_x000d_ 6YoFjibjQLqH5ZQL</vt:lpwstr>
  </property>
  <property fmtid="{D5CDD505-2E9C-101B-9397-08002B2CF9AE}" pid="7" name="_ms_pID_7253435">
    <vt:lpwstr>aGcNmArSL7sKVRrXgCFeQCME3tSlGMGc1nn3F68Tlh0VzDGXMvPzk5kK_x000d_ zswiwHIYB5Bp7la8BzkurY4rONAlJzypOuUxaz8M6JW8maYWkfR3VJZ9uDKrtHfxmF7oTknV_x000d_ 0D0s5bhsrWyCgRnFkF9vpWQ0HdNdJ/2yrkO382WhWcp+N1RcxBubAoHCpm0gsHtQiWYFGoBM_x000d_ oL2nyqm6y/khwj5dIudnbisyKT+S1wWA/t</vt:lpwstr>
  </property>
  <property fmtid="{D5CDD505-2E9C-101B-9397-08002B2CF9AE}" pid="8" name="_ms_pID_7253436">
    <vt:lpwstr>TPllG6Veed9GUlfwC8cLvU8QTryE4UhobeLDXG_x000d_ ei/t7XTbTtZri5zsO3DNoARD9e5R0QxzxMu5us2xNAlqcl2eWKopk7Zmn3kTYohGakKPewGh_x000d_ +QpZycsMjFwTpwdQ8yEfaFYb67HvULkFee89Nr2/rJ/FIQdYMD2wcY1bIxGR3TNy2EhIqUh/_x000d_ 0UOiZ8P9lZw1EVxEj6INNKvwYGinwlBZGf2zpYz8UKIDbXx/LEzD</vt:lpwstr>
  </property>
  <property fmtid="{D5CDD505-2E9C-101B-9397-08002B2CF9AE}" pid="9" name="_ms_pID_7253437">
    <vt:lpwstr>ebjDDi5yUz3Atc4gUDb5_x000d_ +tv7+/b3L3sSem+xAm+C56IrhQpLVAKzS4HQh4O4UlqzYfcAOwFKAvwL4r6PwKKbnvmtnSvL_x000d_ fZ/ANFRbTWLaGmxYEefif/jPJGJYmp0uxtoD913402+R83n60akKT2NMT0MpTW3OvYxduzAB_x000d_ EQ2MqKNVY8rsHdLmLSoQxG0nO9feCHgC9YQHC85IolID0ED8MatySi5CL3Xn0lEqewCJQP</vt:lpwstr>
  </property>
  <property fmtid="{D5CDD505-2E9C-101B-9397-08002B2CF9AE}" pid="10" name="_ms_pID_7253438">
    <vt:lpwstr>ab_x000d_ PK8okltMeequt+iVcpdTAysW/K+KW8jBtQQllcDU8kVAs9MhO5sS3OhKCLlTLqy3BUamtgTs_x000d_ Jk3FN3LzrqdNsepuI/v+XhoJU/MWFWnfULsbESAO1BriRWfUJ/2S0GUIASb4l0oCNvkNmlxC_x000d_ 8lhvj9JQArDZg4yz3vBb400F0TLXD1E4n1bhjCvs56P9B4TP1zZ/O5FsGRAXJ+zl68+jNdVz_x000d_ kH+o8OlUWk4t9E</vt:lpwstr>
  </property>
  <property fmtid="{D5CDD505-2E9C-101B-9397-08002B2CF9AE}" pid="11" name="_ms_pID_7253439">
    <vt:lpwstr>gIXfEEoigI1CkVl4g0ENU/CyZuFKpB682zRrdiQadZJHgCspzF0zSSAXy4_x000d_ VKOo5XvgowQ73d4FADinc5+tJv8wHX1LsFToDkFhTzPJqbAUQX1vsQzGvZxlQr78WPj+SQIE_x000d_ fGxkVPlx+pDPs6rnSNZTbRUQwRlfuqU/DsssWUnWyv1gW04vkIWVpodKl604OJ1cms6HPzbe_x000d_ Mzwm3Gft3+DwKhutUMlITUa1+DZtcPe9</vt:lpwstr>
  </property>
  <property fmtid="{D5CDD505-2E9C-101B-9397-08002B2CF9AE}" pid="12" name="_ms_pID_72534310">
    <vt:lpwstr>9Yf9LGFXEnVCZfwfIBUFCxe3M9gP60jstDzRuK52_x000d_ Xcp8/qWzZGKHAdKR4PEqJ+oEpao/6Go6gc41a7KkCXK47Fwt7JL0XCUh</vt:lpwstr>
  </property>
  <property fmtid="{D5CDD505-2E9C-101B-9397-08002B2CF9AE}" pid="13" name="_new_ms_pID_72543">
    <vt:lpwstr>(4)jNL0gM28At52Ieaf1valQ0LhCJhckLvJxApn9P4IOGXs2CxMSeBUEQOsYE7UL6xHmrDTkB0U
8XrwX0U2eGOvdKAbibq/OwBogqOvwFaAolHRNqNy2szIx/vIxGV3RldByVnAXNghwAf/C+Ny
nC0kXXrwMXgmyFvH5Z6NNWCVsONiwda3mR+L5JpGhOxLoPqs7SuuHSITb197MVyCXsGsK2ms
+l0YVy49NdVVuXoIAG</vt:lpwstr>
  </property>
  <property fmtid="{D5CDD505-2E9C-101B-9397-08002B2CF9AE}" pid="14" name="_new_ms_pID_725431">
    <vt:lpwstr>WNXmtkOaoMvO+RtN+AF98axcECtcDzeutF/RA/MuVrkTeP8na2B2yy
m1HCyY09R6IPysdOkoFKaGF95jn8IPRP7dOExBbQlWgSPqEZNo21+gLMWeFfBt+6pUhKdwFx
7ZPjMNuUrMypYPEZngI1VIdsJf4NZKyTLKZJ0nK7WxKub3aP/MoU61sfNyyw1Icb4IGb7OFn
9w8sA6NUyvf/2CAmXCRdXcc6p9josuAb8E0f</vt:lpwstr>
  </property>
  <property fmtid="{D5CDD505-2E9C-101B-9397-08002B2CF9AE}" pid="15" name="_new_ms_pID_725432">
    <vt:lpwstr>VPOcRqDszuG9Ea/DM6UvbMLgh7KalquPd6s3
kDXgkxV66sccXBRFRpUSm24+++OZrzrFJlZ9+cTKshms+WpKgjZh/IhT4aCGlcWjlqWZhRut
yeE31Jc/cvQKXkucHQJfR38BDLb6HDqUWvPBQ8sa4eIzSeLgq189G0a1RIIGyCiIJjSWXf10
g2H9RhGj00eoqTF/R7ak+JOb3Uld8rKRh6p8+RZSbt3zCH/cPW7Uhk</vt:lpwstr>
  </property>
  <property fmtid="{D5CDD505-2E9C-101B-9397-08002B2CF9AE}" pid="16" name="_new_ms_pID_725433">
    <vt:lpwstr>w4/CdPx+g5NrTVBBFR
HKTc81zHE57lJ6Sfop/J3Md4zKo=</vt:lpwstr>
  </property>
  <property fmtid="{D5CDD505-2E9C-101B-9397-08002B2CF9AE}" pid="17" name="_2015_ms_pID_725343">
    <vt:lpwstr>(3)bJWlZTRRYa+DWOUw0jvbNLuyEsGfMQNffdYGabLZjyhqJur2z54nBdtDIUcqWu9HCTWjKm4T
V4hLQMEBZvQLXb2p2oExJFNOTBzAZTxLoEvMLKPvIDkSZB21H4rhM13sNEHwTKs5URZqEUlQ
Cf2rYt5564XPgaMKiY8bW31rTURoBx/FAgQb8pfr3anv9ym/Fmxe8mMlU9XtILF3usH3osWP
nz4d340KMLhYVQfUAc</vt:lpwstr>
  </property>
  <property fmtid="{D5CDD505-2E9C-101B-9397-08002B2CF9AE}" pid="18" name="_2015_ms_pID_7253431">
    <vt:lpwstr>J2e/JLmdR4GHP8GGdEMWpE9U+dBWFWA716XHjTqPahmoMabsqiwuPw
8pslQx4hRO5wfba1csfrVupYfwy5N8T5++iEAe1u0KlsyRCoudQELe65MkvDH83pJaav5/mn
MkbO7u9ZbDHDK9zNyRJOGcZcHRmb8LSX+fEFH5ovi1BEMz5mZfmm63eTU9GYormBmmO6uutj
FTXlQLV6H2DyVc0fCf697Y+U/OOgyFFWjzsB</vt:lpwstr>
  </property>
  <property fmtid="{D5CDD505-2E9C-101B-9397-08002B2CF9AE}" pid="19" name="_2015_ms_pID_7253432">
    <vt:lpwstr>cF4nIJZ/nN4itUL/P780hN1+6APqTt2VjnEA
9e6mprzUr2t+o9mdTpW5nrDQxEAyvg==</vt:lpwstr>
  </property>
  <property fmtid="{D5CDD505-2E9C-101B-9397-08002B2CF9AE}" pid="20" name="ContentTypeId">
    <vt:lpwstr>0x010100CC226774B8D87F4D92D9D1F6859ED44E</vt:lpwstr>
  </property>
  <property fmtid="{D5CDD505-2E9C-101B-9397-08002B2CF9AE}" pid="21" name="_readonly">
    <vt:lpwstr/>
  </property>
  <property fmtid="{D5CDD505-2E9C-101B-9397-08002B2CF9AE}" pid="22" name="_change">
    <vt:lpwstr/>
  </property>
  <property fmtid="{D5CDD505-2E9C-101B-9397-08002B2CF9AE}" pid="23" name="_full-control">
    <vt:lpwstr/>
  </property>
  <property fmtid="{D5CDD505-2E9C-101B-9397-08002B2CF9AE}" pid="24" name="sflag">
    <vt:lpwstr>1561453443</vt:lpwstr>
  </property>
</Properties>
</file>