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9_93850853.xml" ContentType="application/vnd.ms-powerpoint.comments+xml"/>
  <Override PartName="/ppt/notesSlides/notesSlide2.xml" ContentType="application/vnd.openxmlformats-officedocument.presentationml.notesSlide+xml"/>
  <Override PartName="/ppt/comments/modernComment_10B_A4B8EAE0.xml" ContentType="application/vnd.ms-powerpoint.comments+xml"/>
  <Override PartName="/ppt/notesSlides/notesSlide3.xml" ContentType="application/vnd.openxmlformats-officedocument.presentationml.notesSlide+xml"/>
  <Override PartName="/ppt/comments/modernComment_10D_EA256B7D.xml" ContentType="application/vnd.ms-powerpoint.comments+xml"/>
  <Override PartName="/ppt/notesSlides/notesSlide4.xml" ContentType="application/vnd.openxmlformats-officedocument.presentationml.notesSlide+xml"/>
  <Override PartName="/ppt/comments/modernComment_10F_30822247.xml" ContentType="application/vnd.ms-powerpoint.comments+xml"/>
  <Override PartName="/ppt/notesSlides/notesSlide5.xml" ContentType="application/vnd.openxmlformats-officedocument.presentationml.notesSlide+xml"/>
  <Override PartName="/ppt/comments/modernComment_111_40FDE880.xml" ContentType="application/vnd.ms-powerpoint.comments+xml"/>
  <Override PartName="/ppt/notesSlides/notesSlide6.xml" ContentType="application/vnd.openxmlformats-officedocument.presentationml.notesSlide+xml"/>
  <Override PartName="/ppt/comments/modernComment_113_A6D08F7D.xml" ContentType="application/vnd.ms-powerpoint.comments+xml"/>
  <Override PartName="/ppt/notesSlides/notesSlide7.xml" ContentType="application/vnd.openxmlformats-officedocument.presentationml.notesSlide+xml"/>
  <Override PartName="/ppt/comments/modernComment_117_101C6286.xml" ContentType="application/vnd.ms-powerpoint.comments+xml"/>
  <Override PartName="/ppt/notesSlides/notesSlide8.xml" ContentType="application/vnd.openxmlformats-officedocument.presentationml.notesSlide+xml"/>
  <Override PartName="/ppt/comments/modernComment_119_7F4B4370.xml" ContentType="application/vnd.ms-powerpoint.comments+xml"/>
  <Override PartName="/ppt/notesSlides/notesSlide9.xml" ContentType="application/vnd.openxmlformats-officedocument.presentationml.notesSlide+xml"/>
  <Override PartName="/ppt/comments/modernComment_11B_674AFE62.xml" ContentType="application/vnd.ms-powerpoint.comments+xml"/>
  <Override PartName="/ppt/notesSlides/notesSlide10.xml" ContentType="application/vnd.openxmlformats-officedocument.presentationml.notesSlide+xml"/>
  <Override PartName="/ppt/comments/modernComment_11D_7A3519E1.xml" ContentType="application/vnd.ms-powerpoint.comments+xml"/>
  <Override PartName="/ppt/notesSlides/notesSlide11.xml" ContentType="application/vnd.openxmlformats-officedocument.presentationml.notesSlide+xml"/>
  <Override PartName="/ppt/comments/modernComment_122_79C5D5DD.xml" ContentType="application/vnd.ms-powerpoint.comments+xml"/>
  <Override PartName="/ppt/notesSlides/notesSlide12.xml" ContentType="application/vnd.openxmlformats-officedocument.presentationml.notesSlide+xml"/>
  <Override PartName="/ppt/comments/modernComment_126_1CB019D.xml" ContentType="application/vnd.ms-powerpoint.comments+xml"/>
  <Override PartName="/ppt/notesSlides/notesSlide13.xml" ContentType="application/vnd.openxmlformats-officedocument.presentationml.notesSlide+xml"/>
  <Override PartName="/ppt/comments/modernComment_129_B484AC8D.xml" ContentType="application/vnd.ms-powerpoint.comments+xml"/>
  <Override PartName="/ppt/notesSlides/notesSlide14.xml" ContentType="application/vnd.openxmlformats-officedocument.presentationml.notesSlide+xml"/>
  <Override PartName="/ppt/comments/modernComment_12C_98CE77B7.xml" ContentType="application/vnd.ms-powerpoint.comments+xml"/>
  <Override PartName="/ppt/notesSlides/notesSlide15.xml" ContentType="application/vnd.openxmlformats-officedocument.presentationml.notesSlide+xml"/>
  <Override PartName="/ppt/comments/modernComment_130_CCC7B212.xml" ContentType="application/vnd.ms-powerpoint.comments+xml"/>
  <Override PartName="/ppt/notesSlides/notesSlide16.xml" ContentType="application/vnd.openxmlformats-officedocument.presentationml.notesSlide+xml"/>
  <Override PartName="/ppt/comments/modernComment_133_FD299D06.xml" ContentType="application/vnd.ms-powerpoint.comments+xml"/>
  <Override PartName="/ppt/notesSlides/notesSlide17.xml" ContentType="application/vnd.openxmlformats-officedocument.presentationml.notesSlide+xml"/>
  <Override PartName="/ppt/comments/modernComment_135_EB35A28.xml" ContentType="application/vnd.ms-powerpoint.comments+xml"/>
  <Override PartName="/ppt/notesSlides/notesSlide18.xml" ContentType="application/vnd.openxmlformats-officedocument.presentationml.notesSlide+xml"/>
  <Override PartName="/ppt/comments/modernComment_137_987FBB78.xml" ContentType="application/vnd.ms-powerpoint.comments+xml"/>
  <Override PartName="/ppt/notesSlides/notesSlide19.xml" ContentType="application/vnd.openxmlformats-officedocument.presentationml.notesSlide+xml"/>
  <Override PartName="/ppt/comments/modernComment_139_37731A3.xml" ContentType="application/vnd.ms-powerpoint.comments+xml"/>
  <Override PartName="/ppt/notesSlides/notesSlide20.xml" ContentType="application/vnd.openxmlformats-officedocument.presentationml.notesSlide+xml"/>
  <Override PartName="/ppt/comments/modernComment_13B_13DB16C5.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modernComment_18B_5AEBD05F.xml" ContentType="application/vnd.ms-powerpoint.comments+xml"/>
  <Override PartName="/ppt/notesSlides/notesSlide53.xml" ContentType="application/vnd.openxmlformats-officedocument.presentationml.notesSlide+xml"/>
  <Override PartName="/ppt/comments/modernComment_18D_56DB1A48.xml" ContentType="application/vnd.ms-powerpoint.comments+xml"/>
  <Override PartName="/ppt/notesSlides/notesSlide54.xml" ContentType="application/vnd.openxmlformats-officedocument.presentationml.notesSlide+xml"/>
  <Override PartName="/ppt/comments/modernComment_18F_21C43995.xml" ContentType="application/vnd.ms-powerpoint.comments+xml"/>
  <Override PartName="/ppt/notesSlides/notesSlide55.xml" ContentType="application/vnd.openxmlformats-officedocument.presentationml.notesSlide+xml"/>
  <Override PartName="/ppt/comments/modernComment_195_CD295D.xml" ContentType="application/vnd.ms-powerpoint.comments+xml"/>
  <Override PartName="/ppt/notesSlides/notesSlide56.xml" ContentType="application/vnd.openxmlformats-officedocument.presentationml.notesSlide+xml"/>
  <Override PartName="/ppt/comments/modernComment_197_99F4B685.xml" ContentType="application/vnd.ms-powerpoint.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77"/>
  </p:notesMasterIdLst>
  <p:handoutMasterIdLst>
    <p:handoutMasterId r:id="rId378"/>
  </p:handoutMasterIdLst>
  <p:sldIdLst>
    <p:sldId id="258" r:id="rId5"/>
    <p:sldId id="259" r:id="rId6"/>
    <p:sldId id="260" r:id="rId7"/>
    <p:sldId id="261" r:id="rId8"/>
    <p:sldId id="262" r:id="rId9"/>
    <p:sldId id="263" r:id="rId10"/>
    <p:sldId id="264" r:id="rId11"/>
    <p:sldId id="265" r:id="rId12"/>
    <p:sldId id="267" r:id="rId13"/>
    <p:sldId id="269" r:id="rId14"/>
    <p:sldId id="271" r:id="rId15"/>
    <p:sldId id="273" r:id="rId16"/>
    <p:sldId id="275" r:id="rId17"/>
    <p:sldId id="278" r:id="rId18"/>
    <p:sldId id="279" r:id="rId19"/>
    <p:sldId id="281" r:id="rId20"/>
    <p:sldId id="283" r:id="rId21"/>
    <p:sldId id="285" r:id="rId22"/>
    <p:sldId id="287" r:id="rId23"/>
    <p:sldId id="288" r:id="rId24"/>
    <p:sldId id="289" r:id="rId25"/>
    <p:sldId id="290" r:id="rId26"/>
    <p:sldId id="293" r:id="rId27"/>
    <p:sldId id="294" r:id="rId28"/>
    <p:sldId id="296" r:id="rId29"/>
    <p:sldId id="297" r:id="rId30"/>
    <p:sldId id="299" r:id="rId31"/>
    <p:sldId id="300" r:id="rId32"/>
    <p:sldId id="302" r:id="rId33"/>
    <p:sldId id="303" r:id="rId34"/>
    <p:sldId id="304" r:id="rId35"/>
    <p:sldId id="307" r:id="rId36"/>
    <p:sldId id="309" r:id="rId37"/>
    <p:sldId id="311" r:id="rId38"/>
    <p:sldId id="313" r:id="rId39"/>
    <p:sldId id="315" r:id="rId40"/>
    <p:sldId id="317" r:id="rId41"/>
    <p:sldId id="318" r:id="rId42"/>
    <p:sldId id="320" r:id="rId43"/>
    <p:sldId id="321" r:id="rId44"/>
    <p:sldId id="322" r:id="rId45"/>
    <p:sldId id="324" r:id="rId46"/>
    <p:sldId id="327" r:id="rId47"/>
    <p:sldId id="330" r:id="rId48"/>
    <p:sldId id="332" r:id="rId49"/>
    <p:sldId id="335" r:id="rId50"/>
    <p:sldId id="337" r:id="rId51"/>
    <p:sldId id="339" r:id="rId52"/>
    <p:sldId id="341" r:id="rId53"/>
    <p:sldId id="342" r:id="rId54"/>
    <p:sldId id="343" r:id="rId55"/>
    <p:sldId id="345" r:id="rId56"/>
    <p:sldId id="346" r:id="rId57"/>
    <p:sldId id="347" r:id="rId58"/>
    <p:sldId id="349" r:id="rId59"/>
    <p:sldId id="351" r:id="rId60"/>
    <p:sldId id="353" r:id="rId61"/>
    <p:sldId id="354" r:id="rId62"/>
    <p:sldId id="355" r:id="rId63"/>
    <p:sldId id="358" r:id="rId64"/>
    <p:sldId id="359" r:id="rId65"/>
    <p:sldId id="362" r:id="rId66"/>
    <p:sldId id="365" r:id="rId67"/>
    <p:sldId id="367" r:id="rId68"/>
    <p:sldId id="369" r:id="rId69"/>
    <p:sldId id="371" r:id="rId70"/>
    <p:sldId id="372" r:id="rId71"/>
    <p:sldId id="373" r:id="rId72"/>
    <p:sldId id="376" r:id="rId73"/>
    <p:sldId id="377" r:id="rId74"/>
    <p:sldId id="378" r:id="rId75"/>
    <p:sldId id="379" r:id="rId76"/>
    <p:sldId id="380" r:id="rId77"/>
    <p:sldId id="381" r:id="rId78"/>
    <p:sldId id="383" r:id="rId79"/>
    <p:sldId id="385" r:id="rId80"/>
    <p:sldId id="387" r:id="rId81"/>
    <p:sldId id="388" r:id="rId82"/>
    <p:sldId id="390" r:id="rId83"/>
    <p:sldId id="392" r:id="rId84"/>
    <p:sldId id="393" r:id="rId85"/>
    <p:sldId id="395" r:id="rId86"/>
    <p:sldId id="397" r:id="rId87"/>
    <p:sldId id="399" r:id="rId88"/>
    <p:sldId id="401" r:id="rId89"/>
    <p:sldId id="402" r:id="rId90"/>
    <p:sldId id="403" r:id="rId91"/>
    <p:sldId id="404" r:id="rId92"/>
    <p:sldId id="405" r:id="rId93"/>
    <p:sldId id="407" r:id="rId94"/>
    <p:sldId id="409" r:id="rId95"/>
    <p:sldId id="410" r:id="rId96"/>
    <p:sldId id="411" r:id="rId97"/>
    <p:sldId id="412" r:id="rId98"/>
    <p:sldId id="413" r:id="rId99"/>
    <p:sldId id="414" r:id="rId100"/>
    <p:sldId id="415" r:id="rId101"/>
    <p:sldId id="416" r:id="rId102"/>
    <p:sldId id="417" r:id="rId103"/>
    <p:sldId id="418" r:id="rId104"/>
    <p:sldId id="419" r:id="rId105"/>
    <p:sldId id="420" r:id="rId106"/>
    <p:sldId id="421" r:id="rId107"/>
    <p:sldId id="422" r:id="rId108"/>
    <p:sldId id="423" r:id="rId109"/>
    <p:sldId id="424" r:id="rId110"/>
    <p:sldId id="425" r:id="rId111"/>
    <p:sldId id="426" r:id="rId112"/>
    <p:sldId id="427" r:id="rId113"/>
    <p:sldId id="428" r:id="rId114"/>
    <p:sldId id="429" r:id="rId115"/>
    <p:sldId id="430" r:id="rId116"/>
    <p:sldId id="431" r:id="rId117"/>
    <p:sldId id="432" r:id="rId118"/>
    <p:sldId id="433" r:id="rId119"/>
    <p:sldId id="434" r:id="rId120"/>
    <p:sldId id="435" r:id="rId121"/>
    <p:sldId id="436" r:id="rId122"/>
    <p:sldId id="437" r:id="rId123"/>
    <p:sldId id="438" r:id="rId124"/>
    <p:sldId id="439" r:id="rId125"/>
    <p:sldId id="440" r:id="rId126"/>
    <p:sldId id="441" r:id="rId127"/>
    <p:sldId id="442" r:id="rId128"/>
    <p:sldId id="443" r:id="rId129"/>
    <p:sldId id="444" r:id="rId130"/>
    <p:sldId id="445" r:id="rId131"/>
    <p:sldId id="446" r:id="rId132"/>
    <p:sldId id="447" r:id="rId133"/>
    <p:sldId id="448" r:id="rId134"/>
    <p:sldId id="449" r:id="rId135"/>
    <p:sldId id="450" r:id="rId136"/>
    <p:sldId id="451" r:id="rId137"/>
    <p:sldId id="452" r:id="rId138"/>
    <p:sldId id="453" r:id="rId139"/>
    <p:sldId id="454" r:id="rId140"/>
    <p:sldId id="455" r:id="rId141"/>
    <p:sldId id="456" r:id="rId142"/>
    <p:sldId id="457" r:id="rId143"/>
    <p:sldId id="458" r:id="rId144"/>
    <p:sldId id="459" r:id="rId145"/>
    <p:sldId id="460" r:id="rId146"/>
    <p:sldId id="461" r:id="rId147"/>
    <p:sldId id="462" r:id="rId148"/>
    <p:sldId id="463" r:id="rId149"/>
    <p:sldId id="464" r:id="rId150"/>
    <p:sldId id="465" r:id="rId151"/>
    <p:sldId id="466" r:id="rId152"/>
    <p:sldId id="467" r:id="rId153"/>
    <p:sldId id="468" r:id="rId154"/>
    <p:sldId id="469" r:id="rId155"/>
    <p:sldId id="470" r:id="rId156"/>
    <p:sldId id="471" r:id="rId157"/>
    <p:sldId id="472" r:id="rId158"/>
    <p:sldId id="473" r:id="rId159"/>
    <p:sldId id="474" r:id="rId160"/>
    <p:sldId id="475" r:id="rId161"/>
    <p:sldId id="476" r:id="rId162"/>
    <p:sldId id="477" r:id="rId163"/>
    <p:sldId id="478" r:id="rId164"/>
    <p:sldId id="479" r:id="rId165"/>
    <p:sldId id="480" r:id="rId166"/>
    <p:sldId id="481" r:id="rId167"/>
    <p:sldId id="482" r:id="rId168"/>
    <p:sldId id="483" r:id="rId169"/>
    <p:sldId id="484" r:id="rId170"/>
    <p:sldId id="485" r:id="rId171"/>
    <p:sldId id="486" r:id="rId172"/>
    <p:sldId id="487" r:id="rId173"/>
    <p:sldId id="488" r:id="rId174"/>
    <p:sldId id="489" r:id="rId175"/>
    <p:sldId id="490" r:id="rId176"/>
    <p:sldId id="491" r:id="rId177"/>
    <p:sldId id="492" r:id="rId178"/>
    <p:sldId id="493" r:id="rId179"/>
    <p:sldId id="494" r:id="rId180"/>
    <p:sldId id="495" r:id="rId181"/>
    <p:sldId id="496" r:id="rId182"/>
    <p:sldId id="497" r:id="rId183"/>
    <p:sldId id="498" r:id="rId184"/>
    <p:sldId id="499" r:id="rId185"/>
    <p:sldId id="500" r:id="rId186"/>
    <p:sldId id="501" r:id="rId187"/>
    <p:sldId id="503" r:id="rId188"/>
    <p:sldId id="504" r:id="rId189"/>
    <p:sldId id="505" r:id="rId190"/>
    <p:sldId id="506" r:id="rId191"/>
    <p:sldId id="507" r:id="rId192"/>
    <p:sldId id="508" r:id="rId193"/>
    <p:sldId id="509" r:id="rId194"/>
    <p:sldId id="510" r:id="rId195"/>
    <p:sldId id="511" r:id="rId196"/>
    <p:sldId id="512" r:id="rId197"/>
    <p:sldId id="513" r:id="rId198"/>
    <p:sldId id="514" r:id="rId199"/>
    <p:sldId id="515" r:id="rId200"/>
    <p:sldId id="516" r:id="rId201"/>
    <p:sldId id="517" r:id="rId202"/>
    <p:sldId id="518" r:id="rId203"/>
    <p:sldId id="519" r:id="rId204"/>
    <p:sldId id="520" r:id="rId205"/>
    <p:sldId id="521" r:id="rId206"/>
    <p:sldId id="522" r:id="rId207"/>
    <p:sldId id="523" r:id="rId208"/>
    <p:sldId id="524" r:id="rId209"/>
    <p:sldId id="525" r:id="rId210"/>
    <p:sldId id="526" r:id="rId211"/>
    <p:sldId id="527" r:id="rId212"/>
    <p:sldId id="528" r:id="rId213"/>
    <p:sldId id="529" r:id="rId214"/>
    <p:sldId id="530" r:id="rId215"/>
    <p:sldId id="531" r:id="rId216"/>
    <p:sldId id="532" r:id="rId217"/>
    <p:sldId id="533" r:id="rId218"/>
    <p:sldId id="534" r:id="rId219"/>
    <p:sldId id="535" r:id="rId220"/>
    <p:sldId id="536" r:id="rId221"/>
    <p:sldId id="537" r:id="rId222"/>
    <p:sldId id="538" r:id="rId223"/>
    <p:sldId id="539" r:id="rId224"/>
    <p:sldId id="540" r:id="rId225"/>
    <p:sldId id="541" r:id="rId226"/>
    <p:sldId id="542" r:id="rId227"/>
    <p:sldId id="543" r:id="rId228"/>
    <p:sldId id="544" r:id="rId229"/>
    <p:sldId id="545" r:id="rId230"/>
    <p:sldId id="546" r:id="rId231"/>
    <p:sldId id="547" r:id="rId232"/>
    <p:sldId id="548" r:id="rId233"/>
    <p:sldId id="549" r:id="rId234"/>
    <p:sldId id="550" r:id="rId235"/>
    <p:sldId id="551" r:id="rId236"/>
    <p:sldId id="552" r:id="rId237"/>
    <p:sldId id="553" r:id="rId238"/>
    <p:sldId id="554" r:id="rId239"/>
    <p:sldId id="555" r:id="rId240"/>
    <p:sldId id="556" r:id="rId241"/>
    <p:sldId id="557" r:id="rId242"/>
    <p:sldId id="558" r:id="rId243"/>
    <p:sldId id="559" r:id="rId244"/>
    <p:sldId id="560" r:id="rId245"/>
    <p:sldId id="561" r:id="rId246"/>
    <p:sldId id="562" r:id="rId247"/>
    <p:sldId id="563" r:id="rId248"/>
    <p:sldId id="564" r:id="rId249"/>
    <p:sldId id="565" r:id="rId250"/>
    <p:sldId id="566" r:id="rId251"/>
    <p:sldId id="567" r:id="rId252"/>
    <p:sldId id="568" r:id="rId253"/>
    <p:sldId id="569" r:id="rId254"/>
    <p:sldId id="570" r:id="rId255"/>
    <p:sldId id="571" r:id="rId256"/>
    <p:sldId id="572" r:id="rId257"/>
    <p:sldId id="573" r:id="rId258"/>
    <p:sldId id="574" r:id="rId259"/>
    <p:sldId id="575" r:id="rId260"/>
    <p:sldId id="576" r:id="rId261"/>
    <p:sldId id="577" r:id="rId262"/>
    <p:sldId id="578" r:id="rId263"/>
    <p:sldId id="579" r:id="rId264"/>
    <p:sldId id="580" r:id="rId265"/>
    <p:sldId id="581" r:id="rId266"/>
    <p:sldId id="582" r:id="rId267"/>
    <p:sldId id="583" r:id="rId268"/>
    <p:sldId id="584" r:id="rId269"/>
    <p:sldId id="585" r:id="rId270"/>
    <p:sldId id="586" r:id="rId271"/>
    <p:sldId id="587" r:id="rId272"/>
    <p:sldId id="588" r:id="rId273"/>
    <p:sldId id="589" r:id="rId274"/>
    <p:sldId id="590" r:id="rId275"/>
    <p:sldId id="591" r:id="rId276"/>
    <p:sldId id="592" r:id="rId277"/>
    <p:sldId id="593" r:id="rId278"/>
    <p:sldId id="594" r:id="rId279"/>
    <p:sldId id="595" r:id="rId280"/>
    <p:sldId id="596" r:id="rId281"/>
    <p:sldId id="597" r:id="rId282"/>
    <p:sldId id="598" r:id="rId283"/>
    <p:sldId id="599" r:id="rId284"/>
    <p:sldId id="600" r:id="rId285"/>
    <p:sldId id="601" r:id="rId286"/>
    <p:sldId id="602" r:id="rId287"/>
    <p:sldId id="603" r:id="rId288"/>
    <p:sldId id="604" r:id="rId289"/>
    <p:sldId id="605" r:id="rId290"/>
    <p:sldId id="606" r:id="rId291"/>
    <p:sldId id="607" r:id="rId292"/>
    <p:sldId id="608" r:id="rId293"/>
    <p:sldId id="609" r:id="rId294"/>
    <p:sldId id="610" r:id="rId295"/>
    <p:sldId id="611" r:id="rId296"/>
    <p:sldId id="612" r:id="rId297"/>
    <p:sldId id="613" r:id="rId298"/>
    <p:sldId id="614" r:id="rId299"/>
    <p:sldId id="615" r:id="rId300"/>
    <p:sldId id="616" r:id="rId301"/>
    <p:sldId id="617" r:id="rId302"/>
    <p:sldId id="618" r:id="rId303"/>
    <p:sldId id="619" r:id="rId304"/>
    <p:sldId id="620" r:id="rId305"/>
    <p:sldId id="621" r:id="rId306"/>
    <p:sldId id="622" r:id="rId307"/>
    <p:sldId id="623" r:id="rId308"/>
    <p:sldId id="624" r:id="rId309"/>
    <p:sldId id="625" r:id="rId310"/>
    <p:sldId id="626" r:id="rId311"/>
    <p:sldId id="627" r:id="rId312"/>
    <p:sldId id="628" r:id="rId313"/>
    <p:sldId id="629" r:id="rId314"/>
    <p:sldId id="630" r:id="rId315"/>
    <p:sldId id="631" r:id="rId316"/>
    <p:sldId id="632" r:id="rId317"/>
    <p:sldId id="633" r:id="rId318"/>
    <p:sldId id="634" r:id="rId319"/>
    <p:sldId id="635" r:id="rId320"/>
    <p:sldId id="636" r:id="rId321"/>
    <p:sldId id="637" r:id="rId322"/>
    <p:sldId id="638" r:id="rId323"/>
    <p:sldId id="639" r:id="rId324"/>
    <p:sldId id="640" r:id="rId325"/>
    <p:sldId id="641" r:id="rId326"/>
    <p:sldId id="642" r:id="rId327"/>
    <p:sldId id="643" r:id="rId328"/>
    <p:sldId id="644" r:id="rId329"/>
    <p:sldId id="645" r:id="rId330"/>
    <p:sldId id="646" r:id="rId331"/>
    <p:sldId id="647" r:id="rId332"/>
    <p:sldId id="648" r:id="rId333"/>
    <p:sldId id="649" r:id="rId334"/>
    <p:sldId id="650" r:id="rId335"/>
    <p:sldId id="651" r:id="rId336"/>
    <p:sldId id="652" r:id="rId337"/>
    <p:sldId id="653" r:id="rId338"/>
    <p:sldId id="654" r:id="rId339"/>
    <p:sldId id="655" r:id="rId340"/>
    <p:sldId id="656" r:id="rId341"/>
    <p:sldId id="657" r:id="rId342"/>
    <p:sldId id="658" r:id="rId343"/>
    <p:sldId id="659" r:id="rId344"/>
    <p:sldId id="660" r:id="rId345"/>
    <p:sldId id="661" r:id="rId346"/>
    <p:sldId id="662" r:id="rId347"/>
    <p:sldId id="663" r:id="rId348"/>
    <p:sldId id="664" r:id="rId349"/>
    <p:sldId id="665" r:id="rId350"/>
    <p:sldId id="666" r:id="rId351"/>
    <p:sldId id="667" r:id="rId352"/>
    <p:sldId id="668" r:id="rId353"/>
    <p:sldId id="669" r:id="rId354"/>
    <p:sldId id="670" r:id="rId355"/>
    <p:sldId id="671" r:id="rId356"/>
    <p:sldId id="672" r:id="rId357"/>
    <p:sldId id="673" r:id="rId358"/>
    <p:sldId id="677" r:id="rId359"/>
    <p:sldId id="679" r:id="rId360"/>
    <p:sldId id="678" r:id="rId361"/>
    <p:sldId id="680" r:id="rId362"/>
    <p:sldId id="681" r:id="rId363"/>
    <p:sldId id="682" r:id="rId364"/>
    <p:sldId id="683" r:id="rId365"/>
    <p:sldId id="674" r:id="rId366"/>
    <p:sldId id="675" r:id="rId367"/>
    <p:sldId id="684" r:id="rId368"/>
    <p:sldId id="685" r:id="rId369"/>
    <p:sldId id="686" r:id="rId370"/>
    <p:sldId id="687" r:id="rId371"/>
    <p:sldId id="688" r:id="rId372"/>
    <p:sldId id="689" r:id="rId373"/>
    <p:sldId id="690" r:id="rId374"/>
    <p:sldId id="676" r:id="rId375"/>
    <p:sldId id="691" r:id="rId376"/>
  </p:sldIdLst>
  <p:sldSz cx="12192000" cy="6858000"/>
  <p:notesSz cx="6858000" cy="9144000"/>
  <p:defaultTextStyle>
    <a:defPPr rtl="0">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07A1E6-D0C6-01F6-9906-F9D9B475473D}" name="Шкребец Александр Евгеньевич" initials="ШЕ" userId="S::180302@niuitmo.ru::7f43995d-03bd-4ef8-b91e-e39df891739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F4B5C5-FFD1-8965-6855-4874FE525881}" v="5" dt="2023-04-05T11:02:02.277"/>
    <p1510:client id="{BBBE733F-CDDD-8C88-962B-8ECF67F996E3}" v="5" dt="2023-04-06T12:17:30.240"/>
    <p1510:client id="{F4B8A04F-E4E8-44C5-B399-F8DB51BEAD9D}" v="106" dt="2023-03-26T23:24:47.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56231" autoAdjust="0"/>
  </p:normalViewPr>
  <p:slideViewPr>
    <p:cSldViewPr snapToGrid="0">
      <p:cViewPr varScale="1">
        <p:scale>
          <a:sx n="73" d="100"/>
          <a:sy n="73" d="100"/>
        </p:scale>
        <p:origin x="1746" y="66"/>
      </p:cViewPr>
      <p:guideLst/>
    </p:cSldViewPr>
  </p:slideViewPr>
  <p:notesTextViewPr>
    <p:cViewPr>
      <p:scale>
        <a:sx n="1" d="1"/>
        <a:sy n="1" d="1"/>
      </p:scale>
      <p:origin x="0" y="0"/>
    </p:cViewPr>
  </p:notesTextViewPr>
  <p:notesViewPr>
    <p:cSldViewPr snapToGrid="0">
      <p:cViewPr varScale="1">
        <p:scale>
          <a:sx n="85" d="100"/>
          <a:sy n="85" d="100"/>
        </p:scale>
        <p:origin x="3864" y="10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324" Type="http://schemas.openxmlformats.org/officeDocument/2006/relationships/slide" Target="slides/slide320.xml"/><Relationship Id="rId366" Type="http://schemas.openxmlformats.org/officeDocument/2006/relationships/slide" Target="slides/slide362.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slide" Target="slides/slide264.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335" Type="http://schemas.openxmlformats.org/officeDocument/2006/relationships/slide" Target="slides/slide331.xml"/><Relationship Id="rId377" Type="http://schemas.openxmlformats.org/officeDocument/2006/relationships/notesMaster" Target="notesMasters/notesMaster1.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279" Type="http://schemas.openxmlformats.org/officeDocument/2006/relationships/slide" Target="slides/slide275.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346" Type="http://schemas.openxmlformats.org/officeDocument/2006/relationships/slide" Target="slides/slide342.xml"/><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248" Type="http://schemas.openxmlformats.org/officeDocument/2006/relationships/slide" Target="slides/slide244.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357" Type="http://schemas.openxmlformats.org/officeDocument/2006/relationships/slide" Target="slides/slide353.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326" Type="http://schemas.openxmlformats.org/officeDocument/2006/relationships/slide" Target="slides/slide322.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172" Type="http://schemas.openxmlformats.org/officeDocument/2006/relationships/slide" Target="slides/slide168.xml"/><Relationship Id="rId228" Type="http://schemas.openxmlformats.org/officeDocument/2006/relationships/slide" Target="slides/slide224.xml"/><Relationship Id="rId281" Type="http://schemas.openxmlformats.org/officeDocument/2006/relationships/slide" Target="slides/slide277.xml"/><Relationship Id="rId337" Type="http://schemas.openxmlformats.org/officeDocument/2006/relationships/slide" Target="slides/slide333.xml"/><Relationship Id="rId34" Type="http://schemas.openxmlformats.org/officeDocument/2006/relationships/slide" Target="slides/slide30.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presProps" Target="presProps.xml"/><Relationship Id="rId7" Type="http://schemas.openxmlformats.org/officeDocument/2006/relationships/slide" Target="slides/slide3.xml"/><Relationship Id="rId183" Type="http://schemas.openxmlformats.org/officeDocument/2006/relationships/slide" Target="slides/slide179.xml"/><Relationship Id="rId239" Type="http://schemas.openxmlformats.org/officeDocument/2006/relationships/slide" Target="slides/slide235.xml"/><Relationship Id="rId250" Type="http://schemas.openxmlformats.org/officeDocument/2006/relationships/slide" Target="slides/slide246.xml"/><Relationship Id="rId292" Type="http://schemas.openxmlformats.org/officeDocument/2006/relationships/slide" Target="slides/slide288.xml"/><Relationship Id="rId306" Type="http://schemas.openxmlformats.org/officeDocument/2006/relationships/slide" Target="slides/slide302.xml"/><Relationship Id="rId45" Type="http://schemas.openxmlformats.org/officeDocument/2006/relationships/slide" Target="slides/slide41.xml"/><Relationship Id="rId87" Type="http://schemas.openxmlformats.org/officeDocument/2006/relationships/slide" Target="slides/slide83.xml"/><Relationship Id="rId110" Type="http://schemas.openxmlformats.org/officeDocument/2006/relationships/slide" Target="slides/slide106.xml"/><Relationship Id="rId348" Type="http://schemas.openxmlformats.org/officeDocument/2006/relationships/slide" Target="slides/slide344.xml"/><Relationship Id="rId152" Type="http://schemas.openxmlformats.org/officeDocument/2006/relationships/slide" Target="slides/slide148.xml"/><Relationship Id="rId194" Type="http://schemas.openxmlformats.org/officeDocument/2006/relationships/slide" Target="slides/slide190.xml"/><Relationship Id="rId208" Type="http://schemas.openxmlformats.org/officeDocument/2006/relationships/slide" Target="slides/slide204.xml"/><Relationship Id="rId261" Type="http://schemas.openxmlformats.org/officeDocument/2006/relationships/slide" Target="slides/slide257.xml"/><Relationship Id="rId14" Type="http://schemas.openxmlformats.org/officeDocument/2006/relationships/slide" Target="slides/slide10.xml"/><Relationship Id="rId56" Type="http://schemas.openxmlformats.org/officeDocument/2006/relationships/slide" Target="slides/slide52.xml"/><Relationship Id="rId317" Type="http://schemas.openxmlformats.org/officeDocument/2006/relationships/slide" Target="slides/slide313.xml"/><Relationship Id="rId359" Type="http://schemas.openxmlformats.org/officeDocument/2006/relationships/slide" Target="slides/slide355.xml"/><Relationship Id="rId98" Type="http://schemas.openxmlformats.org/officeDocument/2006/relationships/slide" Target="slides/slide94.xml"/><Relationship Id="rId121" Type="http://schemas.openxmlformats.org/officeDocument/2006/relationships/slide" Target="slides/slide117.xml"/><Relationship Id="rId163" Type="http://schemas.openxmlformats.org/officeDocument/2006/relationships/slide" Target="slides/slide159.xml"/><Relationship Id="rId219" Type="http://schemas.openxmlformats.org/officeDocument/2006/relationships/slide" Target="slides/slide215.xml"/><Relationship Id="rId370" Type="http://schemas.openxmlformats.org/officeDocument/2006/relationships/slide" Target="slides/slide366.xml"/><Relationship Id="rId230" Type="http://schemas.openxmlformats.org/officeDocument/2006/relationships/slide" Target="slides/slide226.xml"/><Relationship Id="rId25" Type="http://schemas.openxmlformats.org/officeDocument/2006/relationships/slide" Target="slides/slide21.xml"/><Relationship Id="rId67" Type="http://schemas.openxmlformats.org/officeDocument/2006/relationships/slide" Target="slides/slide63.xml"/><Relationship Id="rId272" Type="http://schemas.openxmlformats.org/officeDocument/2006/relationships/slide" Target="slides/slide268.xml"/><Relationship Id="rId328" Type="http://schemas.openxmlformats.org/officeDocument/2006/relationships/slide" Target="slides/slide324.xml"/><Relationship Id="rId132" Type="http://schemas.openxmlformats.org/officeDocument/2006/relationships/slide" Target="slides/slide128.xml"/><Relationship Id="rId174" Type="http://schemas.openxmlformats.org/officeDocument/2006/relationships/slide" Target="slides/slide170.xml"/><Relationship Id="rId381" Type="http://schemas.openxmlformats.org/officeDocument/2006/relationships/theme" Target="theme/theme1.xml"/><Relationship Id="rId241" Type="http://schemas.openxmlformats.org/officeDocument/2006/relationships/slide" Target="slides/slide237.xml"/><Relationship Id="rId36" Type="http://schemas.openxmlformats.org/officeDocument/2006/relationships/slide" Target="slides/slide32.xml"/><Relationship Id="rId283" Type="http://schemas.openxmlformats.org/officeDocument/2006/relationships/slide" Target="slides/slide279.xml"/><Relationship Id="rId339" Type="http://schemas.openxmlformats.org/officeDocument/2006/relationships/slide" Target="slides/slide335.xml"/><Relationship Id="rId78" Type="http://schemas.openxmlformats.org/officeDocument/2006/relationships/slide" Target="slides/slide74.xml"/><Relationship Id="rId101" Type="http://schemas.openxmlformats.org/officeDocument/2006/relationships/slide" Target="slides/slide97.xml"/><Relationship Id="rId143" Type="http://schemas.openxmlformats.org/officeDocument/2006/relationships/slide" Target="slides/slide139.xml"/><Relationship Id="rId185" Type="http://schemas.openxmlformats.org/officeDocument/2006/relationships/slide" Target="slides/slide181.xml"/><Relationship Id="rId350" Type="http://schemas.openxmlformats.org/officeDocument/2006/relationships/slide" Target="slides/slide346.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slide" Target="slides/slide304.xml"/><Relationship Id="rId329" Type="http://schemas.openxmlformats.org/officeDocument/2006/relationships/slide" Target="slides/slide325.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340" Type="http://schemas.openxmlformats.org/officeDocument/2006/relationships/slide" Target="slides/slide336.xml"/><Relationship Id="rId361" Type="http://schemas.openxmlformats.org/officeDocument/2006/relationships/slide" Target="slides/slide357.xml"/><Relationship Id="rId196" Type="http://schemas.openxmlformats.org/officeDocument/2006/relationships/slide" Target="slides/slide192.xml"/><Relationship Id="rId200" Type="http://schemas.openxmlformats.org/officeDocument/2006/relationships/slide" Target="slides/slide196.xml"/><Relationship Id="rId382" Type="http://schemas.openxmlformats.org/officeDocument/2006/relationships/tableStyles" Target="tableStyles.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19" Type="http://schemas.openxmlformats.org/officeDocument/2006/relationships/slide" Target="slides/slide315.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330" Type="http://schemas.openxmlformats.org/officeDocument/2006/relationships/slide" Target="slides/slide326.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351" Type="http://schemas.openxmlformats.org/officeDocument/2006/relationships/slide" Target="slides/slide347.xml"/><Relationship Id="rId372" Type="http://schemas.openxmlformats.org/officeDocument/2006/relationships/slide" Target="slides/slide368.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slide" Target="slides/slide305.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320" Type="http://schemas.openxmlformats.org/officeDocument/2006/relationships/slide" Target="slides/slide316.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341" Type="http://schemas.openxmlformats.org/officeDocument/2006/relationships/slide" Target="slides/slide337.xml"/><Relationship Id="rId362" Type="http://schemas.openxmlformats.org/officeDocument/2006/relationships/slide" Target="slides/slide358.xml"/><Relationship Id="rId383" Type="http://schemas.microsoft.com/office/2015/10/relationships/revisionInfo" Target="revisionInfo.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slide" Target="slides/slide306.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331" Type="http://schemas.openxmlformats.org/officeDocument/2006/relationships/slide" Target="slides/slide327.xml"/><Relationship Id="rId352" Type="http://schemas.openxmlformats.org/officeDocument/2006/relationships/slide" Target="slides/slide348.xml"/><Relationship Id="rId373" Type="http://schemas.openxmlformats.org/officeDocument/2006/relationships/slide" Target="slides/slide369.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321" Type="http://schemas.openxmlformats.org/officeDocument/2006/relationships/slide" Target="slides/slide317.xml"/><Relationship Id="rId342" Type="http://schemas.openxmlformats.org/officeDocument/2006/relationships/slide" Target="slides/slide338.xml"/><Relationship Id="rId363" Type="http://schemas.openxmlformats.org/officeDocument/2006/relationships/slide" Target="slides/slide359.xml"/><Relationship Id="rId384" Type="http://schemas.microsoft.com/office/2018/10/relationships/authors" Target="authors.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slide" Target="slides/slide307.xml"/><Relationship Id="rId332" Type="http://schemas.openxmlformats.org/officeDocument/2006/relationships/slide" Target="slides/slide328.xml"/><Relationship Id="rId353" Type="http://schemas.openxmlformats.org/officeDocument/2006/relationships/slide" Target="slides/slide349.xml"/><Relationship Id="rId374" Type="http://schemas.openxmlformats.org/officeDocument/2006/relationships/slide" Target="slides/slide370.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322" Type="http://schemas.openxmlformats.org/officeDocument/2006/relationships/slide" Target="slides/slide318.xml"/><Relationship Id="rId343" Type="http://schemas.openxmlformats.org/officeDocument/2006/relationships/slide" Target="slides/slide339.xml"/><Relationship Id="rId364" Type="http://schemas.openxmlformats.org/officeDocument/2006/relationships/slide" Target="slides/slide360.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slide" Target="slides/slide308.xml"/><Relationship Id="rId333" Type="http://schemas.openxmlformats.org/officeDocument/2006/relationships/slide" Target="slides/slide329.xml"/><Relationship Id="rId354" Type="http://schemas.openxmlformats.org/officeDocument/2006/relationships/slide" Target="slides/slide350.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75" Type="http://schemas.openxmlformats.org/officeDocument/2006/relationships/slide" Target="slides/slide371.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302" Type="http://schemas.openxmlformats.org/officeDocument/2006/relationships/slide" Target="slides/slide298.xml"/><Relationship Id="rId323" Type="http://schemas.openxmlformats.org/officeDocument/2006/relationships/slide" Target="slides/slide319.xml"/><Relationship Id="rId344" Type="http://schemas.openxmlformats.org/officeDocument/2006/relationships/slide" Target="slides/slide340.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365" Type="http://schemas.openxmlformats.org/officeDocument/2006/relationships/slide" Target="slides/slide361.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06" Type="http://schemas.openxmlformats.org/officeDocument/2006/relationships/slide" Target="slides/slide102.xml"/><Relationship Id="rId127" Type="http://schemas.openxmlformats.org/officeDocument/2006/relationships/slide" Target="slides/slide123.xml"/><Relationship Id="rId313" Type="http://schemas.openxmlformats.org/officeDocument/2006/relationships/slide" Target="slides/slide309.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334" Type="http://schemas.openxmlformats.org/officeDocument/2006/relationships/slide" Target="slides/slide330.xml"/><Relationship Id="rId355" Type="http://schemas.openxmlformats.org/officeDocument/2006/relationships/slide" Target="slides/slide351.xml"/><Relationship Id="rId376" Type="http://schemas.openxmlformats.org/officeDocument/2006/relationships/slide" Target="slides/slide372.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303" Type="http://schemas.openxmlformats.org/officeDocument/2006/relationships/slide" Target="slides/slide299.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 Id="rId289" Type="http://schemas.openxmlformats.org/officeDocument/2006/relationships/slide" Target="slides/slide285.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258" Type="http://schemas.openxmlformats.org/officeDocument/2006/relationships/slide" Target="slides/slide25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handoutMaster" Target="handoutMasters/handoutMaster1.xml"/><Relationship Id="rId6" Type="http://schemas.openxmlformats.org/officeDocument/2006/relationships/slide" Target="slides/slide2.xml"/><Relationship Id="rId238" Type="http://schemas.openxmlformats.org/officeDocument/2006/relationships/slide" Target="slides/slide234.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162" Type="http://schemas.openxmlformats.org/officeDocument/2006/relationships/slide" Target="slides/slide158.xml"/><Relationship Id="rId218" Type="http://schemas.openxmlformats.org/officeDocument/2006/relationships/slide" Target="slides/slide214.xml"/><Relationship Id="rId271" Type="http://schemas.openxmlformats.org/officeDocument/2006/relationships/slide" Target="slides/slide267.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viewProps" Target="viewProps.xml"/><Relationship Id="rId240" Type="http://schemas.openxmlformats.org/officeDocument/2006/relationships/slide" Target="slides/slide236.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251" Type="http://schemas.openxmlformats.org/officeDocument/2006/relationships/slide" Target="slides/slide247.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220" Type="http://schemas.openxmlformats.org/officeDocument/2006/relationships/slide" Target="slides/slide216.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s>
</file>

<file path=ppt/comments/modernComment_109_93850853.xml><?xml version="1.0" encoding="utf-8"?>
<p188:cmLst xmlns:a="http://schemas.openxmlformats.org/drawingml/2006/main" xmlns:r="http://schemas.openxmlformats.org/officeDocument/2006/relationships" xmlns:p188="http://schemas.microsoft.com/office/powerpoint/2018/8/main">
  <p188:cm id="{D3A14CC6-3FA9-4B13-A6E1-2561CF897669}" authorId="{3007A1E6-D0C6-01F6-9906-F9D9B475473D}" created="2022-02-24T11:35:48.098">
    <pc:sldMkLst xmlns:pc="http://schemas.microsoft.com/office/powerpoint/2013/main/command">
      <pc:docMk/>
      <pc:sldMk cId="2474969171" sldId="265"/>
    </pc:sldMkLst>
    <p188:txBody>
      <a:bodyPr/>
      <a:lstStyle/>
      <a:p>
        <a:r>
          <a:rPr lang="ru-RU"/>
          <a:t> Due to reliability and high availability, the current network are based on distributed networking approach,
where every device is configured independently; each of them performs calculation independently and
administratively.
 For example, imagine a traffic enter from PEA and exit at PEB. When PEA receive the traffic, PEA will check
according to routing table. Based on routing table, it decides that in order to reach PEB, it have to go through
PEC as next hop. Then PEA forward the traffic to PEC. PEC does exactly the same thing as PEA; check routing
table, finding the next hop and forward to PEB. This forwarding manner called per-hop forwarding.
Information inside routing table is collected and built through static routing or dynamic routing. In large scale
network, normally routers are running dynamic routing protocol such as OSPF and ISIS. Every router in the
routing domain collect link state information and then perform independently by using the same routing
algorithm, for example, Shortest Path First Algorithm to find the shortest route. This networking called as
distributed networking.
 Traditionally, control plane and data plane reside in the same physical hardware.
 The internal architecture of a network devices has three planes of operation:-
 Management Plane handles external user interaction and administrative tasks like
authentication, logging, and configuration via a Web interface or CLI
 Control Plane performs the internal device operations, provides the instructions used by
the silicon engines to direct the packets; it also runs the routing and switching protocols
and feeds operational data back to the management plane.
 Data Plane is the engine room that moves packets through the device, using the
forwarding table supplied by the control plane to determine the output port.</a:t>
        </a:r>
      </a:p>
    </p188:txBody>
  </p188:cm>
</p188:cmLst>
</file>

<file path=ppt/comments/modernComment_10B_A4B8EAE0.xml><?xml version="1.0" encoding="utf-8"?>
<p188:cmLst xmlns:a="http://schemas.openxmlformats.org/drawingml/2006/main" xmlns:r="http://schemas.openxmlformats.org/officeDocument/2006/relationships" xmlns:p188="http://schemas.microsoft.com/office/powerpoint/2018/8/main">
  <p188:cm id="{40AF2955-126E-4E92-B7B4-2C2B1A084FFC}" authorId="{3007A1E6-D0C6-01F6-9906-F9D9B475473D}" created="2022-02-24T11:36:56.287">
    <pc:sldMkLst xmlns:pc="http://schemas.microsoft.com/office/powerpoint/2013/main/command">
      <pc:docMk/>
      <pc:sldMk cId="2763582176" sldId="267"/>
    </pc:sldMkLst>
    <p188:txBody>
      <a:bodyPr/>
      <a:lstStyle/>
      <a:p>
        <a:r>
          <a:rPr lang="ru-RU"/>
          <a:t> Before we go into the details of SDN basics, we need to understand first how has the
network been existing currently before SDN deployment. As per introduced in the previous
slide, traditional network is working based on distributed networking with 3 differentiated
planes including control plane, data plane and management plane. Every device contains
its own control plane and forwarding plane and the network service management might
be unified in NMS in management plane; for instance, if there are some changes in the
network, the status changes or updates will automatically delivered and flooded within the
network, and each router will perform recalculation based on new status information,
update routing table and forwarding table at the end. This kind of networking method has
been used in the current network for more than 30 years. However, this networking
method is proven to have significant limitations that must be overcome in order to meet IT
requirements and the rapidly growing network requirements nowadays.
 Diagram above generally concludes the 3 main challenges and limitations faced by
conventional network nowadays, listed as:-
 Network inflexibility
 Network complexity
 Slow network provisioning and innovation</a:t>
        </a:r>
      </a:p>
    </p188:txBody>
  </p188:cm>
</p188:cmLst>
</file>

<file path=ppt/comments/modernComment_10D_EA256B7D.xml><?xml version="1.0" encoding="utf-8"?>
<p188:cmLst xmlns:a="http://schemas.openxmlformats.org/drawingml/2006/main" xmlns:r="http://schemas.openxmlformats.org/officeDocument/2006/relationships" xmlns:p188="http://schemas.microsoft.com/office/powerpoint/2018/8/main">
  <p188:cm id="{D9BDAB80-8506-47C9-9276-0AF301B44C95}" authorId="{3007A1E6-D0C6-01F6-9906-F9D9B475473D}" created="2022-02-24T11:37:51.882">
    <pc:sldMkLst xmlns:pc="http://schemas.microsoft.com/office/powerpoint/2013/main/command">
      <pc:docMk/>
      <pc:sldMk cId="3928320893" sldId="269"/>
    </pc:sldMkLst>
    <p188:txBody>
      <a:bodyPr/>
      <a:lstStyle/>
      <a:p>
        <a:r>
          <a:rPr lang="ru-RU"/>
          <a:t> For the first part of the figure, based on shortest path first algorithm, traffic from Router A
to Router B will take link between A-B. At the moment, link bandwidth usage has been
occupied around 6G over 5G links, in which are link bandwidth usage are over-utilized,
whereas link A-C-B is under-utilized. Even though MPLS TE has been introduced to solve
under-utilized link usage, but most of MPLS TE planning are pre-configured and does not
solve real-time or sudden burst traffic, hence causing network congestion.
 For second part of figure, there are some certain requirement. For example, there are 3
tunnel to be establish in sequence. First tunnel requirement needs 6G from A to E, hence
after calculation or explicit configuration , it might be take A-B-C-D-E path. Followed by
second tunnel with requirement 4G from C to G, eventually take the path C-B-A-F-G. For
the third tunnel with requirement 8G from C to D. As a result, due to insufficient
bandwidth, it fails to be established.</a:t>
        </a:r>
      </a:p>
    </p188:txBody>
  </p188:cm>
</p188:cmLst>
</file>

<file path=ppt/comments/modernComment_10F_30822247.xml><?xml version="1.0" encoding="utf-8"?>
<p188:cmLst xmlns:a="http://schemas.openxmlformats.org/drawingml/2006/main" xmlns:r="http://schemas.openxmlformats.org/officeDocument/2006/relationships" xmlns:p188="http://schemas.microsoft.com/office/powerpoint/2018/8/main">
  <p188:cm id="{BE2588E3-49C1-4439-8A46-E71F4B71606D}" authorId="{3007A1E6-D0C6-01F6-9906-F9D9B475473D}" created="2022-02-24T11:44:41.827">
    <pc:sldMkLst xmlns:pc="http://schemas.microsoft.com/office/powerpoint/2013/main/command">
      <pc:docMk/>
      <pc:sldMk cId="813834823" sldId="271"/>
    </pc:sldMkLst>
    <p188:txBody>
      <a:bodyPr/>
      <a:lstStyle/>
      <a:p>
        <a:r>
          <a:rPr lang="ru-RU"/>
          <a:t> Traditional distributed networking approach causes many control plane protocols to be
deployed and configured on a devices, including IGP protocol, BGP protocol, MPLS
protocol, ipv6 protocol ,etc.
 IETF has produced thousands of protocol standardization to describe various network
protocol features and the numbers of standardizations are still increasing from time to time
when there are new features and network functions being developed and implemented.
 This makes a networking engineer has to learn complicated technology and need to
master certain knowledge in order to perform network operation and maintenance.
 On the other hands, some vendors may deploy private proprietary protocol in operator
network, causing a further difficulty in operation and maintenance. Difference vendor
networking devices such as Huawei, CISCO, juniper provide different type of GUI, causing
networking engineer has to learn multi-vendor on how to operate the networking devices.</a:t>
        </a:r>
      </a:p>
    </p188:txBody>
  </p188:cm>
</p188:cmLst>
</file>

<file path=ppt/comments/modernComment_111_40FDE880.xml><?xml version="1.0" encoding="utf-8"?>
<p188:cmLst xmlns:a="http://schemas.openxmlformats.org/drawingml/2006/main" xmlns:r="http://schemas.openxmlformats.org/officeDocument/2006/relationships" xmlns:p188="http://schemas.microsoft.com/office/powerpoint/2018/8/main">
  <p188:cm id="{D148DE32-00A9-4502-9DCD-EE77A42967E1}" authorId="{3007A1E6-D0C6-01F6-9906-F9D9B475473D}" created="2022-02-24T11:43:50.170">
    <pc:sldMkLst xmlns:pc="http://schemas.microsoft.com/office/powerpoint/2013/main/command">
      <pc:docMk/>
      <pc:sldMk cId="1090381952" sldId="273"/>
    </pc:sldMkLst>
    <p188:txBody>
      <a:bodyPr/>
      <a:lstStyle/>
      <a:p>
        <a:r>
          <a:rPr lang="ru-RU"/>
          <a:t> In order to cope with the aggressively increasing network requirement, network expansion
and increasing numbers of protocols and features deployed in the network will definitely
increasing; Various types of network protocols and features have to deployed in order to
cater for different network requirements.
 The example shown on the slide above clearly shows the complexity of network O&amp;M and
configurations in traditional network; for instance, to configure a L3VPN service in
network, the steps of configuring IGP protocol, configuring MPLS, configure L3VPN
instance, configure routing protocol between PE and CE and configuring MP-BGP peer;
these series of configurations need to be done on all provider edge (PE) routers which are
connected to customer edge (CE) routers. The configuration scripts shown on the right
shows a complete configurations command deployed on PE3, just to configure a L3VPN
service, and the command involved is a lot.
 The example given above is based on the assumption that PE devices connected are all
Huawei devices. Configuration work will become even more complicated if it is applied to
the scenario that different vendors devices are used in the network; for examples, some PE
devices are belonged to Cisco while some belongs to Huawei’s. The network engineer
needs to be familiar on Cisco configuration platform and also Huawei configuration
platform in order to complete the end to end configuration in this case.</a:t>
        </a:r>
      </a:p>
    </p188:txBody>
  </p188:cm>
</p188:cmLst>
</file>

<file path=ppt/comments/modernComment_113_A6D08F7D.xml><?xml version="1.0" encoding="utf-8"?>
<p188:cmLst xmlns:a="http://schemas.openxmlformats.org/drawingml/2006/main" xmlns:r="http://schemas.openxmlformats.org/officeDocument/2006/relationships" xmlns:p188="http://schemas.microsoft.com/office/powerpoint/2018/8/main">
  <p188:cm id="{D716E972-1553-44A8-BE0C-8B331DE2F352}" authorId="{3007A1E6-D0C6-01F6-9906-F9D9B475473D}" created="2022-02-24T11:45:31.750">
    <pc:sldMkLst xmlns:pc="http://schemas.microsoft.com/office/powerpoint/2013/main/command">
      <pc:docMk/>
      <pc:sldMk cId="2798686077" sldId="275"/>
    </pc:sldMkLst>
    <p188:txBody>
      <a:bodyPr/>
      <a:lstStyle/>
      <a:p>
        <a:r>
          <a:rPr lang="ru-RU"/>
          <a:t> Another major issue brought by the distributed networking architecture is the slow network
innovation and slow network provisioning. This can be proven to see that there are very less new
service innovation is completed since the past 30 years. The service features, such as L3VPN and
L2VPN are the conventional features which have been developed long ago. Why is this scenario
happening?
 In the process of defining a new service feature or service type, this service features must be
standardized first before proceeding with further development. Thus, the service requirement will
first needs to be sent to IETF, to standardize the feature standard. This process normally takes up 1
to 2 years for definition discussion before the standards about this feature is released officially;
Standardization is very crucial in the step to ensure multi-vendor inter-operability; as all vendors will
do research and survey on this features based on the standard released.
 Each vendor will then need at least one year to embed this features into vendors’ devices once R&amp;D
has successfully developed the features based on IETF standards; Devices then can be upgraded to
support this particular features; after this, deployment and configurations need to be planned and
performed too, to make this particular service goes online.
 The whole process will require 3 to 5 years duration and this long duration definitely cannot fulfill
the service requirement from the network operator; this needs to be solved as soon as possible to
guarantee operator’s satisfaction</a:t>
        </a:r>
      </a:p>
    </p188:txBody>
  </p188:cm>
</p188:cmLst>
</file>

<file path=ppt/comments/modernComment_117_101C6286.xml><?xml version="1.0" encoding="utf-8"?>
<p188:cmLst xmlns:a="http://schemas.openxmlformats.org/drawingml/2006/main" xmlns:r="http://schemas.openxmlformats.org/officeDocument/2006/relationships" xmlns:p188="http://schemas.microsoft.com/office/powerpoint/2018/8/main">
  <p188:cm id="{427556B5-C4F3-4563-A6CD-2055B4B3E225}" authorId="{3007A1E6-D0C6-01F6-9906-F9D9B475473D}" created="2022-02-24T11:46:35.064">
    <pc:sldMkLst xmlns:pc="http://schemas.microsoft.com/office/powerpoint/2013/main/command">
      <pc:docMk/>
      <pc:sldMk cId="270295686" sldId="279"/>
    </pc:sldMkLst>
    <p188:txBody>
      <a:bodyPr/>
      <a:lstStyle/>
      <a:p>
        <a:r>
          <a:rPr lang="ru-RU"/>
          <a:t> To better explain SDN for easier understanding, the analogy between computer evolution
and network evolution is normally used as the example of fiscussion.
 Above showing analogy comparison when buying computer with specialized hardware,
specialized operating system and specialized applications, all-in-one package, in which
manufactured by vendor or computer with microprocessor with open interfaces published,
in which leads to many operating system that able run on top of it and also equipped with
open interfaces in which leads to many applications that able installed on top of operating
system
 For the first part, is called vertical integrated, mostly closed and proprietary, lead to slow
innovation and small industry.
 Latter part, is called horizontal integrated, very rapid innovation and became huge
industry.
 Reference from Slides titled “How SDN will shape Networking” by Nick McKeown in Open
Networking Summit 2011.</a:t>
        </a:r>
      </a:p>
    </p188:txBody>
  </p188:cm>
</p188:cmLst>
</file>

<file path=ppt/comments/modernComment_119_7F4B4370.xml><?xml version="1.0" encoding="utf-8"?>
<p188:cmLst xmlns:a="http://schemas.openxmlformats.org/drawingml/2006/main" xmlns:r="http://schemas.openxmlformats.org/officeDocument/2006/relationships" xmlns:p188="http://schemas.microsoft.com/office/powerpoint/2018/8/main">
  <p188:cm id="{8B978F7C-3A93-4769-B2BD-D66952A6CC00}" authorId="{3007A1E6-D0C6-01F6-9906-F9D9B475473D}" created="2022-02-24T11:47:11.346">
    <pc:sldMkLst xmlns:pc="http://schemas.microsoft.com/office/powerpoint/2013/main/command">
      <pc:docMk/>
      <pc:sldMk cId="2135638896" sldId="281"/>
    </pc:sldMkLst>
    <p188:txBody>
      <a:bodyPr/>
      <a:lstStyle/>
      <a:p>
        <a:r>
          <a:rPr lang="ru-RU"/>
          <a:t> Software defined networking is a new networking approach where physically
separation of the network control plane from the forwarding plane. SDN introduces
new component called controller, in which manage several devices in centralized
manner.
 It is reconstruction on the current networks. In future, new services are deployed by
programming on the SDN controller and adding or upgrading the software programs
on the SDN. Customer requirements can be met quickly.</a:t>
        </a:r>
      </a:p>
    </p188:txBody>
  </p188:cm>
</p188:cmLst>
</file>

<file path=ppt/comments/modernComment_11B_674AFE62.xml><?xml version="1.0" encoding="utf-8"?>
<p188:cmLst xmlns:a="http://schemas.openxmlformats.org/drawingml/2006/main" xmlns:r="http://schemas.openxmlformats.org/officeDocument/2006/relationships" xmlns:p188="http://schemas.microsoft.com/office/powerpoint/2018/8/main">
  <p188:cm id="{62D087C1-E4A5-4063-BE39-663C5B55C147}" authorId="{3007A1E6-D0C6-01F6-9906-F9D9B475473D}" created="2022-02-24T11:48:32.926">
    <pc:sldMkLst xmlns:pc="http://schemas.microsoft.com/office/powerpoint/2013/main/command">
      <pc:docMk/>
      <pc:sldMk cId="1732968034" sldId="283"/>
    </pc:sldMkLst>
    <p188:txBody>
      <a:bodyPr/>
      <a:lstStyle/>
      <a:p>
        <a:r>
          <a:rPr lang="ru-RU"/>
          <a:t> Separation of Forwarding Planes and Control Plane
 The separation of control plane and forwarding plane is one of fundamental of
SDN.
 The control plane establishes the local data set used to create the forwarding table
entries, which are in turn used by the data planes to forward the traffic between
ingress and egress ports on a device. The data set used to store the network
topology is called the routing information base (RIB). The RIB is often kept
consistent (i.e. Loop free) through exchange of information between other
instances of control planes within the network. Forwarding table entries are
commonly called as forwarding information base (FIB) and are often mirrored
between the control and data planes of a typical devices. The FIB is programmed
once the RIB is deemed consistent and stable.
 In a typical SDN, the network intelligence is logically centralized in controllers
(software-based), which enables the control logic to be designed and operated on
a global network view, as a centralized application, rather than a distributed
system.</a:t>
        </a:r>
      </a:p>
    </p188:txBody>
  </p188:cm>
</p188:cmLst>
</file>

<file path=ppt/comments/modernComment_11D_7A3519E1.xml><?xml version="1.0" encoding="utf-8"?>
<p188:cmLst xmlns:a="http://schemas.openxmlformats.org/drawingml/2006/main" xmlns:r="http://schemas.openxmlformats.org/officeDocument/2006/relationships" xmlns:p188="http://schemas.microsoft.com/office/powerpoint/2018/8/main">
  <p188:cm id="{797B9E3C-A040-4898-99F4-09BCB8DB4D3A}" authorId="{3007A1E6-D0C6-01F6-9906-F9D9B475473D}" created="2022-02-24T11:49:29.599">
    <pc:sldMkLst xmlns:pc="http://schemas.microsoft.com/office/powerpoint/2013/main/command">
      <pc:docMk/>
      <pc:sldMk cId="2050300385" sldId="285"/>
    </pc:sldMkLst>
    <p188:txBody>
      <a:bodyPr/>
      <a:lstStyle/>
      <a:p>
        <a:r>
          <a:rPr lang="ru-RU"/>
          <a:t> In year 2006, SDN is originated from the Clean Slate Program in Standford University
which is funded by GENI in United States. Led by Nick McKeown, the processor of the
research team in Stanford University
 McKeown is active in the software-defined networking (SDN) movement, which he helped
start with Scott Shenker and Martin Casado. SDN and OpenFlow arose from the PhD work
of Casado at Stanford University, where he was a student of McKeown. OpenFlow is a
novel programmatic interface for controlling network switches, routers, Wi-Fi access
points, cellular base stations and WDM/TDM equipment. OpenFlow challenged the
vertically integrated approach to switch and router design of the past twenty
years.McKeown works closely with Guru Parulkar, Executive Director of the Stanford Open
Network Research Centre (ONRC) and the Open Networking Lab (ON.Lab).[8]
 In 2007, Casado, McKeown and Shenker co-founded Nicira Networks, a Palo Alto,
California based company working on network virtualization, acquired by VMWare for
$1.26 billion in July 2012.In 2011 McKeown and Shenker co-founded the Open
Networking Foundation (ONF) to transfer control of OpenFlow to a newly created not-for-
profit organization. Above are reference from Wikipedia.</a:t>
        </a:r>
      </a:p>
    </p188:txBody>
  </p188:cm>
</p188:cmLst>
</file>

<file path=ppt/comments/modernComment_122_79C5D5DD.xml><?xml version="1.0" encoding="utf-8"?>
<p188:cmLst xmlns:a="http://schemas.openxmlformats.org/drawingml/2006/main" xmlns:r="http://schemas.openxmlformats.org/officeDocument/2006/relationships" xmlns:p188="http://schemas.microsoft.com/office/powerpoint/2018/8/main">
  <p188:cm id="{922D8585-E9BD-41AC-B31D-3EAEC73402E5}" authorId="{3007A1E6-D0C6-01F6-9906-F9D9B475473D}" created="2022-02-24T11:51:31.601">
    <pc:sldMkLst xmlns:pc="http://schemas.microsoft.com/office/powerpoint/2013/main/command">
      <pc:docMk/>
      <pc:sldMk cId="2043008477" sldId="290"/>
    </pc:sldMkLst>
    <p188:txBody>
      <a:bodyPr/>
      <a:lstStyle/>
      <a:p>
        <a:r>
          <a:rPr lang="ru-RU"/>
          <a:t> As shown in the figure, there are three different layers:
 Application Layer: Encompasses solutions that focus on the expansion of network services. These
solutions are mainly software applications that communicate with the controller.
 Control Plane Layer: Includes a logically-centralized SDN controller, which maintains a global view of
the network. It also takes requests through clearly defined APIs from application layer and performs
consolidated management and monitoring of network devices via standard protocols.
 Infrastructure or Data-plane Layer: Involves the physical network equipment, including Ethernet
switches and routers. Provides programmable and high speed hardware and software, which is
compliant with industry standards.
 In a software defined network, the control plane and the data plane are separated. The OpenFlow protocol is
a foundational element for building SDN solutions. The SDN Architecture is :
 Directly programmable : Network control is directly programmable because it is decoupled from
forwarding functions.
 Agile: Abstracting control from forwarding lets administrators dynamically adjust network-wide
traffic flow to meet changing needs.
 Centrally managed: Network intelligence is (logically) centralized in software-based SDN controllers
that maintain a global view of the network, which appears to applications and policy engines as a
single, logical switch.
 Programmatically configured: SDN lets network managers configure, manage, secure, and optimize
network resources very quickly via dynamic, automated SDN programs, which they can write
themselves because the programs do not depend on proprietary software.
 Open standards-based and vendor-neutral: When implemented through open standards, SDN
simplifies network design and operation because instructions are provided by SDN controllers instead
of multiple, vendor-specific devices and protocols.</a:t>
        </a:r>
      </a:p>
    </p188:txBody>
  </p188:cm>
</p188:cmLst>
</file>

<file path=ppt/comments/modernComment_126_1CB019D.xml><?xml version="1.0" encoding="utf-8"?>
<p188:cmLst xmlns:a="http://schemas.openxmlformats.org/drawingml/2006/main" xmlns:r="http://schemas.openxmlformats.org/officeDocument/2006/relationships" xmlns:p188="http://schemas.microsoft.com/office/powerpoint/2018/8/main">
  <p188:cm id="{D8ACFD59-C21E-429E-97C9-7B0409463497}" authorId="{3007A1E6-D0C6-01F6-9906-F9D9B475473D}" created="2022-02-24T11:55:50.091">
    <pc:sldMkLst xmlns:pc="http://schemas.microsoft.com/office/powerpoint/2013/main/command">
      <pc:docMk/>
      <pc:sldMk cId="30081437" sldId="294"/>
    </pc:sldMkLst>
    <p188:txBody>
      <a:bodyPr/>
      <a:lstStyle/>
      <a:p>
        <a:r>
          <a:rPr lang="ru-RU"/>
          <a:t> At the bottom layer, the physical network consists of the hardware forwarding devices
which store the forwarding information base (FIB) state of the network data plane (e.g.,
TCAM Entries and configured port speeds), as well as associated meta-data including
packet, flow, and port counters. The devices of the physical network may be grouped into
one or more separate controller domains, where each domain has at least one physical
controller. OpenFlow plane interface or standards-based protocols, typically termed as
`southbound protocols’, define the control communications between the controller
platform and data plane devices such as physical and virtual switches and routers. There
are various southbound protocols such as OpenFlow, PCEP, SNMP, OVSDB, etc.</a:t>
        </a:r>
      </a:p>
    </p188:txBody>
  </p188:cm>
</p188:cmLst>
</file>

<file path=ppt/comments/modernComment_129_B484AC8D.xml><?xml version="1.0" encoding="utf-8"?>
<p188:cmLst xmlns:a="http://schemas.openxmlformats.org/drawingml/2006/main" xmlns:r="http://schemas.openxmlformats.org/officeDocument/2006/relationships" xmlns:p188="http://schemas.microsoft.com/office/powerpoint/2018/8/main">
  <p188:cm id="{5EEDD76A-0574-4298-99E2-484C093648D0}" authorId="{3007A1E6-D0C6-01F6-9906-F9D9B475473D}" created="2022-02-24T11:56:46.560">
    <pc:sldMkLst xmlns:pc="http://schemas.microsoft.com/office/powerpoint/2013/main/command">
      <pc:docMk/>
      <pc:sldMk cId="3028593805" sldId="297"/>
    </pc:sldMkLst>
    <p188:txBody>
      <a:bodyPr/>
      <a:lstStyle/>
      <a:p>
        <a:r>
          <a:rPr lang="ru-RU"/>
          <a:t> The control-plane layer is the core of the SDN, and is realized by the controllers of each
domain, which collect the physical network state distributed across every control domain.
This component is sometimes called the “Network Operating System” (NOS), as it enables
the SDN to present an abstraction of the physical network state to an instance of the
control application (running in Application Layer), in the form of a global network view.</a:t>
        </a:r>
      </a:p>
    </p188:txBody>
  </p188:cm>
</p188:cmLst>
</file>

<file path=ppt/comments/modernComment_12C_98CE77B7.xml><?xml version="1.0" encoding="utf-8"?>
<p188:cmLst xmlns:a="http://schemas.openxmlformats.org/drawingml/2006/main" xmlns:r="http://schemas.openxmlformats.org/officeDocument/2006/relationships" xmlns:p188="http://schemas.microsoft.com/office/powerpoint/2018/8/main">
  <p188:cm id="{A80C9EC5-7ED7-4D32-A928-49890A6CDD84}" authorId="{3007A1E6-D0C6-01F6-9906-F9D9B475473D}" created="2022-02-24T11:57:36.811">
    <pc:sldMkLst xmlns:pc="http://schemas.microsoft.com/office/powerpoint/2013/main/command">
      <pc:docMk/>
      <pc:sldMk cId="2563667895" sldId="300"/>
    </pc:sldMkLst>
    <p188:txBody>
      <a:bodyPr/>
      <a:lstStyle/>
      <a:p>
        <a:r>
          <a:rPr lang="ru-RU"/>
          <a:t> Northbound open APIs refer to the software interfaces between the software modules of
the controller and the SDN applications. These interfaces are published and open to
customers, partners, and the open source community for development. The application
and orchestration tools may utilize these APIs to interact with the SDN Controller.
 Application layer covers an array of applications to meet different customer demands such
as network automation, flexibility and programmability, etc. Some of the domains of SDN
applications include traffic engineering, network virtualization, network monitoring and
analysis, network service discovery, access control, etc. The control logic for each
application instance may be run as a separate process directly on the controller hardware
within each domain.</a:t>
        </a:r>
      </a:p>
    </p188:txBody>
  </p188:cm>
</p188:cmLst>
</file>

<file path=ppt/comments/modernComment_130_CCC7B212.xml><?xml version="1.0" encoding="utf-8"?>
<p188:cmLst xmlns:a="http://schemas.openxmlformats.org/drawingml/2006/main" xmlns:r="http://schemas.openxmlformats.org/officeDocument/2006/relationships" xmlns:p188="http://schemas.microsoft.com/office/powerpoint/2018/8/main">
  <p188:cm id="{B5EB2B39-8EFE-449F-AA0C-847FED5BFADE}" authorId="{3007A1E6-D0C6-01F6-9906-F9D9B475473D}" created="2022-02-24T20:56:37.015">
    <pc:sldMkLst xmlns:pc="http://schemas.microsoft.com/office/powerpoint/2013/main/command">
      <pc:docMk/>
      <pc:sldMk cId="3435639314" sldId="304"/>
    </pc:sldMkLst>
    <p188:txBody>
      <a:bodyPr/>
      <a:lstStyle/>
      <a:p>
        <a:r>
          <a:rPr lang="ru-RU"/>
          <a:t> SDN network is able to bring various values to operators and customers, including real
time traffic optimization, network simplification, service automation, and rapid service
innovation. The main factor for realizing all these crucial values is related to SDN main
characteristics, which are control and forwarding plane separation, centralized control and
open programmability.
 Once control and forwarding plane is separated and centralized control is realized, SDN
controller is based on a software calculation to calculate internal network routes,
generates forwarding table and forward the forwarding entry to the forwarders. Hence,
the original mass number of routing protocols usage is replaced by software calculation
and this simplifies network protocols indirectly. In other words, SDN characteristic of
control and forwarding plane separation brings network simplification!
 Through SDN controller, network can be treated as a software-based logical router. SDN
controller can directly provide corresponding service interfaces to end users regardless the
technologies used behind. Through SBI, users can automate services to be deployed
directly. Unlike traditional network, users need to know the details of the technologies. For
instance, in traditional network, to realize a PW service, users need to know the concepts
of MPLS tunneling technology, LDP protocols, and PW parameters etc.; However, SDN
controller NBI is dealing with software models, which can be directly deployed for service
automation, and this centralized control characteristic of SDN controller helps to realize
service automation and rapid service provisioning.</a:t>
        </a:r>
      </a:p>
    </p188:txBody>
  </p188:cm>
</p188:cmLst>
</file>

<file path=ppt/comments/modernComment_133_FD299D06.xml><?xml version="1.0" encoding="utf-8"?>
<p188:cmLst xmlns:a="http://schemas.openxmlformats.org/drawingml/2006/main" xmlns:r="http://schemas.openxmlformats.org/officeDocument/2006/relationships" xmlns:p188="http://schemas.microsoft.com/office/powerpoint/2018/8/main">
  <p188:cm id="{DD9EE051-8E5E-439E-8FC2-E9AD7F823DD3}" authorId="{3007A1E6-D0C6-01F6-9906-F9D9B475473D}" created="2022-02-24T20:57:28.721">
    <pc:sldMkLst xmlns:pc="http://schemas.microsoft.com/office/powerpoint/2013/main/command">
      <pc:docMk/>
      <pc:sldMk cId="4247362822" sldId="307"/>
    </pc:sldMkLst>
    <p188:txBody>
      <a:bodyPr/>
      <a:lstStyle/>
      <a:p>
        <a:r>
          <a:rPr lang="ru-RU"/>
          <a:t> One of the characteristic of SDN Network Architecture is providing open interface and
direct programmability, in which gives network industry a rapid service provisioning as well
as innovation. When new services are required to be deployed, you can just modify the
software for SDN or improve the agility of programmability of the software, hence
providing a faster way for service online.
 Unlike the traditional network service provisioning process discussed in the earlier section,
to make a newly developed service goes online, processes such as service requirement
submission to IETF, service requirement standardization, service requirement research,
service requirement publishing need to be gone through and the whole process will take
up 3 to 5 years!
 SDN network provide a faster in network innovation capability. If the new service has a
value, it will be maintained in the network. If the new service is no longer needed , it can
be made offline by means of software. SDN bring the time of new service online from
number of years into few months.</a:t>
        </a:r>
      </a:p>
    </p188:txBody>
  </p188:cm>
</p188:cmLst>
</file>

<file path=ppt/comments/modernComment_135_EB35A28.xml><?xml version="1.0" encoding="utf-8"?>
<p188:cmLst xmlns:a="http://schemas.openxmlformats.org/drawingml/2006/main" xmlns:r="http://schemas.openxmlformats.org/officeDocument/2006/relationships" xmlns:p188="http://schemas.microsoft.com/office/powerpoint/2018/8/main">
  <p188:cm id="{55D2D056-CD8D-4281-B718-C37835C28AA4}" authorId="{3007A1E6-D0C6-01F6-9906-F9D9B475473D}" created="2022-02-24T20:58:17.052">
    <pc:sldMkLst xmlns:pc="http://schemas.microsoft.com/office/powerpoint/2013/main/command">
      <pc:docMk/>
      <pc:sldMk cId="246635048" sldId="309"/>
    </pc:sldMkLst>
    <p188:txBody>
      <a:bodyPr/>
      <a:lstStyle/>
      <a:p>
        <a:r>
          <a:rPr lang="ru-RU"/>
          <a:t> Once control and forwarding plane is separated and centralized control is realized, SDN
controller is based on a software calculation to calculate internal network routes,
generates forwarding table and forward the forwarding entry to the forwarders. Hence,
the original mass number of routing protocols usage is replaced by software calculation
and this simplifies network protocols indirectly. In other words, SDN characteristic of
control and forwarding plane separation brings network simplification!
 Due to physically separation of control plane and data plan, all the control operation
handled by the controller, which means that protocols such as LDP, RSVP,MBPG,PIM , etc
are no longer required. It is because all the computational routing algorithm is handled by
the controller, and pass the result to the forwarding devices. In future, all those traditional
protocol will be no more required , and replaced by southbound interface and northbound
interface.</a:t>
        </a:r>
      </a:p>
    </p188:txBody>
  </p188:cm>
</p188:cmLst>
</file>

<file path=ppt/comments/modernComment_137_987FBB78.xml><?xml version="1.0" encoding="utf-8"?>
<p188:cmLst xmlns:a="http://schemas.openxmlformats.org/drawingml/2006/main" xmlns:r="http://schemas.openxmlformats.org/officeDocument/2006/relationships" xmlns:p188="http://schemas.microsoft.com/office/powerpoint/2018/8/main">
  <p188:cm id="{B66F819A-A18A-4D3F-91E4-7EF4765DCD1B}" authorId="{3007A1E6-D0C6-01F6-9906-F9D9B475473D}" created="2022-02-24T20:59:10.368">
    <pc:sldMkLst xmlns:pc="http://schemas.microsoft.com/office/powerpoint/2013/main/command">
      <pc:docMk/>
      <pc:sldMk cId="2558507896" sldId="311"/>
    </pc:sldMkLst>
    <p188:txBody>
      <a:bodyPr/>
      <a:lstStyle/>
      <a:p>
        <a:r>
          <a:rPr lang="ru-RU"/>
          <a:t> COTS, Commercial Off The Shelf hardware is referring to the ability of using ‘generic,’ off-
the-shelf switching (or white box switching) and routing hardware, in the forwarding plane
of a software-defined network (SDN). COTS switches are really just that – ‘blank’ standard
hardware. They represent the foundational element of the commodity networking
ecosystem required to enable organizations to pick and choose the elements they need to
realize their SDN objectives.
 COTS switches rely on an operating system (OS), which may come already installed or can
be purchased from a software vendor and loaded separately, to be integrated with the
deploying organization’s Layer 2/Layer 3 topology and support a set of basic networking
features. A common operating system for white box switches is Linux-based because of
the many open and free Linux tools available that help administrators customize the
devices to their needs. Traditional switches and routers generate and maintain their own
forwarding and routing tables that can, generally speaking, broadcast to neighboring
switches and routers. A COTS switch may come pre-loaded with minimal software or it
may be sold as a bare metal device. The advantage of this approach is that switches can be
customized to meet an organization’s specific business and networking needs</a:t>
        </a:r>
      </a:p>
    </p188:txBody>
  </p188:cm>
</p188:cmLst>
</file>

<file path=ppt/comments/modernComment_139_37731A3.xml><?xml version="1.0" encoding="utf-8"?>
<p188:cmLst xmlns:a="http://schemas.openxmlformats.org/drawingml/2006/main" xmlns:r="http://schemas.openxmlformats.org/officeDocument/2006/relationships" xmlns:p188="http://schemas.microsoft.com/office/powerpoint/2018/8/main">
  <p188:cm id="{9885A5A5-49F1-4475-AE20-EEEE85FDCE1D}" authorId="{3007A1E6-D0C6-01F6-9906-F9D9B475473D}" created="2022-02-24T21:00:19.200">
    <pc:sldMkLst xmlns:pc="http://schemas.microsoft.com/office/powerpoint/2013/main/command">
      <pc:docMk/>
      <pc:sldMk cId="58143139" sldId="313"/>
    </pc:sldMkLst>
    <p188:txBody>
      <a:bodyPr/>
      <a:lstStyle/>
      <a:p>
        <a:r>
          <a:rPr lang="ru-RU"/>
          <a:t> Within SDN environment, the controller has the global view of network topology.
Application running on top of can implement automation service provision easily.
 Through SDN controller, network can be treated as a software-based logical router. SDN
controller can directly provide corresponding service interfaces to end users regardless the
technologies used behind. Through SBI, users can automate services to be deployed
directly. Unlike traditional network, users need to know the details of the technologies. For
instance, in traditional network, to realize a PW service, users need to know the concepts
of MPLS tunneling technology, LDP protocols, and PW parameters etc.; However, SDN
controller NBI is dealing with software models, which can be directly deployed for service
automation, and this centralized control characteristic of SDN controller helps to realize
service automation and rapid service provisioning.</a:t>
        </a:r>
      </a:p>
    </p188:txBody>
  </p188:cm>
</p188:cmLst>
</file>

<file path=ppt/comments/modernComment_13B_13DB16C5.xml><?xml version="1.0" encoding="utf-8"?>
<p188:cmLst xmlns:a="http://schemas.openxmlformats.org/drawingml/2006/main" xmlns:r="http://schemas.openxmlformats.org/officeDocument/2006/relationships" xmlns:p188="http://schemas.microsoft.com/office/powerpoint/2018/8/main">
  <p188:cm id="{D298EECD-9554-4470-8AB7-D14067C1E041}" authorId="{3007A1E6-D0C6-01F6-9906-F9D9B475473D}" created="2022-02-24T21:01:17.047">
    <pc:sldMkLst xmlns:pc="http://schemas.microsoft.com/office/powerpoint/2013/main/command">
      <pc:docMk/>
      <pc:sldMk cId="333125317" sldId="315"/>
    </pc:sldMkLst>
    <p188:txBody>
      <a:bodyPr/>
      <a:lstStyle/>
      <a:p>
        <a:r>
          <a:rPr lang="ru-RU"/>
          <a:t> In fact, there are some traditional network traffic engineering techniques to solve such
shortest path congestion problems, such as traffic engineering MPLS TE is one of example
of technology, but the technology is similar to other traditional protocols - fully distributed.
It will lead to previously described business order dependency problems; another aspect of
traditional traffic engineering protocols RSVP soft state because of its mechanism, it can
not lead to large-scale deployment. In order to adopt SDN architecture, business can focus
directly path computation and directly establish a tunnel, no RSVP protocol, not only can
solve the real-time traffic paths dynamically adjust capacity to enhance network utilization,
and also depend on the order of business to solve the problem.
 As SDN controller is able to obtain real time network status information such as interface
bandwidth utilization rate, service traffic rate etc, SDN controller is able to perform traffic
optimization and adjustment when there is traffic congestion in the network, thanks to
SDN ability of performing centralized control.</a:t>
        </a:r>
      </a:p>
    </p188:txBody>
  </p188:cm>
</p188:cmLst>
</file>

<file path=ppt/comments/modernComment_18B_5AEBD05F.xml><?xml version="1.0" encoding="utf-8"?>
<p188:cmLst xmlns:a="http://schemas.openxmlformats.org/drawingml/2006/main" xmlns:r="http://schemas.openxmlformats.org/officeDocument/2006/relationships" xmlns:p188="http://schemas.microsoft.com/office/powerpoint/2018/8/main">
  <p188:cm id="{8CE94C02-7A32-4CCC-AC39-5CD4DB9F772A}" authorId="{3007A1E6-D0C6-01F6-9906-F9D9B475473D}" created="2022-02-22T09:38:30.372">
    <pc:sldMkLst xmlns:pc="http://schemas.microsoft.com/office/powerpoint/2013/main/command">
      <pc:docMk/>
      <pc:sldMk cId="1525403743" sldId="395"/>
    </pc:sldMkLst>
    <p188:txBody>
      <a:bodyPr/>
      <a:lstStyle/>
      <a:p>
        <a:r>
          <a:rPr lang="ru-RU"/>
          <a:t>Сообщество ONOS Community, в него входят ведущие операторы, поставщики оборудования, большая группа сотрудничающих организаций и сообщество разработчиков .​
​
Huawei является одним из девяти членов-основателей ONOS и играет решающую роль в развитии архитектуры и экосистемы.​</a:t>
        </a:r>
      </a:p>
    </p188:txBody>
  </p188:cm>
</p188:cmLst>
</file>

<file path=ppt/comments/modernComment_18D_56DB1A48.xml><?xml version="1.0" encoding="utf-8"?>
<p188:cmLst xmlns:a="http://schemas.openxmlformats.org/drawingml/2006/main" xmlns:r="http://schemas.openxmlformats.org/officeDocument/2006/relationships" xmlns:p188="http://schemas.microsoft.com/office/powerpoint/2018/8/main">
  <p188:cm id="{97EBF881-474D-4A36-A9DF-C6B94165E65F}" authorId="{3007A1E6-D0C6-01F6-9906-F9D9B475473D}" created="2022-02-22T09:40:07.173">
    <pc:sldMkLst xmlns:pc="http://schemas.microsoft.com/office/powerpoint/2013/main/command">
      <pc:docMk/>
      <pc:sldMk cId="1457199688" sldId="397"/>
    </pc:sldMkLst>
    <p188:txBody>
      <a:bodyPr/>
      <a:lstStyle/>
      <a:p>
        <a:r>
          <a:rPr lang="ru-RU"/>
          <a:t>Высокая доступность, горизонтальное масштабирование и производительность являются фундаментальными факторами, равно как и мощные абстракции в северном и южном интерфейсах.​
​
Destributed Core  развертывается как служба на кластере серверов, и на каждом сервере работает одно и то же программное обеспечение ONOS.​
​
Обеспечивает масштабируемость, высокую доступность и производительность​
​
Добавление  функций операторского класса в Control Plane SDN. ​
​
Возможность ONOS работать в качестве кластера — это один из способов, с помощью которого ONOS обеспечивает гибкость Control Plane SDN. ​</a:t>
        </a:r>
      </a:p>
    </p188:txBody>
  </p188:cm>
</p188:cmLst>
</file>

<file path=ppt/comments/modernComment_18F_21C43995.xml><?xml version="1.0" encoding="utf-8"?>
<p188:cmLst xmlns:a="http://schemas.openxmlformats.org/drawingml/2006/main" xmlns:r="http://schemas.openxmlformats.org/officeDocument/2006/relationships" xmlns:p188="http://schemas.microsoft.com/office/powerpoint/2018/8/main">
  <p188:cm id="{0CAC1434-3384-4316-AC39-EFC2510EE09D}" authorId="{3007A1E6-D0C6-01F6-9906-F9D9B475473D}" created="2022-02-22T09:41:22.300">
    <pc:sldMkLst xmlns:pc="http://schemas.microsoft.com/office/powerpoint/2013/main/command">
      <pc:docMk/>
      <pc:sldMk cId="566507925" sldId="399"/>
    </pc:sldMkLst>
    <p188:txBody>
      <a:bodyPr/>
      <a:lstStyle/>
      <a:p>
        <a:r>
          <a:rPr lang="ru-RU"/>
          <a:t>Существует множество функций или ресурсов, поддерживаемых сетью оператора.
Многоуровневое управление SDN пакетно-оптическим ядром
 Оптическая топология
 Топология уровня 2
 Топология уровня 3
 Оверлейный туннель как ссылка
 Стандартизированный интерфейс Southbound и гибкие плагины
 Совместимость и поддержка многих протоколов, таких как BGP-LS/PCEP/Openflow
 Поддерживаемые протоколы моделирования данных, такие как OpenFlow и Netconf
Унифицированное управление многоуровневыми сетевыми ресурсами
 Управление ресурсами интерфейса
 Управление длиной волны Lamda
 Узлы MPLS/Глобальное управление метками
 Управление ресурсами VLAN
 Управление IP-адресами
Статистика производительности сети и управление неисправностями
 Статистика
 Развертывание монитора SLA
Поддержка взаимодействия между сетью без SDN и сетью SDN во время миграции SDN с традиционной
сеть
Примечания: ссылка из onos</a:t>
        </a:r>
      </a:p>
    </p188:txBody>
  </p188:cm>
</p188:cmLst>
</file>

<file path=ppt/comments/modernComment_195_CD295D.xml><?xml version="1.0" encoding="utf-8"?>
<p188:cmLst xmlns:a="http://schemas.openxmlformats.org/drawingml/2006/main" xmlns:r="http://schemas.openxmlformats.org/officeDocument/2006/relationships" xmlns:p188="http://schemas.microsoft.com/office/powerpoint/2018/8/main">
  <p188:cm id="{6C6AB872-6D1A-4E05-88E7-094322BAA638}" authorId="{3007A1E6-D0C6-01F6-9906-F9D9B475473D}" created="2022-02-22T10:02:57.049">
    <pc:sldMkLst xmlns:pc="http://schemas.microsoft.com/office/powerpoint/2013/main/command">
      <pc:docMk/>
      <pc:sldMk cId="13445469" sldId="405"/>
    </pc:sldMkLst>
    <p188:txBody>
      <a:bodyPr/>
      <a:lstStyle/>
      <a:p>
        <a:r>
          <a:rPr lang="ru-RU"/>
          <a:t>DN может принести волну преобразования сети в нынешнюю традиционную сеть благодаря трем ее основным характеристикам: ​
открытая программируемость, ​
разделение уровня управления и данных ​
и централизованное управление.​
​
Традиционная сеть существует и развивается уже более 30 лет; ​
почти все требования были выполнены и достигнуты за счет распределенной сети в традиционной сети. Таким образом, нельзя сказать, что SDN решает нерешенные проблемы традиционной сети; ​
однако SDN может решить эти проблемы гораздо проще и проще, что делает SDN более гостеприимной по сравнению с традиционной выделенной сетью. ​
Все эти преимущества, предоставляемые SDN, на самом деле реализованы благодаря мощной открытой программируемости, доступной в SDN;​
это позволяет SDN модифицировать и изменять сеть точно так же, как ИТ-специалисты могут добиться быстрого предоставления и модификации сетевых услуг.​
​
Точнее говоря, SDN не вводит никаких новых функций или функций, а реструктурирует всю сетевую архитектуру, чтобы упростить ее.​</a:t>
        </a:r>
      </a:p>
    </p188:txBody>
  </p188:cm>
</p188:cmLst>
</file>

<file path=ppt/comments/modernComment_197_99F4B685.xml><?xml version="1.0" encoding="utf-8"?>
<p188:cmLst xmlns:a="http://schemas.openxmlformats.org/drawingml/2006/main" xmlns:r="http://schemas.openxmlformats.org/officeDocument/2006/relationships" xmlns:p188="http://schemas.microsoft.com/office/powerpoint/2018/8/main">
  <p188:cm id="{00F01D75-0058-4681-A237-569C9B7A2A88}" authorId="{3007A1E6-D0C6-01F6-9906-F9D9B475473D}" created="2022-02-22T10:20:31.570">
    <pc:sldMkLst xmlns:pc="http://schemas.microsoft.com/office/powerpoint/2013/main/command">
      <pc:docMk/>
      <pc:sldMk cId="2582951557" sldId="407"/>
    </pc:sldMkLst>
    <p188:txBody>
      <a:bodyPr/>
      <a:lstStyle/>
      <a:p>
        <a:r>
          <a:rPr lang="ru-RU"/>
          <a:t>Появление эволюционной сети SDN трансформирует вертикальную сетевую архитектуру в горизонтальную сетевую архитектуру. Это вызывает тенденцию аппаратное обеспечение COTS становится все более и более популярным в связи с развитием SDN. В таком случае страдают поставщики традиционного сетевого оборудования.  Определенно,  что традиционные крупные поставщики, такие как Cisco  или Huawei,  будут инвестировать в  развитие инфраструктуры SDN на основе тенденции COTS.​
Помимо того, что Huawei вкладывает много усилий в исследования и разработки SDN, Cisco также разрабатывает решения SDN, таких как ONEPK, WAE, ACI, XNC и т. д.; HP и IBM устанавливают ODL и получают интересы от разных поставщиков тоже. Все традиционные поставщики оборудования и недавно созданные стартапы находятся в процессе поиска своих позиций в этой новой цепочке услуг; например, некоторые производители чипов прилагают усилия для разработки компонентов Openflow, чтобы занять лидирующие позиции на рынке; Huawei, Cisco и другие разрабатывают контроллеры; кроме того, поскольку архитектура SDN также повлияет на компании, предоставляющие OSS, такие компании, как HP и IBM, также активно участвуют в развитии SDN.​
 Новая цепочка услуг, переходящая от вертикальной интеграции к горизонтальной, может быть состоящий из нескольких слоев, как показано на схеме выше.​
 Для слоя чипов будет много компаний-производителей чипов, конкурирующих за разработку чипы, работающие по протоколам Openflow.​
 Уровень пересылки относится к серверам пересылки, которые теперь относятся к устройствам COTS.​
Уровень операционной системы устройства пересылки относится к программному ядру, работающему на экспедиторы; например, Linux разработал Cumulus; У обычных продавцов есть свои традиционные сетевые ОС, например, Huawei VRP, Cisco IOS, Juniper Junos и др.​
Прикладной уровень относится к реализации сетевых услуг, таких как Openstack и т. д.​</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66600683-37F0-4E9D-AB22-555D803262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DE95DF50-1CAD-43BB-AE6B-CC0EC3494B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89DFD4-312C-40AE-8475-D0D1A86665BC}" type="datetime1">
              <a:rPr lang="ru-RU" smtClean="0"/>
              <a:t>06.04.2023</a:t>
            </a:fld>
            <a:endParaRPr lang="ru-RU" dirty="0"/>
          </a:p>
        </p:txBody>
      </p:sp>
      <p:sp>
        <p:nvSpPr>
          <p:cNvPr id="4" name="Нижний колонтитул 3">
            <a:extLst>
              <a:ext uri="{FF2B5EF4-FFF2-40B4-BE49-F238E27FC236}">
                <a16:creationId xmlns:a16="http://schemas.microsoft.com/office/drawing/2014/main" id="{386E9228-F012-4D34-99B6-2717F928B8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DFC2F933-BB50-4F91-8ABF-5811EF81EE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C410E7-7232-41B6-98DB-8B00DF552E9D}" type="slidenum">
              <a:rPr lang="ru-RU" smtClean="0"/>
              <a:t>‹#›</a:t>
            </a:fld>
            <a:endParaRPr lang="ru-RU"/>
          </a:p>
        </p:txBody>
      </p:sp>
    </p:spTree>
    <p:extLst>
      <p:ext uri="{BB962C8B-B14F-4D97-AF65-F5344CB8AC3E}">
        <p14:creationId xmlns:p14="http://schemas.microsoft.com/office/powerpoint/2010/main" val="3352239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3CD9EF-01A7-4665-A747-E019D2764CA1}" type="datetime1">
              <a:rPr lang="ru-RU" smtClean="0"/>
              <a:pPr/>
              <a:t>06.04.2023</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6B3A-7CC9-4572-922D-08F438F664D7}" type="slidenum">
              <a:rPr lang="ru-RU" noProof="0" smtClean="0"/>
              <a:t>‹#›</a:t>
            </a:fld>
            <a:endParaRPr lang="ru-RU" noProof="0"/>
          </a:p>
        </p:txBody>
      </p:sp>
    </p:spTree>
    <p:extLst>
      <p:ext uri="{BB962C8B-B14F-4D97-AF65-F5344CB8AC3E}">
        <p14:creationId xmlns:p14="http://schemas.microsoft.com/office/powerpoint/2010/main" val="4008659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Due to reliability and high availability, the current network are based on distributed networking approach,</a:t>
            </a:r>
            <a:endParaRPr lang="ru-RU" dirty="0"/>
          </a:p>
          <a:p>
            <a:r>
              <a:rPr lang="en-US" dirty="0"/>
              <a:t>where every device is configured independently; each of them performs calculation independently and</a:t>
            </a:r>
            <a:endParaRPr lang="ru-RU" dirty="0"/>
          </a:p>
          <a:p>
            <a:r>
              <a:rPr lang="en-US" dirty="0"/>
              <a:t>administratively.</a:t>
            </a:r>
            <a:endParaRPr lang="ru-RU" dirty="0"/>
          </a:p>
          <a:p>
            <a:endParaRPr lang="en-US" dirty="0"/>
          </a:p>
          <a:p>
            <a:r>
              <a:rPr lang="en-US" dirty="0"/>
              <a:t> For example, imagine a traffic enter from PEA and exit at PEB. When PEA receive the traffic, PEA will check</a:t>
            </a:r>
            <a:endParaRPr lang="ru-RU" dirty="0">
              <a:cs typeface="Calibri"/>
            </a:endParaRPr>
          </a:p>
          <a:p>
            <a:r>
              <a:rPr lang="en-US" dirty="0"/>
              <a:t>according to routing table. Based on routing table, it decides that in order to reach PEB, it have to go through</a:t>
            </a:r>
            <a:endParaRPr lang="ru-RU" dirty="0"/>
          </a:p>
          <a:p>
            <a:r>
              <a:rPr lang="en-US" dirty="0"/>
              <a:t>PEC as next hop. Then PEA forward the traffic to PEC. PEC does exactly the same thing as PEA; check routing</a:t>
            </a:r>
            <a:endParaRPr lang="ru-RU" dirty="0"/>
          </a:p>
          <a:p>
            <a:r>
              <a:rPr lang="en-US" dirty="0"/>
              <a:t>table, finding the next hop and forward to PEB. This forwarding manner called per-hop forwarding.</a:t>
            </a:r>
            <a:endParaRPr lang="ru-RU" dirty="0"/>
          </a:p>
          <a:p>
            <a:r>
              <a:rPr lang="en-US" dirty="0"/>
              <a:t>Information inside routing table is collected and built through static routing or dynamic routing. In large scale</a:t>
            </a:r>
            <a:endParaRPr lang="ru-RU" dirty="0"/>
          </a:p>
          <a:p>
            <a:r>
              <a:rPr lang="en-US" dirty="0"/>
              <a:t>network, normally routers are running dynamic routing protocol such as OSPF and ISIS. Every router in the</a:t>
            </a:r>
            <a:endParaRPr lang="ru-RU" dirty="0"/>
          </a:p>
          <a:p>
            <a:r>
              <a:rPr lang="en-US" dirty="0"/>
              <a:t>routing domain collect link state information and then perform independently by using the same routing</a:t>
            </a:r>
            <a:endParaRPr lang="ru-RU" dirty="0"/>
          </a:p>
          <a:p>
            <a:r>
              <a:rPr lang="en-US" dirty="0"/>
              <a:t>algorithm, for example, Shortest Path First Algorithm to find the shortest route. This networking called as</a:t>
            </a:r>
            <a:endParaRPr lang="ru-RU" dirty="0"/>
          </a:p>
          <a:p>
            <a:r>
              <a:rPr lang="en-US" dirty="0"/>
              <a:t>distributed networking.</a:t>
            </a:r>
            <a:endParaRPr lang="ru-RU" dirty="0"/>
          </a:p>
          <a:p>
            <a:r>
              <a:rPr lang="en-US" dirty="0"/>
              <a:t> Traditionally, control plane and data plane reside in the same physical hardware.</a:t>
            </a:r>
            <a:endParaRPr lang="ru-RU" dirty="0"/>
          </a:p>
          <a:p>
            <a:r>
              <a:rPr lang="en-US" dirty="0"/>
              <a:t> The internal architecture of a network devices has three planes of operation:-</a:t>
            </a:r>
            <a:endParaRPr lang="ru-RU" dirty="0"/>
          </a:p>
          <a:p>
            <a:r>
              <a:rPr lang="en-US" dirty="0"/>
              <a:t> Management Plane handles external user interaction and administrative tasks like</a:t>
            </a:r>
            <a:endParaRPr lang="ru-RU" dirty="0"/>
          </a:p>
          <a:p>
            <a:r>
              <a:rPr lang="en-US" dirty="0"/>
              <a:t>authentication, logging, and configuration via a Web interface or CLI</a:t>
            </a:r>
            <a:endParaRPr lang="ru-RU" dirty="0"/>
          </a:p>
          <a:p>
            <a:r>
              <a:rPr lang="en-US" dirty="0"/>
              <a:t> Control Plane performs the internal device operations, provides the instructions used by</a:t>
            </a:r>
            <a:endParaRPr lang="ru-RU" dirty="0"/>
          </a:p>
          <a:p>
            <a:r>
              <a:rPr lang="en-US" dirty="0"/>
              <a:t>the silicon engines to direct the packets; it also runs the routing and switching protocols</a:t>
            </a:r>
            <a:endParaRPr lang="ru-RU" dirty="0"/>
          </a:p>
          <a:p>
            <a:r>
              <a:rPr lang="en-US" dirty="0"/>
              <a:t>and feeds operational data back to the management plane.</a:t>
            </a:r>
            <a:endParaRPr lang="ru-RU" dirty="0"/>
          </a:p>
          <a:p>
            <a:r>
              <a:rPr lang="en-US" dirty="0"/>
              <a:t> Data Plane is the engine room that moves packets through the device, using the</a:t>
            </a:r>
            <a:endParaRPr lang="ru-RU" dirty="0"/>
          </a:p>
          <a:p>
            <a:r>
              <a:rPr lang="en-US" dirty="0"/>
              <a:t>forwarding table supplied by the control plane to determine the output port.</a:t>
            </a:r>
            <a:endParaRPr lang="ru-RU" dirty="0"/>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8</a:t>
            </a:fld>
            <a:endParaRPr lang="ru-RU" noProof="0"/>
          </a:p>
        </p:txBody>
      </p:sp>
    </p:spTree>
    <p:extLst>
      <p:ext uri="{BB962C8B-B14F-4D97-AF65-F5344CB8AC3E}">
        <p14:creationId xmlns:p14="http://schemas.microsoft.com/office/powerpoint/2010/main" val="3479623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Segoe UI" panose="020B0502040204020203" pitchFamily="34" charset="0"/>
              </a:rPr>
              <a:t>In year 2006, SDN is originated from the Clean Slate Program in </a:t>
            </a:r>
            <a:r>
              <a:rPr lang="en-US" sz="1800" dirty="0" err="1">
                <a:effectLst/>
                <a:latin typeface="Segoe UI" panose="020B0502040204020203" pitchFamily="34" charset="0"/>
              </a:rPr>
              <a:t>Standford</a:t>
            </a:r>
            <a:r>
              <a:rPr lang="en-US" sz="1800" dirty="0">
                <a:effectLst/>
                <a:latin typeface="Segoe UI" panose="020B0502040204020203" pitchFamily="34" charset="0"/>
              </a:rPr>
              <a:t> University</a:t>
            </a:r>
            <a:br>
              <a:rPr lang="en-US" sz="1800" dirty="0">
                <a:effectLst/>
                <a:latin typeface="Segoe UI" panose="020B0502040204020203" pitchFamily="34" charset="0"/>
              </a:rPr>
            </a:br>
            <a:r>
              <a:rPr lang="en-US" sz="1800" dirty="0">
                <a:effectLst/>
                <a:latin typeface="Segoe UI" panose="020B0502040204020203" pitchFamily="34" charset="0"/>
              </a:rPr>
              <a:t>which is funded by GENI in United States. Led by Nick McKeown, the processor of the</a:t>
            </a:r>
            <a:br>
              <a:rPr lang="en-US" sz="1800" dirty="0">
                <a:effectLst/>
                <a:latin typeface="Segoe UI" panose="020B0502040204020203" pitchFamily="34" charset="0"/>
              </a:rPr>
            </a:br>
            <a:r>
              <a:rPr lang="en-US" sz="1800" dirty="0">
                <a:effectLst/>
                <a:latin typeface="Segoe UI" panose="020B0502040204020203" pitchFamily="34" charset="0"/>
              </a:rPr>
              <a:t>research team in Stanford University</a:t>
            </a:r>
            <a:endParaRPr lang="en-US" sz="1800" dirty="0">
              <a:effectLst/>
              <a:latin typeface="Arial" panose="020B0604020202020204" pitchFamily="34" charset="0"/>
            </a:endParaRPr>
          </a:p>
          <a:p>
            <a:r>
              <a:rPr lang="en-US" sz="1800" dirty="0">
                <a:effectLst/>
                <a:latin typeface="Segoe UI" panose="020B0502040204020203" pitchFamily="34" charset="0"/>
              </a:rPr>
              <a:t> McKeown is active in the software-defined networking (SDN) movement, which he helped</a:t>
            </a:r>
            <a:br>
              <a:rPr lang="en-US" sz="1800" dirty="0">
                <a:effectLst/>
                <a:latin typeface="Segoe UI" panose="020B0502040204020203" pitchFamily="34" charset="0"/>
              </a:rPr>
            </a:br>
            <a:r>
              <a:rPr lang="en-US" sz="1800" dirty="0">
                <a:effectLst/>
                <a:latin typeface="Segoe UI" panose="020B0502040204020203" pitchFamily="34" charset="0"/>
              </a:rPr>
              <a:t>start with Scott </a:t>
            </a:r>
            <a:r>
              <a:rPr lang="en-US" sz="1800" dirty="0" err="1">
                <a:effectLst/>
                <a:latin typeface="Segoe UI" panose="020B0502040204020203" pitchFamily="34" charset="0"/>
              </a:rPr>
              <a:t>Shenker</a:t>
            </a:r>
            <a:r>
              <a:rPr lang="en-US" sz="1800" dirty="0">
                <a:effectLst/>
                <a:latin typeface="Segoe UI" panose="020B0502040204020203" pitchFamily="34" charset="0"/>
              </a:rPr>
              <a:t> and Martin Casado. SDN and OpenFlow arose from the PhD work</a:t>
            </a:r>
            <a:br>
              <a:rPr lang="en-US" sz="1800" dirty="0">
                <a:effectLst/>
                <a:latin typeface="Segoe UI" panose="020B0502040204020203" pitchFamily="34" charset="0"/>
              </a:rPr>
            </a:br>
            <a:r>
              <a:rPr lang="en-US" sz="1800" dirty="0">
                <a:effectLst/>
                <a:latin typeface="Segoe UI" panose="020B0502040204020203" pitchFamily="34" charset="0"/>
              </a:rPr>
              <a:t>of Casado at Stanford University, where he was a student of McKeown. OpenFlow is a</a:t>
            </a:r>
            <a:br>
              <a:rPr lang="en-US" sz="1800" dirty="0">
                <a:effectLst/>
                <a:latin typeface="Segoe UI" panose="020B0502040204020203" pitchFamily="34" charset="0"/>
              </a:rPr>
            </a:br>
            <a:r>
              <a:rPr lang="en-US" sz="1800" dirty="0">
                <a:effectLst/>
                <a:latin typeface="Segoe UI" panose="020B0502040204020203" pitchFamily="34" charset="0"/>
              </a:rPr>
              <a:t>novel programmatic interface for controlling network switches, routers, Wi-Fi access</a:t>
            </a:r>
            <a:br>
              <a:rPr lang="en-US" sz="1800" dirty="0">
                <a:effectLst/>
                <a:latin typeface="Segoe UI" panose="020B0502040204020203" pitchFamily="34" charset="0"/>
              </a:rPr>
            </a:br>
            <a:r>
              <a:rPr lang="en-US" sz="1800" dirty="0">
                <a:effectLst/>
                <a:latin typeface="Segoe UI" panose="020B0502040204020203" pitchFamily="34" charset="0"/>
              </a:rPr>
              <a:t>points, cellular base stations and WDM/TDM equipment. OpenFlow challenged the</a:t>
            </a:r>
            <a:br>
              <a:rPr lang="en-US" sz="1800" dirty="0">
                <a:effectLst/>
                <a:latin typeface="Segoe UI" panose="020B0502040204020203" pitchFamily="34" charset="0"/>
              </a:rPr>
            </a:br>
            <a:r>
              <a:rPr lang="en-US" sz="1800" dirty="0">
                <a:effectLst/>
                <a:latin typeface="Segoe UI" panose="020B0502040204020203" pitchFamily="34" charset="0"/>
              </a:rPr>
              <a:t>vertically integrated approach to switch and router design of the past twenty</a:t>
            </a:r>
            <a:br>
              <a:rPr lang="en-US" sz="1800" dirty="0">
                <a:effectLst/>
                <a:latin typeface="Segoe UI" panose="020B0502040204020203" pitchFamily="34" charset="0"/>
              </a:rPr>
            </a:br>
            <a:r>
              <a:rPr lang="en-US" sz="1800" dirty="0" err="1">
                <a:effectLst/>
                <a:latin typeface="Segoe UI" panose="020B0502040204020203" pitchFamily="34" charset="0"/>
              </a:rPr>
              <a:t>years.McKeown</a:t>
            </a:r>
            <a:r>
              <a:rPr lang="en-US" sz="1800" dirty="0">
                <a:effectLst/>
                <a:latin typeface="Segoe UI" panose="020B0502040204020203" pitchFamily="34" charset="0"/>
              </a:rPr>
              <a:t> works closely with Guru </a:t>
            </a:r>
            <a:r>
              <a:rPr lang="en-US" sz="1800" dirty="0" err="1">
                <a:effectLst/>
                <a:latin typeface="Segoe UI" panose="020B0502040204020203" pitchFamily="34" charset="0"/>
              </a:rPr>
              <a:t>Parulkar</a:t>
            </a:r>
            <a:r>
              <a:rPr lang="en-US" sz="1800" dirty="0">
                <a:effectLst/>
                <a:latin typeface="Segoe UI" panose="020B0502040204020203" pitchFamily="34" charset="0"/>
              </a:rPr>
              <a:t>, Executive Director of the Stanford Open</a:t>
            </a:r>
            <a:br>
              <a:rPr lang="en-US" sz="1800" dirty="0">
                <a:effectLst/>
                <a:latin typeface="Segoe UI" panose="020B0502040204020203" pitchFamily="34" charset="0"/>
              </a:rPr>
            </a:br>
            <a:r>
              <a:rPr lang="en-US" sz="1800" dirty="0">
                <a:effectLst/>
                <a:latin typeface="Segoe UI" panose="020B0502040204020203" pitchFamily="34" charset="0"/>
              </a:rPr>
              <a:t>Network Research Centre (ONRC) and the Open Networking Lab (</a:t>
            </a:r>
            <a:r>
              <a:rPr lang="en-US" sz="1800" dirty="0" err="1">
                <a:effectLst/>
                <a:latin typeface="Segoe UI" panose="020B0502040204020203" pitchFamily="34" charset="0"/>
              </a:rPr>
              <a:t>ON.Lab</a:t>
            </a:r>
            <a:r>
              <a:rPr lang="en-US" sz="1800" dirty="0">
                <a:effectLst/>
                <a:latin typeface="Segoe UI" panose="020B0502040204020203" pitchFamily="34" charset="0"/>
              </a:rPr>
              <a:t>).[8]</a:t>
            </a:r>
            <a:endParaRPr lang="en-US" sz="1800" dirty="0">
              <a:effectLst/>
              <a:latin typeface="Arial" panose="020B0604020202020204" pitchFamily="34" charset="0"/>
            </a:endParaRPr>
          </a:p>
          <a:p>
            <a:r>
              <a:rPr lang="en-US" sz="1800" dirty="0">
                <a:effectLst/>
                <a:latin typeface="Segoe UI" panose="020B0502040204020203" pitchFamily="34" charset="0"/>
              </a:rPr>
              <a:t> In 2007, Casado, McKeown and </a:t>
            </a:r>
            <a:r>
              <a:rPr lang="en-US" sz="1800" dirty="0" err="1">
                <a:effectLst/>
                <a:latin typeface="Segoe UI" panose="020B0502040204020203" pitchFamily="34" charset="0"/>
              </a:rPr>
              <a:t>Shenker</a:t>
            </a:r>
            <a:r>
              <a:rPr lang="en-US" sz="1800" dirty="0">
                <a:effectLst/>
                <a:latin typeface="Segoe UI" panose="020B0502040204020203" pitchFamily="34" charset="0"/>
              </a:rPr>
              <a:t> co-founded </a:t>
            </a:r>
            <a:r>
              <a:rPr lang="en-US" sz="1800" dirty="0" err="1">
                <a:effectLst/>
                <a:latin typeface="Segoe UI" panose="020B0502040204020203" pitchFamily="34" charset="0"/>
              </a:rPr>
              <a:t>Nicira</a:t>
            </a:r>
            <a:r>
              <a:rPr lang="en-US" sz="1800" dirty="0">
                <a:effectLst/>
                <a:latin typeface="Segoe UI" panose="020B0502040204020203" pitchFamily="34" charset="0"/>
              </a:rPr>
              <a:t> Networks, a Palo Alto,</a:t>
            </a:r>
            <a:br>
              <a:rPr lang="en-US" sz="1800" dirty="0">
                <a:effectLst/>
                <a:latin typeface="Segoe UI" panose="020B0502040204020203" pitchFamily="34" charset="0"/>
              </a:rPr>
            </a:br>
            <a:r>
              <a:rPr lang="en-US" sz="1800" dirty="0">
                <a:effectLst/>
                <a:latin typeface="Segoe UI" panose="020B0502040204020203" pitchFamily="34" charset="0"/>
              </a:rPr>
              <a:t>California based company working on network virtualization, acquired by VMWare for</a:t>
            </a:r>
            <a:br>
              <a:rPr lang="en-US" sz="1800" dirty="0">
                <a:effectLst/>
                <a:latin typeface="Segoe UI" panose="020B0502040204020203" pitchFamily="34" charset="0"/>
              </a:rPr>
            </a:br>
            <a:r>
              <a:rPr lang="en-US" sz="1800" dirty="0">
                <a:effectLst/>
                <a:latin typeface="Segoe UI" panose="020B0502040204020203" pitchFamily="34" charset="0"/>
              </a:rPr>
              <a:t>$1.26 billion in July 2012.In 2011 McKeown and </a:t>
            </a:r>
            <a:r>
              <a:rPr lang="en-US" sz="1800" dirty="0" err="1">
                <a:effectLst/>
                <a:latin typeface="Segoe UI" panose="020B0502040204020203" pitchFamily="34" charset="0"/>
              </a:rPr>
              <a:t>Shenker</a:t>
            </a:r>
            <a:r>
              <a:rPr lang="en-US" sz="1800" dirty="0">
                <a:effectLst/>
                <a:latin typeface="Segoe UI" panose="020B0502040204020203" pitchFamily="34" charset="0"/>
              </a:rPr>
              <a:t> co-founded the Open</a:t>
            </a:r>
            <a:br>
              <a:rPr lang="en-US" sz="1800" dirty="0">
                <a:effectLst/>
                <a:latin typeface="Segoe UI" panose="020B0502040204020203" pitchFamily="34" charset="0"/>
              </a:rPr>
            </a:br>
            <a:r>
              <a:rPr lang="en-US" sz="1800" dirty="0">
                <a:effectLst/>
                <a:latin typeface="Segoe UI" panose="020B0502040204020203" pitchFamily="34" charset="0"/>
              </a:rPr>
              <a:t>Networking Foundation (ONF) to transfer control of OpenFlow to a newly created not-for-</a:t>
            </a:r>
            <a:br>
              <a:rPr lang="en-US" sz="1800" dirty="0">
                <a:effectLst/>
                <a:latin typeface="Segoe UI" panose="020B0502040204020203" pitchFamily="34" charset="0"/>
              </a:rPr>
            </a:br>
            <a:r>
              <a:rPr lang="en-US" sz="1800" dirty="0">
                <a:effectLst/>
                <a:latin typeface="Segoe UI" panose="020B0502040204020203" pitchFamily="34" charset="0"/>
              </a:rPr>
              <a:t>profit organization. Above are reference from Wikipedia.</a:t>
            </a:r>
            <a:endParaRPr lang="en-US" sz="1800" dirty="0">
              <a:effectLst/>
              <a:latin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18</a:t>
            </a:fld>
            <a:endParaRPr lang="ru-RU" noProof="0"/>
          </a:p>
        </p:txBody>
      </p:sp>
    </p:spTree>
    <p:extLst>
      <p:ext uri="{BB962C8B-B14F-4D97-AF65-F5344CB8AC3E}">
        <p14:creationId xmlns:p14="http://schemas.microsoft.com/office/powerpoint/2010/main" val="36619858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CMU: Centralized Monitoring Unit</a:t>
            </a:r>
            <a:br>
              <a:rPr lang="en-US" dirty="0">
                <a:cs typeface="+mn-lt"/>
              </a:rPr>
            </a:br>
            <a:r>
              <a:rPr lang="en-US" dirty="0">
                <a:effectLst/>
                <a:latin typeface="Arial"/>
                <a:cs typeface="Arial"/>
              </a:rPr>
              <a:t> MPU: Main Processing Unit</a:t>
            </a:r>
            <a:br>
              <a:rPr lang="en-US" dirty="0">
                <a:cs typeface="+mn-lt"/>
              </a:rPr>
            </a:br>
            <a:r>
              <a:rPr lang="en-US" dirty="0">
                <a:effectLst/>
                <a:latin typeface="Arial"/>
                <a:cs typeface="Arial"/>
              </a:rPr>
              <a:t> LPU: Line Process Unit</a:t>
            </a:r>
            <a:br>
              <a:rPr lang="en-US" dirty="0">
                <a:cs typeface="+mn-lt"/>
              </a:rPr>
            </a:br>
            <a:r>
              <a:rPr lang="en-US" dirty="0">
                <a:effectLst/>
                <a:latin typeface="Arial"/>
                <a:cs typeface="Arial"/>
              </a:rPr>
              <a:t> SFU: Switch Fabric Unit</a:t>
            </a:r>
            <a:endParaRPr lang="en-US" dirty="0">
              <a:latin typeface="Arial"/>
              <a:cs typeface="Arial"/>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171</a:t>
            </a:fld>
            <a:endParaRPr lang="ru-RU" noProof="0"/>
          </a:p>
        </p:txBody>
      </p:sp>
    </p:spTree>
    <p:extLst>
      <p:ext uri="{BB962C8B-B14F-4D97-AF65-F5344CB8AC3E}">
        <p14:creationId xmlns:p14="http://schemas.microsoft.com/office/powerpoint/2010/main" val="41221154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172</a:t>
            </a:fld>
            <a:endParaRPr lang="ru-RU" noProof="0"/>
          </a:p>
        </p:txBody>
      </p:sp>
    </p:spTree>
    <p:extLst>
      <p:ext uri="{BB962C8B-B14F-4D97-AF65-F5344CB8AC3E}">
        <p14:creationId xmlns:p14="http://schemas.microsoft.com/office/powerpoint/2010/main" val="17814512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On core switches, cabling between line cards and switch fabric units is an important factor</a:t>
            </a:r>
            <a:r>
              <a:rPr lang="en-US" dirty="0">
                <a:latin typeface="Arial"/>
                <a:cs typeface="Arial"/>
              </a:rPr>
              <a:t> </a:t>
            </a:r>
            <a:r>
              <a:rPr lang="en-US" dirty="0">
                <a:effectLst/>
                <a:latin typeface="Arial"/>
                <a:cs typeface="Arial"/>
              </a:rPr>
              <a:t>that determines per slot bandwidth. A longer backplane cable and a higher rate indicate a</a:t>
            </a:r>
            <a:r>
              <a:rPr lang="en-US" dirty="0">
                <a:latin typeface="Arial"/>
                <a:cs typeface="Arial"/>
              </a:rPr>
              <a:t> </a:t>
            </a:r>
            <a:r>
              <a:rPr lang="en-US" dirty="0">
                <a:effectLst/>
                <a:latin typeface="Arial"/>
                <a:cs typeface="Arial"/>
              </a:rPr>
              <a:t>greater loss.</a:t>
            </a:r>
            <a:r>
              <a:rPr lang="en-US" dirty="0">
                <a:latin typeface="Arial"/>
                <a:cs typeface="Arial"/>
              </a:rPr>
              <a:t> </a:t>
            </a:r>
            <a:br>
              <a:rPr lang="en-US" dirty="0">
                <a:cs typeface="+mn-lt"/>
              </a:rPr>
            </a:br>
            <a:endParaRPr lang="en-US">
              <a:latin typeface="Arial"/>
              <a:cs typeface="Arial"/>
            </a:endParaRPr>
          </a:p>
          <a:p>
            <a:r>
              <a:rPr lang="en-US" dirty="0">
                <a:effectLst/>
                <a:latin typeface="Arial"/>
                <a:cs typeface="Arial"/>
              </a:rPr>
              <a:t>The CE12800 uses an orthogonal architecture, which does not require backplane cables.</a:t>
            </a:r>
            <a:r>
              <a:rPr lang="en-US" dirty="0">
                <a:latin typeface="Arial"/>
                <a:cs typeface="Arial"/>
              </a:rPr>
              <a:t> </a:t>
            </a:r>
            <a:r>
              <a:rPr lang="en-US" dirty="0">
                <a:effectLst/>
                <a:latin typeface="Arial"/>
                <a:cs typeface="Arial"/>
              </a:rPr>
              <a:t>This architecture greatly increases system bandwidth and improves the evolution capability.</a:t>
            </a:r>
            <a:r>
              <a:rPr lang="en-US" dirty="0">
                <a:latin typeface="Arial"/>
                <a:cs typeface="Arial"/>
              </a:rPr>
              <a:t> </a:t>
            </a:r>
            <a:br>
              <a:rPr lang="en-US" dirty="0">
                <a:cs typeface="+mn-lt"/>
              </a:rPr>
            </a:br>
            <a:endParaRPr lang="en-US">
              <a:latin typeface="Arial"/>
              <a:cs typeface="Arial"/>
            </a:endParaRPr>
          </a:p>
          <a:p>
            <a:r>
              <a:rPr lang="en-US" dirty="0">
                <a:effectLst/>
                <a:latin typeface="Arial"/>
                <a:cs typeface="Arial"/>
              </a:rPr>
              <a:t>With an orthogonal design (three-level Clos architecture), service line cards and switch</a:t>
            </a:r>
            <a:r>
              <a:rPr lang="en-US" dirty="0">
                <a:latin typeface="Arial"/>
                <a:cs typeface="Arial"/>
              </a:rPr>
              <a:t> </a:t>
            </a:r>
            <a:r>
              <a:rPr lang="en-US" dirty="0">
                <a:effectLst/>
                <a:latin typeface="Arial"/>
                <a:cs typeface="Arial"/>
              </a:rPr>
              <a:t>fabric units of the CE12800 constitute a multi-level multi-plane switch fabric.</a:t>
            </a:r>
            <a:r>
              <a:rPr lang="en-US" dirty="0">
                <a:latin typeface="Arial"/>
                <a:cs typeface="Arial"/>
              </a:rPr>
              <a:t> </a:t>
            </a:r>
            <a:endParaRPr lang="ru-RU" dirty="0">
              <a:cs typeface="Calibri"/>
            </a:endParaRPr>
          </a:p>
          <a:p>
            <a:endParaRPr lang="en-US" dirty="0">
              <a:latin typeface="Arial"/>
              <a:cs typeface="Arial"/>
            </a:endParaRPr>
          </a:p>
          <a:p>
            <a:r>
              <a:rPr lang="en-US" dirty="0">
                <a:effectLst/>
                <a:latin typeface="Arial"/>
                <a:cs typeface="Arial"/>
              </a:rPr>
              <a:t>This switch</a:t>
            </a:r>
            <a:r>
              <a:rPr lang="en-US" dirty="0">
                <a:latin typeface="Arial"/>
                <a:cs typeface="Arial"/>
              </a:rPr>
              <a:t> </a:t>
            </a:r>
            <a:r>
              <a:rPr lang="en-US" dirty="0">
                <a:effectLst/>
                <a:latin typeface="Arial"/>
                <a:cs typeface="Arial"/>
              </a:rPr>
              <a:t>fabric allows for unlimited capacity expansion, helping implement large-scale non-blocking</a:t>
            </a:r>
            <a:r>
              <a:rPr lang="en-US" dirty="0">
                <a:latin typeface="Arial"/>
                <a:cs typeface="Arial"/>
              </a:rPr>
              <a:t> </a:t>
            </a:r>
            <a:r>
              <a:rPr lang="en-US" dirty="0">
                <a:effectLst/>
                <a:latin typeface="Arial"/>
                <a:cs typeface="Arial"/>
              </a:rPr>
              <a:t>switching in data centers.</a:t>
            </a:r>
            <a:br>
              <a:rPr lang="en-US" dirty="0">
                <a:cs typeface="+mn-lt"/>
              </a:rPr>
            </a:br>
            <a:endParaRPr lang="en-US" dirty="0">
              <a:latin typeface="Arial"/>
              <a:cs typeface="Arial"/>
            </a:endParaRPr>
          </a:p>
          <a:p>
            <a:r>
              <a:rPr lang="en-US" dirty="0">
                <a:effectLst/>
                <a:latin typeface="Arial"/>
                <a:cs typeface="Arial"/>
              </a:rPr>
              <a:t>Clos architecture has multiple levels, at each of which a switch unit is connected to all</a:t>
            </a:r>
            <a:r>
              <a:rPr lang="en-US" dirty="0">
                <a:latin typeface="Arial"/>
                <a:cs typeface="Arial"/>
              </a:rPr>
              <a:t> </a:t>
            </a:r>
            <a:r>
              <a:rPr lang="en-US" dirty="0">
                <a:effectLst/>
                <a:latin typeface="Arial"/>
                <a:cs typeface="Arial"/>
              </a:rPr>
              <a:t>switch units at a lower level. Clos architecture is non-blocking, re-arrangeable, and</a:t>
            </a:r>
            <a:r>
              <a:rPr lang="en-US" dirty="0">
                <a:latin typeface="Arial"/>
                <a:cs typeface="Arial"/>
              </a:rPr>
              <a:t> </a:t>
            </a:r>
            <a:r>
              <a:rPr lang="en-US" dirty="0">
                <a:effectLst/>
                <a:latin typeface="Arial"/>
                <a:cs typeface="Arial"/>
              </a:rPr>
              <a:t>scalable.</a:t>
            </a:r>
            <a:endParaRPr lang="en-US" dirty="0">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177</a:t>
            </a:fld>
            <a:endParaRPr lang="ru-RU" noProof="0"/>
          </a:p>
        </p:txBody>
      </p:sp>
    </p:spTree>
    <p:extLst>
      <p:ext uri="{BB962C8B-B14F-4D97-AF65-F5344CB8AC3E}">
        <p14:creationId xmlns:p14="http://schemas.microsoft.com/office/powerpoint/2010/main" val="37295885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178</a:t>
            </a:fld>
            <a:endParaRPr lang="ru-RU" noProof="0"/>
          </a:p>
        </p:txBody>
      </p:sp>
    </p:spTree>
    <p:extLst>
      <p:ext uri="{BB962C8B-B14F-4D97-AF65-F5344CB8AC3E}">
        <p14:creationId xmlns:p14="http://schemas.microsoft.com/office/powerpoint/2010/main" val="31685209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Huawei CE6800/5800 series switches are next-generation data center switches designed</a:t>
            </a:r>
            <a:r>
              <a:rPr lang="en-US" dirty="0">
                <a:latin typeface="Arial"/>
                <a:cs typeface="Arial"/>
              </a:rPr>
              <a:t> </a:t>
            </a:r>
            <a:r>
              <a:rPr lang="en-US" dirty="0">
                <a:effectLst/>
                <a:latin typeface="Arial"/>
                <a:cs typeface="Arial"/>
              </a:rPr>
              <a:t>for high-performance data centers. The CE6800 series switches support 10GE access, while</a:t>
            </a:r>
            <a:r>
              <a:rPr lang="en-US" dirty="0">
                <a:latin typeface="Arial"/>
                <a:cs typeface="Arial"/>
              </a:rPr>
              <a:t> </a:t>
            </a:r>
            <a:r>
              <a:rPr lang="en-US" dirty="0">
                <a:effectLst/>
                <a:latin typeface="Arial"/>
                <a:cs typeface="Arial"/>
              </a:rPr>
              <a:t>the CE5800 series switches support GE access.</a:t>
            </a:r>
            <a:br>
              <a:rPr lang="en-US" dirty="0">
                <a:cs typeface="+mn-lt"/>
              </a:rPr>
            </a:br>
            <a:r>
              <a:rPr lang="en-US" dirty="0">
                <a:latin typeface="Arial"/>
                <a:cs typeface="Arial"/>
              </a:rPr>
              <a:t> </a:t>
            </a:r>
            <a:endParaRPr lang="ru-RU" dirty="0"/>
          </a:p>
          <a:p>
            <a:r>
              <a:rPr lang="en-US" dirty="0">
                <a:effectLst/>
                <a:latin typeface="Arial"/>
                <a:cs typeface="Arial"/>
              </a:rPr>
              <a:t>The CE6800/5800 series switches function as access switches, servers connect to</a:t>
            </a:r>
            <a:r>
              <a:rPr lang="en-US" dirty="0">
                <a:latin typeface="Arial"/>
                <a:cs typeface="Arial"/>
              </a:rPr>
              <a:t> </a:t>
            </a:r>
            <a:r>
              <a:rPr lang="en-US" dirty="0">
                <a:effectLst/>
                <a:latin typeface="Arial"/>
                <a:cs typeface="Arial"/>
              </a:rPr>
              <a:t>CE6800/5800 switches through GE/10GE uplinks; and CE6800/5800 switches connect to</a:t>
            </a:r>
            <a:r>
              <a:rPr lang="en-US" dirty="0">
                <a:latin typeface="Arial"/>
                <a:cs typeface="Arial"/>
              </a:rPr>
              <a:t> </a:t>
            </a:r>
            <a:r>
              <a:rPr lang="en-US" dirty="0">
                <a:effectLst/>
                <a:latin typeface="Arial"/>
                <a:cs typeface="Arial"/>
              </a:rPr>
              <a:t>core switches CE12800 through 10GE/40GE uplinks.</a:t>
            </a:r>
            <a:br>
              <a:rPr lang="en-US" dirty="0">
                <a:cs typeface="+mn-lt"/>
              </a:rPr>
            </a:br>
            <a:endParaRPr lang="en-US" dirty="0">
              <a:latin typeface="Arial"/>
              <a:cs typeface="Arial"/>
            </a:endParaRPr>
          </a:p>
          <a:p>
            <a:r>
              <a:rPr lang="en-US" dirty="0">
                <a:effectLst/>
                <a:latin typeface="Arial"/>
                <a:cs typeface="Arial"/>
              </a:rPr>
              <a:t>CE6800/5800 switches provide high-performance 40GE ports, which can connect to </a:t>
            </a:r>
            <a:r>
              <a:rPr lang="en-US" dirty="0">
                <a:latin typeface="Arial"/>
                <a:cs typeface="Arial"/>
              </a:rPr>
              <a:t>high-density</a:t>
            </a:r>
            <a:r>
              <a:rPr lang="en-US" dirty="0">
                <a:effectLst/>
                <a:latin typeface="Arial"/>
                <a:cs typeface="Arial"/>
              </a:rPr>
              <a:t> 40GE line processing units (LPUs) on CE12800 switches to construct full-40G data</a:t>
            </a:r>
            <a:r>
              <a:rPr lang="en-US" dirty="0">
                <a:latin typeface="Arial"/>
                <a:cs typeface="Arial"/>
              </a:rPr>
              <a:t> </a:t>
            </a:r>
            <a:r>
              <a:rPr lang="en-US" dirty="0">
                <a:effectLst/>
                <a:latin typeface="Arial"/>
                <a:cs typeface="Arial"/>
              </a:rPr>
              <a:t>center networks.</a:t>
            </a:r>
          </a:p>
          <a:p>
            <a:endParaRPr lang="en-US"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179</a:t>
            </a:fld>
            <a:endParaRPr lang="ru-RU" noProof="0"/>
          </a:p>
        </p:txBody>
      </p:sp>
    </p:spTree>
    <p:extLst>
      <p:ext uri="{BB962C8B-B14F-4D97-AF65-F5344CB8AC3E}">
        <p14:creationId xmlns:p14="http://schemas.microsoft.com/office/powerpoint/2010/main" val="8524654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CE6800/5800 switches use cutting-edge hardware platforms in the industry. By using a </a:t>
            </a:r>
            <a:r>
              <a:rPr lang="en-US" dirty="0">
                <a:latin typeface="Arial"/>
                <a:cs typeface="Arial"/>
              </a:rPr>
              <a:t>1U</a:t>
            </a:r>
            <a:r>
              <a:rPr lang="en-US" dirty="0">
                <a:effectLst/>
                <a:latin typeface="Arial"/>
                <a:cs typeface="Arial"/>
              </a:rPr>
              <a:t> (1 U = 44.45 mm) box, CE6800/5800 switches provide high port densities and </a:t>
            </a:r>
            <a:r>
              <a:rPr lang="en-US" dirty="0">
                <a:latin typeface="Arial"/>
                <a:cs typeface="Arial"/>
              </a:rPr>
              <a:t>line-rate </a:t>
            </a:r>
            <a:r>
              <a:rPr lang="en-US" dirty="0">
                <a:effectLst/>
                <a:latin typeface="Arial"/>
                <a:cs typeface="Arial"/>
              </a:rPr>
              <a:t>forwarding capabilities.</a:t>
            </a:r>
            <a:r>
              <a:rPr lang="en-US" dirty="0">
                <a:latin typeface="Arial"/>
                <a:cs typeface="Arial"/>
              </a:rPr>
              <a:t>  </a:t>
            </a:r>
            <a:r>
              <a:rPr lang="en-US" dirty="0">
                <a:effectLst/>
                <a:latin typeface="Arial"/>
                <a:cs typeface="Arial"/>
              </a:rPr>
              <a:t>Next-generation, </a:t>
            </a:r>
            <a:r>
              <a:rPr lang="en-US" dirty="0">
                <a:latin typeface="Arial"/>
                <a:cs typeface="Arial"/>
              </a:rPr>
              <a:t>high-performance</a:t>
            </a:r>
            <a:r>
              <a:rPr lang="en-US" dirty="0">
                <a:effectLst/>
                <a:latin typeface="Arial"/>
                <a:cs typeface="Arial"/>
              </a:rPr>
              <a:t> servers in super high density</a:t>
            </a:r>
            <a:r>
              <a:rPr lang="en-US" dirty="0">
                <a:latin typeface="Arial"/>
                <a:cs typeface="Arial"/>
              </a:rPr>
              <a:t> </a:t>
            </a:r>
            <a:r>
              <a:rPr lang="en-US" dirty="0">
                <a:effectLst/>
                <a:latin typeface="Arial"/>
                <a:cs typeface="Arial"/>
              </a:rPr>
              <a:t>arrangements can easily connect to CE6800/5800 switches.</a:t>
            </a:r>
            <a:br>
              <a:rPr lang="en-US" dirty="0">
                <a:cs typeface="+mn-lt"/>
              </a:rPr>
            </a:br>
            <a:endParaRPr lang="en-US" dirty="0">
              <a:latin typeface="Arial"/>
              <a:cs typeface="Arial"/>
            </a:endParaRPr>
          </a:p>
          <a:p>
            <a:r>
              <a:rPr lang="en-US" dirty="0">
                <a:effectLst/>
                <a:latin typeface="Arial"/>
                <a:cs typeface="Arial"/>
              </a:rPr>
              <a:t>CE5850-48T4S2Q-EI: Provides forty-eight 10/100/1000BASE-T Ethernet ports, four 10G</a:t>
            </a:r>
            <a:r>
              <a:rPr lang="en-US" dirty="0">
                <a:latin typeface="Arial"/>
                <a:cs typeface="Arial"/>
              </a:rPr>
              <a:t> </a:t>
            </a:r>
            <a:r>
              <a:rPr lang="en-US" dirty="0">
                <a:effectLst/>
                <a:latin typeface="Arial"/>
                <a:cs typeface="Arial"/>
              </a:rPr>
              <a:t>SFP+ Ethernet optical ports, and two 40G QSFP+ Ethernet optical ports.</a:t>
            </a:r>
            <a:endParaRPr lang="en-US" dirty="0">
              <a:cs typeface="Calibri"/>
            </a:endParaRPr>
          </a:p>
          <a:p>
            <a:endParaRPr lang="en-US" dirty="0">
              <a:effectLst/>
              <a:latin typeface="Arial" panose="020B0604020202020204" pitchFamily="34" charset="0"/>
            </a:endParaRPr>
          </a:p>
          <a:p>
            <a:endParaRPr lang="en-US" dirty="0">
              <a:effectLst/>
              <a:latin typeface="Arial" panose="020B0604020202020204" pitchFamily="34" charset="0"/>
            </a:endParaRPr>
          </a:p>
          <a:p>
            <a:endParaRPr lang="en-US" dirty="0">
              <a:effectLst/>
              <a:latin typeface="Arial" panose="020B0604020202020204" pitchFamily="34" charset="0"/>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180</a:t>
            </a:fld>
            <a:endParaRPr lang="ru-RU" noProof="0"/>
          </a:p>
        </p:txBody>
      </p:sp>
    </p:spTree>
    <p:extLst>
      <p:ext uri="{BB962C8B-B14F-4D97-AF65-F5344CB8AC3E}">
        <p14:creationId xmlns:p14="http://schemas.microsoft.com/office/powerpoint/2010/main" val="7065981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CE6850-48T4Q-EI: Provides forty-eight 10G BASE-T Ethernet ports and four 40G QSFP+</a:t>
            </a:r>
            <a:r>
              <a:rPr lang="en-US" dirty="0">
                <a:latin typeface="Arial"/>
                <a:cs typeface="Arial"/>
              </a:rPr>
              <a:t>  </a:t>
            </a:r>
            <a:r>
              <a:rPr lang="en-US" dirty="0">
                <a:effectLst/>
                <a:latin typeface="Arial"/>
                <a:cs typeface="Arial"/>
              </a:rPr>
              <a:t>Ethernet optical ports</a:t>
            </a:r>
            <a:br>
              <a:rPr lang="en-US" dirty="0">
                <a:cs typeface="+mn-lt"/>
              </a:rPr>
            </a:br>
            <a:r>
              <a:rPr lang="en-US" dirty="0">
                <a:effectLst/>
                <a:latin typeface="Arial"/>
                <a:cs typeface="Arial"/>
              </a:rPr>
              <a:t>The 1.28Tbps exchange capacity, the industry‘s highest performance;</a:t>
            </a:r>
            <a:r>
              <a:rPr lang="en-US" dirty="0">
                <a:latin typeface="Arial"/>
                <a:cs typeface="Arial"/>
              </a:rPr>
              <a:t> </a:t>
            </a:r>
            <a:r>
              <a:rPr lang="en-US" dirty="0">
                <a:effectLst/>
                <a:latin typeface="Arial"/>
                <a:cs typeface="Arial"/>
              </a:rPr>
              <a:t>960Mpps forwarding performance, L2/L3 wire-speed forwarding. 64</a:t>
            </a:r>
            <a:r>
              <a:rPr lang="en-US" dirty="0">
                <a:latin typeface="Arial"/>
                <a:cs typeface="Arial"/>
              </a:rPr>
              <a:t> </a:t>
            </a:r>
            <a:r>
              <a:rPr lang="en-US" dirty="0">
                <a:effectLst/>
                <a:latin typeface="Arial"/>
                <a:cs typeface="Arial"/>
              </a:rPr>
              <a:t>10GE interfaces at most, the industry’s highest density, to meet Gigabit</a:t>
            </a:r>
            <a:r>
              <a:rPr lang="en-US" dirty="0">
                <a:latin typeface="Arial"/>
                <a:cs typeface="Arial"/>
              </a:rPr>
              <a:t> </a:t>
            </a:r>
            <a:r>
              <a:rPr lang="en-US" dirty="0">
                <a:effectLst/>
                <a:latin typeface="Arial"/>
                <a:cs typeface="Arial"/>
              </a:rPr>
              <a:t>server density access needs. Supports four 40G high-performance QSFP+ interface, and the QSFP+ can be used as four 10GE interfaces to allows</a:t>
            </a:r>
            <a:r>
              <a:rPr lang="en-US" dirty="0">
                <a:latin typeface="Arial"/>
                <a:cs typeface="Arial"/>
              </a:rPr>
              <a:t> </a:t>
            </a:r>
            <a:r>
              <a:rPr lang="en-US" dirty="0">
                <a:effectLst/>
                <a:latin typeface="Arial"/>
                <a:cs typeface="Arial"/>
              </a:rPr>
              <a:t>flexible networking capability; 40GE uplink and CE12800 series work</a:t>
            </a:r>
            <a:r>
              <a:rPr lang="en-US" dirty="0">
                <a:latin typeface="Arial"/>
                <a:cs typeface="Arial"/>
              </a:rPr>
              <a:t> </a:t>
            </a:r>
            <a:r>
              <a:rPr lang="en-US" dirty="0">
                <a:effectLst/>
                <a:latin typeface="Arial"/>
                <a:cs typeface="Arial"/>
              </a:rPr>
              <a:t>together to build a non-blocking network platform.</a:t>
            </a:r>
            <a:endParaRPr lang="en-US" dirty="0">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181</a:t>
            </a:fld>
            <a:endParaRPr lang="ru-RU" noProof="0"/>
          </a:p>
        </p:txBody>
      </p:sp>
    </p:spTree>
    <p:extLst>
      <p:ext uri="{BB962C8B-B14F-4D97-AF65-F5344CB8AC3E}">
        <p14:creationId xmlns:p14="http://schemas.microsoft.com/office/powerpoint/2010/main" val="5746717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CE6850-48S4Q-EI: Provides forty-eight 10G SFP+ Ethernet optical ports and four 40G</a:t>
            </a:r>
            <a:r>
              <a:rPr lang="en-US" dirty="0">
                <a:latin typeface="Arial"/>
                <a:cs typeface="Arial"/>
              </a:rPr>
              <a:t> </a:t>
            </a:r>
            <a:r>
              <a:rPr lang="en-US" dirty="0">
                <a:effectLst/>
                <a:latin typeface="Arial"/>
                <a:cs typeface="Arial"/>
              </a:rPr>
              <a:t>QSFP+ Ethernet optical ports.</a:t>
            </a:r>
            <a:endParaRPr lang="en-US"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182</a:t>
            </a:fld>
            <a:endParaRPr lang="ru-RU" noProof="0"/>
          </a:p>
        </p:txBody>
      </p:sp>
    </p:spTree>
    <p:extLst>
      <p:ext uri="{BB962C8B-B14F-4D97-AF65-F5344CB8AC3E}">
        <p14:creationId xmlns:p14="http://schemas.microsoft.com/office/powerpoint/2010/main" val="42572584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The Agile Controller-DCN is deployed at the network control layer of the Huawei</a:t>
            </a:r>
            <a:r>
              <a:rPr lang="en-US" dirty="0">
                <a:latin typeface="Arial"/>
                <a:cs typeface="Arial"/>
              </a:rPr>
              <a:t> </a:t>
            </a:r>
            <a:r>
              <a:rPr lang="en-US" dirty="0" err="1">
                <a:effectLst/>
                <a:latin typeface="Arial"/>
                <a:cs typeface="Arial"/>
              </a:rPr>
              <a:t>CloudFabric</a:t>
            </a:r>
            <a:r>
              <a:rPr lang="en-US" dirty="0">
                <a:effectLst/>
                <a:latin typeface="Arial"/>
                <a:cs typeface="Arial"/>
              </a:rPr>
              <a:t> DCN solution. </a:t>
            </a:r>
            <a:endParaRPr lang="ru-RU"/>
          </a:p>
          <a:p>
            <a:endParaRPr lang="en-US" dirty="0">
              <a:latin typeface="Arial"/>
              <a:cs typeface="Arial"/>
            </a:endParaRPr>
          </a:p>
          <a:p>
            <a:r>
              <a:rPr lang="en-US" dirty="0">
                <a:effectLst/>
                <a:latin typeface="Arial"/>
                <a:cs typeface="Arial"/>
              </a:rPr>
              <a:t>Based on the open and high reliable distributed cluster</a:t>
            </a:r>
            <a:r>
              <a:rPr lang="en-US" dirty="0">
                <a:latin typeface="Arial"/>
                <a:cs typeface="Arial"/>
              </a:rPr>
              <a:t> </a:t>
            </a:r>
            <a:r>
              <a:rPr lang="en-US" dirty="0">
                <a:effectLst/>
                <a:latin typeface="Arial"/>
                <a:cs typeface="Arial"/>
              </a:rPr>
              <a:t>architecture, the Agile Controller-DCN can interconnect with mainstream cloud platforms</a:t>
            </a:r>
            <a:r>
              <a:rPr lang="en-US" dirty="0">
                <a:latin typeface="Arial"/>
                <a:cs typeface="Arial"/>
              </a:rPr>
              <a:t> </a:t>
            </a:r>
            <a:r>
              <a:rPr lang="en-US" dirty="0">
                <a:effectLst/>
                <a:latin typeface="Arial"/>
                <a:cs typeface="Arial"/>
              </a:rPr>
              <a:t>and computing management platforms to provide capabilities such as automatic</a:t>
            </a:r>
            <a:r>
              <a:rPr lang="en-US" dirty="0">
                <a:latin typeface="Arial"/>
                <a:cs typeface="Arial"/>
              </a:rPr>
              <a:t> </a:t>
            </a:r>
            <a:r>
              <a:rPr lang="en-US" dirty="0">
                <a:effectLst/>
                <a:latin typeface="Arial"/>
                <a:cs typeface="Arial"/>
              </a:rPr>
              <a:t>deployment, refined O&amp;M, and multi-DC disaster recovery (DR).</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185</a:t>
            </a:fld>
            <a:endParaRPr lang="ru-RU" noProof="0"/>
          </a:p>
        </p:txBody>
      </p:sp>
    </p:spTree>
    <p:extLst>
      <p:ext uri="{BB962C8B-B14F-4D97-AF65-F5344CB8AC3E}">
        <p14:creationId xmlns:p14="http://schemas.microsoft.com/office/powerpoint/2010/main" val="19652003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Distributed basic service layer</a:t>
            </a:r>
            <a:br>
              <a:rPr lang="en-US" dirty="0">
                <a:cs typeface="+mn-lt"/>
              </a:rPr>
            </a:br>
            <a:r>
              <a:rPr lang="en-US" dirty="0">
                <a:effectLst/>
                <a:latin typeface="Arial"/>
                <a:cs typeface="Arial"/>
              </a:rPr>
              <a:t>This layer provides basic middleware services for SDN-based distributed programming, including the OSGi container, Akka cluster</a:t>
            </a:r>
            <a:r>
              <a:rPr lang="en-US" dirty="0">
                <a:latin typeface="Arial"/>
                <a:cs typeface="Arial"/>
              </a:rPr>
              <a:t> </a:t>
            </a:r>
            <a:r>
              <a:rPr lang="en-US" dirty="0">
                <a:effectLst/>
                <a:latin typeface="Arial"/>
                <a:cs typeface="Arial"/>
              </a:rPr>
              <a:t>management, distributed cache, distributed database cache, and distributed lock. </a:t>
            </a:r>
            <a:endParaRPr lang="ru-RU" dirty="0"/>
          </a:p>
          <a:p>
            <a:r>
              <a:rPr lang="en-US" dirty="0">
                <a:effectLst/>
                <a:latin typeface="Arial"/>
                <a:cs typeface="Arial"/>
              </a:rPr>
              <a:t>The OSGi container is provided by the Open</a:t>
            </a:r>
            <a:r>
              <a:rPr lang="en-US" dirty="0">
                <a:latin typeface="Arial"/>
                <a:cs typeface="Arial"/>
              </a:rPr>
              <a:t> </a:t>
            </a:r>
            <a:r>
              <a:rPr lang="en-US" dirty="0">
                <a:effectLst/>
                <a:latin typeface="Arial"/>
                <a:cs typeface="Arial"/>
              </a:rPr>
              <a:t>Network Operating System (ONOS) platform; Akka cluster management is implemented on the </a:t>
            </a:r>
            <a:r>
              <a:rPr lang="en-US" dirty="0" err="1">
                <a:effectLst/>
                <a:latin typeface="Arial"/>
                <a:cs typeface="Arial"/>
              </a:rPr>
              <a:t>OpenDaylight</a:t>
            </a:r>
            <a:r>
              <a:rPr lang="en-US" dirty="0">
                <a:effectLst/>
                <a:latin typeface="Arial"/>
                <a:cs typeface="Arial"/>
              </a:rPr>
              <a:t> (ODL) platform; other</a:t>
            </a:r>
            <a:r>
              <a:rPr lang="en-US" dirty="0">
                <a:latin typeface="Arial"/>
                <a:cs typeface="Arial"/>
              </a:rPr>
              <a:t> </a:t>
            </a:r>
            <a:r>
              <a:rPr lang="en-US" dirty="0">
                <a:effectLst/>
                <a:latin typeface="Arial"/>
                <a:cs typeface="Arial"/>
              </a:rPr>
              <a:t>distributed services are enhanced commercial functions developed using mainstream open-source components. This layer provides</a:t>
            </a:r>
            <a:r>
              <a:rPr lang="en-US" dirty="0">
                <a:latin typeface="Arial"/>
                <a:cs typeface="Arial"/>
              </a:rPr>
              <a:t> </a:t>
            </a:r>
            <a:r>
              <a:rPr lang="en-US" dirty="0">
                <a:effectLst/>
                <a:latin typeface="Arial"/>
                <a:cs typeface="Arial"/>
              </a:rPr>
              <a:t>reliability, performance, and security.</a:t>
            </a:r>
            <a:br>
              <a:rPr lang="en-US" dirty="0">
                <a:cs typeface="+mn-lt"/>
              </a:rPr>
            </a:br>
            <a:endParaRPr lang="en-US" dirty="0">
              <a:latin typeface="Arial"/>
              <a:cs typeface="Arial"/>
            </a:endParaRPr>
          </a:p>
          <a:p>
            <a:r>
              <a:rPr lang="en-US" dirty="0">
                <a:effectLst/>
                <a:latin typeface="Arial"/>
                <a:cs typeface="Arial"/>
              </a:rPr>
              <a:t>The distributed model driven framework (MDF) provides a modular service architecture based on ODL model-driven service</a:t>
            </a:r>
            <a:r>
              <a:rPr lang="en-US" dirty="0">
                <a:latin typeface="Arial"/>
                <a:cs typeface="Arial"/>
              </a:rPr>
              <a:t> </a:t>
            </a:r>
            <a:r>
              <a:rPr lang="en-US" dirty="0">
                <a:effectLst/>
                <a:latin typeface="Arial"/>
                <a:cs typeface="Arial"/>
              </a:rPr>
              <a:t>abstraction layer (MD-SAL) to ensure separated running and scheduling of processes and threads of various service protocols. This</a:t>
            </a:r>
            <a:r>
              <a:rPr lang="en-US" dirty="0">
                <a:latin typeface="Arial"/>
                <a:cs typeface="Arial"/>
              </a:rPr>
              <a:t> </a:t>
            </a:r>
            <a:r>
              <a:rPr lang="en-US" dirty="0">
                <a:effectLst/>
                <a:latin typeface="Arial"/>
                <a:cs typeface="Arial"/>
              </a:rPr>
              <a:t>framework is compatible with MD-SAL interfaces to support enhanced functions, such as synchronous/synchronous RPC</a:t>
            </a:r>
            <a:r>
              <a:rPr lang="en-US" dirty="0">
                <a:latin typeface="Arial"/>
                <a:cs typeface="Arial"/>
              </a:rPr>
              <a:t> </a:t>
            </a:r>
            <a:r>
              <a:rPr lang="en-US" dirty="0">
                <a:effectLst/>
                <a:latin typeface="Arial"/>
                <a:cs typeface="Arial"/>
              </a:rPr>
              <a:t>encapsulation, routed RPC performance optimization, and high-performance DOM storage. The MDF framework integrates </a:t>
            </a:r>
            <a:r>
              <a:rPr lang="en-US" dirty="0">
                <a:latin typeface="Arial"/>
                <a:cs typeface="Arial"/>
              </a:rPr>
              <a:t>Kafka-based</a:t>
            </a:r>
            <a:r>
              <a:rPr lang="en-US" dirty="0">
                <a:effectLst/>
                <a:latin typeface="Arial"/>
                <a:cs typeface="Arial"/>
              </a:rPr>
              <a:t> distributed messaging service bus and distributed event management capability, providing reliability and performance.</a:t>
            </a:r>
            <a:endParaRPr lang="en-US" dirty="0">
              <a:latin typeface="Calibri" panose="020F0502020204030204"/>
              <a:cs typeface="Calibri"/>
            </a:endParaRPr>
          </a:p>
          <a:p>
            <a:br>
              <a:rPr lang="en-US" dirty="0">
                <a:cs typeface="+mn-lt"/>
              </a:rPr>
            </a:br>
            <a:r>
              <a:rPr lang="en-US" dirty="0">
                <a:effectLst/>
                <a:latin typeface="Arial"/>
                <a:cs typeface="Arial"/>
              </a:rPr>
              <a:t> System engineering plane: This plane provides functions such as the Agile Controller-DCN cluster installation, deployment, scale-in, scale-out,</a:t>
            </a:r>
            <a:r>
              <a:rPr lang="en-US" dirty="0">
                <a:latin typeface="Arial"/>
                <a:cs typeface="Arial"/>
              </a:rPr>
              <a:t> </a:t>
            </a:r>
            <a:r>
              <a:rPr lang="en-US" dirty="0">
                <a:effectLst/>
                <a:latin typeface="Arial"/>
                <a:cs typeface="Arial"/>
              </a:rPr>
              <a:t>upgrade.</a:t>
            </a:r>
            <a:br>
              <a:rPr lang="en-US" dirty="0">
                <a:cs typeface="+mn-lt"/>
              </a:rPr>
            </a:br>
            <a:endParaRPr lang="en-US" dirty="0">
              <a:latin typeface="Arial"/>
              <a:cs typeface="Arial"/>
            </a:endParaRPr>
          </a:p>
          <a:p>
            <a:r>
              <a:rPr lang="en-US" dirty="0">
                <a:effectLst/>
                <a:latin typeface="Arial"/>
                <a:cs typeface="Arial"/>
              </a:rPr>
              <a:t>System management plane: This plane provides system management capabilities, including configuration management, security management,</a:t>
            </a:r>
            <a:r>
              <a:rPr lang="en-US" dirty="0">
                <a:latin typeface="Arial"/>
                <a:cs typeface="Arial"/>
              </a:rPr>
              <a:t> </a:t>
            </a:r>
            <a:r>
              <a:rPr lang="en-US" dirty="0">
                <a:effectLst/>
                <a:latin typeface="Arial"/>
                <a:cs typeface="Arial"/>
              </a:rPr>
              <a:t>AAA management, service performance monitoring, and fault management.</a:t>
            </a:r>
            <a:br>
              <a:rPr lang="en-US" dirty="0">
                <a:cs typeface="+mn-lt"/>
              </a:rPr>
            </a:br>
            <a:endParaRPr lang="en-US" dirty="0">
              <a:latin typeface="Arial"/>
              <a:cs typeface="Arial"/>
            </a:endParaRPr>
          </a:p>
          <a:p>
            <a:r>
              <a:rPr lang="en-US" dirty="0">
                <a:effectLst/>
                <a:latin typeface="Arial"/>
                <a:cs typeface="Arial"/>
              </a:rPr>
              <a:t>System service plane: This plane is the key for Agile Controller-DCN service implementation. It collects network resources in the southbound</a:t>
            </a:r>
            <a:r>
              <a:rPr lang="en-US" dirty="0">
                <a:latin typeface="Arial"/>
                <a:cs typeface="Arial"/>
              </a:rPr>
              <a:t> </a:t>
            </a:r>
            <a:r>
              <a:rPr lang="en-US" dirty="0">
                <a:effectLst/>
                <a:latin typeface="Arial"/>
                <a:cs typeface="Arial"/>
              </a:rPr>
              <a:t>and abstracts them for unified display and provides open northbound interfaces to</a:t>
            </a:r>
            <a:r>
              <a:rPr lang="en-US" dirty="0">
                <a:latin typeface="Arial"/>
                <a:cs typeface="Arial"/>
              </a:rPr>
              <a:t> </a:t>
            </a:r>
            <a:r>
              <a:rPr lang="en-US" dirty="0">
                <a:effectLst/>
                <a:latin typeface="Arial"/>
                <a:cs typeface="Arial"/>
              </a:rPr>
              <a:t>provision services to SDN networks. </a:t>
            </a:r>
            <a:endParaRPr lang="en-US" dirty="0">
              <a:latin typeface="Calibri" panose="020F0502020204030204"/>
              <a:cs typeface="Calibri"/>
            </a:endParaRPr>
          </a:p>
          <a:p>
            <a:r>
              <a:rPr lang="en-US" dirty="0">
                <a:effectLst/>
                <a:latin typeface="Arial"/>
                <a:cs typeface="Arial"/>
              </a:rPr>
              <a:t>This plane can be</a:t>
            </a:r>
            <a:r>
              <a:rPr lang="en-US" dirty="0">
                <a:latin typeface="Arial"/>
                <a:cs typeface="Arial"/>
              </a:rPr>
              <a:t> </a:t>
            </a:r>
            <a:r>
              <a:rPr lang="en-US" dirty="0">
                <a:effectLst/>
                <a:latin typeface="Arial"/>
                <a:cs typeface="Arial"/>
              </a:rPr>
              <a:t>further divided into the following layers:</a:t>
            </a:r>
            <a:br>
              <a:rPr lang="en-US" dirty="0">
                <a:cs typeface="+mn-lt"/>
              </a:rPr>
            </a:br>
            <a:endParaRPr lang="en-US">
              <a:latin typeface="Arial"/>
              <a:cs typeface="Arial"/>
            </a:endParaRPr>
          </a:p>
          <a:p>
            <a:pPr marL="171450" indent="-171450">
              <a:buFont typeface="Calibri"/>
              <a:buChar char="-"/>
            </a:pPr>
            <a:r>
              <a:rPr lang="en-US" dirty="0"/>
              <a:t> Northbound layer: This layer processes access protocols, manages security of northbound interfaces, and completes automatic service provisioning in the background.</a:t>
            </a:r>
            <a:endParaRPr lang="en-US" dirty="0">
              <a:cs typeface="Calibri"/>
            </a:endParaRPr>
          </a:p>
          <a:p>
            <a:pPr marL="171450" indent="-171450">
              <a:buFont typeface="Calibri"/>
              <a:buChar char="-"/>
            </a:pPr>
            <a:r>
              <a:rPr lang="en-US" dirty="0"/>
              <a:t> Service layer: Various service applications required in DCN SDN solutions are deployed in this layer to provide network-level service capabilities, such as DCN network service provisioning, Neutron, service function chain    (SFC),       and DCN operation, administration, and maintenance (OAM).</a:t>
            </a:r>
            <a:endParaRPr lang="en-US" dirty="0">
              <a:latin typeface="Calibri" panose="020F0502020204030204"/>
              <a:cs typeface="Calibri" panose="020F0502020204030204"/>
            </a:endParaRPr>
          </a:p>
          <a:p>
            <a:pPr marL="171450" indent="-171450">
              <a:buFont typeface="Calibri"/>
              <a:buChar char="-"/>
            </a:pPr>
            <a:r>
              <a:rPr lang="en-US" dirty="0">
                <a:effectLst/>
                <a:latin typeface="Arial"/>
                <a:cs typeface="Arial"/>
              </a:rPr>
              <a:t>Infrastructure layer: This layer is built based on the ONOS core to provide management and control services on standard or</a:t>
            </a:r>
            <a:r>
              <a:rPr lang="en-US" dirty="0">
                <a:latin typeface="Arial"/>
                <a:cs typeface="Arial"/>
              </a:rPr>
              <a:t> </a:t>
            </a:r>
            <a:r>
              <a:rPr lang="en-US" dirty="0">
                <a:effectLst/>
                <a:latin typeface="Arial"/>
                <a:cs typeface="Arial"/>
              </a:rPr>
              <a:t>abstracted SDN core resources for upper-layer apps. The resources include devices, links, topology,</a:t>
            </a:r>
            <a:r>
              <a:rPr lang="en-US" dirty="0">
                <a:latin typeface="Arial"/>
                <a:cs typeface="Arial"/>
              </a:rPr>
              <a:t> </a:t>
            </a:r>
            <a:r>
              <a:rPr lang="en-US" dirty="0">
                <a:effectLst/>
                <a:latin typeface="Arial"/>
                <a:cs typeface="Arial"/>
              </a:rPr>
              <a:t>hosts, packet transmit and</a:t>
            </a:r>
            <a:r>
              <a:rPr lang="en-US" dirty="0">
                <a:latin typeface="Arial"/>
                <a:cs typeface="Arial"/>
              </a:rPr>
              <a:t> </a:t>
            </a:r>
            <a:r>
              <a:rPr lang="en-US" dirty="0">
                <a:effectLst/>
                <a:latin typeface="Arial"/>
                <a:cs typeface="Arial"/>
              </a:rPr>
              <a:t>receive.</a:t>
            </a:r>
            <a:endParaRPr lang="en-US" dirty="0">
              <a:latin typeface="Calibri" panose="020F0502020204030204"/>
              <a:cs typeface="Calibri"/>
            </a:endParaRPr>
          </a:p>
          <a:p>
            <a:pPr marL="171450" indent="-171450">
              <a:buFont typeface="Calibri"/>
              <a:buChar char="-"/>
            </a:pPr>
            <a:r>
              <a:rPr lang="en-US" dirty="0">
                <a:latin typeface="Arial"/>
                <a:cs typeface="Arial"/>
              </a:rPr>
              <a:t> </a:t>
            </a:r>
            <a:r>
              <a:rPr lang="en-US" dirty="0">
                <a:effectLst/>
                <a:latin typeface="Arial"/>
                <a:cs typeface="Arial"/>
              </a:rPr>
              <a:t>NE layer: This layer provides the device abstraction level (DAL) capability to the upper layer and uses the NE driver and device driver</a:t>
            </a:r>
            <a:r>
              <a:rPr lang="en-US" dirty="0">
                <a:latin typeface="Arial"/>
                <a:cs typeface="Arial"/>
              </a:rPr>
              <a:t> </a:t>
            </a:r>
            <a:r>
              <a:rPr lang="en-US" dirty="0">
                <a:effectLst/>
                <a:latin typeface="Arial"/>
                <a:cs typeface="Arial"/>
              </a:rPr>
              <a:t>plug-in to realize adaptation and conversion of driver models.</a:t>
            </a:r>
            <a:endParaRPr lang="en-US" dirty="0">
              <a:latin typeface="Calibri" panose="020F0502020204030204"/>
              <a:cs typeface="Calibri"/>
            </a:endParaRPr>
          </a:p>
          <a:p>
            <a:pPr marL="171450" indent="-171450">
              <a:buFont typeface="Calibri"/>
              <a:buChar char="-"/>
            </a:pPr>
            <a:r>
              <a:rPr lang="en-US" dirty="0">
                <a:latin typeface="Arial"/>
                <a:cs typeface="Arial"/>
              </a:rPr>
              <a:t> </a:t>
            </a:r>
            <a:r>
              <a:rPr lang="en-US" dirty="0">
                <a:effectLst/>
                <a:latin typeface="Arial"/>
                <a:cs typeface="Arial"/>
              </a:rPr>
              <a:t>Southbound layer: This layer supports comprehensive standard DCN SDN southbound protocols, including configuration</a:t>
            </a:r>
            <a:r>
              <a:rPr lang="en-US" dirty="0">
                <a:latin typeface="Arial"/>
                <a:cs typeface="Arial"/>
              </a:rPr>
              <a:t> </a:t>
            </a:r>
            <a:r>
              <a:rPr lang="en-US" dirty="0">
                <a:effectLst/>
                <a:latin typeface="Arial"/>
                <a:cs typeface="Arial"/>
              </a:rPr>
              <a:t>management protocols NETCONF, JSON RPC, and SNMP, the device control protocol OpenFlow, and flow data collection protocol</a:t>
            </a:r>
            <a:r>
              <a:rPr lang="en-US" dirty="0">
                <a:latin typeface="Arial"/>
                <a:cs typeface="Arial"/>
              </a:rPr>
              <a:t> </a:t>
            </a:r>
            <a:r>
              <a:rPr lang="en-US" dirty="0" err="1">
                <a:effectLst/>
                <a:latin typeface="Arial"/>
                <a:cs typeface="Arial"/>
              </a:rPr>
              <a:t>sFlow</a:t>
            </a:r>
            <a:r>
              <a:rPr lang="en-US" dirty="0">
                <a:effectLst/>
                <a:latin typeface="Arial"/>
                <a:cs typeface="Arial"/>
              </a:rPr>
              <a:t>.</a:t>
            </a:r>
          </a:p>
          <a:p>
            <a:pPr marL="171450" indent="-171450">
              <a:buFont typeface="Calibri"/>
              <a:buChar char="-"/>
            </a:pPr>
            <a:endParaRPr lang="en-US"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187</a:t>
            </a:fld>
            <a:endParaRPr lang="ru-RU" noProof="0"/>
          </a:p>
        </p:txBody>
      </p:sp>
    </p:spTree>
    <p:extLst>
      <p:ext uri="{BB962C8B-B14F-4D97-AF65-F5344CB8AC3E}">
        <p14:creationId xmlns:p14="http://schemas.microsoft.com/office/powerpoint/2010/main" val="2356492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Segoe UI" panose="020B0502040204020203" pitchFamily="34" charset="0"/>
              </a:rPr>
              <a:t>As shown in the figure, there are three different layers:</a:t>
            </a:r>
            <a:endParaRPr lang="en-US" sz="1800" dirty="0">
              <a:effectLst/>
              <a:latin typeface="Arial" panose="020B0604020202020204" pitchFamily="34" charset="0"/>
            </a:endParaRPr>
          </a:p>
          <a:p>
            <a:r>
              <a:rPr lang="en-US" sz="1800" dirty="0">
                <a:effectLst/>
                <a:latin typeface="Segoe UI" panose="020B0502040204020203" pitchFamily="34" charset="0"/>
              </a:rPr>
              <a:t> Application Layer: Encompasses solutions that focus on the expansion of network services. These</a:t>
            </a:r>
            <a:br>
              <a:rPr lang="en-US" sz="1800" dirty="0">
                <a:effectLst/>
                <a:latin typeface="Segoe UI" panose="020B0502040204020203" pitchFamily="34" charset="0"/>
              </a:rPr>
            </a:br>
            <a:r>
              <a:rPr lang="en-US" sz="1800" dirty="0">
                <a:effectLst/>
                <a:latin typeface="Segoe UI" panose="020B0502040204020203" pitchFamily="34" charset="0"/>
              </a:rPr>
              <a:t>solutions are mainly software applications that communicate with the controller.</a:t>
            </a:r>
            <a:endParaRPr lang="en-US" sz="1800" dirty="0">
              <a:effectLst/>
              <a:latin typeface="Arial" panose="020B0604020202020204" pitchFamily="34" charset="0"/>
            </a:endParaRPr>
          </a:p>
          <a:p>
            <a:r>
              <a:rPr lang="en-US" sz="1800" dirty="0">
                <a:effectLst/>
                <a:latin typeface="Segoe UI" panose="020B0502040204020203" pitchFamily="34" charset="0"/>
              </a:rPr>
              <a:t> Control Plane Layer: Includes a logically-centralized SDN controller, which maintains a global view of</a:t>
            </a:r>
            <a:br>
              <a:rPr lang="en-US" sz="1800" dirty="0">
                <a:effectLst/>
                <a:latin typeface="Segoe UI" panose="020B0502040204020203" pitchFamily="34" charset="0"/>
              </a:rPr>
            </a:br>
            <a:r>
              <a:rPr lang="en-US" sz="1800" dirty="0">
                <a:effectLst/>
                <a:latin typeface="Segoe UI" panose="020B0502040204020203" pitchFamily="34" charset="0"/>
              </a:rPr>
              <a:t>the network. It also takes requests through clearly defined APIs from application layer and performs</a:t>
            </a:r>
            <a:br>
              <a:rPr lang="en-US" sz="1800" dirty="0">
                <a:effectLst/>
                <a:latin typeface="Segoe UI" panose="020B0502040204020203" pitchFamily="34" charset="0"/>
              </a:rPr>
            </a:br>
            <a:r>
              <a:rPr lang="en-US" sz="1800" dirty="0">
                <a:effectLst/>
                <a:latin typeface="Segoe UI" panose="020B0502040204020203" pitchFamily="34" charset="0"/>
              </a:rPr>
              <a:t>consolidated management and monitoring of network devices via standard protocols.</a:t>
            </a:r>
            <a:endParaRPr lang="en-US" sz="1800" dirty="0">
              <a:effectLst/>
              <a:latin typeface="Arial" panose="020B0604020202020204" pitchFamily="34" charset="0"/>
            </a:endParaRPr>
          </a:p>
          <a:p>
            <a:r>
              <a:rPr lang="en-US" sz="1800" dirty="0">
                <a:effectLst/>
                <a:latin typeface="Segoe UI" panose="020B0502040204020203" pitchFamily="34" charset="0"/>
              </a:rPr>
              <a:t> Infrastructure or Data-plane Layer: Involves the physical network equipment, including Ethernet</a:t>
            </a:r>
            <a:br>
              <a:rPr lang="en-US" sz="1800" dirty="0">
                <a:effectLst/>
                <a:latin typeface="Segoe UI" panose="020B0502040204020203" pitchFamily="34" charset="0"/>
              </a:rPr>
            </a:br>
            <a:r>
              <a:rPr lang="en-US" sz="1800" dirty="0">
                <a:effectLst/>
                <a:latin typeface="Segoe UI" panose="020B0502040204020203" pitchFamily="34" charset="0"/>
              </a:rPr>
              <a:t>switches and routers. Provides programmable and high speed hardware and software, which is</a:t>
            </a:r>
            <a:br>
              <a:rPr lang="en-US" sz="1800" dirty="0">
                <a:effectLst/>
                <a:latin typeface="Segoe UI" panose="020B0502040204020203" pitchFamily="34" charset="0"/>
              </a:rPr>
            </a:br>
            <a:r>
              <a:rPr lang="en-US" sz="1800" dirty="0">
                <a:effectLst/>
                <a:latin typeface="Segoe UI" panose="020B0502040204020203" pitchFamily="34" charset="0"/>
              </a:rPr>
              <a:t>compliant with industry standards.</a:t>
            </a:r>
            <a:endParaRPr lang="en-US" sz="1800" dirty="0">
              <a:effectLst/>
              <a:latin typeface="Arial" panose="020B0604020202020204" pitchFamily="34" charset="0"/>
            </a:endParaRPr>
          </a:p>
          <a:p>
            <a:r>
              <a:rPr lang="en-US" sz="1800" dirty="0">
                <a:effectLst/>
                <a:latin typeface="Segoe UI" panose="020B0502040204020203" pitchFamily="34" charset="0"/>
              </a:rPr>
              <a:t> In a software defined network, the control plane and the data plane are separated. The OpenFlow protocol is</a:t>
            </a:r>
            <a:br>
              <a:rPr lang="en-US" sz="1800" dirty="0">
                <a:effectLst/>
                <a:latin typeface="Segoe UI" panose="020B0502040204020203" pitchFamily="34" charset="0"/>
              </a:rPr>
            </a:br>
            <a:r>
              <a:rPr lang="en-US" sz="1800" dirty="0">
                <a:effectLst/>
                <a:latin typeface="Segoe UI" panose="020B0502040204020203" pitchFamily="34" charset="0"/>
              </a:rPr>
              <a:t>a foundational element for building SDN solutions. The SDN Architecture is :</a:t>
            </a:r>
            <a:endParaRPr lang="en-US" sz="1800" dirty="0">
              <a:effectLst/>
              <a:latin typeface="Arial" panose="020B0604020202020204" pitchFamily="34" charset="0"/>
            </a:endParaRPr>
          </a:p>
          <a:p>
            <a:r>
              <a:rPr lang="en-US" sz="1800" dirty="0">
                <a:effectLst/>
                <a:latin typeface="Segoe UI" panose="020B0502040204020203" pitchFamily="34" charset="0"/>
              </a:rPr>
              <a:t> Directly programmable : Network control is directly programmable because it is decoupled from</a:t>
            </a:r>
            <a:br>
              <a:rPr lang="en-US" sz="1800" dirty="0">
                <a:effectLst/>
                <a:latin typeface="Segoe UI" panose="020B0502040204020203" pitchFamily="34" charset="0"/>
              </a:rPr>
            </a:br>
            <a:r>
              <a:rPr lang="en-US" sz="1800" dirty="0">
                <a:effectLst/>
                <a:latin typeface="Segoe UI" panose="020B0502040204020203" pitchFamily="34" charset="0"/>
              </a:rPr>
              <a:t>forwarding functions.</a:t>
            </a:r>
            <a:endParaRPr lang="en-US" sz="1800" dirty="0">
              <a:effectLst/>
              <a:latin typeface="Arial" panose="020B0604020202020204" pitchFamily="34" charset="0"/>
            </a:endParaRPr>
          </a:p>
          <a:p>
            <a:r>
              <a:rPr lang="en-US" sz="1800" dirty="0">
                <a:effectLst/>
                <a:latin typeface="Segoe UI" panose="020B0502040204020203" pitchFamily="34" charset="0"/>
              </a:rPr>
              <a:t> Agile: Abstracting control from forwarding lets administrators dynamically adjust network-wide</a:t>
            </a:r>
            <a:br>
              <a:rPr lang="en-US" sz="1800" dirty="0">
                <a:effectLst/>
                <a:latin typeface="Segoe UI" panose="020B0502040204020203" pitchFamily="34" charset="0"/>
              </a:rPr>
            </a:br>
            <a:r>
              <a:rPr lang="en-US" sz="1800" dirty="0">
                <a:effectLst/>
                <a:latin typeface="Segoe UI" panose="020B0502040204020203" pitchFamily="34" charset="0"/>
              </a:rPr>
              <a:t>traffic flow to meet changing needs.</a:t>
            </a:r>
            <a:endParaRPr lang="en-US" sz="1800" dirty="0">
              <a:effectLst/>
              <a:latin typeface="Arial" panose="020B0604020202020204" pitchFamily="34" charset="0"/>
            </a:endParaRPr>
          </a:p>
          <a:p>
            <a:r>
              <a:rPr lang="en-US" sz="1800" dirty="0">
                <a:effectLst/>
                <a:latin typeface="Segoe UI" panose="020B0502040204020203" pitchFamily="34" charset="0"/>
              </a:rPr>
              <a:t> Centrally managed: Network intelligence is (logically) centralized in software-based SDN controllers</a:t>
            </a:r>
            <a:br>
              <a:rPr lang="en-US" sz="1800" dirty="0">
                <a:effectLst/>
                <a:latin typeface="Segoe UI" panose="020B0502040204020203" pitchFamily="34" charset="0"/>
              </a:rPr>
            </a:br>
            <a:r>
              <a:rPr lang="en-US" sz="1800" dirty="0">
                <a:effectLst/>
                <a:latin typeface="Segoe UI" panose="020B0502040204020203" pitchFamily="34" charset="0"/>
              </a:rPr>
              <a:t>that maintain a global view of the network, which appears to applications and policy engines as a</a:t>
            </a:r>
            <a:br>
              <a:rPr lang="en-US" sz="1800" dirty="0">
                <a:effectLst/>
                <a:latin typeface="Segoe UI" panose="020B0502040204020203" pitchFamily="34" charset="0"/>
              </a:rPr>
            </a:br>
            <a:r>
              <a:rPr lang="en-US" sz="1800" dirty="0">
                <a:effectLst/>
                <a:latin typeface="Segoe UI" panose="020B0502040204020203" pitchFamily="34" charset="0"/>
              </a:rPr>
              <a:t>single, logical switch.</a:t>
            </a:r>
            <a:endParaRPr lang="en-US" sz="1800" dirty="0">
              <a:effectLst/>
              <a:latin typeface="Arial" panose="020B0604020202020204" pitchFamily="34" charset="0"/>
            </a:endParaRPr>
          </a:p>
          <a:p>
            <a:r>
              <a:rPr lang="en-US" sz="1800" dirty="0">
                <a:effectLst/>
                <a:latin typeface="Segoe UI" panose="020B0502040204020203" pitchFamily="34" charset="0"/>
              </a:rPr>
              <a:t> Programmatically configured: SDN lets network managers configure, manage, secure, and optimize</a:t>
            </a:r>
            <a:br>
              <a:rPr lang="en-US" sz="1800" dirty="0">
                <a:effectLst/>
                <a:latin typeface="Segoe UI" panose="020B0502040204020203" pitchFamily="34" charset="0"/>
              </a:rPr>
            </a:br>
            <a:r>
              <a:rPr lang="en-US" sz="1800" dirty="0">
                <a:effectLst/>
                <a:latin typeface="Segoe UI" panose="020B0502040204020203" pitchFamily="34" charset="0"/>
              </a:rPr>
              <a:t>network resources very quickly via dynamic, automated SDN programs, which they can write</a:t>
            </a:r>
            <a:br>
              <a:rPr lang="en-US" sz="1800" dirty="0">
                <a:effectLst/>
                <a:latin typeface="Segoe UI" panose="020B0502040204020203" pitchFamily="34" charset="0"/>
              </a:rPr>
            </a:br>
            <a:r>
              <a:rPr lang="en-US" sz="1800" dirty="0">
                <a:effectLst/>
                <a:latin typeface="Segoe UI" panose="020B0502040204020203" pitchFamily="34" charset="0"/>
              </a:rPr>
              <a:t>themselves because the programs do not depend on proprietary software.</a:t>
            </a:r>
            <a:endParaRPr lang="en-US" sz="1800" dirty="0">
              <a:effectLst/>
              <a:latin typeface="Arial" panose="020B0604020202020204" pitchFamily="34" charset="0"/>
            </a:endParaRPr>
          </a:p>
          <a:p>
            <a:r>
              <a:rPr lang="en-US" sz="1800" dirty="0">
                <a:effectLst/>
                <a:latin typeface="Segoe UI" panose="020B0502040204020203" pitchFamily="34" charset="0"/>
              </a:rPr>
              <a:t> Open standards-based and vendor-neutral: When implemented through open standards, SDN</a:t>
            </a:r>
            <a:br>
              <a:rPr lang="en-US" sz="1800" dirty="0">
                <a:effectLst/>
                <a:latin typeface="Segoe UI" panose="020B0502040204020203" pitchFamily="34" charset="0"/>
              </a:rPr>
            </a:br>
            <a:r>
              <a:rPr lang="en-US" sz="1800" dirty="0">
                <a:effectLst/>
                <a:latin typeface="Segoe UI" panose="020B0502040204020203" pitchFamily="34" charset="0"/>
              </a:rPr>
              <a:t>simplifies network design and operation because instructions are provided by SDN controllers instead</a:t>
            </a:r>
            <a:br>
              <a:rPr lang="en-US" sz="1800" dirty="0">
                <a:effectLst/>
                <a:latin typeface="Segoe UI" panose="020B0502040204020203" pitchFamily="34" charset="0"/>
              </a:rPr>
            </a:br>
            <a:r>
              <a:rPr lang="en-US" sz="1800" dirty="0">
                <a:effectLst/>
                <a:latin typeface="Segoe UI" panose="020B0502040204020203" pitchFamily="34" charset="0"/>
              </a:rPr>
              <a:t>of multiple, vendor-specific devices and protocols.</a:t>
            </a:r>
            <a:endParaRPr lang="en-US" sz="1800" dirty="0">
              <a:effectLst/>
              <a:latin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22</a:t>
            </a:fld>
            <a:endParaRPr lang="ru-RU" noProof="0"/>
          </a:p>
        </p:txBody>
      </p:sp>
    </p:spTree>
    <p:extLst>
      <p:ext uri="{BB962C8B-B14F-4D97-AF65-F5344CB8AC3E}">
        <p14:creationId xmlns:p14="http://schemas.microsoft.com/office/powerpoint/2010/main" val="424048144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1. Main menu area:</a:t>
            </a:r>
            <a:r>
              <a:rPr lang="en-US" dirty="0">
                <a:latin typeface="Arial"/>
                <a:cs typeface="Arial"/>
              </a:rPr>
              <a:t> </a:t>
            </a:r>
            <a:r>
              <a:rPr lang="en-US" dirty="0">
                <a:effectLst/>
                <a:latin typeface="Arial"/>
                <a:cs typeface="Arial"/>
              </a:rPr>
              <a:t>Function as a main entrance to different functions of the Agile</a:t>
            </a:r>
            <a:r>
              <a:rPr lang="en-US" dirty="0">
                <a:latin typeface="Arial"/>
                <a:cs typeface="Arial"/>
              </a:rPr>
              <a:t> </a:t>
            </a:r>
            <a:r>
              <a:rPr lang="en-US" dirty="0">
                <a:effectLst/>
                <a:latin typeface="Arial"/>
                <a:cs typeface="Arial"/>
              </a:rPr>
              <a:t>Controller-DCN.</a:t>
            </a:r>
            <a:br>
              <a:rPr lang="en-US" dirty="0">
                <a:cs typeface="+mn-lt"/>
              </a:rPr>
            </a:br>
            <a:r>
              <a:rPr lang="en-US" dirty="0">
                <a:effectLst/>
                <a:latin typeface="Arial"/>
                <a:cs typeface="Arial"/>
              </a:rPr>
              <a:t>2. General information area: Displays the following common information about the Agile</a:t>
            </a:r>
            <a:r>
              <a:rPr lang="en-US" dirty="0">
                <a:latin typeface="Arial"/>
                <a:cs typeface="Arial"/>
              </a:rPr>
              <a:t> </a:t>
            </a:r>
            <a:r>
              <a:rPr lang="en-US" dirty="0">
                <a:effectLst/>
                <a:latin typeface="Arial"/>
                <a:cs typeface="Arial"/>
              </a:rPr>
              <a:t>Controller-DCN from left to right</a:t>
            </a:r>
            <a:br>
              <a:rPr lang="en-US" dirty="0">
                <a:cs typeface="+mn-lt"/>
              </a:rPr>
            </a:br>
            <a:r>
              <a:rPr lang="en-US" dirty="0">
                <a:effectLst/>
                <a:latin typeface="Arial"/>
                <a:cs typeface="Arial"/>
              </a:rPr>
              <a:t>• User Name: Indicates the user name for logging in to the Agile Controller-DCN.</a:t>
            </a:r>
            <a:br>
              <a:rPr lang="en-US" dirty="0">
                <a:cs typeface="+mn-lt"/>
              </a:rPr>
            </a:br>
            <a:r>
              <a:rPr lang="en-US" dirty="0">
                <a:effectLst/>
                <a:latin typeface="Arial"/>
                <a:cs typeface="Arial"/>
              </a:rPr>
              <a:t>• Logout: used for logging out of the Agile Controller-DCN or switching login account.</a:t>
            </a:r>
            <a:br>
              <a:rPr lang="en-US" dirty="0">
                <a:cs typeface="+mn-lt"/>
              </a:rPr>
            </a:br>
            <a:r>
              <a:rPr lang="en-US" dirty="0">
                <a:effectLst/>
                <a:latin typeface="Arial"/>
                <a:cs typeface="Arial"/>
              </a:rPr>
              <a:t>• Notification Icon: Click the notification icon to display the Agile Controller-DCN alarms.</a:t>
            </a:r>
            <a:br>
              <a:rPr lang="en-US" dirty="0">
                <a:cs typeface="+mn-lt"/>
              </a:rPr>
            </a:br>
            <a:r>
              <a:rPr lang="en-US" dirty="0">
                <a:effectLst/>
                <a:latin typeface="Arial"/>
                <a:cs typeface="Arial"/>
              </a:rPr>
              <a:t>• Others</a:t>
            </a:r>
            <a:br>
              <a:rPr lang="en-US" dirty="0">
                <a:cs typeface="+mn-lt"/>
              </a:rPr>
            </a:br>
            <a:r>
              <a:rPr lang="en-US" dirty="0">
                <a:effectLst/>
                <a:latin typeface="Arial"/>
                <a:cs typeface="Arial"/>
              </a:rPr>
              <a:t>3. Alarm indicator area: Shows severity and entries of uncleared alarms of the Agile</a:t>
            </a:r>
            <a:r>
              <a:rPr lang="en-US" dirty="0">
                <a:latin typeface="Arial"/>
                <a:cs typeface="Arial"/>
              </a:rPr>
              <a:t> </a:t>
            </a:r>
            <a:r>
              <a:rPr lang="en-US" dirty="0">
                <a:effectLst/>
                <a:latin typeface="Arial"/>
                <a:cs typeface="Arial"/>
              </a:rPr>
              <a:t>Controller-DCN. They are critical alarm number, major alarm number, minor alarm number,</a:t>
            </a:r>
            <a:r>
              <a:rPr lang="en-US" dirty="0">
                <a:latin typeface="Arial"/>
                <a:cs typeface="Arial"/>
              </a:rPr>
              <a:t> </a:t>
            </a:r>
            <a:r>
              <a:rPr lang="en-US" dirty="0">
                <a:effectLst/>
                <a:latin typeface="Arial"/>
                <a:cs typeface="Arial"/>
              </a:rPr>
              <a:t>and warning number, from left to right.</a:t>
            </a:r>
            <a:br>
              <a:rPr lang="en-US" dirty="0">
                <a:cs typeface="+mn-lt"/>
              </a:rPr>
            </a:br>
            <a:r>
              <a:rPr lang="en-US" dirty="0">
                <a:effectLst/>
                <a:latin typeface="Arial"/>
                <a:cs typeface="Arial"/>
              </a:rPr>
              <a:t>4. Statistics information fresh </a:t>
            </a:r>
            <a:r>
              <a:rPr lang="en-US" dirty="0" err="1">
                <a:effectLst/>
                <a:latin typeface="Arial"/>
                <a:cs typeface="Arial"/>
              </a:rPr>
              <a:t>area:Displays</a:t>
            </a:r>
            <a:r>
              <a:rPr lang="en-US" dirty="0">
                <a:effectLst/>
                <a:latin typeface="Arial"/>
                <a:cs typeface="Arial"/>
              </a:rPr>
              <a:t> refreshed device status and services on the</a:t>
            </a:r>
            <a:r>
              <a:rPr lang="en-US" dirty="0">
                <a:latin typeface="Arial"/>
                <a:cs typeface="Arial"/>
              </a:rPr>
              <a:t> </a:t>
            </a:r>
            <a:r>
              <a:rPr lang="en-US" dirty="0">
                <a:effectLst/>
                <a:latin typeface="Arial"/>
                <a:cs typeface="Arial"/>
              </a:rPr>
              <a:t>statistic graph.</a:t>
            </a:r>
            <a:br>
              <a:rPr lang="en-US" dirty="0">
                <a:cs typeface="+mn-lt"/>
              </a:rPr>
            </a:br>
            <a:r>
              <a:rPr lang="en-US" dirty="0">
                <a:latin typeface="Arial"/>
                <a:cs typeface="Arial"/>
              </a:rPr>
              <a:t>5. Statistics</a:t>
            </a:r>
            <a:r>
              <a:rPr lang="en-US" dirty="0">
                <a:effectLst/>
                <a:latin typeface="Arial"/>
                <a:cs typeface="Arial"/>
              </a:rPr>
              <a:t> area: Shows device statuses and services, including measurement of network</a:t>
            </a:r>
            <a:r>
              <a:rPr lang="en-US" dirty="0">
                <a:latin typeface="Arial"/>
                <a:cs typeface="Arial"/>
              </a:rPr>
              <a:t> </a:t>
            </a:r>
            <a:r>
              <a:rPr lang="en-US" dirty="0">
                <a:effectLst/>
                <a:latin typeface="Arial"/>
                <a:cs typeface="Arial"/>
              </a:rPr>
              <a:t>device statuses and physical network device statuses.</a:t>
            </a: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190</a:t>
            </a:fld>
            <a:endParaRPr lang="ru-RU" noProof="0"/>
          </a:p>
        </p:txBody>
      </p:sp>
    </p:spTree>
    <p:extLst>
      <p:ext uri="{BB962C8B-B14F-4D97-AF65-F5344CB8AC3E}">
        <p14:creationId xmlns:p14="http://schemas.microsoft.com/office/powerpoint/2010/main" val="34369623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Physical Resource:</a:t>
            </a:r>
            <a:br>
              <a:rPr lang="en-US" dirty="0">
                <a:cs typeface="+mn-lt"/>
              </a:rPr>
            </a:br>
            <a:r>
              <a:rPr lang="en-US" dirty="0">
                <a:latin typeface="Arial"/>
                <a:cs typeface="Arial"/>
              </a:rPr>
              <a:t>Manage</a:t>
            </a:r>
            <a:r>
              <a:rPr lang="en-US" dirty="0">
                <a:effectLst/>
                <a:latin typeface="Arial"/>
                <a:cs typeface="Arial"/>
              </a:rPr>
              <a:t> physical resources in a Fabric network. Network devices and third-party devices are</a:t>
            </a:r>
            <a:r>
              <a:rPr lang="en-US" dirty="0">
                <a:latin typeface="Arial"/>
                <a:cs typeface="Arial"/>
              </a:rPr>
              <a:t> </a:t>
            </a:r>
            <a:r>
              <a:rPr lang="en-US" dirty="0">
                <a:effectLst/>
                <a:latin typeface="Arial"/>
                <a:cs typeface="Arial"/>
              </a:rPr>
              <a:t>automatically discovered or manually imported to the Agile Controller-DCN and then </a:t>
            </a:r>
            <a:r>
              <a:rPr lang="en-US" dirty="0">
                <a:latin typeface="Arial"/>
                <a:cs typeface="Arial"/>
              </a:rPr>
              <a:t>network devices</a:t>
            </a:r>
            <a:r>
              <a:rPr lang="en-US" dirty="0">
                <a:effectLst/>
                <a:latin typeface="Arial"/>
                <a:cs typeface="Arial"/>
              </a:rPr>
              <a:t>, servers, and third-party devices are added to resource pools.</a:t>
            </a:r>
            <a:br>
              <a:rPr lang="en-US" dirty="0">
                <a:cs typeface="+mn-lt"/>
              </a:rPr>
            </a:br>
            <a:endParaRPr lang="en-US" dirty="0">
              <a:latin typeface="Arial"/>
              <a:cs typeface="Arial"/>
            </a:endParaRPr>
          </a:p>
          <a:p>
            <a:r>
              <a:rPr lang="en-US" dirty="0">
                <a:effectLst/>
                <a:latin typeface="Arial"/>
                <a:cs typeface="Arial"/>
              </a:rPr>
              <a:t>Link Management:</a:t>
            </a:r>
            <a:br>
              <a:rPr lang="en-US" dirty="0">
                <a:cs typeface="+mn-lt"/>
              </a:rPr>
            </a:br>
            <a:r>
              <a:rPr lang="en-US" dirty="0">
                <a:latin typeface="Arial"/>
                <a:cs typeface="Arial"/>
              </a:rPr>
              <a:t>Manage</a:t>
            </a:r>
            <a:r>
              <a:rPr lang="en-US" dirty="0">
                <a:effectLst/>
                <a:latin typeface="Arial"/>
                <a:cs typeface="Arial"/>
              </a:rPr>
              <a:t> device links. Links are automatically discovered to the Agile Controller-DCN</a:t>
            </a:r>
            <a:r>
              <a:rPr lang="en-US" dirty="0">
                <a:latin typeface="Arial"/>
                <a:cs typeface="Arial"/>
              </a:rPr>
              <a:t> </a:t>
            </a:r>
            <a:r>
              <a:rPr lang="en-US" dirty="0">
                <a:effectLst/>
                <a:latin typeface="Arial"/>
                <a:cs typeface="Arial"/>
              </a:rPr>
              <a:t>through automatic link discovery or you can add links to the Agile Controller-DCN by manually</a:t>
            </a:r>
            <a:r>
              <a:rPr lang="en-US" dirty="0">
                <a:latin typeface="Arial"/>
                <a:cs typeface="Arial"/>
              </a:rPr>
              <a:t> </a:t>
            </a:r>
            <a:r>
              <a:rPr lang="en-US" dirty="0">
                <a:effectLst/>
                <a:latin typeface="Arial"/>
                <a:cs typeface="Arial"/>
              </a:rPr>
              <a:t>creating links. You can set device balancing by managing device links.</a:t>
            </a:r>
            <a:br>
              <a:rPr lang="en-US" dirty="0">
                <a:cs typeface="+mn-lt"/>
              </a:rPr>
            </a:br>
            <a:endParaRPr lang="en-US" dirty="0">
              <a:latin typeface="Arial"/>
              <a:cs typeface="Arial"/>
            </a:endParaRPr>
          </a:p>
          <a:p>
            <a:r>
              <a:rPr lang="en-US" dirty="0">
                <a:effectLst/>
                <a:latin typeface="Arial"/>
                <a:cs typeface="Arial"/>
              </a:rPr>
              <a:t>Network Management:</a:t>
            </a:r>
            <a:br>
              <a:rPr lang="en-US" dirty="0">
                <a:cs typeface="+mn-lt"/>
              </a:rPr>
            </a:br>
            <a:r>
              <a:rPr lang="en-US" dirty="0">
                <a:latin typeface="Arial"/>
                <a:cs typeface="Arial"/>
              </a:rPr>
              <a:t>- Create</a:t>
            </a:r>
            <a:r>
              <a:rPr lang="en-US" dirty="0">
                <a:effectLst/>
                <a:latin typeface="Arial"/>
                <a:cs typeface="Arial"/>
              </a:rPr>
              <a:t> and configure resource pools to manage Fabric network resources.</a:t>
            </a:r>
            <a:r>
              <a:rPr lang="en-US" dirty="0">
                <a:latin typeface="Arial"/>
                <a:cs typeface="Arial"/>
              </a:rPr>
              <a:t> </a:t>
            </a:r>
            <a:endParaRPr lang="en-US" dirty="0">
              <a:latin typeface="Calibri" panose="020F0502020204030204"/>
              <a:cs typeface="Calibri"/>
            </a:endParaRPr>
          </a:p>
          <a:p>
            <a:pPr marL="171450" indent="-171450">
              <a:buFont typeface="Calibri"/>
              <a:buChar char="-"/>
            </a:pPr>
            <a:r>
              <a:rPr lang="en-US" dirty="0">
                <a:latin typeface="Arial"/>
                <a:cs typeface="Arial"/>
              </a:rPr>
              <a:t>Add </a:t>
            </a:r>
            <a:r>
              <a:rPr lang="en-US" dirty="0">
                <a:effectLst/>
                <a:latin typeface="Arial"/>
                <a:cs typeface="Arial"/>
              </a:rPr>
              <a:t>fabric network devices to resource pools, synchronize networks, set device roles, and </a:t>
            </a:r>
            <a:endParaRPr lang="en-US" dirty="0">
              <a:latin typeface="Calibri" panose="020F0502020204030204"/>
              <a:cs typeface="Calibri"/>
            </a:endParaRPr>
          </a:p>
          <a:p>
            <a:pPr marL="171450" indent="-171450">
              <a:buFont typeface="Calibri"/>
              <a:buChar char="-"/>
            </a:pPr>
            <a:r>
              <a:rPr lang="en-US" dirty="0">
                <a:latin typeface="Arial"/>
                <a:cs typeface="Arial"/>
              </a:rPr>
              <a:t>Allocate </a:t>
            </a:r>
            <a:r>
              <a:rPr lang="en-US" dirty="0">
                <a:effectLst/>
                <a:latin typeface="Arial"/>
                <a:cs typeface="Arial"/>
              </a:rPr>
              <a:t>network resources to complete interconnection between the Agile Controller-DCN and peripheral</a:t>
            </a:r>
            <a:r>
              <a:rPr lang="en-US" dirty="0">
                <a:latin typeface="Arial"/>
                <a:cs typeface="Arial"/>
              </a:rPr>
              <a:t> </a:t>
            </a:r>
            <a:r>
              <a:rPr lang="en-US" dirty="0">
                <a:effectLst/>
                <a:latin typeface="Arial"/>
                <a:cs typeface="Arial"/>
              </a:rPr>
              <a:t>systems.</a:t>
            </a:r>
            <a:endParaRPr lang="en-US" dirty="0">
              <a:latin typeface="Calibri" panose="020F0502020204030204"/>
              <a:cs typeface="Calibri"/>
            </a:endParaRPr>
          </a:p>
          <a:p>
            <a:pPr marL="171450" indent="-171450">
              <a:buFont typeface="Calibri"/>
              <a:buChar char="-"/>
            </a:pPr>
            <a:endParaRPr lang="en-US" dirty="0">
              <a:latin typeface="Arial"/>
              <a:cs typeface="Arial"/>
            </a:endParaRPr>
          </a:p>
          <a:p>
            <a:r>
              <a:rPr lang="en-US" dirty="0">
                <a:effectLst/>
                <a:latin typeface="Arial"/>
                <a:cs typeface="Arial"/>
              </a:rPr>
              <a:t>TOPO:</a:t>
            </a:r>
            <a:br>
              <a:rPr lang="en-US" dirty="0">
                <a:cs typeface="+mn-lt"/>
              </a:rPr>
            </a:br>
            <a:r>
              <a:rPr lang="en-US" dirty="0">
                <a:effectLst/>
                <a:latin typeface="Arial"/>
                <a:cs typeface="Arial"/>
              </a:rPr>
              <a:t> Network topologies are displayed, including physical topologies, logical topologies, and application</a:t>
            </a:r>
            <a:r>
              <a:rPr lang="en-US" dirty="0">
                <a:latin typeface="Arial"/>
                <a:cs typeface="Arial"/>
              </a:rPr>
              <a:t> </a:t>
            </a:r>
            <a:r>
              <a:rPr lang="en-US" dirty="0">
                <a:effectLst/>
                <a:latin typeface="Arial"/>
                <a:cs typeface="Arial"/>
              </a:rPr>
              <a:t>topologies.</a:t>
            </a:r>
            <a:br>
              <a:rPr lang="en-US" dirty="0">
                <a:cs typeface="+mn-lt"/>
              </a:rPr>
            </a:br>
            <a:endParaRPr lang="en-US" dirty="0">
              <a:latin typeface="Arial"/>
              <a:cs typeface="Arial"/>
            </a:endParaRPr>
          </a:p>
          <a:p>
            <a:r>
              <a:rPr lang="en-US" dirty="0">
                <a:effectLst/>
                <a:latin typeface="Arial"/>
                <a:cs typeface="Arial"/>
              </a:rPr>
              <a:t>Resource Pool Configuration:</a:t>
            </a:r>
            <a:br>
              <a:rPr lang="en-US" dirty="0">
                <a:cs typeface="+mn-lt"/>
              </a:rPr>
            </a:br>
            <a:r>
              <a:rPr lang="en-US" dirty="0">
                <a:latin typeface="Arial"/>
                <a:cs typeface="Arial"/>
              </a:rPr>
              <a:t>Configure</a:t>
            </a:r>
            <a:r>
              <a:rPr lang="en-US" dirty="0">
                <a:effectLst/>
                <a:latin typeface="Arial"/>
                <a:cs typeface="Arial"/>
              </a:rPr>
              <a:t> network resources. When planning a network, you need to preconfigure not only</a:t>
            </a:r>
            <a:r>
              <a:rPr lang="en-US" dirty="0">
                <a:latin typeface="Arial"/>
                <a:cs typeface="Arial"/>
              </a:rPr>
              <a:t> </a:t>
            </a:r>
            <a:r>
              <a:rPr lang="en-US" dirty="0">
                <a:effectLst/>
                <a:latin typeface="Arial"/>
                <a:cs typeface="Arial"/>
              </a:rPr>
              <a:t>fixed resources such as egress public IP and VPC communication IP but also public resources shared</a:t>
            </a:r>
            <a:r>
              <a:rPr lang="en-US" dirty="0">
                <a:latin typeface="Arial"/>
                <a:cs typeface="Arial"/>
              </a:rPr>
              <a:t> </a:t>
            </a:r>
            <a:r>
              <a:rPr lang="en-US" dirty="0">
                <a:effectLst/>
                <a:latin typeface="Arial"/>
                <a:cs typeface="Arial"/>
              </a:rPr>
              <a:t>by tenants such as bridge domains (BDs), global VNI, global VLAN, interconnection VLAN, and</a:t>
            </a:r>
            <a:r>
              <a:rPr lang="en-US" dirty="0">
                <a:latin typeface="Arial"/>
                <a:cs typeface="Arial"/>
              </a:rPr>
              <a:t> </a:t>
            </a:r>
            <a:r>
              <a:rPr lang="en-US" dirty="0">
                <a:effectLst/>
                <a:latin typeface="Arial"/>
                <a:cs typeface="Arial"/>
              </a:rPr>
              <a:t>interconnection IP. </a:t>
            </a:r>
            <a:endParaRPr lang="en-US" dirty="0">
              <a:latin typeface="Calibri" panose="020F0502020204030204"/>
              <a:cs typeface="Calibri"/>
            </a:endParaRPr>
          </a:p>
          <a:p>
            <a:endParaRPr lang="en-US" dirty="0">
              <a:latin typeface="Arial"/>
              <a:cs typeface="Arial"/>
            </a:endParaRPr>
          </a:p>
          <a:p>
            <a:r>
              <a:rPr lang="en-US" dirty="0">
                <a:effectLst/>
                <a:latin typeface="Arial"/>
                <a:cs typeface="Arial"/>
              </a:rPr>
              <a:t>The Agile Controller-DCN can allocate the resources to tenants.</a:t>
            </a:r>
            <a:endParaRPr lang="en-US" dirty="0">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192</a:t>
            </a:fld>
            <a:endParaRPr lang="ru-RU" noProof="0"/>
          </a:p>
        </p:txBody>
      </p:sp>
    </p:spTree>
    <p:extLst>
      <p:ext uri="{BB962C8B-B14F-4D97-AF65-F5344CB8AC3E}">
        <p14:creationId xmlns:p14="http://schemas.microsoft.com/office/powerpoint/2010/main" val="309987185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Performance Monitor:</a:t>
            </a:r>
            <a:br>
              <a:rPr lang="en-US" dirty="0">
                <a:cs typeface="+mn-lt"/>
              </a:rPr>
            </a:br>
            <a:r>
              <a:rPr lang="en-US" dirty="0">
                <a:effectLst/>
                <a:latin typeface="Arial"/>
                <a:cs typeface="Arial"/>
              </a:rPr>
              <a:t> Physical devices can be monitored. Status of fabric network devices and traffic statistics on</a:t>
            </a:r>
            <a:r>
              <a:rPr lang="en-US" dirty="0">
                <a:latin typeface="Arial"/>
                <a:cs typeface="Arial"/>
              </a:rPr>
              <a:t> </a:t>
            </a:r>
            <a:r>
              <a:rPr lang="en-US" dirty="0">
                <a:effectLst/>
                <a:latin typeface="Arial"/>
                <a:cs typeface="Arial"/>
              </a:rPr>
              <a:t>the entire network are displayed.</a:t>
            </a:r>
            <a:br>
              <a:rPr lang="en-US" dirty="0">
                <a:cs typeface="+mn-lt"/>
              </a:rPr>
            </a:br>
            <a:endParaRPr lang="en-US" dirty="0">
              <a:latin typeface="Arial"/>
              <a:cs typeface="Arial"/>
            </a:endParaRPr>
          </a:p>
          <a:p>
            <a:r>
              <a:rPr lang="en-US" dirty="0">
                <a:effectLst/>
                <a:latin typeface="Arial"/>
                <a:cs typeface="Arial"/>
              </a:rPr>
              <a:t>Alarm Management:</a:t>
            </a:r>
            <a:br>
              <a:rPr lang="en-US" dirty="0">
                <a:cs typeface="+mn-lt"/>
              </a:rPr>
            </a:br>
            <a:r>
              <a:rPr lang="en-US" dirty="0">
                <a:effectLst/>
                <a:latin typeface="Arial"/>
                <a:cs typeface="Arial"/>
              </a:rPr>
              <a:t>The Agile Controller-DCN information is displayed. Alarm information can be monitored in</a:t>
            </a:r>
            <a:r>
              <a:rPr lang="en-US" dirty="0">
                <a:latin typeface="Arial"/>
                <a:cs typeface="Arial"/>
              </a:rPr>
              <a:t> </a:t>
            </a:r>
            <a:r>
              <a:rPr lang="en-US" dirty="0">
                <a:effectLst/>
                <a:latin typeface="Arial"/>
                <a:cs typeface="Arial"/>
              </a:rPr>
              <a:t>real time. You can clear alarms according to the alarm information and handling</a:t>
            </a:r>
            <a:r>
              <a:rPr lang="en-US" dirty="0">
                <a:latin typeface="Arial"/>
                <a:cs typeface="Arial"/>
              </a:rPr>
              <a:t> </a:t>
            </a:r>
            <a:r>
              <a:rPr lang="en-US" dirty="0">
                <a:effectLst/>
                <a:latin typeface="Arial"/>
                <a:cs typeface="Arial"/>
              </a:rPr>
              <a:t>suggestions to ensure proper service running.</a:t>
            </a:r>
            <a:br>
              <a:rPr lang="en-US" dirty="0">
                <a:cs typeface="+mn-lt"/>
              </a:rPr>
            </a:br>
            <a:endParaRPr lang="en-US" dirty="0">
              <a:latin typeface="Arial"/>
              <a:cs typeface="Arial"/>
            </a:endParaRPr>
          </a:p>
          <a:p>
            <a:r>
              <a:rPr lang="en-US" dirty="0">
                <a:effectLst/>
                <a:latin typeface="Arial"/>
                <a:cs typeface="Arial"/>
              </a:rPr>
              <a:t>Cluster:</a:t>
            </a:r>
            <a:br>
              <a:rPr lang="en-US" dirty="0">
                <a:cs typeface="+mn-lt"/>
              </a:rPr>
            </a:br>
            <a:r>
              <a:rPr lang="en-US" dirty="0">
                <a:latin typeface="Arial"/>
                <a:cs typeface="Arial"/>
              </a:rPr>
              <a:t>Set</a:t>
            </a:r>
            <a:r>
              <a:rPr lang="en-US" dirty="0">
                <a:effectLst/>
                <a:latin typeface="Arial"/>
                <a:cs typeface="Arial"/>
              </a:rPr>
              <a:t> cluster thresholds, including CPU, memory, and hard disk thresholds on the</a:t>
            </a:r>
            <a:r>
              <a:rPr lang="en-US" dirty="0">
                <a:latin typeface="Arial"/>
                <a:cs typeface="Arial"/>
              </a:rPr>
              <a:t> </a:t>
            </a:r>
            <a:r>
              <a:rPr lang="en-US" dirty="0">
                <a:effectLst/>
                <a:latin typeface="Arial"/>
                <a:cs typeface="Arial"/>
              </a:rPr>
              <a:t>cluster host.</a:t>
            </a:r>
            <a:br>
              <a:rPr lang="en-US" dirty="0">
                <a:cs typeface="+mn-lt"/>
              </a:rPr>
            </a:br>
            <a:endParaRPr lang="en-US" dirty="0">
              <a:latin typeface="Arial"/>
              <a:cs typeface="Arial"/>
            </a:endParaRPr>
          </a:p>
          <a:p>
            <a:r>
              <a:rPr lang="en-US" dirty="0">
                <a:effectLst/>
                <a:latin typeface="Arial"/>
                <a:cs typeface="Arial"/>
              </a:rPr>
              <a:t>Diagnosis:</a:t>
            </a:r>
            <a:br>
              <a:rPr lang="en-US" dirty="0">
                <a:cs typeface="+mn-lt"/>
              </a:rPr>
            </a:br>
            <a:r>
              <a:rPr lang="en-US" dirty="0">
                <a:effectLst/>
                <a:latin typeface="Arial"/>
                <a:cs typeface="Arial"/>
              </a:rPr>
              <a:t> Logical resources are monitored. You can view the port, subnet, network, and route</a:t>
            </a:r>
            <a:r>
              <a:rPr lang="en-US" dirty="0">
                <a:latin typeface="Arial"/>
                <a:cs typeface="Arial"/>
              </a:rPr>
              <a:t> </a:t>
            </a:r>
            <a:r>
              <a:rPr lang="en-US" dirty="0">
                <a:effectLst/>
                <a:latin typeface="Arial"/>
                <a:cs typeface="Arial"/>
              </a:rPr>
              <a:t>information</a:t>
            </a:r>
            <a:endParaRPr lang="en-US" dirty="0">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193</a:t>
            </a:fld>
            <a:endParaRPr lang="ru-RU" noProof="0"/>
          </a:p>
        </p:txBody>
      </p:sp>
    </p:spTree>
    <p:extLst>
      <p:ext uri="{BB962C8B-B14F-4D97-AF65-F5344CB8AC3E}">
        <p14:creationId xmlns:p14="http://schemas.microsoft.com/office/powerpoint/2010/main" val="286276962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Administrator:</a:t>
            </a:r>
            <a:br>
              <a:rPr lang="en-US" dirty="0">
                <a:cs typeface="+mn-lt"/>
              </a:rPr>
            </a:br>
            <a:r>
              <a:rPr lang="en-US" dirty="0">
                <a:effectLst/>
                <a:latin typeface="Arial"/>
                <a:cs typeface="Arial"/>
              </a:rPr>
              <a:t> An administrator manages the account list, authorization list, role list, password, account,</a:t>
            </a:r>
            <a:r>
              <a:rPr lang="en-US" dirty="0">
                <a:latin typeface="Arial"/>
                <a:cs typeface="Arial"/>
              </a:rPr>
              <a:t> </a:t>
            </a:r>
            <a:r>
              <a:rPr lang="en-US" dirty="0">
                <a:effectLst/>
                <a:latin typeface="Arial"/>
                <a:cs typeface="Arial"/>
              </a:rPr>
              <a:t>and users.</a:t>
            </a:r>
            <a:br>
              <a:rPr lang="en-US" dirty="0">
                <a:cs typeface="+mn-lt"/>
              </a:rPr>
            </a:br>
            <a:endParaRPr lang="en-US" dirty="0">
              <a:latin typeface="Arial"/>
              <a:cs typeface="Arial"/>
            </a:endParaRPr>
          </a:p>
          <a:p>
            <a:r>
              <a:rPr lang="en-US" dirty="0">
                <a:effectLst/>
                <a:latin typeface="Arial"/>
                <a:cs typeface="Arial"/>
              </a:rPr>
              <a:t>Log:</a:t>
            </a:r>
            <a:br>
              <a:rPr lang="en-US" dirty="0">
                <a:cs typeface="+mn-lt"/>
              </a:rPr>
            </a:br>
            <a:r>
              <a:rPr lang="en-US" dirty="0">
                <a:effectLst/>
                <a:latin typeface="Arial"/>
                <a:cs typeface="Arial"/>
              </a:rPr>
              <a:t> The Agile Controller-DCN records logs including the administrator operation logs on the</a:t>
            </a:r>
            <a:r>
              <a:rPr lang="en-US" dirty="0">
                <a:latin typeface="Arial"/>
                <a:cs typeface="Arial"/>
              </a:rPr>
              <a:t> </a:t>
            </a:r>
            <a:r>
              <a:rPr lang="en-US" dirty="0">
                <a:effectLst/>
                <a:latin typeface="Arial"/>
                <a:cs typeface="Arial"/>
              </a:rPr>
              <a:t>Agile Controller-DCN and logs generated during Agile Controller-DCN running for auditing</a:t>
            </a:r>
            <a:r>
              <a:rPr lang="en-US" dirty="0">
                <a:latin typeface="Arial"/>
                <a:cs typeface="Arial"/>
              </a:rPr>
              <a:t> </a:t>
            </a:r>
            <a:r>
              <a:rPr lang="en-US" dirty="0">
                <a:effectLst/>
                <a:latin typeface="Arial"/>
                <a:cs typeface="Arial"/>
              </a:rPr>
              <a:t>and fault location.</a:t>
            </a:r>
            <a:br>
              <a:rPr lang="en-US" dirty="0">
                <a:cs typeface="+mn-lt"/>
              </a:rPr>
            </a:br>
            <a:endParaRPr lang="en-US" dirty="0">
              <a:latin typeface="Arial"/>
              <a:cs typeface="Arial"/>
            </a:endParaRPr>
          </a:p>
          <a:p>
            <a:r>
              <a:rPr lang="en-US" dirty="0">
                <a:effectLst/>
                <a:latin typeface="Arial"/>
                <a:cs typeface="Arial"/>
              </a:rPr>
              <a:t>System Settings:</a:t>
            </a:r>
            <a:br>
              <a:rPr lang="en-US" dirty="0">
                <a:cs typeface="+mn-lt"/>
              </a:rPr>
            </a:br>
            <a:r>
              <a:rPr lang="en-US" dirty="0">
                <a:latin typeface="Arial"/>
                <a:cs typeface="Arial"/>
              </a:rPr>
              <a:t>- Configure</a:t>
            </a:r>
            <a:r>
              <a:rPr lang="en-US" dirty="0">
                <a:effectLst/>
                <a:latin typeface="Arial"/>
                <a:cs typeface="Arial"/>
              </a:rPr>
              <a:t> the authentication server, email server, data dumping, and logs and</a:t>
            </a:r>
            <a:r>
              <a:rPr lang="en-US" dirty="0">
                <a:latin typeface="Arial"/>
                <a:cs typeface="Arial"/>
              </a:rPr>
              <a:t> </a:t>
            </a:r>
            <a:r>
              <a:rPr lang="en-US" dirty="0">
                <a:effectLst/>
                <a:latin typeface="Arial"/>
                <a:cs typeface="Arial"/>
              </a:rPr>
              <a:t>alarms reporting, and set system whitelist.</a:t>
            </a:r>
            <a:br>
              <a:rPr lang="en-US" dirty="0">
                <a:cs typeface="+mn-lt"/>
              </a:rPr>
            </a:br>
            <a:r>
              <a:rPr lang="en-US" dirty="0">
                <a:latin typeface="Arial"/>
                <a:cs typeface="Arial"/>
              </a:rPr>
              <a:t>- Apply</a:t>
            </a:r>
            <a:r>
              <a:rPr lang="en-US" dirty="0">
                <a:effectLst/>
                <a:latin typeface="Arial"/>
                <a:cs typeface="Arial"/>
              </a:rPr>
              <a:t> for a license or perform routine inspections on the license to ensure that the</a:t>
            </a:r>
            <a:r>
              <a:rPr lang="en-US" dirty="0">
                <a:latin typeface="Arial"/>
                <a:cs typeface="Arial"/>
              </a:rPr>
              <a:t> </a:t>
            </a:r>
            <a:r>
              <a:rPr lang="en-US" dirty="0" err="1">
                <a:effectLst/>
                <a:latin typeface="Arial"/>
                <a:cs typeface="Arial"/>
              </a:rPr>
              <a:t>licence</a:t>
            </a:r>
            <a:r>
              <a:rPr lang="en-US" dirty="0">
                <a:effectLst/>
                <a:latin typeface="Arial"/>
                <a:cs typeface="Arial"/>
              </a:rPr>
              <a:t> meets service requirements.</a:t>
            </a:r>
            <a:br>
              <a:rPr lang="en-US" dirty="0">
                <a:cs typeface="+mn-lt"/>
              </a:rPr>
            </a:br>
            <a:endParaRPr lang="en-US" dirty="0">
              <a:latin typeface="Arial"/>
              <a:cs typeface="Arial"/>
            </a:endParaRPr>
          </a:p>
          <a:p>
            <a:r>
              <a:rPr lang="en-US" dirty="0">
                <a:effectLst/>
                <a:latin typeface="Arial"/>
                <a:cs typeface="Arial"/>
              </a:rPr>
              <a:t>Attack Guard:</a:t>
            </a:r>
            <a:br>
              <a:rPr lang="en-US" dirty="0">
                <a:cs typeface="+mn-lt"/>
              </a:rPr>
            </a:br>
            <a:r>
              <a:rPr lang="en-US" dirty="0">
                <a:effectLst/>
                <a:latin typeface="Arial"/>
                <a:cs typeface="Arial"/>
              </a:rPr>
              <a:t> Each OVS device can only send the packet-in packets with the maximum rate according to</a:t>
            </a:r>
            <a:r>
              <a:rPr lang="en-US" dirty="0">
                <a:latin typeface="Arial"/>
                <a:cs typeface="Arial"/>
              </a:rPr>
              <a:t> </a:t>
            </a:r>
            <a:r>
              <a:rPr lang="en-US" dirty="0">
                <a:effectLst/>
                <a:latin typeface="Arial"/>
                <a:cs typeface="Arial"/>
              </a:rPr>
              <a:t>packet rate limit. The OVS devices discard the excessive packets to save the Agile</a:t>
            </a:r>
            <a:r>
              <a:rPr lang="en-US" dirty="0">
                <a:latin typeface="Arial"/>
                <a:cs typeface="Arial"/>
              </a:rPr>
              <a:t> </a:t>
            </a:r>
            <a:r>
              <a:rPr lang="en-US" dirty="0">
                <a:effectLst/>
                <a:latin typeface="Arial"/>
                <a:cs typeface="Arial"/>
              </a:rPr>
              <a:t>Controller-DCN resources and improve performance.</a:t>
            </a:r>
            <a:endParaRPr lang="en-US" dirty="0">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194</a:t>
            </a:fld>
            <a:endParaRPr lang="ru-RU" noProof="0"/>
          </a:p>
        </p:txBody>
      </p:sp>
    </p:spTree>
    <p:extLst>
      <p:ext uri="{BB962C8B-B14F-4D97-AF65-F5344CB8AC3E}">
        <p14:creationId xmlns:p14="http://schemas.microsoft.com/office/powerpoint/2010/main" val="411525489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Once Control channel has been established between SDN controller and Forwarders, SDN controller</a:t>
            </a:r>
            <a:r>
              <a:rPr lang="en-US" dirty="0">
                <a:latin typeface="Arial"/>
                <a:cs typeface="Arial"/>
              </a:rPr>
              <a:t> </a:t>
            </a:r>
            <a:r>
              <a:rPr lang="en-US" dirty="0">
                <a:effectLst/>
                <a:latin typeface="Arial"/>
                <a:cs typeface="Arial"/>
              </a:rPr>
              <a:t>start to collect network element information, network topology and link state information. SDN</a:t>
            </a:r>
            <a:r>
              <a:rPr lang="en-US" dirty="0">
                <a:latin typeface="Arial"/>
                <a:cs typeface="Arial"/>
              </a:rPr>
              <a:t> </a:t>
            </a:r>
            <a:r>
              <a:rPr lang="en-US" dirty="0">
                <a:effectLst/>
                <a:latin typeface="Arial"/>
                <a:cs typeface="Arial"/>
              </a:rPr>
              <a:t>controller collect vendor device information, device type, device version and device ID information.</a:t>
            </a:r>
            <a:r>
              <a:rPr lang="en-US" dirty="0">
                <a:latin typeface="Arial"/>
                <a:cs typeface="Arial"/>
              </a:rPr>
              <a:t> </a:t>
            </a:r>
            <a:r>
              <a:rPr lang="en-US" dirty="0">
                <a:effectLst/>
                <a:latin typeface="Arial"/>
                <a:cs typeface="Arial"/>
              </a:rPr>
              <a:t>The purpose of those information is to allow SDN controller able to manage multi-vendor</a:t>
            </a:r>
            <a:r>
              <a:rPr lang="en-US" dirty="0">
                <a:latin typeface="Arial"/>
                <a:cs typeface="Arial"/>
              </a:rPr>
              <a:t> </a:t>
            </a:r>
            <a:r>
              <a:rPr lang="en-US" dirty="0">
                <a:effectLst/>
                <a:latin typeface="Arial"/>
                <a:cs typeface="Arial"/>
              </a:rPr>
              <a:t>networking devices. Different vendor might have different type of interface protocol between SDN</a:t>
            </a:r>
            <a:r>
              <a:rPr lang="en-US" dirty="0">
                <a:latin typeface="Arial"/>
                <a:cs typeface="Arial"/>
              </a:rPr>
              <a:t> </a:t>
            </a:r>
            <a:r>
              <a:rPr lang="en-US" dirty="0">
                <a:effectLst/>
                <a:latin typeface="Arial"/>
                <a:cs typeface="Arial"/>
              </a:rPr>
              <a:t>controller and forwarders. In order to solve this issues, SDN controller need to be installed different</a:t>
            </a:r>
            <a:r>
              <a:rPr lang="en-US" dirty="0">
                <a:latin typeface="Arial"/>
                <a:cs typeface="Arial"/>
              </a:rPr>
              <a:t> </a:t>
            </a:r>
            <a:r>
              <a:rPr lang="en-US" dirty="0">
                <a:effectLst/>
                <a:latin typeface="Arial"/>
                <a:cs typeface="Arial"/>
              </a:rPr>
              <a:t>type of driver programs that supported by different type of devices. In order to do that, SDN</a:t>
            </a:r>
            <a:r>
              <a:rPr lang="en-US" dirty="0">
                <a:latin typeface="Arial"/>
                <a:cs typeface="Arial"/>
              </a:rPr>
              <a:t> </a:t>
            </a:r>
            <a:r>
              <a:rPr lang="en-US" dirty="0">
                <a:effectLst/>
                <a:latin typeface="Arial"/>
                <a:cs typeface="Arial"/>
              </a:rPr>
              <a:t>controller need to collect device information such as vendor information, device type, device</a:t>
            </a:r>
            <a:r>
              <a:rPr lang="en-US" dirty="0">
                <a:latin typeface="Arial"/>
                <a:cs typeface="Arial"/>
              </a:rPr>
              <a:t> </a:t>
            </a:r>
            <a:r>
              <a:rPr lang="en-US" dirty="0">
                <a:effectLst/>
                <a:latin typeface="Arial"/>
                <a:cs typeface="Arial"/>
              </a:rPr>
              <a:t>version, and device ID.</a:t>
            </a:r>
            <a:endParaRPr lang="ru-RU" dirty="0"/>
          </a:p>
          <a:p>
            <a:br>
              <a:rPr lang="en-US" dirty="0">
                <a:cs typeface="+mn-lt"/>
              </a:rPr>
            </a:br>
            <a:r>
              <a:rPr lang="en-US" dirty="0">
                <a:effectLst/>
                <a:latin typeface="Arial"/>
                <a:cs typeface="Arial"/>
              </a:rPr>
              <a:t> SDN controller also need to collect label information. Recommended SDN network deploy using</a:t>
            </a:r>
            <a:r>
              <a:rPr lang="en-US" dirty="0">
                <a:latin typeface="Arial"/>
                <a:cs typeface="Arial"/>
              </a:rPr>
              <a:t> </a:t>
            </a:r>
            <a:r>
              <a:rPr lang="en-US" dirty="0">
                <a:effectLst/>
                <a:latin typeface="Arial"/>
                <a:cs typeface="Arial"/>
              </a:rPr>
              <a:t>MPLS switching, because MPLS networking is mature networking, mostly of vendor devices support</a:t>
            </a:r>
            <a:r>
              <a:rPr lang="en-US" dirty="0">
                <a:latin typeface="Arial"/>
                <a:cs typeface="Arial"/>
              </a:rPr>
              <a:t> </a:t>
            </a:r>
            <a:r>
              <a:rPr lang="en-US" dirty="0">
                <a:effectLst/>
                <a:latin typeface="Arial"/>
                <a:cs typeface="Arial"/>
              </a:rPr>
              <a:t>MPLS features. Compare other tunneling protocols such as </a:t>
            </a:r>
            <a:r>
              <a:rPr lang="en-US" dirty="0" err="1">
                <a:effectLst/>
                <a:latin typeface="Arial"/>
                <a:cs typeface="Arial"/>
              </a:rPr>
              <a:t>IPSec</a:t>
            </a:r>
            <a:r>
              <a:rPr lang="en-US" dirty="0">
                <a:effectLst/>
                <a:latin typeface="Arial"/>
                <a:cs typeface="Arial"/>
              </a:rPr>
              <a:t>, GRE, MPLS uses only 4 bytes of</a:t>
            </a:r>
            <a:r>
              <a:rPr lang="en-US" dirty="0">
                <a:latin typeface="Arial"/>
                <a:cs typeface="Arial"/>
              </a:rPr>
              <a:t> </a:t>
            </a:r>
            <a:r>
              <a:rPr lang="en-US" dirty="0">
                <a:effectLst/>
                <a:latin typeface="Arial"/>
                <a:cs typeface="Arial"/>
              </a:rPr>
              <a:t>overhead, and able to implement traffic engineering.</a:t>
            </a:r>
            <a:r>
              <a:rPr lang="en-US" dirty="0">
                <a:latin typeface="Arial"/>
                <a:cs typeface="Arial"/>
              </a:rPr>
              <a:t> </a:t>
            </a:r>
            <a:endParaRPr lang="en-US" dirty="0">
              <a:latin typeface="Calibri" panose="020F0502020204030204"/>
              <a:cs typeface="Calibri" panose="020F0502020204030204"/>
            </a:endParaRPr>
          </a:p>
          <a:p>
            <a:endParaRPr lang="en-US" dirty="0">
              <a:latin typeface="Arial"/>
              <a:cs typeface="Arial"/>
            </a:endParaRPr>
          </a:p>
          <a:p>
            <a:r>
              <a:rPr lang="en-US" dirty="0">
                <a:effectLst/>
                <a:latin typeface="Arial"/>
                <a:cs typeface="Arial"/>
              </a:rPr>
              <a:t>Interface information such as interface name, interface ID number, interface media types, interface</a:t>
            </a:r>
            <a:r>
              <a:rPr lang="en-US" dirty="0">
                <a:latin typeface="Arial"/>
                <a:cs typeface="Arial"/>
              </a:rPr>
              <a:t> </a:t>
            </a:r>
            <a:r>
              <a:rPr lang="en-US" dirty="0">
                <a:effectLst/>
                <a:latin typeface="Arial"/>
                <a:cs typeface="Arial"/>
              </a:rPr>
              <a:t>bandwidth , etc. are also gathered by SDN controller through control channel. Those information</a:t>
            </a:r>
            <a:r>
              <a:rPr lang="en-US" dirty="0">
                <a:latin typeface="Arial"/>
                <a:cs typeface="Arial"/>
              </a:rPr>
              <a:t> </a:t>
            </a:r>
            <a:r>
              <a:rPr lang="en-US" dirty="0">
                <a:effectLst/>
                <a:latin typeface="Arial"/>
                <a:cs typeface="Arial"/>
              </a:rPr>
              <a:t>help controller to understand how many interconnection of devices and able to use those</a:t>
            </a:r>
            <a:r>
              <a:rPr lang="en-US" dirty="0">
                <a:latin typeface="Arial"/>
                <a:cs typeface="Arial"/>
              </a:rPr>
              <a:t> </a:t>
            </a:r>
            <a:r>
              <a:rPr lang="en-US" dirty="0">
                <a:effectLst/>
                <a:latin typeface="Arial"/>
                <a:cs typeface="Arial"/>
              </a:rPr>
              <a:t>information to build the network topology.</a:t>
            </a:r>
            <a:endParaRPr lang="en-US" dirty="0">
              <a:latin typeface="Calibri" panose="020F0502020204030204"/>
              <a:cs typeface="Calibri"/>
            </a:endParaRPr>
          </a:p>
          <a:p>
            <a:br>
              <a:rPr lang="en-US" dirty="0">
                <a:cs typeface="+mn-lt"/>
              </a:rPr>
            </a:br>
            <a:r>
              <a:rPr lang="en-US" dirty="0">
                <a:effectLst/>
                <a:latin typeface="Arial"/>
                <a:cs typeface="Arial"/>
              </a:rPr>
              <a:t> Once network resources has been collected, controller also need network topology information.</a:t>
            </a:r>
            <a:r>
              <a:rPr lang="en-US" dirty="0">
                <a:latin typeface="Arial"/>
                <a:cs typeface="Arial"/>
              </a:rPr>
              <a:t> </a:t>
            </a:r>
            <a:r>
              <a:rPr lang="en-US" dirty="0">
                <a:effectLst/>
                <a:latin typeface="Arial"/>
                <a:cs typeface="Arial"/>
              </a:rPr>
              <a:t>Network topology information is described network nodes, network interconnection, and</a:t>
            </a:r>
            <a:r>
              <a:rPr lang="en-US" dirty="0">
                <a:latin typeface="Arial"/>
                <a:cs typeface="Arial"/>
              </a:rPr>
              <a:t> </a:t>
            </a:r>
            <a:r>
              <a:rPr lang="en-US" dirty="0">
                <a:effectLst/>
                <a:latin typeface="Arial"/>
                <a:cs typeface="Arial"/>
              </a:rPr>
              <a:t>interconnection between network nodes. There are few protocols able to help SDN controller to</a:t>
            </a:r>
            <a:r>
              <a:rPr lang="en-US" dirty="0">
                <a:latin typeface="Arial"/>
                <a:cs typeface="Arial"/>
              </a:rPr>
              <a:t> </a:t>
            </a:r>
            <a:r>
              <a:rPr lang="en-US" dirty="0">
                <a:effectLst/>
                <a:latin typeface="Arial"/>
                <a:cs typeface="Arial"/>
              </a:rPr>
              <a:t>collect network topology information, for examples, Link Layer Discovery Protocols (LLDP), suitable</a:t>
            </a:r>
            <a:r>
              <a:rPr lang="en-US" dirty="0">
                <a:latin typeface="Arial"/>
                <a:cs typeface="Arial"/>
              </a:rPr>
              <a:t> </a:t>
            </a:r>
            <a:r>
              <a:rPr lang="en-US" dirty="0">
                <a:effectLst/>
                <a:latin typeface="Arial"/>
                <a:cs typeface="Arial"/>
              </a:rPr>
              <a:t>for Data Center network. Layer 3 Protocols also able to help to discover network topology such as</a:t>
            </a:r>
            <a:r>
              <a:rPr lang="en-US" dirty="0">
                <a:latin typeface="Arial"/>
                <a:cs typeface="Arial"/>
              </a:rPr>
              <a:t> </a:t>
            </a:r>
            <a:r>
              <a:rPr lang="en-US" dirty="0">
                <a:effectLst/>
                <a:latin typeface="Arial"/>
                <a:cs typeface="Arial"/>
              </a:rPr>
              <a:t>ISIS/OSPF. Those traditional routing protocol at first every networking devices advertise their own</a:t>
            </a:r>
            <a:r>
              <a:rPr lang="en-US" dirty="0">
                <a:latin typeface="Arial"/>
                <a:cs typeface="Arial"/>
              </a:rPr>
              <a:t> </a:t>
            </a:r>
            <a:r>
              <a:rPr lang="en-US" dirty="0">
                <a:effectLst/>
                <a:latin typeface="Arial"/>
                <a:cs typeface="Arial"/>
              </a:rPr>
              <a:t>link state information and then build LSDB. However, ISIS or OSPF still not able to solve cross-AS</a:t>
            </a:r>
            <a:r>
              <a:rPr lang="en-US" dirty="0">
                <a:latin typeface="Arial"/>
                <a:cs typeface="Arial"/>
              </a:rPr>
              <a:t> </a:t>
            </a:r>
            <a:r>
              <a:rPr lang="en-US" dirty="0">
                <a:effectLst/>
                <a:latin typeface="Arial"/>
                <a:cs typeface="Arial"/>
              </a:rPr>
              <a:t>domain topology. So far, IETF has one protocol that able to solve cross-AS domain topology, </a:t>
            </a:r>
            <a:r>
              <a:rPr lang="en-US" dirty="0">
                <a:latin typeface="Arial"/>
                <a:cs typeface="Arial"/>
              </a:rPr>
              <a:t>BGP-LS</a:t>
            </a:r>
            <a:r>
              <a:rPr lang="en-US" dirty="0">
                <a:effectLst/>
                <a:latin typeface="Arial"/>
                <a:cs typeface="Arial"/>
              </a:rPr>
              <a:t>. BGP-LS can collect cross-AS domain link state information to help SDN controller to have global</a:t>
            </a:r>
            <a:r>
              <a:rPr lang="en-US" dirty="0">
                <a:latin typeface="Arial"/>
                <a:cs typeface="Arial"/>
              </a:rPr>
              <a:t> </a:t>
            </a:r>
            <a:r>
              <a:rPr lang="en-US" dirty="0">
                <a:effectLst/>
                <a:latin typeface="Arial"/>
                <a:cs typeface="Arial"/>
              </a:rPr>
              <a:t>view of the network topology.</a:t>
            </a:r>
            <a:endParaRPr lang="en-US" dirty="0">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206</a:t>
            </a:fld>
            <a:endParaRPr lang="ru-RU" noProof="0"/>
          </a:p>
        </p:txBody>
      </p:sp>
    </p:spTree>
    <p:extLst>
      <p:ext uri="{BB962C8B-B14F-4D97-AF65-F5344CB8AC3E}">
        <p14:creationId xmlns:p14="http://schemas.microsoft.com/office/powerpoint/2010/main" val="356621422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Ethernet had its 30th birthday in 2003 and has seen many changes since its inception. Ethernet has constantly</a:t>
            </a:r>
            <a:br>
              <a:rPr lang="en-US" dirty="0"/>
            </a:br>
            <a:r>
              <a:rPr lang="en-US" dirty="0">
                <a:effectLst/>
                <a:latin typeface="Arial" panose="020B0604020202020204" pitchFamily="34" charset="0"/>
              </a:rPr>
              <a:t>been reinvented as computing technology has developed over the years. The first part of this course will look</a:t>
            </a:r>
            <a:br>
              <a:rPr lang="en-US" dirty="0"/>
            </a:br>
            <a:r>
              <a:rPr lang="en-US" dirty="0">
                <a:effectLst/>
                <a:latin typeface="Arial" panose="020B0604020202020204" pitchFamily="34" charset="0"/>
              </a:rPr>
              <a:t>at the origins of Ethernet and the developments it has undergone over a 30 year period.</a:t>
            </a:r>
            <a:br>
              <a:rPr lang="en-US" dirty="0"/>
            </a:br>
            <a:r>
              <a:rPr lang="en-US" dirty="0">
                <a:effectLst/>
                <a:latin typeface="Arial" panose="020B0604020202020204" pitchFamily="34" charset="0"/>
              </a:rPr>
              <a:t> The birthplace of Ethernet is Xerox’s Palo Alto Research Centre. PARC is famous for, amongst other things, its</a:t>
            </a:r>
            <a:br>
              <a:rPr lang="en-US" dirty="0"/>
            </a:br>
            <a:r>
              <a:rPr lang="en-US" dirty="0">
                <a:effectLst/>
                <a:latin typeface="Arial" panose="020B0604020202020204" pitchFamily="34" charset="0"/>
              </a:rPr>
              <a:t>invention of the Xerox Alto, the first personal computer with graphical user interfaces and mouse pointing</a:t>
            </a:r>
            <a:br>
              <a:rPr lang="en-US" dirty="0"/>
            </a:br>
            <a:r>
              <a:rPr lang="en-US" dirty="0">
                <a:effectLst/>
                <a:latin typeface="Arial" panose="020B0604020202020204" pitchFamily="34" charset="0"/>
              </a:rPr>
              <a:t>devices. PARC’s inventions also included the first laser printers for personal computers. The developments in</a:t>
            </a:r>
            <a:br>
              <a:rPr lang="en-US" dirty="0"/>
            </a:br>
            <a:r>
              <a:rPr lang="en-US" dirty="0">
                <a:effectLst/>
                <a:latin typeface="Arial" panose="020B0604020202020204" pitchFamily="34" charset="0"/>
              </a:rPr>
              <a:t>computing at PARC has made remarkable changes to the computing environment. In the 1970’s computers</a:t>
            </a:r>
            <a:br>
              <a:rPr lang="en-US" dirty="0"/>
            </a:br>
            <a:r>
              <a:rPr lang="en-US" dirty="0">
                <a:effectLst/>
                <a:latin typeface="Arial" panose="020B0604020202020204" pitchFamily="34" charset="0"/>
              </a:rPr>
              <a:t>were large expensive mainframes and the idea of a personal computer was revolutionary.</a:t>
            </a:r>
            <a:br>
              <a:rPr lang="en-US" dirty="0"/>
            </a:br>
            <a:r>
              <a:rPr lang="en-US" dirty="0">
                <a:effectLst/>
                <a:latin typeface="Arial" panose="020B0604020202020204" pitchFamily="34" charset="0"/>
              </a:rPr>
              <a:t> Ethernet was developed over a number of years, the first sign of this new technology appeared on May 22nd</a:t>
            </a:r>
            <a:br>
              <a:rPr lang="en-US" dirty="0"/>
            </a:br>
            <a:r>
              <a:rPr lang="en-US" dirty="0">
                <a:effectLst/>
                <a:latin typeface="Arial" panose="020B0604020202020204" pitchFamily="34" charset="0"/>
              </a:rPr>
              <a:t>1973, Bob Metcalfe, who is now widely </a:t>
            </a:r>
            <a:r>
              <a:rPr lang="en-US" dirty="0" err="1">
                <a:effectLst/>
                <a:latin typeface="Arial" panose="020B0604020202020204" pitchFamily="34" charset="0"/>
              </a:rPr>
              <a:t>recognised</a:t>
            </a:r>
            <a:r>
              <a:rPr lang="en-US" dirty="0">
                <a:effectLst/>
                <a:latin typeface="Arial" panose="020B0604020202020204" pitchFamily="34" charset="0"/>
              </a:rPr>
              <a:t> as being the father of Ethernet, wrote a memo describing</a:t>
            </a:r>
            <a:br>
              <a:rPr lang="en-US" dirty="0"/>
            </a:br>
            <a:r>
              <a:rPr lang="en-US" dirty="0">
                <a:effectLst/>
                <a:latin typeface="Arial" panose="020B0604020202020204" pitchFamily="34" charset="0"/>
              </a:rPr>
              <a:t>the network system he had invented for interconnecting the Alto workstations and high speed laser printers.</a:t>
            </a:r>
            <a:br>
              <a:rPr lang="en-US" dirty="0"/>
            </a:br>
            <a:r>
              <a:rPr lang="en-US" dirty="0">
                <a:effectLst/>
                <a:latin typeface="Arial" panose="020B0604020202020204" pitchFamily="34" charset="0"/>
              </a:rPr>
              <a:t>His memo was based on an earlier experiment in computer networking called the Aloha network. This was a</a:t>
            </a:r>
            <a:br>
              <a:rPr lang="en-US" dirty="0"/>
            </a:br>
            <a:r>
              <a:rPr lang="en-US" dirty="0">
                <a:effectLst/>
                <a:latin typeface="Arial" panose="020B0604020202020204" pitchFamily="34" charset="0"/>
              </a:rPr>
              <a:t>network which was designed and built by Norman Abramson and colleagues at the university of Hawaii from</a:t>
            </a:r>
            <a:br>
              <a:rPr lang="en-US" dirty="0"/>
            </a:br>
            <a:r>
              <a:rPr lang="en-US" dirty="0">
                <a:effectLst/>
                <a:latin typeface="Arial" panose="020B0604020202020204" pitchFamily="34" charset="0"/>
              </a:rPr>
              <a:t>1966 to 1970. Aloha was a radio network for communicating between the Hawaiian islands. The idea on</a:t>
            </a:r>
            <a:br>
              <a:rPr lang="en-US" dirty="0"/>
            </a:br>
            <a:r>
              <a:rPr lang="en-US" dirty="0">
                <a:effectLst/>
                <a:latin typeface="Arial" panose="020B0604020202020204" pitchFamily="34" charset="0"/>
              </a:rPr>
              <a:t>which this experimental network was based was the use of a common channel for communicating, which in</a:t>
            </a:r>
            <a:br>
              <a:rPr lang="en-US" dirty="0"/>
            </a:br>
            <a:r>
              <a:rPr lang="en-US" dirty="0">
                <a:effectLst/>
                <a:latin typeface="Arial" panose="020B0604020202020204" pitchFamily="34" charset="0"/>
              </a:rPr>
              <a:t>this case was a common radio channel. The access protocol which allowed computers to transmit data on this</a:t>
            </a:r>
            <a:br>
              <a:rPr lang="en-US" dirty="0"/>
            </a:br>
            <a:r>
              <a:rPr lang="en-US" dirty="0">
                <a:effectLst/>
                <a:latin typeface="Arial" panose="020B0604020202020204" pitchFamily="34" charset="0"/>
              </a:rPr>
              <a:t>channel is now called “Pure Aloha” and was the original “Carrier Sense Multiple Access” protocol.</a:t>
            </a:r>
            <a:br>
              <a:rPr lang="en-US" dirty="0"/>
            </a:br>
            <a:r>
              <a:rPr lang="en-US" dirty="0">
                <a:effectLst/>
                <a:latin typeface="Arial" panose="020B0604020202020204" pitchFamily="34" charset="0"/>
              </a:rPr>
              <a:t> Metcalfe’s original network was called the Alto Aloha Network, i.e. a network for interconnecting Alto</a:t>
            </a:r>
            <a:br>
              <a:rPr lang="en-US" dirty="0"/>
            </a:br>
            <a:r>
              <a:rPr lang="en-US" dirty="0">
                <a:effectLst/>
                <a:latin typeface="Arial" panose="020B0604020202020204" pitchFamily="34" charset="0"/>
              </a:rPr>
              <a:t>computers using the Aloha protocol. Later in 1973 the name was changed to Ethernet. The term “ether” was</a:t>
            </a:r>
            <a:br>
              <a:rPr lang="en-US" dirty="0"/>
            </a:br>
            <a:r>
              <a:rPr lang="en-US" dirty="0">
                <a:effectLst/>
                <a:latin typeface="Arial" panose="020B0604020202020204" pitchFamily="34" charset="0"/>
              </a:rPr>
              <a:t>an idea in physics that was disproved by Michelson and Morley in 1887. The ether was thought to carry</a:t>
            </a:r>
            <a:br>
              <a:rPr lang="en-US" dirty="0"/>
            </a:br>
            <a:r>
              <a:rPr lang="en-US" dirty="0">
                <a:effectLst/>
                <a:latin typeface="Arial" panose="020B0604020202020204" pitchFamily="34" charset="0"/>
              </a:rPr>
              <a:t>electromagnetic signals through space. Metcalfe thought that this would be a good name for his technology.</a:t>
            </a:r>
            <a:br>
              <a:rPr lang="en-US" dirty="0"/>
            </a:br>
            <a:r>
              <a:rPr lang="en-US" dirty="0">
                <a:effectLst/>
                <a:latin typeface="Arial" panose="020B0604020202020204" pitchFamily="34" charset="0"/>
              </a:rPr>
              <a:t> When building the first network, the Ethernet interface was driven by the clock on the Alto workstations this</a:t>
            </a:r>
            <a:br>
              <a:rPr lang="en-US" dirty="0"/>
            </a:br>
            <a:r>
              <a:rPr lang="en-US" dirty="0">
                <a:effectLst/>
                <a:latin typeface="Arial" panose="020B0604020202020204" pitchFamily="34" charset="0"/>
              </a:rPr>
              <a:t>gave the transmission speed on 75 Ohm coaxial cable of 2.94 Mb/s.</a:t>
            </a:r>
            <a:endParaRPr lang="en-US" dirty="0"/>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210</a:t>
            </a:fld>
            <a:endParaRPr lang="ru-RU" noProof="0"/>
          </a:p>
        </p:txBody>
      </p:sp>
    </p:spTree>
    <p:extLst>
      <p:ext uri="{BB962C8B-B14F-4D97-AF65-F5344CB8AC3E}">
        <p14:creationId xmlns:p14="http://schemas.microsoft.com/office/powerpoint/2010/main" val="121770691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To interconnect all workstations and servers on a small network we may use a single hub.</a:t>
            </a:r>
            <a:br>
              <a:rPr lang="en-US" dirty="0"/>
            </a:br>
            <a:r>
              <a:rPr lang="en-US" dirty="0">
                <a:effectLst/>
                <a:latin typeface="Arial" panose="020B0604020202020204" pitchFamily="34" charset="0"/>
              </a:rPr>
              <a:t>This will create a star shaped network with the hub at the </a:t>
            </a:r>
            <a:r>
              <a:rPr lang="en-US" dirty="0" err="1">
                <a:effectLst/>
                <a:latin typeface="Arial" panose="020B0604020202020204" pitchFamily="34" charset="0"/>
              </a:rPr>
              <a:t>centre</a:t>
            </a:r>
            <a:r>
              <a:rPr lang="en-US" dirty="0">
                <a:effectLst/>
                <a:latin typeface="Arial" panose="020B0604020202020204" pitchFamily="34" charset="0"/>
              </a:rPr>
              <a:t> (or hub!) of the network.</a:t>
            </a:r>
            <a:br>
              <a:rPr lang="en-US" dirty="0"/>
            </a:br>
            <a:r>
              <a:rPr lang="en-US" dirty="0">
                <a:effectLst/>
                <a:latin typeface="Arial" panose="020B0604020202020204" pitchFamily="34" charset="0"/>
              </a:rPr>
              <a:t> Networks that involve repeaters or hubs are often called shared networks in this case</a:t>
            </a:r>
            <a:br>
              <a:rPr lang="en-US" dirty="0"/>
            </a:br>
            <a:r>
              <a:rPr lang="en-US" dirty="0">
                <a:effectLst/>
                <a:latin typeface="Arial" panose="020B0604020202020204" pitchFamily="34" charset="0"/>
              </a:rPr>
              <a:t>“shared Ethernet” because all devices are sharing the same media.</a:t>
            </a:r>
            <a:br>
              <a:rPr lang="en-US" dirty="0"/>
            </a:br>
            <a:r>
              <a:rPr lang="en-US" dirty="0">
                <a:effectLst/>
                <a:latin typeface="Arial" panose="020B0604020202020204" pitchFamily="34" charset="0"/>
              </a:rPr>
              <a:t> A hub’s basic function is to repeat any datagrams received on a port out of every other</a:t>
            </a:r>
            <a:br>
              <a:rPr lang="en-US" dirty="0"/>
            </a:br>
            <a:r>
              <a:rPr lang="en-US" dirty="0">
                <a:effectLst/>
                <a:latin typeface="Arial" panose="020B0604020202020204" pitchFamily="34" charset="0"/>
              </a:rPr>
              <a:t>port. Any devices attached to these “hub” ports will receive all datagrams and check the</a:t>
            </a:r>
            <a:br>
              <a:rPr lang="en-US" dirty="0"/>
            </a:br>
            <a:r>
              <a:rPr lang="en-US" dirty="0">
                <a:effectLst/>
                <a:latin typeface="Arial" panose="020B0604020202020204" pitchFamily="34" charset="0"/>
              </a:rPr>
              <a:t>address to see if it is destined for them</a:t>
            </a:r>
          </a:p>
          <a:p>
            <a:endParaRPr lang="en-US" dirty="0">
              <a:effectLst/>
              <a:latin typeface="Arial" panose="020B0604020202020204" pitchFamily="34" charset="0"/>
              <a:cs typeface="Calibri"/>
            </a:endParaRPr>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211</a:t>
            </a:fld>
            <a:endParaRPr lang="ru-RU" noProof="0"/>
          </a:p>
        </p:txBody>
      </p:sp>
    </p:spTree>
    <p:extLst>
      <p:ext uri="{BB962C8B-B14F-4D97-AF65-F5344CB8AC3E}">
        <p14:creationId xmlns:p14="http://schemas.microsoft.com/office/powerpoint/2010/main" val="173346042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The working principle of a hub is very simple: The data received from any of the ports will</a:t>
            </a:r>
            <a:br>
              <a:rPr lang="en-US" dirty="0"/>
            </a:br>
            <a:r>
              <a:rPr lang="en-US" dirty="0">
                <a:effectLst/>
                <a:latin typeface="Arial" panose="020B0604020202020204" pitchFamily="34" charset="0"/>
              </a:rPr>
              <a:t>be forwarded to all the other ports, except the port received the data.</a:t>
            </a:r>
            <a:br>
              <a:rPr lang="en-US" dirty="0"/>
            </a:br>
            <a:r>
              <a:rPr lang="en-US" dirty="0">
                <a:effectLst/>
                <a:latin typeface="Arial" panose="020B0604020202020204" pitchFamily="34" charset="0"/>
              </a:rPr>
              <a:t> A hub cannot receive and send data at the same time, this mode of working is called Half-</a:t>
            </a:r>
            <a:br>
              <a:rPr lang="en-US" dirty="0"/>
            </a:br>
            <a:r>
              <a:rPr lang="en-US" dirty="0">
                <a:effectLst/>
                <a:latin typeface="Arial" panose="020B0604020202020204" pitchFamily="34" charset="0"/>
              </a:rPr>
              <a:t>duplex. When all devices are contending for use of the same media this is known as a</a:t>
            </a:r>
            <a:br>
              <a:rPr lang="en-US" dirty="0"/>
            </a:br>
            <a:r>
              <a:rPr lang="en-US" dirty="0">
                <a:effectLst/>
                <a:latin typeface="Arial" panose="020B0604020202020204" pitchFamily="34" charset="0"/>
              </a:rPr>
              <a:t>collision domain, devices will listen until the network is quiet then transmit.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212</a:t>
            </a:fld>
            <a:endParaRPr lang="ru-RU" noProof="0"/>
          </a:p>
        </p:txBody>
      </p:sp>
    </p:spTree>
    <p:extLst>
      <p:ext uri="{BB962C8B-B14F-4D97-AF65-F5344CB8AC3E}">
        <p14:creationId xmlns:p14="http://schemas.microsoft.com/office/powerpoint/2010/main" val="28762884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Shared Ethernet networks have a number of drawbacks:</a:t>
            </a:r>
            <a:br>
              <a:rPr lang="en-US" dirty="0"/>
            </a:br>
            <a:r>
              <a:rPr lang="en-US" dirty="0">
                <a:effectLst/>
                <a:latin typeface="Arial" panose="020B0604020202020204" pitchFamily="34" charset="0"/>
              </a:rPr>
              <a:t> Collisions: if there is more than one device transmitting data at one time ,then a</a:t>
            </a:r>
            <a:br>
              <a:rPr lang="en-US" dirty="0"/>
            </a:br>
            <a:r>
              <a:rPr lang="en-US" dirty="0">
                <a:effectLst/>
                <a:latin typeface="Arial" panose="020B0604020202020204" pitchFamily="34" charset="0"/>
              </a:rPr>
              <a:t>collision occurs.</a:t>
            </a:r>
            <a:br>
              <a:rPr lang="en-US" dirty="0"/>
            </a:br>
            <a:r>
              <a:rPr lang="en-US" dirty="0">
                <a:effectLst/>
                <a:latin typeface="Arial" panose="020B0604020202020204" pitchFamily="34" charset="0"/>
              </a:rPr>
              <a:t> No security: All data is transmitted across the whole network it is up to the end</a:t>
            </a:r>
            <a:br>
              <a:rPr lang="en-US" dirty="0"/>
            </a:br>
            <a:r>
              <a:rPr lang="en-US" dirty="0">
                <a:effectLst/>
                <a:latin typeface="Arial" panose="020B0604020202020204" pitchFamily="34" charset="0"/>
              </a:rPr>
              <a:t>station whether or not it discards the packet. There are many available software</a:t>
            </a:r>
            <a:br>
              <a:rPr lang="en-US" dirty="0"/>
            </a:br>
            <a:r>
              <a:rPr lang="en-US" dirty="0">
                <a:effectLst/>
                <a:latin typeface="Arial" panose="020B0604020202020204" pitchFamily="34" charset="0"/>
              </a:rPr>
              <a:t>packages which will turn the NIC into promiscuous mode to enable the “sniffing”</a:t>
            </a:r>
            <a:br>
              <a:rPr lang="en-US" dirty="0"/>
            </a:br>
            <a:r>
              <a:rPr lang="en-US" dirty="0">
                <a:effectLst/>
                <a:latin typeface="Arial" panose="020B0604020202020204" pitchFamily="34" charset="0"/>
              </a:rPr>
              <a:t>of all network data.</a:t>
            </a:r>
          </a:p>
          <a:p>
            <a:endParaRPr lang="en-US" dirty="0">
              <a:effectLst/>
              <a:latin typeface="Arial" panose="020B0604020202020204" pitchFamily="34" charset="0"/>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213</a:t>
            </a:fld>
            <a:endParaRPr lang="ru-RU" noProof="0"/>
          </a:p>
        </p:txBody>
      </p:sp>
    </p:spTree>
    <p:extLst>
      <p:ext uri="{BB962C8B-B14F-4D97-AF65-F5344CB8AC3E}">
        <p14:creationId xmlns:p14="http://schemas.microsoft.com/office/powerpoint/2010/main" val="190843379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The destination address in the Ethernet header can be one of three forms:</a:t>
            </a:r>
            <a:br>
              <a:rPr lang="en-US" dirty="0"/>
            </a:br>
            <a:r>
              <a:rPr lang="en-US" dirty="0">
                <a:effectLst/>
                <a:latin typeface="Arial" panose="020B0604020202020204" pitchFamily="34" charset="0"/>
              </a:rPr>
              <a:t> Unicast address</a:t>
            </a:r>
            <a:br>
              <a:rPr lang="en-US" dirty="0"/>
            </a:br>
            <a:r>
              <a:rPr lang="en-US" dirty="0">
                <a:effectLst/>
                <a:latin typeface="Arial" panose="020B0604020202020204" pitchFamily="34" charset="0"/>
              </a:rPr>
              <a:t>Only the specified host will process the frame e.g. a frame sent from PC to Server</a:t>
            </a:r>
            <a:br>
              <a:rPr lang="en-US" dirty="0"/>
            </a:br>
            <a:r>
              <a:rPr lang="en-US" dirty="0">
                <a:effectLst/>
                <a:latin typeface="Arial" panose="020B0604020202020204" pitchFamily="34" charset="0"/>
              </a:rPr>
              <a:t> Broadcast address</a:t>
            </a:r>
            <a:br>
              <a:rPr lang="en-US" dirty="0"/>
            </a:br>
            <a:r>
              <a:rPr lang="en-US" dirty="0">
                <a:effectLst/>
                <a:latin typeface="Arial" panose="020B0604020202020204" pitchFamily="34" charset="0"/>
              </a:rPr>
              <a:t>This frame will be processed by every host (PC, Printer, server &amp; Mainframe)</a:t>
            </a:r>
            <a:br>
              <a:rPr lang="en-US" dirty="0"/>
            </a:br>
            <a:r>
              <a:rPr lang="en-US" dirty="0">
                <a:effectLst/>
                <a:latin typeface="Arial" panose="020B0604020202020204" pitchFamily="34" charset="0"/>
              </a:rPr>
              <a:t> Multicast address</a:t>
            </a:r>
            <a:br>
              <a:rPr lang="en-US" dirty="0"/>
            </a:br>
            <a:r>
              <a:rPr lang="en-US" dirty="0">
                <a:effectLst/>
                <a:latin typeface="Arial" panose="020B0604020202020204" pitchFamily="34" charset="0"/>
              </a:rPr>
              <a:t>All hosts that are members of the specified multicast group will process this frame e.g.</a:t>
            </a:r>
            <a:br>
              <a:rPr lang="en-US" dirty="0"/>
            </a:br>
            <a:r>
              <a:rPr lang="en-US" dirty="0">
                <a:effectLst/>
                <a:latin typeface="Arial" panose="020B0604020202020204" pitchFamily="34" charset="0"/>
              </a:rPr>
              <a:t>a router to other routers</a:t>
            </a:r>
            <a:endParaRPr lang="en-US" dirty="0"/>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214</a:t>
            </a:fld>
            <a:endParaRPr lang="ru-RU" noProof="0"/>
          </a:p>
        </p:txBody>
      </p:sp>
    </p:spTree>
    <p:extLst>
      <p:ext uri="{BB962C8B-B14F-4D97-AF65-F5344CB8AC3E}">
        <p14:creationId xmlns:p14="http://schemas.microsoft.com/office/powerpoint/2010/main" val="369611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At the bottom layer, the physical network consists of the hardware forwarding devices</a:t>
            </a:r>
            <a:br>
              <a:rPr lang="en-US" sz="1800" dirty="0">
                <a:effectLst/>
                <a:latin typeface="Segoe UI" panose="020B0502040204020203" pitchFamily="34" charset="0"/>
              </a:rPr>
            </a:br>
            <a:r>
              <a:rPr lang="en-US" sz="1800" dirty="0">
                <a:effectLst/>
                <a:latin typeface="Segoe UI" panose="020B0502040204020203" pitchFamily="34" charset="0"/>
              </a:rPr>
              <a:t>which store the forwarding information base (FIB) state of the network data plane (e.g.,</a:t>
            </a:r>
            <a:br>
              <a:rPr lang="en-US" sz="1800" dirty="0">
                <a:effectLst/>
                <a:latin typeface="Segoe UI" panose="020B0502040204020203" pitchFamily="34" charset="0"/>
              </a:rPr>
            </a:br>
            <a:r>
              <a:rPr lang="en-US" sz="1800" dirty="0">
                <a:effectLst/>
                <a:latin typeface="Segoe UI" panose="020B0502040204020203" pitchFamily="34" charset="0"/>
              </a:rPr>
              <a:t>TCAM Entries and configured port speeds), as well as associated meta-data including</a:t>
            </a:r>
            <a:br>
              <a:rPr lang="en-US" sz="1800" dirty="0">
                <a:effectLst/>
                <a:latin typeface="Segoe UI" panose="020B0502040204020203" pitchFamily="34" charset="0"/>
              </a:rPr>
            </a:br>
            <a:r>
              <a:rPr lang="en-US" sz="1800" dirty="0">
                <a:effectLst/>
                <a:latin typeface="Segoe UI" panose="020B0502040204020203" pitchFamily="34" charset="0"/>
              </a:rPr>
              <a:t>packet, flow, and port counters. The devices of the physical network may be grouped into</a:t>
            </a:r>
            <a:br>
              <a:rPr lang="en-US" sz="1800" dirty="0">
                <a:effectLst/>
                <a:latin typeface="Segoe UI" panose="020B0502040204020203" pitchFamily="34" charset="0"/>
              </a:rPr>
            </a:br>
            <a:r>
              <a:rPr lang="en-US" sz="1800" dirty="0">
                <a:effectLst/>
                <a:latin typeface="Segoe UI" panose="020B0502040204020203" pitchFamily="34" charset="0"/>
              </a:rPr>
              <a:t>one or more separate controller domains, where each domain has at least one physical</a:t>
            </a:r>
            <a:br>
              <a:rPr lang="en-US" sz="1800" dirty="0">
                <a:effectLst/>
                <a:latin typeface="Segoe UI" panose="020B0502040204020203" pitchFamily="34" charset="0"/>
              </a:rPr>
            </a:br>
            <a:r>
              <a:rPr lang="en-US" sz="1800" dirty="0">
                <a:effectLst/>
                <a:latin typeface="Segoe UI" panose="020B0502040204020203" pitchFamily="34" charset="0"/>
              </a:rPr>
              <a:t>controller. OpenFlow plane interface or standards-based protocols, typically termed as</a:t>
            </a:r>
            <a:br>
              <a:rPr lang="en-US" sz="1800" dirty="0">
                <a:effectLst/>
                <a:latin typeface="Segoe UI" panose="020B0502040204020203" pitchFamily="34" charset="0"/>
              </a:rPr>
            </a:br>
            <a:r>
              <a:rPr lang="en-US" sz="1800" dirty="0">
                <a:effectLst/>
                <a:latin typeface="Segoe UI" panose="020B0502040204020203" pitchFamily="34" charset="0"/>
              </a:rPr>
              <a:t>`southbound protocols’, define the control communications between the controller</a:t>
            </a:r>
            <a:br>
              <a:rPr lang="en-US" sz="1800" dirty="0">
                <a:effectLst/>
                <a:latin typeface="Segoe UI" panose="020B0502040204020203" pitchFamily="34" charset="0"/>
              </a:rPr>
            </a:br>
            <a:r>
              <a:rPr lang="en-US" sz="1800" dirty="0">
                <a:effectLst/>
                <a:latin typeface="Segoe UI" panose="020B0502040204020203" pitchFamily="34" charset="0"/>
              </a:rPr>
              <a:t>platform and data plane devices such as physical and virtual switches and routers. There</a:t>
            </a:r>
            <a:br>
              <a:rPr lang="en-US" sz="1800" dirty="0">
                <a:effectLst/>
                <a:latin typeface="Segoe UI" panose="020B0502040204020203" pitchFamily="34" charset="0"/>
              </a:rPr>
            </a:br>
            <a:r>
              <a:rPr lang="en-US" sz="1800" dirty="0">
                <a:effectLst/>
                <a:latin typeface="Segoe UI" panose="020B0502040204020203" pitchFamily="34" charset="0"/>
              </a:rPr>
              <a:t>are various southbound protocols such as OpenFlow, PCEP, SNMP, OVSDB, etc.</a:t>
            </a:r>
            <a:endParaRPr lang="en-US" sz="1800" dirty="0">
              <a:effectLst/>
              <a:latin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24</a:t>
            </a:fld>
            <a:endParaRPr lang="ru-RU" noProof="0"/>
          </a:p>
        </p:txBody>
      </p:sp>
    </p:spTree>
    <p:extLst>
      <p:ext uri="{BB962C8B-B14F-4D97-AF65-F5344CB8AC3E}">
        <p14:creationId xmlns:p14="http://schemas.microsoft.com/office/powerpoint/2010/main" val="157670902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Ethernet Frame Fields</a:t>
            </a:r>
            <a:br>
              <a:rPr lang="en-US" dirty="0"/>
            </a:br>
            <a:r>
              <a:rPr lang="en-US" dirty="0">
                <a:effectLst/>
                <a:latin typeface="Arial" panose="020B0604020202020204" pitchFamily="34" charset="0"/>
              </a:rPr>
              <a:t> Preamble: 7 bytes of 10101010 to allow timing </a:t>
            </a:r>
            <a:r>
              <a:rPr lang="en-US" dirty="0" err="1">
                <a:effectLst/>
                <a:latin typeface="Arial" panose="020B0604020202020204" pitchFamily="34" charset="0"/>
              </a:rPr>
              <a:t>synchronisation</a:t>
            </a:r>
            <a:r>
              <a:rPr lang="en-US" dirty="0">
                <a:effectLst/>
                <a:latin typeface="Arial" panose="020B0604020202020204" pitchFamily="34" charset="0"/>
              </a:rPr>
              <a:t> between sender and</a:t>
            </a:r>
            <a:br>
              <a:rPr lang="en-US" dirty="0"/>
            </a:br>
            <a:r>
              <a:rPr lang="en-US" dirty="0">
                <a:effectLst/>
                <a:latin typeface="Arial" panose="020B0604020202020204" pitchFamily="34" charset="0"/>
              </a:rPr>
              <a:t>receiver</a:t>
            </a:r>
            <a:br>
              <a:rPr lang="en-US" dirty="0"/>
            </a:br>
            <a:r>
              <a:rPr lang="en-US" dirty="0">
                <a:effectLst/>
                <a:latin typeface="Arial" panose="020B0604020202020204" pitchFamily="34" charset="0"/>
              </a:rPr>
              <a:t> SFD: Start Frame Delimiter – 10101011 to tell the receiver the next byte is the start of the</a:t>
            </a:r>
            <a:br>
              <a:rPr lang="en-US" dirty="0"/>
            </a:br>
            <a:r>
              <a:rPr lang="en-US" dirty="0">
                <a:effectLst/>
                <a:latin typeface="Arial" panose="020B0604020202020204" pitchFamily="34" charset="0"/>
              </a:rPr>
              <a:t>frame</a:t>
            </a:r>
            <a:br>
              <a:rPr lang="en-US" dirty="0"/>
            </a:br>
            <a:r>
              <a:rPr lang="en-US" dirty="0">
                <a:effectLst/>
                <a:latin typeface="Arial" panose="020B0604020202020204" pitchFamily="34" charset="0"/>
              </a:rPr>
              <a:t> DMAC: destination MAC address, 6bytes</a:t>
            </a:r>
            <a:br>
              <a:rPr lang="en-US" dirty="0"/>
            </a:br>
            <a:r>
              <a:rPr lang="en-US" dirty="0">
                <a:effectLst/>
                <a:latin typeface="Arial" panose="020B0604020202020204" pitchFamily="34" charset="0"/>
              </a:rPr>
              <a:t> SMAC: source MAC address, 6bytes</a:t>
            </a:r>
            <a:br>
              <a:rPr lang="en-US" dirty="0"/>
            </a:br>
            <a:r>
              <a:rPr lang="en-US" dirty="0">
                <a:effectLst/>
                <a:latin typeface="Arial" panose="020B0604020202020204" pitchFamily="34" charset="0"/>
              </a:rPr>
              <a:t> Length/Type: 2bytes, it has the following meanings:</a:t>
            </a:r>
            <a:br>
              <a:rPr lang="en-US" dirty="0"/>
            </a:br>
            <a:r>
              <a:rPr lang="en-US" dirty="0">
                <a:effectLst/>
                <a:latin typeface="Arial" panose="020B0604020202020204" pitchFamily="34" charset="0"/>
              </a:rPr>
              <a:t> if Length/Type &gt; 1500 ,this field indicates the type of the upper protocol of an</a:t>
            </a:r>
            <a:br>
              <a:rPr lang="en-US" dirty="0"/>
            </a:br>
            <a:r>
              <a:rPr lang="en-US" dirty="0" err="1">
                <a:effectLst/>
                <a:latin typeface="Arial" panose="020B0604020202020204" pitchFamily="34" charset="0"/>
              </a:rPr>
              <a:t>Ethernet_II</a:t>
            </a:r>
            <a:r>
              <a:rPr lang="en-US" dirty="0">
                <a:effectLst/>
                <a:latin typeface="Arial" panose="020B0604020202020204" pitchFamily="34" charset="0"/>
              </a:rPr>
              <a:t> frame</a:t>
            </a:r>
            <a:br>
              <a:rPr lang="en-US" dirty="0"/>
            </a:br>
            <a:r>
              <a:rPr lang="en-US" dirty="0">
                <a:effectLst/>
                <a:latin typeface="Arial" panose="020B0604020202020204" pitchFamily="34" charset="0"/>
              </a:rPr>
              <a:t> if Length/Type &lt; 1500, the field indicates the length of the frame, and it is a 802.3</a:t>
            </a:r>
            <a:br>
              <a:rPr lang="en-US" dirty="0"/>
            </a:br>
            <a:r>
              <a:rPr lang="en-US" dirty="0">
                <a:effectLst/>
                <a:latin typeface="Arial" panose="020B0604020202020204" pitchFamily="34" charset="0"/>
              </a:rPr>
              <a:t>frame.</a:t>
            </a:r>
            <a:br>
              <a:rPr lang="en-US" dirty="0"/>
            </a:br>
            <a:r>
              <a:rPr lang="en-US" dirty="0">
                <a:effectLst/>
                <a:latin typeface="Arial" panose="020B0604020202020204" pitchFamily="34" charset="0"/>
              </a:rPr>
              <a:t> DATA: 0~1500bytes , If the data field is less than 64 bytes padding is used to fill up the</a:t>
            </a:r>
            <a:br>
              <a:rPr lang="en-US" dirty="0"/>
            </a:br>
            <a:r>
              <a:rPr lang="en-US" dirty="0">
                <a:effectLst/>
                <a:latin typeface="Arial" panose="020B0604020202020204" pitchFamily="34" charset="0"/>
              </a:rPr>
              <a:t>frame to make sure that the length of frame must be at least 64 bytes.</a:t>
            </a:r>
            <a:br>
              <a:rPr lang="en-US" dirty="0"/>
            </a:br>
            <a:r>
              <a:rPr lang="en-US" dirty="0">
                <a:effectLst/>
                <a:latin typeface="Arial" panose="020B0604020202020204" pitchFamily="34" charset="0"/>
              </a:rPr>
              <a:t> FCS: 4bytes</a:t>
            </a:r>
            <a:br>
              <a:rPr lang="en-US" dirty="0"/>
            </a:br>
            <a:r>
              <a:rPr lang="en-US" dirty="0">
                <a:effectLst/>
                <a:latin typeface="Arial" panose="020B0604020202020204" pitchFamily="34" charset="0"/>
              </a:rPr>
              <a:t> The whole length of the fame is 64~1518 bytes.</a:t>
            </a:r>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215</a:t>
            </a:fld>
            <a:endParaRPr lang="ru-RU" noProof="0"/>
          </a:p>
        </p:txBody>
      </p:sp>
    </p:spTree>
    <p:extLst>
      <p:ext uri="{BB962C8B-B14F-4D97-AF65-F5344CB8AC3E}">
        <p14:creationId xmlns:p14="http://schemas.microsoft.com/office/powerpoint/2010/main" val="220931991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MAC: media access control</a:t>
            </a:r>
            <a:br>
              <a:rPr lang="en-US" dirty="0"/>
            </a:br>
            <a:r>
              <a:rPr lang="en-US" dirty="0">
                <a:effectLst/>
                <a:latin typeface="Arial" panose="020B0604020202020204" pitchFamily="34" charset="0"/>
              </a:rPr>
              <a:t> The MAC address is the physical address of each device connected to the network. MAC</a:t>
            </a:r>
            <a:br>
              <a:rPr lang="en-US" dirty="0"/>
            </a:br>
            <a:r>
              <a:rPr lang="en-US" dirty="0">
                <a:effectLst/>
                <a:latin typeface="Arial" panose="020B0604020202020204" pitchFamily="34" charset="0"/>
              </a:rPr>
              <a:t>address assignments are administrated by IEEE and are be globally unique. Each address is</a:t>
            </a:r>
            <a:br>
              <a:rPr lang="en-US" dirty="0"/>
            </a:br>
            <a:r>
              <a:rPr lang="en-US" dirty="0">
                <a:effectLst/>
                <a:latin typeface="Arial" panose="020B0604020202020204" pitchFamily="34" charset="0"/>
              </a:rPr>
              <a:t>composed of two parts, the OUI which is the </a:t>
            </a:r>
            <a:r>
              <a:rPr lang="en-US" dirty="0" err="1">
                <a:effectLst/>
                <a:latin typeface="Arial" panose="020B0604020202020204" pitchFamily="34" charset="0"/>
              </a:rPr>
              <a:t>Organisation</a:t>
            </a:r>
            <a:r>
              <a:rPr lang="en-US" dirty="0">
                <a:effectLst/>
                <a:latin typeface="Arial" panose="020B0604020202020204" pitchFamily="34" charset="0"/>
              </a:rPr>
              <a:t> Unique Identifier which is the</a:t>
            </a:r>
            <a:br>
              <a:rPr lang="en-US" dirty="0"/>
            </a:br>
            <a:r>
              <a:rPr lang="en-US" dirty="0">
                <a:effectLst/>
                <a:latin typeface="Arial" panose="020B0604020202020204" pitchFamily="34" charset="0"/>
              </a:rPr>
              <a:t>address space assigned to the provider, the remainder of the address space is assigned by</a:t>
            </a:r>
            <a:br>
              <a:rPr lang="en-US" dirty="0"/>
            </a:br>
            <a:r>
              <a:rPr lang="en-US" dirty="0">
                <a:effectLst/>
                <a:latin typeface="Arial" panose="020B0604020202020204" pitchFamily="34" charset="0"/>
              </a:rPr>
              <a:t>each organization.</a:t>
            </a:r>
            <a:br>
              <a:rPr lang="en-US" dirty="0"/>
            </a:br>
            <a:r>
              <a:rPr lang="en-US" dirty="0">
                <a:effectLst/>
                <a:latin typeface="Arial" panose="020B0604020202020204" pitchFamily="34" charset="0"/>
              </a:rPr>
              <a:t> The first 24 bits denotes the provider code and the last 24 bit is assigned at the provider’s</a:t>
            </a:r>
            <a:br>
              <a:rPr lang="en-US" dirty="0"/>
            </a:br>
            <a:r>
              <a:rPr lang="en-US" dirty="0">
                <a:effectLst/>
                <a:latin typeface="Arial" panose="020B0604020202020204" pitchFamily="34" charset="0"/>
              </a:rPr>
              <a:t>discretion.</a:t>
            </a:r>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216</a:t>
            </a:fld>
            <a:endParaRPr lang="ru-RU" noProof="0"/>
          </a:p>
        </p:txBody>
      </p:sp>
    </p:spTree>
    <p:extLst>
      <p:ext uri="{BB962C8B-B14F-4D97-AF65-F5344CB8AC3E}">
        <p14:creationId xmlns:p14="http://schemas.microsoft.com/office/powerpoint/2010/main" val="34507624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All 1’s in the address otherwise written as FF-FF-FF-FF-FF-FF in hexadecimal denotes a</a:t>
            </a:r>
            <a:br>
              <a:rPr lang="en-US" dirty="0"/>
            </a:br>
            <a:r>
              <a:rPr lang="en-US" dirty="0">
                <a:effectLst/>
                <a:latin typeface="Arial" panose="020B0604020202020204" pitchFamily="34" charset="0"/>
              </a:rPr>
              <a:t>broadcast address, which will be read by all attached stations.</a:t>
            </a:r>
            <a:br>
              <a:rPr lang="en-US" dirty="0"/>
            </a:br>
            <a:r>
              <a:rPr lang="en-US" dirty="0">
                <a:effectLst/>
                <a:latin typeface="Arial" panose="020B0604020202020204" pitchFamily="34" charset="0"/>
              </a:rPr>
              <a:t> If bit 0 is set to 1, it represents a multicast address</a:t>
            </a:r>
            <a:br>
              <a:rPr lang="en-US" dirty="0"/>
            </a:br>
            <a:r>
              <a:rPr lang="en-US" dirty="0">
                <a:effectLst/>
                <a:latin typeface="Arial" panose="020B0604020202020204" pitchFamily="34" charset="0"/>
              </a:rPr>
              <a:t> If bit 1 is set to 1 it denotes that this is a locally set MAC address that does not follow the</a:t>
            </a:r>
            <a:br>
              <a:rPr lang="en-US" dirty="0"/>
            </a:br>
            <a:r>
              <a:rPr lang="en-US" dirty="0">
                <a:effectLst/>
                <a:latin typeface="Arial" panose="020B0604020202020204" pitchFamily="34" charset="0"/>
              </a:rPr>
              <a:t>international standard scheme, this however is almost never used</a:t>
            </a:r>
            <a:endParaRPr lang="en-US" dirty="0"/>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217</a:t>
            </a:fld>
            <a:endParaRPr lang="ru-RU" noProof="0"/>
          </a:p>
        </p:txBody>
      </p:sp>
    </p:spTree>
    <p:extLst>
      <p:ext uri="{BB962C8B-B14F-4D97-AF65-F5344CB8AC3E}">
        <p14:creationId xmlns:p14="http://schemas.microsoft.com/office/powerpoint/2010/main" val="241196093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CSMA/CD is the media access protocol that Ethernet uses.</a:t>
            </a:r>
            <a:br>
              <a:rPr lang="en-US" dirty="0"/>
            </a:br>
            <a:r>
              <a:rPr lang="en-US" dirty="0">
                <a:effectLst/>
                <a:latin typeface="Arial" panose="020B0604020202020204" pitchFamily="34" charset="0"/>
              </a:rPr>
              <a:t> CSMA/CD stands for Carrier Sense Multiple Access with Collision Detection.</a:t>
            </a:r>
            <a:br>
              <a:rPr lang="en-US" dirty="0"/>
            </a:br>
            <a:r>
              <a:rPr lang="en-US" dirty="0">
                <a:effectLst/>
                <a:latin typeface="Arial" panose="020B0604020202020204" pitchFamily="34" charset="0"/>
              </a:rPr>
              <a:t> Taking each part of the protocol in turn, “multiple access” simply means that multiple</a:t>
            </a:r>
            <a:br>
              <a:rPr lang="en-US" dirty="0"/>
            </a:br>
            <a:r>
              <a:rPr lang="en-US" dirty="0">
                <a:effectLst/>
                <a:latin typeface="Arial" panose="020B0604020202020204" pitchFamily="34" charset="0"/>
              </a:rPr>
              <a:t>devices have access to the same network. The “carrier sense” part, well, Ethernet has no</a:t>
            </a:r>
            <a:br>
              <a:rPr lang="en-US" dirty="0"/>
            </a:br>
            <a:r>
              <a:rPr lang="en-US" dirty="0">
                <a:effectLst/>
                <a:latin typeface="Arial" panose="020B0604020202020204" pitchFamily="34" charset="0"/>
              </a:rPr>
              <a:t>actual carrier signal the term is a hangover from the Aloha protocol, the carrier in Ethernet</a:t>
            </a:r>
            <a:br>
              <a:rPr lang="en-US" dirty="0"/>
            </a:br>
            <a:r>
              <a:rPr lang="en-US" dirty="0">
                <a:effectLst/>
                <a:latin typeface="Arial" panose="020B0604020202020204" pitchFamily="34" charset="0"/>
              </a:rPr>
              <a:t>terms simply means the presence of traffic on the network. An Ethernet NIC senses</a:t>
            </a:r>
            <a:br>
              <a:rPr lang="en-US" dirty="0"/>
            </a:br>
            <a:r>
              <a:rPr lang="en-US" dirty="0">
                <a:effectLst/>
                <a:latin typeface="Arial" panose="020B0604020202020204" pitchFamily="34" charset="0"/>
              </a:rPr>
              <a:t>whether the media has any signals on it, if it has another device on the network is</a:t>
            </a:r>
            <a:br>
              <a:rPr lang="en-US" dirty="0"/>
            </a:br>
            <a:r>
              <a:rPr lang="en-US" dirty="0">
                <a:effectLst/>
                <a:latin typeface="Arial" panose="020B0604020202020204" pitchFamily="34" charset="0"/>
              </a:rPr>
              <a:t>transmitting, every device must wait for a period of quiet before transmitting.</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218</a:t>
            </a:fld>
            <a:endParaRPr lang="ru-RU" noProof="0"/>
          </a:p>
        </p:txBody>
      </p:sp>
    </p:spTree>
    <p:extLst>
      <p:ext uri="{BB962C8B-B14F-4D97-AF65-F5344CB8AC3E}">
        <p14:creationId xmlns:p14="http://schemas.microsoft.com/office/powerpoint/2010/main" val="205272185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The CSMA part of the protocol was based on the Aloha protocol, however to make it</a:t>
            </a:r>
            <a:br>
              <a:rPr lang="en-US" dirty="0"/>
            </a:br>
            <a:r>
              <a:rPr lang="en-US" dirty="0">
                <a:effectLst/>
                <a:latin typeface="Arial" panose="020B0604020202020204" pitchFamily="34" charset="0"/>
              </a:rPr>
              <a:t>more efficient collision detection was added. If two devices both sense that there is no one</a:t>
            </a:r>
            <a:br>
              <a:rPr lang="en-US" dirty="0"/>
            </a:br>
            <a:r>
              <a:rPr lang="en-US" dirty="0">
                <a:effectLst/>
                <a:latin typeface="Arial" panose="020B0604020202020204" pitchFamily="34" charset="0"/>
              </a:rPr>
              <a:t>else transmitting they may both simultaneously decide to send data, when this occurs</a:t>
            </a:r>
            <a:br>
              <a:rPr lang="en-US" dirty="0"/>
            </a:br>
            <a:r>
              <a:rPr lang="en-US" dirty="0">
                <a:effectLst/>
                <a:latin typeface="Arial" panose="020B0604020202020204" pitchFamily="34" charset="0"/>
              </a:rPr>
              <a:t>there is a collision and the data transmitted by both parties will be corrupted.</a:t>
            </a:r>
            <a:br>
              <a:rPr lang="en-US" dirty="0"/>
            </a:br>
            <a:r>
              <a:rPr lang="en-US" dirty="0">
                <a:effectLst/>
                <a:latin typeface="Arial" panose="020B0604020202020204" pitchFamily="34" charset="0"/>
              </a:rPr>
              <a:t> If a collision is detected by the senders they will both know that they need to retransmit</a:t>
            </a:r>
            <a:br>
              <a:rPr lang="en-US" dirty="0"/>
            </a:br>
            <a:r>
              <a:rPr lang="en-US" dirty="0">
                <a:effectLst/>
                <a:latin typeface="Arial" panose="020B0604020202020204" pitchFamily="34" charset="0"/>
              </a:rPr>
              <a:t>their data</a:t>
            </a:r>
            <a:br>
              <a:rPr lang="en-US" dirty="0"/>
            </a:br>
            <a:r>
              <a:rPr lang="en-US" dirty="0">
                <a:effectLst/>
                <a:latin typeface="Arial" panose="020B0604020202020204" pitchFamily="34" charset="0"/>
              </a:rPr>
              <a:t> This random time is selected according to the following rule:</a:t>
            </a:r>
            <a:br>
              <a:rPr lang="en-US" dirty="0"/>
            </a:br>
            <a:r>
              <a:rPr lang="en-US" dirty="0">
                <a:effectLst/>
                <a:latin typeface="Arial" panose="020B0604020202020204" pitchFamily="34" charset="0"/>
              </a:rPr>
              <a:t>• If there are n collisions (n&lt;16) of a packet, the node will select a number K randomly</a:t>
            </a:r>
            <a:br>
              <a:rPr lang="en-US" dirty="0"/>
            </a:br>
            <a:r>
              <a:rPr lang="en-US" dirty="0">
                <a:effectLst/>
                <a:latin typeface="Arial" panose="020B0604020202020204" pitchFamily="34" charset="0"/>
              </a:rPr>
              <a:t>with equal possibility from 0, 1, ......, 2n - 1 and wait for K * 512 bit time (for example: in</a:t>
            </a:r>
            <a:br>
              <a:rPr lang="en-US" dirty="0"/>
            </a:br>
            <a:r>
              <a:rPr lang="en-US" dirty="0">
                <a:effectLst/>
                <a:latin typeface="Arial" panose="020B0604020202020204" pitchFamily="34" charset="0"/>
              </a:rPr>
              <a:t>10Mbps Ethernet, 1 bit time = 10-7 seconds).</a:t>
            </a:r>
            <a:br>
              <a:rPr lang="en-US" dirty="0"/>
            </a:br>
            <a:r>
              <a:rPr lang="en-US" dirty="0">
                <a:effectLst/>
                <a:latin typeface="Arial" panose="020B0604020202020204" pitchFamily="34" charset="0"/>
              </a:rPr>
              <a:t>• If n&gt;15, the node will give up the transmission.</a:t>
            </a:r>
            <a:endParaRPr lang="en-US" dirty="0"/>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219</a:t>
            </a:fld>
            <a:endParaRPr lang="ru-RU" noProof="0"/>
          </a:p>
        </p:txBody>
      </p:sp>
    </p:spTree>
    <p:extLst>
      <p:ext uri="{BB962C8B-B14F-4D97-AF65-F5344CB8AC3E}">
        <p14:creationId xmlns:p14="http://schemas.microsoft.com/office/powerpoint/2010/main" val="89074217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To be sure that collisions can be detected and that devices know that they are part of a</a:t>
            </a:r>
            <a:br>
              <a:rPr lang="en-US" dirty="0"/>
            </a:br>
            <a:r>
              <a:rPr lang="en-US" dirty="0">
                <a:effectLst/>
                <a:latin typeface="Arial" panose="020B0604020202020204" pitchFamily="34" charset="0"/>
              </a:rPr>
              <a:t>collision the collision must occur while they are still transmitting. Therefore data must be</a:t>
            </a:r>
            <a:br>
              <a:rPr lang="en-US" dirty="0"/>
            </a:br>
            <a:r>
              <a:rPr lang="en-US" dirty="0">
                <a:effectLst/>
                <a:latin typeface="Arial" panose="020B0604020202020204" pitchFamily="34" charset="0"/>
              </a:rPr>
              <a:t>capable of “filling” the network. This means that the data must have time to reach from</a:t>
            </a:r>
            <a:br>
              <a:rPr lang="en-US" dirty="0"/>
            </a:br>
            <a:r>
              <a:rPr lang="en-US" dirty="0">
                <a:effectLst/>
                <a:latin typeface="Arial" panose="020B0604020202020204" pitchFamily="34" charset="0"/>
              </a:rPr>
              <a:t>one end of the network to the other and a collision returning to the originating station</a:t>
            </a:r>
            <a:br>
              <a:rPr lang="en-US" dirty="0"/>
            </a:br>
            <a:r>
              <a:rPr lang="en-US" dirty="0">
                <a:effectLst/>
                <a:latin typeface="Arial" panose="020B0604020202020204" pitchFamily="34" charset="0"/>
              </a:rPr>
              <a:t>while that station is still transmitting.</a:t>
            </a:r>
            <a:endParaRPr lang="ru-RU" dirty="0">
              <a:cs typeface="Calibri" panose="020F0502020204030204"/>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220</a:t>
            </a:fld>
            <a:endParaRPr lang="ru-RU" noProof="0"/>
          </a:p>
        </p:txBody>
      </p:sp>
    </p:spTree>
    <p:extLst>
      <p:ext uri="{BB962C8B-B14F-4D97-AF65-F5344CB8AC3E}">
        <p14:creationId xmlns:p14="http://schemas.microsoft.com/office/powerpoint/2010/main" val="42856766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The three factors which make up the decision on what collision domain </a:t>
            </a:r>
            <a:r>
              <a:rPr lang="en-US" dirty="0" err="1">
                <a:effectLst/>
                <a:latin typeface="Arial" panose="020B0604020202020204" pitchFamily="34" charset="0"/>
              </a:rPr>
              <a:t>paramaters</a:t>
            </a:r>
            <a:r>
              <a:rPr lang="en-US" dirty="0">
                <a:effectLst/>
                <a:latin typeface="Arial" panose="020B0604020202020204" pitchFamily="34" charset="0"/>
              </a:rPr>
              <a:t> were</a:t>
            </a:r>
            <a:br>
              <a:rPr lang="en-US" dirty="0"/>
            </a:br>
            <a:r>
              <a:rPr lang="en-US" dirty="0">
                <a:effectLst/>
                <a:latin typeface="Arial" panose="020B0604020202020204" pitchFamily="34" charset="0"/>
              </a:rPr>
              <a:t>selected by Ethernets designers are as follows</a:t>
            </a:r>
            <a:br>
              <a:rPr lang="en-US" dirty="0"/>
            </a:br>
            <a:r>
              <a:rPr lang="en-US" dirty="0">
                <a:effectLst/>
                <a:latin typeface="Arial" panose="020B0604020202020204" pitchFamily="34" charset="0"/>
              </a:rPr>
              <a:t>• The size of the network, which determines how far the traffic will have to travel</a:t>
            </a:r>
            <a:br>
              <a:rPr lang="en-US" dirty="0"/>
            </a:br>
            <a:r>
              <a:rPr lang="en-US" dirty="0">
                <a:effectLst/>
                <a:latin typeface="Arial" panose="020B0604020202020204" pitchFamily="34" charset="0"/>
              </a:rPr>
              <a:t>• The speed of transmission over the network</a:t>
            </a:r>
            <a:br>
              <a:rPr lang="en-US" dirty="0"/>
            </a:br>
            <a:r>
              <a:rPr lang="en-US" dirty="0">
                <a:effectLst/>
                <a:latin typeface="Arial" panose="020B0604020202020204" pitchFamily="34" charset="0"/>
              </a:rPr>
              <a:t>• The smallest size of packet that will be transmitted</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221</a:t>
            </a:fld>
            <a:endParaRPr lang="ru-RU" noProof="0"/>
          </a:p>
        </p:txBody>
      </p:sp>
    </p:spTree>
    <p:extLst>
      <p:ext uri="{BB962C8B-B14F-4D97-AF65-F5344CB8AC3E}">
        <p14:creationId xmlns:p14="http://schemas.microsoft.com/office/powerpoint/2010/main" val="229523268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The parameters in use for Ethernet networks were based on a minimum packet size of 64</a:t>
            </a:r>
            <a:br>
              <a:rPr lang="en-US" dirty="0"/>
            </a:br>
            <a:r>
              <a:rPr lang="en-US" dirty="0">
                <a:effectLst/>
                <a:latin typeface="Arial" panose="020B0604020202020204" pitchFamily="34" charset="0"/>
              </a:rPr>
              <a:t>bytes this leads to the trade off that we may have a network size with 10Mb Ethernet that</a:t>
            </a:r>
            <a:br>
              <a:rPr lang="en-US" dirty="0"/>
            </a:br>
            <a:r>
              <a:rPr lang="en-US" dirty="0">
                <a:effectLst/>
                <a:latin typeface="Arial" panose="020B0604020202020204" pitchFamily="34" charset="0"/>
              </a:rPr>
              <a:t>allows us to span a network of 4 hubs (which will introduce a little delay) and 100m</a:t>
            </a:r>
            <a:br>
              <a:rPr lang="en-US" dirty="0"/>
            </a:br>
            <a:r>
              <a:rPr lang="en-US" dirty="0">
                <a:effectLst/>
                <a:latin typeface="Arial" panose="020B0604020202020204" pitchFamily="34" charset="0"/>
              </a:rPr>
              <a:t>between each one. For 100Mb Ethernet this shrinks the network down to 2 hubs.</a:t>
            </a:r>
            <a:br>
              <a:rPr lang="en-US" dirty="0"/>
            </a:br>
            <a:r>
              <a:rPr lang="en-US" dirty="0">
                <a:effectLst/>
                <a:latin typeface="Arial" panose="020B0604020202020204" pitchFamily="34" charset="0"/>
              </a:rPr>
              <a:t> With 1G Ethernet the network can only support one hub, and we have to increase the</a:t>
            </a:r>
            <a:br>
              <a:rPr lang="en-US" dirty="0"/>
            </a:br>
            <a:r>
              <a:rPr lang="en-US" dirty="0">
                <a:effectLst/>
                <a:latin typeface="Arial" panose="020B0604020202020204" pitchFamily="34" charset="0"/>
              </a:rPr>
              <a:t>minimum packet size, however very few vendors supplied Gigabit Ethernet hubs and have</a:t>
            </a:r>
            <a:br>
              <a:rPr lang="en-US" dirty="0"/>
            </a:br>
            <a:r>
              <a:rPr lang="en-US" dirty="0">
                <a:effectLst/>
                <a:latin typeface="Arial" panose="020B0604020202020204" pitchFamily="34" charset="0"/>
              </a:rPr>
              <a:t>mainly supplied switched Ethernets products.</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222</a:t>
            </a:fld>
            <a:endParaRPr lang="ru-RU" noProof="0"/>
          </a:p>
        </p:txBody>
      </p:sp>
    </p:spTree>
    <p:extLst>
      <p:ext uri="{BB962C8B-B14F-4D97-AF65-F5344CB8AC3E}">
        <p14:creationId xmlns:p14="http://schemas.microsoft.com/office/powerpoint/2010/main" val="286782309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A collision domain is a logical network segment where data packets can "collide" with one</a:t>
            </a:r>
            <a:br>
              <a:rPr lang="en-US" dirty="0"/>
            </a:br>
            <a:r>
              <a:rPr lang="en-US" dirty="0">
                <a:effectLst/>
                <a:latin typeface="Arial" panose="020B0604020202020204" pitchFamily="34" charset="0"/>
              </a:rPr>
              <a:t>another for being sent on a shared medium.</a:t>
            </a:r>
            <a:br>
              <a:rPr lang="en-US" dirty="0"/>
            </a:br>
            <a:r>
              <a:rPr lang="en-US" dirty="0">
                <a:effectLst/>
                <a:latin typeface="Arial" panose="020B0604020202020204" pitchFamily="34" charset="0"/>
              </a:rPr>
              <a:t> As each device that connects to the network has to wait for a period of quiet before</a:t>
            </a:r>
            <a:br>
              <a:rPr lang="en-US" dirty="0"/>
            </a:br>
            <a:r>
              <a:rPr lang="en-US" dirty="0">
                <a:effectLst/>
                <a:latin typeface="Arial" panose="020B0604020202020204" pitchFamily="34" charset="0"/>
              </a:rPr>
              <a:t>transmitting the more devices that connect to the network the more collisions there are</a:t>
            </a:r>
            <a:br>
              <a:rPr lang="en-US" dirty="0"/>
            </a:br>
            <a:r>
              <a:rPr lang="en-US" dirty="0">
                <a:effectLst/>
                <a:latin typeface="Arial" panose="020B0604020202020204" pitchFamily="34" charset="0"/>
              </a:rPr>
              <a:t>likely to be. The more collisions that occur in the domain the less efficient it will be.</a:t>
            </a:r>
            <a:br>
              <a:rPr lang="en-US" dirty="0"/>
            </a:br>
            <a:r>
              <a:rPr lang="en-US" dirty="0">
                <a:effectLst/>
                <a:latin typeface="Arial" panose="020B0604020202020204" pitchFamily="34" charset="0"/>
              </a:rPr>
              <a:t> As we add more workstations the lower the efficiency of the network becomes.</a:t>
            </a:r>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223</a:t>
            </a:fld>
            <a:endParaRPr lang="ru-RU" noProof="0"/>
          </a:p>
        </p:txBody>
      </p:sp>
    </p:spTree>
    <p:extLst>
      <p:ext uri="{BB962C8B-B14F-4D97-AF65-F5344CB8AC3E}">
        <p14:creationId xmlns:p14="http://schemas.microsoft.com/office/powerpoint/2010/main" val="31925444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An Ethernet switch or bridge has the following functions:</a:t>
            </a:r>
            <a:br>
              <a:rPr lang="en-US" dirty="0"/>
            </a:br>
            <a:r>
              <a:rPr lang="en-US" dirty="0">
                <a:effectLst/>
                <a:latin typeface="Arial" panose="020B0604020202020204" pitchFamily="34" charset="0"/>
              </a:rPr>
              <a:t>• Source MAC address learning.</a:t>
            </a:r>
            <a:br>
              <a:rPr lang="en-US" dirty="0"/>
            </a:br>
            <a:r>
              <a:rPr lang="en-US" dirty="0">
                <a:effectLst/>
                <a:latin typeface="Arial" panose="020B0604020202020204" pitchFamily="34" charset="0"/>
              </a:rPr>
              <a:t>• Forwarding based on the destination address.</a:t>
            </a:r>
            <a:br>
              <a:rPr lang="en-US" dirty="0"/>
            </a:br>
            <a:r>
              <a:rPr lang="en-US" dirty="0">
                <a:effectLst/>
                <a:latin typeface="Arial" panose="020B0604020202020204" pitchFamily="34" charset="0"/>
              </a:rPr>
              <a:t>• Filtering based on the destination address</a:t>
            </a:r>
            <a:br>
              <a:rPr lang="en-US" dirty="0"/>
            </a:br>
            <a:r>
              <a:rPr lang="en-US" dirty="0">
                <a:effectLst/>
                <a:latin typeface="Arial" panose="020B0604020202020204" pitchFamily="34" charset="0"/>
              </a:rPr>
              <a:t>• Flooding based on the destination address</a:t>
            </a:r>
            <a:endParaRPr lang="en-US" dirty="0"/>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225</a:t>
            </a:fld>
            <a:endParaRPr lang="ru-RU" noProof="0"/>
          </a:p>
        </p:txBody>
      </p:sp>
    </p:spTree>
    <p:extLst>
      <p:ext uri="{BB962C8B-B14F-4D97-AF65-F5344CB8AC3E}">
        <p14:creationId xmlns:p14="http://schemas.microsoft.com/office/powerpoint/2010/main" val="1876750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The control-plane layer is the core of the SDN, and is realized by the controllers of each</a:t>
            </a:r>
            <a:br>
              <a:rPr lang="en-US" sz="1800" dirty="0">
                <a:effectLst/>
                <a:latin typeface="Segoe UI" panose="020B0502040204020203" pitchFamily="34" charset="0"/>
              </a:rPr>
            </a:br>
            <a:r>
              <a:rPr lang="en-US" sz="1800" dirty="0">
                <a:effectLst/>
                <a:latin typeface="Segoe UI" panose="020B0502040204020203" pitchFamily="34" charset="0"/>
              </a:rPr>
              <a:t>domain, which collect the physical network state distributed across every control domain.</a:t>
            </a:r>
            <a:br>
              <a:rPr lang="en-US" sz="1800" dirty="0">
                <a:effectLst/>
                <a:latin typeface="Segoe UI" panose="020B0502040204020203" pitchFamily="34" charset="0"/>
              </a:rPr>
            </a:br>
            <a:r>
              <a:rPr lang="en-US" sz="1800" dirty="0">
                <a:effectLst/>
                <a:latin typeface="Segoe UI" panose="020B0502040204020203" pitchFamily="34" charset="0"/>
              </a:rPr>
              <a:t>This component is sometimes called the “Network Operating System” (NOS), as it enables</a:t>
            </a:r>
            <a:br>
              <a:rPr lang="en-US" sz="1800" dirty="0">
                <a:effectLst/>
                <a:latin typeface="Segoe UI" panose="020B0502040204020203" pitchFamily="34" charset="0"/>
              </a:rPr>
            </a:br>
            <a:r>
              <a:rPr lang="en-US" sz="1800" dirty="0">
                <a:effectLst/>
                <a:latin typeface="Segoe UI" panose="020B0502040204020203" pitchFamily="34" charset="0"/>
              </a:rPr>
              <a:t>the SDN to present an abstraction of the physical network state to an instance of the</a:t>
            </a:r>
            <a:br>
              <a:rPr lang="en-US" sz="1800" dirty="0">
                <a:effectLst/>
                <a:latin typeface="Segoe UI" panose="020B0502040204020203" pitchFamily="34" charset="0"/>
              </a:rPr>
            </a:br>
            <a:r>
              <a:rPr lang="en-US" sz="1800" dirty="0">
                <a:effectLst/>
                <a:latin typeface="Segoe UI" panose="020B0502040204020203" pitchFamily="34" charset="0"/>
              </a:rPr>
              <a:t>control application (running in Application Layer), in the form of a global network view.</a:t>
            </a:r>
            <a:endParaRPr lang="en-US" sz="1800" dirty="0">
              <a:effectLst/>
              <a:latin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26</a:t>
            </a:fld>
            <a:endParaRPr lang="ru-RU" noProof="0"/>
          </a:p>
        </p:txBody>
      </p:sp>
    </p:spTree>
    <p:extLst>
      <p:ext uri="{BB962C8B-B14F-4D97-AF65-F5344CB8AC3E}">
        <p14:creationId xmlns:p14="http://schemas.microsoft.com/office/powerpoint/2010/main" val="330175254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Every Ethernet switch has a MAC address table, which contains the mapping of MAC address to</a:t>
            </a:r>
            <a:br>
              <a:rPr lang="en-US" dirty="0"/>
            </a:br>
            <a:r>
              <a:rPr lang="en-US" dirty="0">
                <a:effectLst/>
                <a:latin typeface="Arial" panose="020B0604020202020204" pitchFamily="34" charset="0"/>
              </a:rPr>
              <a:t>port number. This enables the switch to forward Ethernet frames to the correct device.</a:t>
            </a:r>
            <a:br>
              <a:rPr lang="en-US" dirty="0"/>
            </a:br>
            <a:r>
              <a:rPr lang="en-US" dirty="0">
                <a:effectLst/>
                <a:latin typeface="Arial" panose="020B0604020202020204" pitchFamily="34" charset="0"/>
              </a:rPr>
              <a:t> Other names for MAC Address tables:</a:t>
            </a:r>
            <a:br>
              <a:rPr lang="en-US" dirty="0"/>
            </a:br>
            <a:r>
              <a:rPr lang="en-US" dirty="0">
                <a:effectLst/>
                <a:latin typeface="Arial" panose="020B0604020202020204" pitchFamily="34" charset="0"/>
              </a:rPr>
              <a:t> FDB – Forwarding Database</a:t>
            </a:r>
            <a:br>
              <a:rPr lang="en-US" dirty="0"/>
            </a:br>
            <a:r>
              <a:rPr lang="en-US" dirty="0">
                <a:effectLst/>
                <a:latin typeface="Arial" panose="020B0604020202020204" pitchFamily="34" charset="0"/>
              </a:rPr>
              <a:t> SDB – Switch Database</a:t>
            </a:r>
            <a:br>
              <a:rPr lang="en-US" dirty="0"/>
            </a:br>
            <a:r>
              <a:rPr lang="en-US" dirty="0">
                <a:effectLst/>
                <a:latin typeface="Arial" panose="020B0604020202020204" pitchFamily="34" charset="0"/>
              </a:rPr>
              <a:t> CAM – Content Addressable Memory</a:t>
            </a:r>
            <a:br>
              <a:rPr lang="en-US" dirty="0"/>
            </a:br>
            <a:r>
              <a:rPr lang="en-US" dirty="0">
                <a:effectLst/>
                <a:latin typeface="Arial" panose="020B0604020202020204" pitchFamily="34" charset="0"/>
              </a:rPr>
              <a:t> Once the table is populated it contains the mappings of MAC address to port number so the switch</a:t>
            </a:r>
            <a:br>
              <a:rPr lang="en-US" dirty="0"/>
            </a:br>
            <a:r>
              <a:rPr lang="en-US" dirty="0">
                <a:effectLst/>
                <a:latin typeface="Arial" panose="020B0604020202020204" pitchFamily="34" charset="0"/>
              </a:rPr>
              <a:t>knows where each device is connected.</a:t>
            </a:r>
            <a:br>
              <a:rPr lang="en-US" dirty="0"/>
            </a:br>
            <a:r>
              <a:rPr lang="en-US" dirty="0">
                <a:effectLst/>
                <a:latin typeface="Arial" panose="020B0604020202020204" pitchFamily="34" charset="0"/>
              </a:rPr>
              <a:t> It can then forward traffic out of the port to which a known destination device is connected. i.e.</a:t>
            </a:r>
            <a:br>
              <a:rPr lang="en-US" dirty="0"/>
            </a:br>
            <a:r>
              <a:rPr lang="en-US" dirty="0">
                <a:effectLst/>
                <a:latin typeface="Arial" panose="020B0604020202020204" pitchFamily="34" charset="0"/>
              </a:rPr>
              <a:t>one that is in the table.</a:t>
            </a:r>
            <a:br>
              <a:rPr lang="en-US" dirty="0"/>
            </a:br>
            <a:r>
              <a:rPr lang="en-US" dirty="0">
                <a:effectLst/>
                <a:latin typeface="Arial" panose="020B0604020202020204" pitchFamily="34" charset="0"/>
              </a:rPr>
              <a:t> If traffic is received on the same port to which the destination device is connected the it will filter</a:t>
            </a:r>
            <a:br>
              <a:rPr lang="en-US" dirty="0"/>
            </a:br>
            <a:r>
              <a:rPr lang="en-US" dirty="0">
                <a:effectLst/>
                <a:latin typeface="Arial" panose="020B0604020202020204" pitchFamily="34" charset="0"/>
              </a:rPr>
              <a:t>the traffic.</a:t>
            </a:r>
            <a:br>
              <a:rPr lang="en-US" dirty="0"/>
            </a:br>
            <a:r>
              <a:rPr lang="en-US" dirty="0">
                <a:effectLst/>
                <a:latin typeface="Arial" panose="020B0604020202020204" pitchFamily="34" charset="0"/>
              </a:rPr>
              <a:t> If when receiving an Ethernet frame and there is no entry in the MAC table the frame will be</a:t>
            </a:r>
            <a:br>
              <a:rPr lang="en-US" dirty="0"/>
            </a:br>
            <a:r>
              <a:rPr lang="en-US" dirty="0">
                <a:effectLst/>
                <a:latin typeface="Arial" panose="020B0604020202020204" pitchFamily="34" charset="0"/>
              </a:rPr>
              <a:t>flooded out of all ports except the incoming port</a:t>
            </a:r>
            <a:br>
              <a:rPr lang="en-US" dirty="0"/>
            </a:br>
            <a:r>
              <a:rPr lang="en-US" dirty="0">
                <a:effectLst/>
                <a:latin typeface="Arial" panose="020B0604020202020204" pitchFamily="34" charset="0"/>
              </a:rPr>
              <a:t> The next question we have is how is the address table populated?</a:t>
            </a:r>
            <a:endParaRPr lang="en-US" dirty="0"/>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226</a:t>
            </a:fld>
            <a:endParaRPr lang="ru-RU" noProof="0"/>
          </a:p>
        </p:txBody>
      </p:sp>
    </p:spTree>
    <p:extLst>
      <p:ext uri="{BB962C8B-B14F-4D97-AF65-F5344CB8AC3E}">
        <p14:creationId xmlns:p14="http://schemas.microsoft.com/office/powerpoint/2010/main" val="304121985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Source address learning is the process of obtaining the MAC address of devices. When a</a:t>
            </a:r>
            <a:br>
              <a:rPr lang="en-US" dirty="0"/>
            </a:br>
            <a:r>
              <a:rPr lang="en-US" dirty="0">
                <a:effectLst/>
                <a:latin typeface="Arial" panose="020B0604020202020204" pitchFamily="34" charset="0"/>
              </a:rPr>
              <a:t>bridge is first turned on, it has no entries in its bridge table. As traffic passes through the</a:t>
            </a:r>
            <a:br>
              <a:rPr lang="en-US" dirty="0"/>
            </a:br>
            <a:r>
              <a:rPr lang="en-US" dirty="0">
                <a:effectLst/>
                <a:latin typeface="Arial" panose="020B0604020202020204" pitchFamily="34" charset="0"/>
              </a:rPr>
              <a:t>bridge, the sender's MAC address is stored in a table along with the associated port on</a:t>
            </a:r>
            <a:br>
              <a:rPr lang="en-US" dirty="0"/>
            </a:br>
            <a:r>
              <a:rPr lang="en-US" dirty="0">
                <a:effectLst/>
                <a:latin typeface="Arial" panose="020B0604020202020204" pitchFamily="34" charset="0"/>
              </a:rPr>
              <a:t>which the traffic was received.</a:t>
            </a:r>
            <a:br>
              <a:rPr lang="en-US" dirty="0"/>
            </a:br>
            <a:r>
              <a:rPr lang="en-US" dirty="0">
                <a:effectLst/>
                <a:latin typeface="Arial" panose="020B0604020202020204" pitchFamily="34" charset="0"/>
              </a:rPr>
              <a:t> As we see in the diagram - If PC A sends a frame to PC D, the Switch receives the frame on</a:t>
            </a:r>
            <a:br>
              <a:rPr lang="en-US" dirty="0"/>
            </a:br>
            <a:r>
              <a:rPr lang="en-US" dirty="0">
                <a:effectLst/>
                <a:latin typeface="Arial" panose="020B0604020202020204" pitchFamily="34" charset="0"/>
              </a:rPr>
              <a:t>port 1, first, it looks at the destination MAC address, and checks the MAC address table, if</a:t>
            </a:r>
            <a:br>
              <a:rPr lang="en-US" dirty="0"/>
            </a:br>
            <a:r>
              <a:rPr lang="en-US" dirty="0">
                <a:effectLst/>
                <a:latin typeface="Arial" panose="020B0604020202020204" pitchFamily="34" charset="0"/>
              </a:rPr>
              <a:t>the table has no entry which matches the destination MAC address the LAN Switch sends</a:t>
            </a:r>
            <a:br>
              <a:rPr lang="en-US" dirty="0"/>
            </a:br>
            <a:r>
              <a:rPr lang="en-US" dirty="0">
                <a:effectLst/>
                <a:latin typeface="Arial" panose="020B0604020202020204" pitchFamily="34" charset="0"/>
              </a:rPr>
              <a:t>the frame to all the other ports, it will then write the source MAC address of the received</a:t>
            </a:r>
            <a:br>
              <a:rPr lang="en-US" dirty="0"/>
            </a:br>
            <a:r>
              <a:rPr lang="en-US" dirty="0">
                <a:effectLst/>
                <a:latin typeface="Arial" panose="020B0604020202020204" pitchFamily="34" charset="0"/>
              </a:rPr>
              <a:t>frame into the table. This establishes the mapping relationship between the port 1 and the</a:t>
            </a:r>
            <a:br>
              <a:rPr lang="en-US" dirty="0"/>
            </a:br>
            <a:r>
              <a:rPr lang="en-US" dirty="0">
                <a:effectLst/>
                <a:latin typeface="Arial" panose="020B0604020202020204" pitchFamily="34" charset="0"/>
              </a:rPr>
              <a:t>MAC address of PC A. Using this method, each switch will establish the mapping</a:t>
            </a:r>
            <a:br>
              <a:rPr lang="en-US" dirty="0"/>
            </a:br>
            <a:r>
              <a:rPr lang="en-US" dirty="0">
                <a:effectLst/>
                <a:latin typeface="Arial" panose="020B0604020202020204" pitchFamily="34" charset="0"/>
              </a:rPr>
              <a:t>relationship and the MAC address table can be populated.</a:t>
            </a:r>
            <a:br>
              <a:rPr lang="en-US" dirty="0"/>
            </a:br>
            <a:r>
              <a:rPr lang="en-US" dirty="0">
                <a:effectLst/>
                <a:latin typeface="Arial" panose="020B0604020202020204" pitchFamily="34" charset="0"/>
              </a:rPr>
              <a:t> When a bridge does not have an entry in its bridge table for a specific address, it will</a:t>
            </a:r>
            <a:br>
              <a:rPr lang="en-US" dirty="0"/>
            </a:br>
            <a:r>
              <a:rPr lang="en-US" dirty="0">
                <a:effectLst/>
                <a:latin typeface="Arial" panose="020B0604020202020204" pitchFamily="34" charset="0"/>
              </a:rPr>
              <a:t>transparently forward the traffic through all its ports except the source port. This is known</a:t>
            </a:r>
            <a:br>
              <a:rPr lang="en-US" dirty="0"/>
            </a:br>
            <a:r>
              <a:rPr lang="en-US" dirty="0">
                <a:effectLst/>
                <a:latin typeface="Arial" panose="020B0604020202020204" pitchFamily="34" charset="0"/>
              </a:rPr>
              <a:t>as flooding. The source port is not "flooded" because the original traffic came in on this</a:t>
            </a:r>
            <a:br>
              <a:rPr lang="en-US" dirty="0"/>
            </a:br>
            <a:r>
              <a:rPr lang="en-US" dirty="0">
                <a:effectLst/>
                <a:latin typeface="Arial" panose="020B0604020202020204" pitchFamily="34" charset="0"/>
              </a:rPr>
              <a:t>port and already exists on that segment. Flooding allows the bridge to learn, as well as</a:t>
            </a:r>
            <a:br>
              <a:rPr lang="en-US" dirty="0"/>
            </a:br>
            <a:r>
              <a:rPr lang="en-US" dirty="0">
                <a:effectLst/>
                <a:latin typeface="Arial" panose="020B0604020202020204" pitchFamily="34" charset="0"/>
              </a:rPr>
              <a:t>stay transparent to the rest of the network, because no traffic is lost while the bridge is</a:t>
            </a:r>
            <a:br>
              <a:rPr lang="en-US" dirty="0"/>
            </a:br>
            <a:r>
              <a:rPr lang="en-US" dirty="0">
                <a:effectLst/>
                <a:latin typeface="Arial" panose="020B0604020202020204" pitchFamily="34" charset="0"/>
              </a:rPr>
              <a:t>learning. After the bridge learns the MAC address and associate port of the devices to</a:t>
            </a:r>
            <a:br>
              <a:rPr lang="en-US" dirty="0"/>
            </a:br>
            <a:r>
              <a:rPr lang="en-US" dirty="0">
                <a:effectLst/>
                <a:latin typeface="Arial" panose="020B0604020202020204" pitchFamily="34" charset="0"/>
              </a:rPr>
              <a:t>which it is connected, the benefits of transparent bridging can be seen by way of filtering.</a:t>
            </a:r>
            <a:br>
              <a:rPr lang="en-US" dirty="0"/>
            </a:br>
            <a:r>
              <a:rPr lang="en-US" dirty="0">
                <a:effectLst/>
                <a:latin typeface="Arial" panose="020B0604020202020204" pitchFamily="34" charset="0"/>
              </a:rPr>
              <a:t>Filtering occurs when the source and destination are on the same side (same bridge port)</a:t>
            </a:r>
            <a:br>
              <a:rPr lang="en-US" dirty="0"/>
            </a:br>
            <a:r>
              <a:rPr lang="en-US" dirty="0">
                <a:effectLst/>
                <a:latin typeface="Arial" panose="020B0604020202020204" pitchFamily="34" charset="0"/>
              </a:rPr>
              <a:t>of the bridge.</a:t>
            </a:r>
            <a:br>
              <a:rPr lang="en-US" dirty="0"/>
            </a:br>
            <a:r>
              <a:rPr lang="en-US" dirty="0">
                <a:effectLst/>
                <a:latin typeface="Arial" panose="020B0604020202020204" pitchFamily="34" charset="0"/>
              </a:rPr>
              <a:t> Forwarding is simply passing traffic from a known device located on one bridge port to</a:t>
            </a:r>
            <a:br>
              <a:rPr lang="en-US" dirty="0"/>
            </a:br>
            <a:r>
              <a:rPr lang="en-US" dirty="0">
                <a:effectLst/>
                <a:latin typeface="Arial" panose="020B0604020202020204" pitchFamily="34" charset="0"/>
              </a:rPr>
              <a:t>another known device located on a different bridge port.</a:t>
            </a:r>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227</a:t>
            </a:fld>
            <a:endParaRPr lang="ru-RU" noProof="0"/>
          </a:p>
        </p:txBody>
      </p:sp>
    </p:spTree>
    <p:extLst>
      <p:ext uri="{BB962C8B-B14F-4D97-AF65-F5344CB8AC3E}">
        <p14:creationId xmlns:p14="http://schemas.microsoft.com/office/powerpoint/2010/main" val="358145696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Source address learning is the process of obtaining the MAC address of devices. When a</a:t>
            </a:r>
            <a:br>
              <a:rPr lang="en-US" dirty="0"/>
            </a:br>
            <a:r>
              <a:rPr lang="en-US" dirty="0">
                <a:effectLst/>
                <a:latin typeface="Arial" panose="020B0604020202020204" pitchFamily="34" charset="0"/>
              </a:rPr>
              <a:t>bridge is first turned on, it has no entries in its bridge table. As traffic passes through the</a:t>
            </a:r>
            <a:br>
              <a:rPr lang="en-US" dirty="0"/>
            </a:br>
            <a:r>
              <a:rPr lang="en-US" dirty="0">
                <a:effectLst/>
                <a:latin typeface="Arial" panose="020B0604020202020204" pitchFamily="34" charset="0"/>
              </a:rPr>
              <a:t>bridge, the sender's MAC address is stored in a table along with the associated port on</a:t>
            </a:r>
            <a:br>
              <a:rPr lang="en-US" dirty="0"/>
            </a:br>
            <a:r>
              <a:rPr lang="en-US" dirty="0">
                <a:effectLst/>
                <a:latin typeface="Arial" panose="020B0604020202020204" pitchFamily="34" charset="0"/>
              </a:rPr>
              <a:t>which the traffic was received.</a:t>
            </a:r>
            <a:br>
              <a:rPr lang="en-US" dirty="0"/>
            </a:br>
            <a:r>
              <a:rPr lang="en-US" dirty="0">
                <a:effectLst/>
                <a:latin typeface="Arial" panose="020B0604020202020204" pitchFamily="34" charset="0"/>
              </a:rPr>
              <a:t> As we see in the diagram - If PC A sends a frame to PC D, the Switch receives the frame on</a:t>
            </a:r>
            <a:br>
              <a:rPr lang="en-US" dirty="0"/>
            </a:br>
            <a:r>
              <a:rPr lang="en-US" dirty="0">
                <a:effectLst/>
                <a:latin typeface="Arial" panose="020B0604020202020204" pitchFamily="34" charset="0"/>
              </a:rPr>
              <a:t>port 1, first, it looks at the destination MAC address, and checks the MAC address table, if</a:t>
            </a:r>
            <a:br>
              <a:rPr lang="en-US" dirty="0"/>
            </a:br>
            <a:r>
              <a:rPr lang="en-US" dirty="0">
                <a:effectLst/>
                <a:latin typeface="Arial" panose="020B0604020202020204" pitchFamily="34" charset="0"/>
              </a:rPr>
              <a:t>the table has no entry which matches the destination MAC address the LAN Switch sends</a:t>
            </a:r>
            <a:br>
              <a:rPr lang="en-US" dirty="0"/>
            </a:br>
            <a:r>
              <a:rPr lang="en-US" dirty="0">
                <a:effectLst/>
                <a:latin typeface="Arial" panose="020B0604020202020204" pitchFamily="34" charset="0"/>
              </a:rPr>
              <a:t>the frame to all the other ports, it will then write the source MAC address of the received</a:t>
            </a:r>
            <a:br>
              <a:rPr lang="en-US" dirty="0"/>
            </a:br>
            <a:r>
              <a:rPr lang="en-US" dirty="0">
                <a:effectLst/>
                <a:latin typeface="Arial" panose="020B0604020202020204" pitchFamily="34" charset="0"/>
              </a:rPr>
              <a:t>frame into the table. This establishes the mapping relationship between the port 1 and the</a:t>
            </a:r>
            <a:br>
              <a:rPr lang="en-US" dirty="0"/>
            </a:br>
            <a:r>
              <a:rPr lang="en-US" dirty="0">
                <a:effectLst/>
                <a:latin typeface="Arial" panose="020B0604020202020204" pitchFamily="34" charset="0"/>
              </a:rPr>
              <a:t>MAC address of PC A. Using this method, each switch will establish the mapping</a:t>
            </a:r>
            <a:br>
              <a:rPr lang="en-US" dirty="0"/>
            </a:br>
            <a:r>
              <a:rPr lang="en-US" dirty="0">
                <a:effectLst/>
                <a:latin typeface="Arial" panose="020B0604020202020204" pitchFamily="34" charset="0"/>
              </a:rPr>
              <a:t>relationship and the MAC address table can be populated.</a:t>
            </a:r>
            <a:br>
              <a:rPr lang="en-US" dirty="0"/>
            </a:br>
            <a:r>
              <a:rPr lang="en-US" dirty="0">
                <a:effectLst/>
                <a:latin typeface="Arial" panose="020B0604020202020204" pitchFamily="34" charset="0"/>
              </a:rPr>
              <a:t> When a bridge does not have an entry in its bridge table for a specific address, it will</a:t>
            </a:r>
            <a:br>
              <a:rPr lang="en-US" dirty="0"/>
            </a:br>
            <a:r>
              <a:rPr lang="en-US" dirty="0">
                <a:effectLst/>
                <a:latin typeface="Arial" panose="020B0604020202020204" pitchFamily="34" charset="0"/>
              </a:rPr>
              <a:t>transparently forward the traffic through all its ports except the source port. This is known</a:t>
            </a:r>
            <a:br>
              <a:rPr lang="en-US" dirty="0"/>
            </a:br>
            <a:r>
              <a:rPr lang="en-US" dirty="0">
                <a:effectLst/>
                <a:latin typeface="Arial" panose="020B0604020202020204" pitchFamily="34" charset="0"/>
              </a:rPr>
              <a:t>as flooding. The source port is not "flooded" because the original traffic came in on this</a:t>
            </a:r>
            <a:br>
              <a:rPr lang="en-US" dirty="0"/>
            </a:br>
            <a:r>
              <a:rPr lang="en-US" dirty="0">
                <a:effectLst/>
                <a:latin typeface="Arial" panose="020B0604020202020204" pitchFamily="34" charset="0"/>
              </a:rPr>
              <a:t>port and already exists on that segment. Flooding allows the bridge to learn, as well as</a:t>
            </a:r>
            <a:br>
              <a:rPr lang="en-US" dirty="0"/>
            </a:br>
            <a:r>
              <a:rPr lang="en-US" dirty="0">
                <a:effectLst/>
                <a:latin typeface="Arial" panose="020B0604020202020204" pitchFamily="34" charset="0"/>
              </a:rPr>
              <a:t>stay transparent to the rest of the network, because no traffic is lost while the bridge is</a:t>
            </a:r>
            <a:br>
              <a:rPr lang="en-US" dirty="0"/>
            </a:br>
            <a:r>
              <a:rPr lang="en-US" dirty="0">
                <a:effectLst/>
                <a:latin typeface="Arial" panose="020B0604020202020204" pitchFamily="34" charset="0"/>
              </a:rPr>
              <a:t>learning. After the bridge learns the MAC address and associate port of the devices to</a:t>
            </a:r>
            <a:br>
              <a:rPr lang="en-US" dirty="0"/>
            </a:br>
            <a:r>
              <a:rPr lang="en-US" dirty="0">
                <a:effectLst/>
                <a:latin typeface="Arial" panose="020B0604020202020204" pitchFamily="34" charset="0"/>
              </a:rPr>
              <a:t>which it is connected, the benefits of transparent bridging can be seen by way of filtering.</a:t>
            </a:r>
            <a:br>
              <a:rPr lang="en-US" dirty="0"/>
            </a:br>
            <a:r>
              <a:rPr lang="en-US" dirty="0">
                <a:effectLst/>
                <a:latin typeface="Arial" panose="020B0604020202020204" pitchFamily="34" charset="0"/>
              </a:rPr>
              <a:t>Filtering occurs when the source and destination are on the same side (same bridge port)</a:t>
            </a:r>
            <a:br>
              <a:rPr lang="en-US" dirty="0"/>
            </a:br>
            <a:r>
              <a:rPr lang="en-US" dirty="0">
                <a:effectLst/>
                <a:latin typeface="Arial" panose="020B0604020202020204" pitchFamily="34" charset="0"/>
              </a:rPr>
              <a:t>of the bridge.</a:t>
            </a:r>
            <a:br>
              <a:rPr lang="en-US" dirty="0"/>
            </a:br>
            <a:r>
              <a:rPr lang="en-US" dirty="0">
                <a:effectLst/>
                <a:latin typeface="Arial" panose="020B0604020202020204" pitchFamily="34" charset="0"/>
              </a:rPr>
              <a:t> Forwarding is simply passing traffic from a known device located on one bridge port to</a:t>
            </a:r>
            <a:br>
              <a:rPr lang="en-US" dirty="0"/>
            </a:br>
            <a:r>
              <a:rPr lang="en-US" dirty="0">
                <a:effectLst/>
                <a:latin typeface="Arial" panose="020B0604020202020204" pitchFamily="34" charset="0"/>
              </a:rPr>
              <a:t>another known device located on a different bridge port.</a:t>
            </a:r>
            <a:endParaRPr lang="en-US" dirty="0"/>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228</a:t>
            </a:fld>
            <a:endParaRPr lang="ru-RU" noProof="0"/>
          </a:p>
        </p:txBody>
      </p:sp>
    </p:spTree>
    <p:extLst>
      <p:ext uri="{BB962C8B-B14F-4D97-AF65-F5344CB8AC3E}">
        <p14:creationId xmlns:p14="http://schemas.microsoft.com/office/powerpoint/2010/main" val="25214043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Cut-Through Mode</a:t>
            </a:r>
            <a:br>
              <a:rPr lang="en-US" dirty="0"/>
            </a:br>
            <a:r>
              <a:rPr lang="en-US" dirty="0">
                <a:effectLst/>
                <a:latin typeface="Arial" panose="020B0604020202020204" pitchFamily="34" charset="0"/>
              </a:rPr>
              <a:t> Switches operating in cut-through mode receive and examine only the first 6 bytes of a</a:t>
            </a:r>
            <a:br>
              <a:rPr lang="en-US" dirty="0"/>
            </a:br>
            <a:r>
              <a:rPr lang="en-US" dirty="0">
                <a:effectLst/>
                <a:latin typeface="Arial" panose="020B0604020202020204" pitchFamily="34" charset="0"/>
              </a:rPr>
              <a:t>frame. These first 6 bytes cover the destination MAC address, which has sufficient</a:t>
            </a:r>
            <a:br>
              <a:rPr lang="en-US" dirty="0"/>
            </a:br>
            <a:r>
              <a:rPr lang="en-US" dirty="0">
                <a:effectLst/>
                <a:latin typeface="Arial" panose="020B0604020202020204" pitchFamily="34" charset="0"/>
              </a:rPr>
              <a:t>information to make a forwarding decision. Although cut-through switching offers the</a:t>
            </a:r>
            <a:br>
              <a:rPr lang="en-US" dirty="0"/>
            </a:br>
            <a:r>
              <a:rPr lang="en-US" dirty="0">
                <a:effectLst/>
                <a:latin typeface="Arial" panose="020B0604020202020204" pitchFamily="34" charset="0"/>
              </a:rPr>
              <a:t>least latency when transmitting frames, it is may transmit fragments created during</a:t>
            </a:r>
            <a:br>
              <a:rPr lang="en-US" dirty="0"/>
            </a:br>
            <a:r>
              <a:rPr lang="en-US" dirty="0">
                <a:effectLst/>
                <a:latin typeface="Arial" panose="020B0604020202020204" pitchFamily="34" charset="0"/>
              </a:rPr>
              <a:t>Ethernet collisions, corrupted frames.</a:t>
            </a:r>
            <a:br>
              <a:rPr lang="en-US" dirty="0"/>
            </a:br>
            <a:r>
              <a:rPr lang="en-US" dirty="0">
                <a:effectLst/>
                <a:latin typeface="Arial" panose="020B0604020202020204" pitchFamily="34" charset="0"/>
              </a:rPr>
              <a:t> Fragment-Free Mode</a:t>
            </a:r>
            <a:br>
              <a:rPr lang="en-US" dirty="0"/>
            </a:br>
            <a:r>
              <a:rPr lang="en-US" dirty="0">
                <a:effectLst/>
                <a:latin typeface="Arial" panose="020B0604020202020204" pitchFamily="34" charset="0"/>
              </a:rPr>
              <a:t> Switches operating in fragment-free mode receive and examine the first 64 bytes of frame.</a:t>
            </a:r>
            <a:br>
              <a:rPr lang="en-US" dirty="0"/>
            </a:br>
            <a:r>
              <a:rPr lang="en-US" dirty="0">
                <a:effectLst/>
                <a:latin typeface="Arial" panose="020B0604020202020204" pitchFamily="34" charset="0"/>
              </a:rPr>
              <a:t>Why examine 64 bytes? In a properly designed Ethernet network, collision fragments must</a:t>
            </a:r>
            <a:br>
              <a:rPr lang="en-US" dirty="0"/>
            </a:br>
            <a:r>
              <a:rPr lang="en-US" dirty="0">
                <a:effectLst/>
                <a:latin typeface="Arial" panose="020B0604020202020204" pitchFamily="34" charset="0"/>
              </a:rPr>
              <a:t>be detected in the first 64 bytes.</a:t>
            </a:r>
            <a:br>
              <a:rPr lang="en-US" dirty="0"/>
            </a:br>
            <a:r>
              <a:rPr lang="en-US" dirty="0">
                <a:effectLst/>
                <a:latin typeface="Arial" panose="020B0604020202020204" pitchFamily="34" charset="0"/>
              </a:rPr>
              <a:t> Store-and-Forward Mode</a:t>
            </a:r>
            <a:br>
              <a:rPr lang="en-US" dirty="0"/>
            </a:br>
            <a:r>
              <a:rPr lang="en-US" dirty="0">
                <a:effectLst/>
                <a:latin typeface="Arial" panose="020B0604020202020204" pitchFamily="34" charset="0"/>
              </a:rPr>
              <a:t> Switches operating in store-and-forward mode receive and examine the entire frame,</a:t>
            </a:r>
            <a:br>
              <a:rPr lang="en-US" dirty="0"/>
            </a:br>
            <a:r>
              <a:rPr lang="en-US" dirty="0">
                <a:effectLst/>
                <a:latin typeface="Arial" panose="020B0604020202020204" pitchFamily="34" charset="0"/>
              </a:rPr>
              <a:t>resulting in the most error-free type of switching, however this is also the slowest type of</a:t>
            </a:r>
            <a:br>
              <a:rPr lang="en-US" dirty="0"/>
            </a:br>
            <a:r>
              <a:rPr lang="en-US" dirty="0">
                <a:effectLst/>
                <a:latin typeface="Arial" panose="020B0604020202020204" pitchFamily="34" charset="0"/>
              </a:rPr>
              <a:t>switching.</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229</a:t>
            </a:fld>
            <a:endParaRPr lang="ru-RU" noProof="0"/>
          </a:p>
        </p:txBody>
      </p:sp>
    </p:spTree>
    <p:extLst>
      <p:ext uri="{BB962C8B-B14F-4D97-AF65-F5344CB8AC3E}">
        <p14:creationId xmlns:p14="http://schemas.microsoft.com/office/powerpoint/2010/main" val="79560958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Layer 2 switches separate the network in to collision domains, so if a hub is attached to</a:t>
            </a:r>
            <a:br>
              <a:rPr lang="en-US" dirty="0"/>
            </a:br>
            <a:r>
              <a:rPr lang="en-US" dirty="0">
                <a:effectLst/>
                <a:latin typeface="Arial" panose="020B0604020202020204" pitchFamily="34" charset="0"/>
              </a:rPr>
              <a:t>each port there will be a collision domain on each port.</a:t>
            </a:r>
            <a:br>
              <a:rPr lang="en-US" dirty="0"/>
            </a:br>
            <a:r>
              <a:rPr lang="en-US" dirty="0">
                <a:effectLst/>
                <a:latin typeface="Arial" panose="020B0604020202020204" pitchFamily="34" charset="0"/>
              </a:rPr>
              <a:t> But the switch and the LANs connected to the switch form a Broadcast Domain. Any</a:t>
            </a:r>
            <a:br>
              <a:rPr lang="en-US" dirty="0"/>
            </a:br>
            <a:r>
              <a:rPr lang="en-US" dirty="0">
                <a:effectLst/>
                <a:latin typeface="Arial" panose="020B0604020202020204" pitchFamily="34" charset="0"/>
              </a:rPr>
              <a:t>broadcast packets will be flooded across the whole domain, and all connected devices will</a:t>
            </a:r>
            <a:br>
              <a:rPr lang="en-US" dirty="0"/>
            </a:br>
            <a:r>
              <a:rPr lang="en-US" dirty="0">
                <a:effectLst/>
                <a:latin typeface="Arial" panose="020B0604020202020204" pitchFamily="34" charset="0"/>
              </a:rPr>
              <a:t>receive the broadcast packet .if there are many broadcast packets in a domain, it may</a:t>
            </a:r>
            <a:br>
              <a:rPr lang="en-US" dirty="0"/>
            </a:br>
            <a:r>
              <a:rPr lang="en-US" dirty="0">
                <a:effectLst/>
                <a:latin typeface="Arial" panose="020B0604020202020204" pitchFamily="34" charset="0"/>
              </a:rPr>
              <a:t>occupy a large part of the available network bandwidth and because these broadcasts may</a:t>
            </a:r>
            <a:br>
              <a:rPr lang="en-US" dirty="0"/>
            </a:br>
            <a:r>
              <a:rPr lang="en-US" dirty="0">
                <a:effectLst/>
                <a:latin typeface="Arial" panose="020B0604020202020204" pitchFamily="34" charset="0"/>
              </a:rPr>
              <a:t>go to areas of the network where they are not needed this will reduce the efficiency of the</a:t>
            </a:r>
            <a:br>
              <a:rPr lang="en-US" dirty="0"/>
            </a:br>
            <a:r>
              <a:rPr lang="en-US" dirty="0">
                <a:effectLst/>
                <a:latin typeface="Arial" panose="020B0604020202020204" pitchFamily="34" charset="0"/>
              </a:rPr>
              <a:t>network</a:t>
            </a:r>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230</a:t>
            </a:fld>
            <a:endParaRPr lang="ru-RU" noProof="0"/>
          </a:p>
        </p:txBody>
      </p:sp>
    </p:spTree>
    <p:extLst>
      <p:ext uri="{BB962C8B-B14F-4D97-AF65-F5344CB8AC3E}">
        <p14:creationId xmlns:p14="http://schemas.microsoft.com/office/powerpoint/2010/main" val="202022502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If we connect a single end station to an Ethernet switch port the port will function in full-</a:t>
            </a:r>
            <a:br>
              <a:rPr lang="en-US" dirty="0"/>
            </a:br>
            <a:r>
              <a:rPr lang="en-US" dirty="0">
                <a:effectLst/>
                <a:latin typeface="Arial" panose="020B0604020202020204" pitchFamily="34" charset="0"/>
              </a:rPr>
              <a:t>duplex mode this allows a more efficient mode of working where data can be transmitted</a:t>
            </a:r>
            <a:br>
              <a:rPr lang="en-US" dirty="0"/>
            </a:br>
            <a:r>
              <a:rPr lang="en-US" dirty="0">
                <a:effectLst/>
                <a:latin typeface="Arial" panose="020B0604020202020204" pitchFamily="34" charset="0"/>
              </a:rPr>
              <a:t>and received at the same time.</a:t>
            </a:r>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232</a:t>
            </a:fld>
            <a:endParaRPr lang="ru-RU" noProof="0"/>
          </a:p>
        </p:txBody>
      </p:sp>
    </p:spTree>
    <p:extLst>
      <p:ext uri="{BB962C8B-B14F-4D97-AF65-F5344CB8AC3E}">
        <p14:creationId xmlns:p14="http://schemas.microsoft.com/office/powerpoint/2010/main" val="22302170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Auto-negotiation was originally defined in the IEEE 802.3u standard in 1995. It was</a:t>
            </a:r>
            <a:br>
              <a:rPr lang="en-US" dirty="0"/>
            </a:br>
            <a:r>
              <a:rPr lang="en-US" dirty="0">
                <a:effectLst/>
                <a:latin typeface="Arial" panose="020B0604020202020204" pitchFamily="34" charset="0"/>
              </a:rPr>
              <a:t>introduced into the fast Ethernet part of the standard but is also backwards compatible to</a:t>
            </a:r>
            <a:br>
              <a:rPr lang="en-US" dirty="0"/>
            </a:br>
            <a:r>
              <a:rPr lang="en-US" dirty="0">
                <a:effectLst/>
                <a:latin typeface="Arial" panose="020B0604020202020204" pitchFamily="34" charset="0"/>
              </a:rPr>
              <a:t>10BASE-T. This was later updated in 1999, the negotiation protocol was significantly</a:t>
            </a:r>
            <a:br>
              <a:rPr lang="en-US" dirty="0"/>
            </a:br>
            <a:r>
              <a:rPr lang="en-US" dirty="0">
                <a:effectLst/>
                <a:latin typeface="Arial" panose="020B0604020202020204" pitchFamily="34" charset="0"/>
              </a:rPr>
              <a:t>extended by IEEE 802.3ab, which specified the protocol for Gigabit Ethernet, making auto-</a:t>
            </a:r>
            <a:br>
              <a:rPr lang="en-US" dirty="0"/>
            </a:br>
            <a:r>
              <a:rPr lang="en-US" dirty="0">
                <a:effectLst/>
                <a:latin typeface="Arial" panose="020B0604020202020204" pitchFamily="34" charset="0"/>
              </a:rPr>
              <a:t>negotiation mandatory for Gigabit Ethernet.</a:t>
            </a:r>
            <a:br>
              <a:rPr lang="en-US" dirty="0"/>
            </a:br>
            <a:r>
              <a:rPr lang="en-US" dirty="0">
                <a:effectLst/>
                <a:latin typeface="Arial" panose="020B0604020202020204" pitchFamily="34" charset="0"/>
              </a:rPr>
              <a:t> Auto-negotiation is used by devices that are capable of different transmission rates (such</a:t>
            </a:r>
            <a:br>
              <a:rPr lang="en-US" dirty="0"/>
            </a:br>
            <a:r>
              <a:rPr lang="en-US" dirty="0">
                <a:effectLst/>
                <a:latin typeface="Arial" panose="020B0604020202020204" pitchFamily="34" charset="0"/>
              </a:rPr>
              <a:t>as 10Mbit/sec and 100Mbit/sec), and different duplex modes (half duplex and full duplex).</a:t>
            </a:r>
            <a:br>
              <a:rPr lang="en-US" dirty="0"/>
            </a:br>
            <a:r>
              <a:rPr lang="en-US" dirty="0">
                <a:effectLst/>
                <a:latin typeface="Arial" panose="020B0604020202020204" pitchFamily="34" charset="0"/>
              </a:rPr>
              <a:t>Every device will declare its possible modes of operation. The two devices then choose the</a:t>
            </a:r>
            <a:br>
              <a:rPr lang="en-US" dirty="0"/>
            </a:br>
            <a:r>
              <a:rPr lang="en-US" dirty="0">
                <a:effectLst/>
                <a:latin typeface="Arial" panose="020B0604020202020204" pitchFamily="34" charset="0"/>
              </a:rPr>
              <a:t>best possible mode of operation that are shared by the two devices, where higher speed</a:t>
            </a:r>
            <a:br>
              <a:rPr lang="en-US" dirty="0"/>
            </a:br>
            <a:r>
              <a:rPr lang="en-US" dirty="0">
                <a:effectLst/>
                <a:latin typeface="Arial" panose="020B0604020202020204" pitchFamily="34" charset="0"/>
              </a:rPr>
              <a:t>(100Mbit/sec) is preferred over lower speed (10Mbit/sec), and full duplex is preferred over</a:t>
            </a:r>
            <a:br>
              <a:rPr lang="en-US" dirty="0"/>
            </a:br>
            <a:r>
              <a:rPr lang="en-US" dirty="0">
                <a:effectLst/>
                <a:latin typeface="Arial" panose="020B0604020202020204" pitchFamily="34" charset="0"/>
              </a:rPr>
              <a:t>half duplex at the same speed.</a:t>
            </a:r>
            <a:br>
              <a:rPr lang="en-US" dirty="0"/>
            </a:br>
            <a:r>
              <a:rPr lang="en-US" dirty="0">
                <a:effectLst/>
                <a:latin typeface="Arial" panose="020B0604020202020204" pitchFamily="34" charset="0"/>
              </a:rPr>
              <a:t> Parallel detection is used when a device that is capable of auto-negotiation is connected to</a:t>
            </a:r>
            <a:br>
              <a:rPr lang="en-US" dirty="0"/>
            </a:br>
            <a:r>
              <a:rPr lang="en-US" dirty="0">
                <a:effectLst/>
                <a:latin typeface="Arial" panose="020B0604020202020204" pitchFamily="34" charset="0"/>
              </a:rPr>
              <a:t>one that is not. This happens if one device does not support auto-negotiation or it is</a:t>
            </a:r>
            <a:br>
              <a:rPr lang="en-US" dirty="0"/>
            </a:br>
            <a:r>
              <a:rPr lang="en-US" dirty="0">
                <a:effectLst/>
                <a:latin typeface="Arial" panose="020B0604020202020204" pitchFamily="34" charset="0"/>
              </a:rPr>
              <a:t>disabled via software. In this condition, the device that is capable of auto-negotiation can</a:t>
            </a:r>
            <a:br>
              <a:rPr lang="en-US" dirty="0"/>
            </a:br>
            <a:r>
              <a:rPr lang="en-US" dirty="0">
                <a:effectLst/>
                <a:latin typeface="Arial" panose="020B0604020202020204" pitchFamily="34" charset="0"/>
              </a:rPr>
              <a:t>determine the speed of the other device. This procedure cannot determine the presence of</a:t>
            </a:r>
            <a:br>
              <a:rPr lang="en-US" dirty="0"/>
            </a:br>
            <a:r>
              <a:rPr lang="en-US" dirty="0">
                <a:effectLst/>
                <a:latin typeface="Arial" panose="020B0604020202020204" pitchFamily="34" charset="0"/>
              </a:rPr>
              <a:t>full duplex, so half duplex is always assumed.</a:t>
            </a:r>
            <a:br>
              <a:rPr lang="en-US" dirty="0"/>
            </a:br>
            <a:r>
              <a:rPr lang="en-US" dirty="0">
                <a:effectLst/>
                <a:latin typeface="Arial" panose="020B0604020202020204" pitchFamily="34" charset="0"/>
              </a:rPr>
              <a:t> A duplex mismatch will result if the other device is in full duplex mode, that is, one device</a:t>
            </a:r>
            <a:br>
              <a:rPr lang="en-US" dirty="0"/>
            </a:br>
            <a:r>
              <a:rPr lang="en-US" dirty="0">
                <a:effectLst/>
                <a:latin typeface="Arial" panose="020B0604020202020204" pitchFamily="34" charset="0"/>
              </a:rPr>
              <a:t>is using full duplex while the other one is using half duplex. The typical effect of duplex</a:t>
            </a:r>
            <a:br>
              <a:rPr lang="en-US" dirty="0"/>
            </a:br>
            <a:r>
              <a:rPr lang="en-US" dirty="0">
                <a:effectLst/>
                <a:latin typeface="Arial" panose="020B0604020202020204" pitchFamily="34" charset="0"/>
              </a:rPr>
              <a:t>mismatch is that the connection is working but at a very low speed.</a:t>
            </a:r>
            <a:endParaRPr lang="en-US" dirty="0"/>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233</a:t>
            </a:fld>
            <a:endParaRPr lang="ru-RU" noProof="0"/>
          </a:p>
        </p:txBody>
      </p:sp>
    </p:spTree>
    <p:extLst>
      <p:ext uri="{BB962C8B-B14F-4D97-AF65-F5344CB8AC3E}">
        <p14:creationId xmlns:p14="http://schemas.microsoft.com/office/powerpoint/2010/main" val="16852169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The Ethernet standard includes an optional flow control operation known as "PAUSE"</a:t>
            </a:r>
            <a:br>
              <a:rPr lang="en-US" dirty="0"/>
            </a:br>
            <a:r>
              <a:rPr lang="en-US" dirty="0">
                <a:effectLst/>
                <a:latin typeface="Arial" panose="020B0604020202020204" pitchFamily="34" charset="0"/>
              </a:rPr>
              <a:t>frames. PAUSE frames permit one end station to temporarily stop all traffic from the other</a:t>
            </a:r>
            <a:br>
              <a:rPr lang="en-US" dirty="0"/>
            </a:br>
            <a:r>
              <a:rPr lang="en-US" dirty="0">
                <a:effectLst/>
                <a:latin typeface="Arial" panose="020B0604020202020204" pitchFamily="34" charset="0"/>
              </a:rPr>
              <a:t>end station.</a:t>
            </a:r>
            <a:br>
              <a:rPr lang="en-US" dirty="0"/>
            </a:br>
            <a:r>
              <a:rPr lang="en-US" dirty="0">
                <a:effectLst/>
                <a:latin typeface="Arial" panose="020B0604020202020204" pitchFamily="34" charset="0"/>
              </a:rPr>
              <a:t> For example, if we have a full-duplex link that connects two devices called “Device A" and</a:t>
            </a:r>
            <a:br>
              <a:rPr lang="en-US" dirty="0"/>
            </a:br>
            <a:r>
              <a:rPr lang="en-US" dirty="0">
                <a:effectLst/>
                <a:latin typeface="Arial" panose="020B0604020202020204" pitchFamily="34" charset="0"/>
              </a:rPr>
              <a:t>“Device B". If Device A transmits frames at a faster rate than Device B can process because</a:t>
            </a:r>
            <a:br>
              <a:rPr lang="en-US" dirty="0"/>
            </a:br>
            <a:r>
              <a:rPr lang="en-US" dirty="0">
                <a:effectLst/>
                <a:latin typeface="Arial" panose="020B0604020202020204" pitchFamily="34" charset="0"/>
              </a:rPr>
              <a:t>there is no buffer space remaining to receive additional frames. Device B can transmit a</a:t>
            </a:r>
            <a:br>
              <a:rPr lang="en-US" dirty="0"/>
            </a:br>
            <a:r>
              <a:rPr lang="en-US" dirty="0">
                <a:effectLst/>
                <a:latin typeface="Arial" panose="020B0604020202020204" pitchFamily="34" charset="0"/>
              </a:rPr>
              <a:t>PAUSE frame to Device A requesting that Device A stop transmitting frames for a specified</a:t>
            </a:r>
            <a:br>
              <a:rPr lang="en-US" dirty="0"/>
            </a:br>
            <a:r>
              <a:rPr lang="en-US" dirty="0">
                <a:effectLst/>
                <a:latin typeface="Arial" panose="020B0604020202020204" pitchFamily="34" charset="0"/>
              </a:rPr>
              <a:t>period of time.</a:t>
            </a:r>
            <a:br>
              <a:rPr lang="en-US" dirty="0"/>
            </a:br>
            <a:r>
              <a:rPr lang="en-US" dirty="0">
                <a:effectLst/>
                <a:latin typeface="Arial" panose="020B0604020202020204" pitchFamily="34" charset="0"/>
              </a:rPr>
              <a:t> The format of a PAUSE frame conforms to the standard Ethernet frame format but includes</a:t>
            </a:r>
            <a:br>
              <a:rPr lang="en-US" dirty="0"/>
            </a:br>
            <a:r>
              <a:rPr lang="en-US" dirty="0">
                <a:effectLst/>
                <a:latin typeface="Arial" panose="020B0604020202020204" pitchFamily="34" charset="0"/>
              </a:rPr>
              <a:t>a unique type field with additional parameters.</a:t>
            </a:r>
            <a:br>
              <a:rPr lang="en-US" dirty="0"/>
            </a:br>
            <a:r>
              <a:rPr lang="en-US" dirty="0">
                <a:effectLst/>
                <a:latin typeface="Arial" panose="020B0604020202020204" pitchFamily="34" charset="0"/>
              </a:rPr>
              <a:t> The MAC Control Parameters field contains a 16-bit value that specifies the duration of the</a:t>
            </a:r>
            <a:br>
              <a:rPr lang="en-US" dirty="0"/>
            </a:br>
            <a:r>
              <a:rPr lang="en-US" dirty="0">
                <a:effectLst/>
                <a:latin typeface="Arial" panose="020B0604020202020204" pitchFamily="34" charset="0"/>
              </a:rPr>
              <a:t>PAUSE in units of 512-bit times. Valid values are 00-00 to FF-FF (hex).</a:t>
            </a:r>
            <a:br>
              <a:rPr lang="en-US" dirty="0"/>
            </a:br>
            <a:r>
              <a:rPr lang="en-US" dirty="0">
                <a:effectLst/>
                <a:latin typeface="Arial" panose="020B0604020202020204" pitchFamily="34" charset="0"/>
              </a:rPr>
              <a:t> A 42-byte reserved field (transmitted as all zeros) is required to pad the length of the</a:t>
            </a:r>
            <a:br>
              <a:rPr lang="en-US" dirty="0"/>
            </a:br>
            <a:r>
              <a:rPr lang="en-US" dirty="0">
                <a:effectLst/>
                <a:latin typeface="Arial" panose="020B0604020202020204" pitchFamily="34" charset="0"/>
              </a:rPr>
              <a:t>PAUSE frame to the minimum Ethernet frame size.</a:t>
            </a:r>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234</a:t>
            </a:fld>
            <a:endParaRPr lang="ru-RU" noProof="0"/>
          </a:p>
        </p:txBody>
      </p:sp>
    </p:spTree>
    <p:extLst>
      <p:ext uri="{BB962C8B-B14F-4D97-AF65-F5344CB8AC3E}">
        <p14:creationId xmlns:p14="http://schemas.microsoft.com/office/powerpoint/2010/main" val="34176456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802.3ad Link aggregation (sometimes known as port </a:t>
            </a:r>
            <a:r>
              <a:rPr lang="en-US" dirty="0" err="1">
                <a:effectLst/>
                <a:latin typeface="Arial" panose="020B0604020202020204" pitchFamily="34" charset="0"/>
              </a:rPr>
              <a:t>trunking</a:t>
            </a:r>
            <a:r>
              <a:rPr lang="en-US" dirty="0">
                <a:effectLst/>
                <a:latin typeface="Arial" panose="020B0604020202020204" pitchFamily="34" charset="0"/>
              </a:rPr>
              <a:t>) allows more than one full</a:t>
            </a:r>
            <a:br>
              <a:rPr lang="en-US" dirty="0"/>
            </a:br>
            <a:r>
              <a:rPr lang="en-US" dirty="0">
                <a:effectLst/>
                <a:latin typeface="Arial" panose="020B0604020202020204" pitchFamily="34" charset="0"/>
              </a:rPr>
              <a:t>duplex link to be used between two Ethernet switch devices. In a single trunk all links must</a:t>
            </a:r>
            <a:br>
              <a:rPr lang="en-US" dirty="0"/>
            </a:br>
            <a:r>
              <a:rPr lang="en-US" dirty="0">
                <a:effectLst/>
                <a:latin typeface="Arial" panose="020B0604020202020204" pitchFamily="34" charset="0"/>
              </a:rPr>
              <a:t>be of the same speed.</a:t>
            </a:r>
            <a:br>
              <a:rPr lang="en-US" dirty="0"/>
            </a:br>
            <a:r>
              <a:rPr lang="en-US" dirty="0">
                <a:effectLst/>
                <a:latin typeface="Arial" panose="020B0604020202020204" pitchFamily="34" charset="0"/>
              </a:rPr>
              <a:t> The use of link aggregation between two switches will increase the total bandwidth</a:t>
            </a:r>
            <a:br>
              <a:rPr lang="en-US" dirty="0"/>
            </a:br>
            <a:r>
              <a:rPr lang="en-US" dirty="0">
                <a:effectLst/>
                <a:latin typeface="Arial" panose="020B0604020202020204" pitchFamily="34" charset="0"/>
              </a:rPr>
              <a:t>between two switches. However a hashing algorithm is used to select which link is used</a:t>
            </a:r>
            <a:br>
              <a:rPr lang="en-US" dirty="0"/>
            </a:br>
            <a:r>
              <a:rPr lang="en-US" dirty="0">
                <a:effectLst/>
                <a:latin typeface="Arial" panose="020B0604020202020204" pitchFamily="34" charset="0"/>
              </a:rPr>
              <a:t>for each conversation to ensure Ethernet frames arrive at their destination in the right</a:t>
            </a:r>
            <a:br>
              <a:rPr lang="en-US" dirty="0"/>
            </a:br>
            <a:r>
              <a:rPr lang="en-US" dirty="0">
                <a:effectLst/>
                <a:latin typeface="Arial" panose="020B0604020202020204" pitchFamily="34" charset="0"/>
              </a:rPr>
              <a:t>order. So traffic between two devices on the network will always select the same link. This</a:t>
            </a:r>
            <a:br>
              <a:rPr lang="en-US" dirty="0"/>
            </a:br>
            <a:r>
              <a:rPr lang="en-US" dirty="0">
                <a:effectLst/>
                <a:latin typeface="Arial" panose="020B0604020202020204" pitchFamily="34" charset="0"/>
              </a:rPr>
              <a:t>means that for point to point communications, for example between a particular PC and a</a:t>
            </a:r>
            <a:br>
              <a:rPr lang="en-US" dirty="0"/>
            </a:br>
            <a:r>
              <a:rPr lang="en-US" dirty="0">
                <a:effectLst/>
                <a:latin typeface="Arial" panose="020B0604020202020204" pitchFamily="34" charset="0"/>
              </a:rPr>
              <a:t>particular server, the maximum bandwidth available will be limited to that of a single link</a:t>
            </a:r>
            <a:br>
              <a:rPr lang="en-US" dirty="0"/>
            </a:br>
            <a:r>
              <a:rPr lang="en-US" dirty="0">
                <a:effectLst/>
                <a:latin typeface="Arial" panose="020B0604020202020204" pitchFamily="34" charset="0"/>
              </a:rPr>
              <a:t>in the trunk.</a:t>
            </a:r>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235</a:t>
            </a:fld>
            <a:endParaRPr lang="ru-RU" noProof="0"/>
          </a:p>
        </p:txBody>
      </p:sp>
    </p:spTree>
    <p:extLst>
      <p:ext uri="{BB962C8B-B14F-4D97-AF65-F5344CB8AC3E}">
        <p14:creationId xmlns:p14="http://schemas.microsoft.com/office/powerpoint/2010/main" val="327920066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Due to all broadcast traffic being flooded across a broadcast domain this gives us issues</a:t>
            </a:r>
            <a:br>
              <a:rPr lang="en-US" dirty="0">
                <a:cs typeface="+mn-lt"/>
              </a:rPr>
            </a:br>
            <a:r>
              <a:rPr lang="en-US" dirty="0"/>
              <a:t>over both traffic control and security</a:t>
            </a:r>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237</a:t>
            </a:fld>
            <a:endParaRPr lang="ru-RU" noProof="0"/>
          </a:p>
        </p:txBody>
      </p:sp>
    </p:spTree>
    <p:extLst>
      <p:ext uri="{BB962C8B-B14F-4D97-AF65-F5344CB8AC3E}">
        <p14:creationId xmlns:p14="http://schemas.microsoft.com/office/powerpoint/2010/main" val="4165848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Segoe UI" panose="020B0502040204020203" pitchFamily="34" charset="0"/>
              </a:rPr>
              <a:t>Northbound open APIs refer to the software interfaces between the software modules of</a:t>
            </a:r>
            <a:br>
              <a:rPr lang="en-US" sz="1800" dirty="0">
                <a:effectLst/>
                <a:latin typeface="Segoe UI" panose="020B0502040204020203" pitchFamily="34" charset="0"/>
              </a:rPr>
            </a:br>
            <a:r>
              <a:rPr lang="en-US" sz="1800" dirty="0">
                <a:effectLst/>
                <a:latin typeface="Segoe UI" panose="020B0502040204020203" pitchFamily="34" charset="0"/>
              </a:rPr>
              <a:t>the controller and the SDN applications. These interfaces are published and open to</a:t>
            </a:r>
            <a:br>
              <a:rPr lang="en-US" sz="1800" dirty="0">
                <a:effectLst/>
                <a:latin typeface="Segoe UI" panose="020B0502040204020203" pitchFamily="34" charset="0"/>
              </a:rPr>
            </a:br>
            <a:r>
              <a:rPr lang="en-US" sz="1800" dirty="0">
                <a:effectLst/>
                <a:latin typeface="Segoe UI" panose="020B0502040204020203" pitchFamily="34" charset="0"/>
              </a:rPr>
              <a:t>customers, partners, and the open source community for development. The application</a:t>
            </a:r>
            <a:br>
              <a:rPr lang="en-US" sz="1800" dirty="0">
                <a:effectLst/>
                <a:latin typeface="Segoe UI" panose="020B0502040204020203" pitchFamily="34" charset="0"/>
              </a:rPr>
            </a:br>
            <a:r>
              <a:rPr lang="en-US" sz="1800" dirty="0">
                <a:effectLst/>
                <a:latin typeface="Segoe UI" panose="020B0502040204020203" pitchFamily="34" charset="0"/>
              </a:rPr>
              <a:t>and orchestration tools may utilize these APIs to interact with the SDN Controller.</a:t>
            </a:r>
            <a:endParaRPr lang="en-US" sz="1800" dirty="0">
              <a:effectLst/>
              <a:latin typeface="Arial" panose="020B0604020202020204" pitchFamily="34" charset="0"/>
            </a:endParaRPr>
          </a:p>
          <a:p>
            <a:r>
              <a:rPr lang="en-US" sz="1800" dirty="0">
                <a:effectLst/>
                <a:latin typeface="Segoe UI" panose="020B0502040204020203" pitchFamily="34" charset="0"/>
              </a:rPr>
              <a:t> Application layer covers an array of applications to meet different customer demands such</a:t>
            </a:r>
            <a:br>
              <a:rPr lang="en-US" sz="1800" dirty="0">
                <a:effectLst/>
                <a:latin typeface="Segoe UI" panose="020B0502040204020203" pitchFamily="34" charset="0"/>
              </a:rPr>
            </a:br>
            <a:r>
              <a:rPr lang="en-US" sz="1800" dirty="0">
                <a:effectLst/>
                <a:latin typeface="Segoe UI" panose="020B0502040204020203" pitchFamily="34" charset="0"/>
              </a:rPr>
              <a:t>as network automation, flexibility and programmability, etc. Some of the domains of SDN</a:t>
            </a:r>
            <a:br>
              <a:rPr lang="en-US" sz="1800" dirty="0">
                <a:effectLst/>
                <a:latin typeface="Segoe UI" panose="020B0502040204020203" pitchFamily="34" charset="0"/>
              </a:rPr>
            </a:br>
            <a:r>
              <a:rPr lang="en-US" sz="1800" dirty="0">
                <a:effectLst/>
                <a:latin typeface="Segoe UI" panose="020B0502040204020203" pitchFamily="34" charset="0"/>
              </a:rPr>
              <a:t>applications include traffic engineering, network virtualization, network monitoring and</a:t>
            </a:r>
            <a:br>
              <a:rPr lang="en-US" sz="1800" dirty="0">
                <a:effectLst/>
                <a:latin typeface="Segoe UI" panose="020B0502040204020203" pitchFamily="34" charset="0"/>
              </a:rPr>
            </a:br>
            <a:r>
              <a:rPr lang="en-US" sz="1800" dirty="0">
                <a:effectLst/>
                <a:latin typeface="Segoe UI" panose="020B0502040204020203" pitchFamily="34" charset="0"/>
              </a:rPr>
              <a:t>analysis, network service discovery, access control, etc. The control logic for each</a:t>
            </a:r>
            <a:br>
              <a:rPr lang="en-US" sz="1800" dirty="0">
                <a:effectLst/>
                <a:latin typeface="Segoe UI" panose="020B0502040204020203" pitchFamily="34" charset="0"/>
              </a:rPr>
            </a:br>
            <a:r>
              <a:rPr lang="en-US" sz="1800" dirty="0">
                <a:effectLst/>
                <a:latin typeface="Segoe UI" panose="020B0502040204020203" pitchFamily="34" charset="0"/>
              </a:rPr>
              <a:t>application instance may be run as a separate process directly on the controller hardware</a:t>
            </a:r>
            <a:br>
              <a:rPr lang="en-US" sz="1800" dirty="0">
                <a:effectLst/>
                <a:latin typeface="Segoe UI" panose="020B0502040204020203" pitchFamily="34" charset="0"/>
              </a:rPr>
            </a:br>
            <a:r>
              <a:rPr lang="en-US" sz="1800" dirty="0">
                <a:effectLst/>
                <a:latin typeface="Segoe UI" panose="020B0502040204020203" pitchFamily="34" charset="0"/>
              </a:rPr>
              <a:t>within each domain.</a:t>
            </a:r>
            <a:endParaRPr lang="en-US" sz="1800" dirty="0">
              <a:effectLst/>
              <a:latin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a:t>
            </a:fld>
            <a:endParaRPr lang="ru-RU" noProof="0"/>
          </a:p>
        </p:txBody>
      </p:sp>
    </p:spTree>
    <p:extLst>
      <p:ext uri="{BB962C8B-B14F-4D97-AF65-F5344CB8AC3E}">
        <p14:creationId xmlns:p14="http://schemas.microsoft.com/office/powerpoint/2010/main" val="282894280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In order to control the forwarding, the switch will add VLAN tag to Ethernet frame before</a:t>
            </a:r>
            <a:br>
              <a:rPr lang="en-US" dirty="0"/>
            </a:br>
            <a:r>
              <a:rPr lang="en-US" dirty="0">
                <a:effectLst/>
                <a:latin typeface="Arial" panose="020B0604020202020204" pitchFamily="34" charset="0"/>
              </a:rPr>
              <a:t>forwarding it, then decide how to deal with the tag and frame, including discarding frame,</a:t>
            </a:r>
            <a:br>
              <a:rPr lang="en-US" dirty="0"/>
            </a:br>
            <a:r>
              <a:rPr lang="en-US" dirty="0">
                <a:effectLst/>
                <a:latin typeface="Arial" panose="020B0604020202020204" pitchFamily="34" charset="0"/>
              </a:rPr>
              <a:t>forwarding frame, adding tag and removing tag.</a:t>
            </a:r>
            <a:br>
              <a:rPr lang="en-US" dirty="0"/>
            </a:br>
            <a:r>
              <a:rPr lang="en-US" dirty="0">
                <a:effectLst/>
                <a:latin typeface="Arial" panose="020B0604020202020204" pitchFamily="34" charset="0"/>
              </a:rPr>
              <a:t> Before forwarding the frame, the switch will check the VLAN tag of the packet, whether</a:t>
            </a:r>
            <a:br>
              <a:rPr lang="en-US" dirty="0"/>
            </a:br>
            <a:r>
              <a:rPr lang="en-US" dirty="0">
                <a:effectLst/>
                <a:latin typeface="Arial" panose="020B0604020202020204" pitchFamily="34" charset="0"/>
              </a:rPr>
              <a:t>the tag is allowed to pass the port, so as to decide whether the frame can be forwarded</a:t>
            </a:r>
            <a:br>
              <a:rPr lang="en-US" dirty="0"/>
            </a:br>
            <a:r>
              <a:rPr lang="en-US" dirty="0">
                <a:effectLst/>
                <a:latin typeface="Arial" panose="020B0604020202020204" pitchFamily="34" charset="0"/>
              </a:rPr>
              <a:t>from the port. In the figure above, if the switch adds tag 5 to all the frames sent from A,</a:t>
            </a:r>
            <a:br>
              <a:rPr lang="en-US" dirty="0"/>
            </a:br>
            <a:r>
              <a:rPr lang="en-US" dirty="0">
                <a:effectLst/>
                <a:latin typeface="Arial" panose="020B0604020202020204" pitchFamily="34" charset="0"/>
              </a:rPr>
              <a:t>and then look up the layer-2 forwarding table, and according to destination MAC address</a:t>
            </a:r>
            <a:br>
              <a:rPr lang="en-US" dirty="0"/>
            </a:br>
            <a:r>
              <a:rPr lang="en-US" dirty="0">
                <a:effectLst/>
                <a:latin typeface="Arial" panose="020B0604020202020204" pitchFamily="34" charset="0"/>
              </a:rPr>
              <a:t>forward them to the port connected to B. But this port is configured to only allowed VLAN</a:t>
            </a:r>
            <a:br>
              <a:rPr lang="en-US" dirty="0"/>
            </a:br>
            <a:r>
              <a:rPr lang="en-US" dirty="0">
                <a:effectLst/>
                <a:latin typeface="Arial" panose="020B0604020202020204" pitchFamily="34" charset="0"/>
              </a:rPr>
              <a:t>1 to pass, so the frames sent by A will be discarded.</a:t>
            </a:r>
            <a:br>
              <a:rPr lang="en-US" dirty="0"/>
            </a:br>
            <a:r>
              <a:rPr lang="en-US" dirty="0">
                <a:effectLst/>
                <a:latin typeface="Arial" panose="020B0604020202020204" pitchFamily="34" charset="0"/>
              </a:rPr>
              <a:t> Hence, switch supporting VLAN will forward Ethernet frame not only according to</a:t>
            </a:r>
            <a:br>
              <a:rPr lang="en-US" dirty="0"/>
            </a:br>
            <a:r>
              <a:rPr lang="en-US" dirty="0">
                <a:effectLst/>
                <a:latin typeface="Arial" panose="020B0604020202020204" pitchFamily="34" charset="0"/>
              </a:rPr>
              <a:t>destination MAC address but also VLAN configuration of the port, so as to implement</a:t>
            </a:r>
            <a:br>
              <a:rPr lang="en-US" dirty="0"/>
            </a:br>
            <a:r>
              <a:rPr lang="en-US" dirty="0">
                <a:effectLst/>
                <a:latin typeface="Arial" panose="020B0604020202020204" pitchFamily="34" charset="0"/>
              </a:rPr>
              <a:t>layer-2 forwarding control.</a:t>
            </a:r>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238</a:t>
            </a:fld>
            <a:endParaRPr lang="ru-RU" noProof="0"/>
          </a:p>
        </p:txBody>
      </p:sp>
    </p:spTree>
    <p:extLst>
      <p:ext uri="{BB962C8B-B14F-4D97-AF65-F5344CB8AC3E}">
        <p14:creationId xmlns:p14="http://schemas.microsoft.com/office/powerpoint/2010/main" val="300056748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4-byte VLAN tag is added to Ethernet frame header directly. Document IEEE802.1Q</a:t>
            </a:r>
            <a:br>
              <a:rPr lang="en-US" dirty="0"/>
            </a:br>
            <a:r>
              <a:rPr lang="en-US" dirty="0">
                <a:effectLst/>
                <a:latin typeface="Arial" panose="020B0604020202020204" pitchFamily="34" charset="0"/>
              </a:rPr>
              <a:t>describes VLAN tag.</a:t>
            </a:r>
            <a:br>
              <a:rPr lang="en-US" dirty="0"/>
            </a:br>
            <a:r>
              <a:rPr lang="en-US" dirty="0">
                <a:effectLst/>
                <a:latin typeface="Arial" panose="020B0604020202020204" pitchFamily="34" charset="0"/>
              </a:rPr>
              <a:t> </a:t>
            </a:r>
            <a:r>
              <a:rPr lang="en-US" dirty="0" err="1">
                <a:effectLst/>
                <a:latin typeface="Arial" panose="020B0604020202020204" pitchFamily="34" charset="0"/>
              </a:rPr>
              <a:t>TPID</a:t>
            </a:r>
            <a:r>
              <a:rPr lang="en-US" dirty="0" err="1">
                <a:effectLst/>
                <a:latin typeface="Courier New" panose="02070309020205020404" pitchFamily="49" charset="0"/>
              </a:rPr>
              <a:t>：</a:t>
            </a:r>
            <a:r>
              <a:rPr lang="en-US" dirty="0" err="1">
                <a:effectLst/>
                <a:latin typeface="Arial" panose="020B0604020202020204" pitchFamily="34" charset="0"/>
              </a:rPr>
              <a:t>Tag</a:t>
            </a:r>
            <a:r>
              <a:rPr lang="en-US" dirty="0">
                <a:effectLst/>
                <a:latin typeface="Arial" panose="020B0604020202020204" pitchFamily="34" charset="0"/>
              </a:rPr>
              <a:t> Protocol Identifier</a:t>
            </a:r>
            <a:r>
              <a:rPr lang="en-US" dirty="0">
                <a:effectLst/>
                <a:latin typeface="Courier New" panose="02070309020205020404" pitchFamily="49" charset="0"/>
              </a:rPr>
              <a:t>，</a:t>
            </a:r>
            <a:r>
              <a:rPr lang="en-US" dirty="0">
                <a:effectLst/>
                <a:latin typeface="Arial" panose="020B0604020202020204" pitchFamily="34" charset="0"/>
              </a:rPr>
              <a:t>2 </a:t>
            </a:r>
            <a:r>
              <a:rPr lang="en-US" dirty="0" err="1">
                <a:effectLst/>
                <a:latin typeface="Arial" panose="020B0604020202020204" pitchFamily="34" charset="0"/>
              </a:rPr>
              <a:t>bytes</a:t>
            </a:r>
            <a:r>
              <a:rPr lang="en-US" dirty="0" err="1">
                <a:effectLst/>
                <a:latin typeface="Courier New" panose="02070309020205020404" pitchFamily="49" charset="0"/>
              </a:rPr>
              <a:t>，</a:t>
            </a:r>
            <a:r>
              <a:rPr lang="en-US" dirty="0" err="1">
                <a:effectLst/>
                <a:latin typeface="Arial" panose="020B0604020202020204" pitchFamily="34" charset="0"/>
              </a:rPr>
              <a:t>fixed</a:t>
            </a:r>
            <a:r>
              <a:rPr lang="en-US" dirty="0">
                <a:effectLst/>
                <a:latin typeface="Arial" panose="020B0604020202020204" pitchFamily="34" charset="0"/>
              </a:rPr>
              <a:t> value</a:t>
            </a:r>
            <a:r>
              <a:rPr lang="en-US" dirty="0">
                <a:effectLst/>
                <a:latin typeface="Courier New" panose="02070309020205020404" pitchFamily="49" charset="0"/>
              </a:rPr>
              <a:t>，</a:t>
            </a:r>
            <a:r>
              <a:rPr lang="en-US" dirty="0">
                <a:effectLst/>
                <a:latin typeface="Arial" panose="020B0604020202020204" pitchFamily="34" charset="0"/>
              </a:rPr>
              <a:t>0x8100</a:t>
            </a:r>
            <a:r>
              <a:rPr lang="en-US" dirty="0">
                <a:effectLst/>
                <a:latin typeface="Courier New" panose="02070309020205020404" pitchFamily="49" charset="0"/>
              </a:rPr>
              <a:t>，</a:t>
            </a:r>
            <a:r>
              <a:rPr lang="en-US" dirty="0">
                <a:effectLst/>
                <a:latin typeface="Arial" panose="020B0604020202020204" pitchFamily="34" charset="0"/>
              </a:rPr>
              <a:t>new type defined by IEEE,</a:t>
            </a:r>
            <a:br>
              <a:rPr lang="en-US" dirty="0"/>
            </a:br>
            <a:r>
              <a:rPr lang="en-US" dirty="0">
                <a:effectLst/>
                <a:latin typeface="Arial" panose="020B0604020202020204" pitchFamily="34" charset="0"/>
              </a:rPr>
              <a:t>it indicates that it is a frame with 802.1Q tag.</a:t>
            </a:r>
            <a:br>
              <a:rPr lang="en-US" dirty="0"/>
            </a:br>
            <a:r>
              <a:rPr lang="en-US" dirty="0">
                <a:effectLst/>
                <a:latin typeface="Arial" panose="020B0604020202020204" pitchFamily="34" charset="0"/>
              </a:rPr>
              <a:t> </a:t>
            </a:r>
            <a:r>
              <a:rPr lang="en-US" dirty="0" err="1">
                <a:effectLst/>
                <a:latin typeface="Arial" panose="020B0604020202020204" pitchFamily="34" charset="0"/>
              </a:rPr>
              <a:t>TCI</a:t>
            </a:r>
            <a:r>
              <a:rPr lang="en-US" dirty="0" err="1">
                <a:effectLst/>
                <a:latin typeface="Courier New" panose="02070309020205020404" pitchFamily="49" charset="0"/>
              </a:rPr>
              <a:t>：</a:t>
            </a:r>
            <a:r>
              <a:rPr lang="en-US" dirty="0" err="1">
                <a:effectLst/>
                <a:latin typeface="Arial" panose="020B0604020202020204" pitchFamily="34" charset="0"/>
              </a:rPr>
              <a:t>Tag</a:t>
            </a:r>
            <a:r>
              <a:rPr lang="en-US" dirty="0">
                <a:effectLst/>
                <a:latin typeface="Arial" panose="020B0604020202020204" pitchFamily="34" charset="0"/>
              </a:rPr>
              <a:t> Control Information</a:t>
            </a:r>
            <a:r>
              <a:rPr lang="en-US" dirty="0">
                <a:effectLst/>
                <a:latin typeface="Courier New" panose="02070309020205020404" pitchFamily="49" charset="0"/>
              </a:rPr>
              <a:t>，</a:t>
            </a:r>
            <a:r>
              <a:rPr lang="en-US" dirty="0">
                <a:effectLst/>
                <a:latin typeface="Arial" panose="020B0604020202020204" pitchFamily="34" charset="0"/>
              </a:rPr>
              <a:t>2 bytes.</a:t>
            </a:r>
            <a:br>
              <a:rPr lang="en-US" dirty="0"/>
            </a:br>
            <a:r>
              <a:rPr lang="en-US" dirty="0">
                <a:effectLst/>
                <a:latin typeface="Arial" panose="020B0604020202020204" pitchFamily="34" charset="0"/>
              </a:rPr>
              <a:t> • Priority</a:t>
            </a:r>
            <a:r>
              <a:rPr lang="en-US" dirty="0">
                <a:effectLst/>
                <a:latin typeface="Courier New" panose="02070309020205020404" pitchFamily="49" charset="0"/>
              </a:rPr>
              <a:t>：</a:t>
            </a:r>
            <a:r>
              <a:rPr lang="en-US" dirty="0">
                <a:effectLst/>
                <a:latin typeface="Arial" panose="020B0604020202020204" pitchFamily="34" charset="0"/>
              </a:rPr>
              <a:t>3 bits, the priority of Ethernet frame. It has 8 priorities, 0</a:t>
            </a:r>
            <a:r>
              <a:rPr lang="en-US" dirty="0">
                <a:effectLst/>
                <a:latin typeface="Courier New" panose="02070309020205020404" pitchFamily="49" charset="0"/>
              </a:rPr>
              <a:t>－</a:t>
            </a:r>
            <a:r>
              <a:rPr lang="en-US" dirty="0">
                <a:effectLst/>
                <a:latin typeface="Arial" panose="020B0604020202020204" pitchFamily="34" charset="0"/>
              </a:rPr>
              <a:t>7, is used to provide</a:t>
            </a:r>
            <a:br>
              <a:rPr lang="en-US" dirty="0"/>
            </a:br>
            <a:r>
              <a:rPr lang="en-US" dirty="0">
                <a:effectLst/>
                <a:latin typeface="Arial" panose="020B0604020202020204" pitchFamily="34" charset="0"/>
              </a:rPr>
              <a:t>differential forwarding service.</a:t>
            </a:r>
            <a:br>
              <a:rPr lang="en-US" dirty="0"/>
            </a:br>
            <a:r>
              <a:rPr lang="en-US" dirty="0">
                <a:effectLst/>
                <a:latin typeface="Arial" panose="020B0604020202020204" pitchFamily="34" charset="0"/>
              </a:rPr>
              <a:t> • </a:t>
            </a:r>
            <a:r>
              <a:rPr lang="en-US" dirty="0" err="1">
                <a:effectLst/>
                <a:latin typeface="Arial" panose="020B0604020202020204" pitchFamily="34" charset="0"/>
              </a:rPr>
              <a:t>CFI</a:t>
            </a:r>
            <a:r>
              <a:rPr lang="en-US" dirty="0" err="1">
                <a:effectLst/>
                <a:latin typeface="Courier New" panose="02070309020205020404" pitchFamily="49" charset="0"/>
              </a:rPr>
              <a:t>：</a:t>
            </a:r>
            <a:r>
              <a:rPr lang="en-US" dirty="0" err="1">
                <a:effectLst/>
                <a:latin typeface="Arial" panose="020B0604020202020204" pitchFamily="34" charset="0"/>
              </a:rPr>
              <a:t>Canonical</a:t>
            </a:r>
            <a:r>
              <a:rPr lang="en-US" dirty="0">
                <a:effectLst/>
                <a:latin typeface="Arial" panose="020B0604020202020204" pitchFamily="34" charset="0"/>
              </a:rPr>
              <a:t> Format Indicator</a:t>
            </a:r>
            <a:r>
              <a:rPr lang="en-US" dirty="0">
                <a:effectLst/>
                <a:latin typeface="Courier New" panose="02070309020205020404" pitchFamily="49" charset="0"/>
              </a:rPr>
              <a:t>，</a:t>
            </a:r>
            <a:r>
              <a:rPr lang="en-US" dirty="0">
                <a:effectLst/>
                <a:latin typeface="Arial" panose="020B0604020202020204" pitchFamily="34" charset="0"/>
              </a:rPr>
              <a:t>1 bit. Used to indicate bit order of address</a:t>
            </a:r>
            <a:br>
              <a:rPr lang="en-US" dirty="0"/>
            </a:br>
            <a:r>
              <a:rPr lang="en-US" dirty="0">
                <a:effectLst/>
                <a:latin typeface="Arial" panose="020B0604020202020204" pitchFamily="34" charset="0"/>
              </a:rPr>
              <a:t>information in token ring or source route FDDI media access, namely, whether the low bit</a:t>
            </a:r>
            <a:br>
              <a:rPr lang="en-US" dirty="0"/>
            </a:br>
            <a:r>
              <a:rPr lang="en-US" dirty="0">
                <a:effectLst/>
                <a:latin typeface="Arial" panose="020B0604020202020204" pitchFamily="34" charset="0"/>
              </a:rPr>
              <a:t>is transmitted before high bit.</a:t>
            </a:r>
            <a:br>
              <a:rPr lang="en-US" dirty="0"/>
            </a:br>
            <a:r>
              <a:rPr lang="en-US" dirty="0">
                <a:effectLst/>
                <a:latin typeface="Arial" panose="020B0604020202020204" pitchFamily="34" charset="0"/>
              </a:rPr>
              <a:t> • VLAN </a:t>
            </a:r>
            <a:r>
              <a:rPr lang="en-US" dirty="0" err="1">
                <a:effectLst/>
                <a:latin typeface="Arial" panose="020B0604020202020204" pitchFamily="34" charset="0"/>
              </a:rPr>
              <a:t>Identifier</a:t>
            </a:r>
            <a:r>
              <a:rPr lang="en-US" dirty="0" err="1">
                <a:effectLst/>
                <a:latin typeface="Courier New" panose="02070309020205020404" pitchFamily="49" charset="0"/>
              </a:rPr>
              <a:t>：</a:t>
            </a:r>
            <a:r>
              <a:rPr lang="en-US" dirty="0" err="1">
                <a:effectLst/>
                <a:latin typeface="Arial" panose="020B0604020202020204" pitchFamily="34" charset="0"/>
              </a:rPr>
              <a:t>VLAN</a:t>
            </a:r>
            <a:r>
              <a:rPr lang="en-US" dirty="0">
                <a:effectLst/>
                <a:latin typeface="Arial" panose="020B0604020202020204" pitchFamily="34" charset="0"/>
              </a:rPr>
              <a:t> ID</a:t>
            </a:r>
            <a:r>
              <a:rPr lang="en-US" dirty="0">
                <a:effectLst/>
                <a:latin typeface="Courier New" panose="02070309020205020404" pitchFamily="49" charset="0"/>
              </a:rPr>
              <a:t>，</a:t>
            </a:r>
            <a:r>
              <a:rPr lang="en-US" dirty="0">
                <a:effectLst/>
                <a:latin typeface="Arial" panose="020B0604020202020204" pitchFamily="34" charset="0"/>
              </a:rPr>
              <a:t>12 bits, from 0 to 4095. Combined with VLAN configuration</a:t>
            </a:r>
            <a:br>
              <a:rPr lang="en-US" dirty="0"/>
            </a:br>
            <a:r>
              <a:rPr lang="en-US" dirty="0">
                <a:effectLst/>
                <a:latin typeface="Arial" panose="020B0604020202020204" pitchFamily="34" charset="0"/>
              </a:rPr>
              <a:t>of port, it can control the forwarding of Ethernet frame.</a:t>
            </a:r>
            <a:br>
              <a:rPr lang="en-US" dirty="0"/>
            </a:br>
            <a:r>
              <a:rPr lang="en-US" dirty="0">
                <a:effectLst/>
                <a:latin typeface="Arial" panose="020B0604020202020204" pitchFamily="34" charset="0"/>
              </a:rPr>
              <a:t> Ethernet frame has two formats: the frame without tag is called untagged frame; the</a:t>
            </a:r>
            <a:br>
              <a:rPr lang="en-US" dirty="0"/>
            </a:br>
            <a:r>
              <a:rPr lang="en-US" dirty="0">
                <a:effectLst/>
                <a:latin typeface="Arial" panose="020B0604020202020204" pitchFamily="34" charset="0"/>
              </a:rPr>
              <a:t>frame with tag is called tagged frame.</a:t>
            </a:r>
            <a:br>
              <a:rPr lang="en-US" dirty="0"/>
            </a:br>
            <a:r>
              <a:rPr lang="en-US" dirty="0">
                <a:effectLst/>
                <a:latin typeface="Arial" panose="020B0604020202020204" pitchFamily="34" charset="0"/>
              </a:rPr>
              <a:t> This course will only discuss VLAN ID of VLAN tag.</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239</a:t>
            </a:fld>
            <a:endParaRPr lang="ru-RU" noProof="0"/>
          </a:p>
        </p:txBody>
      </p:sp>
    </p:spTree>
    <p:extLst>
      <p:ext uri="{BB962C8B-B14F-4D97-AF65-F5344CB8AC3E}">
        <p14:creationId xmlns:p14="http://schemas.microsoft.com/office/powerpoint/2010/main" val="402439144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To communicate between VLANs we need to use a router to process messages at layer 3</a:t>
            </a:r>
            <a:br>
              <a:rPr lang="en-US" dirty="0"/>
            </a:br>
            <a:r>
              <a:rPr lang="en-US" dirty="0">
                <a:effectLst/>
                <a:latin typeface="Arial" panose="020B0604020202020204" pitchFamily="34" charset="0"/>
              </a:rPr>
              <a:t>as communication between VLANs at layer 2 is not possible. Each VLAN occupies one</a:t>
            </a:r>
            <a:br>
              <a:rPr lang="en-US" dirty="0"/>
            </a:br>
            <a:r>
              <a:rPr lang="en-US" dirty="0">
                <a:effectLst/>
                <a:latin typeface="Arial" panose="020B0604020202020204" pitchFamily="34" charset="0"/>
              </a:rPr>
              <a:t>interface of the router as well as one port in each VLAN on the switch.</a:t>
            </a:r>
            <a:br>
              <a:rPr lang="en-US" dirty="0"/>
            </a:br>
            <a:r>
              <a:rPr lang="en-US" dirty="0">
                <a:effectLst/>
                <a:latin typeface="Arial" panose="020B0604020202020204" pitchFamily="34" charset="0"/>
              </a:rPr>
              <a:t> Example :</a:t>
            </a:r>
            <a:br>
              <a:rPr lang="en-US" dirty="0"/>
            </a:br>
            <a:r>
              <a:rPr lang="en-US" dirty="0">
                <a:effectLst/>
                <a:latin typeface="Arial" panose="020B0604020202020204" pitchFamily="34" charset="0"/>
              </a:rPr>
              <a:t> If the Engineering department wants to communicate with the Marketing department. It</a:t>
            </a:r>
            <a:br>
              <a:rPr lang="en-US" dirty="0"/>
            </a:br>
            <a:r>
              <a:rPr lang="en-US" dirty="0">
                <a:effectLst/>
                <a:latin typeface="Arial" panose="020B0604020202020204" pitchFamily="34" charset="0"/>
              </a:rPr>
              <a:t>will send the packet to the router, after the router receives the packet ,it will check the</a:t>
            </a:r>
            <a:br>
              <a:rPr lang="en-US" dirty="0"/>
            </a:br>
            <a:r>
              <a:rPr lang="en-US" dirty="0">
                <a:effectLst/>
                <a:latin typeface="Arial" panose="020B0604020202020204" pitchFamily="34" charset="0"/>
              </a:rPr>
              <a:t>destination IP address of the packet and the IP routing table and forward the packet to the</a:t>
            </a:r>
            <a:br>
              <a:rPr lang="en-US" dirty="0"/>
            </a:br>
            <a:r>
              <a:rPr lang="en-US" dirty="0">
                <a:effectLst/>
                <a:latin typeface="Arial" panose="020B0604020202020204" pitchFamily="34" charset="0"/>
              </a:rPr>
              <a:t>correct VLAN.</a:t>
            </a:r>
            <a:br>
              <a:rPr lang="en-US" dirty="0"/>
            </a:b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240</a:t>
            </a:fld>
            <a:endParaRPr lang="ru-RU" noProof="0"/>
          </a:p>
        </p:txBody>
      </p:sp>
    </p:spTree>
    <p:extLst>
      <p:ext uri="{BB962C8B-B14F-4D97-AF65-F5344CB8AC3E}">
        <p14:creationId xmlns:p14="http://schemas.microsoft.com/office/powerpoint/2010/main" val="222664312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To solve the problem of physical interface shortage, another router appears---single-arm</a:t>
            </a:r>
            <a:br>
              <a:rPr lang="en-US" dirty="0"/>
            </a:br>
            <a:r>
              <a:rPr lang="en-US" dirty="0">
                <a:effectLst/>
                <a:latin typeface="Arial" panose="020B0604020202020204" pitchFamily="34" charset="0"/>
              </a:rPr>
              <a:t>router. One Ethernet interface can bear all VLAN gateway by creating</a:t>
            </a:r>
            <a:br>
              <a:rPr lang="en-US" dirty="0"/>
            </a:br>
            <a:r>
              <a:rPr lang="en-US" dirty="0">
                <a:effectLst/>
                <a:latin typeface="Arial" panose="020B0604020202020204" pitchFamily="34" charset="0"/>
              </a:rPr>
              <a:t> sub-interface.</a:t>
            </a:r>
            <a:br>
              <a:rPr lang="en-US" dirty="0"/>
            </a:br>
            <a:r>
              <a:rPr lang="en-US" dirty="0">
                <a:effectLst/>
                <a:latin typeface="Arial" panose="020B0604020202020204" pitchFamily="34" charset="0"/>
              </a:rPr>
              <a:t> As shown above, the router only provides one Ethernet interface, and provides three sub-</a:t>
            </a:r>
            <a:br>
              <a:rPr lang="en-US" dirty="0"/>
            </a:br>
            <a:r>
              <a:rPr lang="en-US" dirty="0">
                <a:effectLst/>
                <a:latin typeface="Arial" panose="020B0604020202020204" pitchFamily="34" charset="0"/>
              </a:rPr>
              <a:t>interfaces as default gateways for three VLAN users. When users in</a:t>
            </a:r>
            <a:br>
              <a:rPr lang="en-US" dirty="0"/>
            </a:br>
            <a:r>
              <a:rPr lang="en-US" dirty="0">
                <a:effectLst/>
                <a:latin typeface="Arial" panose="020B0604020202020204" pitchFamily="34" charset="0"/>
              </a:rPr>
              <a:t> VLAN100 need to communicate with users in other VLAN, the user only needs to send the</a:t>
            </a:r>
            <a:br>
              <a:rPr lang="en-US" dirty="0"/>
            </a:br>
            <a:r>
              <a:rPr lang="en-US" dirty="0">
                <a:effectLst/>
                <a:latin typeface="Arial" panose="020B0604020202020204" pitchFamily="34" charset="0"/>
              </a:rPr>
              <a:t>data packet to the default gateway, and the default gateway will modify</a:t>
            </a:r>
            <a:br>
              <a:rPr lang="en-US" dirty="0"/>
            </a:br>
            <a:r>
              <a:rPr lang="en-US" dirty="0">
                <a:effectLst/>
                <a:latin typeface="Arial" panose="020B0604020202020204" pitchFamily="34" charset="0"/>
              </a:rPr>
              <a:t> VLAN tag of data frame and then send it to the VLAN of destination host. Hence, the</a:t>
            </a:r>
            <a:br>
              <a:rPr lang="en-US" dirty="0"/>
            </a:br>
            <a:r>
              <a:rPr lang="en-US" dirty="0">
                <a:effectLst/>
                <a:latin typeface="Arial" panose="020B0604020202020204" pitchFamily="34" charset="0"/>
              </a:rPr>
              <a:t>communication between VLANs is accomplished.</a:t>
            </a:r>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241</a:t>
            </a:fld>
            <a:endParaRPr lang="ru-RU" noProof="0"/>
          </a:p>
        </p:txBody>
      </p:sp>
    </p:spTree>
    <p:extLst>
      <p:ext uri="{BB962C8B-B14F-4D97-AF65-F5344CB8AC3E}">
        <p14:creationId xmlns:p14="http://schemas.microsoft.com/office/powerpoint/2010/main" val="66611153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The third method is to use layer-3 switch, it is the integrated device of layer-2 switch and</a:t>
            </a:r>
            <a:br>
              <a:rPr lang="en-US" dirty="0"/>
            </a:br>
            <a:r>
              <a:rPr lang="en-US" dirty="0">
                <a:effectLst/>
                <a:latin typeface="Arial" panose="020B0604020202020204" pitchFamily="34" charset="0"/>
              </a:rPr>
              <a:t>router, and it combines the advantages of layer-2 switch and </a:t>
            </a:r>
            <a:r>
              <a:rPr lang="en-US">
                <a:effectLst/>
                <a:latin typeface="Arial" panose="020B0604020202020204" pitchFamily="34" charset="0"/>
              </a:rPr>
              <a:t>router.</a:t>
            </a:r>
            <a:endParaRPr lang="en-US" dirty="0">
              <a:effectLst/>
              <a:latin typeface="Arial" panose="020B0604020202020204" pitchFamily="34" charset="0"/>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242</a:t>
            </a:fld>
            <a:endParaRPr lang="ru-RU" noProof="0"/>
          </a:p>
        </p:txBody>
      </p:sp>
    </p:spTree>
    <p:extLst>
      <p:ext uri="{BB962C8B-B14F-4D97-AF65-F5344CB8AC3E}">
        <p14:creationId xmlns:p14="http://schemas.microsoft.com/office/powerpoint/2010/main" val="416477808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Control channel, which is referring to the channel reach-ability between SDN controller</a:t>
            </a:r>
            <a:br>
              <a:rPr lang="en-US" dirty="0">
                <a:cs typeface="+mn-lt"/>
              </a:rPr>
            </a:br>
            <a:r>
              <a:rPr lang="en-US" dirty="0"/>
              <a:t>and forwarder can be realized through Layer 2 or Layer 3 networking method.</a:t>
            </a:r>
            <a:br>
              <a:rPr lang="en-US" dirty="0">
                <a:cs typeface="+mn-lt"/>
              </a:rPr>
            </a:br>
            <a:r>
              <a:rPr lang="en-US" dirty="0"/>
              <a:t> To establish layer 3 control channel, traditional Interior Gateway Protocol (IGP), such as</a:t>
            </a:r>
            <a:br>
              <a:rPr lang="en-US" dirty="0">
                <a:cs typeface="+mn-lt"/>
              </a:rPr>
            </a:br>
            <a:r>
              <a:rPr lang="en-US" dirty="0"/>
              <a:t>OSPF or ISIS is run between controller and forwarder; controller can be technically</a:t>
            </a:r>
            <a:br>
              <a:rPr lang="en-US" dirty="0">
                <a:cs typeface="+mn-lt"/>
              </a:rPr>
            </a:br>
            <a:r>
              <a:rPr lang="en-US" dirty="0"/>
              <a:t>considered as a normal router in this case.</a:t>
            </a:r>
            <a:br>
              <a:rPr lang="en-US" dirty="0">
                <a:cs typeface="+mn-lt"/>
              </a:rPr>
            </a:br>
            <a:r>
              <a:rPr lang="en-US" dirty="0"/>
              <a:t> However, SNC controller is normally installed on a server hardware. It does not have a</a:t>
            </a:r>
            <a:br>
              <a:rPr lang="en-US" dirty="0">
                <a:cs typeface="+mn-lt"/>
              </a:rPr>
            </a:br>
            <a:r>
              <a:rPr lang="en-US" dirty="0"/>
              <a:t>router hardware which is equipped with the dedicated forwarding engine module that is</a:t>
            </a:r>
            <a:br>
              <a:rPr lang="en-US" dirty="0">
                <a:cs typeface="+mn-lt"/>
              </a:rPr>
            </a:br>
            <a:r>
              <a:rPr lang="en-US" dirty="0"/>
              <a:t>used to forward data traffic. SNC is just a distributed control software running on a server,</a:t>
            </a:r>
            <a:br>
              <a:rPr lang="en-US" dirty="0">
                <a:cs typeface="+mn-lt"/>
              </a:rPr>
            </a:br>
            <a:r>
              <a:rPr lang="en-US" dirty="0"/>
              <a:t>used for only control packet between SNC and forwarder; Thus, a good SDN network</a:t>
            </a:r>
            <a:br>
              <a:rPr lang="en-US" dirty="0">
                <a:cs typeface="+mn-lt"/>
              </a:rPr>
            </a:br>
            <a:r>
              <a:rPr lang="en-US" dirty="0"/>
              <a:t>design needs to have the mechanism to avoid user traffic to flow through the SNC</a:t>
            </a:r>
            <a:br>
              <a:rPr lang="en-US" dirty="0">
                <a:cs typeface="+mn-lt"/>
              </a:rPr>
            </a:br>
            <a:r>
              <a:rPr lang="en-US" dirty="0"/>
              <a:t>controller, which might cause link congestion on the control channel.</a:t>
            </a:r>
            <a:br>
              <a:rPr lang="en-US" dirty="0">
                <a:cs typeface="+mn-lt"/>
              </a:rPr>
            </a:br>
            <a:r>
              <a:rPr lang="en-US" dirty="0"/>
              <a:t> In conjunction of Layer 3 control channel establishment through traditional routing</a:t>
            </a:r>
            <a:br>
              <a:rPr lang="en-US" dirty="0">
                <a:cs typeface="+mn-lt"/>
              </a:rPr>
            </a:br>
            <a:r>
              <a:rPr lang="en-US" dirty="0"/>
              <a:t>protocols such as OSPF or ISIS, these protocols have features to avoid user traffic to flow</a:t>
            </a:r>
            <a:br>
              <a:rPr lang="en-US" dirty="0">
                <a:cs typeface="+mn-lt"/>
              </a:rPr>
            </a:br>
            <a:r>
              <a:rPr lang="en-US" dirty="0"/>
              <a:t>through the control channel; for instance, the stub router features in OSPF and overload</a:t>
            </a:r>
            <a:br>
              <a:rPr lang="en-US" dirty="0">
                <a:cs typeface="+mn-lt"/>
              </a:rPr>
            </a:br>
            <a:r>
              <a:rPr lang="en-US" dirty="0"/>
              <a:t>bit feature in ISIS.</a:t>
            </a:r>
            <a:br>
              <a:rPr lang="en-US" dirty="0">
                <a:cs typeface="+mn-lt"/>
              </a:rPr>
            </a:br>
            <a:r>
              <a:rPr lang="en-US" dirty="0"/>
              <a:t> However, this problem no longer exists if the SNC controller software is installed directly</a:t>
            </a:r>
            <a:br>
              <a:rPr lang="en-US" dirty="0">
                <a:cs typeface="+mn-lt"/>
              </a:rPr>
            </a:br>
            <a:r>
              <a:rPr lang="en-US" dirty="0"/>
              <a:t>on a router, which is one of the SDN solutions supported by Huawei SNC controller.</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246</a:t>
            </a:fld>
            <a:endParaRPr lang="ru-RU" noProof="0"/>
          </a:p>
        </p:txBody>
      </p:sp>
    </p:spTree>
    <p:extLst>
      <p:ext uri="{BB962C8B-B14F-4D97-AF65-F5344CB8AC3E}">
        <p14:creationId xmlns:p14="http://schemas.microsoft.com/office/powerpoint/2010/main" val="315437115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In traditional IP Network, routers use the pre-routing methods to prepare routes for</a:t>
            </a:r>
            <a:br>
              <a:rPr lang="en-US" dirty="0">
                <a:cs typeface="+mn-lt"/>
              </a:rPr>
            </a:br>
            <a:r>
              <a:rPr lang="en-US" dirty="0"/>
              <a:t>traffic forwarding. Different kinds of routing protocols are used to generate routing entries</a:t>
            </a:r>
            <a:br>
              <a:rPr lang="en-US" dirty="0">
                <a:cs typeface="+mn-lt"/>
              </a:rPr>
            </a:br>
            <a:r>
              <a:rPr lang="en-US" dirty="0"/>
              <a:t>in routing table in preparation for traffic forwarding to certain destination. If a packet is</a:t>
            </a:r>
            <a:br>
              <a:rPr lang="en-US" dirty="0">
                <a:cs typeface="+mn-lt"/>
              </a:rPr>
            </a:br>
            <a:r>
              <a:rPr lang="en-US" dirty="0"/>
              <a:t>forwarded through the router and is not matched with any routing entry, it will be</a:t>
            </a:r>
            <a:br>
              <a:rPr lang="en-US" dirty="0">
                <a:cs typeface="+mn-lt"/>
              </a:rPr>
            </a:br>
            <a:r>
              <a:rPr lang="en-US" dirty="0"/>
              <a:t>discarded.</a:t>
            </a:r>
            <a:br>
              <a:rPr lang="en-US" dirty="0">
                <a:cs typeface="+mn-lt"/>
              </a:rPr>
            </a:br>
            <a:r>
              <a:rPr lang="en-US" dirty="0"/>
              <a:t> Flow triggered routing is a route establishment method that can generate routes upon</a:t>
            </a:r>
            <a:br>
              <a:rPr lang="en-US" dirty="0">
                <a:cs typeface="+mn-lt"/>
              </a:rPr>
            </a:br>
            <a:r>
              <a:rPr lang="en-US" dirty="0"/>
              <a:t>request. When a devices receive a user packet and find out that there is no matching entry</a:t>
            </a:r>
            <a:br>
              <a:rPr lang="en-US" dirty="0">
                <a:cs typeface="+mn-lt"/>
              </a:rPr>
            </a:br>
            <a:r>
              <a:rPr lang="en-US" dirty="0"/>
              <a:t>in its flow table, the packets will be forwarded to controller; controller will generate a</a:t>
            </a:r>
            <a:br>
              <a:rPr lang="en-US" dirty="0">
                <a:cs typeface="+mn-lt"/>
              </a:rPr>
            </a:br>
            <a:r>
              <a:rPr lang="en-US" dirty="0"/>
              <a:t>route entry particularly for this packet.</a:t>
            </a:r>
            <a:br>
              <a:rPr lang="en-US" dirty="0">
                <a:cs typeface="+mn-lt"/>
              </a:rPr>
            </a:br>
            <a:r>
              <a:rPr lang="en-US" dirty="0"/>
              <a:t> In term of security, flow trigger routing is more fragile to malicious attacks. Hackers can</a:t>
            </a:r>
            <a:br>
              <a:rPr lang="en-US" dirty="0">
                <a:cs typeface="+mn-lt"/>
              </a:rPr>
            </a:br>
            <a:r>
              <a:rPr lang="en-US" dirty="0"/>
              <a:t>attack the controller by sending a huge amount of packets with unknown destination to</a:t>
            </a:r>
            <a:br>
              <a:rPr lang="en-US" dirty="0">
                <a:cs typeface="+mn-lt"/>
              </a:rPr>
            </a:br>
            <a:r>
              <a:rPr lang="en-US" dirty="0"/>
              <a:t>the forwarder. When forwarder does not has the destination exists in its entry table, the</a:t>
            </a:r>
            <a:br>
              <a:rPr lang="en-US" dirty="0">
                <a:cs typeface="+mn-lt"/>
              </a:rPr>
            </a:br>
            <a:r>
              <a:rPr lang="en-US" dirty="0"/>
              <a:t>unknown packets will be sent to the controller; when a large amount of packets reaches to</a:t>
            </a:r>
            <a:br>
              <a:rPr lang="en-US" dirty="0">
                <a:cs typeface="+mn-lt"/>
              </a:rPr>
            </a:br>
            <a:r>
              <a:rPr lang="en-US" dirty="0"/>
              <a:t>the controller, this might cause burden to the controller and causes controller failure.</a:t>
            </a:r>
            <a:br>
              <a:rPr lang="en-US" dirty="0">
                <a:cs typeface="+mn-lt"/>
              </a:rPr>
            </a:br>
            <a:r>
              <a:rPr lang="en-US" dirty="0"/>
              <a:t> Although flow triggered routing is more spontaneous and suitable in SDN applications, it is</a:t>
            </a:r>
            <a:br>
              <a:rPr lang="en-US" dirty="0">
                <a:cs typeface="+mn-lt"/>
              </a:rPr>
            </a:br>
            <a:r>
              <a:rPr lang="en-US" dirty="0"/>
              <a:t>still not as mature as pre-routing method which is widely used in traditional IP network;</a:t>
            </a:r>
            <a:br>
              <a:rPr lang="en-US" dirty="0">
                <a:cs typeface="+mn-lt"/>
              </a:rPr>
            </a:br>
            <a:r>
              <a:rPr lang="en-US" dirty="0"/>
              <a:t>thus, only certain SDN applications are deploying flow triggered routing, while some is still</a:t>
            </a:r>
            <a:br>
              <a:rPr lang="en-US" dirty="0">
                <a:cs typeface="+mn-lt"/>
              </a:rPr>
            </a:br>
            <a:r>
              <a:rPr lang="en-US" dirty="0"/>
              <a:t>using pre-routing as the control channel route establishment.</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247</a:t>
            </a:fld>
            <a:endParaRPr lang="ru-RU" noProof="0"/>
          </a:p>
        </p:txBody>
      </p:sp>
    </p:spTree>
    <p:extLst>
      <p:ext uri="{BB962C8B-B14F-4D97-AF65-F5344CB8AC3E}">
        <p14:creationId xmlns:p14="http://schemas.microsoft.com/office/powerpoint/2010/main" val="266397016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The characteristics of OSPF is listed as below:-</a:t>
            </a:r>
            <a:br>
              <a:rPr lang="en-US" dirty="0">
                <a:cs typeface="+mn-lt"/>
              </a:rPr>
            </a:br>
            <a:r>
              <a:rPr lang="en-US" dirty="0"/>
              <a:t>1. Sending and receiving protocol data by using IP multicast: OSPF routers send and</a:t>
            </a:r>
            <a:br>
              <a:rPr lang="en-US" dirty="0">
                <a:cs typeface="+mn-lt"/>
              </a:rPr>
            </a:br>
            <a:r>
              <a:rPr lang="en-US" dirty="0"/>
              <a:t>receive protocol data by using multicast and unicast. Therefore, the network traffic</a:t>
            </a:r>
            <a:br>
              <a:rPr lang="en-US" dirty="0">
                <a:cs typeface="+mn-lt"/>
              </a:rPr>
            </a:br>
            <a:r>
              <a:rPr lang="en-US" dirty="0"/>
              <a:t>generated is very low.</a:t>
            </a:r>
            <a:br>
              <a:rPr lang="en-US" dirty="0">
                <a:cs typeface="+mn-lt"/>
              </a:rPr>
            </a:br>
            <a:r>
              <a:rPr lang="en-US" dirty="0"/>
              <a:t>2. Supporting Classless Inter-Domain Routing (CIDR): As a routing protocol specially</a:t>
            </a:r>
            <a:br>
              <a:rPr lang="en-US" dirty="0">
                <a:cs typeface="+mn-lt"/>
              </a:rPr>
            </a:br>
            <a:r>
              <a:rPr lang="en-US" dirty="0"/>
              <a:t>developed for TCP/IP environments, OSPF explicitly supports CIDR and Variable-Length</a:t>
            </a:r>
            <a:br>
              <a:rPr lang="en-US" dirty="0">
                <a:cs typeface="+mn-lt"/>
              </a:rPr>
            </a:br>
            <a:r>
              <a:rPr lang="en-US" dirty="0"/>
              <a:t>Subnet Mask (VLSM).</a:t>
            </a:r>
            <a:br>
              <a:rPr lang="en-US" dirty="0">
                <a:cs typeface="+mn-lt"/>
              </a:rPr>
            </a:br>
            <a:r>
              <a:rPr lang="en-US" dirty="0"/>
              <a:t>3. Supporting equal-cost routes: When multiple equal-cost paths exist to the same</a:t>
            </a:r>
            <a:br>
              <a:rPr lang="en-US" dirty="0">
                <a:cs typeface="+mn-lt"/>
              </a:rPr>
            </a:br>
            <a:r>
              <a:rPr lang="en-US" dirty="0"/>
              <a:t>destination address, the traffic is evenly distributed on these equal-cost paths.</a:t>
            </a:r>
            <a:br>
              <a:rPr lang="en-US" dirty="0">
                <a:cs typeface="+mn-lt"/>
              </a:rPr>
            </a:br>
            <a:r>
              <a:rPr lang="en-US" dirty="0"/>
              <a:t>4. Free of routing loops: OSPF calculates routes based on detailed link state information,</a:t>
            </a:r>
            <a:br>
              <a:rPr lang="en-US" dirty="0">
                <a:cs typeface="+mn-lt"/>
              </a:rPr>
            </a:br>
            <a:r>
              <a:rPr lang="en-US" dirty="0"/>
              <a:t>namely, network topology information, to generate a shortest path tree (SPT) rooted on</a:t>
            </a:r>
            <a:br>
              <a:rPr lang="en-US" dirty="0">
                <a:cs typeface="+mn-lt"/>
              </a:rPr>
            </a:br>
            <a:r>
              <a:rPr lang="en-US" dirty="0"/>
              <a:t>the local router. Therefore, the routes calculated by OSPF are loop-free.</a:t>
            </a:r>
            <a:br>
              <a:rPr lang="en-US" dirty="0">
                <a:cs typeface="+mn-lt"/>
              </a:rPr>
            </a:br>
            <a:r>
              <a:rPr lang="en-US" dirty="0"/>
              <a:t>5. Supporting protocol packet authentication: All the packets exchanged between OSPF</a:t>
            </a:r>
            <a:br>
              <a:rPr lang="en-US" dirty="0">
                <a:cs typeface="+mn-lt"/>
              </a:rPr>
            </a:br>
            <a:r>
              <a:rPr lang="en-US" dirty="0"/>
              <a:t>routers are authenticated. This ensures network security at the protocol level.</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250</a:t>
            </a:fld>
            <a:endParaRPr lang="ru-RU" noProof="0"/>
          </a:p>
        </p:txBody>
      </p:sp>
    </p:spTree>
    <p:extLst>
      <p:ext uri="{BB962C8B-B14F-4D97-AF65-F5344CB8AC3E}">
        <p14:creationId xmlns:p14="http://schemas.microsoft.com/office/powerpoint/2010/main" val="75683841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Neighbor discovery is the initial step of setting up a link state environment before</a:t>
            </a:r>
            <a:br>
              <a:rPr lang="en-US" dirty="0">
                <a:cs typeface="+mn-lt"/>
              </a:rPr>
            </a:br>
            <a:r>
              <a:rPr lang="en-US" dirty="0"/>
              <a:t>discovering the topology.</a:t>
            </a:r>
            <a:br>
              <a:rPr lang="en-US" dirty="0">
                <a:cs typeface="+mn-lt"/>
              </a:rPr>
            </a:br>
            <a:r>
              <a:rPr lang="en-US" dirty="0"/>
              <a:t> Once the routers are enabled with OSPF, Hello packets will be sent out from all the OSPF-</a:t>
            </a:r>
            <a:br>
              <a:rPr lang="en-US" dirty="0">
                <a:cs typeface="+mn-lt"/>
              </a:rPr>
            </a:br>
            <a:r>
              <a:rPr lang="en-US" dirty="0"/>
              <a:t>enabled interfaces.</a:t>
            </a:r>
            <a:br>
              <a:rPr lang="en-US" dirty="0">
                <a:cs typeface="+mn-lt"/>
              </a:rPr>
            </a:br>
            <a:r>
              <a:rPr lang="en-US" dirty="0"/>
              <a:t> Information carried in the Hello packets such as router ID, area if, Network masks </a:t>
            </a:r>
            <a:r>
              <a:rPr lang="en-US" dirty="0" err="1"/>
              <a:t>etc</a:t>
            </a:r>
            <a:r>
              <a:rPr lang="en-US" dirty="0"/>
              <a:t> will</a:t>
            </a:r>
            <a:br>
              <a:rPr lang="en-US" dirty="0">
                <a:cs typeface="+mn-lt"/>
              </a:rPr>
            </a:br>
            <a:r>
              <a:rPr lang="en-US" dirty="0"/>
              <a:t>be used as the parameters to determine whether a neighbor relationships to be established.</a:t>
            </a:r>
            <a:br>
              <a:rPr lang="en-US" dirty="0">
                <a:cs typeface="+mn-lt"/>
              </a:rPr>
            </a:br>
            <a:r>
              <a:rPr lang="en-US" dirty="0"/>
              <a:t> Adjacency can be established after a neighbor relationships is established. More detailed</a:t>
            </a:r>
            <a:br>
              <a:rPr lang="en-US" dirty="0">
                <a:cs typeface="+mn-lt"/>
              </a:rPr>
            </a:br>
            <a:r>
              <a:rPr lang="en-US" dirty="0"/>
              <a:t>descriptions about OSPF neighbor and adjacency establishment, and their differences will</a:t>
            </a:r>
            <a:br>
              <a:rPr lang="en-US" dirty="0">
                <a:cs typeface="+mn-lt"/>
              </a:rPr>
            </a:br>
            <a:r>
              <a:rPr lang="en-US" dirty="0"/>
              <a:t>be described in the next chapter in this topic.</a:t>
            </a:r>
            <a:endParaRPr lang="ru-RU" dirty="0"/>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251</a:t>
            </a:fld>
            <a:endParaRPr lang="ru-RU" noProof="0"/>
          </a:p>
        </p:txBody>
      </p:sp>
    </p:spTree>
    <p:extLst>
      <p:ext uri="{BB962C8B-B14F-4D97-AF65-F5344CB8AC3E}">
        <p14:creationId xmlns:p14="http://schemas.microsoft.com/office/powerpoint/2010/main" val="185327436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Upon the adjacency establishment, second step in OSPF link state algorithm is LSA (Link</a:t>
            </a:r>
            <a:br>
              <a:rPr lang="en-US" dirty="0">
                <a:cs typeface="+mn-lt"/>
              </a:rPr>
            </a:br>
            <a:r>
              <a:rPr lang="en-US" dirty="0"/>
              <a:t>state advertisement) flooding. The routers begin to send out LSA to every neighbor. There</a:t>
            </a:r>
            <a:br>
              <a:rPr lang="en-US" dirty="0">
                <a:cs typeface="+mn-lt"/>
              </a:rPr>
            </a:br>
            <a:r>
              <a:rPr lang="en-US" dirty="0"/>
              <a:t>are different types of LSA generated, used to describe different information such as</a:t>
            </a:r>
            <a:br>
              <a:rPr lang="en-US" dirty="0">
                <a:cs typeface="+mn-lt"/>
              </a:rPr>
            </a:br>
            <a:r>
              <a:rPr lang="en-US" dirty="0"/>
              <a:t>routers’ links, interfaces, link status etc.</a:t>
            </a:r>
            <a:br>
              <a:rPr lang="en-US" dirty="0">
                <a:cs typeface="+mn-lt"/>
              </a:rPr>
            </a:br>
            <a:r>
              <a:rPr lang="en-US" dirty="0"/>
              <a:t> As per implied in “LSA flooding”, LSA is flooded to every OSPF-enabled routers in the</a:t>
            </a:r>
            <a:br>
              <a:rPr lang="en-US" dirty="0">
                <a:cs typeface="+mn-lt"/>
              </a:rPr>
            </a:br>
            <a:r>
              <a:rPr lang="en-US" dirty="0"/>
              <a:t>network. In other words, a router generates LSA and sends to its directly connected</a:t>
            </a:r>
            <a:br>
              <a:rPr lang="en-US" dirty="0">
                <a:cs typeface="+mn-lt"/>
              </a:rPr>
            </a:br>
            <a:r>
              <a:rPr lang="en-US" dirty="0"/>
              <a:t>neighbors, and the neighbors will copy and forward the received LSA to all its neighbors,</a:t>
            </a:r>
            <a:br>
              <a:rPr lang="en-US" dirty="0">
                <a:cs typeface="+mn-lt"/>
              </a:rPr>
            </a:br>
            <a:r>
              <a:rPr lang="en-US" dirty="0"/>
              <a:t>except the one that sent the originating LSA.</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252</a:t>
            </a:fld>
            <a:endParaRPr lang="ru-RU" noProof="0"/>
          </a:p>
        </p:txBody>
      </p:sp>
    </p:spTree>
    <p:extLst>
      <p:ext uri="{BB962C8B-B14F-4D97-AF65-F5344CB8AC3E}">
        <p14:creationId xmlns:p14="http://schemas.microsoft.com/office/powerpoint/2010/main" val="1111053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Segoe UI" panose="020B0502040204020203" pitchFamily="34" charset="0"/>
              </a:rPr>
              <a:t>SDN network is able to bring various values to operators and customers, including real</a:t>
            </a:r>
            <a:br>
              <a:rPr lang="en-US" sz="1800" dirty="0">
                <a:effectLst/>
                <a:latin typeface="Segoe UI" panose="020B0502040204020203" pitchFamily="34" charset="0"/>
              </a:rPr>
            </a:br>
            <a:r>
              <a:rPr lang="en-US" sz="1800" dirty="0">
                <a:effectLst/>
                <a:latin typeface="Segoe UI" panose="020B0502040204020203" pitchFamily="34" charset="0"/>
              </a:rPr>
              <a:t>time traffic optimization, network simplification, service automation, and rapid service</a:t>
            </a:r>
            <a:br>
              <a:rPr lang="en-US" sz="1800" dirty="0">
                <a:effectLst/>
                <a:latin typeface="Segoe UI" panose="020B0502040204020203" pitchFamily="34" charset="0"/>
              </a:rPr>
            </a:br>
            <a:r>
              <a:rPr lang="en-US" sz="1800" dirty="0">
                <a:effectLst/>
                <a:latin typeface="Segoe UI" panose="020B0502040204020203" pitchFamily="34" charset="0"/>
              </a:rPr>
              <a:t>innovation. The main factor for realizing all these crucial values is related to SDN main</a:t>
            </a:r>
            <a:br>
              <a:rPr lang="en-US" sz="1800" dirty="0">
                <a:effectLst/>
                <a:latin typeface="Segoe UI" panose="020B0502040204020203" pitchFamily="34" charset="0"/>
              </a:rPr>
            </a:br>
            <a:r>
              <a:rPr lang="en-US" sz="1800" dirty="0">
                <a:effectLst/>
                <a:latin typeface="Segoe UI" panose="020B0502040204020203" pitchFamily="34" charset="0"/>
              </a:rPr>
              <a:t>characteristics, which are control and forwarding plane separation, centralized control and</a:t>
            </a:r>
            <a:br>
              <a:rPr lang="en-US" sz="1800" dirty="0">
                <a:effectLst/>
                <a:latin typeface="Segoe UI" panose="020B0502040204020203" pitchFamily="34" charset="0"/>
              </a:rPr>
            </a:br>
            <a:r>
              <a:rPr lang="en-US" sz="1800" dirty="0">
                <a:effectLst/>
                <a:latin typeface="Segoe UI" panose="020B0502040204020203" pitchFamily="34" charset="0"/>
              </a:rPr>
              <a:t>open programmability.</a:t>
            </a:r>
            <a:endParaRPr lang="en-US" sz="1800" dirty="0">
              <a:effectLst/>
              <a:latin typeface="Arial" panose="020B0604020202020204" pitchFamily="34" charset="0"/>
            </a:endParaRPr>
          </a:p>
          <a:p>
            <a:r>
              <a:rPr lang="en-US" sz="1800" dirty="0">
                <a:effectLst/>
                <a:latin typeface="Segoe UI" panose="020B0502040204020203" pitchFamily="34" charset="0"/>
              </a:rPr>
              <a:t> Once control and forwarding plane is separated and centralized control is realized, SDN</a:t>
            </a:r>
            <a:br>
              <a:rPr lang="en-US" sz="1800" dirty="0">
                <a:effectLst/>
                <a:latin typeface="Segoe UI" panose="020B0502040204020203" pitchFamily="34" charset="0"/>
              </a:rPr>
            </a:br>
            <a:r>
              <a:rPr lang="en-US" sz="1800" dirty="0">
                <a:effectLst/>
                <a:latin typeface="Segoe UI" panose="020B0502040204020203" pitchFamily="34" charset="0"/>
              </a:rPr>
              <a:t>controller is based on a software calculation to calculate internal network routes,</a:t>
            </a:r>
            <a:br>
              <a:rPr lang="en-US" sz="1800" dirty="0">
                <a:effectLst/>
                <a:latin typeface="Segoe UI" panose="020B0502040204020203" pitchFamily="34" charset="0"/>
              </a:rPr>
            </a:br>
            <a:r>
              <a:rPr lang="en-US" sz="1800" dirty="0">
                <a:effectLst/>
                <a:latin typeface="Segoe UI" panose="020B0502040204020203" pitchFamily="34" charset="0"/>
              </a:rPr>
              <a:t>generates forwarding table and forward the forwarding entry to the forwarders. Hence,</a:t>
            </a:r>
            <a:br>
              <a:rPr lang="en-US" sz="1800" dirty="0">
                <a:effectLst/>
                <a:latin typeface="Segoe UI" panose="020B0502040204020203" pitchFamily="34" charset="0"/>
              </a:rPr>
            </a:br>
            <a:r>
              <a:rPr lang="en-US" sz="1800" dirty="0">
                <a:effectLst/>
                <a:latin typeface="Segoe UI" panose="020B0502040204020203" pitchFamily="34" charset="0"/>
              </a:rPr>
              <a:t>the original mass number of routing protocols usage is replaced by software calculation</a:t>
            </a:r>
            <a:br>
              <a:rPr lang="en-US" sz="1800" dirty="0">
                <a:effectLst/>
                <a:latin typeface="Segoe UI" panose="020B0502040204020203" pitchFamily="34" charset="0"/>
              </a:rPr>
            </a:br>
            <a:r>
              <a:rPr lang="en-US" sz="1800" dirty="0">
                <a:effectLst/>
                <a:latin typeface="Segoe UI" panose="020B0502040204020203" pitchFamily="34" charset="0"/>
              </a:rPr>
              <a:t>and this simplifies network protocols indirectly. In other words, SDN characteristic of</a:t>
            </a:r>
            <a:br>
              <a:rPr lang="en-US" sz="1800" dirty="0">
                <a:effectLst/>
                <a:latin typeface="Segoe UI" panose="020B0502040204020203" pitchFamily="34" charset="0"/>
              </a:rPr>
            </a:br>
            <a:r>
              <a:rPr lang="en-US" sz="1800" dirty="0">
                <a:effectLst/>
                <a:latin typeface="Segoe UI" panose="020B0502040204020203" pitchFamily="34" charset="0"/>
              </a:rPr>
              <a:t>control and forwarding plane separation brings network simplification!</a:t>
            </a:r>
            <a:endParaRPr lang="en-US" sz="1800" dirty="0">
              <a:effectLst/>
              <a:latin typeface="Arial" panose="020B0604020202020204" pitchFamily="34" charset="0"/>
            </a:endParaRPr>
          </a:p>
          <a:p>
            <a:r>
              <a:rPr lang="en-US" sz="1800" dirty="0">
                <a:effectLst/>
                <a:latin typeface="Segoe UI" panose="020B0502040204020203" pitchFamily="34" charset="0"/>
              </a:rPr>
              <a:t> Through SDN controller, network can be treated as a software-based logical router. SDN</a:t>
            </a:r>
            <a:br>
              <a:rPr lang="en-US" sz="1800" dirty="0">
                <a:effectLst/>
                <a:latin typeface="Segoe UI" panose="020B0502040204020203" pitchFamily="34" charset="0"/>
              </a:rPr>
            </a:br>
            <a:r>
              <a:rPr lang="en-US" sz="1800" dirty="0">
                <a:effectLst/>
                <a:latin typeface="Segoe UI" panose="020B0502040204020203" pitchFamily="34" charset="0"/>
              </a:rPr>
              <a:t>controller can directly provide corresponding service interfaces to end users regardless the</a:t>
            </a:r>
            <a:br>
              <a:rPr lang="en-US" sz="1800" dirty="0">
                <a:effectLst/>
                <a:latin typeface="Segoe UI" panose="020B0502040204020203" pitchFamily="34" charset="0"/>
              </a:rPr>
            </a:br>
            <a:r>
              <a:rPr lang="en-US" sz="1800" dirty="0">
                <a:effectLst/>
                <a:latin typeface="Segoe UI" panose="020B0502040204020203" pitchFamily="34" charset="0"/>
              </a:rPr>
              <a:t>technologies used behind. Through SBI, users can automate services to be deployed</a:t>
            </a:r>
            <a:br>
              <a:rPr lang="en-US" sz="1800" dirty="0">
                <a:effectLst/>
                <a:latin typeface="Segoe UI" panose="020B0502040204020203" pitchFamily="34" charset="0"/>
              </a:rPr>
            </a:br>
            <a:r>
              <a:rPr lang="en-US" sz="1800" dirty="0">
                <a:effectLst/>
                <a:latin typeface="Segoe UI" panose="020B0502040204020203" pitchFamily="34" charset="0"/>
              </a:rPr>
              <a:t>directly. Unlike traditional network, users need to know the details of the technologies. For</a:t>
            </a:r>
            <a:br>
              <a:rPr lang="en-US" sz="1800" dirty="0">
                <a:effectLst/>
                <a:latin typeface="Segoe UI" panose="020B0502040204020203" pitchFamily="34" charset="0"/>
              </a:rPr>
            </a:br>
            <a:r>
              <a:rPr lang="en-US" sz="1800" dirty="0">
                <a:effectLst/>
                <a:latin typeface="Segoe UI" panose="020B0502040204020203" pitchFamily="34" charset="0"/>
              </a:rPr>
              <a:t>instance, in traditional network, to realize a PW service, users need to know the concepts</a:t>
            </a:r>
            <a:br>
              <a:rPr lang="en-US" sz="1800" dirty="0">
                <a:effectLst/>
                <a:latin typeface="Segoe UI" panose="020B0502040204020203" pitchFamily="34" charset="0"/>
              </a:rPr>
            </a:br>
            <a:r>
              <a:rPr lang="en-US" sz="1800" dirty="0">
                <a:effectLst/>
                <a:latin typeface="Segoe UI" panose="020B0502040204020203" pitchFamily="34" charset="0"/>
              </a:rPr>
              <a:t>of MPLS tunneling technology, LDP protocols, and PW parameters etc.; However, SDN</a:t>
            </a:r>
            <a:br>
              <a:rPr lang="en-US" sz="1800" dirty="0">
                <a:effectLst/>
                <a:latin typeface="Segoe UI" panose="020B0502040204020203" pitchFamily="34" charset="0"/>
              </a:rPr>
            </a:br>
            <a:r>
              <a:rPr lang="en-US" sz="1800" dirty="0">
                <a:effectLst/>
                <a:latin typeface="Segoe UI" panose="020B0502040204020203" pitchFamily="34" charset="0"/>
              </a:rPr>
              <a:t>controller NBI is dealing with software models, which can be directly deployed for service</a:t>
            </a:r>
            <a:br>
              <a:rPr lang="en-US" sz="1800" dirty="0">
                <a:effectLst/>
                <a:latin typeface="Segoe UI" panose="020B0502040204020203" pitchFamily="34" charset="0"/>
              </a:rPr>
            </a:br>
            <a:r>
              <a:rPr lang="en-US" sz="1800" dirty="0">
                <a:effectLst/>
                <a:latin typeface="Segoe UI" panose="020B0502040204020203" pitchFamily="34" charset="0"/>
              </a:rPr>
              <a:t>automation, and this centralized control characteristic of SDN controller helps to realize</a:t>
            </a:r>
            <a:br>
              <a:rPr lang="en-US" sz="1800" dirty="0">
                <a:effectLst/>
                <a:latin typeface="Segoe UI" panose="020B0502040204020203" pitchFamily="34" charset="0"/>
              </a:rPr>
            </a:br>
            <a:r>
              <a:rPr lang="en-US" sz="1800" dirty="0">
                <a:effectLst/>
                <a:latin typeface="Segoe UI" panose="020B0502040204020203" pitchFamily="34" charset="0"/>
              </a:rPr>
              <a:t>service automation and rapid service provisioning.</a:t>
            </a:r>
            <a:endParaRPr lang="en-US" sz="1800" dirty="0">
              <a:effectLst/>
              <a:latin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31</a:t>
            </a:fld>
            <a:endParaRPr lang="ru-RU" noProof="0"/>
          </a:p>
        </p:txBody>
      </p:sp>
    </p:spTree>
    <p:extLst>
      <p:ext uri="{BB962C8B-B14F-4D97-AF65-F5344CB8AC3E}">
        <p14:creationId xmlns:p14="http://schemas.microsoft.com/office/powerpoint/2010/main" val="82600599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After performing LSA flooding, all the LSA will be stored in link state database. The LSDB</a:t>
            </a:r>
            <a:br>
              <a:rPr lang="en-US" dirty="0">
                <a:cs typeface="+mn-lt"/>
              </a:rPr>
            </a:br>
            <a:r>
              <a:rPr lang="en-US" dirty="0"/>
              <a:t>serves as a database to keep and collect all the self-originated LSA and also the LSA</a:t>
            </a:r>
            <a:br>
              <a:rPr lang="en-US" dirty="0">
                <a:cs typeface="+mn-lt"/>
              </a:rPr>
            </a:br>
            <a:r>
              <a:rPr lang="en-US" dirty="0"/>
              <a:t>received, in order to gather a complete network topology information, as the preparation</a:t>
            </a:r>
            <a:br>
              <a:rPr lang="en-US" dirty="0">
                <a:cs typeface="+mn-lt"/>
              </a:rPr>
            </a:br>
            <a:r>
              <a:rPr lang="en-US" dirty="0"/>
              <a:t>of route calculation in the later stage.</a:t>
            </a:r>
            <a:endParaRPr lang="ru-RU"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253</a:t>
            </a:fld>
            <a:endParaRPr lang="ru-RU" noProof="0"/>
          </a:p>
        </p:txBody>
      </p:sp>
    </p:spTree>
    <p:extLst>
      <p:ext uri="{BB962C8B-B14F-4D97-AF65-F5344CB8AC3E}">
        <p14:creationId xmlns:p14="http://schemas.microsoft.com/office/powerpoint/2010/main" val="93815556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After having a complete LSDB, each router will start to perform Shortest Path First (SPF)</a:t>
            </a:r>
            <a:br>
              <a:rPr lang="en-US" dirty="0">
                <a:cs typeface="+mn-lt"/>
              </a:rPr>
            </a:br>
            <a:r>
              <a:rPr lang="en-US" dirty="0"/>
              <a:t>calculation. The shortest path in link state algorithm is determined by the path metric. Each</a:t>
            </a:r>
            <a:br>
              <a:rPr lang="en-US" dirty="0">
                <a:cs typeface="+mn-lt"/>
              </a:rPr>
            </a:br>
            <a:r>
              <a:rPr lang="en-US" dirty="0"/>
              <a:t>router will perform SPF to calculate its own shortest path tree; the local router works as</a:t>
            </a:r>
            <a:br>
              <a:rPr lang="en-US" dirty="0">
                <a:cs typeface="+mn-lt"/>
              </a:rPr>
            </a:br>
            <a:r>
              <a:rPr lang="en-US" dirty="0"/>
              <a:t>the root of the tree, and other nodes serves a the leaves of the SPT.</a:t>
            </a:r>
            <a:br>
              <a:rPr lang="en-US" dirty="0">
                <a:cs typeface="+mn-lt"/>
              </a:rPr>
            </a:br>
            <a:r>
              <a:rPr lang="en-US" dirty="0"/>
              <a:t> As SPF route calculation algorithm is a loop free algorithm, a loop free topology can be</a:t>
            </a:r>
            <a:br>
              <a:rPr lang="en-US" dirty="0">
                <a:cs typeface="+mn-lt"/>
              </a:rPr>
            </a:br>
            <a:r>
              <a:rPr lang="en-US" dirty="0"/>
              <a:t>guaranteed from the shortest path tree (SPT) calculated.</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254</a:t>
            </a:fld>
            <a:endParaRPr lang="ru-RU" noProof="0"/>
          </a:p>
        </p:txBody>
      </p:sp>
    </p:spTree>
    <p:extLst>
      <p:ext uri="{BB962C8B-B14F-4D97-AF65-F5344CB8AC3E}">
        <p14:creationId xmlns:p14="http://schemas.microsoft.com/office/powerpoint/2010/main" val="420333506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From the shortest path tree calculated, each router then converts the SPT into routing</a:t>
            </a:r>
            <a:br>
              <a:rPr lang="en-US" dirty="0">
                <a:cs typeface="+mn-lt"/>
              </a:rPr>
            </a:br>
            <a:r>
              <a:rPr lang="en-US" dirty="0"/>
              <a:t>table entries and maintain routing table in each router. This is how an OSPF route can be</a:t>
            </a:r>
            <a:br>
              <a:rPr lang="en-US" dirty="0">
                <a:cs typeface="+mn-lt"/>
              </a:rPr>
            </a:br>
            <a:r>
              <a:rPr lang="en-US" dirty="0"/>
              <a:t>generated and kept in the routing tables. The routes inserted into the routing table will be</a:t>
            </a:r>
            <a:br>
              <a:rPr lang="en-US" dirty="0">
                <a:cs typeface="+mn-lt"/>
              </a:rPr>
            </a:br>
            <a:r>
              <a:rPr lang="en-US" dirty="0"/>
              <a:t>the shortest routes calculated through OSPF shortest path first algorithm.</a:t>
            </a:r>
            <a:endParaRPr lang="ru-RU" dirty="0"/>
          </a:p>
          <a:p>
            <a:endParaRPr lang="ru-RU">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255</a:t>
            </a:fld>
            <a:endParaRPr lang="ru-RU" noProof="0"/>
          </a:p>
        </p:txBody>
      </p:sp>
    </p:spTree>
    <p:extLst>
      <p:ext uri="{BB962C8B-B14F-4D97-AF65-F5344CB8AC3E}">
        <p14:creationId xmlns:p14="http://schemas.microsoft.com/office/powerpoint/2010/main" val="70576474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During OSPF route calculation, each OSPF router needs to save the link state information</a:t>
            </a:r>
            <a:br>
              <a:rPr lang="en-US" dirty="0">
                <a:cs typeface="+mn-lt"/>
              </a:rPr>
            </a:br>
            <a:r>
              <a:rPr lang="en-US" dirty="0"/>
              <a:t>about all the routers on the network. To distinguish the link state information about</a:t>
            </a:r>
            <a:br>
              <a:rPr lang="en-US" dirty="0">
                <a:cs typeface="+mn-lt"/>
              </a:rPr>
            </a:br>
            <a:r>
              <a:rPr lang="en-US" dirty="0"/>
              <a:t>different routers in an LSDB, each router on the network is uniquely identified by a route</a:t>
            </a:r>
            <a:br>
              <a:rPr lang="en-US" dirty="0">
                <a:cs typeface="+mn-lt"/>
              </a:rPr>
            </a:br>
            <a:r>
              <a:rPr lang="en-US" dirty="0"/>
              <a:t>ID in the LSDB.</a:t>
            </a:r>
            <a:br>
              <a:rPr lang="en-US" dirty="0">
                <a:cs typeface="+mn-lt"/>
              </a:rPr>
            </a:br>
            <a:r>
              <a:rPr lang="en-US" dirty="0"/>
              <a:t> A router ID can be configured manually. If no router ID is specified by using a command,</a:t>
            </a:r>
            <a:br>
              <a:rPr lang="en-US" dirty="0">
                <a:cs typeface="+mn-lt"/>
              </a:rPr>
            </a:br>
            <a:r>
              <a:rPr lang="en-US" dirty="0"/>
              <a:t>the system automatically selects one of the existing interface IP addresses as the router ID.</a:t>
            </a:r>
            <a:br>
              <a:rPr lang="en-US" dirty="0">
                <a:cs typeface="+mn-lt"/>
              </a:rPr>
            </a:br>
            <a:r>
              <a:rPr lang="en-US" dirty="0"/>
              <a:t> The principle of selecting a router ID is as follows:</a:t>
            </a:r>
            <a:br>
              <a:rPr lang="en-US" dirty="0">
                <a:cs typeface="+mn-lt"/>
              </a:rPr>
            </a:br>
            <a:r>
              <a:rPr lang="en-US" dirty="0"/>
              <a:t>1. The highest IP address among the loopback addresses is preferentially selected as the</a:t>
            </a:r>
            <a:br>
              <a:rPr lang="en-US" dirty="0">
                <a:cs typeface="+mn-lt"/>
              </a:rPr>
            </a:br>
            <a:r>
              <a:rPr lang="en-US" dirty="0"/>
              <a:t>router ID.</a:t>
            </a:r>
            <a:br>
              <a:rPr lang="en-US" dirty="0">
                <a:cs typeface="+mn-lt"/>
              </a:rPr>
            </a:br>
            <a:r>
              <a:rPr lang="en-US" dirty="0"/>
              <a:t>2. If no loopback interface is configured, the highest IP address among the physical interface</a:t>
            </a:r>
            <a:br>
              <a:rPr lang="en-US" dirty="0">
                <a:cs typeface="+mn-lt"/>
              </a:rPr>
            </a:br>
            <a:r>
              <a:rPr lang="en-US" dirty="0"/>
              <a:t>addresses is selected as the router ID.</a:t>
            </a:r>
            <a:br>
              <a:rPr lang="en-US" dirty="0">
                <a:cs typeface="+mn-lt"/>
              </a:rPr>
            </a:br>
            <a:r>
              <a:rPr lang="en-US" dirty="0"/>
              <a:t> In any of the following situations, the router ID is re-selected:</a:t>
            </a:r>
            <a:br>
              <a:rPr lang="en-US" dirty="0">
                <a:cs typeface="+mn-lt"/>
              </a:rPr>
            </a:br>
            <a:r>
              <a:rPr lang="en-US" dirty="0"/>
              <a:t>1. The </a:t>
            </a:r>
            <a:r>
              <a:rPr lang="en-US" dirty="0" err="1"/>
              <a:t>ospf</a:t>
            </a:r>
            <a:r>
              <a:rPr lang="en-US" dirty="0"/>
              <a:t> command is used to re-configure an OSPF router ID.</a:t>
            </a:r>
            <a:br>
              <a:rPr lang="en-US" dirty="0">
                <a:cs typeface="+mn-lt"/>
              </a:rPr>
            </a:br>
            <a:r>
              <a:rPr lang="en-US" dirty="0"/>
              <a:t>2. The system router ID is re-configured, and then the OSPF process is restarted.</a:t>
            </a:r>
            <a:br>
              <a:rPr lang="en-US" dirty="0">
                <a:cs typeface="+mn-lt"/>
              </a:rPr>
            </a:br>
            <a:r>
              <a:rPr lang="en-US" dirty="0"/>
              <a:t>3. The IP address of the original system router ID is deleted, and then the OSPF process is</a:t>
            </a:r>
            <a:br>
              <a:rPr lang="en-US" dirty="0">
                <a:cs typeface="+mn-lt"/>
              </a:rPr>
            </a:br>
            <a:r>
              <a:rPr lang="en-US" dirty="0"/>
              <a:t>restarted.</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257</a:t>
            </a:fld>
            <a:endParaRPr lang="ru-RU" noProof="0"/>
          </a:p>
        </p:txBody>
      </p:sp>
    </p:spTree>
    <p:extLst>
      <p:ext uri="{BB962C8B-B14F-4D97-AF65-F5344CB8AC3E}">
        <p14:creationId xmlns:p14="http://schemas.microsoft.com/office/powerpoint/2010/main" val="323562186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OSPF cost can be configured through 2 methods, as per listed below:-</a:t>
            </a:r>
            <a:br>
              <a:rPr lang="en-US" dirty="0">
                <a:cs typeface="+mn-lt"/>
              </a:rPr>
            </a:br>
            <a:r>
              <a:rPr lang="en-US" dirty="0"/>
              <a:t>1. Auto cost</a:t>
            </a:r>
            <a:br>
              <a:rPr lang="en-US" dirty="0">
                <a:cs typeface="+mn-lt"/>
              </a:rPr>
            </a:br>
            <a:r>
              <a:rPr lang="en-US" dirty="0"/>
              <a:t> By default, OSPF automatically calculates the cost of the interface according to the</a:t>
            </a:r>
            <a:br>
              <a:rPr lang="en-US" dirty="0">
                <a:cs typeface="+mn-lt"/>
              </a:rPr>
            </a:br>
            <a:r>
              <a:rPr lang="en-US" dirty="0"/>
              <a:t>bandwidth of the interface using the formula : Cost = Bandwidth reference value/</a:t>
            </a:r>
            <a:br>
              <a:rPr lang="en-US" dirty="0">
                <a:cs typeface="+mn-lt"/>
              </a:rPr>
            </a:br>
            <a:r>
              <a:rPr lang="en-US" dirty="0"/>
              <a:t>interface bandwidth; default interface bandwidth is 10^8, which is 100MB.</a:t>
            </a:r>
            <a:br>
              <a:rPr lang="en-US" dirty="0">
                <a:cs typeface="+mn-lt"/>
              </a:rPr>
            </a:br>
            <a:r>
              <a:rPr lang="en-US" dirty="0"/>
              <a:t> If the integer result obtained is less than 1, the interface cost is rounded to 1; this</a:t>
            </a:r>
            <a:br>
              <a:rPr lang="en-US" dirty="0">
                <a:cs typeface="+mn-lt"/>
              </a:rPr>
            </a:br>
            <a:r>
              <a:rPr lang="en-US" dirty="0"/>
              <a:t>causes any interfaces with bandwidth higher than 100MB will have a automatic</a:t>
            </a:r>
            <a:br>
              <a:rPr lang="en-US" dirty="0">
                <a:cs typeface="+mn-lt"/>
              </a:rPr>
            </a:br>
            <a:r>
              <a:rPr lang="en-US" dirty="0"/>
              <a:t>cost of 1, making the link is not at their optimal usage.</a:t>
            </a:r>
            <a:br>
              <a:rPr lang="en-US" dirty="0">
                <a:cs typeface="+mn-lt"/>
              </a:rPr>
            </a:br>
            <a:r>
              <a:rPr lang="en-US" dirty="0"/>
              <a:t> Thus, the auto cost calculation result can be altered by modifying the bandwidth</a:t>
            </a:r>
            <a:br>
              <a:rPr lang="en-US" dirty="0">
                <a:cs typeface="+mn-lt"/>
              </a:rPr>
            </a:br>
            <a:r>
              <a:rPr lang="en-US" dirty="0"/>
              <a:t>reference value to a bigger value than 100MB.</a:t>
            </a:r>
            <a:br>
              <a:rPr lang="en-US" dirty="0">
                <a:cs typeface="+mn-lt"/>
              </a:rPr>
            </a:br>
            <a:r>
              <a:rPr lang="en-US" dirty="0"/>
              <a:t>2. Manual cost</a:t>
            </a:r>
            <a:br>
              <a:rPr lang="en-US" dirty="0">
                <a:cs typeface="+mn-lt"/>
              </a:rPr>
            </a:br>
            <a:r>
              <a:rPr lang="en-US" dirty="0"/>
              <a:t> We can manually set a manual cost for a specific interface by configuring the</a:t>
            </a:r>
            <a:br>
              <a:rPr lang="en-US" dirty="0">
                <a:cs typeface="+mn-lt"/>
              </a:rPr>
            </a:br>
            <a:r>
              <a:rPr lang="en-US" dirty="0"/>
              <a:t>command “</a:t>
            </a:r>
            <a:r>
              <a:rPr lang="en-US" dirty="0" err="1"/>
              <a:t>ospf</a:t>
            </a:r>
            <a:r>
              <a:rPr lang="en-US" dirty="0"/>
              <a:t> cost &lt;1-65535&gt;” under the particular interface view.</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258</a:t>
            </a:fld>
            <a:endParaRPr lang="ru-RU" noProof="0"/>
          </a:p>
        </p:txBody>
      </p:sp>
    </p:spTree>
    <p:extLst>
      <p:ext uri="{BB962C8B-B14F-4D97-AF65-F5344CB8AC3E}">
        <p14:creationId xmlns:p14="http://schemas.microsoft.com/office/powerpoint/2010/main" val="312038533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If OSPF is deployed in large network with a large numbers of routers is enabled with OSPF,</a:t>
            </a:r>
            <a:br>
              <a:rPr lang="en-US" dirty="0">
                <a:cs typeface="+mn-lt"/>
              </a:rPr>
            </a:br>
            <a:r>
              <a:rPr lang="en-US" dirty="0"/>
              <a:t>a few problems will be encountered, as per listed below:-</a:t>
            </a:r>
            <a:br>
              <a:rPr lang="en-US" dirty="0">
                <a:cs typeface="+mn-lt"/>
              </a:rPr>
            </a:br>
            <a:r>
              <a:rPr lang="en-US" dirty="0"/>
              <a:t>1. The running of the SPF algorithm is more complicated and occupies more CPU resources.</a:t>
            </a:r>
            <a:br>
              <a:rPr lang="en-US" dirty="0">
                <a:cs typeface="+mn-lt"/>
              </a:rPr>
            </a:br>
            <a:r>
              <a:rPr lang="en-US" dirty="0"/>
              <a:t>2. All the routers generate LSAs respectively and the LSDBs become very large. Therefore,</a:t>
            </a:r>
            <a:br>
              <a:rPr lang="en-US" dirty="0">
                <a:cs typeface="+mn-lt"/>
              </a:rPr>
            </a:br>
            <a:r>
              <a:rPr lang="en-US" dirty="0"/>
              <a:t>LSDB synchronization takes long and occupies much memory space. Besides, when the</a:t>
            </a:r>
            <a:br>
              <a:rPr lang="en-US" dirty="0">
                <a:cs typeface="+mn-lt"/>
              </a:rPr>
            </a:br>
            <a:r>
              <a:rPr lang="en-US" dirty="0"/>
              <a:t>network size grows, the probability of topological changes also increases. As a result, a</a:t>
            </a:r>
            <a:br>
              <a:rPr lang="en-US" dirty="0">
                <a:cs typeface="+mn-lt"/>
              </a:rPr>
            </a:br>
            <a:r>
              <a:rPr lang="en-US" dirty="0"/>
              <a:t>large number of OSPF packets are transferred on the network. This lowers the bandwidth</a:t>
            </a:r>
            <a:br>
              <a:rPr lang="en-US" dirty="0">
                <a:cs typeface="+mn-lt"/>
              </a:rPr>
            </a:br>
            <a:r>
              <a:rPr lang="en-US" dirty="0"/>
              <a:t>utilization of the network.</a:t>
            </a:r>
            <a:br>
              <a:rPr lang="en-US" dirty="0">
                <a:cs typeface="+mn-lt"/>
              </a:rPr>
            </a:br>
            <a:r>
              <a:rPr lang="en-US" dirty="0"/>
              <a:t>3. The size of routing table will be increasing in proportion with the increasing route</a:t>
            </a:r>
            <a:br>
              <a:rPr lang="en-US" dirty="0">
                <a:cs typeface="+mn-lt"/>
              </a:rPr>
            </a:br>
            <a:r>
              <a:rPr lang="en-US" dirty="0"/>
              <a:t>numbers in OSPF.</a:t>
            </a:r>
            <a:br>
              <a:rPr lang="en-US" dirty="0">
                <a:cs typeface="+mn-lt"/>
              </a:rPr>
            </a:br>
            <a:r>
              <a:rPr lang="en-US" dirty="0"/>
              <a:t> OSPF resolves this problem by partitioning an AS into different areas. An area is regarded</a:t>
            </a:r>
            <a:br>
              <a:rPr lang="en-US" dirty="0">
                <a:cs typeface="+mn-lt"/>
              </a:rPr>
            </a:br>
            <a:r>
              <a:rPr lang="en-US" dirty="0"/>
              <a:t>as a logical group and each group is identified by an area ID.</a:t>
            </a:r>
            <a:br>
              <a:rPr lang="en-US" dirty="0">
                <a:cs typeface="+mn-lt"/>
              </a:rPr>
            </a:br>
            <a:r>
              <a:rPr lang="en-US" dirty="0"/>
              <a:t> An area is a logical group of routers and is identified by an area ID. A network segment</a:t>
            </a:r>
            <a:br>
              <a:rPr lang="en-US" dirty="0">
                <a:cs typeface="+mn-lt"/>
              </a:rPr>
            </a:br>
            <a:r>
              <a:rPr lang="en-US" dirty="0"/>
              <a:t>(link) belongs to only one area. In other words, the area to which an OSPF interface</a:t>
            </a:r>
            <a:br>
              <a:rPr lang="en-US" dirty="0">
                <a:cs typeface="+mn-lt"/>
              </a:rPr>
            </a:br>
            <a:r>
              <a:rPr lang="en-US" dirty="0"/>
              <a:t>belongs must be specified</a:t>
            </a:r>
            <a:endParaRPr lang="ru-RU" dirty="0"/>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259</a:t>
            </a:fld>
            <a:endParaRPr lang="ru-RU" noProof="0"/>
          </a:p>
        </p:txBody>
      </p:sp>
    </p:spTree>
    <p:extLst>
      <p:ext uri="{BB962C8B-B14F-4D97-AF65-F5344CB8AC3E}">
        <p14:creationId xmlns:p14="http://schemas.microsoft.com/office/powerpoint/2010/main" val="124984620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An area is a logical collection of OSPF networks, routers, and links that have the same area</a:t>
            </a:r>
            <a:br>
              <a:rPr lang="en-US" dirty="0">
                <a:cs typeface="+mn-lt"/>
              </a:rPr>
            </a:br>
            <a:r>
              <a:rPr lang="en-US" dirty="0"/>
              <a:t>identification.</a:t>
            </a:r>
            <a:br>
              <a:rPr lang="en-US" dirty="0">
                <a:cs typeface="+mn-lt"/>
              </a:rPr>
            </a:br>
            <a:r>
              <a:rPr lang="en-US" dirty="0"/>
              <a:t> Areas are identified through a 32-bit Area ID expressed in dotted decimal notation like</a:t>
            </a:r>
            <a:br>
              <a:rPr lang="en-US" dirty="0">
                <a:cs typeface="+mn-lt"/>
              </a:rPr>
            </a:br>
            <a:r>
              <a:rPr lang="en-US" dirty="0"/>
              <a:t>0.0.0.1 (or decimal integer like area 1).</a:t>
            </a:r>
            <a:br>
              <a:rPr lang="en-US" dirty="0">
                <a:cs typeface="+mn-lt"/>
              </a:rPr>
            </a:br>
            <a:r>
              <a:rPr lang="en-US" dirty="0"/>
              <a:t> All routers within an OSPF area keep a link state database. Each router within the area</a:t>
            </a:r>
            <a:br>
              <a:rPr lang="en-US" dirty="0">
                <a:cs typeface="+mn-lt"/>
              </a:rPr>
            </a:br>
            <a:r>
              <a:rPr lang="en-US" dirty="0"/>
              <a:t>builds a topology tree of the area, with shortest paths to all other links/routers with itself</a:t>
            </a:r>
            <a:br>
              <a:rPr lang="en-US" dirty="0">
                <a:cs typeface="+mn-lt"/>
              </a:rPr>
            </a:br>
            <a:r>
              <a:rPr lang="en-US" dirty="0"/>
              <a:t>as the root.</a:t>
            </a:r>
            <a:br>
              <a:rPr lang="en-US" dirty="0">
                <a:cs typeface="+mn-lt"/>
              </a:rPr>
            </a:br>
            <a:r>
              <a:rPr lang="en-US" dirty="0"/>
              <a:t> A router within an area must maintain a topological database for the area to which it</a:t>
            </a:r>
            <a:br>
              <a:rPr lang="en-US" dirty="0">
                <a:cs typeface="+mn-lt"/>
              </a:rPr>
            </a:br>
            <a:r>
              <a:rPr lang="en-US" dirty="0"/>
              <a:t>belongs.</a:t>
            </a:r>
            <a:br>
              <a:rPr lang="en-US" dirty="0">
                <a:cs typeface="+mn-lt"/>
              </a:rPr>
            </a:br>
            <a:r>
              <a:rPr lang="en-US" dirty="0"/>
              <a:t> The router doesn't have detailed information about network topology outside of its area,</a:t>
            </a:r>
            <a:br>
              <a:rPr lang="en-US" dirty="0">
                <a:cs typeface="+mn-lt"/>
              </a:rPr>
            </a:br>
            <a:r>
              <a:rPr lang="en-US" dirty="0"/>
              <a:t>thereby reducing the size of its database.</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260</a:t>
            </a:fld>
            <a:endParaRPr lang="ru-RU" noProof="0"/>
          </a:p>
        </p:txBody>
      </p:sp>
    </p:spTree>
    <p:extLst>
      <p:ext uri="{BB962C8B-B14F-4D97-AF65-F5344CB8AC3E}">
        <p14:creationId xmlns:p14="http://schemas.microsoft.com/office/powerpoint/2010/main" val="282470257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Area 0 is the backbone area. The backbone area is responsible for advertising the routing</a:t>
            </a:r>
            <a:br>
              <a:rPr lang="en-US" dirty="0">
                <a:cs typeface="+mn-lt"/>
              </a:rPr>
            </a:br>
            <a:r>
              <a:rPr lang="en-US" dirty="0"/>
              <a:t>information (not detailed link state information) summarized by area boarder routers (ABRs)</a:t>
            </a:r>
            <a:br>
              <a:rPr lang="en-US" dirty="0">
                <a:cs typeface="+mn-lt"/>
              </a:rPr>
            </a:br>
            <a:r>
              <a:rPr lang="en-US" dirty="0"/>
              <a:t>between non-backbone areas.</a:t>
            </a:r>
            <a:br>
              <a:rPr lang="en-US" dirty="0">
                <a:cs typeface="+mn-lt"/>
              </a:rPr>
            </a:br>
            <a:r>
              <a:rPr lang="en-US" dirty="0"/>
              <a:t> To prevent inter-area routing loops, OSPF disallows direct inter-area routing information</a:t>
            </a:r>
            <a:br>
              <a:rPr lang="en-US" dirty="0">
                <a:cs typeface="+mn-lt"/>
              </a:rPr>
            </a:br>
            <a:r>
              <a:rPr lang="en-US" dirty="0"/>
              <a:t>advertisement between non-backbone areas. Therefore, an ABR must have at least one</a:t>
            </a:r>
            <a:br>
              <a:rPr lang="en-US" dirty="0">
                <a:cs typeface="+mn-lt"/>
              </a:rPr>
            </a:br>
            <a:r>
              <a:rPr lang="en-US" dirty="0"/>
              <a:t>interface to the area 0. That is, each non-backbone area must be connected to the</a:t>
            </a:r>
            <a:br>
              <a:rPr lang="en-US" dirty="0">
                <a:cs typeface="+mn-lt"/>
              </a:rPr>
            </a:br>
            <a:r>
              <a:rPr lang="en-US" dirty="0"/>
              <a:t>backbone area.</a:t>
            </a:r>
            <a:br>
              <a:rPr lang="en-US" dirty="0">
                <a:cs typeface="+mn-lt"/>
              </a:rPr>
            </a:br>
            <a:r>
              <a:rPr lang="en-US" dirty="0"/>
              <a:t> Each area has an LSDB unique to the area. A router maintains a separate LSDB for each</a:t>
            </a:r>
            <a:br>
              <a:rPr lang="en-US" dirty="0">
                <a:cs typeface="+mn-lt"/>
              </a:rPr>
            </a:br>
            <a:r>
              <a:rPr lang="en-US" dirty="0"/>
              <a:t>area to which the router is connected. Detailed link state information is not advertised</a:t>
            </a:r>
            <a:br>
              <a:rPr lang="en-US" dirty="0">
                <a:cs typeface="+mn-lt"/>
              </a:rPr>
            </a:br>
            <a:r>
              <a:rPr lang="en-US" dirty="0"/>
              <a:t>outside any area. Therefore, LSDB sizes are greatly reduced</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261</a:t>
            </a:fld>
            <a:endParaRPr lang="ru-RU" noProof="0"/>
          </a:p>
        </p:txBody>
      </p:sp>
    </p:spTree>
    <p:extLst>
      <p:ext uri="{BB962C8B-B14F-4D97-AF65-F5344CB8AC3E}">
        <p14:creationId xmlns:p14="http://schemas.microsoft.com/office/powerpoint/2010/main" val="283019468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Due to the area division concept deployed in OSPF, OSPF-enabled router can be classified</a:t>
            </a:r>
            <a:br>
              <a:rPr lang="en-US" dirty="0">
                <a:cs typeface="+mn-lt"/>
              </a:rPr>
            </a:br>
            <a:r>
              <a:rPr lang="en-US" dirty="0"/>
              <a:t>into different router roles, based on the location of the routers in the OSPF domains and</a:t>
            </a:r>
            <a:br>
              <a:rPr lang="en-US" dirty="0">
                <a:cs typeface="+mn-lt"/>
              </a:rPr>
            </a:br>
            <a:r>
              <a:rPr lang="en-US" dirty="0"/>
              <a:t>areas, as per listed below:-</a:t>
            </a:r>
            <a:br>
              <a:rPr lang="en-US" dirty="0">
                <a:cs typeface="+mn-lt"/>
              </a:rPr>
            </a:br>
            <a:r>
              <a:rPr lang="en-US" dirty="0"/>
              <a:t>1. Internal router (IR): An IR is a router with all directly connected networks belonging to</a:t>
            </a:r>
            <a:br>
              <a:rPr lang="en-US" dirty="0">
                <a:cs typeface="+mn-lt"/>
              </a:rPr>
            </a:br>
            <a:r>
              <a:rPr lang="en-US" dirty="0"/>
              <a:t>the same area. IRs that belong to the same area maintain the same LSDB.</a:t>
            </a:r>
            <a:br>
              <a:rPr lang="en-US" dirty="0">
                <a:cs typeface="+mn-lt"/>
              </a:rPr>
            </a:br>
            <a:r>
              <a:rPr lang="en-US" dirty="0"/>
              <a:t>2. Area border router (ABR) : An ABR is a router directly connected to multiple areas. An</a:t>
            </a:r>
            <a:br>
              <a:rPr lang="en-US" dirty="0">
                <a:cs typeface="+mn-lt"/>
              </a:rPr>
            </a:br>
            <a:r>
              <a:rPr lang="en-US" dirty="0"/>
              <a:t>ABR maintains an LSDB for each area to which the ABR is directly connected.</a:t>
            </a:r>
            <a:br>
              <a:rPr lang="en-US" dirty="0">
                <a:cs typeface="+mn-lt"/>
              </a:rPr>
            </a:br>
            <a:r>
              <a:rPr lang="en-US" dirty="0"/>
              <a:t>3. Backbone router: A backbone router is a router that has at least one interface (or virtual</a:t>
            </a:r>
            <a:br>
              <a:rPr lang="en-US" dirty="0">
                <a:cs typeface="+mn-lt"/>
              </a:rPr>
            </a:br>
            <a:r>
              <a:rPr lang="en-US" dirty="0"/>
              <a:t>link) to the backbone area. Backbone routers include all the ABRs and the routers with all</a:t>
            </a:r>
            <a:br>
              <a:rPr lang="en-US" dirty="0">
                <a:cs typeface="+mn-lt"/>
              </a:rPr>
            </a:br>
            <a:r>
              <a:rPr lang="en-US" dirty="0"/>
              <a:t>their interfaces directly connected to the backbone area.</a:t>
            </a:r>
            <a:br>
              <a:rPr lang="en-US" dirty="0">
                <a:cs typeface="+mn-lt"/>
              </a:rPr>
            </a:br>
            <a:r>
              <a:rPr lang="en-US" dirty="0"/>
              <a:t>4. AS boundary router (ASBR) :An ASBR is a router that exchanges routing information</a:t>
            </a:r>
            <a:br>
              <a:rPr lang="en-US" dirty="0">
                <a:cs typeface="+mn-lt"/>
              </a:rPr>
            </a:br>
            <a:r>
              <a:rPr lang="en-US" dirty="0"/>
              <a:t>with routers belonging to other ASs. An ASBR advertises AS-external routes throughout</a:t>
            </a:r>
            <a:br>
              <a:rPr lang="en-US" dirty="0">
                <a:cs typeface="+mn-lt"/>
              </a:rPr>
            </a:br>
            <a:r>
              <a:rPr lang="en-US" dirty="0"/>
              <a:t>the entire AS. An ASBR can be an IR or ABR. An ASBR can belong to or does not belong</a:t>
            </a:r>
            <a:br>
              <a:rPr lang="en-US" dirty="0">
                <a:cs typeface="+mn-lt"/>
              </a:rPr>
            </a:br>
            <a:r>
              <a:rPr lang="en-US" dirty="0"/>
              <a:t>to the backbone area.</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262</a:t>
            </a:fld>
            <a:endParaRPr lang="ru-RU" noProof="0"/>
          </a:p>
        </p:txBody>
      </p:sp>
    </p:spTree>
    <p:extLst>
      <p:ext uri="{BB962C8B-B14F-4D97-AF65-F5344CB8AC3E}">
        <p14:creationId xmlns:p14="http://schemas.microsoft.com/office/powerpoint/2010/main" val="127059248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a:p>
            <a:r>
              <a:rPr lang="en-US" dirty="0"/>
              <a:t> There are five types of OSPF packets. By exchanging protocol packets, OSPF routers</a:t>
            </a:r>
            <a:br>
              <a:rPr lang="en-US" dirty="0">
                <a:cs typeface="+mn-lt"/>
              </a:rPr>
            </a:br>
            <a:r>
              <a:rPr lang="en-US" dirty="0"/>
              <a:t>establish neighbor relationships among them and exchange link state information to</a:t>
            </a:r>
            <a:br>
              <a:rPr lang="en-US" dirty="0">
                <a:cs typeface="+mn-lt"/>
              </a:rPr>
            </a:br>
            <a:r>
              <a:rPr lang="en-US" dirty="0"/>
              <a:t>complete route calculation. This section describes the functions of OSPF packets, as per</a:t>
            </a:r>
            <a:br>
              <a:rPr lang="en-US" dirty="0">
                <a:cs typeface="+mn-lt"/>
              </a:rPr>
            </a:br>
            <a:r>
              <a:rPr lang="en-US" dirty="0"/>
              <a:t>listed below:-</a:t>
            </a:r>
            <a:br>
              <a:rPr lang="en-US" dirty="0">
                <a:cs typeface="+mn-lt"/>
              </a:rPr>
            </a:br>
            <a:r>
              <a:rPr lang="en-US" dirty="0"/>
              <a:t>1. Hello packets discover neighbors and maintain neighbor relationships.</a:t>
            </a:r>
            <a:br>
              <a:rPr lang="en-US" dirty="0">
                <a:cs typeface="+mn-lt"/>
              </a:rPr>
            </a:br>
            <a:r>
              <a:rPr lang="en-US" dirty="0"/>
              <a:t>2. Database description (DD) packets summarize link states by carrying LSA header</a:t>
            </a:r>
            <a:br>
              <a:rPr lang="en-US" dirty="0">
                <a:cs typeface="+mn-lt"/>
              </a:rPr>
            </a:br>
            <a:r>
              <a:rPr lang="en-US" dirty="0"/>
              <a:t>information.</a:t>
            </a:r>
            <a:br>
              <a:rPr lang="en-US" dirty="0">
                <a:cs typeface="+mn-lt"/>
              </a:rPr>
            </a:br>
            <a:r>
              <a:rPr lang="en-US" dirty="0"/>
              <a:t>3. Link state (LS) request packets are used to request the LSAs that are discovered by</a:t>
            </a:r>
            <a:br>
              <a:rPr lang="en-US" dirty="0">
                <a:cs typeface="+mn-lt"/>
              </a:rPr>
            </a:br>
            <a:r>
              <a:rPr lang="en-US" dirty="0"/>
              <a:t>receiving DD packets but not available on the local router.</a:t>
            </a:r>
            <a:br>
              <a:rPr lang="en-US" dirty="0">
                <a:cs typeface="+mn-lt"/>
              </a:rPr>
            </a:br>
            <a:r>
              <a:rPr lang="en-US" dirty="0"/>
              <a:t>4. Detailed LSAs are sent in LS Update packets to synchronize LSDBs.</a:t>
            </a:r>
            <a:br>
              <a:rPr lang="en-US" dirty="0">
                <a:cs typeface="+mn-lt"/>
              </a:rPr>
            </a:br>
            <a:r>
              <a:rPr lang="en-US" dirty="0"/>
              <a:t>5. LS Ack packets are flooded to guarantee reliable routing information exchange</a:t>
            </a:r>
          </a:p>
        </p:txBody>
      </p:sp>
      <p:sp>
        <p:nvSpPr>
          <p:cNvPr id="4" name="Номер слайда 3"/>
          <p:cNvSpPr>
            <a:spLocks noGrp="1"/>
          </p:cNvSpPr>
          <p:nvPr>
            <p:ph type="sldNum" sz="quarter" idx="5"/>
          </p:nvPr>
        </p:nvSpPr>
        <p:spPr/>
        <p:txBody>
          <a:bodyPr/>
          <a:lstStyle/>
          <a:p>
            <a:fld id="{91136B3A-7CC9-4572-922D-08F438F664D7}" type="slidenum">
              <a:rPr lang="ru-RU" noProof="0" smtClean="0"/>
              <a:t>263</a:t>
            </a:fld>
            <a:endParaRPr lang="ru-RU" noProof="0"/>
          </a:p>
        </p:txBody>
      </p:sp>
    </p:spTree>
    <p:extLst>
      <p:ext uri="{BB962C8B-B14F-4D97-AF65-F5344CB8AC3E}">
        <p14:creationId xmlns:p14="http://schemas.microsoft.com/office/powerpoint/2010/main" val="1544459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Segoe UI" panose="020B0502040204020203" pitchFamily="34" charset="0"/>
              </a:rPr>
              <a:t>One of the characteristic of SDN Network Architecture is providing open interface and</a:t>
            </a:r>
            <a:br>
              <a:rPr lang="en-US" sz="1800" dirty="0">
                <a:effectLst/>
                <a:latin typeface="Segoe UI" panose="020B0502040204020203" pitchFamily="34" charset="0"/>
              </a:rPr>
            </a:br>
            <a:r>
              <a:rPr lang="en-US" sz="1800" dirty="0">
                <a:effectLst/>
                <a:latin typeface="Segoe UI" panose="020B0502040204020203" pitchFamily="34" charset="0"/>
              </a:rPr>
              <a:t>direct programmability, in which gives network industry a rapid service provisioning as well</a:t>
            </a:r>
            <a:br>
              <a:rPr lang="en-US" sz="1800" dirty="0">
                <a:effectLst/>
                <a:latin typeface="Segoe UI" panose="020B0502040204020203" pitchFamily="34" charset="0"/>
              </a:rPr>
            </a:br>
            <a:r>
              <a:rPr lang="en-US" sz="1800" dirty="0">
                <a:effectLst/>
                <a:latin typeface="Segoe UI" panose="020B0502040204020203" pitchFamily="34" charset="0"/>
              </a:rPr>
              <a:t>as innovation. When new services are required to be deployed, you can just modify the</a:t>
            </a:r>
            <a:br>
              <a:rPr lang="en-US" sz="1800" dirty="0">
                <a:effectLst/>
                <a:latin typeface="Segoe UI" panose="020B0502040204020203" pitchFamily="34" charset="0"/>
              </a:rPr>
            </a:br>
            <a:r>
              <a:rPr lang="en-US" sz="1800" dirty="0">
                <a:effectLst/>
                <a:latin typeface="Segoe UI" panose="020B0502040204020203" pitchFamily="34" charset="0"/>
              </a:rPr>
              <a:t>software for SDN or improve the agility of programmability of the software, hence</a:t>
            </a:r>
            <a:br>
              <a:rPr lang="en-US" sz="1800" dirty="0">
                <a:effectLst/>
                <a:latin typeface="Segoe UI" panose="020B0502040204020203" pitchFamily="34" charset="0"/>
              </a:rPr>
            </a:br>
            <a:r>
              <a:rPr lang="en-US" sz="1800" dirty="0">
                <a:effectLst/>
                <a:latin typeface="Segoe UI" panose="020B0502040204020203" pitchFamily="34" charset="0"/>
              </a:rPr>
              <a:t>providing a faster way for service online.</a:t>
            </a:r>
            <a:endParaRPr lang="en-US" sz="1800" dirty="0">
              <a:effectLst/>
              <a:latin typeface="Arial" panose="020B0604020202020204" pitchFamily="34" charset="0"/>
            </a:endParaRPr>
          </a:p>
          <a:p>
            <a:r>
              <a:rPr lang="en-US" sz="1800" dirty="0">
                <a:effectLst/>
                <a:latin typeface="Segoe UI" panose="020B0502040204020203" pitchFamily="34" charset="0"/>
              </a:rPr>
              <a:t> Unlike the traditional network service provisioning process discussed in the earlier section,</a:t>
            </a:r>
            <a:br>
              <a:rPr lang="en-US" sz="1800" dirty="0">
                <a:effectLst/>
                <a:latin typeface="Segoe UI" panose="020B0502040204020203" pitchFamily="34" charset="0"/>
              </a:rPr>
            </a:br>
            <a:r>
              <a:rPr lang="en-US" sz="1800" dirty="0">
                <a:effectLst/>
                <a:latin typeface="Segoe UI" panose="020B0502040204020203" pitchFamily="34" charset="0"/>
              </a:rPr>
              <a:t>to make a newly developed service goes online, processes such as service requirement</a:t>
            </a:r>
            <a:br>
              <a:rPr lang="en-US" sz="1800" dirty="0">
                <a:effectLst/>
                <a:latin typeface="Segoe UI" panose="020B0502040204020203" pitchFamily="34" charset="0"/>
              </a:rPr>
            </a:br>
            <a:r>
              <a:rPr lang="en-US" sz="1800" dirty="0">
                <a:effectLst/>
                <a:latin typeface="Segoe UI" panose="020B0502040204020203" pitchFamily="34" charset="0"/>
              </a:rPr>
              <a:t>submission to IETF, service requirement standardization, service requirement research,</a:t>
            </a:r>
            <a:br>
              <a:rPr lang="en-US" sz="1800" dirty="0">
                <a:effectLst/>
                <a:latin typeface="Segoe UI" panose="020B0502040204020203" pitchFamily="34" charset="0"/>
              </a:rPr>
            </a:br>
            <a:r>
              <a:rPr lang="en-US" sz="1800" dirty="0">
                <a:effectLst/>
                <a:latin typeface="Segoe UI" panose="020B0502040204020203" pitchFamily="34" charset="0"/>
              </a:rPr>
              <a:t>service requirement publishing need to be gone through and the whole process will take</a:t>
            </a:r>
            <a:br>
              <a:rPr lang="en-US" sz="1800" dirty="0">
                <a:effectLst/>
                <a:latin typeface="Segoe UI" panose="020B0502040204020203" pitchFamily="34" charset="0"/>
              </a:rPr>
            </a:br>
            <a:r>
              <a:rPr lang="en-US" sz="1800" dirty="0">
                <a:effectLst/>
                <a:latin typeface="Segoe UI" panose="020B0502040204020203" pitchFamily="34" charset="0"/>
              </a:rPr>
              <a:t>up 3 to 5 years!</a:t>
            </a:r>
            <a:endParaRPr lang="en-US" sz="1800" dirty="0">
              <a:effectLst/>
              <a:latin typeface="Arial" panose="020B0604020202020204" pitchFamily="34" charset="0"/>
            </a:endParaRPr>
          </a:p>
          <a:p>
            <a:r>
              <a:rPr lang="en-US" sz="1800" dirty="0">
                <a:effectLst/>
                <a:latin typeface="Segoe UI" panose="020B0502040204020203" pitchFamily="34" charset="0"/>
              </a:rPr>
              <a:t> SDN network provide a faster in network innovation capability. If the new service has a</a:t>
            </a:r>
            <a:br>
              <a:rPr lang="en-US" sz="1800" dirty="0">
                <a:effectLst/>
                <a:latin typeface="Segoe UI" panose="020B0502040204020203" pitchFamily="34" charset="0"/>
              </a:rPr>
            </a:br>
            <a:r>
              <a:rPr lang="en-US" sz="1800" dirty="0">
                <a:effectLst/>
                <a:latin typeface="Segoe UI" panose="020B0502040204020203" pitchFamily="34" charset="0"/>
              </a:rPr>
              <a:t>value, it will be maintained in the network. If the new service is no longer needed , it can</a:t>
            </a:r>
            <a:br>
              <a:rPr lang="en-US" sz="1800" dirty="0">
                <a:effectLst/>
                <a:latin typeface="Segoe UI" panose="020B0502040204020203" pitchFamily="34" charset="0"/>
              </a:rPr>
            </a:br>
            <a:r>
              <a:rPr lang="en-US" sz="1800" dirty="0">
                <a:effectLst/>
                <a:latin typeface="Segoe UI" panose="020B0502040204020203" pitchFamily="34" charset="0"/>
              </a:rPr>
              <a:t>be made offline by means of software. SDN bring the time of new service online from</a:t>
            </a:r>
            <a:br>
              <a:rPr lang="en-US" sz="1800" dirty="0">
                <a:effectLst/>
                <a:latin typeface="Segoe UI" panose="020B0502040204020203" pitchFamily="34" charset="0"/>
              </a:rPr>
            </a:br>
            <a:r>
              <a:rPr lang="en-US" sz="1800" dirty="0">
                <a:effectLst/>
                <a:latin typeface="Segoe UI" panose="020B0502040204020203" pitchFamily="34" charset="0"/>
              </a:rPr>
              <a:t>number of years into few months.</a:t>
            </a:r>
            <a:endParaRPr lang="en-US" sz="1800" dirty="0">
              <a:effectLst/>
              <a:latin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32</a:t>
            </a:fld>
            <a:endParaRPr lang="ru-RU" noProof="0"/>
          </a:p>
        </p:txBody>
      </p:sp>
    </p:spTree>
    <p:extLst>
      <p:ext uri="{BB962C8B-B14F-4D97-AF65-F5344CB8AC3E}">
        <p14:creationId xmlns:p14="http://schemas.microsoft.com/office/powerpoint/2010/main" val="91848863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In OSPF, four network types are defined: point-to-point (P2P), broadcast, non-broadcast</a:t>
            </a:r>
            <a:br>
              <a:rPr lang="en-US" dirty="0">
                <a:cs typeface="+mn-lt"/>
              </a:rPr>
            </a:br>
            <a:r>
              <a:rPr lang="en-US" dirty="0"/>
              <a:t>multi-access (NBMA), and point-to-multipoint (P2MP).</a:t>
            </a:r>
            <a:br>
              <a:rPr lang="en-US" dirty="0">
                <a:cs typeface="+mn-lt"/>
              </a:rPr>
            </a:br>
            <a:r>
              <a:rPr lang="en-US" dirty="0"/>
              <a:t>1. P2P: A P2P network is a network where two routers are directly interconnected.</a:t>
            </a:r>
            <a:br>
              <a:rPr lang="en-US" dirty="0">
                <a:cs typeface="+mn-lt"/>
              </a:rPr>
            </a:br>
            <a:r>
              <a:rPr lang="en-US" dirty="0"/>
              <a:t>2. Broadcast: A broadcast network is a network that supports the interconnection of more</a:t>
            </a:r>
            <a:br>
              <a:rPr lang="en-US" dirty="0">
                <a:cs typeface="+mn-lt"/>
              </a:rPr>
            </a:br>
            <a:r>
              <a:rPr lang="en-US" dirty="0"/>
              <a:t>than two routers and has broadcast capabilities.</a:t>
            </a:r>
            <a:br>
              <a:rPr lang="en-US" dirty="0">
                <a:cs typeface="+mn-lt"/>
              </a:rPr>
            </a:br>
            <a:r>
              <a:rPr lang="en-US" dirty="0"/>
              <a:t>3. NBMA: An NBMA network is a network that supports the interconnection of more than</a:t>
            </a:r>
            <a:br>
              <a:rPr lang="en-US" dirty="0">
                <a:cs typeface="+mn-lt"/>
              </a:rPr>
            </a:br>
            <a:r>
              <a:rPr lang="en-US" dirty="0"/>
              <a:t>two routers but does not have any broadcast capability. On an NBMA network, OSPF</a:t>
            </a:r>
            <a:br>
              <a:rPr lang="en-US" dirty="0">
                <a:cs typeface="+mn-lt"/>
              </a:rPr>
            </a:br>
            <a:r>
              <a:rPr lang="en-US" dirty="0"/>
              <a:t>simulates the operations performed on a broadcast network, but the neighbors of each</a:t>
            </a:r>
            <a:br>
              <a:rPr lang="en-US" dirty="0">
                <a:cs typeface="+mn-lt"/>
              </a:rPr>
            </a:br>
            <a:r>
              <a:rPr lang="en-US" dirty="0"/>
              <a:t>router need to be configured manually. All the routers on an NBMA network must be</a:t>
            </a:r>
            <a:br>
              <a:rPr lang="en-US" dirty="0">
                <a:cs typeface="+mn-lt"/>
              </a:rPr>
            </a:br>
            <a:r>
              <a:rPr lang="en-US" dirty="0"/>
              <a:t>fully-meshed.</a:t>
            </a:r>
            <a:br>
              <a:rPr lang="en-US" dirty="0">
                <a:cs typeface="+mn-lt"/>
              </a:rPr>
            </a:br>
            <a:r>
              <a:rPr lang="en-US" dirty="0"/>
              <a:t>4. P2MP: An entire non-broadcast network is considered as a group of P2P networks. The</a:t>
            </a:r>
            <a:br>
              <a:rPr lang="en-US" dirty="0">
                <a:cs typeface="+mn-lt"/>
              </a:rPr>
            </a:br>
            <a:r>
              <a:rPr lang="en-US" dirty="0"/>
              <a:t>neighbors of each router can be discovered by using a lower-layer protocol, for example,</a:t>
            </a:r>
            <a:br>
              <a:rPr lang="en-US" dirty="0">
                <a:cs typeface="+mn-lt"/>
              </a:rPr>
            </a:br>
            <a:r>
              <a:rPr lang="en-US" dirty="0"/>
              <a:t>inverse address resolution protocol (ARP).</a:t>
            </a:r>
            <a:endParaRPr lang="ru-RU"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264</a:t>
            </a:fld>
            <a:endParaRPr lang="ru-RU" noProof="0"/>
          </a:p>
        </p:txBody>
      </p:sp>
    </p:spTree>
    <p:extLst>
      <p:ext uri="{BB962C8B-B14F-4D97-AF65-F5344CB8AC3E}">
        <p14:creationId xmlns:p14="http://schemas.microsoft.com/office/powerpoint/2010/main" val="73900825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Not all the neighbor relationships can become adjacencies. Whether an adjacency is</a:t>
            </a:r>
            <a:br>
              <a:rPr lang="en-US" dirty="0">
                <a:cs typeface="+mn-lt"/>
              </a:rPr>
            </a:br>
            <a:r>
              <a:rPr lang="en-US" dirty="0"/>
              <a:t>established also varies with network types.</a:t>
            </a:r>
            <a:br>
              <a:rPr lang="en-US" dirty="0">
                <a:cs typeface="+mn-lt"/>
              </a:rPr>
            </a:br>
            <a:r>
              <a:rPr lang="en-US" dirty="0"/>
              <a:t> In this example, RTA and the other three routers are directly connected to the same</a:t>
            </a:r>
            <a:br>
              <a:rPr lang="en-US" dirty="0">
                <a:cs typeface="+mn-lt"/>
              </a:rPr>
            </a:br>
            <a:r>
              <a:rPr lang="en-US" dirty="0"/>
              <a:t>network segment. As shown in the preceding figure, OSPF runs on all the interfaces of all</a:t>
            </a:r>
            <a:br>
              <a:rPr lang="en-US" dirty="0">
                <a:cs typeface="+mn-lt"/>
              </a:rPr>
            </a:br>
            <a:r>
              <a:rPr lang="en-US" dirty="0"/>
              <a:t>the routers. RTA establishes neighbor relationships with the other three routers. However,</a:t>
            </a:r>
            <a:br>
              <a:rPr lang="en-US" dirty="0">
                <a:cs typeface="+mn-lt"/>
              </a:rPr>
            </a:br>
            <a:r>
              <a:rPr lang="en-US" dirty="0"/>
              <a:t>RTA only forms the adjacency relationships with 2 routers which work as Designated</a:t>
            </a:r>
            <a:br>
              <a:rPr lang="en-US" dirty="0">
                <a:cs typeface="+mn-lt"/>
              </a:rPr>
            </a:br>
            <a:r>
              <a:rPr lang="en-US" dirty="0"/>
              <a:t>Router (DR) and Backup Designated Router (BDR).</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266</a:t>
            </a:fld>
            <a:endParaRPr lang="ru-RU" noProof="0"/>
          </a:p>
        </p:txBody>
      </p:sp>
    </p:spTree>
    <p:extLst>
      <p:ext uri="{BB962C8B-B14F-4D97-AF65-F5344CB8AC3E}">
        <p14:creationId xmlns:p14="http://schemas.microsoft.com/office/powerpoint/2010/main" val="62190643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In a broadcast network or NBMA network, routing information needs to be transferred</a:t>
            </a:r>
            <a:br>
              <a:rPr lang="en-US" dirty="0">
                <a:cs typeface="+mn-lt"/>
              </a:rPr>
            </a:br>
            <a:r>
              <a:rPr lang="en-US" dirty="0"/>
              <a:t>between any two routers. If n routers exist in the network, n(n-1)/2 adjacencies need to be</a:t>
            </a:r>
            <a:br>
              <a:rPr lang="en-US" dirty="0">
                <a:cs typeface="+mn-lt"/>
              </a:rPr>
            </a:br>
            <a:r>
              <a:rPr lang="en-US" dirty="0"/>
              <a:t>established. As a result, a route change on any router needs to be transferred for multiple</a:t>
            </a:r>
            <a:br>
              <a:rPr lang="en-US" dirty="0">
                <a:cs typeface="+mn-lt"/>
              </a:rPr>
            </a:br>
            <a:r>
              <a:rPr lang="en-US" dirty="0"/>
              <a:t>times and bandwidth resources are wasted. To solve this problem, DR is defined in the</a:t>
            </a:r>
            <a:br>
              <a:rPr lang="en-US" dirty="0">
                <a:cs typeface="+mn-lt"/>
              </a:rPr>
            </a:br>
            <a:r>
              <a:rPr lang="en-US" dirty="0"/>
              <a:t>OSPF protocol and all the routers only need to send information to the DR for broadcasting</a:t>
            </a:r>
            <a:br>
              <a:rPr lang="en-US" dirty="0">
                <a:cs typeface="+mn-lt"/>
              </a:rPr>
            </a:br>
            <a:r>
              <a:rPr lang="en-US" dirty="0"/>
              <a:t>the network link states.</a:t>
            </a:r>
            <a:br>
              <a:rPr lang="en-US" dirty="0">
                <a:cs typeface="+mn-lt"/>
              </a:rPr>
            </a:br>
            <a:r>
              <a:rPr lang="en-US" dirty="0"/>
              <a:t> If the DR fails due to a fault, all the routers in the network must re-elect the DR and be</a:t>
            </a:r>
            <a:br>
              <a:rPr lang="en-US" dirty="0">
                <a:cs typeface="+mn-lt"/>
              </a:rPr>
            </a:br>
            <a:r>
              <a:rPr lang="en-US" dirty="0"/>
              <a:t>synchronized to the new DR. During this process, which takes quite long, route calculation</a:t>
            </a:r>
            <a:br>
              <a:rPr lang="en-US" dirty="0">
                <a:cs typeface="+mn-lt"/>
              </a:rPr>
            </a:br>
            <a:r>
              <a:rPr lang="en-US" dirty="0"/>
              <a:t>may be incorrect. To shorten this process, the BDR concept is defined in OSPF.</a:t>
            </a:r>
            <a:br>
              <a:rPr lang="en-US" dirty="0">
                <a:cs typeface="+mn-lt"/>
              </a:rPr>
            </a:br>
            <a:r>
              <a:rPr lang="en-US" dirty="0"/>
              <a:t> The router roles in OSPF network is listed below:-</a:t>
            </a:r>
            <a:br>
              <a:rPr lang="en-US" dirty="0">
                <a:cs typeface="+mn-lt"/>
              </a:rPr>
            </a:br>
            <a:r>
              <a:rPr lang="en-US" dirty="0"/>
              <a:t>1. DR: A DR is the router that maintains adjacencies with all the other OSPF routers on the</a:t>
            </a:r>
            <a:br>
              <a:rPr lang="en-US" dirty="0">
                <a:cs typeface="+mn-lt"/>
              </a:rPr>
            </a:br>
            <a:r>
              <a:rPr lang="en-US" dirty="0"/>
              <a:t>same network segment and exchanges LSAs with these routers.</a:t>
            </a:r>
            <a:br>
              <a:rPr lang="en-US" dirty="0">
                <a:cs typeface="+mn-lt"/>
              </a:rPr>
            </a:br>
            <a:r>
              <a:rPr lang="en-US" dirty="0"/>
              <a:t>2. BDR: A BDR is a backup DR.</a:t>
            </a:r>
            <a:br>
              <a:rPr lang="en-US" dirty="0">
                <a:cs typeface="+mn-lt"/>
              </a:rPr>
            </a:br>
            <a:r>
              <a:rPr lang="en-US" dirty="0"/>
              <a:t>3. DR Other: A router that is neither a DR nor BDR is a DR Other. DR Others do not form</a:t>
            </a:r>
            <a:br>
              <a:rPr lang="en-US" dirty="0">
                <a:cs typeface="+mn-lt"/>
              </a:rPr>
            </a:br>
            <a:r>
              <a:rPr lang="en-US" dirty="0"/>
              <a:t>adjacencies between themselves or exchange routing information. Therefore, the number</a:t>
            </a:r>
            <a:br>
              <a:rPr lang="en-US" dirty="0">
                <a:cs typeface="+mn-lt"/>
              </a:rPr>
            </a:br>
            <a:r>
              <a:rPr lang="en-US" dirty="0"/>
              <a:t>of adjacencies formed between the routers on the broadcast network or NBMA network</a:t>
            </a:r>
            <a:br>
              <a:rPr lang="en-US" dirty="0">
                <a:cs typeface="+mn-lt"/>
              </a:rPr>
            </a:br>
            <a:r>
              <a:rPr lang="en-US" dirty="0"/>
              <a:t>is reduced.</a:t>
            </a:r>
            <a:endParaRPr lang="ru-RU" dirty="0"/>
          </a:p>
          <a:p>
            <a:endParaRPr lang="en-US" dirty="0">
              <a:cs typeface="Calibri"/>
            </a:endParaRPr>
          </a:p>
          <a:p>
            <a:endParaRPr lang="en-US" dirty="0"/>
          </a:p>
          <a:p>
            <a:r>
              <a:rPr lang="en-US" dirty="0"/>
              <a:t> В </a:t>
            </a:r>
            <a:r>
              <a:rPr lang="en-US" dirty="0" err="1"/>
              <a:t>широковещательной</a:t>
            </a:r>
            <a:r>
              <a:rPr lang="en-US" dirty="0"/>
              <a:t> </a:t>
            </a:r>
            <a:r>
              <a:rPr lang="en-US" dirty="0" err="1"/>
              <a:t>сети</a:t>
            </a:r>
            <a:r>
              <a:rPr lang="en-US" dirty="0"/>
              <a:t> </a:t>
            </a:r>
            <a:r>
              <a:rPr lang="en-US" dirty="0" err="1"/>
              <a:t>или</a:t>
            </a:r>
            <a:r>
              <a:rPr lang="en-US" dirty="0"/>
              <a:t> </a:t>
            </a:r>
            <a:r>
              <a:rPr lang="en-US" dirty="0" err="1"/>
              <a:t>сети</a:t>
            </a:r>
            <a:r>
              <a:rPr lang="en-US" dirty="0"/>
              <a:t> NBMA </a:t>
            </a:r>
            <a:r>
              <a:rPr lang="en-US" dirty="0" err="1"/>
              <a:t>информация</a:t>
            </a:r>
            <a:r>
              <a:rPr lang="en-US" dirty="0"/>
              <a:t> о </a:t>
            </a:r>
            <a:r>
              <a:rPr lang="en-US" dirty="0" err="1"/>
              <a:t>маршрутизации</a:t>
            </a:r>
            <a:r>
              <a:rPr lang="en-US" dirty="0"/>
              <a:t> </a:t>
            </a:r>
            <a:r>
              <a:rPr lang="en-US" dirty="0" err="1"/>
              <a:t>должна</a:t>
            </a:r>
            <a:r>
              <a:rPr lang="en-US" dirty="0"/>
              <a:t> </a:t>
            </a:r>
            <a:r>
              <a:rPr lang="en-US" dirty="0" err="1"/>
              <a:t>передаваться</a:t>
            </a:r>
            <a:r>
              <a:rPr lang="en-US" dirty="0"/>
              <a:t> </a:t>
            </a:r>
            <a:r>
              <a:rPr lang="en-US" dirty="0" err="1"/>
              <a:t>между</a:t>
            </a:r>
            <a:r>
              <a:rPr lang="en-US" dirty="0"/>
              <a:t> </a:t>
            </a:r>
            <a:r>
              <a:rPr lang="en-US" dirty="0" err="1"/>
              <a:t>любыми</a:t>
            </a:r>
            <a:r>
              <a:rPr lang="en-US" dirty="0"/>
              <a:t> </a:t>
            </a:r>
            <a:r>
              <a:rPr lang="en-US" dirty="0" err="1"/>
              <a:t>двумя</a:t>
            </a:r>
            <a:r>
              <a:rPr lang="en-US" dirty="0"/>
              <a:t> </a:t>
            </a:r>
            <a:r>
              <a:rPr lang="en-US" dirty="0" err="1"/>
              <a:t>маршрутизаторами</a:t>
            </a:r>
            <a:r>
              <a:rPr lang="en-US" dirty="0"/>
              <a:t>. </a:t>
            </a:r>
            <a:r>
              <a:rPr lang="en-US" dirty="0" err="1"/>
              <a:t>Если</a:t>
            </a:r>
            <a:r>
              <a:rPr lang="en-US" dirty="0"/>
              <a:t> в </a:t>
            </a:r>
            <a:r>
              <a:rPr lang="en-US" dirty="0" err="1"/>
              <a:t>сети</a:t>
            </a:r>
            <a:r>
              <a:rPr lang="en-US" dirty="0"/>
              <a:t> </a:t>
            </a:r>
            <a:r>
              <a:rPr lang="en-US" dirty="0" err="1"/>
              <a:t>существует</a:t>
            </a:r>
            <a:r>
              <a:rPr lang="en-US" dirty="0"/>
              <a:t> n </a:t>
            </a:r>
            <a:r>
              <a:rPr lang="en-US" dirty="0" err="1"/>
              <a:t>маршрутизаторов</a:t>
            </a:r>
            <a:r>
              <a:rPr lang="en-US" dirty="0"/>
              <a:t>, </a:t>
            </a:r>
            <a:r>
              <a:rPr lang="en-US" dirty="0" err="1"/>
              <a:t>необходимо</a:t>
            </a:r>
            <a:r>
              <a:rPr lang="en-US" dirty="0"/>
              <a:t> </a:t>
            </a:r>
            <a:r>
              <a:rPr lang="en-US" dirty="0" err="1"/>
              <a:t>установить</a:t>
            </a:r>
            <a:r>
              <a:rPr lang="en-US" dirty="0"/>
              <a:t> n(n-1)/2 </a:t>
            </a:r>
            <a:r>
              <a:rPr lang="en-US" dirty="0" err="1"/>
              <a:t>смежности</a:t>
            </a:r>
            <a:r>
              <a:rPr lang="en-US" dirty="0"/>
              <a:t>. В </a:t>
            </a:r>
            <a:r>
              <a:rPr lang="en-US" dirty="0" err="1"/>
              <a:t>результате</a:t>
            </a:r>
            <a:r>
              <a:rPr lang="en-US" dirty="0"/>
              <a:t> </a:t>
            </a:r>
            <a:r>
              <a:rPr lang="en-US" dirty="0" err="1"/>
              <a:t>изменение</a:t>
            </a:r>
            <a:r>
              <a:rPr lang="en-US" dirty="0"/>
              <a:t> </a:t>
            </a:r>
            <a:r>
              <a:rPr lang="en-US" dirty="0" err="1"/>
              <a:t>маршрута</a:t>
            </a:r>
            <a:r>
              <a:rPr lang="en-US" dirty="0"/>
              <a:t> </a:t>
            </a:r>
            <a:r>
              <a:rPr lang="en-US" dirty="0" err="1"/>
              <a:t>на</a:t>
            </a:r>
            <a:r>
              <a:rPr lang="en-US" dirty="0"/>
              <a:t> </a:t>
            </a:r>
            <a:r>
              <a:rPr lang="en-US" dirty="0" err="1"/>
              <a:t>любом</a:t>
            </a:r>
            <a:r>
              <a:rPr lang="en-US" dirty="0"/>
              <a:t> </a:t>
            </a:r>
            <a:r>
              <a:rPr lang="en-US" dirty="0" err="1"/>
              <a:t>маршрутизаторе</a:t>
            </a:r>
            <a:r>
              <a:rPr lang="en-US" dirty="0"/>
              <a:t> </a:t>
            </a:r>
            <a:r>
              <a:rPr lang="en-US" dirty="0" err="1"/>
              <a:t>должно</a:t>
            </a:r>
            <a:r>
              <a:rPr lang="en-US" dirty="0"/>
              <a:t> </a:t>
            </a:r>
            <a:r>
              <a:rPr lang="en-US" dirty="0" err="1"/>
              <a:t>быть</a:t>
            </a:r>
            <a:r>
              <a:rPr lang="en-US" dirty="0"/>
              <a:t> </a:t>
            </a:r>
            <a:r>
              <a:rPr lang="en-US" dirty="0" err="1"/>
              <a:t>передано</a:t>
            </a:r>
            <a:r>
              <a:rPr lang="en-US" dirty="0"/>
              <a:t> </a:t>
            </a:r>
            <a:r>
              <a:rPr lang="en-US" dirty="0" err="1"/>
              <a:t>для</a:t>
            </a:r>
            <a:r>
              <a:rPr lang="en-US" dirty="0"/>
              <a:t> </a:t>
            </a:r>
            <a:r>
              <a:rPr lang="en-US" dirty="0" err="1"/>
              <a:t>нескольких</a:t>
            </a:r>
            <a:endParaRPr lang="ru-RU">
              <a:cs typeface="Calibri"/>
            </a:endParaRPr>
          </a:p>
          <a:p>
            <a:r>
              <a:rPr lang="en-US" dirty="0" err="1"/>
              <a:t>время</a:t>
            </a:r>
            <a:r>
              <a:rPr lang="en-US" dirty="0"/>
              <a:t> и </a:t>
            </a:r>
            <a:r>
              <a:rPr lang="en-US" dirty="0" err="1"/>
              <a:t>ресурсы</a:t>
            </a:r>
            <a:r>
              <a:rPr lang="en-US" dirty="0"/>
              <a:t> </a:t>
            </a:r>
            <a:r>
              <a:rPr lang="en-US" dirty="0" err="1"/>
              <a:t>пропускной</a:t>
            </a:r>
            <a:r>
              <a:rPr lang="en-US" dirty="0"/>
              <a:t> </a:t>
            </a:r>
            <a:r>
              <a:rPr lang="en-US" dirty="0" err="1"/>
              <a:t>способности</a:t>
            </a:r>
            <a:r>
              <a:rPr lang="en-US" dirty="0"/>
              <a:t> </a:t>
            </a:r>
            <a:r>
              <a:rPr lang="en-US" dirty="0" err="1"/>
              <a:t>тратятся</a:t>
            </a:r>
            <a:r>
              <a:rPr lang="en-US" dirty="0"/>
              <a:t> </a:t>
            </a:r>
            <a:r>
              <a:rPr lang="en-US" dirty="0" err="1"/>
              <a:t>впустую</a:t>
            </a:r>
            <a:r>
              <a:rPr lang="en-US" dirty="0"/>
              <a:t>. </a:t>
            </a:r>
            <a:r>
              <a:rPr lang="en-US" dirty="0" err="1"/>
              <a:t>Чтобы</a:t>
            </a:r>
            <a:r>
              <a:rPr lang="en-US" dirty="0"/>
              <a:t> </a:t>
            </a:r>
            <a:r>
              <a:rPr lang="en-US" dirty="0" err="1"/>
              <a:t>решить</a:t>
            </a:r>
            <a:r>
              <a:rPr lang="en-US" dirty="0"/>
              <a:t> </a:t>
            </a:r>
            <a:r>
              <a:rPr lang="en-US" dirty="0" err="1"/>
              <a:t>эту</a:t>
            </a:r>
            <a:r>
              <a:rPr lang="en-US" dirty="0"/>
              <a:t> </a:t>
            </a:r>
            <a:r>
              <a:rPr lang="en-US" dirty="0" err="1"/>
              <a:t>проблему</a:t>
            </a:r>
            <a:r>
              <a:rPr lang="en-US" dirty="0"/>
              <a:t>, DR </a:t>
            </a:r>
            <a:r>
              <a:rPr lang="en-US" dirty="0" err="1"/>
              <a:t>определяется</a:t>
            </a:r>
            <a:r>
              <a:rPr lang="en-US" dirty="0"/>
              <a:t> в </a:t>
            </a:r>
            <a:r>
              <a:rPr lang="en-US" dirty="0" err="1"/>
              <a:t>протоколе</a:t>
            </a:r>
            <a:r>
              <a:rPr lang="en-US" dirty="0"/>
              <a:t> OSPF, и </a:t>
            </a:r>
            <a:r>
              <a:rPr lang="en-US" dirty="0" err="1"/>
              <a:t>всем</a:t>
            </a:r>
            <a:r>
              <a:rPr lang="en-US" dirty="0"/>
              <a:t> </a:t>
            </a:r>
            <a:r>
              <a:rPr lang="en-US" dirty="0" err="1"/>
              <a:t>маршрутизаторам</a:t>
            </a:r>
            <a:r>
              <a:rPr lang="en-US" dirty="0"/>
              <a:t> </a:t>
            </a:r>
            <a:r>
              <a:rPr lang="en-US" dirty="0" err="1"/>
              <a:t>нужно</a:t>
            </a:r>
            <a:r>
              <a:rPr lang="en-US" dirty="0"/>
              <a:t> </a:t>
            </a:r>
            <a:r>
              <a:rPr lang="en-US" dirty="0" err="1"/>
              <a:t>только</a:t>
            </a:r>
            <a:r>
              <a:rPr lang="en-US" dirty="0"/>
              <a:t> </a:t>
            </a:r>
            <a:r>
              <a:rPr lang="en-US" dirty="0" err="1"/>
              <a:t>отправлять</a:t>
            </a:r>
            <a:r>
              <a:rPr lang="en-US" dirty="0"/>
              <a:t> </a:t>
            </a:r>
            <a:r>
              <a:rPr lang="en-US" dirty="0" err="1"/>
              <a:t>информацию</a:t>
            </a:r>
            <a:r>
              <a:rPr lang="en-US" dirty="0"/>
              <a:t> в DR </a:t>
            </a:r>
            <a:r>
              <a:rPr lang="en-US" dirty="0" err="1"/>
              <a:t>для</a:t>
            </a:r>
            <a:r>
              <a:rPr lang="en-US" dirty="0"/>
              <a:t> </a:t>
            </a:r>
            <a:r>
              <a:rPr lang="en-US" dirty="0" err="1"/>
              <a:t>широковещательной</a:t>
            </a:r>
            <a:r>
              <a:rPr lang="en-US" dirty="0"/>
              <a:t> </a:t>
            </a:r>
            <a:r>
              <a:rPr lang="en-US" dirty="0" err="1"/>
              <a:t>передачи</a:t>
            </a:r>
            <a:r>
              <a:rPr lang="en-US" dirty="0"/>
              <a:t> </a:t>
            </a:r>
            <a:r>
              <a:rPr lang="en-US" dirty="0" err="1"/>
              <a:t>состояний</a:t>
            </a:r>
            <a:r>
              <a:rPr lang="en-US" dirty="0"/>
              <a:t> </a:t>
            </a:r>
            <a:r>
              <a:rPr lang="en-US" dirty="0" err="1"/>
              <a:t>сетевого</a:t>
            </a:r>
            <a:r>
              <a:rPr lang="en-US" dirty="0"/>
              <a:t> </a:t>
            </a:r>
            <a:r>
              <a:rPr lang="en-US" dirty="0" err="1"/>
              <a:t>канала</a:t>
            </a:r>
            <a:r>
              <a:rPr lang="en-US" dirty="0"/>
              <a:t>.</a:t>
            </a:r>
            <a:endParaRPr lang="en-US" dirty="0">
              <a:cs typeface="Calibri"/>
            </a:endParaRPr>
          </a:p>
          <a:p>
            <a:r>
              <a:rPr lang="en-US" dirty="0"/>
              <a:t> </a:t>
            </a:r>
            <a:r>
              <a:rPr lang="en-US" dirty="0" err="1"/>
              <a:t>Если</a:t>
            </a:r>
            <a:r>
              <a:rPr lang="en-US" dirty="0"/>
              <a:t> DR </a:t>
            </a:r>
            <a:r>
              <a:rPr lang="en-US" dirty="0" err="1"/>
              <a:t>выходит</a:t>
            </a:r>
            <a:r>
              <a:rPr lang="en-US" dirty="0"/>
              <a:t> </a:t>
            </a:r>
            <a:r>
              <a:rPr lang="en-US" dirty="0" err="1"/>
              <a:t>из</a:t>
            </a:r>
            <a:r>
              <a:rPr lang="en-US" dirty="0"/>
              <a:t> </a:t>
            </a:r>
            <a:r>
              <a:rPr lang="en-US" dirty="0" err="1"/>
              <a:t>строя</a:t>
            </a:r>
            <a:r>
              <a:rPr lang="en-US" dirty="0"/>
              <a:t> </a:t>
            </a:r>
            <a:r>
              <a:rPr lang="en-US" dirty="0" err="1"/>
              <a:t>из-за</a:t>
            </a:r>
            <a:r>
              <a:rPr lang="en-US" dirty="0"/>
              <a:t> </a:t>
            </a:r>
            <a:r>
              <a:rPr lang="en-US" dirty="0" err="1"/>
              <a:t>ошибки</a:t>
            </a:r>
            <a:r>
              <a:rPr lang="en-US" dirty="0"/>
              <a:t>, </a:t>
            </a:r>
            <a:r>
              <a:rPr lang="en-US" dirty="0" err="1"/>
              <a:t>все</a:t>
            </a:r>
            <a:r>
              <a:rPr lang="en-US" dirty="0"/>
              <a:t> </a:t>
            </a:r>
            <a:r>
              <a:rPr lang="en-US" dirty="0" err="1"/>
              <a:t>маршрутизаторы</a:t>
            </a:r>
            <a:r>
              <a:rPr lang="en-US" dirty="0"/>
              <a:t> в </a:t>
            </a:r>
            <a:r>
              <a:rPr lang="en-US" dirty="0" err="1"/>
              <a:t>сети</a:t>
            </a:r>
            <a:r>
              <a:rPr lang="en-US" dirty="0"/>
              <a:t> </a:t>
            </a:r>
            <a:r>
              <a:rPr lang="en-US" dirty="0" err="1"/>
              <a:t>должны</a:t>
            </a:r>
            <a:r>
              <a:rPr lang="en-US" dirty="0"/>
              <a:t> </a:t>
            </a:r>
            <a:r>
              <a:rPr lang="en-US" dirty="0" err="1"/>
              <a:t>повторно</a:t>
            </a:r>
            <a:r>
              <a:rPr lang="en-US" dirty="0"/>
              <a:t> </a:t>
            </a:r>
            <a:r>
              <a:rPr lang="en-US" dirty="0" err="1"/>
              <a:t>выбрать</a:t>
            </a:r>
            <a:r>
              <a:rPr lang="en-US" dirty="0"/>
              <a:t> DR и </a:t>
            </a:r>
            <a:r>
              <a:rPr lang="en-US" dirty="0" err="1"/>
              <a:t>синхронизироваться</a:t>
            </a:r>
            <a:r>
              <a:rPr lang="en-US" dirty="0"/>
              <a:t> с </a:t>
            </a:r>
            <a:r>
              <a:rPr lang="en-US" dirty="0" err="1"/>
              <a:t>новым</a:t>
            </a:r>
            <a:r>
              <a:rPr lang="en-US" dirty="0"/>
              <a:t> DR. </a:t>
            </a:r>
            <a:r>
              <a:rPr lang="en-US" dirty="0" err="1"/>
              <a:t>Во</a:t>
            </a:r>
            <a:r>
              <a:rPr lang="en-US" dirty="0"/>
              <a:t> </a:t>
            </a:r>
            <a:r>
              <a:rPr lang="en-US" dirty="0" err="1"/>
              <a:t>время</a:t>
            </a:r>
            <a:r>
              <a:rPr lang="en-US" dirty="0"/>
              <a:t> </a:t>
            </a:r>
            <a:r>
              <a:rPr lang="en-US" dirty="0" err="1"/>
              <a:t>этого</a:t>
            </a:r>
            <a:r>
              <a:rPr lang="en-US" dirty="0"/>
              <a:t> </a:t>
            </a:r>
            <a:r>
              <a:rPr lang="en-US" dirty="0" err="1"/>
              <a:t>процесса</a:t>
            </a:r>
            <a:r>
              <a:rPr lang="en-US" dirty="0"/>
              <a:t>, </a:t>
            </a:r>
            <a:r>
              <a:rPr lang="en-US" dirty="0" err="1"/>
              <a:t>который</a:t>
            </a:r>
            <a:r>
              <a:rPr lang="en-US" dirty="0"/>
              <a:t> </a:t>
            </a:r>
            <a:r>
              <a:rPr lang="en-US" dirty="0" err="1"/>
              <a:t>занимает</a:t>
            </a:r>
            <a:r>
              <a:rPr lang="en-US" dirty="0"/>
              <a:t> </a:t>
            </a:r>
            <a:r>
              <a:rPr lang="en-US" dirty="0" err="1"/>
              <a:t>довольно</a:t>
            </a:r>
            <a:r>
              <a:rPr lang="en-US" dirty="0"/>
              <a:t> </a:t>
            </a:r>
            <a:r>
              <a:rPr lang="en-US" dirty="0" err="1"/>
              <a:t>много</a:t>
            </a:r>
            <a:r>
              <a:rPr lang="en-US" dirty="0"/>
              <a:t> </a:t>
            </a:r>
            <a:r>
              <a:rPr lang="en-US" dirty="0" err="1"/>
              <a:t>времени</a:t>
            </a:r>
            <a:r>
              <a:rPr lang="en-US" dirty="0"/>
              <a:t>, </a:t>
            </a:r>
            <a:r>
              <a:rPr lang="en-US" dirty="0" err="1"/>
              <a:t>расчет</a:t>
            </a:r>
            <a:r>
              <a:rPr lang="en-US" dirty="0"/>
              <a:t> </a:t>
            </a:r>
            <a:r>
              <a:rPr lang="en-US" dirty="0" err="1"/>
              <a:t>маршрута</a:t>
            </a:r>
            <a:r>
              <a:rPr lang="en-US" dirty="0"/>
              <a:t> </a:t>
            </a:r>
            <a:r>
              <a:rPr lang="en-US" dirty="0" err="1"/>
              <a:t>может</a:t>
            </a:r>
            <a:r>
              <a:rPr lang="en-US" dirty="0"/>
              <a:t> </a:t>
            </a:r>
            <a:r>
              <a:rPr lang="en-US" dirty="0" err="1"/>
              <a:t>быть</a:t>
            </a:r>
            <a:r>
              <a:rPr lang="en-US" dirty="0"/>
              <a:t> </a:t>
            </a:r>
            <a:r>
              <a:rPr lang="en-US" dirty="0" err="1"/>
              <a:t>неправильным</a:t>
            </a:r>
            <a:r>
              <a:rPr lang="en-US" dirty="0"/>
              <a:t>. </a:t>
            </a:r>
            <a:r>
              <a:rPr lang="en-US" dirty="0" err="1"/>
              <a:t>Чтобы</a:t>
            </a:r>
            <a:r>
              <a:rPr lang="en-US" dirty="0"/>
              <a:t> </a:t>
            </a:r>
            <a:r>
              <a:rPr lang="en-US" dirty="0" err="1"/>
              <a:t>сократить</a:t>
            </a:r>
            <a:r>
              <a:rPr lang="en-US" dirty="0"/>
              <a:t> </a:t>
            </a:r>
            <a:r>
              <a:rPr lang="en-US" dirty="0" err="1"/>
              <a:t>этот</a:t>
            </a:r>
            <a:r>
              <a:rPr lang="en-US" dirty="0"/>
              <a:t> </a:t>
            </a:r>
            <a:r>
              <a:rPr lang="en-US" dirty="0" err="1"/>
              <a:t>процесс</a:t>
            </a:r>
            <a:r>
              <a:rPr lang="en-US" dirty="0"/>
              <a:t>, в OSPF </a:t>
            </a:r>
            <a:r>
              <a:rPr lang="en-US" dirty="0" err="1"/>
              <a:t>определена</a:t>
            </a:r>
            <a:r>
              <a:rPr lang="en-US" dirty="0"/>
              <a:t> </a:t>
            </a:r>
            <a:r>
              <a:rPr lang="en-US" dirty="0" err="1"/>
              <a:t>концепция</a:t>
            </a:r>
            <a:r>
              <a:rPr lang="en-US" dirty="0"/>
              <a:t> BDR. </a:t>
            </a:r>
          </a:p>
          <a:p>
            <a:r>
              <a:rPr lang="en-US" dirty="0"/>
              <a:t> </a:t>
            </a:r>
            <a:r>
              <a:rPr lang="en-US" dirty="0" err="1"/>
              <a:t>Роли</a:t>
            </a:r>
            <a:r>
              <a:rPr lang="en-US" dirty="0"/>
              <a:t> </a:t>
            </a:r>
            <a:r>
              <a:rPr lang="en-US" dirty="0" err="1"/>
              <a:t>маршрутизатора</a:t>
            </a:r>
            <a:r>
              <a:rPr lang="en-US" dirty="0"/>
              <a:t> в </a:t>
            </a:r>
            <a:r>
              <a:rPr lang="en-US" dirty="0" err="1"/>
              <a:t>сети</a:t>
            </a:r>
            <a:r>
              <a:rPr lang="en-US" dirty="0"/>
              <a:t> OSPF </a:t>
            </a:r>
            <a:r>
              <a:rPr lang="en-US" dirty="0" err="1"/>
              <a:t>перечислены</a:t>
            </a:r>
            <a:r>
              <a:rPr lang="en-US" dirty="0"/>
              <a:t> </a:t>
            </a:r>
            <a:r>
              <a:rPr lang="en-US" dirty="0" err="1"/>
              <a:t>ниже</a:t>
            </a:r>
            <a:r>
              <a:rPr lang="en-US" dirty="0"/>
              <a:t>:</a:t>
            </a:r>
            <a:endParaRPr lang="en-US" dirty="0">
              <a:cs typeface="Calibri"/>
            </a:endParaRPr>
          </a:p>
          <a:p>
            <a:r>
              <a:rPr lang="en-US" dirty="0"/>
              <a:t>1. DR: DR — </a:t>
            </a:r>
            <a:r>
              <a:rPr lang="en-US" dirty="0" err="1"/>
              <a:t>это</a:t>
            </a:r>
            <a:r>
              <a:rPr lang="en-US" dirty="0"/>
              <a:t> </a:t>
            </a:r>
            <a:r>
              <a:rPr lang="en-US" dirty="0" err="1"/>
              <a:t>маршрутизатор</a:t>
            </a:r>
            <a:r>
              <a:rPr lang="en-US" dirty="0"/>
              <a:t>, </a:t>
            </a:r>
            <a:r>
              <a:rPr lang="en-US" dirty="0" err="1"/>
              <a:t>который</a:t>
            </a:r>
            <a:r>
              <a:rPr lang="en-US" dirty="0"/>
              <a:t> </a:t>
            </a:r>
            <a:r>
              <a:rPr lang="en-US" dirty="0" err="1"/>
              <a:t>поддерживает</a:t>
            </a:r>
            <a:r>
              <a:rPr lang="en-US" dirty="0"/>
              <a:t> </a:t>
            </a:r>
            <a:r>
              <a:rPr lang="en-US" dirty="0" err="1"/>
              <a:t>смежность</a:t>
            </a:r>
            <a:r>
              <a:rPr lang="en-US" dirty="0"/>
              <a:t> </a:t>
            </a:r>
            <a:r>
              <a:rPr lang="en-US" dirty="0" err="1"/>
              <a:t>со</a:t>
            </a:r>
            <a:r>
              <a:rPr lang="en-US" dirty="0"/>
              <a:t> </a:t>
            </a:r>
            <a:r>
              <a:rPr lang="en-US" dirty="0" err="1"/>
              <a:t>всеми</a:t>
            </a:r>
            <a:r>
              <a:rPr lang="en-US" dirty="0"/>
              <a:t> </a:t>
            </a:r>
            <a:r>
              <a:rPr lang="en-US" dirty="0" err="1"/>
              <a:t>другими</a:t>
            </a:r>
            <a:r>
              <a:rPr lang="en-US" dirty="0"/>
              <a:t> </a:t>
            </a:r>
            <a:r>
              <a:rPr lang="en-US" dirty="0" err="1"/>
              <a:t>маршрутизаторами</a:t>
            </a:r>
            <a:r>
              <a:rPr lang="en-US" dirty="0"/>
              <a:t> OSPF в </a:t>
            </a:r>
            <a:r>
              <a:rPr lang="en-US" dirty="0" err="1"/>
              <a:t>том</a:t>
            </a:r>
            <a:r>
              <a:rPr lang="en-US" dirty="0"/>
              <a:t> </a:t>
            </a:r>
            <a:r>
              <a:rPr lang="en-US" dirty="0" err="1"/>
              <a:t>же</a:t>
            </a:r>
            <a:r>
              <a:rPr lang="en-US" dirty="0"/>
              <a:t> </a:t>
            </a:r>
            <a:r>
              <a:rPr lang="en-US" dirty="0" err="1"/>
              <a:t>сегменте</a:t>
            </a:r>
            <a:r>
              <a:rPr lang="en-US" dirty="0"/>
              <a:t> </a:t>
            </a:r>
            <a:r>
              <a:rPr lang="en-US" dirty="0" err="1"/>
              <a:t>сети</a:t>
            </a:r>
            <a:r>
              <a:rPr lang="en-US" dirty="0"/>
              <a:t> и </a:t>
            </a:r>
            <a:r>
              <a:rPr lang="en-US" dirty="0" err="1"/>
              <a:t>обменивается</a:t>
            </a:r>
            <a:r>
              <a:rPr lang="en-US" dirty="0"/>
              <a:t> с </a:t>
            </a:r>
            <a:r>
              <a:rPr lang="en-US" dirty="0" err="1"/>
              <a:t>этими</a:t>
            </a:r>
            <a:r>
              <a:rPr lang="en-US" dirty="0"/>
              <a:t> </a:t>
            </a:r>
            <a:r>
              <a:rPr lang="en-US" dirty="0" err="1"/>
              <a:t>маршрутизаторами</a:t>
            </a:r>
            <a:r>
              <a:rPr lang="en-US" dirty="0"/>
              <a:t> LSA.</a:t>
            </a:r>
            <a:endParaRPr lang="en-US" dirty="0">
              <a:cs typeface="Calibri"/>
            </a:endParaRPr>
          </a:p>
          <a:p>
            <a:r>
              <a:rPr lang="en-US" dirty="0"/>
              <a:t>2. BDR: BDR — </a:t>
            </a:r>
            <a:r>
              <a:rPr lang="en-US" dirty="0" err="1"/>
              <a:t>это</a:t>
            </a:r>
            <a:r>
              <a:rPr lang="en-US" dirty="0"/>
              <a:t> </a:t>
            </a:r>
            <a:r>
              <a:rPr lang="en-US" dirty="0" err="1"/>
              <a:t>резервный</a:t>
            </a:r>
            <a:r>
              <a:rPr lang="en-US" dirty="0"/>
              <a:t> DR. </a:t>
            </a:r>
            <a:endParaRPr lang="en-US" dirty="0">
              <a:cs typeface="Calibri"/>
            </a:endParaRPr>
          </a:p>
          <a:p>
            <a:r>
              <a:rPr lang="en-US" dirty="0"/>
              <a:t>3. </a:t>
            </a:r>
            <a:r>
              <a:rPr lang="en-US" dirty="0" err="1"/>
              <a:t>Другой</a:t>
            </a:r>
            <a:r>
              <a:rPr lang="en-US" dirty="0"/>
              <a:t> DR: </a:t>
            </a:r>
            <a:r>
              <a:rPr lang="en-US" dirty="0" err="1"/>
              <a:t>Маршрутизатор</a:t>
            </a:r>
            <a:r>
              <a:rPr lang="en-US" dirty="0"/>
              <a:t>, </a:t>
            </a:r>
            <a:r>
              <a:rPr lang="en-US" dirty="0" err="1"/>
              <a:t>который</a:t>
            </a:r>
            <a:r>
              <a:rPr lang="en-US" dirty="0"/>
              <a:t> </a:t>
            </a:r>
            <a:r>
              <a:rPr lang="en-US" dirty="0" err="1"/>
              <a:t>не</a:t>
            </a:r>
            <a:r>
              <a:rPr lang="en-US" dirty="0"/>
              <a:t> </a:t>
            </a:r>
            <a:r>
              <a:rPr lang="en-US" dirty="0" err="1"/>
              <a:t>является</a:t>
            </a:r>
            <a:r>
              <a:rPr lang="en-US" dirty="0"/>
              <a:t> </a:t>
            </a:r>
            <a:r>
              <a:rPr lang="en-US" dirty="0" err="1"/>
              <a:t>ни</a:t>
            </a:r>
            <a:r>
              <a:rPr lang="en-US" dirty="0"/>
              <a:t> DR, </a:t>
            </a:r>
            <a:r>
              <a:rPr lang="en-US" dirty="0" err="1"/>
              <a:t>ни</a:t>
            </a:r>
            <a:r>
              <a:rPr lang="en-US" dirty="0"/>
              <a:t> BDR, </a:t>
            </a:r>
            <a:r>
              <a:rPr lang="en-US" dirty="0" err="1"/>
              <a:t>является</a:t>
            </a:r>
            <a:r>
              <a:rPr lang="en-US" dirty="0"/>
              <a:t> DR Other. DR </a:t>
            </a:r>
            <a:r>
              <a:rPr lang="en-US" dirty="0" err="1"/>
              <a:t>Другие</a:t>
            </a:r>
            <a:r>
              <a:rPr lang="en-US" dirty="0"/>
              <a:t> </a:t>
            </a:r>
            <a:r>
              <a:rPr lang="en-US" dirty="0" err="1"/>
              <a:t>не</a:t>
            </a:r>
            <a:r>
              <a:rPr lang="en-US" dirty="0"/>
              <a:t> </a:t>
            </a:r>
            <a:r>
              <a:rPr lang="en-US" dirty="0" err="1"/>
              <a:t>образуют</a:t>
            </a:r>
            <a:r>
              <a:rPr lang="en-US" dirty="0"/>
              <a:t> </a:t>
            </a:r>
            <a:r>
              <a:rPr lang="en-US" dirty="0" err="1"/>
              <a:t>смежности</a:t>
            </a:r>
            <a:r>
              <a:rPr lang="en-US" dirty="0"/>
              <a:t> </a:t>
            </a:r>
            <a:r>
              <a:rPr lang="en-US" dirty="0" err="1"/>
              <a:t>между</a:t>
            </a:r>
            <a:r>
              <a:rPr lang="en-US" dirty="0"/>
              <a:t> </a:t>
            </a:r>
            <a:r>
              <a:rPr lang="en-US" dirty="0" err="1"/>
              <a:t>собой</a:t>
            </a:r>
            <a:r>
              <a:rPr lang="en-US" dirty="0"/>
              <a:t> и </a:t>
            </a:r>
            <a:r>
              <a:rPr lang="en-US" dirty="0" err="1"/>
              <a:t>не</a:t>
            </a:r>
            <a:r>
              <a:rPr lang="en-US" dirty="0"/>
              <a:t> </a:t>
            </a:r>
            <a:r>
              <a:rPr lang="en-US" dirty="0" err="1"/>
              <a:t>обмениваются</a:t>
            </a:r>
            <a:r>
              <a:rPr lang="en-US" dirty="0"/>
              <a:t> </a:t>
            </a:r>
            <a:r>
              <a:rPr lang="en-US" dirty="0" err="1"/>
              <a:t>маршрутной</a:t>
            </a:r>
            <a:r>
              <a:rPr lang="en-US" dirty="0"/>
              <a:t> </a:t>
            </a:r>
            <a:r>
              <a:rPr lang="en-US" dirty="0" err="1"/>
              <a:t>информацией</a:t>
            </a:r>
            <a:r>
              <a:rPr lang="en-US" dirty="0"/>
              <a:t>. </a:t>
            </a:r>
            <a:r>
              <a:rPr lang="en-US" dirty="0" err="1"/>
              <a:t>Таким</a:t>
            </a:r>
            <a:r>
              <a:rPr lang="en-US" dirty="0"/>
              <a:t> </a:t>
            </a:r>
            <a:r>
              <a:rPr lang="en-US" dirty="0" err="1"/>
              <a:t>образом</a:t>
            </a:r>
            <a:r>
              <a:rPr lang="en-US" dirty="0"/>
              <a:t>, </a:t>
            </a:r>
            <a:r>
              <a:rPr lang="en-US" dirty="0" err="1"/>
              <a:t>количество</a:t>
            </a:r>
            <a:r>
              <a:rPr lang="en-US" dirty="0"/>
              <a:t> </a:t>
            </a:r>
            <a:r>
              <a:rPr lang="en-US" dirty="0" err="1"/>
              <a:t>смежностей</a:t>
            </a:r>
            <a:r>
              <a:rPr lang="en-US" dirty="0"/>
              <a:t>, </a:t>
            </a:r>
            <a:r>
              <a:rPr lang="en-US" dirty="0" err="1"/>
              <a:t>образованных</a:t>
            </a:r>
            <a:r>
              <a:rPr lang="en-US" dirty="0"/>
              <a:t> </a:t>
            </a:r>
            <a:r>
              <a:rPr lang="en-US" dirty="0" err="1"/>
              <a:t>между</a:t>
            </a:r>
            <a:r>
              <a:rPr lang="en-US" dirty="0"/>
              <a:t> </a:t>
            </a:r>
            <a:r>
              <a:rPr lang="en-US" dirty="0" err="1"/>
              <a:t>маршрутизаторами</a:t>
            </a:r>
            <a:r>
              <a:rPr lang="en-US" dirty="0"/>
              <a:t> в </a:t>
            </a:r>
            <a:r>
              <a:rPr lang="en-US" dirty="0" err="1"/>
              <a:t>широковещательной</a:t>
            </a:r>
            <a:r>
              <a:rPr lang="en-US" dirty="0"/>
              <a:t> </a:t>
            </a:r>
            <a:r>
              <a:rPr lang="en-US" dirty="0" err="1"/>
              <a:t>сети</a:t>
            </a:r>
            <a:r>
              <a:rPr lang="en-US" dirty="0"/>
              <a:t> </a:t>
            </a:r>
            <a:r>
              <a:rPr lang="en-US" dirty="0" err="1"/>
              <a:t>или</a:t>
            </a:r>
            <a:r>
              <a:rPr lang="en-US" dirty="0"/>
              <a:t> </a:t>
            </a:r>
            <a:r>
              <a:rPr lang="en-US" dirty="0" err="1"/>
              <a:t>сети</a:t>
            </a:r>
            <a:r>
              <a:rPr lang="en-US" dirty="0"/>
              <a:t> NBMA,</a:t>
            </a:r>
            <a:endParaRPr lang="en-US" dirty="0">
              <a:cs typeface="Calibri"/>
            </a:endParaRPr>
          </a:p>
          <a:p>
            <a:r>
              <a:rPr lang="en-US" dirty="0" err="1"/>
              <a:t>уменьшается</a:t>
            </a:r>
            <a:r>
              <a:rPr lang="en-US" dirty="0"/>
              <a:t>. </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267</a:t>
            </a:fld>
            <a:endParaRPr lang="ru-RU" noProof="0"/>
          </a:p>
        </p:txBody>
      </p:sp>
    </p:spTree>
    <p:extLst>
      <p:ext uri="{BB962C8B-B14F-4D97-AF65-F5344CB8AC3E}">
        <p14:creationId xmlns:p14="http://schemas.microsoft.com/office/powerpoint/2010/main" val="238669137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The DR and BDR are elected by the Hello protocol. Each router writes the DR it votes for</a:t>
            </a:r>
            <a:br>
              <a:rPr lang="en-US" dirty="0">
                <a:cs typeface="+mn-lt"/>
              </a:rPr>
            </a:br>
            <a:r>
              <a:rPr lang="en-US" dirty="0"/>
              <a:t>into a Hello packet advertised to other routers on the same network segment. The</a:t>
            </a:r>
            <a:br>
              <a:rPr lang="en-US" dirty="0">
                <a:cs typeface="+mn-lt"/>
              </a:rPr>
            </a:br>
            <a:r>
              <a:rPr lang="en-US" dirty="0"/>
              <a:t>selection criteria of DR as BDR is listed as below:-</a:t>
            </a:r>
            <a:br>
              <a:rPr lang="en-US" dirty="0">
                <a:cs typeface="+mn-lt"/>
              </a:rPr>
            </a:br>
            <a:r>
              <a:rPr lang="en-US" dirty="0"/>
              <a:t>1. When two routers on the same network segment declare themselves the DR, the router</a:t>
            </a:r>
            <a:br>
              <a:rPr lang="en-US" dirty="0">
                <a:cs typeface="+mn-lt"/>
              </a:rPr>
            </a:br>
            <a:r>
              <a:rPr lang="en-US" dirty="0"/>
              <a:t>with a higher DR priority wins.</a:t>
            </a:r>
            <a:br>
              <a:rPr lang="en-US" dirty="0">
                <a:cs typeface="+mn-lt"/>
              </a:rPr>
            </a:br>
            <a:r>
              <a:rPr lang="en-US" dirty="0"/>
              <a:t>2. If the DR priorities are the same, the router with a larger router ID wins.</a:t>
            </a:r>
            <a:br>
              <a:rPr lang="en-US" dirty="0">
                <a:cs typeface="+mn-lt"/>
              </a:rPr>
            </a:br>
            <a:r>
              <a:rPr lang="en-US" dirty="0"/>
              <a:t>3. A router with the priority 0 is not elected as DR or BDR.</a:t>
            </a:r>
            <a:br>
              <a:rPr lang="en-US" dirty="0">
                <a:cs typeface="+mn-lt"/>
              </a:rPr>
            </a:br>
            <a:r>
              <a:rPr lang="en-US" dirty="0"/>
              <a:t> DR is elected only on broadcast or NBMA interfaces. No DR is elected on P2P or P2MP</a:t>
            </a:r>
            <a:br>
              <a:rPr lang="en-US" dirty="0">
                <a:cs typeface="+mn-lt"/>
              </a:rPr>
            </a:br>
            <a:r>
              <a:rPr lang="en-US" dirty="0"/>
              <a:t>interfaces.</a:t>
            </a:r>
            <a:br>
              <a:rPr lang="en-US" dirty="0">
                <a:cs typeface="+mn-lt"/>
              </a:rPr>
            </a:br>
            <a:r>
              <a:rPr lang="en-US" dirty="0"/>
              <a:t> DR is based on the network segment and relative to a router interface. A router that</a:t>
            </a:r>
            <a:br>
              <a:rPr lang="en-US" dirty="0">
                <a:cs typeface="+mn-lt"/>
              </a:rPr>
            </a:br>
            <a:r>
              <a:rPr lang="en-US" dirty="0"/>
              <a:t>functions as the DR on an interface may be a BDR or DR Other on another interface.</a:t>
            </a:r>
            <a:br>
              <a:rPr lang="en-US" dirty="0">
                <a:cs typeface="+mn-lt"/>
              </a:rPr>
            </a:br>
            <a:r>
              <a:rPr lang="en-US" dirty="0"/>
              <a:t> If the DR and BDR are elected, a newly added router, regardless of its DR priority, does not</a:t>
            </a:r>
            <a:br>
              <a:rPr lang="en-US" dirty="0">
                <a:cs typeface="+mn-lt"/>
              </a:rPr>
            </a:br>
            <a:r>
              <a:rPr lang="en-US" dirty="0"/>
              <a:t>become the DR of the network segment immediately.</a:t>
            </a:r>
            <a:br>
              <a:rPr lang="en-US" dirty="0">
                <a:cs typeface="+mn-lt"/>
              </a:rPr>
            </a:br>
            <a:r>
              <a:rPr lang="en-US" dirty="0"/>
              <a:t> The DR is not necessarily the router with the highest DR priority. Likewise, the BDR is not</a:t>
            </a:r>
            <a:br>
              <a:rPr lang="en-US" dirty="0">
                <a:cs typeface="+mn-lt"/>
              </a:rPr>
            </a:br>
            <a:r>
              <a:rPr lang="en-US" dirty="0"/>
              <a:t>necessarily the router with the second highest DR priority.</a:t>
            </a:r>
            <a:br>
              <a:rPr lang="en-US" dirty="0">
                <a:cs typeface="+mn-lt"/>
              </a:rPr>
            </a:br>
            <a:r>
              <a:rPr lang="en-US" dirty="0"/>
              <a:t> On the Ethernet shown in the preceding figure, the DR is 10.1.1.1 and the BDR is 10.1.1.2.</a:t>
            </a:r>
            <a:br>
              <a:rPr lang="en-US" dirty="0">
                <a:cs typeface="+mn-lt"/>
              </a:rPr>
            </a:br>
            <a:r>
              <a:rPr lang="en-US" dirty="0"/>
              <a:t>If a router is added to the network, configure the priority of the added router as 120,</a:t>
            </a:r>
            <a:br>
              <a:rPr lang="en-US" dirty="0">
                <a:cs typeface="+mn-lt"/>
              </a:rPr>
            </a:br>
            <a:r>
              <a:rPr lang="en-US" dirty="0"/>
              <a:t>which is greater than the priority of the original DR, 100, and the priority of the original</a:t>
            </a:r>
            <a:br>
              <a:rPr lang="en-US" dirty="0">
                <a:cs typeface="+mn-lt"/>
              </a:rPr>
            </a:br>
            <a:r>
              <a:rPr lang="en-US" dirty="0"/>
              <a:t>BDR, 90. The added router does not become the new DR though it has the highest priority.</a:t>
            </a:r>
            <a:br>
              <a:rPr lang="en-US" dirty="0">
                <a:cs typeface="+mn-lt"/>
              </a:rPr>
            </a:br>
            <a:r>
              <a:rPr lang="en-US" dirty="0"/>
              <a:t>This maintains the network stability.</a:t>
            </a:r>
            <a:endParaRPr lang="ru-RU" dirty="0"/>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268</a:t>
            </a:fld>
            <a:endParaRPr lang="ru-RU" noProof="0"/>
          </a:p>
        </p:txBody>
      </p:sp>
    </p:spTree>
    <p:extLst>
      <p:ext uri="{BB962C8B-B14F-4D97-AF65-F5344CB8AC3E}">
        <p14:creationId xmlns:p14="http://schemas.microsoft.com/office/powerpoint/2010/main" val="107893744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When the OSPF state becomes “Two-way” on a broadcast network, it means this Router’s</a:t>
            </a:r>
            <a:br>
              <a:rPr lang="en-US" dirty="0">
                <a:cs typeface="+mn-lt"/>
              </a:rPr>
            </a:br>
            <a:r>
              <a:rPr lang="en-US" dirty="0"/>
              <a:t>neighbor relationship is established.</a:t>
            </a:r>
            <a:endParaRPr lang="ru-RU"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269</a:t>
            </a:fld>
            <a:endParaRPr lang="ru-RU" noProof="0"/>
          </a:p>
        </p:txBody>
      </p:sp>
    </p:spTree>
    <p:extLst>
      <p:ext uri="{BB962C8B-B14F-4D97-AF65-F5344CB8AC3E}">
        <p14:creationId xmlns:p14="http://schemas.microsoft.com/office/powerpoint/2010/main" val="140732378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No DR or BDR needs to be elected on a P2P link, P2MP link, or virtual link.</a:t>
            </a:r>
            <a:br>
              <a:rPr lang="en-US" dirty="0">
                <a:cs typeface="+mn-lt"/>
              </a:rPr>
            </a:br>
            <a:r>
              <a:rPr lang="en-US" dirty="0"/>
              <a:t> After the interface goes up, the router enters the point–to-point state and attempts to</a:t>
            </a:r>
            <a:br>
              <a:rPr lang="en-US" dirty="0">
                <a:cs typeface="+mn-lt"/>
              </a:rPr>
            </a:br>
            <a:r>
              <a:rPr lang="en-US" dirty="0"/>
              <a:t>establish a neighbor relationship with its neighbor.</a:t>
            </a:r>
            <a:br>
              <a:rPr lang="en-US" dirty="0">
                <a:cs typeface="+mn-lt"/>
              </a:rPr>
            </a:br>
            <a:r>
              <a:rPr lang="en-US" dirty="0"/>
              <a:t> After the interface receives a Hello packet, the router enters the Init state. This process is</a:t>
            </a:r>
            <a:br>
              <a:rPr lang="en-US" dirty="0">
                <a:cs typeface="+mn-lt"/>
              </a:rPr>
            </a:br>
            <a:r>
              <a:rPr lang="en-US" dirty="0"/>
              <a:t>different from that on a broadcast link or NBMA link.</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270</a:t>
            </a:fld>
            <a:endParaRPr lang="ru-RU" noProof="0"/>
          </a:p>
        </p:txBody>
      </p:sp>
    </p:spTree>
    <p:extLst>
      <p:ext uri="{BB962C8B-B14F-4D97-AF65-F5344CB8AC3E}">
        <p14:creationId xmlns:p14="http://schemas.microsoft.com/office/powerpoint/2010/main" val="302599753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1. After the neighbor state becomes </a:t>
            </a:r>
            <a:r>
              <a:rPr lang="en-US" dirty="0" err="1"/>
              <a:t>ExStart</a:t>
            </a:r>
            <a:r>
              <a:rPr lang="en-US" dirty="0"/>
              <a:t>, RTA sends RTB the first DD packet in which the DD</a:t>
            </a:r>
            <a:br>
              <a:rPr lang="en-US" dirty="0">
                <a:cs typeface="+mn-lt"/>
              </a:rPr>
            </a:br>
            <a:r>
              <a:rPr lang="en-US" dirty="0"/>
              <a:t>sequence number is set to 552A (assumed). The Init bit is se to 1, indicating that this packet is the</a:t>
            </a:r>
            <a:br>
              <a:rPr lang="en-US" dirty="0">
                <a:cs typeface="+mn-lt"/>
              </a:rPr>
            </a:br>
            <a:r>
              <a:rPr lang="en-US" dirty="0"/>
              <a:t>first in the sequence of DD packets. The More bit is set to 1, indicating that more DD packets are to</a:t>
            </a:r>
            <a:br>
              <a:rPr lang="en-US" dirty="0">
                <a:cs typeface="+mn-lt"/>
              </a:rPr>
            </a:br>
            <a:r>
              <a:rPr lang="en-US" dirty="0"/>
              <a:t>follow. The Master/Slave bit is set to 1, indicating that the router is the master during the database</a:t>
            </a:r>
            <a:br>
              <a:rPr lang="en-US" dirty="0">
                <a:cs typeface="+mn-lt"/>
              </a:rPr>
            </a:br>
            <a:r>
              <a:rPr lang="en-US" dirty="0"/>
              <a:t>exchange process.</a:t>
            </a:r>
            <a:br>
              <a:rPr lang="en-US" dirty="0">
                <a:cs typeface="+mn-lt"/>
              </a:rPr>
            </a:br>
            <a:r>
              <a:rPr lang="en-US" dirty="0"/>
              <a:t>2. After the neighbor state becomes </a:t>
            </a:r>
            <a:r>
              <a:rPr lang="en-US" dirty="0" err="1"/>
              <a:t>ExStart</a:t>
            </a:r>
            <a:r>
              <a:rPr lang="en-US" dirty="0"/>
              <a:t>, RTB sends RTA the first DD packet in which the DD</a:t>
            </a:r>
            <a:br>
              <a:rPr lang="en-US" dirty="0">
                <a:cs typeface="+mn-lt"/>
              </a:rPr>
            </a:br>
            <a:r>
              <a:rPr lang="en-US" dirty="0"/>
              <a:t>sequence number is set to 5528 (assumed). As the router ID of RTB is larger than that of RTA, RTB</a:t>
            </a:r>
            <a:br>
              <a:rPr lang="en-US" dirty="0">
                <a:cs typeface="+mn-lt"/>
              </a:rPr>
            </a:br>
            <a:r>
              <a:rPr lang="en-US" dirty="0"/>
              <a:t>should function as the master. After the router ID comparison is complete, RTA generates a</a:t>
            </a:r>
            <a:br>
              <a:rPr lang="en-US" dirty="0">
                <a:cs typeface="+mn-lt"/>
              </a:rPr>
            </a:br>
            <a:r>
              <a:rPr lang="en-US" dirty="0" err="1"/>
              <a:t>NegotiationDone</a:t>
            </a:r>
            <a:r>
              <a:rPr lang="en-US" dirty="0"/>
              <a:t> event. Therefore, the RTA neighbor state transitions from </a:t>
            </a:r>
            <a:r>
              <a:rPr lang="en-US" dirty="0" err="1"/>
              <a:t>ExStart</a:t>
            </a:r>
            <a:r>
              <a:rPr lang="en-US" dirty="0"/>
              <a:t> to Exchange.</a:t>
            </a:r>
            <a:br>
              <a:rPr lang="en-US" dirty="0">
                <a:cs typeface="+mn-lt"/>
              </a:rPr>
            </a:br>
            <a:r>
              <a:rPr lang="en-US" dirty="0"/>
              <a:t>3. After the neighbor state becomes Exchange, RTA sends a new DD packet carrying the LSDB</a:t>
            </a:r>
            <a:br>
              <a:rPr lang="en-US" dirty="0">
                <a:cs typeface="+mn-lt"/>
              </a:rPr>
            </a:br>
            <a:r>
              <a:rPr lang="en-US" dirty="0"/>
              <a:t>summary information. The DD sequence number is set to that used by RTB in step 2. The More bit</a:t>
            </a:r>
            <a:br>
              <a:rPr lang="en-US" dirty="0">
                <a:cs typeface="+mn-lt"/>
              </a:rPr>
            </a:br>
            <a:r>
              <a:rPr lang="en-US" dirty="0"/>
              <a:t>is set to 0, indicating that no more DD packet is needed to describe the LSDB. The Master/Slave bit</a:t>
            </a:r>
            <a:br>
              <a:rPr lang="en-US" dirty="0">
                <a:cs typeface="+mn-lt"/>
              </a:rPr>
            </a:br>
            <a:r>
              <a:rPr lang="en-US" dirty="0"/>
              <a:t>is set t 0, indicating that RTA asserts itself as the slave. On receiving the DD packet, a</a:t>
            </a:r>
            <a:br>
              <a:rPr lang="en-US" dirty="0">
                <a:cs typeface="+mn-lt"/>
              </a:rPr>
            </a:br>
            <a:r>
              <a:rPr lang="en-US" dirty="0" err="1"/>
              <a:t>NegotiationDone</a:t>
            </a:r>
            <a:r>
              <a:rPr lang="en-US" dirty="0"/>
              <a:t> event is generated on RTB. Therefore, the state of RTB changes to Exchange.</a:t>
            </a:r>
            <a:br>
              <a:rPr lang="en-US" dirty="0">
                <a:cs typeface="+mn-lt"/>
              </a:rPr>
            </a:br>
            <a:r>
              <a:rPr lang="en-US" dirty="0"/>
              <a:t>4. After the neighbor state changes to Exchange, RTB sends a new DD packet that carries LSDB</a:t>
            </a:r>
            <a:br>
              <a:rPr lang="en-US" dirty="0">
                <a:cs typeface="+mn-lt"/>
              </a:rPr>
            </a:br>
            <a:r>
              <a:rPr lang="en-US" dirty="0"/>
              <a:t>description information, with the DD sequence number set to 5529 (the previously used DD</a:t>
            </a:r>
            <a:br>
              <a:rPr lang="en-US" dirty="0">
                <a:cs typeface="+mn-lt"/>
              </a:rPr>
            </a:br>
            <a:r>
              <a:rPr lang="en-US" dirty="0"/>
              <a:t>sequence number increase 1).</a:t>
            </a:r>
            <a:br>
              <a:rPr lang="en-US" dirty="0">
                <a:cs typeface="+mn-lt"/>
              </a:rPr>
            </a:br>
            <a:r>
              <a:rPr lang="en-US" dirty="0"/>
              <a:t>5. RTA does not need any new DD packet to describe its LSDB. Functioning as the slave, however,</a:t>
            </a:r>
            <a:br>
              <a:rPr lang="en-US" dirty="0">
                <a:cs typeface="+mn-lt"/>
              </a:rPr>
            </a:br>
            <a:r>
              <a:rPr lang="en-US" dirty="0"/>
              <a:t>RTA needs to acknowledge each DD packet sent by RTB, which is the master. Therefore, RTA sends</a:t>
            </a:r>
            <a:br>
              <a:rPr lang="en-US" dirty="0">
                <a:cs typeface="+mn-lt"/>
              </a:rPr>
            </a:br>
            <a:r>
              <a:rPr lang="en-US" dirty="0"/>
              <a:t>RTB a new and empty DD packet whose sequence number is 5529.</a:t>
            </a:r>
            <a:br>
              <a:rPr lang="en-US" dirty="0">
                <a:cs typeface="+mn-lt"/>
              </a:rPr>
            </a:br>
            <a:r>
              <a:rPr lang="en-US" dirty="0"/>
              <a:t>6. After sending the last DD packet, RTA generates an </a:t>
            </a:r>
            <a:r>
              <a:rPr lang="en-US" dirty="0" err="1"/>
              <a:t>ExchangeDone</a:t>
            </a:r>
            <a:r>
              <a:rPr lang="en-US" dirty="0"/>
              <a:t> event to change the neighbor</a:t>
            </a:r>
            <a:br>
              <a:rPr lang="en-US" dirty="0">
                <a:cs typeface="+mn-lt"/>
              </a:rPr>
            </a:br>
            <a:r>
              <a:rPr lang="en-US" dirty="0"/>
              <a:t>state to Loading. After RTB receives the last DD packet, if the LSDB of RTB is the most recent and</a:t>
            </a:r>
            <a:br>
              <a:rPr lang="en-US" dirty="0">
                <a:cs typeface="+mn-lt"/>
              </a:rPr>
            </a:br>
            <a:r>
              <a:rPr lang="en-US" dirty="0"/>
              <a:t>RTB does not need to send any update request to RTA, RTB transits to the Full state.</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271</a:t>
            </a:fld>
            <a:endParaRPr lang="ru-RU" noProof="0"/>
          </a:p>
        </p:txBody>
      </p:sp>
    </p:spTree>
    <p:extLst>
      <p:ext uri="{BB962C8B-B14F-4D97-AF65-F5344CB8AC3E}">
        <p14:creationId xmlns:p14="http://schemas.microsoft.com/office/powerpoint/2010/main" val="141255224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7. After the neighbor state becomes Loading, RTA starts sending LSRs to RTB, asking for the</a:t>
            </a:r>
            <a:br>
              <a:rPr lang="en-US" dirty="0">
                <a:cs typeface="+mn-lt"/>
              </a:rPr>
            </a:br>
            <a:r>
              <a:rPr lang="en-US" dirty="0"/>
              <a:t>link state information that is discovered by DD packets in the Exchange state but is not</a:t>
            </a:r>
            <a:br>
              <a:rPr lang="en-US" dirty="0">
                <a:cs typeface="+mn-lt"/>
              </a:rPr>
            </a:br>
            <a:r>
              <a:rPr lang="en-US" dirty="0"/>
              <a:t>found in the local LSDB.</a:t>
            </a:r>
            <a:br>
              <a:rPr lang="en-US" dirty="0">
                <a:cs typeface="+mn-lt"/>
              </a:rPr>
            </a:br>
            <a:r>
              <a:rPr lang="en-US" dirty="0"/>
              <a:t>8. After receiving the LSR, RTB sends an LSU carrying the detailed information about the</a:t>
            </a:r>
            <a:br>
              <a:rPr lang="en-US" dirty="0">
                <a:cs typeface="+mn-lt"/>
              </a:rPr>
            </a:br>
            <a:r>
              <a:rPr lang="en-US" dirty="0"/>
              <a:t>requested link state to RTA. On receiving the LSU, RTA changes the neighbor state from</a:t>
            </a:r>
            <a:br>
              <a:rPr lang="en-US" dirty="0">
                <a:cs typeface="+mn-lt"/>
              </a:rPr>
            </a:br>
            <a:r>
              <a:rPr lang="en-US" dirty="0"/>
              <a:t>Loading to Full.</a:t>
            </a:r>
            <a:br>
              <a:rPr lang="en-US" dirty="0">
                <a:cs typeface="+mn-lt"/>
              </a:rPr>
            </a:br>
            <a:r>
              <a:rPr lang="en-US" dirty="0"/>
              <a:t>9. RTA sends LS Ack packets to RTB to ensure reliable information transmission. LS Ack</a:t>
            </a:r>
            <a:br>
              <a:rPr lang="en-US" dirty="0">
                <a:cs typeface="+mn-lt"/>
              </a:rPr>
            </a:br>
            <a:r>
              <a:rPr lang="en-US" dirty="0"/>
              <a:t>packets are used to flood the acknowledgments of received LSAs.</a:t>
            </a:r>
            <a:br>
              <a:rPr lang="en-US" dirty="0">
                <a:cs typeface="+mn-lt"/>
              </a:rPr>
            </a:br>
            <a:r>
              <a:rPr lang="en-US" dirty="0"/>
              <a:t>10. The neighbor state becomes Full, indicating that an adjacency is fully established.</a:t>
            </a:r>
            <a:endParaRPr lang="ru-RU" dirty="0"/>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272</a:t>
            </a:fld>
            <a:endParaRPr lang="ru-RU" noProof="0"/>
          </a:p>
        </p:txBody>
      </p:sp>
    </p:spTree>
    <p:extLst>
      <p:ext uri="{BB962C8B-B14F-4D97-AF65-F5344CB8AC3E}">
        <p14:creationId xmlns:p14="http://schemas.microsoft.com/office/powerpoint/2010/main" val="111740099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LSAs contain the topology information required for OSPF route calculation and</a:t>
            </a:r>
            <a:br>
              <a:rPr lang="en-US" dirty="0">
                <a:cs typeface="+mn-lt"/>
              </a:rPr>
            </a:br>
            <a:r>
              <a:rPr lang="en-US" dirty="0"/>
              <a:t>provide basis for OSPF route calculation. Each router in an AS generates one type</a:t>
            </a:r>
            <a:br>
              <a:rPr lang="en-US" dirty="0">
                <a:cs typeface="+mn-lt"/>
              </a:rPr>
            </a:br>
            <a:r>
              <a:rPr lang="en-US" dirty="0"/>
              <a:t>or multiple types of LSAs depending on router types. In OSPF, routing information</a:t>
            </a:r>
            <a:br>
              <a:rPr lang="en-US" dirty="0">
                <a:cs typeface="+mn-lt"/>
              </a:rPr>
            </a:br>
            <a:r>
              <a:rPr lang="en-US" dirty="0"/>
              <a:t>description is encapsulated in advertised LSAs.</a:t>
            </a:r>
            <a:endParaRPr lang="ru-RU"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274</a:t>
            </a:fld>
            <a:endParaRPr lang="ru-RU" noProof="0"/>
          </a:p>
        </p:txBody>
      </p:sp>
    </p:spTree>
    <p:extLst>
      <p:ext uri="{BB962C8B-B14F-4D97-AF65-F5344CB8AC3E}">
        <p14:creationId xmlns:p14="http://schemas.microsoft.com/office/powerpoint/2010/main" val="394695095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As an interior gateway protocol (IGP) based on the link state algorithm, IS-IS resembles</a:t>
            </a:r>
            <a:br>
              <a:rPr lang="en-US" dirty="0">
                <a:cs typeface="+mn-lt"/>
              </a:rPr>
            </a:br>
            <a:r>
              <a:rPr lang="en-US" dirty="0"/>
              <a:t>OSPF in many ways. IS-IS, however has two characteristics different from those of OSPF.</a:t>
            </a:r>
            <a:br>
              <a:rPr lang="en-US" dirty="0">
                <a:cs typeface="+mn-lt"/>
              </a:rPr>
            </a:br>
            <a:r>
              <a:rPr lang="en-US" dirty="0"/>
              <a:t> Packets constructed by using the TLV structure allow high flexibility and scalability. The</a:t>
            </a:r>
            <a:br>
              <a:rPr lang="en-US" dirty="0">
                <a:cs typeface="+mn-lt"/>
              </a:rPr>
            </a:br>
            <a:r>
              <a:rPr lang="en-US" dirty="0"/>
              <a:t>overall structure of a packet adopting the TLV format is fixed. The only difference of</a:t>
            </a:r>
            <a:br>
              <a:rPr lang="en-US" dirty="0">
                <a:cs typeface="+mn-lt"/>
              </a:rPr>
            </a:br>
            <a:r>
              <a:rPr lang="en-US" dirty="0"/>
              <a:t>packets is their TLV parts. In addition, multiple TLV structures can be used in one packet</a:t>
            </a:r>
            <a:br>
              <a:rPr lang="en-US" dirty="0">
                <a:cs typeface="+mn-lt"/>
              </a:rPr>
            </a:br>
            <a:r>
              <a:rPr lang="en-US" dirty="0"/>
              <a:t>and TLVs can be nested. A new feature can be supported by adding the corresponding</a:t>
            </a:r>
            <a:br>
              <a:rPr lang="en-US" dirty="0">
                <a:cs typeface="+mn-lt"/>
              </a:rPr>
            </a:br>
            <a:r>
              <a:rPr lang="en-US" dirty="0"/>
              <a:t>TLV structure type without changing the entire packet structure.</a:t>
            </a:r>
            <a:br>
              <a:rPr lang="en-US" dirty="0">
                <a:cs typeface="+mn-lt"/>
              </a:rPr>
            </a:br>
            <a:r>
              <a:rPr lang="en-US" dirty="0"/>
              <a:t> The TLV design allows IS-IS to easily support new technologies such as traffic engineering</a:t>
            </a:r>
            <a:br>
              <a:rPr lang="en-US" dirty="0">
                <a:cs typeface="+mn-lt"/>
              </a:rPr>
            </a:br>
            <a:r>
              <a:rPr lang="en-US" dirty="0"/>
              <a:t>(TE) and IPv6.</a:t>
            </a:r>
            <a:br>
              <a:rPr lang="en-US" dirty="0">
                <a:cs typeface="+mn-lt"/>
              </a:rPr>
            </a:b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278</a:t>
            </a:fld>
            <a:endParaRPr lang="ru-RU" noProof="0"/>
          </a:p>
        </p:txBody>
      </p:sp>
    </p:spTree>
    <p:extLst>
      <p:ext uri="{BB962C8B-B14F-4D97-AF65-F5344CB8AC3E}">
        <p14:creationId xmlns:p14="http://schemas.microsoft.com/office/powerpoint/2010/main" val="990039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Segoe UI" panose="020B0502040204020203" pitchFamily="34" charset="0"/>
              </a:rPr>
              <a:t>Once control and forwarding plane is separated and centralized control is realized, SDN</a:t>
            </a:r>
            <a:br>
              <a:rPr lang="en-US" sz="1800" dirty="0">
                <a:effectLst/>
                <a:latin typeface="Segoe UI" panose="020B0502040204020203" pitchFamily="34" charset="0"/>
              </a:rPr>
            </a:br>
            <a:r>
              <a:rPr lang="en-US" sz="1800" dirty="0">
                <a:effectLst/>
                <a:latin typeface="Segoe UI" panose="020B0502040204020203" pitchFamily="34" charset="0"/>
              </a:rPr>
              <a:t>controller is based on a software calculation to calculate internal network routes,</a:t>
            </a:r>
            <a:br>
              <a:rPr lang="en-US" sz="1800" dirty="0">
                <a:effectLst/>
                <a:latin typeface="Segoe UI" panose="020B0502040204020203" pitchFamily="34" charset="0"/>
              </a:rPr>
            </a:br>
            <a:r>
              <a:rPr lang="en-US" sz="1800" dirty="0">
                <a:effectLst/>
                <a:latin typeface="Segoe UI" panose="020B0502040204020203" pitchFamily="34" charset="0"/>
              </a:rPr>
              <a:t>generates forwarding table and forward the forwarding entry to the forwarders. Hence,</a:t>
            </a:r>
            <a:br>
              <a:rPr lang="en-US" sz="1800" dirty="0">
                <a:effectLst/>
                <a:latin typeface="Segoe UI" panose="020B0502040204020203" pitchFamily="34" charset="0"/>
              </a:rPr>
            </a:br>
            <a:r>
              <a:rPr lang="en-US" sz="1800" dirty="0">
                <a:effectLst/>
                <a:latin typeface="Segoe UI" panose="020B0502040204020203" pitchFamily="34" charset="0"/>
              </a:rPr>
              <a:t>the original mass number of routing protocols usage is replaced by software calculation</a:t>
            </a:r>
            <a:br>
              <a:rPr lang="en-US" sz="1800" dirty="0">
                <a:effectLst/>
                <a:latin typeface="Segoe UI" panose="020B0502040204020203" pitchFamily="34" charset="0"/>
              </a:rPr>
            </a:br>
            <a:r>
              <a:rPr lang="en-US" sz="1800" dirty="0">
                <a:effectLst/>
                <a:latin typeface="Segoe UI" panose="020B0502040204020203" pitchFamily="34" charset="0"/>
              </a:rPr>
              <a:t>and this simplifies network protocols indirectly. In other words, SDN characteristic of</a:t>
            </a:r>
            <a:br>
              <a:rPr lang="en-US" sz="1800" dirty="0">
                <a:effectLst/>
                <a:latin typeface="Segoe UI" panose="020B0502040204020203" pitchFamily="34" charset="0"/>
              </a:rPr>
            </a:br>
            <a:r>
              <a:rPr lang="en-US" sz="1800" dirty="0">
                <a:effectLst/>
                <a:latin typeface="Segoe UI" panose="020B0502040204020203" pitchFamily="34" charset="0"/>
              </a:rPr>
              <a:t>control and forwarding plane separation brings network simplification!</a:t>
            </a:r>
            <a:endParaRPr lang="en-US" sz="1800" dirty="0">
              <a:effectLst/>
              <a:latin typeface="Arial" panose="020B0604020202020204" pitchFamily="34" charset="0"/>
            </a:endParaRPr>
          </a:p>
          <a:p>
            <a:r>
              <a:rPr lang="en-US" sz="1800" dirty="0">
                <a:effectLst/>
                <a:latin typeface="Segoe UI" panose="020B0502040204020203" pitchFamily="34" charset="0"/>
              </a:rPr>
              <a:t> Due to physically separation of control plane and data plan, all the control operation</a:t>
            </a:r>
            <a:br>
              <a:rPr lang="en-US" sz="1800" dirty="0">
                <a:effectLst/>
                <a:latin typeface="Segoe UI" panose="020B0502040204020203" pitchFamily="34" charset="0"/>
              </a:rPr>
            </a:br>
            <a:r>
              <a:rPr lang="en-US" sz="1800" dirty="0">
                <a:effectLst/>
                <a:latin typeface="Segoe UI" panose="020B0502040204020203" pitchFamily="34" charset="0"/>
              </a:rPr>
              <a:t>handled by the controller, which means that protocols such as LDP, RSVP,MBPG,PIM , </a:t>
            </a:r>
            <a:r>
              <a:rPr lang="en-US" sz="1800" dirty="0" err="1">
                <a:effectLst/>
                <a:latin typeface="Segoe UI" panose="020B0502040204020203" pitchFamily="34" charset="0"/>
              </a:rPr>
              <a:t>etc</a:t>
            </a:r>
            <a:br>
              <a:rPr lang="en-US" sz="1800" dirty="0">
                <a:effectLst/>
                <a:latin typeface="Segoe UI" panose="020B0502040204020203" pitchFamily="34" charset="0"/>
              </a:rPr>
            </a:br>
            <a:r>
              <a:rPr lang="en-US" sz="1800" dirty="0">
                <a:effectLst/>
                <a:latin typeface="Segoe UI" panose="020B0502040204020203" pitchFamily="34" charset="0"/>
              </a:rPr>
              <a:t>are no longer required. It is because all the computational routing algorithm is handled by</a:t>
            </a:r>
            <a:br>
              <a:rPr lang="en-US" sz="1800" dirty="0">
                <a:effectLst/>
                <a:latin typeface="Segoe UI" panose="020B0502040204020203" pitchFamily="34" charset="0"/>
              </a:rPr>
            </a:br>
            <a:r>
              <a:rPr lang="en-US" sz="1800" dirty="0">
                <a:effectLst/>
                <a:latin typeface="Segoe UI" panose="020B0502040204020203" pitchFamily="34" charset="0"/>
              </a:rPr>
              <a:t>the controller, and pass the result to the forwarding devices. In future, all those traditional</a:t>
            </a:r>
            <a:br>
              <a:rPr lang="en-US" sz="1800" dirty="0">
                <a:effectLst/>
                <a:latin typeface="Segoe UI" panose="020B0502040204020203" pitchFamily="34" charset="0"/>
              </a:rPr>
            </a:br>
            <a:r>
              <a:rPr lang="en-US" sz="1800" dirty="0">
                <a:effectLst/>
                <a:latin typeface="Segoe UI" panose="020B0502040204020203" pitchFamily="34" charset="0"/>
              </a:rPr>
              <a:t>protocol will be no more required , and replaced by southbound interface and northbound</a:t>
            </a:r>
            <a:br>
              <a:rPr lang="en-US" sz="1800" dirty="0">
                <a:effectLst/>
                <a:latin typeface="Segoe UI" panose="020B0502040204020203" pitchFamily="34" charset="0"/>
              </a:rPr>
            </a:br>
            <a:r>
              <a:rPr lang="en-US" sz="1800" dirty="0">
                <a:effectLst/>
                <a:latin typeface="Segoe UI" panose="020B0502040204020203" pitchFamily="34" charset="0"/>
              </a:rPr>
              <a:t>interface.</a:t>
            </a:r>
            <a:endParaRPr lang="en-US" sz="1800" dirty="0">
              <a:effectLst/>
              <a:latin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33</a:t>
            </a:fld>
            <a:endParaRPr lang="ru-RU" noProof="0"/>
          </a:p>
        </p:txBody>
      </p:sp>
    </p:spTree>
    <p:extLst>
      <p:ext uri="{BB962C8B-B14F-4D97-AF65-F5344CB8AC3E}">
        <p14:creationId xmlns:p14="http://schemas.microsoft.com/office/powerpoint/2010/main" val="369268667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An NSAP is composed of the Initial Domain Part (IDP) and the Domain Specific Part (DSP).</a:t>
            </a:r>
            <a:br>
              <a:rPr lang="en-US" dirty="0">
                <a:cs typeface="+mn-lt"/>
              </a:rPr>
            </a:br>
            <a:r>
              <a:rPr lang="en-US" dirty="0"/>
              <a:t>IDP is the counterpart of network ID in an IP address, and DSP is the counterpart of the</a:t>
            </a:r>
            <a:br>
              <a:rPr lang="en-US" dirty="0">
                <a:cs typeface="+mn-lt"/>
              </a:rPr>
            </a:br>
            <a:r>
              <a:rPr lang="en-US" dirty="0"/>
              <a:t>subnet number and host address in an IP address.</a:t>
            </a:r>
            <a:br>
              <a:rPr lang="en-US" dirty="0">
                <a:cs typeface="+mn-lt"/>
              </a:rPr>
            </a:br>
            <a:r>
              <a:rPr lang="en-US" dirty="0"/>
              <a:t> IDP consists of the Authority and Format Identifier (AFI) and Initial Domain Identifier (IDI).</a:t>
            </a:r>
            <a:br>
              <a:rPr lang="en-US" dirty="0">
                <a:cs typeface="+mn-lt"/>
              </a:rPr>
            </a:br>
            <a:r>
              <a:rPr lang="en-US" dirty="0"/>
              <a:t>AFI specifies the address assignment mechanism and the address format; the IDI identifies</a:t>
            </a:r>
            <a:br>
              <a:rPr lang="en-US" dirty="0">
                <a:cs typeface="+mn-lt"/>
              </a:rPr>
            </a:br>
            <a:r>
              <a:rPr lang="en-US" dirty="0"/>
              <a:t>a domain.</a:t>
            </a:r>
            <a:br>
              <a:rPr lang="en-US" dirty="0">
                <a:cs typeface="+mn-lt"/>
              </a:rPr>
            </a:br>
            <a:r>
              <a:rPr lang="en-US" dirty="0"/>
              <a:t> DSP consists of the High Order DSP (HODSP), system ID, and NSAP Selector (SEL). The</a:t>
            </a:r>
            <a:br>
              <a:rPr lang="en-US" dirty="0">
                <a:cs typeface="+mn-lt"/>
              </a:rPr>
            </a:br>
            <a:r>
              <a:rPr lang="en-US" dirty="0"/>
              <a:t>HODSP is used to divide areas; the system ID identifies a host; the SEL indicates the service</a:t>
            </a:r>
            <a:br>
              <a:rPr lang="en-US" dirty="0">
                <a:cs typeface="+mn-lt"/>
              </a:rPr>
            </a:br>
            <a:r>
              <a:rPr lang="en-US" dirty="0"/>
              <a:t>type.</a:t>
            </a:r>
            <a:br>
              <a:rPr lang="en-US" dirty="0">
                <a:cs typeface="+mn-lt"/>
              </a:rPr>
            </a:br>
            <a:r>
              <a:rPr lang="en-US" dirty="0"/>
              <a:t> The lengths of the IDP and DSP are variable. The length of the NSAP varies from 8 bytes to</a:t>
            </a:r>
            <a:br>
              <a:rPr lang="en-US" dirty="0">
                <a:cs typeface="+mn-lt"/>
              </a:rPr>
            </a:br>
            <a:r>
              <a:rPr lang="en-US" dirty="0"/>
              <a:t>20 bytes.</a:t>
            </a:r>
            <a:br>
              <a:rPr lang="en-US" dirty="0">
                <a:cs typeface="+mn-lt"/>
              </a:rPr>
            </a:br>
            <a:r>
              <a:rPr lang="en-US" dirty="0"/>
              <a:t> A NET can be regarded as a special NSAP. The length of the NET field is the same as that</a:t>
            </a:r>
            <a:br>
              <a:rPr lang="en-US" dirty="0">
                <a:cs typeface="+mn-lt"/>
              </a:rPr>
            </a:br>
            <a:r>
              <a:rPr lang="en-US" dirty="0"/>
              <a:t>of an NSAP, varying from 8 bytes to 20 bytes.</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280</a:t>
            </a:fld>
            <a:endParaRPr lang="ru-RU" noProof="0"/>
          </a:p>
        </p:txBody>
      </p:sp>
    </p:spTree>
    <p:extLst>
      <p:ext uri="{BB962C8B-B14F-4D97-AF65-F5344CB8AC3E}">
        <p14:creationId xmlns:p14="http://schemas.microsoft.com/office/powerpoint/2010/main" val="331087955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 NET address length ranges from 8 octets to 20 octets. A NET can be divided into two</a:t>
            </a:r>
            <a:br>
              <a:rPr lang="en-US" dirty="0">
                <a:cs typeface="+mn-lt"/>
              </a:rPr>
            </a:br>
            <a:r>
              <a:rPr lang="en-US" dirty="0"/>
              <a:t>parts: area ID and system ID.</a:t>
            </a:r>
            <a:br>
              <a:rPr lang="en-US" dirty="0">
                <a:cs typeface="+mn-lt"/>
              </a:rPr>
            </a:br>
            <a:r>
              <a:rPr lang="en-US" dirty="0"/>
              <a:t> A system ID length ranges from 1 byte to 8 bytes. The lengths of all the ISs in the entire</a:t>
            </a:r>
            <a:br>
              <a:rPr lang="en-US" dirty="0">
                <a:cs typeface="+mn-lt"/>
              </a:rPr>
            </a:br>
            <a:r>
              <a:rPr lang="en-US" dirty="0"/>
              <a:t>routing domain, however, must be the same. The Huawei versatile routing platform (VRP)</a:t>
            </a:r>
            <a:br>
              <a:rPr lang="en-US" dirty="0">
                <a:cs typeface="+mn-lt"/>
              </a:rPr>
            </a:br>
            <a:r>
              <a:rPr lang="en-US" dirty="0"/>
              <a:t>specifies a system ID length as 6 bytes. A system ID can be converted from a MAC address</a:t>
            </a:r>
            <a:br>
              <a:rPr lang="en-US" dirty="0">
                <a:cs typeface="+mn-lt"/>
              </a:rPr>
            </a:br>
            <a:r>
              <a:rPr lang="en-US" dirty="0"/>
              <a:t>or IP address.</a:t>
            </a:r>
            <a:br>
              <a:rPr lang="en-US" dirty="0">
                <a:cs typeface="+mn-lt"/>
              </a:rPr>
            </a:br>
            <a:r>
              <a:rPr lang="en-US" dirty="0"/>
              <a:t> A system ID must be unique on the network. In the current VRP version, a router can be</a:t>
            </a:r>
            <a:br>
              <a:rPr lang="en-US" dirty="0">
                <a:cs typeface="+mn-lt"/>
              </a:rPr>
            </a:br>
            <a:r>
              <a:rPr lang="en-US" dirty="0"/>
              <a:t>configured with a maximum of three NETs that can be switched to adapt to network</a:t>
            </a:r>
            <a:br>
              <a:rPr lang="en-US" dirty="0">
                <a:cs typeface="+mn-lt"/>
              </a:rPr>
            </a:br>
            <a:r>
              <a:rPr lang="en-US" dirty="0"/>
              <a:t>changes.</a:t>
            </a:r>
            <a:br>
              <a:rPr lang="en-US" dirty="0">
                <a:cs typeface="+mn-lt"/>
              </a:rPr>
            </a:br>
            <a:r>
              <a:rPr lang="en-US" dirty="0"/>
              <a:t> In actual application, router IDs are often used to generate system IDs. Suppose that the IP</a:t>
            </a:r>
            <a:br>
              <a:rPr lang="en-US" dirty="0">
                <a:cs typeface="+mn-lt"/>
              </a:rPr>
            </a:br>
            <a:r>
              <a:rPr lang="en-US" dirty="0"/>
              <a:t>address of Loopback0, 192.168.1.1, is used as the router ID of a router. Add 0s to</a:t>
            </a:r>
            <a:br>
              <a:rPr lang="en-US" dirty="0">
                <a:cs typeface="+mn-lt"/>
              </a:rPr>
            </a:br>
            <a:r>
              <a:rPr lang="en-US" dirty="0"/>
              <a:t>192.168.1.1 so that each part of the address contains three digits, namely,</a:t>
            </a:r>
            <a:br>
              <a:rPr lang="en-US" dirty="0">
                <a:cs typeface="+mn-lt"/>
              </a:rPr>
            </a:br>
            <a:r>
              <a:rPr lang="en-US" dirty="0"/>
              <a:t>192.168.001.001. Then, divide these 12 digits into three parts, namely, 1921.6800.1001,</a:t>
            </a:r>
            <a:br>
              <a:rPr lang="en-US" dirty="0">
                <a:cs typeface="+mn-lt"/>
              </a:rPr>
            </a:br>
            <a:r>
              <a:rPr lang="en-US" dirty="0"/>
              <a:t>which is the system ID.</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281</a:t>
            </a:fld>
            <a:endParaRPr lang="ru-RU" noProof="0"/>
          </a:p>
        </p:txBody>
      </p:sp>
    </p:spTree>
    <p:extLst>
      <p:ext uri="{BB962C8B-B14F-4D97-AF65-F5344CB8AC3E}">
        <p14:creationId xmlns:p14="http://schemas.microsoft.com/office/powerpoint/2010/main" val="333323821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To support large-scale routing networks, IS-IS adopts a two-level structure in a routing</a:t>
            </a:r>
            <a:br>
              <a:rPr lang="en-US" dirty="0">
                <a:cs typeface="+mn-lt"/>
              </a:rPr>
            </a:br>
            <a:r>
              <a:rPr lang="en-US" dirty="0"/>
              <a:t>domain. A large domain is divided into areas. Three types of devices on the IS-IS network</a:t>
            </a:r>
            <a:br>
              <a:rPr lang="en-US" dirty="0">
                <a:cs typeface="+mn-lt"/>
              </a:rPr>
            </a:br>
            <a:r>
              <a:rPr lang="en-US" dirty="0"/>
              <a:t>are described as follows：</a:t>
            </a:r>
            <a:br>
              <a:rPr lang="en-US" dirty="0">
                <a:cs typeface="+mn-lt"/>
              </a:rPr>
            </a:br>
            <a:r>
              <a:rPr lang="en-US" dirty="0"/>
              <a:t> Level-1 </a:t>
            </a:r>
            <a:r>
              <a:rPr lang="en-US" dirty="0" err="1"/>
              <a:t>device：A</a:t>
            </a:r>
            <a:r>
              <a:rPr lang="en-US" dirty="0"/>
              <a:t> Level-1 device manages intra-area routing. It establishes neighbor</a:t>
            </a:r>
            <a:br>
              <a:rPr lang="en-US" dirty="0">
                <a:cs typeface="+mn-lt"/>
              </a:rPr>
            </a:br>
            <a:r>
              <a:rPr lang="en-US" dirty="0"/>
              <a:t>relationships with only the Level-1 and Level-1-2 devices in the same area and maintains a</a:t>
            </a:r>
            <a:br>
              <a:rPr lang="en-US" dirty="0">
                <a:cs typeface="+mn-lt"/>
              </a:rPr>
            </a:br>
            <a:r>
              <a:rPr lang="en-US" dirty="0"/>
              <a:t>Level-1 LSDB. The LSDB contains routing information in the local area. A packet to a</a:t>
            </a:r>
            <a:br>
              <a:rPr lang="en-US" dirty="0">
                <a:cs typeface="+mn-lt"/>
              </a:rPr>
            </a:br>
            <a:r>
              <a:rPr lang="en-US" dirty="0"/>
              <a:t>destination beyond this area is forwarded to the nearest Level-1-2 device.</a:t>
            </a:r>
            <a:br>
              <a:rPr lang="en-US" dirty="0">
                <a:cs typeface="+mn-lt"/>
              </a:rPr>
            </a:br>
            <a:r>
              <a:rPr lang="en-US" dirty="0"/>
              <a:t> Level-2 </a:t>
            </a:r>
            <a:r>
              <a:rPr lang="en-US" dirty="0" err="1"/>
              <a:t>device：A</a:t>
            </a:r>
            <a:r>
              <a:rPr lang="en-US" dirty="0"/>
              <a:t> Level-2 device manages inter-area routing. It can establish neighbor</a:t>
            </a:r>
            <a:br>
              <a:rPr lang="en-US" dirty="0">
                <a:cs typeface="+mn-lt"/>
              </a:rPr>
            </a:br>
            <a:r>
              <a:rPr lang="en-US" dirty="0"/>
              <a:t>relationships with all Level-2 devices and Level-1-2 devices, and maintains a Level-2 LSDB</a:t>
            </a:r>
            <a:br>
              <a:rPr lang="en-US" dirty="0">
                <a:cs typeface="+mn-lt"/>
              </a:rPr>
            </a:br>
            <a:r>
              <a:rPr lang="en-US" dirty="0"/>
              <a:t>which contains inter-area routing information.</a:t>
            </a:r>
            <a:br>
              <a:rPr lang="en-US" dirty="0">
                <a:cs typeface="+mn-lt"/>
              </a:rPr>
            </a:br>
            <a:r>
              <a:rPr lang="en-US" dirty="0"/>
              <a:t> Level-1-2 </a:t>
            </a:r>
            <a:r>
              <a:rPr lang="en-US" dirty="0" err="1"/>
              <a:t>device：A</a:t>
            </a:r>
            <a:r>
              <a:rPr lang="en-US" dirty="0"/>
              <a:t> device, which can establish neighbor relationships with both Level-1</a:t>
            </a:r>
            <a:br>
              <a:rPr lang="en-US" dirty="0">
                <a:cs typeface="+mn-lt"/>
              </a:rPr>
            </a:br>
            <a:r>
              <a:rPr lang="en-US" dirty="0"/>
              <a:t>devices and Level-2 devices, is called a Level-1-2 device. A Level-1-2 device can establish</a:t>
            </a:r>
            <a:br>
              <a:rPr lang="en-US" dirty="0">
                <a:cs typeface="+mn-lt"/>
              </a:rPr>
            </a:br>
            <a:r>
              <a:rPr lang="en-US" dirty="0"/>
              <a:t>Level-1 neighbor relationships with Level-1 devices and Level-1-2 devices in the same area.</a:t>
            </a:r>
            <a:br>
              <a:rPr lang="en-US" dirty="0">
                <a:cs typeface="+mn-lt"/>
              </a:rPr>
            </a:br>
            <a:r>
              <a:rPr lang="en-US" dirty="0"/>
              <a:t>It can also establish Level-2 neighbor relationships with Level-2 devices and Level-1-2</a:t>
            </a:r>
            <a:br>
              <a:rPr lang="en-US" dirty="0">
                <a:cs typeface="+mn-lt"/>
              </a:rPr>
            </a:br>
            <a:r>
              <a:rPr lang="en-US" dirty="0"/>
              <a:t>devices in other areas. Level-1 devices can be connected to other areas only through Level-</a:t>
            </a:r>
            <a:br>
              <a:rPr lang="en-US" dirty="0">
                <a:cs typeface="+mn-lt"/>
              </a:rPr>
            </a:br>
            <a:r>
              <a:rPr lang="en-US" dirty="0"/>
              <a:t>1-2 devices.</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282</a:t>
            </a:fld>
            <a:endParaRPr lang="ru-RU" noProof="0"/>
          </a:p>
        </p:txBody>
      </p:sp>
    </p:spTree>
    <p:extLst>
      <p:ext uri="{BB962C8B-B14F-4D97-AF65-F5344CB8AC3E}">
        <p14:creationId xmlns:p14="http://schemas.microsoft.com/office/powerpoint/2010/main" val="415697801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As the Internet develops, more data, voice, and video information are exchanged over the</a:t>
            </a:r>
            <a:br>
              <a:rPr lang="en-US" dirty="0">
                <a:cs typeface="+mn-lt"/>
              </a:rPr>
            </a:br>
            <a:r>
              <a:rPr lang="en-US" dirty="0"/>
              <a:t>Internet. New services, such as e-commerce, online conferencing and auctions, video on</a:t>
            </a:r>
            <a:br>
              <a:rPr lang="en-US" dirty="0">
                <a:cs typeface="+mn-lt"/>
              </a:rPr>
            </a:br>
            <a:r>
              <a:rPr lang="en-US" dirty="0"/>
              <a:t>demand, and distance learning, emerge gradually. The new services have high</a:t>
            </a:r>
            <a:br>
              <a:rPr lang="en-US" dirty="0">
                <a:cs typeface="+mn-lt"/>
              </a:rPr>
            </a:br>
            <a:r>
              <a:rPr lang="en-US" dirty="0"/>
              <a:t>requirements for network security. Carriers need to prevent data packets from being</a:t>
            </a:r>
            <a:br>
              <a:rPr lang="en-US" dirty="0">
                <a:cs typeface="+mn-lt"/>
              </a:rPr>
            </a:br>
            <a:r>
              <a:rPr lang="en-US" dirty="0"/>
              <a:t>intercepted or modified by attackers or unauthorized users. IS-IS authentication applies to</a:t>
            </a:r>
            <a:br>
              <a:rPr lang="en-US" dirty="0">
                <a:cs typeface="+mn-lt"/>
              </a:rPr>
            </a:br>
            <a:r>
              <a:rPr lang="en-US" dirty="0"/>
              <a:t>the area or interface where packets need to be protected. Using IS-IS authentication</a:t>
            </a:r>
            <a:br>
              <a:rPr lang="en-US" dirty="0">
                <a:cs typeface="+mn-lt"/>
              </a:rPr>
            </a:br>
            <a:r>
              <a:rPr lang="en-US" dirty="0"/>
              <a:t>enhances system security and helps carriers provide safe network services.</a:t>
            </a:r>
            <a:br>
              <a:rPr lang="en-US" dirty="0">
                <a:cs typeface="+mn-lt"/>
              </a:rPr>
            </a:br>
            <a:r>
              <a:rPr lang="en-US" dirty="0"/>
              <a:t> 3 types of ISIS authentication methods are listed below:-</a:t>
            </a:r>
            <a:br>
              <a:rPr lang="en-US" dirty="0">
                <a:cs typeface="+mn-lt"/>
              </a:rPr>
            </a:br>
            <a:r>
              <a:rPr lang="en-US" dirty="0"/>
              <a:t>1. Interface Authentication</a:t>
            </a:r>
            <a:br>
              <a:rPr lang="en-US" dirty="0">
                <a:cs typeface="+mn-lt"/>
              </a:rPr>
            </a:br>
            <a:r>
              <a:rPr lang="en-US" dirty="0"/>
              <a:t> Authentication passwords for IIHs are saved on interfaces. The interfaces send</a:t>
            </a:r>
            <a:br>
              <a:rPr lang="en-US" dirty="0">
                <a:cs typeface="+mn-lt"/>
              </a:rPr>
            </a:br>
            <a:r>
              <a:rPr lang="en-US" dirty="0"/>
              <a:t>authentication packets with the authentication TLV. Interconnected router</a:t>
            </a:r>
            <a:br>
              <a:rPr lang="en-US" dirty="0">
                <a:cs typeface="+mn-lt"/>
              </a:rPr>
            </a:br>
            <a:r>
              <a:rPr lang="en-US" dirty="0"/>
              <a:t>interfaces must be configured with the same password.</a:t>
            </a:r>
            <a:br>
              <a:rPr lang="en-US" dirty="0">
                <a:cs typeface="+mn-lt"/>
              </a:rPr>
            </a:br>
            <a:r>
              <a:rPr lang="en-US" dirty="0"/>
              <a:t>2. Area Authentication</a:t>
            </a:r>
            <a:br>
              <a:rPr lang="en-US" dirty="0">
                <a:cs typeface="+mn-lt"/>
              </a:rPr>
            </a:br>
            <a:r>
              <a:rPr lang="en-US" dirty="0"/>
              <a:t> Every router in an IS-IS area must use the same authentication mode and have the</a:t>
            </a:r>
            <a:br>
              <a:rPr lang="en-US" dirty="0">
                <a:cs typeface="+mn-lt"/>
              </a:rPr>
            </a:br>
            <a:r>
              <a:rPr lang="en-US" dirty="0"/>
              <a:t>same key chain.</a:t>
            </a:r>
            <a:br>
              <a:rPr lang="en-US" dirty="0">
                <a:cs typeface="+mn-lt"/>
              </a:rPr>
            </a:br>
            <a:r>
              <a:rPr lang="en-US" dirty="0"/>
              <a:t>3. Routing Domain Authentication</a:t>
            </a:r>
            <a:br>
              <a:rPr lang="en-US" dirty="0">
                <a:cs typeface="+mn-lt"/>
              </a:rPr>
            </a:br>
            <a:r>
              <a:rPr lang="en-US" dirty="0"/>
              <a:t> Every Level-2 or Level-1-2 router in an IS-IS area must use the same authentication</a:t>
            </a:r>
            <a:br>
              <a:rPr lang="en-US" dirty="0">
                <a:cs typeface="+mn-lt"/>
              </a:rPr>
            </a:br>
            <a:r>
              <a:rPr lang="en-US" dirty="0"/>
              <a:t>mode and have the same key chain.</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283</a:t>
            </a:fld>
            <a:endParaRPr lang="ru-RU" noProof="0"/>
          </a:p>
        </p:txBody>
      </p:sp>
    </p:spTree>
    <p:extLst>
      <p:ext uri="{BB962C8B-B14F-4D97-AF65-F5344CB8AC3E}">
        <p14:creationId xmlns:p14="http://schemas.microsoft.com/office/powerpoint/2010/main" val="303327111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Hello packets, also called the IS-to-IS Hello PDUs (IIHs), are used to set up and maintain</a:t>
            </a:r>
            <a:br>
              <a:rPr lang="en-US" dirty="0">
                <a:cs typeface="+mn-lt"/>
              </a:rPr>
            </a:br>
            <a:r>
              <a:rPr lang="en-US" dirty="0"/>
              <a:t>neighbor relationships. Level-1 LAN IIHs are applied to the Level-1 routers on broadcast</a:t>
            </a:r>
            <a:br>
              <a:rPr lang="en-US" dirty="0">
                <a:cs typeface="+mn-lt"/>
              </a:rPr>
            </a:br>
            <a:r>
              <a:rPr lang="en-US" dirty="0"/>
              <a:t>LANs. Level-2 LAN IIHs are applied to the Level-2 routers on broadcast LANs. P2P IIHs are</a:t>
            </a:r>
            <a:br>
              <a:rPr lang="en-US" dirty="0">
                <a:cs typeface="+mn-lt"/>
              </a:rPr>
            </a:br>
            <a:r>
              <a:rPr lang="en-US" dirty="0"/>
              <a:t>applied to non-broadcast networks.</a:t>
            </a:r>
            <a:br>
              <a:rPr lang="en-US" dirty="0">
                <a:cs typeface="+mn-lt"/>
              </a:rPr>
            </a:br>
            <a:r>
              <a:rPr lang="en-US" dirty="0"/>
              <a:t> LSPs are used to exchange link-state information. There are two types of LSPs: Level-1 and</a:t>
            </a:r>
            <a:br>
              <a:rPr lang="en-US" dirty="0">
                <a:cs typeface="+mn-lt"/>
              </a:rPr>
            </a:br>
            <a:r>
              <a:rPr lang="en-US" dirty="0"/>
              <a:t>Level-2. Level-1 IS-IS transmits Level-1 LSPs. Level-2 IS-IS transmits Level-2 LSPs. Level-1-2</a:t>
            </a:r>
            <a:br>
              <a:rPr lang="en-US" dirty="0">
                <a:cs typeface="+mn-lt"/>
              </a:rPr>
            </a:br>
            <a:r>
              <a:rPr lang="en-US" dirty="0"/>
              <a:t>IS-IS can transmit both Level-1 and Level-2 LSPs.</a:t>
            </a:r>
          </a:p>
          <a:p>
            <a:endParaRPr lang="en-US" dirty="0">
              <a:cs typeface="Calibri"/>
            </a:endParaRPr>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285</a:t>
            </a:fld>
            <a:endParaRPr lang="ru-RU" noProof="0"/>
          </a:p>
        </p:txBody>
      </p:sp>
    </p:spTree>
    <p:extLst>
      <p:ext uri="{BB962C8B-B14F-4D97-AF65-F5344CB8AC3E}">
        <p14:creationId xmlns:p14="http://schemas.microsoft.com/office/powerpoint/2010/main" val="160676669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CSNPs carry summaries of all LSPs in LSDBs, which ensures LSDB synchronization between</a:t>
            </a:r>
            <a:br>
              <a:rPr lang="en-US" dirty="0">
                <a:cs typeface="+mn-lt"/>
              </a:rPr>
            </a:br>
            <a:r>
              <a:rPr lang="en-US" dirty="0"/>
              <a:t>neighboring routers. On a broadcast network, the designated intermediate system (DIS)</a:t>
            </a:r>
            <a:br>
              <a:rPr lang="en-US" dirty="0">
                <a:cs typeface="+mn-lt"/>
              </a:rPr>
            </a:br>
            <a:r>
              <a:rPr lang="en-US" dirty="0"/>
              <a:t>sends CSNPs at an interval. The default interval is 10 seconds. On a P2P link, neighboring</a:t>
            </a:r>
            <a:br>
              <a:rPr lang="en-US" dirty="0">
                <a:cs typeface="+mn-lt"/>
              </a:rPr>
            </a:br>
            <a:r>
              <a:rPr lang="en-US" dirty="0"/>
              <a:t>devices send CSNPs only when a neighbor relationship is established for the first time.</a:t>
            </a:r>
            <a:br>
              <a:rPr lang="en-US" dirty="0">
                <a:cs typeface="+mn-lt"/>
              </a:rPr>
            </a:br>
            <a:r>
              <a:rPr lang="en-US" dirty="0"/>
              <a:t> PSNPs list only the sequence numbers of recently received LSPs. A PSNP can acknowledge</a:t>
            </a:r>
            <a:br>
              <a:rPr lang="en-US" dirty="0">
                <a:cs typeface="+mn-lt"/>
              </a:rPr>
            </a:br>
            <a:r>
              <a:rPr lang="en-US" dirty="0"/>
              <a:t>multiple LSPs at a time. If an LSDB is not updated, PSNPs are also used to request a new</a:t>
            </a:r>
            <a:br>
              <a:rPr lang="en-US" dirty="0">
                <a:cs typeface="+mn-lt"/>
              </a:rPr>
            </a:br>
            <a:r>
              <a:rPr lang="en-US" dirty="0"/>
              <a:t>LSP from a neighbor</a:t>
            </a:r>
          </a:p>
          <a:p>
            <a:endParaRPr lang="en-US" dirty="0">
              <a:cs typeface="Calibri"/>
            </a:endParaRPr>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286</a:t>
            </a:fld>
            <a:endParaRPr lang="ru-RU" noProof="0"/>
          </a:p>
        </p:txBody>
      </p:sp>
    </p:spTree>
    <p:extLst>
      <p:ext uri="{BB962C8B-B14F-4D97-AF65-F5344CB8AC3E}">
        <p14:creationId xmlns:p14="http://schemas.microsoft.com/office/powerpoint/2010/main" val="15620627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IS-IS can run on the P2P network and broadcast network.</a:t>
            </a:r>
            <a:br>
              <a:rPr lang="en-US" dirty="0">
                <a:cs typeface="+mn-lt"/>
              </a:rPr>
            </a:br>
            <a:r>
              <a:rPr lang="en-US" dirty="0"/>
              <a:t> Adjacency establishment mechanisms vary with network types.</a:t>
            </a:r>
            <a:br>
              <a:rPr lang="en-US" dirty="0">
                <a:cs typeface="+mn-lt"/>
              </a:rPr>
            </a:br>
            <a:r>
              <a:rPr lang="en-US" dirty="0"/>
              <a:t> Before two IS-IS routers can exchange protocol packets to implement routing functions, a</a:t>
            </a:r>
            <a:br>
              <a:rPr lang="en-US" dirty="0">
                <a:cs typeface="+mn-lt"/>
              </a:rPr>
            </a:br>
            <a:r>
              <a:rPr lang="en-US" dirty="0"/>
              <a:t>neighbor relationship must be established between them. IS-IS neighbor relationship</a:t>
            </a:r>
            <a:br>
              <a:rPr lang="en-US" dirty="0">
                <a:cs typeface="+mn-lt"/>
              </a:rPr>
            </a:br>
            <a:r>
              <a:rPr lang="en-US" dirty="0"/>
              <a:t>establishment modes vary with network types.</a:t>
            </a:r>
            <a:br>
              <a:rPr lang="en-US" dirty="0">
                <a:cs typeface="+mn-lt"/>
              </a:rPr>
            </a:br>
            <a:r>
              <a:rPr lang="en-US" dirty="0"/>
              <a:t> In theory, IS-IS does not support NBMA or point-to-multipoint (P2MP) networks. If IS-IS</a:t>
            </a:r>
            <a:br>
              <a:rPr lang="en-US" dirty="0">
                <a:cs typeface="+mn-lt"/>
              </a:rPr>
            </a:br>
            <a:r>
              <a:rPr lang="en-US" dirty="0"/>
              <a:t>needs to be deployed on an NBMA or P2MP network, convert the NBMA or P2MP</a:t>
            </a:r>
            <a:br>
              <a:rPr lang="en-US" dirty="0">
                <a:cs typeface="+mn-lt"/>
              </a:rPr>
            </a:br>
            <a:r>
              <a:rPr lang="en-US" dirty="0"/>
              <a:t>network into a point-to-point network by configuring sub-interfaces.</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287</a:t>
            </a:fld>
            <a:endParaRPr lang="ru-RU" noProof="0"/>
          </a:p>
        </p:txBody>
      </p:sp>
    </p:spTree>
    <p:extLst>
      <p:ext uri="{BB962C8B-B14F-4D97-AF65-F5344CB8AC3E}">
        <p14:creationId xmlns:p14="http://schemas.microsoft.com/office/powerpoint/2010/main" val="196204873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Adjacency relationship on Point-to-Point links are initialized by the receipt of ISH packets through</a:t>
            </a:r>
            <a:br>
              <a:rPr lang="en-US" dirty="0">
                <a:cs typeface="+mn-lt"/>
              </a:rPr>
            </a:br>
            <a:r>
              <a:rPr lang="en-US" dirty="0"/>
              <a:t>the ES-IS protocol. ISH packet is HELLO packet sent by IS, this type of packet is defined in ES-IS</a:t>
            </a:r>
            <a:br>
              <a:rPr lang="en-US" dirty="0">
                <a:cs typeface="+mn-lt"/>
              </a:rPr>
            </a:br>
            <a:r>
              <a:rPr lang="en-US" dirty="0"/>
              <a:t>protocol and we will not discuss it in detail here.</a:t>
            </a:r>
            <a:br>
              <a:rPr lang="en-US" dirty="0">
                <a:cs typeface="+mn-lt"/>
              </a:rPr>
            </a:br>
            <a:r>
              <a:rPr lang="en-US" dirty="0"/>
              <a:t> When an ISH is received on a newly enabled point-to-point link, the router verifies whether an</a:t>
            </a:r>
            <a:br>
              <a:rPr lang="en-US" dirty="0">
                <a:cs typeface="+mn-lt"/>
              </a:rPr>
            </a:br>
            <a:r>
              <a:rPr lang="en-US" dirty="0"/>
              <a:t>adjacency already exists with the sender by checking the source </a:t>
            </a:r>
            <a:r>
              <a:rPr lang="en-US" dirty="0" err="1"/>
              <a:t>SysID</a:t>
            </a:r>
            <a:r>
              <a:rPr lang="en-US" dirty="0"/>
              <a:t> in the ISH against its</a:t>
            </a:r>
            <a:br>
              <a:rPr lang="en-US" dirty="0">
                <a:cs typeface="+mn-lt"/>
              </a:rPr>
            </a:br>
            <a:r>
              <a:rPr lang="en-US" dirty="0"/>
              <a:t>adjacency database. The ISH is ignored if an adjacency exists. If not, the receiving router creates a</a:t>
            </a:r>
            <a:br>
              <a:rPr lang="en-US" dirty="0">
                <a:cs typeface="+mn-lt"/>
              </a:rPr>
            </a:br>
            <a:r>
              <a:rPr lang="en-US" dirty="0"/>
              <a:t>new adjacency and sets its state to "initializing" and the system type to "unknown“.</a:t>
            </a:r>
            <a:br>
              <a:rPr lang="en-US" dirty="0">
                <a:cs typeface="+mn-lt"/>
              </a:rPr>
            </a:br>
            <a:r>
              <a:rPr lang="en-US" dirty="0"/>
              <a:t> The router then sends the new neighbor an IIH in response. Upon receiving a subsequent IIH from</a:t>
            </a:r>
            <a:br>
              <a:rPr lang="en-US" dirty="0">
                <a:cs typeface="+mn-lt"/>
              </a:rPr>
            </a:br>
            <a:r>
              <a:rPr lang="en-US" dirty="0"/>
              <a:t>the new neighbor, the router will check the parameters inside the packet. If the checking is passed,</a:t>
            </a:r>
            <a:br>
              <a:rPr lang="en-US" dirty="0">
                <a:cs typeface="+mn-lt"/>
              </a:rPr>
            </a:br>
            <a:r>
              <a:rPr lang="en-US" dirty="0"/>
              <a:t>the router then moves the adjacency to an ‘up’ state and changes the neighbor's system type to IS.</a:t>
            </a:r>
            <a:br>
              <a:rPr lang="en-US" dirty="0">
                <a:cs typeface="+mn-lt"/>
              </a:rPr>
            </a:br>
            <a:r>
              <a:rPr lang="en-US" dirty="0"/>
              <a:t>Thus, Point to point adjacency relationship formation is a “ 2 way handshake process”.</a:t>
            </a:r>
            <a:br>
              <a:rPr lang="en-US" dirty="0">
                <a:cs typeface="+mn-lt"/>
              </a:rPr>
            </a:br>
            <a:r>
              <a:rPr lang="en-US" dirty="0"/>
              <a:t> In this process, the local router is unable to determine whether its hellos reach the remote end. This</a:t>
            </a:r>
            <a:br>
              <a:rPr lang="en-US" dirty="0">
                <a:cs typeface="+mn-lt"/>
              </a:rPr>
            </a:br>
            <a:r>
              <a:rPr lang="en-US" dirty="0"/>
              <a:t>might lead to situations where one end of an adjacency is up but the other end is not. Later, RFC</a:t>
            </a:r>
            <a:br>
              <a:rPr lang="en-US" dirty="0">
                <a:cs typeface="+mn-lt"/>
              </a:rPr>
            </a:br>
            <a:r>
              <a:rPr lang="en-US" dirty="0"/>
              <a:t>has defined a more reliable way to form point-to-point IS-IS adjacencies - by using a three-way</a:t>
            </a:r>
            <a:br>
              <a:rPr lang="en-US" dirty="0">
                <a:cs typeface="+mn-lt"/>
              </a:rPr>
            </a:br>
            <a:r>
              <a:rPr lang="en-US" dirty="0"/>
              <a:t>handshake process. The three-way handshake process for reliably forming point-to-point</a:t>
            </a:r>
            <a:br>
              <a:rPr lang="en-US" dirty="0">
                <a:cs typeface="+mn-lt"/>
              </a:rPr>
            </a:br>
            <a:r>
              <a:rPr lang="en-US" dirty="0"/>
              <a:t>adjacencies introduces a new type length value field (Type 240), known as Point-to-Point Adjacency</a:t>
            </a:r>
            <a:br>
              <a:rPr lang="en-US" dirty="0">
                <a:cs typeface="+mn-lt"/>
              </a:rPr>
            </a:br>
            <a:r>
              <a:rPr lang="en-US" dirty="0"/>
              <a:t>State TLV. It records the remote ID in Point to Point IIH packet.</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288</a:t>
            </a:fld>
            <a:endParaRPr lang="ru-RU" noProof="0"/>
          </a:p>
        </p:txBody>
      </p:sp>
    </p:spTree>
    <p:extLst>
      <p:ext uri="{BB962C8B-B14F-4D97-AF65-F5344CB8AC3E}">
        <p14:creationId xmlns:p14="http://schemas.microsoft.com/office/powerpoint/2010/main" val="307661179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broadcast network, the adjacency relationship is formed via 3 ways handshake process.</a:t>
            </a:r>
            <a:br>
              <a:rPr lang="en-US" dirty="0">
                <a:cs typeface="+mn-lt"/>
              </a:rPr>
            </a:br>
            <a:r>
              <a:rPr lang="en-US" dirty="0"/>
              <a:t>IIH packets need to carry the neighbor identifier in order to accomplish the 3 ways</a:t>
            </a:r>
            <a:br>
              <a:rPr lang="en-US" dirty="0">
                <a:cs typeface="+mn-lt"/>
              </a:rPr>
            </a:br>
            <a:r>
              <a:rPr lang="en-US" dirty="0"/>
              <a:t>handshake process. In LAN IIH packets, TLV 6 is used to carry neighbor identifier</a:t>
            </a:r>
            <a:br>
              <a:rPr lang="en-US" dirty="0">
                <a:cs typeface="+mn-lt"/>
              </a:rPr>
            </a:br>
            <a:r>
              <a:rPr lang="en-US" dirty="0"/>
              <a:t>information.</a:t>
            </a:r>
            <a:br>
              <a:rPr lang="en-US" dirty="0">
                <a:cs typeface="+mn-lt"/>
              </a:rPr>
            </a:br>
            <a:r>
              <a:rPr lang="en-US" dirty="0"/>
              <a:t> In Point to Point IIH, TLV 6 doesn’t exist. The absence of information on neighbors</a:t>
            </a:r>
            <a:br>
              <a:rPr lang="en-US" dirty="0">
                <a:cs typeface="+mn-lt"/>
              </a:rPr>
            </a:br>
            <a:r>
              <a:rPr lang="en-US" dirty="0"/>
              <a:t>identifier in point-to-point IIHs as specified in the original hello format caused reliability</a:t>
            </a:r>
            <a:br>
              <a:rPr lang="en-US" dirty="0">
                <a:cs typeface="+mn-lt"/>
              </a:rPr>
            </a:br>
            <a:r>
              <a:rPr lang="en-US" dirty="0"/>
              <a:t>issues in forming point-to-point adjacencies. This is due to 3 ways handshake can not be</a:t>
            </a:r>
            <a:br>
              <a:rPr lang="en-US" dirty="0">
                <a:cs typeface="+mn-lt"/>
              </a:rPr>
            </a:br>
            <a:r>
              <a:rPr lang="en-US" dirty="0"/>
              <a:t>realized. Later, TLV Type 240 is proposed to address this problem by recording the remote</a:t>
            </a:r>
            <a:br>
              <a:rPr lang="en-US" dirty="0">
                <a:cs typeface="+mn-lt"/>
              </a:rPr>
            </a:br>
            <a:r>
              <a:rPr lang="en-US" dirty="0"/>
              <a:t>ID in Point to Point IIH packet. Obviously, 3 ways handshake is much more reliable</a:t>
            </a:r>
            <a:br>
              <a:rPr lang="en-US" dirty="0">
                <a:cs typeface="+mn-lt"/>
              </a:rPr>
            </a:br>
            <a:r>
              <a:rPr lang="en-US" dirty="0"/>
              <a:t>compared to 2 ways handshake. The situations will not happen where one end of an</a:t>
            </a:r>
            <a:br>
              <a:rPr lang="en-US" dirty="0">
                <a:cs typeface="+mn-lt"/>
              </a:rPr>
            </a:br>
            <a:r>
              <a:rPr lang="en-US" dirty="0"/>
              <a:t>adjacency is up but the other end is not.</a:t>
            </a:r>
            <a:br>
              <a:rPr lang="en-US" dirty="0">
                <a:cs typeface="+mn-lt"/>
              </a:rPr>
            </a:br>
            <a:r>
              <a:rPr lang="en-US" dirty="0"/>
              <a:t> In broadcast network, LAN IIH packet is used to form the adjacency relationship. There are</a:t>
            </a:r>
            <a:br>
              <a:rPr lang="en-US" dirty="0">
                <a:cs typeface="+mn-lt"/>
              </a:rPr>
            </a:br>
            <a:r>
              <a:rPr lang="en-US" dirty="0"/>
              <a:t>2 types of LAN IIH namely L1 LAN IIH ( with multicast MAC address 01-80-C2-00-00-14)</a:t>
            </a:r>
            <a:br>
              <a:rPr lang="en-US" dirty="0">
                <a:cs typeface="+mn-lt"/>
              </a:rPr>
            </a:br>
            <a:r>
              <a:rPr lang="en-US" dirty="0"/>
              <a:t>and L2 LAN IIH ( with multicast MAC address 01-80-C2-00-00-15). Level-1 ISIS routers</a:t>
            </a:r>
            <a:br>
              <a:rPr lang="en-US" dirty="0">
                <a:cs typeface="+mn-lt"/>
              </a:rPr>
            </a:br>
            <a:r>
              <a:rPr lang="en-US" dirty="0"/>
              <a:t>exchange L1 IIH with each other in order to form adjacency relationship. Level-2 ISIS</a:t>
            </a:r>
            <a:br>
              <a:rPr lang="en-US" dirty="0">
                <a:cs typeface="+mn-lt"/>
              </a:rPr>
            </a:br>
            <a:r>
              <a:rPr lang="en-US" dirty="0"/>
              <a:t>routers exchange Level-2 IIH with each other to form adjacency relationship.Level-1-2 ISIS</a:t>
            </a:r>
            <a:br>
              <a:rPr lang="en-US" dirty="0">
                <a:cs typeface="+mn-lt"/>
              </a:rPr>
            </a:br>
            <a:r>
              <a:rPr lang="en-US" dirty="0"/>
              <a:t>routers exchange Level-1 LAN IIH and Level-2 LAN IIH simultaneously to form adjacency</a:t>
            </a:r>
            <a:br>
              <a:rPr lang="en-US" dirty="0">
                <a:cs typeface="+mn-lt"/>
              </a:rPr>
            </a:br>
            <a:r>
              <a:rPr lang="en-US" dirty="0"/>
              <a:t>relationship.</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289</a:t>
            </a:fld>
            <a:endParaRPr lang="ru-RU" noProof="0"/>
          </a:p>
        </p:txBody>
      </p:sp>
    </p:spTree>
    <p:extLst>
      <p:ext uri="{BB962C8B-B14F-4D97-AF65-F5344CB8AC3E}">
        <p14:creationId xmlns:p14="http://schemas.microsoft.com/office/powerpoint/2010/main" val="292242586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In IS-IS protocol, a DIS will be elected on the broadcast network. The DIS generates a</a:t>
            </a:r>
            <a:br>
              <a:rPr lang="en-US" dirty="0">
                <a:cs typeface="+mn-lt"/>
              </a:rPr>
            </a:br>
            <a:r>
              <a:rPr lang="en-US" dirty="0" err="1"/>
              <a:t>pseudonode</a:t>
            </a:r>
            <a:r>
              <a:rPr lang="en-US" dirty="0"/>
              <a:t> to interact with other routers. A </a:t>
            </a:r>
            <a:r>
              <a:rPr lang="en-US" dirty="0" err="1"/>
              <a:t>pseudonode</a:t>
            </a:r>
            <a:r>
              <a:rPr lang="en-US" dirty="0"/>
              <a:t> is not a real router, but it</a:t>
            </a:r>
            <a:br>
              <a:rPr lang="en-US" dirty="0">
                <a:cs typeface="+mn-lt"/>
              </a:rPr>
            </a:br>
            <a:r>
              <a:rPr lang="en-US" dirty="0"/>
              <a:t>occupies an extra LSP. Actually, the </a:t>
            </a:r>
            <a:r>
              <a:rPr lang="en-US" dirty="0" err="1"/>
              <a:t>pseudonode</a:t>
            </a:r>
            <a:r>
              <a:rPr lang="en-US" dirty="0"/>
              <a:t> LSP is created by the DIS.</a:t>
            </a:r>
            <a:br>
              <a:rPr lang="en-US" dirty="0">
                <a:cs typeface="+mn-lt"/>
              </a:rPr>
            </a:br>
            <a:r>
              <a:rPr lang="en-US" dirty="0"/>
              <a:t> </a:t>
            </a:r>
            <a:r>
              <a:rPr lang="en-US" dirty="0" err="1"/>
              <a:t>DIS：Designated</a:t>
            </a:r>
            <a:r>
              <a:rPr lang="en-US" dirty="0"/>
              <a:t> IS in the broadcast network, similar to the DR in OSPF.</a:t>
            </a:r>
            <a:br>
              <a:rPr lang="en-US" dirty="0">
                <a:cs typeface="+mn-lt"/>
              </a:rPr>
            </a:br>
            <a:r>
              <a:rPr lang="en-US" dirty="0"/>
              <a:t> </a:t>
            </a:r>
            <a:r>
              <a:rPr lang="en-US" dirty="0" err="1"/>
              <a:t>Pseudonode</a:t>
            </a:r>
            <a:r>
              <a:rPr lang="en-US" dirty="0"/>
              <a:t>: </a:t>
            </a:r>
            <a:r>
              <a:rPr lang="en-US" dirty="0" err="1"/>
              <a:t>Pseudonode</a:t>
            </a:r>
            <a:r>
              <a:rPr lang="en-US" dirty="0"/>
              <a:t> is not an actual router, but it occupies an extra LSP.</a:t>
            </a:r>
          </a:p>
          <a:p>
            <a:endParaRPr lang="en-US" dirty="0">
              <a:cs typeface="Calibri"/>
            </a:endParaRPr>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290</a:t>
            </a:fld>
            <a:endParaRPr lang="ru-RU" noProof="0"/>
          </a:p>
        </p:txBody>
      </p:sp>
    </p:spTree>
    <p:extLst>
      <p:ext uri="{BB962C8B-B14F-4D97-AF65-F5344CB8AC3E}">
        <p14:creationId xmlns:p14="http://schemas.microsoft.com/office/powerpoint/2010/main" val="1837760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Segoe UI" panose="020B0502040204020203" pitchFamily="34" charset="0"/>
              </a:rPr>
              <a:t>COTS, Commercial Off The Shelf hardware is referring to the ability of using ‘generic,’ off-</a:t>
            </a:r>
            <a:br>
              <a:rPr lang="en-US" sz="1800" dirty="0">
                <a:effectLst/>
                <a:latin typeface="Segoe UI" panose="020B0502040204020203" pitchFamily="34" charset="0"/>
              </a:rPr>
            </a:br>
            <a:r>
              <a:rPr lang="en-US" sz="1800" dirty="0">
                <a:effectLst/>
                <a:latin typeface="Segoe UI" panose="020B0502040204020203" pitchFamily="34" charset="0"/>
              </a:rPr>
              <a:t>the-shelf switching (or white box switching) and routing hardware, in the forwarding plane</a:t>
            </a:r>
            <a:br>
              <a:rPr lang="en-US" sz="1800" dirty="0">
                <a:effectLst/>
                <a:latin typeface="Segoe UI" panose="020B0502040204020203" pitchFamily="34" charset="0"/>
              </a:rPr>
            </a:br>
            <a:r>
              <a:rPr lang="en-US" sz="1800" dirty="0">
                <a:effectLst/>
                <a:latin typeface="Segoe UI" panose="020B0502040204020203" pitchFamily="34" charset="0"/>
              </a:rPr>
              <a:t>of a software-defined network (SDN). COTS switches are really just that – ‘blank’ standard</a:t>
            </a:r>
            <a:br>
              <a:rPr lang="en-US" sz="1800" dirty="0">
                <a:effectLst/>
                <a:latin typeface="Segoe UI" panose="020B0502040204020203" pitchFamily="34" charset="0"/>
              </a:rPr>
            </a:br>
            <a:r>
              <a:rPr lang="en-US" sz="1800" dirty="0">
                <a:effectLst/>
                <a:latin typeface="Segoe UI" panose="020B0502040204020203" pitchFamily="34" charset="0"/>
              </a:rPr>
              <a:t>hardware. They represent the foundational element of the commodity networking</a:t>
            </a:r>
            <a:br>
              <a:rPr lang="en-US" sz="1800" dirty="0">
                <a:effectLst/>
                <a:latin typeface="Segoe UI" panose="020B0502040204020203" pitchFamily="34" charset="0"/>
              </a:rPr>
            </a:br>
            <a:r>
              <a:rPr lang="en-US" sz="1800" dirty="0">
                <a:effectLst/>
                <a:latin typeface="Segoe UI" panose="020B0502040204020203" pitchFamily="34" charset="0"/>
              </a:rPr>
              <a:t>ecosystem required to enable organizations to pick and choose the elements they need to</a:t>
            </a:r>
            <a:br>
              <a:rPr lang="en-US" sz="1800" dirty="0">
                <a:effectLst/>
                <a:latin typeface="Segoe UI" panose="020B0502040204020203" pitchFamily="34" charset="0"/>
              </a:rPr>
            </a:br>
            <a:r>
              <a:rPr lang="en-US" sz="1800" dirty="0">
                <a:effectLst/>
                <a:latin typeface="Segoe UI" panose="020B0502040204020203" pitchFamily="34" charset="0"/>
              </a:rPr>
              <a:t>realize their SDN objectives.</a:t>
            </a:r>
            <a:endParaRPr lang="en-US" sz="1800" dirty="0">
              <a:effectLst/>
              <a:latin typeface="Arial" panose="020B0604020202020204" pitchFamily="34" charset="0"/>
            </a:endParaRPr>
          </a:p>
          <a:p>
            <a:r>
              <a:rPr lang="en-US" sz="1800" dirty="0">
                <a:effectLst/>
                <a:latin typeface="Segoe UI" panose="020B0502040204020203" pitchFamily="34" charset="0"/>
              </a:rPr>
              <a:t> COTS switches rely on an operating system (OS), which may come already installed or can</a:t>
            </a:r>
            <a:br>
              <a:rPr lang="en-US" sz="1800" dirty="0">
                <a:effectLst/>
                <a:latin typeface="Segoe UI" panose="020B0502040204020203" pitchFamily="34" charset="0"/>
              </a:rPr>
            </a:br>
            <a:r>
              <a:rPr lang="en-US" sz="1800" dirty="0">
                <a:effectLst/>
                <a:latin typeface="Segoe UI" panose="020B0502040204020203" pitchFamily="34" charset="0"/>
              </a:rPr>
              <a:t>be purchased from a software vendor and loaded separately, to be integrated with the</a:t>
            </a:r>
            <a:br>
              <a:rPr lang="en-US" sz="1800" dirty="0">
                <a:effectLst/>
                <a:latin typeface="Segoe UI" panose="020B0502040204020203" pitchFamily="34" charset="0"/>
              </a:rPr>
            </a:br>
            <a:r>
              <a:rPr lang="en-US" sz="1800" dirty="0">
                <a:effectLst/>
                <a:latin typeface="Segoe UI" panose="020B0502040204020203" pitchFamily="34" charset="0"/>
              </a:rPr>
              <a:t>deploying organization’s Layer 2/Layer 3 topology and support a set of basic networking</a:t>
            </a:r>
            <a:br>
              <a:rPr lang="en-US" sz="1800" dirty="0">
                <a:effectLst/>
                <a:latin typeface="Segoe UI" panose="020B0502040204020203" pitchFamily="34" charset="0"/>
              </a:rPr>
            </a:br>
            <a:r>
              <a:rPr lang="en-US" sz="1800" dirty="0">
                <a:effectLst/>
                <a:latin typeface="Segoe UI" panose="020B0502040204020203" pitchFamily="34" charset="0"/>
              </a:rPr>
              <a:t>features. A common operating system for white box switches is Linux-based because of</a:t>
            </a:r>
            <a:br>
              <a:rPr lang="en-US" sz="1800" dirty="0">
                <a:effectLst/>
                <a:latin typeface="Segoe UI" panose="020B0502040204020203" pitchFamily="34" charset="0"/>
              </a:rPr>
            </a:br>
            <a:r>
              <a:rPr lang="en-US" sz="1800" dirty="0">
                <a:effectLst/>
                <a:latin typeface="Segoe UI" panose="020B0502040204020203" pitchFamily="34" charset="0"/>
              </a:rPr>
              <a:t>the many open and free Linux tools available that help administrators customize the</a:t>
            </a:r>
            <a:br>
              <a:rPr lang="en-US" sz="1800" dirty="0">
                <a:effectLst/>
                <a:latin typeface="Segoe UI" panose="020B0502040204020203" pitchFamily="34" charset="0"/>
              </a:rPr>
            </a:br>
            <a:r>
              <a:rPr lang="en-US" sz="1800" dirty="0">
                <a:effectLst/>
                <a:latin typeface="Segoe UI" panose="020B0502040204020203" pitchFamily="34" charset="0"/>
              </a:rPr>
              <a:t>devices to their needs. Traditional switches and routers generate and maintain their own</a:t>
            </a:r>
            <a:br>
              <a:rPr lang="en-US" sz="1800" dirty="0">
                <a:effectLst/>
                <a:latin typeface="Segoe UI" panose="020B0502040204020203" pitchFamily="34" charset="0"/>
              </a:rPr>
            </a:br>
            <a:r>
              <a:rPr lang="en-US" sz="1800" dirty="0">
                <a:effectLst/>
                <a:latin typeface="Segoe UI" panose="020B0502040204020203" pitchFamily="34" charset="0"/>
              </a:rPr>
              <a:t>forwarding and routing tables that can, generally speaking, broadcast to neighboring</a:t>
            </a:r>
            <a:br>
              <a:rPr lang="en-US" sz="1800" dirty="0">
                <a:effectLst/>
                <a:latin typeface="Segoe UI" panose="020B0502040204020203" pitchFamily="34" charset="0"/>
              </a:rPr>
            </a:br>
            <a:r>
              <a:rPr lang="en-US" sz="1800" dirty="0">
                <a:effectLst/>
                <a:latin typeface="Segoe UI" panose="020B0502040204020203" pitchFamily="34" charset="0"/>
              </a:rPr>
              <a:t>switches and routers. A COTS switch may come pre-loaded with minimal software or it</a:t>
            </a:r>
            <a:br>
              <a:rPr lang="en-US" sz="1800" dirty="0">
                <a:effectLst/>
                <a:latin typeface="Segoe UI" panose="020B0502040204020203" pitchFamily="34" charset="0"/>
              </a:rPr>
            </a:br>
            <a:r>
              <a:rPr lang="en-US" sz="1800" dirty="0">
                <a:effectLst/>
                <a:latin typeface="Segoe UI" panose="020B0502040204020203" pitchFamily="34" charset="0"/>
              </a:rPr>
              <a:t>may be sold as a bare metal device. The advantage of this approach is that switches can be</a:t>
            </a:r>
            <a:br>
              <a:rPr lang="en-US" sz="1800" dirty="0">
                <a:effectLst/>
                <a:latin typeface="Segoe UI" panose="020B0502040204020203" pitchFamily="34" charset="0"/>
              </a:rPr>
            </a:br>
            <a:r>
              <a:rPr lang="en-US" sz="1800" dirty="0">
                <a:effectLst/>
                <a:latin typeface="Segoe UI" panose="020B0502040204020203" pitchFamily="34" charset="0"/>
              </a:rPr>
              <a:t>customized to meet an organization’s specific business and networking needs</a:t>
            </a:r>
            <a:endParaRPr lang="en-US" sz="1800" dirty="0">
              <a:effectLst/>
              <a:latin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a:t>
            </a:fld>
            <a:endParaRPr lang="ru-RU" noProof="0"/>
          </a:p>
        </p:txBody>
      </p:sp>
    </p:spTree>
    <p:extLst>
      <p:ext uri="{BB962C8B-B14F-4D97-AF65-F5344CB8AC3E}">
        <p14:creationId xmlns:p14="http://schemas.microsoft.com/office/powerpoint/2010/main" val="391561221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In LAN, the DIS is elected based on the interface priority. The priority value ranges</a:t>
            </a:r>
            <a:br>
              <a:rPr lang="en-US" dirty="0">
                <a:cs typeface="+mn-lt"/>
              </a:rPr>
            </a:br>
            <a:r>
              <a:rPr lang="en-US" dirty="0"/>
              <a:t>from 0 to 127 and its default interface priority is 64. The higher the value, the higher the</a:t>
            </a:r>
            <a:br>
              <a:rPr lang="en-US" dirty="0">
                <a:cs typeface="+mn-lt"/>
              </a:rPr>
            </a:br>
            <a:r>
              <a:rPr lang="en-US" dirty="0"/>
              <a:t>priority is. Separate DISs are elected for level 1 and level 2 routing. The highest</a:t>
            </a:r>
            <a:br>
              <a:rPr lang="en-US" dirty="0">
                <a:cs typeface="+mn-lt"/>
              </a:rPr>
            </a:br>
            <a:r>
              <a:rPr lang="en-US" dirty="0"/>
              <a:t>subnetwork point of attachment (SNPA) is used as tie-breaker when the interfaces</a:t>
            </a:r>
            <a:br>
              <a:rPr lang="en-US" dirty="0">
                <a:cs typeface="+mn-lt"/>
              </a:rPr>
            </a:br>
            <a:r>
              <a:rPr lang="en-US" dirty="0"/>
              <a:t>priorities are the same. In LAN, SNPA is referred to MAC address. In frame relay network,</a:t>
            </a:r>
            <a:br>
              <a:rPr lang="en-US" dirty="0">
                <a:cs typeface="+mn-lt"/>
              </a:rPr>
            </a:br>
            <a:r>
              <a:rPr lang="en-US" dirty="0"/>
              <a:t>SNPA is referred to local data link connection identifier (DLCI). If DLCI is used as SNPA in</a:t>
            </a:r>
            <a:br>
              <a:rPr lang="en-US" dirty="0">
                <a:cs typeface="+mn-lt"/>
              </a:rPr>
            </a:br>
            <a:r>
              <a:rPr lang="en-US" dirty="0"/>
              <a:t>frame relay network, the SNPA might be the same for 2 ends of the link. In this scenario,</a:t>
            </a:r>
            <a:br>
              <a:rPr lang="en-US" dirty="0">
                <a:cs typeface="+mn-lt"/>
              </a:rPr>
            </a:br>
            <a:r>
              <a:rPr lang="en-US" dirty="0"/>
              <a:t>the router with the highest System ID is elected to be the DIS. The interface of every IS-IS</a:t>
            </a:r>
            <a:br>
              <a:rPr lang="en-US" dirty="0">
                <a:cs typeface="+mn-lt"/>
              </a:rPr>
            </a:br>
            <a:r>
              <a:rPr lang="en-US" dirty="0"/>
              <a:t>routers can be configured with either Level 1 or Level 2 priorities ranging from 0 to 127.</a:t>
            </a:r>
            <a:br>
              <a:rPr lang="en-US" dirty="0">
                <a:cs typeface="+mn-lt"/>
              </a:rPr>
            </a:br>
            <a:r>
              <a:rPr lang="en-US" dirty="0"/>
              <a:t> Unlike OSPF, the IS-IS DIS can be preempted at any time by any eligible router</a:t>
            </a:r>
            <a:br>
              <a:rPr lang="en-US" dirty="0">
                <a:cs typeface="+mn-lt"/>
              </a:rPr>
            </a:br>
            <a:r>
              <a:rPr lang="en-US" dirty="0"/>
              <a:t>connecting to the LAN. The newly elected DIS is responsible for purging the old</a:t>
            </a:r>
            <a:br>
              <a:rPr lang="en-US" dirty="0">
                <a:cs typeface="+mn-lt"/>
              </a:rPr>
            </a:br>
            <a:r>
              <a:rPr lang="en-US" dirty="0" err="1"/>
              <a:t>pseudonode</a:t>
            </a:r>
            <a:r>
              <a:rPr lang="en-US" dirty="0"/>
              <a:t> LSP and flooding the network with new LSP. The DIS concept is applicable</a:t>
            </a:r>
            <a:br>
              <a:rPr lang="en-US" dirty="0">
                <a:cs typeface="+mn-lt"/>
              </a:rPr>
            </a:br>
            <a:r>
              <a:rPr lang="en-US" dirty="0"/>
              <a:t>to broadcast network only. The DIS election is not required on point-to-point network.</a:t>
            </a:r>
            <a:br>
              <a:rPr lang="en-US" dirty="0">
                <a:cs typeface="+mn-lt"/>
              </a:rPr>
            </a:br>
            <a:r>
              <a:rPr lang="en-US" dirty="0"/>
              <a:t>Separate DISs are elected for level 1 and level 2 routing on broadcast network. No</a:t>
            </a:r>
            <a:br>
              <a:rPr lang="en-US" dirty="0">
                <a:cs typeface="+mn-lt"/>
              </a:rPr>
            </a:br>
            <a:r>
              <a:rPr lang="en-US" dirty="0"/>
              <a:t>backup DIS is elected for either level-1 or level-2. This doesn’t turn out to be a problem</a:t>
            </a:r>
            <a:br>
              <a:rPr lang="en-US" dirty="0">
                <a:cs typeface="+mn-lt"/>
              </a:rPr>
            </a:br>
            <a:r>
              <a:rPr lang="en-US" dirty="0"/>
              <a:t>because DIS transmits hello packets 3 times faster compare to the other routers on the</a:t>
            </a:r>
            <a:br>
              <a:rPr lang="en-US" dirty="0">
                <a:cs typeface="+mn-lt"/>
              </a:rPr>
            </a:br>
            <a:r>
              <a:rPr lang="en-US" dirty="0"/>
              <a:t>LAN. This allow for fast detection of DIS failure and immediate replacement.</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291</a:t>
            </a:fld>
            <a:endParaRPr lang="ru-RU" noProof="0"/>
          </a:p>
        </p:txBody>
      </p:sp>
    </p:spTree>
    <p:extLst>
      <p:ext uri="{BB962C8B-B14F-4D97-AF65-F5344CB8AC3E}">
        <p14:creationId xmlns:p14="http://schemas.microsoft.com/office/powerpoint/2010/main" val="203450633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After the adjacency relationship has been formed on the point-to-point link, routers will</a:t>
            </a:r>
            <a:br>
              <a:rPr lang="en-US" dirty="0">
                <a:cs typeface="+mn-lt"/>
              </a:rPr>
            </a:br>
            <a:r>
              <a:rPr lang="en-US" dirty="0"/>
              <a:t>exchange the CSNPs that describe the contents of the local link state database. Next, routers will</a:t>
            </a:r>
            <a:br>
              <a:rPr lang="en-US" dirty="0">
                <a:cs typeface="+mn-lt"/>
              </a:rPr>
            </a:br>
            <a:r>
              <a:rPr lang="en-US" dirty="0"/>
              <a:t>compare the received CSNP with the content of local link state database. At the same time, the</a:t>
            </a:r>
            <a:br>
              <a:rPr lang="en-US" dirty="0">
                <a:cs typeface="+mn-lt"/>
              </a:rPr>
            </a:br>
            <a:r>
              <a:rPr lang="en-US" dirty="0"/>
              <a:t>routers will send LSP to the neighbor that send out PSNP packet to request the transmission of</a:t>
            </a:r>
            <a:br>
              <a:rPr lang="en-US" dirty="0">
                <a:cs typeface="+mn-lt"/>
              </a:rPr>
            </a:br>
            <a:r>
              <a:rPr lang="en-US" dirty="0"/>
              <a:t>current or missing LSPs. The neighbor that has received the LSP will send a reply by using a PSNP</a:t>
            </a:r>
            <a:br>
              <a:rPr lang="en-US" dirty="0">
                <a:cs typeface="+mn-lt"/>
              </a:rPr>
            </a:br>
            <a:r>
              <a:rPr lang="en-US" dirty="0"/>
              <a:t>packet for acknowledgement purpose.</a:t>
            </a:r>
            <a:br>
              <a:rPr lang="en-US" dirty="0">
                <a:cs typeface="+mn-lt"/>
              </a:rPr>
            </a:br>
            <a:r>
              <a:rPr lang="en-US" dirty="0"/>
              <a:t> If the acknowledgement is not received within a specified period, referred to as retransmission</a:t>
            </a:r>
            <a:br>
              <a:rPr lang="en-US" dirty="0">
                <a:cs typeface="+mn-lt"/>
              </a:rPr>
            </a:br>
            <a:r>
              <a:rPr lang="en-US" dirty="0"/>
              <a:t>interval, the LSP is assumed lost during the transmission and is retransmitted. This retransmission</a:t>
            </a:r>
            <a:br>
              <a:rPr lang="en-US" dirty="0">
                <a:cs typeface="+mn-lt"/>
              </a:rPr>
            </a:br>
            <a:r>
              <a:rPr lang="en-US" dirty="0"/>
              <a:t>process is repeated on the point-to-point link until the PSNP acknowledgement is received. This</a:t>
            </a:r>
            <a:br>
              <a:rPr lang="en-US" dirty="0">
                <a:cs typeface="+mn-lt"/>
              </a:rPr>
            </a:br>
            <a:r>
              <a:rPr lang="en-US" dirty="0"/>
              <a:t>can ensure the integrity of the LSDB.</a:t>
            </a:r>
            <a:br>
              <a:rPr lang="en-US" dirty="0">
                <a:cs typeface="+mn-lt"/>
              </a:rPr>
            </a:br>
            <a:r>
              <a:rPr lang="en-US" dirty="0"/>
              <a:t> CSNP contains only the summaries of the known LSP in the local database and this can</a:t>
            </a:r>
            <a:br>
              <a:rPr lang="en-US" dirty="0">
                <a:cs typeface="+mn-lt"/>
              </a:rPr>
            </a:br>
            <a:r>
              <a:rPr lang="en-US" dirty="0"/>
              <a:t>simplify the process of database synchronization. Furthermore, a router will proactively send a</a:t>
            </a:r>
            <a:br>
              <a:rPr lang="en-US" dirty="0">
                <a:cs typeface="+mn-lt"/>
              </a:rPr>
            </a:br>
            <a:r>
              <a:rPr lang="en-US" dirty="0"/>
              <a:t>copy of the LSP to its neighbor when it discovers that its neighbor doesn’t have any of the LSP’s</a:t>
            </a:r>
            <a:br>
              <a:rPr lang="en-US" dirty="0">
                <a:cs typeface="+mn-lt"/>
              </a:rPr>
            </a:br>
            <a:r>
              <a:rPr lang="en-US" dirty="0"/>
              <a:t>in its local database. This can accelerate the database synchronization process. Please notice that</a:t>
            </a:r>
            <a:br>
              <a:rPr lang="en-US" dirty="0">
                <a:cs typeface="+mn-lt"/>
              </a:rPr>
            </a:br>
            <a:r>
              <a:rPr lang="en-US" dirty="0"/>
              <a:t>CSNPs are sent only once when the IS-IS adjacency is initialized preceding the exchange of LSPs</a:t>
            </a:r>
            <a:br>
              <a:rPr lang="en-US" dirty="0">
                <a:cs typeface="+mn-lt"/>
              </a:rPr>
            </a:br>
            <a:r>
              <a:rPr lang="en-US" dirty="0"/>
              <a:t>over the link on point-to-point link. After the adjacency has been formed, only PSNP packets are</a:t>
            </a:r>
            <a:br>
              <a:rPr lang="en-US" dirty="0">
                <a:cs typeface="+mn-lt"/>
              </a:rPr>
            </a:br>
            <a:r>
              <a:rPr lang="en-US" dirty="0"/>
              <a:t>used to either request LSP or to acknowledge LSP. If there are any changes in the LSDB (for</a:t>
            </a:r>
            <a:br>
              <a:rPr lang="en-US" dirty="0">
                <a:cs typeface="+mn-lt"/>
              </a:rPr>
            </a:br>
            <a:r>
              <a:rPr lang="en-US" dirty="0"/>
              <a:t>example the interface cost has been changed), router will directly send out a LSP packet regarding</a:t>
            </a:r>
            <a:br>
              <a:rPr lang="en-US" dirty="0">
                <a:cs typeface="+mn-lt"/>
              </a:rPr>
            </a:br>
            <a:r>
              <a:rPr lang="en-US" dirty="0"/>
              <a:t>the changes to the neighbor. The neighbor will then check the sequence number of the received</a:t>
            </a:r>
            <a:br>
              <a:rPr lang="en-US" dirty="0">
                <a:cs typeface="+mn-lt"/>
              </a:rPr>
            </a:br>
            <a:r>
              <a:rPr lang="en-US" dirty="0"/>
              <a:t>LSP to determine whether need renew the LSP. Then, the PSNP is used for acknowledgement. At</a:t>
            </a:r>
            <a:br>
              <a:rPr lang="en-US" dirty="0">
                <a:cs typeface="+mn-lt"/>
              </a:rPr>
            </a:br>
            <a:r>
              <a:rPr lang="en-US" dirty="0"/>
              <a:t>the same time, retransmission mechanism is used to ensure the integrity of the database.</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292</a:t>
            </a:fld>
            <a:endParaRPr lang="ru-RU" noProof="0"/>
          </a:p>
        </p:txBody>
      </p:sp>
    </p:spTree>
    <p:extLst>
      <p:ext uri="{BB962C8B-B14F-4D97-AF65-F5344CB8AC3E}">
        <p14:creationId xmlns:p14="http://schemas.microsoft.com/office/powerpoint/2010/main" val="342893758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In the diagram shown, RTC is the last router to join the broadcast network. RTA and</a:t>
            </a:r>
            <a:br>
              <a:rPr lang="en-US" dirty="0">
                <a:cs typeface="+mn-lt"/>
              </a:rPr>
            </a:br>
            <a:r>
              <a:rPr lang="en-US" dirty="0"/>
              <a:t>RTB are already connected to the broadcast network and RTB is selected as the DIS.</a:t>
            </a:r>
            <a:br>
              <a:rPr lang="en-US" dirty="0">
                <a:cs typeface="+mn-lt"/>
              </a:rPr>
            </a:br>
            <a:r>
              <a:rPr lang="en-US" dirty="0"/>
              <a:t>After establishing the adjacencies with RTA and RTB, RTC creates an LSP, RTC.00-00.</a:t>
            </a:r>
            <a:br>
              <a:rPr lang="en-US" dirty="0">
                <a:cs typeface="+mn-lt"/>
              </a:rPr>
            </a:br>
            <a:r>
              <a:rPr lang="en-US" dirty="0"/>
              <a:t>RTB (DIS) advertises a CSNP by multicast over the link. RTC receives a copy of the CSNP,</a:t>
            </a:r>
            <a:br>
              <a:rPr lang="en-US" dirty="0">
                <a:cs typeface="+mn-lt"/>
              </a:rPr>
            </a:br>
            <a:r>
              <a:rPr lang="en-US" dirty="0"/>
              <a:t>checks it against the local LSDB, and found 3 missing LSPs: RTA.00-00, RTB.00-00, and</a:t>
            </a:r>
            <a:br>
              <a:rPr lang="en-US" dirty="0">
                <a:cs typeface="+mn-lt"/>
              </a:rPr>
            </a:br>
            <a:r>
              <a:rPr lang="en-US" dirty="0"/>
              <a:t>RTB.01-00. At this moment, RTC has only its own LSP, RTC.00-00. in its local link state</a:t>
            </a:r>
            <a:br>
              <a:rPr lang="en-US" dirty="0">
                <a:cs typeface="+mn-lt"/>
              </a:rPr>
            </a:br>
            <a:r>
              <a:rPr lang="en-US" dirty="0"/>
              <a:t>database. RTC then sends out a PSNP to request the complete copies of RTA.00-00,</a:t>
            </a:r>
            <a:br>
              <a:rPr lang="en-US" dirty="0">
                <a:cs typeface="+mn-lt"/>
              </a:rPr>
            </a:br>
            <a:r>
              <a:rPr lang="en-US" dirty="0"/>
              <a:t>RTB.00-00, and RTB.01-00. RTB floods RTA.00-00, RTB.00-00 and </a:t>
            </a:r>
            <a:r>
              <a:rPr lang="en-US" dirty="0" err="1"/>
              <a:t>pseudonode</a:t>
            </a:r>
            <a:r>
              <a:rPr lang="en-US" dirty="0"/>
              <a:t> LSP</a:t>
            </a:r>
            <a:br>
              <a:rPr lang="en-US" dirty="0">
                <a:cs typeface="+mn-lt"/>
              </a:rPr>
            </a:br>
            <a:r>
              <a:rPr lang="en-US" dirty="0"/>
              <a:t>RTB.01-00 through multicast. And then RTC receives the copies.</a:t>
            </a:r>
            <a:br>
              <a:rPr lang="en-US" dirty="0">
                <a:cs typeface="+mn-lt"/>
              </a:rPr>
            </a:br>
            <a:r>
              <a:rPr lang="en-US" dirty="0"/>
              <a:t> Please note that RTB is the DIS. Thus RTB will generate a router LSP and a</a:t>
            </a:r>
            <a:br>
              <a:rPr lang="en-US" dirty="0">
                <a:cs typeface="+mn-lt"/>
              </a:rPr>
            </a:br>
            <a:r>
              <a:rPr lang="en-US" dirty="0" err="1"/>
              <a:t>pseudonode</a:t>
            </a:r>
            <a:r>
              <a:rPr lang="en-US" dirty="0"/>
              <a:t> LSP.</a:t>
            </a:r>
            <a:br>
              <a:rPr lang="en-US" dirty="0">
                <a:cs typeface="+mn-lt"/>
              </a:rPr>
            </a:br>
            <a:r>
              <a:rPr lang="en-US" dirty="0"/>
              <a:t> On broadcast network, no retransmission mechanism is adopted and the flooding</a:t>
            </a:r>
            <a:br>
              <a:rPr lang="en-US" dirty="0">
                <a:cs typeface="+mn-lt"/>
              </a:rPr>
            </a:br>
            <a:r>
              <a:rPr lang="en-US" dirty="0"/>
              <a:t>over broadcast link is unreliable. IS-IS routers rely on periodic multicast of CSNPs from</a:t>
            </a:r>
            <a:br>
              <a:rPr lang="en-US" dirty="0">
                <a:cs typeface="+mn-lt"/>
              </a:rPr>
            </a:br>
            <a:r>
              <a:rPr lang="en-US" dirty="0"/>
              <a:t>the DIS to ensure the database synchronization over the broadcast links.</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293</a:t>
            </a:fld>
            <a:endParaRPr lang="ru-RU" noProof="0"/>
          </a:p>
        </p:txBody>
      </p:sp>
    </p:spTree>
    <p:extLst>
      <p:ext uri="{BB962C8B-B14F-4D97-AF65-F5344CB8AC3E}">
        <p14:creationId xmlns:p14="http://schemas.microsoft.com/office/powerpoint/2010/main" val="16742116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When Level-1 and Level-2 areas both exist on an IS-IS network, Level-2 routers do not</a:t>
            </a:r>
            <a:br>
              <a:rPr lang="en-US" dirty="0">
                <a:cs typeface="+mn-lt"/>
              </a:rPr>
            </a:br>
            <a:r>
              <a:rPr lang="en-US" dirty="0"/>
              <a:t>advertise the learned routing information about a Level-1 area and the backbone area to</a:t>
            </a:r>
            <a:br>
              <a:rPr lang="en-US" dirty="0">
                <a:cs typeface="+mn-lt"/>
              </a:rPr>
            </a:br>
            <a:r>
              <a:rPr lang="en-US" dirty="0"/>
              <a:t>any other Level-1 area by default. Therefore, Level-1 routers do not know the routing</a:t>
            </a:r>
            <a:br>
              <a:rPr lang="en-US" dirty="0">
                <a:cs typeface="+mn-lt"/>
              </a:rPr>
            </a:br>
            <a:r>
              <a:rPr lang="en-US" dirty="0"/>
              <a:t>information beyond the local area. As a result, the Level-1 routers cannot select the</a:t>
            </a:r>
            <a:br>
              <a:rPr lang="en-US" dirty="0">
                <a:cs typeface="+mn-lt"/>
              </a:rPr>
            </a:br>
            <a:r>
              <a:rPr lang="en-US" dirty="0"/>
              <a:t>optimal routes to the destination beyond the local area.</a:t>
            </a:r>
            <a:br>
              <a:rPr lang="en-US" dirty="0">
                <a:cs typeface="+mn-lt"/>
              </a:rPr>
            </a:br>
            <a:r>
              <a:rPr lang="en-US" dirty="0"/>
              <a:t> With route leaking, Level-1-2 routers can select routes using routing policies, or tags and</a:t>
            </a:r>
            <a:br>
              <a:rPr lang="en-US" dirty="0">
                <a:cs typeface="+mn-lt"/>
              </a:rPr>
            </a:br>
            <a:r>
              <a:rPr lang="en-US" dirty="0"/>
              <a:t>advertise the selected routes of other Level-1 areas and the backbone area to the Level-1</a:t>
            </a:r>
            <a:br>
              <a:rPr lang="en-US" dirty="0">
                <a:cs typeface="+mn-lt"/>
              </a:rPr>
            </a:br>
            <a:r>
              <a:rPr lang="en-US" dirty="0"/>
              <a:t>area.</a:t>
            </a:r>
            <a:br>
              <a:rPr lang="en-US" dirty="0">
                <a:cs typeface="+mn-lt"/>
              </a:rPr>
            </a:br>
            <a:r>
              <a:rPr lang="en-US" dirty="0"/>
              <a:t> If Device A sends a packet to Device F, the selected optimal route should be Device A -&gt;</a:t>
            </a:r>
            <a:br>
              <a:rPr lang="en-US" dirty="0">
                <a:cs typeface="+mn-lt"/>
              </a:rPr>
            </a:br>
            <a:r>
              <a:rPr lang="en-US" dirty="0"/>
              <a:t>Device B -&gt; Device D -&gt; Device E -&gt; Device F because its cost is 40 (10 + 10 + 10 + 10 = 40)</a:t>
            </a:r>
            <a:br>
              <a:rPr lang="en-US" dirty="0">
                <a:cs typeface="+mn-lt"/>
              </a:rPr>
            </a:br>
            <a:r>
              <a:rPr lang="en-US" dirty="0"/>
              <a:t>which is less than that of Device A -&gt; Device C -&gt; Device E -&gt; Device F (10 + 50 + 10 = 70).</a:t>
            </a:r>
            <a:br>
              <a:rPr lang="en-US" dirty="0">
                <a:cs typeface="+mn-lt"/>
              </a:rPr>
            </a:br>
            <a:r>
              <a:rPr lang="en-US" dirty="0"/>
              <a:t>However, if you check routes on Device A, you can find that the selected route is Device A</a:t>
            </a:r>
            <a:br>
              <a:rPr lang="en-US" dirty="0">
                <a:cs typeface="+mn-lt"/>
              </a:rPr>
            </a:br>
            <a:r>
              <a:rPr lang="en-US" dirty="0"/>
              <a:t>-&gt; Device C -&gt; Device E -&gt; Device F, which is not the optimal route from Device A to Device</a:t>
            </a:r>
            <a:br>
              <a:rPr lang="en-US" dirty="0">
                <a:cs typeface="+mn-lt"/>
              </a:rPr>
            </a:br>
            <a:r>
              <a:rPr lang="en-US" dirty="0"/>
              <a:t>F.</a:t>
            </a:r>
            <a:br>
              <a:rPr lang="en-US" dirty="0">
                <a:cs typeface="+mn-lt"/>
              </a:rPr>
            </a:br>
            <a:r>
              <a:rPr lang="en-US" dirty="0"/>
              <a:t> This is because Device A does not know the routes beyond the local area, and therefore,</a:t>
            </a:r>
            <a:br>
              <a:rPr lang="en-US" dirty="0">
                <a:cs typeface="+mn-lt"/>
              </a:rPr>
            </a:br>
            <a:r>
              <a:rPr lang="en-US" dirty="0"/>
              <a:t>the packets sent by Device A to other network segments are sent through the default</a:t>
            </a:r>
            <a:br>
              <a:rPr lang="en-US" dirty="0">
                <a:cs typeface="+mn-lt"/>
              </a:rPr>
            </a:br>
            <a:r>
              <a:rPr lang="en-US" dirty="0"/>
              <a:t>route generated by the nearest Level-1-2 device.</a:t>
            </a:r>
            <a:br>
              <a:rPr lang="en-US" dirty="0">
                <a:cs typeface="+mn-lt"/>
              </a:rPr>
            </a:br>
            <a:r>
              <a:rPr lang="en-US" dirty="0"/>
              <a:t> In this case, you can enable route leaking on the Level-1-2 devices (Device C and Device D).</a:t>
            </a:r>
            <a:br>
              <a:rPr lang="en-US" dirty="0">
                <a:cs typeface="+mn-lt"/>
              </a:rPr>
            </a:br>
            <a:r>
              <a:rPr lang="en-US" dirty="0"/>
              <a:t>Then, check the route and you can find that the selected route is Device A -&gt; Device B -&gt;</a:t>
            </a:r>
            <a:br>
              <a:rPr lang="en-US" dirty="0">
                <a:cs typeface="+mn-lt"/>
              </a:rPr>
            </a:br>
            <a:r>
              <a:rPr lang="en-US" dirty="0"/>
              <a:t>Device D -&gt; Device E -&gt; Device F.</a:t>
            </a:r>
            <a:endParaRPr lang="ru-RU" dirty="0"/>
          </a:p>
          <a:p>
            <a:endParaRPr lang="en-US" dirty="0">
              <a:cs typeface="Calibri"/>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295</a:t>
            </a:fld>
            <a:endParaRPr lang="ru-RU" noProof="0"/>
          </a:p>
        </p:txBody>
      </p:sp>
    </p:spTree>
    <p:extLst>
      <p:ext uri="{BB962C8B-B14F-4D97-AF65-F5344CB8AC3E}">
        <p14:creationId xmlns:p14="http://schemas.microsoft.com/office/powerpoint/2010/main" val="396747545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BGP has the following characteristics:</a:t>
            </a:r>
            <a:br>
              <a:rPr lang="en-US" dirty="0">
                <a:cs typeface="+mn-lt"/>
              </a:rPr>
            </a:br>
            <a:r>
              <a:rPr lang="en-US" dirty="0"/>
              <a:t>1. Unlike an Interior Gateway Protocol (IGP), such as Open Shortest Path First (OSPF) and</a:t>
            </a:r>
            <a:br>
              <a:rPr lang="en-US" dirty="0">
                <a:cs typeface="+mn-lt"/>
              </a:rPr>
            </a:br>
            <a:r>
              <a:rPr lang="en-US" dirty="0"/>
              <a:t>Routing Information Protocol (RIP), BGP is an Exterior Gateway Protocol (EGP) which</a:t>
            </a:r>
            <a:br>
              <a:rPr lang="en-US" dirty="0">
                <a:cs typeface="+mn-lt"/>
              </a:rPr>
            </a:br>
            <a:r>
              <a:rPr lang="en-US" dirty="0"/>
              <a:t>controls route advertisement and selects optimal routes between ASs rather than</a:t>
            </a:r>
            <a:br>
              <a:rPr lang="en-US" dirty="0">
                <a:cs typeface="+mn-lt"/>
              </a:rPr>
            </a:br>
            <a:r>
              <a:rPr lang="en-US" dirty="0"/>
              <a:t>discovering or calculating routes.</a:t>
            </a:r>
            <a:br>
              <a:rPr lang="en-US" dirty="0">
                <a:cs typeface="+mn-lt"/>
              </a:rPr>
            </a:br>
            <a:r>
              <a:rPr lang="en-US" dirty="0"/>
              <a:t>2. BGP uses Transport Control Protocol (TCP) as the transport layer protocol, which enhances</a:t>
            </a:r>
            <a:br>
              <a:rPr lang="en-US" dirty="0">
                <a:cs typeface="+mn-lt"/>
              </a:rPr>
            </a:br>
            <a:r>
              <a:rPr lang="en-US" dirty="0"/>
              <a:t>BGP reliability.</a:t>
            </a:r>
            <a:br>
              <a:rPr lang="en-US" dirty="0">
                <a:cs typeface="+mn-lt"/>
              </a:rPr>
            </a:br>
            <a:r>
              <a:rPr lang="en-US" dirty="0"/>
              <a:t> BGP selects inter-AS routes, which poses high requirements on stability. Therefore,</a:t>
            </a:r>
            <a:br>
              <a:rPr lang="en-US" dirty="0">
                <a:cs typeface="+mn-lt"/>
              </a:rPr>
            </a:br>
            <a:r>
              <a:rPr lang="en-US" dirty="0"/>
              <a:t>using TCP enhances BGP's stability.</a:t>
            </a:r>
            <a:br>
              <a:rPr lang="en-US" dirty="0">
                <a:cs typeface="+mn-lt"/>
              </a:rPr>
            </a:br>
            <a:r>
              <a:rPr lang="en-US" dirty="0"/>
              <a:t> BGP peers must be logically connected through TCP. The destination port number</a:t>
            </a:r>
            <a:br>
              <a:rPr lang="en-US" dirty="0">
                <a:cs typeface="+mn-lt"/>
              </a:rPr>
            </a:br>
            <a:r>
              <a:rPr lang="en-US" dirty="0"/>
              <a:t>is 179 and the local port number is a random value.</a:t>
            </a:r>
            <a:br>
              <a:rPr lang="en-US" dirty="0">
                <a:cs typeface="+mn-lt"/>
              </a:rPr>
            </a:br>
            <a:r>
              <a:rPr lang="en-US" dirty="0"/>
              <a:t>3. BGP supports Classless Inter-Domain Routing (CIDR).</a:t>
            </a:r>
            <a:br>
              <a:rPr lang="en-US" dirty="0">
                <a:cs typeface="+mn-lt"/>
              </a:rPr>
            </a:br>
            <a:r>
              <a:rPr lang="en-US" dirty="0"/>
              <a:t>4. When routes are updated, BGP transmits only the updated routes, which reduces</a:t>
            </a:r>
            <a:br>
              <a:rPr lang="en-US" dirty="0">
                <a:cs typeface="+mn-lt"/>
              </a:rPr>
            </a:br>
            <a:r>
              <a:rPr lang="en-US" dirty="0"/>
              <a:t>bandwidth consumption during BGP route distribution. Therefore, BGP is applicable to the</a:t>
            </a:r>
            <a:br>
              <a:rPr lang="en-US" dirty="0">
                <a:cs typeface="+mn-lt"/>
              </a:rPr>
            </a:br>
            <a:r>
              <a:rPr lang="en-US" dirty="0"/>
              <a:t>Internet where a large number of routes are transmitted.</a:t>
            </a:r>
            <a:br>
              <a:rPr lang="en-US" dirty="0">
                <a:cs typeface="+mn-lt"/>
              </a:rPr>
            </a:br>
            <a:r>
              <a:rPr lang="en-US" dirty="0"/>
              <a:t>5. BGP is a distance-vector routing protocol.</a:t>
            </a:r>
            <a:br>
              <a:rPr lang="en-US" dirty="0">
                <a:cs typeface="+mn-lt"/>
              </a:rPr>
            </a:br>
            <a:r>
              <a:rPr lang="en-US" dirty="0"/>
              <a:t>6. BGP is designed to prevent loops.</a:t>
            </a:r>
            <a:br>
              <a:rPr lang="en-US" dirty="0">
                <a:cs typeface="+mn-lt"/>
              </a:rPr>
            </a:br>
            <a:r>
              <a:rPr lang="en-US" dirty="0"/>
              <a:t> Between ASs: BGP routes carry information about the ASs along the path. The</a:t>
            </a:r>
            <a:br>
              <a:rPr lang="en-US" dirty="0">
                <a:cs typeface="+mn-lt"/>
              </a:rPr>
            </a:br>
            <a:r>
              <a:rPr lang="en-US" dirty="0"/>
              <a:t>routes that carry the local AS number are discarded to prevent inter-AS loops.</a:t>
            </a:r>
          </a:p>
          <a:p>
            <a:endParaRPr lang="en-US" dirty="0">
              <a:cs typeface="Calibri"/>
            </a:endParaRPr>
          </a:p>
          <a:p>
            <a:r>
              <a:rPr lang="en-US" dirty="0"/>
              <a:t> Within an AS: BGP does not advertise routes learned in an AS to BGP peers in the</a:t>
            </a:r>
            <a:br>
              <a:rPr lang="en-US" dirty="0">
                <a:cs typeface="+mn-lt"/>
              </a:rPr>
            </a:br>
            <a:r>
              <a:rPr lang="en-US" dirty="0"/>
              <a:t>AS to prevent intra-AS loops.</a:t>
            </a:r>
            <a:br>
              <a:rPr lang="en-US" dirty="0">
                <a:cs typeface="+mn-lt"/>
              </a:rPr>
            </a:br>
            <a:r>
              <a:rPr lang="en-US" dirty="0"/>
              <a:t>1. BGP provides many routing policies to flexibly select and filter routes.</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298</a:t>
            </a:fld>
            <a:endParaRPr lang="ru-RU" noProof="0"/>
          </a:p>
        </p:txBody>
      </p:sp>
    </p:spTree>
    <p:extLst>
      <p:ext uri="{BB962C8B-B14F-4D97-AF65-F5344CB8AC3E}">
        <p14:creationId xmlns:p14="http://schemas.microsoft.com/office/powerpoint/2010/main" val="133543529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BGP runs by sending five types of messages: Open, Update, Notification, Keepalive, and Route-refresh.</a:t>
            </a:r>
            <a:br>
              <a:rPr lang="en-US" dirty="0">
                <a:cs typeface="+mn-lt"/>
              </a:rPr>
            </a:br>
            <a:r>
              <a:rPr lang="en-US" dirty="0"/>
              <a:t> The descriptions for the BGP messages are listed as below:-</a:t>
            </a:r>
            <a:br>
              <a:rPr lang="en-US" dirty="0">
                <a:cs typeface="+mn-lt"/>
              </a:rPr>
            </a:br>
            <a:r>
              <a:rPr lang="en-US" dirty="0"/>
              <a:t>1. Open: The first message sent after a TCP connection is set up is an Open message, which is used to set up</a:t>
            </a:r>
            <a:br>
              <a:rPr lang="en-US" dirty="0">
                <a:cs typeface="+mn-lt"/>
              </a:rPr>
            </a:br>
            <a:r>
              <a:rPr lang="en-US" dirty="0"/>
              <a:t>BGP peer relationships. After a peer receives an Open message and the peer negotiation is successful, the</a:t>
            </a:r>
            <a:br>
              <a:rPr lang="en-US" dirty="0">
                <a:cs typeface="+mn-lt"/>
              </a:rPr>
            </a:br>
            <a:r>
              <a:rPr lang="en-US" dirty="0"/>
              <a:t>peer sends a Keepalive message to confirm and maintain the peer relationship. Then, peers can exchange</a:t>
            </a:r>
            <a:br>
              <a:rPr lang="en-US" dirty="0">
                <a:cs typeface="+mn-lt"/>
              </a:rPr>
            </a:br>
            <a:r>
              <a:rPr lang="en-US" dirty="0"/>
              <a:t>Update, Notification, Keepalive, and Route-refresh messages.</a:t>
            </a:r>
            <a:br>
              <a:rPr lang="en-US" dirty="0">
                <a:cs typeface="+mn-lt"/>
              </a:rPr>
            </a:br>
            <a:r>
              <a:rPr lang="en-US" dirty="0"/>
              <a:t>2. Keepalive: BGP periodically sends Keepalive messages to peers to maintain peer relationships.</a:t>
            </a:r>
            <a:br>
              <a:rPr lang="en-US" dirty="0">
                <a:cs typeface="+mn-lt"/>
              </a:rPr>
            </a:br>
            <a:r>
              <a:rPr lang="en-US" dirty="0"/>
              <a:t>3. Update: This type of message is used to exchange routes between BGP peers.</a:t>
            </a:r>
            <a:br>
              <a:rPr lang="en-US" dirty="0">
                <a:cs typeface="+mn-lt"/>
              </a:rPr>
            </a:br>
            <a:r>
              <a:rPr lang="en-US" dirty="0"/>
              <a:t> An Update message can advertise multiple reachable routes with the same attributes. These route</a:t>
            </a:r>
            <a:br>
              <a:rPr lang="en-US" dirty="0">
                <a:cs typeface="+mn-lt"/>
              </a:rPr>
            </a:br>
            <a:r>
              <a:rPr lang="en-US" dirty="0"/>
              <a:t>attributes are applicable to all destination addresses (expressed by IP prefixes) in the Network Layer</a:t>
            </a:r>
            <a:br>
              <a:rPr lang="en-US" dirty="0">
                <a:cs typeface="+mn-lt"/>
              </a:rPr>
            </a:br>
            <a:r>
              <a:rPr lang="en-US" dirty="0"/>
              <a:t>Reach-ability Information (NLRI) field of the Update message.</a:t>
            </a:r>
            <a:br>
              <a:rPr lang="en-US" dirty="0">
                <a:cs typeface="+mn-lt"/>
              </a:rPr>
            </a:br>
            <a:r>
              <a:rPr lang="en-US" dirty="0"/>
              <a:t> An Update message can be used to delete multiple unreachable routes. Each route is identified by</a:t>
            </a:r>
            <a:br>
              <a:rPr lang="en-US" dirty="0">
                <a:cs typeface="+mn-lt"/>
              </a:rPr>
            </a:br>
            <a:r>
              <a:rPr lang="en-US" dirty="0"/>
              <a:t>its destination address (using the IP prefix), which identifies the routes previously advertised</a:t>
            </a:r>
            <a:br>
              <a:rPr lang="en-US" dirty="0">
                <a:cs typeface="+mn-lt"/>
              </a:rPr>
            </a:br>
            <a:r>
              <a:rPr lang="en-US" dirty="0"/>
              <a:t>between BGP speakers.</a:t>
            </a:r>
            <a:br>
              <a:rPr lang="en-US" dirty="0">
                <a:cs typeface="+mn-lt"/>
              </a:rPr>
            </a:br>
            <a:r>
              <a:rPr lang="en-US" dirty="0"/>
              <a:t> An Update message can be used only to delete routes. In this case, it does not need to carry the</a:t>
            </a:r>
            <a:br>
              <a:rPr lang="en-US" dirty="0">
                <a:cs typeface="+mn-lt"/>
              </a:rPr>
            </a:br>
            <a:r>
              <a:rPr lang="en-US" dirty="0"/>
              <a:t>route attributes or NLRI. In addition, an Update message can be used only to advertise reachable</a:t>
            </a:r>
            <a:br>
              <a:rPr lang="en-US" dirty="0">
                <a:cs typeface="+mn-lt"/>
              </a:rPr>
            </a:br>
            <a:r>
              <a:rPr lang="en-US" dirty="0"/>
              <a:t>routes. In this case, it does not need to carry information about the deleted routes.</a:t>
            </a:r>
            <a:br>
              <a:rPr lang="en-US" dirty="0">
                <a:cs typeface="+mn-lt"/>
              </a:rPr>
            </a:br>
            <a:r>
              <a:rPr lang="en-US" dirty="0"/>
              <a:t>4. Notification: When BGP detects an error, it sends a Notification message to its peer. The BGP connection is</a:t>
            </a:r>
            <a:br>
              <a:rPr lang="en-US" dirty="0">
                <a:cs typeface="+mn-lt"/>
              </a:rPr>
            </a:br>
            <a:r>
              <a:rPr lang="en-US" dirty="0"/>
              <a:t>then torn down immediately.</a:t>
            </a:r>
            <a:br>
              <a:rPr lang="en-US" dirty="0">
                <a:cs typeface="+mn-lt"/>
              </a:rPr>
            </a:br>
            <a:r>
              <a:rPr lang="en-US" dirty="0"/>
              <a:t>5. Route-refresh: This type of message is used to request that the peer resend all reachable routes.</a:t>
            </a:r>
            <a:br>
              <a:rPr lang="en-US" dirty="0">
                <a:cs typeface="+mn-lt"/>
              </a:rPr>
            </a:br>
            <a:r>
              <a:rPr lang="en-US" dirty="0"/>
              <a:t>1. If all BGP routers are enabled with the Route-refresh capability and the import policy of BGP</a:t>
            </a:r>
            <a:br>
              <a:rPr lang="en-US" dirty="0">
                <a:cs typeface="+mn-lt"/>
              </a:rPr>
            </a:br>
            <a:r>
              <a:rPr lang="en-US" dirty="0"/>
              <a:t>changes, the local BGP router sends a Route-refresh message to its peers. After receiving the Route-</a:t>
            </a:r>
            <a:br>
              <a:rPr lang="en-US" dirty="0">
                <a:cs typeface="+mn-lt"/>
              </a:rPr>
            </a:br>
            <a:r>
              <a:rPr lang="en-US" dirty="0"/>
              <a:t>refresh message, the peers resend their routing information to the local BGP router. In this manner,</a:t>
            </a:r>
            <a:br>
              <a:rPr lang="en-US" dirty="0">
                <a:cs typeface="+mn-lt"/>
              </a:rPr>
            </a:br>
            <a:r>
              <a:rPr lang="en-US" dirty="0"/>
              <a:t>BGP routing tables are dynamically refreshed and new routing policies are used without tearing</a:t>
            </a:r>
            <a:br>
              <a:rPr lang="en-US" dirty="0">
                <a:cs typeface="+mn-lt"/>
              </a:rPr>
            </a:br>
            <a:r>
              <a:rPr lang="en-US" dirty="0"/>
              <a:t>down BGP connections.</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300</a:t>
            </a:fld>
            <a:endParaRPr lang="ru-RU" noProof="0"/>
          </a:p>
        </p:txBody>
      </p:sp>
    </p:spTree>
    <p:extLst>
      <p:ext uri="{BB962C8B-B14F-4D97-AF65-F5344CB8AC3E}">
        <p14:creationId xmlns:p14="http://schemas.microsoft.com/office/powerpoint/2010/main" val="119518725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BGP runs in the following two modes: IBGP (Internal BGP), EBGP (External BGP)</a:t>
            </a:r>
            <a:br>
              <a:rPr lang="en-US" dirty="0">
                <a:cs typeface="+mn-lt"/>
              </a:rPr>
            </a:br>
            <a:r>
              <a:rPr lang="en-US" dirty="0"/>
              <a:t> If two peers that exchange BGP messages belong to the same AS, they are Internal BGP</a:t>
            </a:r>
            <a:br>
              <a:rPr lang="en-US" dirty="0">
                <a:cs typeface="+mn-lt"/>
              </a:rPr>
            </a:br>
            <a:r>
              <a:rPr lang="en-US" dirty="0"/>
              <a:t>(IBGP), such as RTB and RTD.</a:t>
            </a:r>
            <a:br>
              <a:rPr lang="en-US" dirty="0">
                <a:cs typeface="+mn-lt"/>
              </a:rPr>
            </a:br>
            <a:r>
              <a:rPr lang="en-US" dirty="0"/>
              <a:t> If two peers that exchange BGP messages belong to different AS, they are External BGP</a:t>
            </a:r>
            <a:br>
              <a:rPr lang="en-US" dirty="0">
                <a:cs typeface="+mn-lt"/>
              </a:rPr>
            </a:br>
            <a:r>
              <a:rPr lang="en-US" dirty="0"/>
              <a:t>(EBGP), such as RTD and RTE</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301</a:t>
            </a:fld>
            <a:endParaRPr lang="ru-RU" noProof="0"/>
          </a:p>
        </p:txBody>
      </p:sp>
    </p:spTree>
    <p:extLst>
      <p:ext uri="{BB962C8B-B14F-4D97-AF65-F5344CB8AC3E}">
        <p14:creationId xmlns:p14="http://schemas.microsoft.com/office/powerpoint/2010/main" val="132151682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There are 5 BGP route advertisement principles, as per listed in the slide:-</a:t>
            </a:r>
            <a:br>
              <a:rPr lang="en-US" dirty="0">
                <a:cs typeface="+mn-lt"/>
              </a:rPr>
            </a:br>
            <a:r>
              <a:rPr lang="en-US" dirty="0"/>
              <a:t> Under the normal circumstance, when there is more than one alternatives route to the same IP</a:t>
            </a:r>
            <a:br>
              <a:rPr lang="en-US" dirty="0">
                <a:cs typeface="+mn-lt"/>
              </a:rPr>
            </a:br>
            <a:r>
              <a:rPr lang="en-US" dirty="0"/>
              <a:t>subnet, the BGP speaker will select the best route for its own use. The best route is the candidate</a:t>
            </a:r>
            <a:br>
              <a:rPr lang="en-US" dirty="0">
                <a:cs typeface="+mn-lt"/>
              </a:rPr>
            </a:br>
            <a:r>
              <a:rPr lang="en-US" dirty="0"/>
              <a:t>for installation in the IP routing table. However, before a route can be installed, the router will</a:t>
            </a:r>
            <a:br>
              <a:rPr lang="en-US" dirty="0">
                <a:cs typeface="+mn-lt"/>
              </a:rPr>
            </a:br>
            <a:r>
              <a:rPr lang="en-US" dirty="0"/>
              <a:t>check if there is there is any other routing protocol that has information about the same subnet. If</a:t>
            </a:r>
            <a:br>
              <a:rPr lang="en-US" dirty="0">
                <a:cs typeface="+mn-lt"/>
              </a:rPr>
            </a:br>
            <a:r>
              <a:rPr lang="en-US" dirty="0"/>
              <a:t>the subnet is known via different sources, the router uses the route preference to determine which</a:t>
            </a:r>
            <a:br>
              <a:rPr lang="en-US" dirty="0">
                <a:cs typeface="+mn-lt"/>
              </a:rPr>
            </a:br>
            <a:r>
              <a:rPr lang="en-US" dirty="0"/>
              <a:t>source is more trustworthy. The router will install the route with smaller route preference value.</a:t>
            </a:r>
            <a:br>
              <a:rPr lang="en-US" dirty="0">
                <a:cs typeface="+mn-lt"/>
              </a:rPr>
            </a:br>
            <a:r>
              <a:rPr lang="en-US" dirty="0"/>
              <a:t>That is to say the router will select also the best route for its own use and the best route of BGP</a:t>
            </a:r>
            <a:br>
              <a:rPr lang="en-US" dirty="0">
                <a:cs typeface="+mn-lt"/>
              </a:rPr>
            </a:br>
            <a:r>
              <a:rPr lang="en-US" dirty="0"/>
              <a:t>speaker might not the best route for the router.</a:t>
            </a:r>
            <a:br>
              <a:rPr lang="en-US" dirty="0">
                <a:cs typeface="+mn-lt"/>
              </a:rPr>
            </a:br>
            <a:r>
              <a:rPr lang="en-US" dirty="0"/>
              <a:t> BGP speaker advertises only the best routes used by itself to its peers. This means that it only</a:t>
            </a:r>
            <a:br>
              <a:rPr lang="en-US" dirty="0">
                <a:cs typeface="+mn-lt"/>
              </a:rPr>
            </a:br>
            <a:r>
              <a:rPr lang="en-US" dirty="0"/>
              <a:t>advertises the BGP routes which are installed in the IP routing table to its peers. Once the best route</a:t>
            </a:r>
            <a:br>
              <a:rPr lang="en-US" dirty="0">
                <a:cs typeface="+mn-lt"/>
              </a:rPr>
            </a:br>
            <a:r>
              <a:rPr lang="en-US" dirty="0"/>
              <a:t>(“&gt;”) that has been selected by BGP is installed in the IP routing table, BGP will send Update</a:t>
            </a:r>
            <a:br>
              <a:rPr lang="en-US" dirty="0">
                <a:cs typeface="+mn-lt"/>
              </a:rPr>
            </a:br>
            <a:r>
              <a:rPr lang="en-US" dirty="0"/>
              <a:t>message which consists of that best route entry to other BGP peer.</a:t>
            </a:r>
            <a:br>
              <a:rPr lang="en-US" dirty="0">
                <a:cs typeface="+mn-lt"/>
              </a:rPr>
            </a:br>
            <a:r>
              <a:rPr lang="en-US" dirty="0"/>
              <a:t> For the routes obtained from EBGP, BGP speaker will advertise them to all its neighbors (including</a:t>
            </a:r>
            <a:br>
              <a:rPr lang="en-US" dirty="0">
                <a:cs typeface="+mn-lt"/>
              </a:rPr>
            </a:br>
            <a:r>
              <a:rPr lang="en-US" dirty="0"/>
              <a:t>EBGP and IBGP)</a:t>
            </a:r>
            <a:br>
              <a:rPr lang="en-US" dirty="0">
                <a:cs typeface="+mn-lt"/>
              </a:rPr>
            </a:br>
            <a:r>
              <a:rPr lang="en-US" dirty="0"/>
              <a:t> For the route obtained from IBGP, the BGP speaker will not advertise them to its IBGP neighbors.</a:t>
            </a:r>
            <a:br>
              <a:rPr lang="en-US" dirty="0">
                <a:cs typeface="+mn-lt"/>
              </a:rPr>
            </a:br>
            <a:r>
              <a:rPr lang="en-US" dirty="0"/>
              <a:t>This rule is used to prevent routing loop inside an autonomous system. However, the enforcement</a:t>
            </a:r>
            <a:br>
              <a:rPr lang="en-US" dirty="0">
                <a:cs typeface="+mn-lt"/>
              </a:rPr>
            </a:br>
            <a:r>
              <a:rPr lang="en-US" dirty="0"/>
              <a:t>of this rule introduces a new problem to the network, where some IBGP peers might not be able to</a:t>
            </a:r>
            <a:br>
              <a:rPr lang="en-US" dirty="0">
                <a:cs typeface="+mn-lt"/>
              </a:rPr>
            </a:br>
            <a:r>
              <a:rPr lang="en-US" dirty="0"/>
              <a:t>get the Update messages from other IBGP peer. Thus, full-meshed IBGP peer connections should be</a:t>
            </a:r>
            <a:br>
              <a:rPr lang="en-US" dirty="0">
                <a:cs typeface="+mn-lt"/>
              </a:rPr>
            </a:br>
            <a:r>
              <a:rPr lang="en-US" dirty="0"/>
              <a:t>established to solve this problem.</a:t>
            </a:r>
            <a:br>
              <a:rPr lang="en-US" dirty="0">
                <a:cs typeface="+mn-lt"/>
              </a:rPr>
            </a:br>
            <a:r>
              <a:rPr lang="en-US" dirty="0"/>
              <a:t> For the routes obtained from IBGP, whether the BGP speaker will advertise them to its EBGP</a:t>
            </a:r>
            <a:br>
              <a:rPr lang="en-US" dirty="0">
                <a:cs typeface="+mn-lt"/>
              </a:rPr>
            </a:br>
            <a:r>
              <a:rPr lang="en-US" dirty="0"/>
              <a:t>neighbors depends on the synchronization state of IGP and BGP. The concept of synchronization</a:t>
            </a:r>
            <a:br>
              <a:rPr lang="en-US" dirty="0">
                <a:cs typeface="+mn-lt"/>
              </a:rPr>
            </a:br>
            <a:r>
              <a:rPr lang="en-US" dirty="0"/>
              <a:t>between BGP and IGP: BGP speaker will not advertise the routing information learnt from the IBGP</a:t>
            </a:r>
            <a:br>
              <a:rPr lang="en-US" dirty="0">
                <a:cs typeface="+mn-lt"/>
              </a:rPr>
            </a:br>
            <a:r>
              <a:rPr lang="en-US" dirty="0"/>
              <a:t>peer to its EBGP peer unless all routers within the AS had learned about that route through the IGP.</a:t>
            </a:r>
            <a:br>
              <a:rPr lang="en-US" dirty="0">
                <a:cs typeface="+mn-lt"/>
              </a:rPr>
            </a:br>
            <a:r>
              <a:rPr lang="en-US" dirty="0"/>
              <a:t>This is known as synchronization. If a router knows about these destinations via an IGP, it assumes</a:t>
            </a:r>
            <a:br>
              <a:rPr lang="en-US" dirty="0">
                <a:cs typeface="+mn-lt"/>
              </a:rPr>
            </a:br>
            <a:r>
              <a:rPr lang="en-US" dirty="0"/>
              <a:t>that the route has already been propagated inside the AS, and internal reach-ability is assured. In</a:t>
            </a:r>
            <a:br>
              <a:rPr lang="en-US" dirty="0">
                <a:cs typeface="+mn-lt"/>
              </a:rPr>
            </a:br>
            <a:r>
              <a:rPr lang="en-US" dirty="0"/>
              <a:t>Huawei, this synchronization feature is disabled by default.</a:t>
            </a:r>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302</a:t>
            </a:fld>
            <a:endParaRPr lang="ru-RU" noProof="0"/>
          </a:p>
        </p:txBody>
      </p:sp>
    </p:spTree>
    <p:extLst>
      <p:ext uri="{BB962C8B-B14F-4D97-AF65-F5344CB8AC3E}">
        <p14:creationId xmlns:p14="http://schemas.microsoft.com/office/powerpoint/2010/main" val="129673372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Compared to other routing protocols, one of the most powerful strength of BGP is that</a:t>
            </a:r>
            <a:br>
              <a:rPr lang="en-US" dirty="0">
                <a:cs typeface="+mn-lt"/>
              </a:rPr>
            </a:br>
            <a:r>
              <a:rPr lang="en-US" dirty="0"/>
              <a:t>BGP is rich with a lot of BGP attributes, which can be used to control, filter and select</a:t>
            </a:r>
            <a:br>
              <a:rPr lang="en-US" dirty="0">
                <a:cs typeface="+mn-lt"/>
              </a:rPr>
            </a:br>
            <a:r>
              <a:rPr lang="en-US" dirty="0"/>
              <a:t>routes.</a:t>
            </a:r>
            <a:br>
              <a:rPr lang="en-US" dirty="0">
                <a:cs typeface="+mn-lt"/>
              </a:rPr>
            </a:br>
            <a:r>
              <a:rPr lang="en-US" dirty="0"/>
              <a:t> The table above shows 4 categories of BGP attributes types.</a:t>
            </a:r>
            <a:br>
              <a:rPr lang="en-US" dirty="0">
                <a:cs typeface="+mn-lt"/>
              </a:rPr>
            </a:br>
            <a:r>
              <a:rPr lang="en-US" dirty="0"/>
              <a:t> Below listed the examples of each BGP attributes:-</a:t>
            </a:r>
            <a:br>
              <a:rPr lang="en-US" dirty="0">
                <a:cs typeface="+mn-lt"/>
              </a:rPr>
            </a:br>
            <a:r>
              <a:rPr lang="en-US" dirty="0"/>
              <a:t> Well known mandatory: Origin, AS-PATH, Next-hop</a:t>
            </a:r>
            <a:br>
              <a:rPr lang="en-US" dirty="0">
                <a:cs typeface="+mn-lt"/>
              </a:rPr>
            </a:br>
            <a:r>
              <a:rPr lang="en-US" dirty="0"/>
              <a:t> Well known discretionary: Local-Preference, Atomic-Aggregate</a:t>
            </a:r>
            <a:br>
              <a:rPr lang="en-US" dirty="0">
                <a:cs typeface="+mn-lt"/>
              </a:rPr>
            </a:br>
            <a:r>
              <a:rPr lang="en-US" dirty="0"/>
              <a:t> Optional transitive: Aggregator, Community</a:t>
            </a:r>
            <a:br>
              <a:rPr lang="en-US" dirty="0">
                <a:cs typeface="+mn-lt"/>
              </a:rPr>
            </a:br>
            <a:r>
              <a:rPr lang="en-US" dirty="0"/>
              <a:t> Optional non-transitive: MED, Cluster-List, Originator-ID</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304</a:t>
            </a:fld>
            <a:endParaRPr lang="ru-RU" noProof="0"/>
          </a:p>
        </p:txBody>
      </p:sp>
    </p:spTree>
    <p:extLst>
      <p:ext uri="{BB962C8B-B14F-4D97-AF65-F5344CB8AC3E}">
        <p14:creationId xmlns:p14="http://schemas.microsoft.com/office/powerpoint/2010/main" val="191748620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Origin attribute specify the origin of the BGP path information. In fact, it is the methods for</a:t>
            </a:r>
            <a:br>
              <a:rPr lang="en-US" dirty="0">
                <a:cs typeface="+mn-lt"/>
              </a:rPr>
            </a:br>
            <a:r>
              <a:rPr lang="en-US" dirty="0"/>
              <a:t>BGP speaker to generate the BGP route. BGP considers three types of origins:</a:t>
            </a:r>
            <a:br>
              <a:rPr lang="en-US" dirty="0">
                <a:cs typeface="+mn-lt"/>
              </a:rPr>
            </a:br>
            <a:r>
              <a:rPr lang="en-US" dirty="0"/>
              <a:t> IGP: The route with origin IGP is marked with “</a:t>
            </a:r>
            <a:r>
              <a:rPr lang="en-US" dirty="0" err="1"/>
              <a:t>i</a:t>
            </a:r>
            <a:r>
              <a:rPr lang="en-US" dirty="0"/>
              <a:t>” in BGP routing table (by using the</a:t>
            </a:r>
            <a:br>
              <a:rPr lang="en-US" dirty="0">
                <a:cs typeface="+mn-lt"/>
              </a:rPr>
            </a:br>
            <a:r>
              <a:rPr lang="en-US" dirty="0"/>
              <a:t>“display </a:t>
            </a:r>
            <a:r>
              <a:rPr lang="en-US" dirty="0" err="1"/>
              <a:t>bgp</a:t>
            </a:r>
            <a:r>
              <a:rPr lang="en-US" dirty="0"/>
              <a:t> routing-table” command).The origins are IGP for the routes internal to</a:t>
            </a:r>
            <a:br>
              <a:rPr lang="en-US" dirty="0">
                <a:cs typeface="+mn-lt"/>
              </a:rPr>
            </a:br>
            <a:r>
              <a:rPr lang="en-US" dirty="0"/>
              <a:t>the AS and are advertised via the network command. This method is also called as</a:t>
            </a:r>
            <a:br>
              <a:rPr lang="en-US" dirty="0">
                <a:cs typeface="+mn-lt"/>
              </a:rPr>
            </a:br>
            <a:r>
              <a:rPr lang="en-US" dirty="0"/>
              <a:t>semi dynamic redistribution of BGP information. The network advertised via the</a:t>
            </a:r>
            <a:br>
              <a:rPr lang="en-US" dirty="0">
                <a:cs typeface="+mn-lt"/>
              </a:rPr>
            </a:br>
            <a:r>
              <a:rPr lang="en-US" dirty="0"/>
              <a:t>network command is dynamically discovered and calculated by IGP (including static</a:t>
            </a:r>
            <a:br>
              <a:rPr lang="en-US" dirty="0">
                <a:cs typeface="+mn-lt"/>
              </a:rPr>
            </a:br>
            <a:r>
              <a:rPr lang="en-US" dirty="0"/>
              <a:t>route). Some of the routing information is selectively redistributed into the BGP</a:t>
            </a:r>
            <a:br>
              <a:rPr lang="en-US" dirty="0">
                <a:cs typeface="+mn-lt"/>
              </a:rPr>
            </a:br>
            <a:r>
              <a:rPr lang="en-US" dirty="0"/>
              <a:t>system via network command. That’s why it is called as “semi dynamic”.</a:t>
            </a:r>
            <a:br>
              <a:rPr lang="en-US" dirty="0">
                <a:cs typeface="+mn-lt"/>
              </a:rPr>
            </a:br>
            <a:r>
              <a:rPr lang="en-US" dirty="0"/>
              <a:t> EGP: The route with origin EGP is marked with “E” in BGP routing table. The origin</a:t>
            </a:r>
            <a:br>
              <a:rPr lang="en-US" dirty="0">
                <a:cs typeface="+mn-lt"/>
              </a:rPr>
            </a:br>
            <a:r>
              <a:rPr lang="en-US" dirty="0"/>
              <a:t>“EGP” was used when the Internet when the routes are redistributed from EGP</a:t>
            </a:r>
            <a:br>
              <a:rPr lang="en-US" dirty="0">
                <a:cs typeface="+mn-lt"/>
              </a:rPr>
            </a:br>
            <a:r>
              <a:rPr lang="en-US" dirty="0"/>
              <a:t>into the BGP routing table. It is used when the Internet was migrating from EGP to</a:t>
            </a:r>
            <a:br>
              <a:rPr lang="en-US" dirty="0">
                <a:cs typeface="+mn-lt"/>
              </a:rPr>
            </a:br>
            <a:r>
              <a:rPr lang="en-US" dirty="0"/>
              <a:t>BGP. It is rather difficult to encounter the route with origin EGP in the real network.</a:t>
            </a:r>
            <a:br>
              <a:rPr lang="en-US" dirty="0">
                <a:cs typeface="+mn-lt"/>
              </a:rPr>
            </a:br>
            <a:r>
              <a:rPr lang="en-US" dirty="0"/>
              <a:t>This is because EGP protocol is basically obsolete and not used anymore.</a:t>
            </a:r>
            <a:br>
              <a:rPr lang="en-US" dirty="0">
                <a:cs typeface="+mn-lt"/>
              </a:rPr>
            </a:br>
            <a:r>
              <a:rPr lang="en-US" dirty="0"/>
              <a:t> Incomplete: The route with origin Incomplete is marked with “?” in BGP routing</a:t>
            </a:r>
            <a:br>
              <a:rPr lang="en-US" dirty="0">
                <a:cs typeface="+mn-lt"/>
              </a:rPr>
            </a:br>
            <a:r>
              <a:rPr lang="en-US" dirty="0"/>
              <a:t>table. The route with origin incomplete is learned by some other means. It means</a:t>
            </a:r>
            <a:br>
              <a:rPr lang="en-US" dirty="0">
                <a:cs typeface="+mn-lt"/>
              </a:rPr>
            </a:br>
            <a:r>
              <a:rPr lang="en-US" dirty="0"/>
              <a:t>that the information for determining the origin of the route is incomplete. Routes</a:t>
            </a:r>
            <a:br>
              <a:rPr lang="en-US" dirty="0">
                <a:cs typeface="+mn-lt"/>
              </a:rPr>
            </a:br>
            <a:r>
              <a:rPr lang="en-US" dirty="0"/>
              <a:t>that BGP learnt through redistribution from IGP or static route carry the incomplete</a:t>
            </a:r>
            <a:br>
              <a:rPr lang="en-US" dirty="0">
                <a:cs typeface="+mn-lt"/>
              </a:rPr>
            </a:br>
            <a:r>
              <a:rPr lang="en-US" dirty="0"/>
              <a:t>origin attribute. Injecting the IGP routes into BGP dynamically or semi dynamically</a:t>
            </a:r>
            <a:br>
              <a:rPr lang="en-US" dirty="0">
                <a:cs typeface="+mn-lt"/>
              </a:rPr>
            </a:br>
            <a:r>
              <a:rPr lang="en-US" dirty="0"/>
              <a:t>is based on the dependency of the BGP routes on the IGP routes.</a:t>
            </a:r>
            <a:br>
              <a:rPr lang="en-US" dirty="0">
                <a:cs typeface="+mn-lt"/>
              </a:rPr>
            </a:br>
            <a:r>
              <a:rPr lang="en-US" dirty="0"/>
              <a:t> The precedence order of the 3 origin values are IGP&gt;EGP&gt;INCOMPLETE.</a:t>
            </a:r>
            <a:br>
              <a:rPr lang="en-US" dirty="0">
                <a:cs typeface="+mn-lt"/>
              </a:rPr>
            </a:br>
            <a:r>
              <a:rPr lang="en-US" dirty="0"/>
              <a:t> These 3 origin values are used to control the selection of BGP routes.</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305</a:t>
            </a:fld>
            <a:endParaRPr lang="ru-RU" noProof="0"/>
          </a:p>
        </p:txBody>
      </p:sp>
    </p:spTree>
    <p:extLst>
      <p:ext uri="{BB962C8B-B14F-4D97-AF65-F5344CB8AC3E}">
        <p14:creationId xmlns:p14="http://schemas.microsoft.com/office/powerpoint/2010/main" val="2962221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Segoe UI" panose="020B0502040204020203" pitchFamily="34" charset="0"/>
              </a:rPr>
              <a:t>Within SDN environment, the controller has the global view of network topology.</a:t>
            </a:r>
            <a:br>
              <a:rPr lang="en-US" sz="1800" dirty="0">
                <a:effectLst/>
                <a:latin typeface="Segoe UI" panose="020B0502040204020203" pitchFamily="34" charset="0"/>
              </a:rPr>
            </a:br>
            <a:r>
              <a:rPr lang="en-US" sz="1800" dirty="0">
                <a:effectLst/>
                <a:latin typeface="Segoe UI" panose="020B0502040204020203" pitchFamily="34" charset="0"/>
              </a:rPr>
              <a:t>Application running on top of can implement automation service provision easily.</a:t>
            </a:r>
            <a:endParaRPr lang="en-US" sz="1800" dirty="0">
              <a:effectLst/>
              <a:latin typeface="Arial" panose="020B0604020202020204" pitchFamily="34" charset="0"/>
            </a:endParaRPr>
          </a:p>
          <a:p>
            <a:r>
              <a:rPr lang="en-US" sz="1800" dirty="0">
                <a:effectLst/>
                <a:latin typeface="Segoe UI" panose="020B0502040204020203" pitchFamily="34" charset="0"/>
              </a:rPr>
              <a:t> Through SDN controller, network can be treated as a software-based logical router. SDN</a:t>
            </a:r>
            <a:br>
              <a:rPr lang="en-US" sz="1800" dirty="0">
                <a:effectLst/>
                <a:latin typeface="Segoe UI" panose="020B0502040204020203" pitchFamily="34" charset="0"/>
              </a:rPr>
            </a:br>
            <a:r>
              <a:rPr lang="en-US" sz="1800" dirty="0">
                <a:effectLst/>
                <a:latin typeface="Segoe UI" panose="020B0502040204020203" pitchFamily="34" charset="0"/>
              </a:rPr>
              <a:t>controller can directly provide corresponding service interfaces to end users regardless the</a:t>
            </a:r>
            <a:br>
              <a:rPr lang="en-US" sz="1800" dirty="0">
                <a:effectLst/>
                <a:latin typeface="Segoe UI" panose="020B0502040204020203" pitchFamily="34" charset="0"/>
              </a:rPr>
            </a:br>
            <a:r>
              <a:rPr lang="en-US" sz="1800" dirty="0">
                <a:effectLst/>
                <a:latin typeface="Segoe UI" panose="020B0502040204020203" pitchFamily="34" charset="0"/>
              </a:rPr>
              <a:t>technologies used behind. Through SBI, users can automate services to be deployed</a:t>
            </a:r>
            <a:br>
              <a:rPr lang="en-US" sz="1800" dirty="0">
                <a:effectLst/>
                <a:latin typeface="Segoe UI" panose="020B0502040204020203" pitchFamily="34" charset="0"/>
              </a:rPr>
            </a:br>
            <a:r>
              <a:rPr lang="en-US" sz="1800" dirty="0">
                <a:effectLst/>
                <a:latin typeface="Segoe UI" panose="020B0502040204020203" pitchFamily="34" charset="0"/>
              </a:rPr>
              <a:t>directly. Unlike traditional network, users need to know the details of the technologies. For</a:t>
            </a:r>
            <a:br>
              <a:rPr lang="en-US" sz="1800" dirty="0">
                <a:effectLst/>
                <a:latin typeface="Segoe UI" panose="020B0502040204020203" pitchFamily="34" charset="0"/>
              </a:rPr>
            </a:br>
            <a:r>
              <a:rPr lang="en-US" sz="1800" dirty="0">
                <a:effectLst/>
                <a:latin typeface="Segoe UI" panose="020B0502040204020203" pitchFamily="34" charset="0"/>
              </a:rPr>
              <a:t>instance, in traditional network, to realize a PW service, users need to know the concepts</a:t>
            </a:r>
            <a:br>
              <a:rPr lang="en-US" sz="1800" dirty="0">
                <a:effectLst/>
                <a:latin typeface="Segoe UI" panose="020B0502040204020203" pitchFamily="34" charset="0"/>
              </a:rPr>
            </a:br>
            <a:r>
              <a:rPr lang="en-US" sz="1800" dirty="0">
                <a:effectLst/>
                <a:latin typeface="Segoe UI" panose="020B0502040204020203" pitchFamily="34" charset="0"/>
              </a:rPr>
              <a:t>of MPLS tunneling technology, LDP protocols, and PW parameters etc.; However, SDN</a:t>
            </a:r>
            <a:br>
              <a:rPr lang="en-US" sz="1800" dirty="0">
                <a:effectLst/>
                <a:latin typeface="Segoe UI" panose="020B0502040204020203" pitchFamily="34" charset="0"/>
              </a:rPr>
            </a:br>
            <a:r>
              <a:rPr lang="en-US" sz="1800" dirty="0">
                <a:effectLst/>
                <a:latin typeface="Segoe UI" panose="020B0502040204020203" pitchFamily="34" charset="0"/>
              </a:rPr>
              <a:t>controller NBI is dealing with software models, which can be directly deployed for service</a:t>
            </a:r>
            <a:br>
              <a:rPr lang="en-US" sz="1800" dirty="0">
                <a:effectLst/>
                <a:latin typeface="Segoe UI" panose="020B0502040204020203" pitchFamily="34" charset="0"/>
              </a:rPr>
            </a:br>
            <a:r>
              <a:rPr lang="en-US" sz="1800" dirty="0">
                <a:effectLst/>
                <a:latin typeface="Segoe UI" panose="020B0502040204020203" pitchFamily="34" charset="0"/>
              </a:rPr>
              <a:t>automation, and this centralized control characteristic of SDN controller helps to realize</a:t>
            </a:r>
            <a:br>
              <a:rPr lang="en-US" sz="1800" dirty="0">
                <a:effectLst/>
                <a:latin typeface="Segoe UI" panose="020B0502040204020203" pitchFamily="34" charset="0"/>
              </a:rPr>
            </a:br>
            <a:r>
              <a:rPr lang="en-US" sz="1800" dirty="0">
                <a:effectLst/>
                <a:latin typeface="Segoe UI" panose="020B0502040204020203" pitchFamily="34" charset="0"/>
              </a:rPr>
              <a:t>service automation and rapid service provisioning.</a:t>
            </a:r>
            <a:endParaRPr lang="en-US" sz="1800" dirty="0">
              <a:effectLst/>
              <a:latin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35</a:t>
            </a:fld>
            <a:endParaRPr lang="ru-RU" noProof="0"/>
          </a:p>
        </p:txBody>
      </p:sp>
    </p:spTree>
    <p:extLst>
      <p:ext uri="{BB962C8B-B14F-4D97-AF65-F5344CB8AC3E}">
        <p14:creationId xmlns:p14="http://schemas.microsoft.com/office/powerpoint/2010/main" val="266062692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The AS-Path attribute records all ASs through which a route passes from the local end to</a:t>
            </a:r>
            <a:br>
              <a:rPr lang="en-US" dirty="0">
                <a:cs typeface="+mn-lt"/>
              </a:rPr>
            </a:br>
            <a:r>
              <a:rPr lang="en-US" dirty="0"/>
              <a:t>the destination in distance-vector (DV) order.</a:t>
            </a:r>
            <a:br>
              <a:rPr lang="en-US" dirty="0">
                <a:cs typeface="+mn-lt"/>
              </a:rPr>
            </a:br>
            <a:r>
              <a:rPr lang="en-US" dirty="0"/>
              <a:t> When a BGP speaker advertises a local route:</a:t>
            </a:r>
            <a:br>
              <a:rPr lang="en-US" dirty="0">
                <a:cs typeface="+mn-lt"/>
              </a:rPr>
            </a:br>
            <a:r>
              <a:rPr lang="en-US" dirty="0"/>
              <a:t> When advertising the route beyond the local AS, the BGP speaker adds the local AS</a:t>
            </a:r>
            <a:br>
              <a:rPr lang="en-US" dirty="0">
                <a:cs typeface="+mn-lt"/>
              </a:rPr>
            </a:br>
            <a:r>
              <a:rPr lang="en-US" dirty="0"/>
              <a:t>number to the </a:t>
            </a:r>
            <a:r>
              <a:rPr lang="en-US" dirty="0" err="1"/>
              <a:t>AS_Path</a:t>
            </a:r>
            <a:r>
              <a:rPr lang="en-US" dirty="0"/>
              <a:t> list and then advertises it to the neighboring routers</a:t>
            </a:r>
            <a:br>
              <a:rPr lang="en-US" dirty="0">
                <a:cs typeface="+mn-lt"/>
              </a:rPr>
            </a:br>
            <a:r>
              <a:rPr lang="en-US" dirty="0"/>
              <a:t>through Update messages.</a:t>
            </a:r>
            <a:br>
              <a:rPr lang="en-US" dirty="0">
                <a:cs typeface="+mn-lt"/>
              </a:rPr>
            </a:br>
            <a:r>
              <a:rPr lang="en-US" dirty="0"/>
              <a:t> When advertising the route within the local AS, the BGP speaker creates an empty</a:t>
            </a:r>
            <a:br>
              <a:rPr lang="en-US" dirty="0">
                <a:cs typeface="+mn-lt"/>
              </a:rPr>
            </a:br>
            <a:r>
              <a:rPr lang="en-US" dirty="0" err="1"/>
              <a:t>AS_Path</a:t>
            </a:r>
            <a:r>
              <a:rPr lang="en-US" dirty="0"/>
              <a:t> list in an Update message.</a:t>
            </a:r>
            <a:br>
              <a:rPr lang="en-US" dirty="0">
                <a:cs typeface="+mn-lt"/>
              </a:rPr>
            </a:br>
            <a:r>
              <a:rPr lang="en-US" dirty="0"/>
              <a:t> When a BGP speaker advertises a route learned from the Update messages of another BGP</a:t>
            </a:r>
            <a:br>
              <a:rPr lang="en-US" dirty="0">
                <a:cs typeface="+mn-lt"/>
              </a:rPr>
            </a:br>
            <a:r>
              <a:rPr lang="en-US" dirty="0"/>
              <a:t>speaker:</a:t>
            </a:r>
            <a:br>
              <a:rPr lang="en-US" dirty="0">
                <a:cs typeface="+mn-lt"/>
              </a:rPr>
            </a:br>
            <a:r>
              <a:rPr lang="en-US" dirty="0"/>
              <a:t> When advertising the route beyond the local AS, the BGP speaker adds the local AS</a:t>
            </a:r>
            <a:br>
              <a:rPr lang="en-US" dirty="0">
                <a:cs typeface="+mn-lt"/>
              </a:rPr>
            </a:br>
            <a:r>
              <a:rPr lang="en-US" dirty="0"/>
              <a:t>number to the left of the </a:t>
            </a:r>
            <a:r>
              <a:rPr lang="en-US" dirty="0" err="1"/>
              <a:t>AS_Path</a:t>
            </a:r>
            <a:r>
              <a:rPr lang="en-US" dirty="0"/>
              <a:t> list. From the </a:t>
            </a:r>
            <a:r>
              <a:rPr lang="en-US" dirty="0" err="1"/>
              <a:t>AS_Path</a:t>
            </a:r>
            <a:r>
              <a:rPr lang="en-US" dirty="0"/>
              <a:t> attribute, the BGP router</a:t>
            </a:r>
            <a:br>
              <a:rPr lang="en-US" dirty="0">
                <a:cs typeface="+mn-lt"/>
              </a:rPr>
            </a:br>
            <a:r>
              <a:rPr lang="en-US" dirty="0"/>
              <a:t>that receives the route learns the ASs through which the route passes to the</a:t>
            </a:r>
            <a:br>
              <a:rPr lang="en-US" dirty="0">
                <a:cs typeface="+mn-lt"/>
              </a:rPr>
            </a:br>
            <a:r>
              <a:rPr lang="en-US" dirty="0"/>
              <a:t>destination. The number of the AS that is nearest to the local AS is placed on the</a:t>
            </a:r>
            <a:br>
              <a:rPr lang="en-US" dirty="0">
                <a:cs typeface="+mn-lt"/>
              </a:rPr>
            </a:br>
            <a:r>
              <a:rPr lang="en-US" dirty="0"/>
              <a:t>left of the list, while other AS numbers are listed in sequence.</a:t>
            </a:r>
            <a:br>
              <a:rPr lang="en-US" dirty="0">
                <a:cs typeface="+mn-lt"/>
              </a:rPr>
            </a:br>
            <a:r>
              <a:rPr lang="en-US" dirty="0"/>
              <a:t> When advertising the route within the local AS, the BGP speaker does not change</a:t>
            </a:r>
            <a:br>
              <a:rPr lang="en-US" dirty="0">
                <a:cs typeface="+mn-lt"/>
              </a:rPr>
            </a:br>
            <a:r>
              <a:rPr lang="en-US" dirty="0"/>
              <a:t>the </a:t>
            </a:r>
            <a:r>
              <a:rPr lang="en-US" dirty="0" err="1"/>
              <a:t>AS_Path</a:t>
            </a:r>
            <a:r>
              <a:rPr lang="en-US" dirty="0"/>
              <a:t> attribute.</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306</a:t>
            </a:fld>
            <a:endParaRPr lang="ru-RU" noProof="0"/>
          </a:p>
        </p:txBody>
      </p:sp>
    </p:spTree>
    <p:extLst>
      <p:ext uri="{BB962C8B-B14F-4D97-AF65-F5344CB8AC3E}">
        <p14:creationId xmlns:p14="http://schemas.microsoft.com/office/powerpoint/2010/main" val="226608963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Normally, BGP compares only the MED values of the routes from the same AS. If router A</a:t>
            </a:r>
            <a:br>
              <a:rPr lang="en-US" dirty="0">
                <a:cs typeface="+mn-lt"/>
              </a:rPr>
            </a:br>
            <a:r>
              <a:rPr lang="en-US" dirty="0"/>
              <a:t>in AS 10 receives the same route from AS 20 and another AS, router A does not compares</a:t>
            </a:r>
            <a:br>
              <a:rPr lang="en-US" dirty="0">
                <a:cs typeface="+mn-lt"/>
              </a:rPr>
            </a:br>
            <a:r>
              <a:rPr lang="en-US" dirty="0"/>
              <a:t>the MED values of the routes.</a:t>
            </a:r>
            <a:br>
              <a:rPr lang="en-US" dirty="0">
                <a:cs typeface="+mn-lt"/>
              </a:rPr>
            </a:br>
            <a:r>
              <a:rPr lang="en-US" dirty="0"/>
              <a:t> In the implementation on VRP5, the compare-different-as-med command can be run to</a:t>
            </a:r>
            <a:br>
              <a:rPr lang="en-US" dirty="0">
                <a:cs typeface="+mn-lt"/>
              </a:rPr>
            </a:br>
            <a:r>
              <a:rPr lang="en-US" dirty="0"/>
              <a:t>force BGP to compare the MED values of the routes learnt from different ASs.</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309</a:t>
            </a:fld>
            <a:endParaRPr lang="ru-RU" noProof="0"/>
          </a:p>
        </p:txBody>
      </p:sp>
    </p:spTree>
    <p:extLst>
      <p:ext uri="{BB962C8B-B14F-4D97-AF65-F5344CB8AC3E}">
        <p14:creationId xmlns:p14="http://schemas.microsoft.com/office/powerpoint/2010/main" val="391919873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When multiple routes to the same destination are available, BGP selects routes based on the</a:t>
            </a:r>
            <a:br>
              <a:rPr lang="en-US" dirty="0">
                <a:cs typeface="+mn-lt"/>
              </a:rPr>
            </a:br>
            <a:r>
              <a:rPr lang="en-US" dirty="0"/>
              <a:t>following rules:</a:t>
            </a:r>
            <a:br>
              <a:rPr lang="en-US" dirty="0">
                <a:cs typeface="+mn-lt"/>
              </a:rPr>
            </a:br>
            <a:r>
              <a:rPr lang="en-US" dirty="0"/>
              <a:t>1. Prefers routes in descending order of Valid, Not Found, and Invalid after BGP origin AS</a:t>
            </a:r>
            <a:br>
              <a:rPr lang="en-US" dirty="0">
                <a:cs typeface="+mn-lt"/>
              </a:rPr>
            </a:br>
            <a:r>
              <a:rPr lang="en-US" dirty="0"/>
              <a:t>validation states are applied to route selection in a scenario where the device is connected</a:t>
            </a:r>
            <a:br>
              <a:rPr lang="en-US" dirty="0">
                <a:cs typeface="+mn-lt"/>
              </a:rPr>
            </a:br>
            <a:r>
              <a:rPr lang="en-US" dirty="0"/>
              <a:t>to an RPKI server.</a:t>
            </a:r>
            <a:br>
              <a:rPr lang="en-US" dirty="0">
                <a:cs typeface="+mn-lt"/>
              </a:rPr>
            </a:br>
            <a:r>
              <a:rPr lang="en-US" dirty="0"/>
              <a:t>2. Prefers the route with the largest </a:t>
            </a:r>
            <a:r>
              <a:rPr lang="en-US" dirty="0" err="1"/>
              <a:t>PreVal</a:t>
            </a:r>
            <a:r>
              <a:rPr lang="en-US" dirty="0"/>
              <a:t> value. </a:t>
            </a:r>
            <a:r>
              <a:rPr lang="en-US" dirty="0" err="1"/>
              <a:t>PrefVal</a:t>
            </a:r>
            <a:r>
              <a:rPr lang="en-US" dirty="0"/>
              <a:t> is Huawei-specific. It is valid only</a:t>
            </a:r>
            <a:br>
              <a:rPr lang="en-US" dirty="0">
                <a:cs typeface="+mn-lt"/>
              </a:rPr>
            </a:br>
            <a:r>
              <a:rPr lang="en-US" dirty="0"/>
              <a:t>on the device where it is configured.</a:t>
            </a:r>
            <a:br>
              <a:rPr lang="en-US" dirty="0">
                <a:cs typeface="+mn-lt"/>
              </a:rPr>
            </a:br>
            <a:r>
              <a:rPr lang="en-US" dirty="0"/>
              <a:t>3. Prefers the route with the highest </a:t>
            </a:r>
            <a:r>
              <a:rPr lang="en-US" dirty="0" err="1"/>
              <a:t>Local_Pref</a:t>
            </a:r>
            <a:r>
              <a:rPr lang="en-US" dirty="0"/>
              <a:t>. If a route does not carry </a:t>
            </a:r>
            <a:r>
              <a:rPr lang="en-US" dirty="0" err="1"/>
              <a:t>Local_Pref</a:t>
            </a:r>
            <a:r>
              <a:rPr lang="en-US" dirty="0"/>
              <a:t>, the</a:t>
            </a:r>
            <a:br>
              <a:rPr lang="en-US" dirty="0">
                <a:cs typeface="+mn-lt"/>
              </a:rPr>
            </a:br>
            <a:r>
              <a:rPr lang="en-US" dirty="0"/>
              <a:t>default value 100 takes effect. To change the value, run the default local-preference</a:t>
            </a:r>
            <a:br>
              <a:rPr lang="en-US" dirty="0">
                <a:cs typeface="+mn-lt"/>
              </a:rPr>
            </a:br>
            <a:r>
              <a:rPr lang="en-US" dirty="0"/>
              <a:t>command.</a:t>
            </a:r>
            <a:br>
              <a:rPr lang="en-US" dirty="0">
                <a:cs typeface="+mn-lt"/>
              </a:rPr>
            </a:br>
            <a:r>
              <a:rPr lang="en-US" dirty="0"/>
              <a:t>4. Prefers a locally originated route to a route learned from a peer. Locally originated routes</a:t>
            </a:r>
            <a:br>
              <a:rPr lang="en-US" dirty="0">
                <a:cs typeface="+mn-lt"/>
              </a:rPr>
            </a:br>
            <a:r>
              <a:rPr lang="en-US" dirty="0"/>
              <a:t>include routes imported using the network or import-route command, as well as</a:t>
            </a:r>
            <a:br>
              <a:rPr lang="en-US" dirty="0">
                <a:cs typeface="+mn-lt"/>
              </a:rPr>
            </a:br>
            <a:r>
              <a:rPr lang="en-US" dirty="0"/>
              <a:t>manually and automatically summarized routes. Prefers a summarized route over a non-</a:t>
            </a:r>
            <a:br>
              <a:rPr lang="en-US" dirty="0">
                <a:cs typeface="+mn-lt"/>
              </a:rPr>
            </a:br>
            <a:r>
              <a:rPr lang="en-US" dirty="0"/>
              <a:t>summarized route.</a:t>
            </a:r>
            <a:br>
              <a:rPr lang="en-US" dirty="0">
                <a:cs typeface="+mn-lt"/>
              </a:rPr>
            </a:br>
            <a:r>
              <a:rPr lang="en-US" dirty="0"/>
              <a:t>5. Prefers a route obtained using the aggregate command over a route obtained using the</a:t>
            </a:r>
            <a:br>
              <a:rPr lang="en-US" dirty="0">
                <a:cs typeface="+mn-lt"/>
              </a:rPr>
            </a:br>
            <a:r>
              <a:rPr lang="en-US" dirty="0"/>
              <a:t>summary automatic command.</a:t>
            </a:r>
            <a:br>
              <a:rPr lang="en-US" dirty="0">
                <a:cs typeface="+mn-lt"/>
              </a:rPr>
            </a:br>
            <a:r>
              <a:rPr lang="en-US" dirty="0"/>
              <a:t>6. Prefers a route imported using the network command over a route imported using the</a:t>
            </a:r>
            <a:br>
              <a:rPr lang="en-US" dirty="0">
                <a:cs typeface="+mn-lt"/>
              </a:rPr>
            </a:br>
            <a:r>
              <a:rPr lang="en-US" dirty="0"/>
              <a:t>import-route command.</a:t>
            </a:r>
          </a:p>
          <a:p>
            <a:endParaRPr lang="en-US" dirty="0">
              <a:cs typeface="Calibri"/>
            </a:endParaRPr>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310</a:t>
            </a:fld>
            <a:endParaRPr lang="ru-RU" noProof="0"/>
          </a:p>
        </p:txBody>
      </p:sp>
    </p:spTree>
    <p:extLst>
      <p:ext uri="{BB962C8B-B14F-4D97-AF65-F5344CB8AC3E}">
        <p14:creationId xmlns:p14="http://schemas.microsoft.com/office/powerpoint/2010/main" val="285017295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The VLAN tag field, as defined in IEEE 802.1Q, has only 12 bits, and can only identify a</a:t>
            </a:r>
            <a:br>
              <a:rPr lang="en-US" dirty="0">
                <a:cs typeface="+mn-lt"/>
              </a:rPr>
            </a:br>
            <a:r>
              <a:rPr lang="en-US" dirty="0"/>
              <a:t>maximum of 4096 VLANs, making it insufficient for identifying users on large Layer 2</a:t>
            </a:r>
            <a:br>
              <a:rPr lang="en-US" dirty="0">
                <a:cs typeface="+mn-lt"/>
              </a:rPr>
            </a:br>
            <a:r>
              <a:rPr lang="en-US" dirty="0"/>
              <a:t>networks;</a:t>
            </a:r>
            <a:br>
              <a:rPr lang="en-US" dirty="0">
                <a:cs typeface="+mn-lt"/>
              </a:rPr>
            </a:br>
            <a:r>
              <a:rPr lang="en-US" dirty="0"/>
              <a:t> VXLAN uses a VXLAN network identifier (VNI) field similar to the VLAN ID field defined in</a:t>
            </a:r>
            <a:br>
              <a:rPr lang="en-US" dirty="0">
                <a:cs typeface="+mn-lt"/>
              </a:rPr>
            </a:br>
            <a:r>
              <a:rPr lang="en-US" dirty="0"/>
              <a:t>IEEE 802.1Q. The VNI field has 24 bits and can identify a maximum of 16M VXLAN</a:t>
            </a:r>
            <a:br>
              <a:rPr lang="en-US" dirty="0">
                <a:cs typeface="+mn-lt"/>
              </a:rPr>
            </a:br>
            <a:r>
              <a:rPr lang="en-US" dirty="0"/>
              <a:t>segments</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316</a:t>
            </a:fld>
            <a:endParaRPr lang="ru-RU" noProof="0"/>
          </a:p>
        </p:txBody>
      </p:sp>
    </p:spTree>
    <p:extLst>
      <p:ext uri="{BB962C8B-B14F-4D97-AF65-F5344CB8AC3E}">
        <p14:creationId xmlns:p14="http://schemas.microsoft.com/office/powerpoint/2010/main" val="93734796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On the network shown in the diagram above, one server is virtualized into multiple virtual machines</a:t>
            </a:r>
            <a:br>
              <a:rPr lang="en-US" dirty="0">
                <a:cs typeface="+mn-lt"/>
              </a:rPr>
            </a:br>
            <a:r>
              <a:rPr lang="en-US" dirty="0"/>
              <a:t>(VMs), each of which acts as a host. However, the exponential increase in the number of hosts leads</a:t>
            </a:r>
            <a:br>
              <a:rPr lang="en-US" dirty="0">
                <a:cs typeface="+mn-lt"/>
              </a:rPr>
            </a:br>
            <a:r>
              <a:rPr lang="en-US" dirty="0"/>
              <a:t>to the following problems on a virtual network:</a:t>
            </a:r>
            <a:br>
              <a:rPr lang="en-US" dirty="0">
                <a:cs typeface="+mn-lt"/>
              </a:rPr>
            </a:br>
            <a:r>
              <a:rPr lang="en-US" dirty="0"/>
              <a:t>1. The number of VMs is limited by network performance.</a:t>
            </a:r>
            <a:br>
              <a:rPr lang="en-US" dirty="0">
                <a:cs typeface="+mn-lt"/>
              </a:rPr>
            </a:br>
            <a:r>
              <a:rPr lang="en-US" dirty="0"/>
              <a:t> On a large Layer 2 network, data packets are forwarded based on MAC address entries.</a:t>
            </a:r>
            <a:br>
              <a:rPr lang="en-US" dirty="0">
                <a:cs typeface="+mn-lt"/>
              </a:rPr>
            </a:br>
            <a:r>
              <a:rPr lang="en-US" dirty="0"/>
              <a:t>Therefore, the number of VMs supported on the network depends on the MAC address</a:t>
            </a:r>
            <a:br>
              <a:rPr lang="en-US" dirty="0">
                <a:cs typeface="+mn-lt"/>
              </a:rPr>
            </a:br>
            <a:r>
              <a:rPr lang="en-US" dirty="0"/>
              <a:t>table size.</a:t>
            </a:r>
            <a:br>
              <a:rPr lang="en-US" dirty="0">
                <a:cs typeface="+mn-lt"/>
              </a:rPr>
            </a:br>
            <a:r>
              <a:rPr lang="en-US" dirty="0"/>
              <a:t>2. Network isolation capabilities are limited.</a:t>
            </a:r>
            <a:br>
              <a:rPr lang="en-US" dirty="0">
                <a:cs typeface="+mn-lt"/>
              </a:rPr>
            </a:br>
            <a:r>
              <a:rPr lang="en-US" dirty="0"/>
              <a:t> Most networks use VLANs or virtual private networks (VPNs) for network isolation.</a:t>
            </a:r>
            <a:br>
              <a:rPr lang="en-US" dirty="0">
                <a:cs typeface="+mn-lt"/>
              </a:rPr>
            </a:br>
            <a:r>
              <a:rPr lang="en-US" dirty="0"/>
              <a:t>However, these two network isolation technologies have the following limitations on large</a:t>
            </a:r>
            <a:br>
              <a:rPr lang="en-US" dirty="0">
                <a:cs typeface="+mn-lt"/>
              </a:rPr>
            </a:br>
            <a:r>
              <a:rPr lang="en-US" dirty="0"/>
              <a:t>scale virtualized networks:</a:t>
            </a:r>
            <a:br>
              <a:rPr lang="en-US" dirty="0">
                <a:cs typeface="+mn-lt"/>
              </a:rPr>
            </a:br>
            <a:r>
              <a:rPr lang="en-US" dirty="0"/>
              <a:t> The VLAN tag field, as defined in IEEE 802.1Q, has only 12 bits, and can only</a:t>
            </a:r>
            <a:br>
              <a:rPr lang="en-US" dirty="0">
                <a:cs typeface="+mn-lt"/>
              </a:rPr>
            </a:br>
            <a:r>
              <a:rPr lang="en-US" dirty="0"/>
              <a:t>identify a maximum of 4096 VLANs, making it insufficient for identifying users on</a:t>
            </a:r>
            <a:br>
              <a:rPr lang="en-US" dirty="0">
                <a:cs typeface="+mn-lt"/>
              </a:rPr>
            </a:br>
            <a:r>
              <a:rPr lang="en-US" dirty="0"/>
              <a:t>large Layer 2 networks.</a:t>
            </a:r>
            <a:br>
              <a:rPr lang="en-US" dirty="0">
                <a:cs typeface="+mn-lt"/>
              </a:rPr>
            </a:br>
            <a:r>
              <a:rPr lang="en-US" dirty="0"/>
              <a:t> VLANs or VPNs cannot support dynamic network adjustment on traditional Layer 2</a:t>
            </a:r>
            <a:br>
              <a:rPr lang="en-US" dirty="0">
                <a:cs typeface="+mn-lt"/>
              </a:rPr>
            </a:br>
            <a:r>
              <a:rPr lang="en-US" dirty="0"/>
              <a:t>networks.</a:t>
            </a:r>
            <a:br>
              <a:rPr lang="en-US" dirty="0">
                <a:cs typeface="+mn-lt"/>
              </a:rPr>
            </a:br>
            <a:r>
              <a:rPr lang="en-US" dirty="0"/>
              <a:t>3. VM migration scope is limited by the network architecture.</a:t>
            </a:r>
            <a:br>
              <a:rPr lang="en-US" dirty="0">
                <a:cs typeface="+mn-lt"/>
              </a:rPr>
            </a:br>
            <a:r>
              <a:rPr lang="en-US" dirty="0"/>
              <a:t> After VMs are started, they may need to be migrated from one server to another due to</a:t>
            </a:r>
            <a:br>
              <a:rPr lang="en-US" dirty="0">
                <a:cs typeface="+mn-lt"/>
              </a:rPr>
            </a:br>
            <a:r>
              <a:rPr lang="en-US" dirty="0"/>
              <a:t>server resource problems (for example, CPU overload or insufficient memory). To ensure</a:t>
            </a:r>
            <a:br>
              <a:rPr lang="en-US" dirty="0">
                <a:cs typeface="+mn-lt"/>
              </a:rPr>
            </a:br>
            <a:r>
              <a:rPr lang="en-US" dirty="0"/>
              <a:t>uninterrupted services during VM migration, the IP and MAC addresses of VMs must</a:t>
            </a:r>
            <a:br>
              <a:rPr lang="en-US" dirty="0">
                <a:cs typeface="+mn-lt"/>
              </a:rPr>
            </a:br>
            <a:r>
              <a:rPr lang="en-US" dirty="0"/>
              <a:t>remain unchanged. To meet this requirement, the service network must be a Layer 2</a:t>
            </a:r>
            <a:br>
              <a:rPr lang="en-US" dirty="0">
                <a:cs typeface="+mn-lt"/>
              </a:rPr>
            </a:br>
            <a:r>
              <a:rPr lang="en-US" dirty="0"/>
              <a:t>network that provides multipath redundancy and reliability.</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317</a:t>
            </a:fld>
            <a:endParaRPr lang="ru-RU" noProof="0"/>
          </a:p>
        </p:txBody>
      </p:sp>
    </p:spTree>
    <p:extLst>
      <p:ext uri="{BB962C8B-B14F-4D97-AF65-F5344CB8AC3E}">
        <p14:creationId xmlns:p14="http://schemas.microsoft.com/office/powerpoint/2010/main" val="291295941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VXLAN addresses the above problems on large Layer 2 networks as follows:</a:t>
            </a:r>
            <a:br>
              <a:rPr lang="en-US" dirty="0">
                <a:cs typeface="+mn-lt"/>
              </a:rPr>
            </a:br>
            <a:r>
              <a:rPr lang="en-US" dirty="0"/>
              <a:t>1. VM scale limitations imposed by network performance</a:t>
            </a:r>
            <a:br>
              <a:rPr lang="en-US" dirty="0">
                <a:cs typeface="+mn-lt"/>
              </a:rPr>
            </a:br>
            <a:r>
              <a:rPr lang="en-US" dirty="0"/>
              <a:t> VXLAN encapsulates data packets sent from VMs into UDP packets and encapsulates IP and MAC addresses used on the physical network</a:t>
            </a:r>
            <a:br>
              <a:rPr lang="en-US" dirty="0">
                <a:cs typeface="+mn-lt"/>
              </a:rPr>
            </a:br>
            <a:r>
              <a:rPr lang="en-US" dirty="0"/>
              <a:t>into outer headers. The network is </a:t>
            </a:r>
            <a:r>
              <a:rPr lang="en-US" dirty="0" err="1"/>
              <a:t>onlyaware</a:t>
            </a:r>
            <a:r>
              <a:rPr lang="en-US" dirty="0"/>
              <a:t> of the encapsulated parameters. This greatly reduces the number of MAC </a:t>
            </a:r>
            <a:r>
              <a:rPr lang="en-US" dirty="0" err="1"/>
              <a:t>addressentries</a:t>
            </a:r>
            <a:br>
              <a:rPr lang="en-US" dirty="0">
                <a:cs typeface="+mn-lt"/>
              </a:rPr>
            </a:br>
            <a:r>
              <a:rPr lang="en-US" dirty="0"/>
              <a:t>required on large Layer 2 networks.</a:t>
            </a:r>
            <a:br>
              <a:rPr lang="en-US" dirty="0">
                <a:cs typeface="+mn-lt"/>
              </a:rPr>
            </a:br>
            <a:r>
              <a:rPr lang="en-US" dirty="0"/>
              <a:t>2. Limited network isolation capabilities</a:t>
            </a:r>
            <a:br>
              <a:rPr lang="en-US" dirty="0">
                <a:cs typeface="+mn-lt"/>
              </a:rPr>
            </a:br>
            <a:r>
              <a:rPr lang="en-US" dirty="0"/>
              <a:t> VXLAN uses a VXLAN network identifier (VNI) field similar to the VLAN ID </a:t>
            </a:r>
            <a:r>
              <a:rPr lang="en-US" dirty="0" err="1"/>
              <a:t>fielddefined</a:t>
            </a:r>
            <a:r>
              <a:rPr lang="en-US" dirty="0"/>
              <a:t> in IEEE 802.1Q. The VNI field has 24 bits and can</a:t>
            </a:r>
            <a:br>
              <a:rPr lang="en-US" dirty="0">
                <a:cs typeface="+mn-lt"/>
              </a:rPr>
            </a:br>
            <a:r>
              <a:rPr lang="en-US" dirty="0"/>
              <a:t>identify a maximum of 16M [(2^24-1)/1024^2] VXLAN segments.</a:t>
            </a:r>
            <a:br>
              <a:rPr lang="en-US" dirty="0">
                <a:cs typeface="+mn-lt"/>
              </a:rPr>
            </a:br>
            <a:r>
              <a:rPr lang="en-US" dirty="0"/>
              <a:t>3. VM migration scope limitations imposed by network architecture</a:t>
            </a:r>
            <a:br>
              <a:rPr lang="en-US" dirty="0">
                <a:cs typeface="+mn-lt"/>
              </a:rPr>
            </a:br>
            <a:r>
              <a:rPr lang="en-US" dirty="0"/>
              <a:t> When VXLAN is used to construct a large Layer 2 network, VM IP and MAC addresses can remain unchanged after VM migration.</a:t>
            </a:r>
            <a:br>
              <a:rPr lang="en-US" dirty="0">
                <a:cs typeface="+mn-lt"/>
              </a:rPr>
            </a:br>
            <a:r>
              <a:rPr lang="en-US" dirty="0"/>
              <a:t> The advantages of </a:t>
            </a:r>
            <a:r>
              <a:rPr lang="en-US" dirty="0" err="1"/>
              <a:t>VxLAN</a:t>
            </a:r>
            <a:r>
              <a:rPr lang="en-US" dirty="0"/>
              <a:t> are listed below:-</a:t>
            </a:r>
            <a:br>
              <a:rPr lang="en-US" dirty="0">
                <a:cs typeface="+mn-lt"/>
              </a:rPr>
            </a:br>
            <a:r>
              <a:rPr lang="en-US" dirty="0"/>
              <a:t>1. Supports a maximum of 16M VXLAN segments with 24-bit VNIs, so a data</a:t>
            </a:r>
            <a:br>
              <a:rPr lang="en-US" dirty="0">
                <a:cs typeface="+mn-lt"/>
              </a:rPr>
            </a:br>
            <a:r>
              <a:rPr lang="en-US" dirty="0"/>
              <a:t>center can accommodate a large number of tenants.</a:t>
            </a:r>
            <a:br>
              <a:rPr lang="en-US" dirty="0">
                <a:cs typeface="+mn-lt"/>
              </a:rPr>
            </a:br>
            <a:r>
              <a:rPr lang="en-US" dirty="0"/>
              <a:t>2. Reduces the number of MAC addresses that network devices need to learn</a:t>
            </a:r>
            <a:br>
              <a:rPr lang="en-US" dirty="0">
                <a:cs typeface="+mn-lt"/>
              </a:rPr>
            </a:br>
            <a:r>
              <a:rPr lang="en-US" dirty="0"/>
              <a:t>and enhances network performance because only devices at the edge of the</a:t>
            </a:r>
            <a:br>
              <a:rPr lang="en-US" dirty="0">
                <a:cs typeface="+mn-lt"/>
              </a:rPr>
            </a:br>
            <a:r>
              <a:rPr lang="en-US" dirty="0"/>
              <a:t>VXLAN network need to identify VM MAC addresses.</a:t>
            </a:r>
            <a:br>
              <a:rPr lang="en-US" dirty="0">
                <a:cs typeface="+mn-lt"/>
              </a:rPr>
            </a:br>
            <a:r>
              <a:rPr lang="en-US" dirty="0"/>
              <a:t>3. Extends Layer 2 networks using MAC-in-UDP encapsulation and decouples</a:t>
            </a:r>
            <a:br>
              <a:rPr lang="en-US" dirty="0">
                <a:cs typeface="+mn-lt"/>
              </a:rPr>
            </a:br>
            <a:r>
              <a:rPr lang="en-US" dirty="0"/>
              <a:t>physical and virtual networks. Tenants can plan their own virtual networks,</a:t>
            </a:r>
            <a:br>
              <a:rPr lang="en-US" dirty="0">
                <a:cs typeface="+mn-lt"/>
              </a:rPr>
            </a:br>
            <a:r>
              <a:rPr lang="en-US" dirty="0"/>
              <a:t>without being limited by the physical network IP addresses or broadcast</a:t>
            </a:r>
            <a:br>
              <a:rPr lang="en-US" dirty="0">
                <a:cs typeface="+mn-lt"/>
              </a:rPr>
            </a:br>
            <a:r>
              <a:rPr lang="en-US" dirty="0"/>
              <a:t>domains. This greatly simplifies network management.</a:t>
            </a:r>
            <a:endParaRPr lang="ru-RU" dirty="0"/>
          </a:p>
          <a:p>
            <a:endParaRPr lang="ru-RU"/>
          </a:p>
        </p:txBody>
      </p:sp>
      <p:sp>
        <p:nvSpPr>
          <p:cNvPr id="4" name="Номер слайда 3"/>
          <p:cNvSpPr>
            <a:spLocks noGrp="1"/>
          </p:cNvSpPr>
          <p:nvPr>
            <p:ph type="sldNum" sz="quarter" idx="5"/>
          </p:nvPr>
        </p:nvSpPr>
        <p:spPr/>
        <p:txBody>
          <a:bodyPr/>
          <a:lstStyle/>
          <a:p>
            <a:fld id="{91136B3A-7CC9-4572-922D-08F438F664D7}" type="slidenum">
              <a:rPr lang="ru-RU" noProof="0" smtClean="0"/>
              <a:t>318</a:t>
            </a:fld>
            <a:endParaRPr lang="ru-RU" noProof="0"/>
          </a:p>
        </p:txBody>
      </p:sp>
    </p:spTree>
    <p:extLst>
      <p:ext uri="{BB962C8B-B14F-4D97-AF65-F5344CB8AC3E}">
        <p14:creationId xmlns:p14="http://schemas.microsoft.com/office/powerpoint/2010/main" val="32754906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NVO3 (Network Virtualization over Layer 3) is a general term for IP overlay network</a:t>
            </a:r>
            <a:br>
              <a:rPr lang="en-US" dirty="0">
                <a:cs typeface="+mn-lt"/>
              </a:rPr>
            </a:br>
            <a:r>
              <a:rPr lang="en-US" dirty="0"/>
              <a:t>virtualization technology based on Layer 3. The famous NVO3 virtualization technology</a:t>
            </a:r>
            <a:br>
              <a:rPr lang="en-US" dirty="0">
                <a:cs typeface="+mn-lt"/>
              </a:rPr>
            </a:br>
            <a:r>
              <a:rPr lang="en-US" dirty="0"/>
              <a:t>examples include, </a:t>
            </a:r>
            <a:r>
              <a:rPr lang="en-US" dirty="0" err="1"/>
              <a:t>VxLAN</a:t>
            </a:r>
            <a:r>
              <a:rPr lang="en-US" dirty="0"/>
              <a:t> (Virtual extensible Local Area Network) , NVGRE (Network</a:t>
            </a:r>
            <a:br>
              <a:rPr lang="en-US" dirty="0">
                <a:cs typeface="+mn-lt"/>
              </a:rPr>
            </a:br>
            <a:r>
              <a:rPr lang="en-US" dirty="0"/>
              <a:t>Virtualization using Generic Routing Encapsulation) and STT (Stateless Transport Tunneling</a:t>
            </a:r>
            <a:br>
              <a:rPr lang="en-US" dirty="0">
                <a:cs typeface="+mn-lt"/>
              </a:rPr>
            </a:br>
            <a:r>
              <a:rPr lang="en-US" dirty="0"/>
              <a:t>Protocol).</a:t>
            </a:r>
            <a:br>
              <a:rPr lang="en-US" dirty="0">
                <a:cs typeface="+mn-lt"/>
              </a:rPr>
            </a:br>
            <a:r>
              <a:rPr lang="en-US" dirty="0"/>
              <a:t> Devices running NVO3 is called NVE (Network Virtualization Edge), which is located at the</a:t>
            </a:r>
            <a:br>
              <a:rPr lang="en-US" dirty="0">
                <a:cs typeface="+mn-lt"/>
              </a:rPr>
            </a:br>
            <a:r>
              <a:rPr lang="en-US" dirty="0"/>
              <a:t>edge of the overlay network to realize L2 and L3 virtualization function.</a:t>
            </a:r>
            <a:br>
              <a:rPr lang="en-US" dirty="0">
                <a:cs typeface="+mn-lt"/>
              </a:rPr>
            </a:br>
            <a:r>
              <a:rPr lang="en-US" dirty="0"/>
              <a:t> </a:t>
            </a:r>
            <a:r>
              <a:rPr lang="en-US" dirty="0" err="1"/>
              <a:t>VxLAN</a:t>
            </a:r>
            <a:r>
              <a:rPr lang="en-US" dirty="0"/>
              <a:t> is considered as the most widely used NVO3 technologies </a:t>
            </a:r>
            <a:r>
              <a:rPr lang="en-US" dirty="0" err="1"/>
              <a:t>nowdays</a:t>
            </a:r>
            <a:r>
              <a:rPr lang="en-US" dirty="0"/>
              <a:t>.</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321</a:t>
            </a:fld>
            <a:endParaRPr lang="ru-RU" noProof="0"/>
          </a:p>
        </p:txBody>
      </p:sp>
    </p:spTree>
    <p:extLst>
      <p:ext uri="{BB962C8B-B14F-4D97-AF65-F5344CB8AC3E}">
        <p14:creationId xmlns:p14="http://schemas.microsoft.com/office/powerpoint/2010/main" val="98056472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VxLAN</a:t>
            </a:r>
            <a:r>
              <a:rPr lang="en-US" dirty="0"/>
              <a:t> (Virtual Extensible LAN) is a Network Virtualization over Layer 3 (NVo3)</a:t>
            </a:r>
            <a:br>
              <a:rPr lang="en-US" dirty="0">
                <a:cs typeface="+mn-lt"/>
              </a:rPr>
            </a:br>
            <a:r>
              <a:rPr lang="en-US" dirty="0"/>
              <a:t>technology that uses MAC in User Datagram Protocol (MAC-in-UDP) to encapsulate</a:t>
            </a:r>
            <a:br>
              <a:rPr lang="en-US" dirty="0">
                <a:cs typeface="+mn-lt"/>
              </a:rPr>
            </a:br>
            <a:r>
              <a:rPr lang="en-US" dirty="0"/>
              <a:t>packets.</a:t>
            </a:r>
            <a:br>
              <a:rPr lang="en-US" dirty="0">
                <a:cs typeface="+mn-lt"/>
              </a:rPr>
            </a:br>
            <a:r>
              <a:rPr lang="en-US" dirty="0"/>
              <a:t> In SDN Cloud Fabric solution, </a:t>
            </a:r>
            <a:r>
              <a:rPr lang="en-US" dirty="0" err="1"/>
              <a:t>VxLAN</a:t>
            </a:r>
            <a:r>
              <a:rPr lang="en-US" dirty="0"/>
              <a:t> technology is realized through AC in order to build</a:t>
            </a:r>
            <a:br>
              <a:rPr lang="en-US" dirty="0">
                <a:cs typeface="+mn-lt"/>
              </a:rPr>
            </a:br>
            <a:r>
              <a:rPr lang="en-US" dirty="0"/>
              <a:t>the overlay network over L3 fabric. It uses MAC over UDP encapsulation to achieve the</a:t>
            </a:r>
            <a:br>
              <a:rPr lang="en-US" dirty="0">
                <a:cs typeface="+mn-lt"/>
              </a:rPr>
            </a:br>
            <a:r>
              <a:rPr lang="en-US" dirty="0"/>
              <a:t>requirements of multi-tenants scenarios in data center network virtualization solution.</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322</a:t>
            </a:fld>
            <a:endParaRPr lang="ru-RU" noProof="0"/>
          </a:p>
        </p:txBody>
      </p:sp>
    </p:spTree>
    <p:extLst>
      <p:ext uri="{BB962C8B-B14F-4D97-AF65-F5344CB8AC3E}">
        <p14:creationId xmlns:p14="http://schemas.microsoft.com/office/powerpoint/2010/main" val="143176611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The explanation of the </a:t>
            </a:r>
            <a:r>
              <a:rPr lang="en-US" dirty="0" err="1"/>
              <a:t>VxLAN</a:t>
            </a:r>
            <a:r>
              <a:rPr lang="en-US" dirty="0"/>
              <a:t> packet format is as below:-</a:t>
            </a:r>
            <a:br>
              <a:rPr lang="en-US" dirty="0">
                <a:cs typeface="+mn-lt"/>
              </a:rPr>
            </a:br>
            <a:r>
              <a:rPr lang="en-US" dirty="0"/>
              <a:t> VXLAN header</a:t>
            </a:r>
            <a:br>
              <a:rPr lang="en-US" dirty="0">
                <a:cs typeface="+mn-lt"/>
              </a:rPr>
            </a:br>
            <a:r>
              <a:rPr lang="en-US" dirty="0"/>
              <a:t> Flags (8 bits): The value is 00001000. (R flag must be set to 0 and I flag must be set to 1)</a:t>
            </a:r>
            <a:br>
              <a:rPr lang="en-US" dirty="0">
                <a:cs typeface="+mn-lt"/>
              </a:rPr>
            </a:br>
            <a:r>
              <a:rPr lang="en-US" dirty="0"/>
              <a:t> VNI (24 bits): used to identify a VXLAN segment.</a:t>
            </a:r>
            <a:br>
              <a:rPr lang="en-US" dirty="0">
                <a:cs typeface="+mn-lt"/>
              </a:rPr>
            </a:br>
            <a:r>
              <a:rPr lang="en-US" dirty="0"/>
              <a:t> Reserved fields (24 bits and 8 bits): must be set to 0.</a:t>
            </a:r>
            <a:br>
              <a:rPr lang="en-US" dirty="0">
                <a:cs typeface="+mn-lt"/>
              </a:rPr>
            </a:br>
            <a:r>
              <a:rPr lang="en-US" dirty="0"/>
              <a:t> Outer UDP header</a:t>
            </a:r>
            <a:br>
              <a:rPr lang="en-US" dirty="0">
                <a:cs typeface="+mn-lt"/>
              </a:rPr>
            </a:br>
            <a:r>
              <a:rPr lang="en-US" dirty="0"/>
              <a:t> The destination UDP port number is 4789. The source port number is the hash value calculated using</a:t>
            </a:r>
            <a:br>
              <a:rPr lang="en-US" dirty="0">
                <a:cs typeface="+mn-lt"/>
              </a:rPr>
            </a:br>
            <a:r>
              <a:rPr lang="en-US" dirty="0"/>
              <a:t>parameters in the inner Ethernet frame header.</a:t>
            </a:r>
            <a:br>
              <a:rPr lang="en-US" dirty="0">
                <a:cs typeface="+mn-lt"/>
              </a:rPr>
            </a:br>
            <a:r>
              <a:rPr lang="en-US" dirty="0"/>
              <a:t> Outer IP header</a:t>
            </a:r>
            <a:br>
              <a:rPr lang="en-US" dirty="0">
                <a:cs typeface="+mn-lt"/>
              </a:rPr>
            </a:br>
            <a:r>
              <a:rPr lang="en-US" dirty="0"/>
              <a:t> In the outer IP header, the source IP address is the IP address of the VTEP where the sender VM</a:t>
            </a:r>
            <a:br>
              <a:rPr lang="en-US" dirty="0">
                <a:cs typeface="+mn-lt"/>
              </a:rPr>
            </a:br>
            <a:r>
              <a:rPr lang="en-US" dirty="0"/>
              <a:t>resides; the destination IP address is the IP address of the VTEP where the destination VM resides.</a:t>
            </a:r>
            <a:br>
              <a:rPr lang="en-US" dirty="0">
                <a:cs typeface="+mn-lt"/>
              </a:rPr>
            </a:br>
            <a:r>
              <a:rPr lang="en-US" dirty="0"/>
              <a:t> Outer Ethernet header</a:t>
            </a:r>
            <a:br>
              <a:rPr lang="en-US" dirty="0">
                <a:cs typeface="+mn-lt"/>
              </a:rPr>
            </a:br>
            <a:r>
              <a:rPr lang="en-US" dirty="0"/>
              <a:t> SA: specifies the MAC address of the VTEP where the sender VM resides.</a:t>
            </a:r>
            <a:br>
              <a:rPr lang="en-US" dirty="0">
                <a:cs typeface="+mn-lt"/>
              </a:rPr>
            </a:br>
            <a:r>
              <a:rPr lang="en-US" dirty="0"/>
              <a:t> DA: specifies the next-hop MAC address in the routing table of the VTEP where the destination VM</a:t>
            </a:r>
            <a:br>
              <a:rPr lang="en-US" dirty="0">
                <a:cs typeface="+mn-lt"/>
              </a:rPr>
            </a:br>
            <a:r>
              <a:rPr lang="en-US" dirty="0"/>
              <a:t>resides.</a:t>
            </a:r>
            <a:br>
              <a:rPr lang="en-US" dirty="0">
                <a:cs typeface="+mn-lt"/>
              </a:rPr>
            </a:br>
            <a:r>
              <a:rPr lang="en-US" dirty="0"/>
              <a:t> VLAN Type: This field is optional. The value of this field is 0x8100 when the packet has a VLAN tag.</a:t>
            </a:r>
            <a:br>
              <a:rPr lang="en-US" dirty="0">
                <a:cs typeface="+mn-lt"/>
              </a:rPr>
            </a:br>
            <a:r>
              <a:rPr lang="en-US" dirty="0"/>
              <a:t> Ethernet Type: specifies the type of the Ethernet frame. The value of this field is 0x0800 when the</a:t>
            </a:r>
            <a:br>
              <a:rPr lang="en-US" dirty="0">
                <a:cs typeface="+mn-lt"/>
              </a:rPr>
            </a:br>
            <a:r>
              <a:rPr lang="en-US" dirty="0"/>
              <a:t>packet type is IP.</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323</a:t>
            </a:fld>
            <a:endParaRPr lang="ru-RU" noProof="0"/>
          </a:p>
        </p:txBody>
      </p:sp>
    </p:spTree>
    <p:extLst>
      <p:ext uri="{BB962C8B-B14F-4D97-AF65-F5344CB8AC3E}">
        <p14:creationId xmlns:p14="http://schemas.microsoft.com/office/powerpoint/2010/main" val="345421791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VTEP stands for Virtual Tunnel End Point.</a:t>
            </a:r>
            <a:br>
              <a:rPr lang="en-US" dirty="0">
                <a:cs typeface="+mn-lt"/>
              </a:rPr>
            </a:br>
            <a:r>
              <a:rPr lang="en-US" dirty="0"/>
              <a:t> VXLAN tunnel endpoints that are deployed on NVE nodes and responsible for VXLAN packet encapsulation and</a:t>
            </a:r>
            <a:br>
              <a:rPr lang="en-US" dirty="0">
                <a:cs typeface="+mn-lt"/>
              </a:rPr>
            </a:br>
            <a:r>
              <a:rPr lang="en-US" dirty="0"/>
              <a:t>decapsulation. VTEPs are connected to the physical network and assigned IP addresses (VTEP IP) of the physical</a:t>
            </a:r>
            <a:br>
              <a:rPr lang="en-US" dirty="0">
                <a:cs typeface="+mn-lt"/>
              </a:rPr>
            </a:br>
            <a:r>
              <a:rPr lang="en-US" dirty="0"/>
              <a:t>network. VTEP IP addresses are independent of the virtual network. A local VTEP IP address and a remote VTEP IP</a:t>
            </a:r>
            <a:br>
              <a:rPr lang="en-US" dirty="0">
                <a:cs typeface="+mn-lt"/>
              </a:rPr>
            </a:br>
            <a:r>
              <a:rPr lang="en-US" dirty="0"/>
              <a:t>address identify a VXLAN tunnel.</a:t>
            </a:r>
            <a:br>
              <a:rPr lang="en-US" dirty="0">
                <a:cs typeface="+mn-lt"/>
              </a:rPr>
            </a:br>
            <a:r>
              <a:rPr lang="en-US" dirty="0"/>
              <a:t> There are 2 types of configuration for VTEP configuration, as per listed below:-</a:t>
            </a:r>
            <a:br>
              <a:rPr lang="en-US" dirty="0">
                <a:cs typeface="+mn-lt"/>
              </a:rPr>
            </a:br>
            <a:r>
              <a:rPr lang="en-US" dirty="0"/>
              <a:t> VTEP on physical TOR (Hardware overlay)</a:t>
            </a:r>
            <a:br>
              <a:rPr lang="en-US" dirty="0">
                <a:cs typeface="+mn-lt"/>
              </a:rPr>
            </a:br>
            <a:r>
              <a:rPr lang="en-US" dirty="0"/>
              <a:t> Advantage : High performance, line speed forwarding</a:t>
            </a:r>
            <a:br>
              <a:rPr lang="en-US" dirty="0">
                <a:cs typeface="+mn-lt"/>
              </a:rPr>
            </a:br>
            <a:r>
              <a:rPr lang="en-US" dirty="0"/>
              <a:t>capability</a:t>
            </a:r>
            <a:br>
              <a:rPr lang="en-US" dirty="0">
                <a:cs typeface="+mn-lt"/>
              </a:rPr>
            </a:br>
            <a:r>
              <a:rPr lang="en-US" dirty="0"/>
              <a:t> Disadvantage ：limited by chip manufacturers; TOR</a:t>
            </a:r>
            <a:br>
              <a:rPr lang="en-US" dirty="0">
                <a:cs typeface="+mn-lt"/>
              </a:rPr>
            </a:br>
            <a:r>
              <a:rPr lang="en-US" dirty="0"/>
              <a:t>switch needs virtual perceptions.</a:t>
            </a:r>
            <a:br>
              <a:rPr lang="en-US" dirty="0">
                <a:cs typeface="+mn-lt"/>
              </a:rPr>
            </a:br>
            <a:r>
              <a:rPr lang="en-US" dirty="0"/>
              <a:t> VTEP on </a:t>
            </a:r>
            <a:r>
              <a:rPr lang="en-US" dirty="0" err="1"/>
              <a:t>vSwitch</a:t>
            </a:r>
            <a:r>
              <a:rPr lang="en-US" dirty="0"/>
              <a:t> (Software overlay)</a:t>
            </a:r>
            <a:br>
              <a:rPr lang="en-US" dirty="0">
                <a:cs typeface="+mn-lt"/>
              </a:rPr>
            </a:br>
            <a:r>
              <a:rPr lang="en-US" dirty="0"/>
              <a:t> Advantage : TOR switch does not need to virtual</a:t>
            </a:r>
            <a:br>
              <a:rPr lang="en-US" dirty="0">
                <a:cs typeface="+mn-lt"/>
              </a:rPr>
            </a:br>
            <a:r>
              <a:rPr lang="en-US" dirty="0"/>
              <a:t>perception, achieve simply</a:t>
            </a:r>
            <a:br>
              <a:rPr lang="en-US" dirty="0">
                <a:cs typeface="+mn-lt"/>
              </a:rPr>
            </a:br>
            <a:r>
              <a:rPr lang="en-US" dirty="0"/>
              <a:t> Disadvantage: Consume the host hardware resources,</a:t>
            </a:r>
            <a:br>
              <a:rPr lang="en-US" dirty="0">
                <a:cs typeface="+mn-lt"/>
              </a:rPr>
            </a:br>
            <a:r>
              <a:rPr lang="en-US" dirty="0"/>
              <a:t>impact the host performance</a:t>
            </a:r>
            <a:endParaRPr lang="ru-RU" dirty="0" err="1"/>
          </a:p>
        </p:txBody>
      </p:sp>
      <p:sp>
        <p:nvSpPr>
          <p:cNvPr id="4" name="Номер слайда 3"/>
          <p:cNvSpPr>
            <a:spLocks noGrp="1"/>
          </p:cNvSpPr>
          <p:nvPr>
            <p:ph type="sldNum" sz="quarter" idx="5"/>
          </p:nvPr>
        </p:nvSpPr>
        <p:spPr/>
        <p:txBody>
          <a:bodyPr/>
          <a:lstStyle/>
          <a:p>
            <a:fld id="{91136B3A-7CC9-4572-922D-08F438F664D7}" type="slidenum">
              <a:rPr lang="ru-RU" noProof="0" smtClean="0"/>
              <a:t>325</a:t>
            </a:fld>
            <a:endParaRPr lang="ru-RU" noProof="0"/>
          </a:p>
        </p:txBody>
      </p:sp>
    </p:spTree>
    <p:extLst>
      <p:ext uri="{BB962C8B-B14F-4D97-AF65-F5344CB8AC3E}">
        <p14:creationId xmlns:p14="http://schemas.microsoft.com/office/powerpoint/2010/main" val="2629341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Segoe UI" panose="020B0502040204020203" pitchFamily="34" charset="0"/>
              </a:rPr>
              <a:t>Before we go into the details of SDN basics, we need to understand first how has the</a:t>
            </a:r>
            <a:br>
              <a:rPr lang="en-US" sz="1800" dirty="0">
                <a:effectLst/>
                <a:latin typeface="Segoe UI" panose="020B0502040204020203" pitchFamily="34" charset="0"/>
              </a:rPr>
            </a:br>
            <a:r>
              <a:rPr lang="en-US" sz="1800" dirty="0">
                <a:effectLst/>
                <a:latin typeface="Segoe UI" panose="020B0502040204020203" pitchFamily="34" charset="0"/>
              </a:rPr>
              <a:t>network been existing currently before SDN deployment. As per introduced in the previous</a:t>
            </a:r>
            <a:br>
              <a:rPr lang="en-US" sz="1800" dirty="0">
                <a:effectLst/>
                <a:latin typeface="Segoe UI" panose="020B0502040204020203" pitchFamily="34" charset="0"/>
              </a:rPr>
            </a:br>
            <a:r>
              <a:rPr lang="en-US" sz="1800" dirty="0">
                <a:effectLst/>
                <a:latin typeface="Segoe UI" panose="020B0502040204020203" pitchFamily="34" charset="0"/>
              </a:rPr>
              <a:t>slide, traditional network is working based on distributed networking with 3 differentiated</a:t>
            </a:r>
            <a:br>
              <a:rPr lang="en-US" sz="1800" dirty="0">
                <a:effectLst/>
                <a:latin typeface="Segoe UI" panose="020B0502040204020203" pitchFamily="34" charset="0"/>
              </a:rPr>
            </a:br>
            <a:r>
              <a:rPr lang="en-US" sz="1800" dirty="0">
                <a:effectLst/>
                <a:latin typeface="Segoe UI" panose="020B0502040204020203" pitchFamily="34" charset="0"/>
              </a:rPr>
              <a:t>planes including control plane, data plane and management plane. Every device contains</a:t>
            </a:r>
            <a:br>
              <a:rPr lang="en-US" sz="1800" dirty="0">
                <a:effectLst/>
                <a:latin typeface="Segoe UI" panose="020B0502040204020203" pitchFamily="34" charset="0"/>
              </a:rPr>
            </a:br>
            <a:r>
              <a:rPr lang="en-US" sz="1800" dirty="0">
                <a:effectLst/>
                <a:latin typeface="Segoe UI" panose="020B0502040204020203" pitchFamily="34" charset="0"/>
              </a:rPr>
              <a:t>its own control plane and forwarding plane and the network service management might</a:t>
            </a:r>
            <a:br>
              <a:rPr lang="en-US" sz="1800" dirty="0">
                <a:effectLst/>
                <a:latin typeface="Segoe UI" panose="020B0502040204020203" pitchFamily="34" charset="0"/>
              </a:rPr>
            </a:br>
            <a:r>
              <a:rPr lang="en-US" sz="1800" dirty="0">
                <a:effectLst/>
                <a:latin typeface="Segoe UI" panose="020B0502040204020203" pitchFamily="34" charset="0"/>
              </a:rPr>
              <a:t>be unified in NMS in management plane; for instance, if there are some changes in the</a:t>
            </a:r>
            <a:br>
              <a:rPr lang="en-US" sz="1800" dirty="0">
                <a:effectLst/>
                <a:latin typeface="Segoe UI" panose="020B0502040204020203" pitchFamily="34" charset="0"/>
              </a:rPr>
            </a:br>
            <a:r>
              <a:rPr lang="en-US" sz="1800" dirty="0">
                <a:effectLst/>
                <a:latin typeface="Segoe UI" panose="020B0502040204020203" pitchFamily="34" charset="0"/>
              </a:rPr>
              <a:t>network, the status changes or updates will automatically delivered and flooded within the</a:t>
            </a:r>
            <a:br>
              <a:rPr lang="en-US" sz="1800" dirty="0">
                <a:effectLst/>
                <a:latin typeface="Segoe UI" panose="020B0502040204020203" pitchFamily="34" charset="0"/>
              </a:rPr>
            </a:br>
            <a:r>
              <a:rPr lang="en-US" sz="1800" dirty="0">
                <a:effectLst/>
                <a:latin typeface="Segoe UI" panose="020B0502040204020203" pitchFamily="34" charset="0"/>
              </a:rPr>
              <a:t>network, and each router will perform recalculation based on new status information,</a:t>
            </a:r>
            <a:br>
              <a:rPr lang="en-US" sz="1800" dirty="0">
                <a:effectLst/>
                <a:latin typeface="Segoe UI" panose="020B0502040204020203" pitchFamily="34" charset="0"/>
              </a:rPr>
            </a:br>
            <a:r>
              <a:rPr lang="en-US" sz="1800" dirty="0">
                <a:effectLst/>
                <a:latin typeface="Segoe UI" panose="020B0502040204020203" pitchFamily="34" charset="0"/>
              </a:rPr>
              <a:t>update routing table and forwarding table at the end. This kind of networking method has</a:t>
            </a:r>
            <a:br>
              <a:rPr lang="en-US" sz="1800" dirty="0">
                <a:effectLst/>
                <a:latin typeface="Segoe UI" panose="020B0502040204020203" pitchFamily="34" charset="0"/>
              </a:rPr>
            </a:br>
            <a:r>
              <a:rPr lang="en-US" sz="1800" dirty="0">
                <a:effectLst/>
                <a:latin typeface="Segoe UI" panose="020B0502040204020203" pitchFamily="34" charset="0"/>
              </a:rPr>
              <a:t>been used in the current network for more than 30 years. However, this networking</a:t>
            </a:r>
            <a:br>
              <a:rPr lang="en-US" sz="1800" dirty="0">
                <a:effectLst/>
                <a:latin typeface="Segoe UI" panose="020B0502040204020203" pitchFamily="34" charset="0"/>
              </a:rPr>
            </a:br>
            <a:r>
              <a:rPr lang="en-US" sz="1800" dirty="0">
                <a:effectLst/>
                <a:latin typeface="Segoe UI" panose="020B0502040204020203" pitchFamily="34" charset="0"/>
              </a:rPr>
              <a:t>method is proven to have significant limitations that must be overcome in order to meet IT</a:t>
            </a:r>
            <a:br>
              <a:rPr lang="en-US" sz="1800" dirty="0">
                <a:effectLst/>
                <a:latin typeface="Segoe UI" panose="020B0502040204020203" pitchFamily="34" charset="0"/>
              </a:rPr>
            </a:br>
            <a:r>
              <a:rPr lang="en-US" sz="1800" dirty="0">
                <a:effectLst/>
                <a:latin typeface="Segoe UI" panose="020B0502040204020203" pitchFamily="34" charset="0"/>
              </a:rPr>
              <a:t>requirements and the rapidly growing network requirements now</a:t>
            </a:r>
            <a:endParaRPr lang="en-US" sz="1800" dirty="0">
              <a:effectLst/>
              <a:latin typeface="Arial" panose="020B0604020202020204" pitchFamily="34" charset="0"/>
            </a:endParaRPr>
          </a:p>
          <a:p>
            <a:r>
              <a:rPr lang="en-US" sz="1800" dirty="0">
                <a:effectLst/>
                <a:latin typeface="Segoe UI" panose="020B0502040204020203" pitchFamily="34" charset="0"/>
              </a:rPr>
              <a:t> Diagram above generally concludes the 3 main challenges and limitations faced by</a:t>
            </a:r>
            <a:br>
              <a:rPr lang="en-US" sz="1800" dirty="0">
                <a:effectLst/>
                <a:latin typeface="Segoe UI" panose="020B0502040204020203" pitchFamily="34" charset="0"/>
              </a:rPr>
            </a:br>
            <a:r>
              <a:rPr lang="en-US" sz="1800" dirty="0">
                <a:effectLst/>
                <a:latin typeface="Segoe UI" panose="020B0502040204020203" pitchFamily="34" charset="0"/>
              </a:rPr>
              <a:t>conventional network nowadays, listed as:-</a:t>
            </a:r>
            <a:endParaRPr lang="en-US" sz="1800" dirty="0">
              <a:effectLst/>
              <a:latin typeface="Arial" panose="020B0604020202020204" pitchFamily="34" charset="0"/>
            </a:endParaRPr>
          </a:p>
          <a:p>
            <a:r>
              <a:rPr lang="en-US" sz="1800" dirty="0">
                <a:effectLst/>
                <a:latin typeface="Segoe UI" panose="020B0502040204020203" pitchFamily="34" charset="0"/>
              </a:rPr>
              <a:t> Network inflexibility</a:t>
            </a:r>
            <a:endParaRPr lang="en-US" sz="1800" dirty="0">
              <a:effectLst/>
              <a:latin typeface="Arial" panose="020B0604020202020204" pitchFamily="34" charset="0"/>
            </a:endParaRPr>
          </a:p>
          <a:p>
            <a:r>
              <a:rPr lang="en-US" sz="1800" dirty="0">
                <a:effectLst/>
                <a:latin typeface="Segoe UI" panose="020B0502040204020203" pitchFamily="34" charset="0"/>
              </a:rPr>
              <a:t> Network complexity</a:t>
            </a:r>
            <a:endParaRPr lang="en-US" sz="1800" dirty="0">
              <a:effectLst/>
              <a:latin typeface="Arial" panose="020B0604020202020204" pitchFamily="34" charset="0"/>
            </a:endParaRPr>
          </a:p>
          <a:p>
            <a:r>
              <a:rPr lang="en-US" sz="1800" dirty="0">
                <a:effectLst/>
                <a:latin typeface="Segoe UI" panose="020B0502040204020203" pitchFamily="34" charset="0"/>
              </a:rPr>
              <a:t> Slow network provisioning and innovation</a:t>
            </a:r>
            <a:endParaRPr lang="en-US" sz="1800" dirty="0">
              <a:effectLst/>
              <a:latin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9</a:t>
            </a:fld>
            <a:endParaRPr lang="ru-RU" noProof="0"/>
          </a:p>
        </p:txBody>
      </p:sp>
    </p:spTree>
    <p:extLst>
      <p:ext uri="{BB962C8B-B14F-4D97-AF65-F5344CB8AC3E}">
        <p14:creationId xmlns:p14="http://schemas.microsoft.com/office/powerpoint/2010/main" val="2393108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Segoe UI" panose="020B0502040204020203" pitchFamily="34" charset="0"/>
              </a:rPr>
              <a:t>Within SDN environment, the controller has the global view of network topology.</a:t>
            </a:r>
            <a:br>
              <a:rPr lang="en-US" sz="1800" dirty="0">
                <a:effectLst/>
                <a:latin typeface="Segoe UI" panose="020B0502040204020203" pitchFamily="34" charset="0"/>
              </a:rPr>
            </a:br>
            <a:r>
              <a:rPr lang="en-US" sz="1800" dirty="0">
                <a:effectLst/>
                <a:latin typeface="Segoe UI" panose="020B0502040204020203" pitchFamily="34" charset="0"/>
              </a:rPr>
              <a:t>Application running on top of can implement automation service provision easily.</a:t>
            </a:r>
            <a:endParaRPr lang="en-US" sz="1800" dirty="0">
              <a:effectLst/>
              <a:latin typeface="Arial" panose="020B0604020202020204" pitchFamily="34" charset="0"/>
            </a:endParaRPr>
          </a:p>
          <a:p>
            <a:r>
              <a:rPr lang="en-US" sz="1800" dirty="0">
                <a:effectLst/>
                <a:latin typeface="Segoe UI" panose="020B0502040204020203" pitchFamily="34" charset="0"/>
              </a:rPr>
              <a:t> Through SDN controller, network can be treated as a software-based logical router. SDN</a:t>
            </a:r>
            <a:br>
              <a:rPr lang="en-US" sz="1800" dirty="0">
                <a:effectLst/>
                <a:latin typeface="Segoe UI" panose="020B0502040204020203" pitchFamily="34" charset="0"/>
              </a:rPr>
            </a:br>
            <a:r>
              <a:rPr lang="en-US" sz="1800" dirty="0">
                <a:effectLst/>
                <a:latin typeface="Segoe UI" panose="020B0502040204020203" pitchFamily="34" charset="0"/>
              </a:rPr>
              <a:t>controller can directly provide corresponding service interfaces to end users regardless the</a:t>
            </a:r>
            <a:br>
              <a:rPr lang="en-US" sz="1800" dirty="0">
                <a:effectLst/>
                <a:latin typeface="Segoe UI" panose="020B0502040204020203" pitchFamily="34" charset="0"/>
              </a:rPr>
            </a:br>
            <a:r>
              <a:rPr lang="en-US" sz="1800" dirty="0">
                <a:effectLst/>
                <a:latin typeface="Segoe UI" panose="020B0502040204020203" pitchFamily="34" charset="0"/>
              </a:rPr>
              <a:t>technologies used behind. Through SBI, users can automate services to be deployed</a:t>
            </a:r>
            <a:br>
              <a:rPr lang="en-US" sz="1800" dirty="0">
                <a:effectLst/>
                <a:latin typeface="Segoe UI" panose="020B0502040204020203" pitchFamily="34" charset="0"/>
              </a:rPr>
            </a:br>
            <a:r>
              <a:rPr lang="en-US" sz="1800" dirty="0">
                <a:effectLst/>
                <a:latin typeface="Segoe UI" panose="020B0502040204020203" pitchFamily="34" charset="0"/>
              </a:rPr>
              <a:t>directly. Unlike traditional network, users need to know the details of the technologies. For</a:t>
            </a:r>
            <a:br>
              <a:rPr lang="en-US" sz="1800" dirty="0">
                <a:effectLst/>
                <a:latin typeface="Segoe UI" panose="020B0502040204020203" pitchFamily="34" charset="0"/>
              </a:rPr>
            </a:br>
            <a:r>
              <a:rPr lang="en-US" sz="1800" dirty="0">
                <a:effectLst/>
                <a:latin typeface="Segoe UI" panose="020B0502040204020203" pitchFamily="34" charset="0"/>
              </a:rPr>
              <a:t>instance, in traditional network, to realize a PW service, users need to know the concepts</a:t>
            </a:r>
            <a:br>
              <a:rPr lang="en-US" sz="1800" dirty="0">
                <a:effectLst/>
                <a:latin typeface="Segoe UI" panose="020B0502040204020203" pitchFamily="34" charset="0"/>
              </a:rPr>
            </a:br>
            <a:r>
              <a:rPr lang="en-US" sz="1800" dirty="0">
                <a:effectLst/>
                <a:latin typeface="Segoe UI" panose="020B0502040204020203" pitchFamily="34" charset="0"/>
              </a:rPr>
              <a:t>of MPLS tunneling technology, LDP protocols, and PW parameters etc.; However, SDN</a:t>
            </a:r>
            <a:br>
              <a:rPr lang="en-US" sz="1800" dirty="0">
                <a:effectLst/>
                <a:latin typeface="Segoe UI" panose="020B0502040204020203" pitchFamily="34" charset="0"/>
              </a:rPr>
            </a:br>
            <a:r>
              <a:rPr lang="en-US" sz="1800" dirty="0">
                <a:effectLst/>
                <a:latin typeface="Segoe UI" panose="020B0502040204020203" pitchFamily="34" charset="0"/>
              </a:rPr>
              <a:t>controller NBI is dealing with software models, which can be directly deployed for service</a:t>
            </a:r>
            <a:br>
              <a:rPr lang="en-US" sz="1800" dirty="0">
                <a:effectLst/>
                <a:latin typeface="Segoe UI" panose="020B0502040204020203" pitchFamily="34" charset="0"/>
              </a:rPr>
            </a:br>
            <a:r>
              <a:rPr lang="en-US" sz="1800" dirty="0">
                <a:effectLst/>
                <a:latin typeface="Segoe UI" panose="020B0502040204020203" pitchFamily="34" charset="0"/>
              </a:rPr>
              <a:t>automation, and this centralized control characteristic of SDN controller helps to realize</a:t>
            </a:r>
            <a:br>
              <a:rPr lang="en-US" sz="1800" dirty="0">
                <a:effectLst/>
                <a:latin typeface="Segoe UI" panose="020B0502040204020203" pitchFamily="34" charset="0"/>
              </a:rPr>
            </a:br>
            <a:r>
              <a:rPr lang="en-US" sz="1800" dirty="0">
                <a:effectLst/>
                <a:latin typeface="Segoe UI" panose="020B0502040204020203" pitchFamily="34" charset="0"/>
              </a:rPr>
              <a:t>service automation and rapid service provisioning.</a:t>
            </a:r>
            <a:endParaRPr lang="en-US" sz="1800" dirty="0">
              <a:effectLst/>
              <a:latin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36</a:t>
            </a:fld>
            <a:endParaRPr lang="ru-RU" noProof="0"/>
          </a:p>
        </p:txBody>
      </p:sp>
    </p:spTree>
    <p:extLst>
      <p:ext uri="{BB962C8B-B14F-4D97-AF65-F5344CB8AC3E}">
        <p14:creationId xmlns:p14="http://schemas.microsoft.com/office/powerpoint/2010/main" val="303997584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VNI is VXLAN network identifier that identifies a VXLAN segment.</a:t>
            </a:r>
            <a:br>
              <a:rPr lang="en-US" dirty="0">
                <a:cs typeface="+mn-lt"/>
              </a:rPr>
            </a:br>
            <a:r>
              <a:rPr lang="en-US" dirty="0"/>
              <a:t> VNI segment : 24 bits;</a:t>
            </a:r>
            <a:br>
              <a:rPr lang="en-US" dirty="0">
                <a:cs typeface="+mn-lt"/>
              </a:rPr>
            </a:br>
            <a:r>
              <a:rPr lang="en-US" dirty="0"/>
              <a:t> Within the same VM VNI can communicate directly;</a:t>
            </a:r>
            <a:br>
              <a:rPr lang="en-US" dirty="0">
                <a:cs typeface="+mn-lt"/>
              </a:rPr>
            </a:br>
            <a:r>
              <a:rPr lang="en-US" dirty="0"/>
              <a:t> Different VM VNI cannot communicate directly, must use Layer 3 Gateway to</a:t>
            </a:r>
            <a:br>
              <a:rPr lang="en-US" dirty="0">
                <a:cs typeface="+mn-lt"/>
              </a:rPr>
            </a:br>
            <a:r>
              <a:rPr lang="en-US" dirty="0"/>
              <a:t>communicate.</a:t>
            </a:r>
            <a:endParaRPr lang="ru-RU" dirty="0">
              <a:cs typeface="Calibri" panose="020F0502020204030204"/>
            </a:endParaRPr>
          </a:p>
          <a:p>
            <a:endParaRPr lang="en-US" dirty="0">
              <a:cs typeface="Calibri"/>
            </a:endParaRPr>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326</a:t>
            </a:fld>
            <a:endParaRPr lang="ru-RU" noProof="0"/>
          </a:p>
        </p:txBody>
      </p:sp>
    </p:spTree>
    <p:extLst>
      <p:ext uri="{BB962C8B-B14F-4D97-AF65-F5344CB8AC3E}">
        <p14:creationId xmlns:p14="http://schemas.microsoft.com/office/powerpoint/2010/main" val="158183734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Layer 2 gateway:</a:t>
            </a:r>
            <a:br>
              <a:rPr lang="en-US" dirty="0">
                <a:cs typeface="+mn-lt"/>
              </a:rPr>
            </a:br>
            <a:r>
              <a:rPr lang="en-US" dirty="0"/>
              <a:t> After a VXLAN Layer 2 gateway receives user packets, it forwards the packets in</a:t>
            </a:r>
            <a:br>
              <a:rPr lang="en-US" dirty="0">
                <a:cs typeface="+mn-lt"/>
              </a:rPr>
            </a:br>
            <a:r>
              <a:rPr lang="en-US" dirty="0"/>
              <a:t>different processes based on the packets' destination MAC address type:</a:t>
            </a:r>
            <a:br>
              <a:rPr lang="en-US" dirty="0">
                <a:cs typeface="+mn-lt"/>
              </a:rPr>
            </a:br>
            <a:r>
              <a:rPr lang="en-US" dirty="0"/>
              <a:t> If the MAC address is a broadcast, unknown unicast, and multicast (BUM)</a:t>
            </a:r>
            <a:br>
              <a:rPr lang="en-US" dirty="0">
                <a:cs typeface="+mn-lt"/>
              </a:rPr>
            </a:br>
            <a:r>
              <a:rPr lang="en-US" dirty="0"/>
              <a:t>address, the Layer 2 gateway follows the BUM packet forwarding process.</a:t>
            </a:r>
            <a:br>
              <a:rPr lang="en-US" dirty="0">
                <a:cs typeface="+mn-lt"/>
              </a:rPr>
            </a:br>
            <a:r>
              <a:rPr lang="en-US" dirty="0"/>
              <a:t> If the MAC address is a unicast address, the Layer 2 gateway follows the unicast</a:t>
            </a:r>
            <a:br>
              <a:rPr lang="en-US" dirty="0">
                <a:cs typeface="+mn-lt"/>
              </a:rPr>
            </a:br>
            <a:r>
              <a:rPr lang="en-US" dirty="0"/>
              <a:t>packet forwarding process.</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327</a:t>
            </a:fld>
            <a:endParaRPr lang="ru-RU" noProof="0"/>
          </a:p>
        </p:txBody>
      </p:sp>
    </p:spTree>
    <p:extLst>
      <p:ext uri="{BB962C8B-B14F-4D97-AF65-F5344CB8AC3E}">
        <p14:creationId xmlns:p14="http://schemas.microsoft.com/office/powerpoint/2010/main" val="58953438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t>
            </a:r>
            <a:r>
              <a:rPr lang="en-US" dirty="0" err="1"/>
              <a:t>VxLAN</a:t>
            </a:r>
            <a:r>
              <a:rPr lang="en-US" dirty="0"/>
              <a:t> communication between different network segment, and the communication between</a:t>
            </a:r>
            <a:br>
              <a:rPr lang="en-US" dirty="0">
                <a:cs typeface="+mn-lt"/>
              </a:rPr>
            </a:br>
            <a:r>
              <a:rPr lang="en-US" dirty="0" err="1"/>
              <a:t>VxLAN</a:t>
            </a:r>
            <a:r>
              <a:rPr lang="en-US" dirty="0"/>
              <a:t> network and non </a:t>
            </a:r>
            <a:r>
              <a:rPr lang="en-US" dirty="0" err="1"/>
              <a:t>VxLAN</a:t>
            </a:r>
            <a:r>
              <a:rPr lang="en-US" dirty="0"/>
              <a:t> network requires IP routing. Thus, Bridge Domain (BD) needs to</a:t>
            </a:r>
            <a:br>
              <a:rPr lang="en-US" dirty="0">
                <a:cs typeface="+mn-lt"/>
              </a:rPr>
            </a:br>
            <a:r>
              <a:rPr lang="en-US" dirty="0"/>
              <a:t>be established on L3 gateway; VNI is mapped to a BD in 1:1 ratio; BDIF interface is configured</a:t>
            </a:r>
            <a:br>
              <a:rPr lang="en-US" dirty="0">
                <a:cs typeface="+mn-lt"/>
              </a:rPr>
            </a:br>
            <a:r>
              <a:rPr lang="en-US" dirty="0"/>
              <a:t>based on different BD to allow L3 communication. BDIF is similar to </a:t>
            </a:r>
            <a:r>
              <a:rPr lang="en-US" dirty="0" err="1"/>
              <a:t>Vlanif</a:t>
            </a:r>
            <a:r>
              <a:rPr lang="en-US" dirty="0"/>
              <a:t> in VLAN concept.</a:t>
            </a:r>
            <a:br>
              <a:rPr lang="en-US" dirty="0">
                <a:cs typeface="+mn-lt"/>
              </a:rPr>
            </a:br>
            <a:r>
              <a:rPr lang="en-US" dirty="0"/>
              <a:t>1. After Switch_4 (VXLAN Layer 2 gateway) receives a VXLAN packet, it decapsulates the packet and</a:t>
            </a:r>
            <a:br>
              <a:rPr lang="en-US" dirty="0">
                <a:cs typeface="+mn-lt"/>
              </a:rPr>
            </a:br>
            <a:r>
              <a:rPr lang="en-US" dirty="0"/>
              <a:t>checks whether the destination MAC address in the inner packet is the gateway MAC address.</a:t>
            </a:r>
            <a:br>
              <a:rPr lang="en-US" dirty="0">
                <a:cs typeface="+mn-lt"/>
              </a:rPr>
            </a:br>
            <a:r>
              <a:rPr lang="en-US" dirty="0"/>
              <a:t> If so, Switch_4 forwards the packet to the Layer 3 gateway on the destination network</a:t>
            </a:r>
            <a:br>
              <a:rPr lang="en-US" dirty="0">
                <a:cs typeface="+mn-lt"/>
              </a:rPr>
            </a:br>
            <a:r>
              <a:rPr lang="en-US" dirty="0"/>
              <a:t>segment. Go to Step 2.</a:t>
            </a:r>
            <a:br>
              <a:rPr lang="en-US" dirty="0">
                <a:cs typeface="+mn-lt"/>
              </a:rPr>
            </a:br>
            <a:r>
              <a:rPr lang="en-US" dirty="0"/>
              <a:t> If not, Switch_4 searches for the outbound interface and encapsulation information in the</a:t>
            </a:r>
            <a:br>
              <a:rPr lang="en-US" dirty="0">
                <a:cs typeface="+mn-lt"/>
              </a:rPr>
            </a:br>
            <a:r>
              <a:rPr lang="en-US" dirty="0"/>
              <a:t>Layer 2 broadcast domain.</a:t>
            </a:r>
            <a:br>
              <a:rPr lang="en-US" dirty="0">
                <a:cs typeface="+mn-lt"/>
              </a:rPr>
            </a:br>
            <a:r>
              <a:rPr lang="en-US" dirty="0"/>
              <a:t>2. Switch_4 functions as a VXLAN Layer 3 gateway to remove the Ethernet header of the inner packet</a:t>
            </a:r>
            <a:br>
              <a:rPr lang="en-US" dirty="0">
                <a:cs typeface="+mn-lt"/>
              </a:rPr>
            </a:br>
            <a:r>
              <a:rPr lang="en-US" dirty="0"/>
              <a:t>and parse the destination IP address. Switch_4 searches for the ARP entry matching the destination</a:t>
            </a:r>
            <a:br>
              <a:rPr lang="en-US" dirty="0">
                <a:cs typeface="+mn-lt"/>
              </a:rPr>
            </a:br>
            <a:r>
              <a:rPr lang="en-US" dirty="0"/>
              <a:t>IP address and checks the destination MAC address, VXLAN tunnel's outbound interface, and VNI.</a:t>
            </a:r>
            <a:br>
              <a:rPr lang="en-US" dirty="0">
                <a:cs typeface="+mn-lt"/>
              </a:rPr>
            </a:br>
            <a:r>
              <a:rPr lang="en-US" dirty="0"/>
              <a:t> If the VXLAN tunnel's outbound interface and VNI are not found, Switch_4 forwards the</a:t>
            </a:r>
            <a:br>
              <a:rPr lang="en-US" dirty="0">
                <a:cs typeface="+mn-lt"/>
              </a:rPr>
            </a:br>
            <a:r>
              <a:rPr lang="en-US" dirty="0"/>
              <a:t>packets at Layer 3.</a:t>
            </a:r>
            <a:br>
              <a:rPr lang="en-US" dirty="0">
                <a:cs typeface="+mn-lt"/>
              </a:rPr>
            </a:br>
            <a:r>
              <a:rPr lang="en-US" dirty="0"/>
              <a:t> If the VXLAN tunnel's outbound interface and VNI are found, go to Step 3.</a:t>
            </a:r>
            <a:br>
              <a:rPr lang="en-US" dirty="0">
                <a:cs typeface="+mn-lt"/>
              </a:rPr>
            </a:br>
            <a:r>
              <a:rPr lang="en-US" dirty="0"/>
              <a:t>3. Switch_4 functions as a VXLAN Layer 2 gateway to encapsulate the VXLAN packet again by adding</a:t>
            </a:r>
            <a:br>
              <a:rPr lang="en-US" dirty="0">
                <a:cs typeface="+mn-lt"/>
              </a:rPr>
            </a:br>
            <a:r>
              <a:rPr lang="en-US" dirty="0"/>
              <a:t>the gateway's MAC address as the source MAC address in the Ethernet header.</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328</a:t>
            </a:fld>
            <a:endParaRPr lang="ru-RU" noProof="0"/>
          </a:p>
        </p:txBody>
      </p:sp>
    </p:spTree>
    <p:extLst>
      <p:ext uri="{BB962C8B-B14F-4D97-AF65-F5344CB8AC3E}">
        <p14:creationId xmlns:p14="http://schemas.microsoft.com/office/powerpoint/2010/main" val="115458672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Traditionally, a terminal needs to send a broadcast ARP request message before it</a:t>
            </a:r>
            <a:br>
              <a:rPr lang="en-US" dirty="0">
                <a:cs typeface="+mn-lt"/>
              </a:rPr>
            </a:br>
            <a:r>
              <a:rPr lang="en-US" dirty="0"/>
              <a:t>communicates with another terminal for the first time. For example, on the network</a:t>
            </a:r>
            <a:br>
              <a:rPr lang="en-US" dirty="0">
                <a:cs typeface="+mn-lt"/>
              </a:rPr>
            </a:br>
            <a:r>
              <a:rPr lang="en-US" dirty="0"/>
              <a:t>shown in Figure above, VM1 needs to send an ARP request message to VM3 when it</a:t>
            </a:r>
            <a:br>
              <a:rPr lang="en-US" dirty="0">
                <a:cs typeface="+mn-lt"/>
              </a:rPr>
            </a:br>
            <a:r>
              <a:rPr lang="en-US" dirty="0"/>
              <a:t>needs to communicate with VM3 for the first time. The ARP request message is broadcast</a:t>
            </a:r>
            <a:br>
              <a:rPr lang="en-US" dirty="0">
                <a:cs typeface="+mn-lt"/>
              </a:rPr>
            </a:br>
            <a:r>
              <a:rPr lang="en-US" dirty="0"/>
              <a:t>on the Layer 2 network. After receiving the ARP request message, VM3 sends a unicast</a:t>
            </a:r>
            <a:br>
              <a:rPr lang="en-US" dirty="0">
                <a:cs typeface="+mn-lt"/>
              </a:rPr>
            </a:br>
            <a:r>
              <a:rPr lang="en-US" dirty="0"/>
              <a:t>ARP reply message to VM1.</a:t>
            </a:r>
            <a:br>
              <a:rPr lang="en-US" dirty="0">
                <a:cs typeface="+mn-lt"/>
              </a:rPr>
            </a:br>
            <a:r>
              <a:rPr lang="en-US" dirty="0"/>
              <a:t> To prevent broadcast storms caused by broadcast ARP request messages, ARP cache can</a:t>
            </a:r>
            <a:br>
              <a:rPr lang="en-US" dirty="0">
                <a:cs typeface="+mn-lt"/>
              </a:rPr>
            </a:br>
            <a:r>
              <a:rPr lang="en-US" dirty="0"/>
              <a:t>be enabled on the controller, as shown in the figure above. After that, the following</a:t>
            </a:r>
            <a:br>
              <a:rPr lang="en-US" dirty="0">
                <a:cs typeface="+mn-lt"/>
              </a:rPr>
            </a:br>
            <a:r>
              <a:rPr lang="en-US" dirty="0"/>
              <a:t>process occurs when VM1 sends an ARP request message to request VM3's MAC address:</a:t>
            </a:r>
            <a:br>
              <a:rPr lang="en-US" dirty="0">
                <a:cs typeface="+mn-lt"/>
              </a:rPr>
            </a:br>
            <a:r>
              <a:rPr lang="en-US" dirty="0"/>
              <a:t>1. VM1 sends an ARP request message, with the source MAC address MAC1, source IP</a:t>
            </a:r>
            <a:br>
              <a:rPr lang="en-US" dirty="0">
                <a:cs typeface="+mn-lt"/>
              </a:rPr>
            </a:br>
            <a:r>
              <a:rPr lang="en-US" dirty="0"/>
              <a:t>address IP1, destination MAC address FF-FF-FF, and destination IP address IP3.</a:t>
            </a:r>
            <a:br>
              <a:rPr lang="en-US" dirty="0">
                <a:cs typeface="+mn-lt"/>
              </a:rPr>
            </a:br>
            <a:r>
              <a:rPr lang="en-US" dirty="0"/>
              <a:t>2. After receiving the ARP request message, the NVE1 sends the message to the controller</a:t>
            </a:r>
            <a:br>
              <a:rPr lang="en-US" dirty="0">
                <a:cs typeface="+mn-lt"/>
              </a:rPr>
            </a:br>
            <a:r>
              <a:rPr lang="en-US" dirty="0"/>
              <a:t>through an OpenFlow channel.</a:t>
            </a:r>
            <a:br>
              <a:rPr lang="en-US" dirty="0">
                <a:cs typeface="+mn-lt"/>
              </a:rPr>
            </a:br>
            <a:r>
              <a:rPr lang="en-US" dirty="0"/>
              <a:t>3. The controller searches the user information database based on IP3 and obtains the MAC</a:t>
            </a:r>
            <a:br>
              <a:rPr lang="en-US" dirty="0">
                <a:cs typeface="+mn-lt"/>
              </a:rPr>
            </a:br>
            <a:r>
              <a:rPr lang="en-US" dirty="0"/>
              <a:t>address (MAC3) of VM3.</a:t>
            </a:r>
            <a:br>
              <a:rPr lang="en-US" dirty="0">
                <a:cs typeface="+mn-lt"/>
              </a:rPr>
            </a:br>
            <a:r>
              <a:rPr lang="en-US" dirty="0"/>
              <a:t>4. The controller sends an ARP reply message to the NVE1 through the OpenFlow channel.</a:t>
            </a:r>
            <a:br>
              <a:rPr lang="en-US" dirty="0">
                <a:cs typeface="+mn-lt"/>
              </a:rPr>
            </a:br>
            <a:r>
              <a:rPr lang="en-US" dirty="0"/>
              <a:t>5. After receiving the ARP reply message, the NVE1 sends the message to VM1 through the</a:t>
            </a:r>
            <a:br>
              <a:rPr lang="en-US" dirty="0">
                <a:cs typeface="+mn-lt"/>
              </a:rPr>
            </a:br>
            <a:r>
              <a:rPr lang="en-US" dirty="0"/>
              <a:t>outbound interface specified by the controller, which is the inbound interface that</a:t>
            </a:r>
            <a:br>
              <a:rPr lang="en-US" dirty="0">
                <a:cs typeface="+mn-lt"/>
              </a:rPr>
            </a:br>
            <a:r>
              <a:rPr lang="en-US" dirty="0"/>
              <a:t>receives the ARP request message</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329</a:t>
            </a:fld>
            <a:endParaRPr lang="ru-RU" noProof="0"/>
          </a:p>
        </p:txBody>
      </p:sp>
    </p:spTree>
    <p:extLst>
      <p:ext uri="{BB962C8B-B14F-4D97-AF65-F5344CB8AC3E}">
        <p14:creationId xmlns:p14="http://schemas.microsoft.com/office/powerpoint/2010/main" val="182093854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1. After Switch_1 receives a packet from terminal A, Switch_1 determines the Layer 2 broadcast domain of the</a:t>
            </a:r>
            <a:br>
              <a:rPr lang="en-US" dirty="0">
                <a:cs typeface="+mn-lt"/>
              </a:rPr>
            </a:br>
            <a:r>
              <a:rPr lang="en-US" dirty="0"/>
              <a:t>packet based on the access interface and VLAN information carried in the packet, and checks whether the</a:t>
            </a:r>
            <a:br>
              <a:rPr lang="en-US" dirty="0">
                <a:cs typeface="+mn-lt"/>
              </a:rPr>
            </a:br>
            <a:r>
              <a:rPr lang="en-US" dirty="0"/>
              <a:t>destination MAC address is a known unicast address.</a:t>
            </a:r>
            <a:br>
              <a:rPr lang="en-US" dirty="0">
                <a:cs typeface="+mn-lt"/>
              </a:rPr>
            </a:br>
            <a:r>
              <a:rPr lang="en-US" dirty="0"/>
              <a:t> If the destination MAC address is a known unicast address, Switch_1 checks whether the destination</a:t>
            </a:r>
            <a:br>
              <a:rPr lang="en-US" dirty="0">
                <a:cs typeface="+mn-lt"/>
              </a:rPr>
            </a:br>
            <a:r>
              <a:rPr lang="en-US" dirty="0"/>
              <a:t>MAC address is a local MAC address.</a:t>
            </a:r>
            <a:br>
              <a:rPr lang="en-US" dirty="0">
                <a:cs typeface="+mn-lt"/>
              </a:rPr>
            </a:br>
            <a:r>
              <a:rPr lang="en-US" dirty="0"/>
              <a:t> If so, Switch_1 processes the packet.</a:t>
            </a:r>
            <a:br>
              <a:rPr lang="en-US" dirty="0">
                <a:cs typeface="+mn-lt"/>
              </a:rPr>
            </a:br>
            <a:r>
              <a:rPr lang="en-US" dirty="0"/>
              <a:t> If not, Switch_1 searches for the outbound interface and encapsulation information in the</a:t>
            </a:r>
            <a:br>
              <a:rPr lang="en-US" dirty="0">
                <a:cs typeface="+mn-lt"/>
              </a:rPr>
            </a:br>
            <a:r>
              <a:rPr lang="en-US" dirty="0"/>
              <a:t>Layer 2 broadcast domain. Go to Step 2.</a:t>
            </a:r>
            <a:br>
              <a:rPr lang="en-US" dirty="0">
                <a:cs typeface="+mn-lt"/>
              </a:rPr>
            </a:br>
            <a:r>
              <a:rPr lang="en-US" dirty="0"/>
              <a:t> If the destination MAC address is not a known unicast address, Switch_1 broadcasts the packet in</a:t>
            </a:r>
            <a:br>
              <a:rPr lang="en-US" dirty="0">
                <a:cs typeface="+mn-lt"/>
              </a:rPr>
            </a:br>
            <a:r>
              <a:rPr lang="en-US" dirty="0"/>
              <a:t>the Layer 2 broadcast domain. Go to Step 2.</a:t>
            </a:r>
            <a:br>
              <a:rPr lang="en-US" dirty="0">
                <a:cs typeface="+mn-lt"/>
              </a:rPr>
            </a:br>
            <a:r>
              <a:rPr lang="en-US" dirty="0"/>
              <a:t>2. The VTEP on Switch_1 performs VXLAN tunnel encapsulation based on the outbound interface and</a:t>
            </a:r>
            <a:br>
              <a:rPr lang="en-US" dirty="0">
                <a:cs typeface="+mn-lt"/>
              </a:rPr>
            </a:br>
            <a:r>
              <a:rPr lang="en-US" dirty="0"/>
              <a:t>encapsulation information, and forwards the packet.</a:t>
            </a:r>
            <a:br>
              <a:rPr lang="en-US" dirty="0">
                <a:cs typeface="+mn-lt"/>
              </a:rPr>
            </a:br>
            <a:r>
              <a:rPr lang="en-US" dirty="0"/>
              <a:t>3. After the VTEP on Switch_2 receives the VXLAN packet, it checks the UDP destination port number, source</a:t>
            </a:r>
            <a:br>
              <a:rPr lang="en-US" dirty="0">
                <a:cs typeface="+mn-lt"/>
              </a:rPr>
            </a:br>
            <a:r>
              <a:rPr lang="en-US" dirty="0"/>
              <a:t>and destination IP addresses, and VNI of the packet to determine its validity. The VTEP obtains the Layer 2</a:t>
            </a:r>
            <a:br>
              <a:rPr lang="en-US" dirty="0">
                <a:cs typeface="+mn-lt"/>
              </a:rPr>
            </a:br>
            <a:r>
              <a:rPr lang="en-US" dirty="0"/>
              <a:t>broadcast domain based on the VNI and performs the destination MAC address is a known unicast address.</a:t>
            </a:r>
            <a:br>
              <a:rPr lang="en-US" dirty="0">
                <a:cs typeface="+mn-lt"/>
              </a:rPr>
            </a:br>
            <a:r>
              <a:rPr lang="en-US" dirty="0"/>
              <a:t> If the destination MAC address is a known unicast address, the VTEP searches for the outbound</a:t>
            </a:r>
            <a:br>
              <a:rPr lang="en-US" dirty="0">
                <a:cs typeface="+mn-lt"/>
              </a:rPr>
            </a:br>
            <a:r>
              <a:rPr lang="en-US" dirty="0"/>
              <a:t>interface and encapsulation information in the Layer 2 broadcast domain. Go to Step 4.</a:t>
            </a:r>
            <a:br>
              <a:rPr lang="en-US" dirty="0">
                <a:cs typeface="+mn-lt"/>
              </a:rPr>
            </a:br>
            <a:r>
              <a:rPr lang="en-US" dirty="0"/>
              <a:t> If the destination MAC address is not a known unicast address, the VTEP checks whether the</a:t>
            </a:r>
            <a:br>
              <a:rPr lang="en-US" dirty="0">
                <a:cs typeface="+mn-lt"/>
              </a:rPr>
            </a:br>
            <a:r>
              <a:rPr lang="en-US" dirty="0"/>
              <a:t>destination MAC address is a local MAC address.</a:t>
            </a:r>
            <a:br>
              <a:rPr lang="en-US" dirty="0">
                <a:cs typeface="+mn-lt"/>
              </a:rPr>
            </a:br>
            <a:r>
              <a:rPr lang="en-US" dirty="0"/>
              <a:t> If so, the VTEP sends the packet to Switch_2.</a:t>
            </a:r>
            <a:br>
              <a:rPr lang="en-US" dirty="0">
                <a:cs typeface="+mn-lt"/>
              </a:rPr>
            </a:br>
            <a:r>
              <a:rPr lang="en-US" dirty="0"/>
              <a:t> If not, the VTEP forwards the packet according to the BUM Packet Forwarding Process.</a:t>
            </a:r>
            <a:br>
              <a:rPr lang="en-US" dirty="0">
                <a:cs typeface="+mn-lt"/>
              </a:rPr>
            </a:br>
            <a:r>
              <a:rPr lang="en-US" dirty="0"/>
              <a:t>4. Switch_2 adds a VLAN tag to the packet based on the outbound interface and encapsulation information,</a:t>
            </a:r>
            <a:br>
              <a:rPr lang="en-US" dirty="0">
                <a:cs typeface="+mn-lt"/>
              </a:rPr>
            </a:br>
            <a:r>
              <a:rPr lang="en-US" dirty="0"/>
              <a:t>and forwards the packet to terminal B</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330</a:t>
            </a:fld>
            <a:endParaRPr lang="ru-RU" noProof="0"/>
          </a:p>
        </p:txBody>
      </p:sp>
    </p:spTree>
    <p:extLst>
      <p:ext uri="{BB962C8B-B14F-4D97-AF65-F5344CB8AC3E}">
        <p14:creationId xmlns:p14="http://schemas.microsoft.com/office/powerpoint/2010/main" val="201624787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BUM = Broadcast Unknown Unicast and Multicast</a:t>
            </a:r>
            <a:br>
              <a:rPr lang="en-US" dirty="0">
                <a:cs typeface="+mn-lt"/>
              </a:rPr>
            </a:br>
            <a:r>
              <a:rPr lang="en-US" dirty="0"/>
              <a:t>1. After Switch_1 receives a packet from terminal A, Switch_1 determines the Layer 2 broadcast domain of the packet based</a:t>
            </a:r>
            <a:br>
              <a:rPr lang="en-US" dirty="0">
                <a:cs typeface="+mn-lt"/>
              </a:rPr>
            </a:br>
            <a:r>
              <a:rPr lang="en-US" dirty="0"/>
              <a:t>on the access interface and VLAN information carried in the packet, and checks whether the destination MAC address is a</a:t>
            </a:r>
            <a:br>
              <a:rPr lang="en-US" dirty="0">
                <a:cs typeface="+mn-lt"/>
              </a:rPr>
            </a:br>
            <a:r>
              <a:rPr lang="en-US" dirty="0"/>
              <a:t>BUM address.</a:t>
            </a:r>
            <a:br>
              <a:rPr lang="en-US" dirty="0">
                <a:cs typeface="+mn-lt"/>
              </a:rPr>
            </a:br>
            <a:r>
              <a:rPr lang="en-US" dirty="0"/>
              <a:t> If the destination MAC address is a BUM address, Switch_1 broadcasts the packet in the Layer 2 broadcast</a:t>
            </a:r>
            <a:br>
              <a:rPr lang="en-US" dirty="0">
                <a:cs typeface="+mn-lt"/>
              </a:rPr>
            </a:br>
            <a:r>
              <a:rPr lang="en-US" dirty="0"/>
              <a:t>domain. Go to Step 2.</a:t>
            </a:r>
            <a:br>
              <a:rPr lang="en-US" dirty="0">
                <a:cs typeface="+mn-lt"/>
              </a:rPr>
            </a:br>
            <a:r>
              <a:rPr lang="en-US" dirty="0"/>
              <a:t> If the destination MAC address is not a BUM address, Switch_1 forwards the packet according to the Forwarding</a:t>
            </a:r>
            <a:br>
              <a:rPr lang="en-US" dirty="0">
                <a:cs typeface="+mn-lt"/>
              </a:rPr>
            </a:br>
            <a:r>
              <a:rPr lang="en-US" dirty="0"/>
              <a:t>Process of Known Unicast Packets.</a:t>
            </a:r>
            <a:br>
              <a:rPr lang="en-US" dirty="0">
                <a:cs typeface="+mn-lt"/>
              </a:rPr>
            </a:br>
            <a:r>
              <a:rPr lang="en-US" dirty="0"/>
              <a:t>2. The VTEP on Switch_1 obtains the ingress replication list for the VNI based on the Layer2 broadcast domain, replicates the</a:t>
            </a:r>
            <a:br>
              <a:rPr lang="en-US" dirty="0">
                <a:cs typeface="+mn-lt"/>
              </a:rPr>
            </a:br>
            <a:r>
              <a:rPr lang="en-US" dirty="0"/>
              <a:t>packet based on the list, and performs VXLAN tunnel encapsulation by adding the VXLAN header and outer IP header.</a:t>
            </a:r>
            <a:br>
              <a:rPr lang="en-US" dirty="0">
                <a:cs typeface="+mn-lt"/>
              </a:rPr>
            </a:br>
            <a:r>
              <a:rPr lang="en-US" dirty="0"/>
              <a:t>Switch_1 then forwards the packet through the outbound interface.</a:t>
            </a:r>
            <a:br>
              <a:rPr lang="en-US" dirty="0">
                <a:cs typeface="+mn-lt"/>
              </a:rPr>
            </a:br>
            <a:r>
              <a:rPr lang="en-US" dirty="0"/>
              <a:t>3. After receiving the VXLAN packet, the VTEP on Switch_2 or Switch_3 checks the UDP destination port number, source and</a:t>
            </a:r>
            <a:br>
              <a:rPr lang="en-US" dirty="0">
                <a:cs typeface="+mn-lt"/>
              </a:rPr>
            </a:br>
            <a:r>
              <a:rPr lang="en-US" dirty="0"/>
              <a:t>destination IP addresses, and VNI of the packet to determine its validity. The VTEP obtains the Layer 2 broadcast domain</a:t>
            </a:r>
            <a:br>
              <a:rPr lang="en-US" dirty="0">
                <a:cs typeface="+mn-lt"/>
              </a:rPr>
            </a:br>
            <a:r>
              <a:rPr lang="en-US" dirty="0"/>
              <a:t>based on the VNI and performs VXLAN tunnel decapsulation to obtain the inner Layer 2 packet. The VTEP then determines</a:t>
            </a:r>
            <a:br>
              <a:rPr lang="en-US" dirty="0">
                <a:cs typeface="+mn-lt"/>
              </a:rPr>
            </a:br>
            <a:r>
              <a:rPr lang="en-US" dirty="0"/>
              <a:t>whether the destination MAC address is a BUM address.</a:t>
            </a:r>
            <a:br>
              <a:rPr lang="en-US" dirty="0">
                <a:cs typeface="+mn-lt"/>
              </a:rPr>
            </a:br>
            <a:r>
              <a:rPr lang="en-US" dirty="0"/>
              <a:t> If the destination MAC address is a BUM address, the VTEP broadcasts the packet in the Layer 2 broadcast</a:t>
            </a:r>
            <a:br>
              <a:rPr lang="en-US" dirty="0">
                <a:cs typeface="+mn-lt"/>
              </a:rPr>
            </a:br>
            <a:r>
              <a:rPr lang="en-US" dirty="0"/>
              <a:t>domain.</a:t>
            </a:r>
            <a:br>
              <a:rPr lang="en-US" dirty="0">
                <a:cs typeface="+mn-lt"/>
              </a:rPr>
            </a:br>
            <a:r>
              <a:rPr lang="en-US" dirty="0"/>
              <a:t> If the destination MAC address is not a BUM address, the VTEP checks whether the destination MAC address is a</a:t>
            </a:r>
            <a:br>
              <a:rPr lang="en-US" dirty="0">
                <a:cs typeface="+mn-lt"/>
              </a:rPr>
            </a:br>
            <a:r>
              <a:rPr lang="en-US" dirty="0"/>
              <a:t>local MAC address.</a:t>
            </a:r>
            <a:br>
              <a:rPr lang="en-US" dirty="0">
                <a:cs typeface="+mn-lt"/>
              </a:rPr>
            </a:br>
            <a:r>
              <a:rPr lang="en-US" dirty="0"/>
              <a:t> If so, the VTEP sends the packet to Switch_2 or Switch_3.</a:t>
            </a:r>
            <a:br>
              <a:rPr lang="en-US" dirty="0">
                <a:cs typeface="+mn-lt"/>
              </a:rPr>
            </a:br>
            <a:r>
              <a:rPr lang="en-US" dirty="0"/>
              <a:t> If not, the VTEP searches for the outbound interface and encapsulation information in the Layer 2</a:t>
            </a:r>
            <a:br>
              <a:rPr lang="en-US" dirty="0">
                <a:cs typeface="+mn-lt"/>
              </a:rPr>
            </a:br>
            <a:r>
              <a:rPr lang="en-US" dirty="0"/>
              <a:t>broadcast domain. Go to Step 4.</a:t>
            </a:r>
            <a:br>
              <a:rPr lang="en-US" dirty="0">
                <a:cs typeface="+mn-lt"/>
              </a:rPr>
            </a:br>
            <a:r>
              <a:rPr lang="en-US" dirty="0"/>
              <a:t>4. Switch_2 or Switch_3 adds a VLAN tag to the packet based on the outbound interface and encapsulation information, and</a:t>
            </a:r>
            <a:br>
              <a:rPr lang="en-US" dirty="0">
                <a:cs typeface="+mn-lt"/>
              </a:rPr>
            </a:br>
            <a:r>
              <a:rPr lang="en-US" dirty="0"/>
              <a:t>then forwards the packet to terminal B or terminal C.</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331</a:t>
            </a:fld>
            <a:endParaRPr lang="ru-RU" noProof="0"/>
          </a:p>
        </p:txBody>
      </p:sp>
    </p:spTree>
    <p:extLst>
      <p:ext uri="{BB962C8B-B14F-4D97-AF65-F5344CB8AC3E}">
        <p14:creationId xmlns:p14="http://schemas.microsoft.com/office/powerpoint/2010/main" val="390711067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Centralized mode</a:t>
            </a:r>
            <a:br>
              <a:rPr lang="en-US" dirty="0">
                <a:cs typeface="+mn-lt"/>
              </a:rPr>
            </a:br>
            <a:r>
              <a:rPr lang="en-US" dirty="0"/>
              <a:t> In </a:t>
            </a:r>
            <a:r>
              <a:rPr lang="en-US" dirty="0" err="1"/>
              <a:t>VxLAN</a:t>
            </a:r>
            <a:r>
              <a:rPr lang="en-US" dirty="0"/>
              <a:t> network. L3 gateway function is centralized on one or one group of</a:t>
            </a:r>
            <a:br>
              <a:rPr lang="en-US" dirty="0">
                <a:cs typeface="+mn-lt"/>
              </a:rPr>
            </a:br>
            <a:r>
              <a:rPr lang="en-US" dirty="0"/>
              <a:t>switches</a:t>
            </a:r>
            <a:br>
              <a:rPr lang="en-US" dirty="0">
                <a:cs typeface="+mn-lt"/>
              </a:rPr>
            </a:br>
            <a:r>
              <a:rPr lang="en-US" dirty="0"/>
              <a:t> Leaf switches who is connected to firewall, load balancer, and various servers only</a:t>
            </a:r>
            <a:br>
              <a:rPr lang="en-US" dirty="0">
                <a:cs typeface="+mn-lt"/>
              </a:rPr>
            </a:br>
            <a:r>
              <a:rPr lang="en-US" dirty="0"/>
              <a:t>serves as L2 gateway.</a:t>
            </a:r>
            <a:br>
              <a:rPr lang="en-US" dirty="0">
                <a:cs typeface="+mn-lt"/>
              </a:rPr>
            </a:br>
            <a:r>
              <a:rPr lang="en-US" dirty="0"/>
              <a:t> Distributed Mode:</a:t>
            </a:r>
            <a:br>
              <a:rPr lang="en-US" dirty="0">
                <a:cs typeface="+mn-lt"/>
              </a:rPr>
            </a:br>
            <a:r>
              <a:rPr lang="en-US" dirty="0"/>
              <a:t> In Network Overlay distributed </a:t>
            </a:r>
            <a:r>
              <a:rPr lang="en-US" dirty="0" err="1"/>
              <a:t>VxLAN</a:t>
            </a:r>
            <a:r>
              <a:rPr lang="en-US" dirty="0"/>
              <a:t> network, all leaf physical switches are</a:t>
            </a:r>
            <a:br>
              <a:rPr lang="en-US" dirty="0">
                <a:cs typeface="+mn-lt"/>
              </a:rPr>
            </a:br>
            <a:r>
              <a:rPr lang="en-US" dirty="0"/>
              <a:t>equipped with L3 gateway functions; Spine functions as traffic forwarding node,</a:t>
            </a:r>
            <a:br>
              <a:rPr lang="en-US" dirty="0">
                <a:cs typeface="+mn-lt"/>
              </a:rPr>
            </a:br>
            <a:r>
              <a:rPr lang="en-US" dirty="0"/>
              <a:t>and does not function as VTEP;</a:t>
            </a:r>
            <a:br>
              <a:rPr lang="en-US" dirty="0">
                <a:cs typeface="+mn-lt"/>
              </a:rPr>
            </a:br>
            <a:r>
              <a:rPr lang="en-US" dirty="0"/>
              <a:t> The disadvantages of centralized network overlay is that traffic might be passing through</a:t>
            </a:r>
            <a:br>
              <a:rPr lang="en-US" dirty="0">
                <a:cs typeface="+mn-lt"/>
              </a:rPr>
            </a:br>
            <a:r>
              <a:rPr lang="en-US" dirty="0"/>
              <a:t>the sub optimal path as all inter network routes must be passed through spine. Distributed</a:t>
            </a:r>
            <a:br>
              <a:rPr lang="en-US" dirty="0">
                <a:cs typeface="+mn-lt"/>
              </a:rPr>
            </a:br>
            <a:r>
              <a:rPr lang="en-US" dirty="0"/>
              <a:t>mode can solve this problem as leaf is serving as L3 gateway too.</a:t>
            </a:r>
            <a:br>
              <a:rPr lang="en-US" dirty="0">
                <a:cs typeface="+mn-lt"/>
              </a:rPr>
            </a:br>
            <a:r>
              <a:rPr lang="en-US" dirty="0"/>
              <a:t> For V3R3 AC DCN solutions, both hardware overlay in centralized mode and distributed</a:t>
            </a:r>
            <a:br>
              <a:rPr lang="en-US" dirty="0">
                <a:cs typeface="+mn-lt"/>
              </a:rPr>
            </a:br>
            <a:r>
              <a:rPr lang="en-US" dirty="0"/>
              <a:t>mode are supported. Underlay physical design is same for both centralized and distributed</a:t>
            </a:r>
            <a:br>
              <a:rPr lang="en-US" dirty="0">
                <a:cs typeface="+mn-lt"/>
              </a:rPr>
            </a:br>
            <a:r>
              <a:rPr lang="en-US" dirty="0"/>
              <a:t>gateway deployment; However, the overlay configuration might be different.</a:t>
            </a:r>
            <a:br>
              <a:rPr lang="en-US" dirty="0">
                <a:cs typeface="+mn-lt"/>
              </a:rPr>
            </a:br>
            <a:r>
              <a:rPr lang="en-US" dirty="0"/>
              <a:t> Centralized hardware overlay will be used for the following discussion in the following</a:t>
            </a:r>
            <a:br>
              <a:rPr lang="en-US" dirty="0">
                <a:cs typeface="+mn-lt"/>
              </a:rPr>
            </a:br>
            <a:r>
              <a:rPr lang="en-US" dirty="0"/>
              <a:t>slides.</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332</a:t>
            </a:fld>
            <a:endParaRPr lang="ru-RU" noProof="0"/>
          </a:p>
        </p:txBody>
      </p:sp>
    </p:spTree>
    <p:extLst>
      <p:ext uri="{BB962C8B-B14F-4D97-AF65-F5344CB8AC3E}">
        <p14:creationId xmlns:p14="http://schemas.microsoft.com/office/powerpoint/2010/main" val="273582983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The </a:t>
            </a:r>
            <a:r>
              <a:rPr lang="en-US" dirty="0" err="1"/>
              <a:t>VxLAN</a:t>
            </a:r>
            <a:r>
              <a:rPr lang="en-US" dirty="0"/>
              <a:t> forwarding model here is only discussing on the centralized gateway mode; the</a:t>
            </a:r>
            <a:br>
              <a:rPr lang="en-US" dirty="0">
                <a:cs typeface="+mn-lt"/>
              </a:rPr>
            </a:br>
            <a:r>
              <a:rPr lang="en-US" dirty="0"/>
              <a:t>distributed gateway mode is not discussed in this slide here. Diagram above shows the</a:t>
            </a:r>
            <a:br>
              <a:rPr lang="en-US" dirty="0">
                <a:cs typeface="+mn-lt"/>
              </a:rPr>
            </a:br>
            <a:r>
              <a:rPr lang="en-US" dirty="0"/>
              <a:t>basic configuration to be done on </a:t>
            </a:r>
            <a:r>
              <a:rPr lang="en-US" dirty="0" err="1"/>
              <a:t>VxLAN</a:t>
            </a:r>
            <a:r>
              <a:rPr lang="en-US" dirty="0"/>
              <a:t> configuration to prepare for </a:t>
            </a:r>
            <a:r>
              <a:rPr lang="en-US" dirty="0" err="1"/>
              <a:t>VxLAN</a:t>
            </a:r>
            <a:r>
              <a:rPr lang="en-US" dirty="0"/>
              <a:t> forwarding</a:t>
            </a:r>
            <a:br>
              <a:rPr lang="en-US" dirty="0">
                <a:cs typeface="+mn-lt"/>
              </a:rPr>
            </a:br>
            <a:r>
              <a:rPr lang="en-US" dirty="0"/>
              <a:t>model.</a:t>
            </a:r>
            <a:endParaRPr lang="ru-RU" dirty="0"/>
          </a:p>
          <a:p>
            <a:endParaRPr lang="ru-RU">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334</a:t>
            </a:fld>
            <a:endParaRPr lang="ru-RU" noProof="0"/>
          </a:p>
        </p:txBody>
      </p:sp>
    </p:spTree>
    <p:extLst>
      <p:ext uri="{BB962C8B-B14F-4D97-AF65-F5344CB8AC3E}">
        <p14:creationId xmlns:p14="http://schemas.microsoft.com/office/powerpoint/2010/main" val="29597730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Communication for VMs in the same subnet can be further divided into a 3 scenarios,</a:t>
            </a:r>
            <a:br>
              <a:rPr lang="en-US" dirty="0">
                <a:cs typeface="+mn-lt"/>
              </a:rPr>
            </a:br>
            <a:r>
              <a:rPr lang="en-US" dirty="0"/>
              <a:t>depending on the locations of VMs and connections to TOR, as per listed below:-</a:t>
            </a:r>
            <a:br>
              <a:rPr lang="en-US" dirty="0">
                <a:cs typeface="+mn-lt"/>
              </a:rPr>
            </a:br>
            <a:r>
              <a:rPr lang="en-US" dirty="0"/>
              <a:t>1. Both VMs are located in the same </a:t>
            </a:r>
            <a:r>
              <a:rPr lang="en-US" dirty="0" err="1"/>
              <a:t>vSwitches</a:t>
            </a:r>
            <a:r>
              <a:rPr lang="en-US" dirty="0"/>
              <a:t> connected to the same TOR.</a:t>
            </a:r>
            <a:br>
              <a:rPr lang="en-US" dirty="0">
                <a:cs typeface="+mn-lt"/>
              </a:rPr>
            </a:br>
            <a:r>
              <a:rPr lang="en-US" dirty="0"/>
              <a:t> In this case, the communication of the 2 VMs in the same network</a:t>
            </a:r>
            <a:br>
              <a:rPr lang="en-US" dirty="0">
                <a:cs typeface="+mn-lt"/>
              </a:rPr>
            </a:br>
            <a:r>
              <a:rPr lang="en-US" dirty="0"/>
              <a:t>segment is just through L2 in OVS</a:t>
            </a:r>
            <a:br>
              <a:rPr lang="en-US" dirty="0">
                <a:cs typeface="+mn-lt"/>
              </a:rPr>
            </a:br>
            <a:r>
              <a:rPr lang="en-US" dirty="0"/>
              <a:t>2. Both VMs are located in different </a:t>
            </a:r>
            <a:r>
              <a:rPr lang="en-US" dirty="0" err="1"/>
              <a:t>vSwitches</a:t>
            </a:r>
            <a:r>
              <a:rPr lang="en-US" dirty="0"/>
              <a:t> but connected to the same</a:t>
            </a:r>
            <a:br>
              <a:rPr lang="en-US" dirty="0">
                <a:cs typeface="+mn-lt"/>
              </a:rPr>
            </a:br>
            <a:r>
              <a:rPr lang="en-US" dirty="0"/>
              <a:t>TOR.</a:t>
            </a:r>
            <a:br>
              <a:rPr lang="en-US" dirty="0">
                <a:cs typeface="+mn-lt"/>
              </a:rPr>
            </a:br>
            <a:r>
              <a:rPr lang="en-US" dirty="0"/>
              <a:t> TOR, serving as the NVE binds VM in the same network segments in the</a:t>
            </a:r>
            <a:br>
              <a:rPr lang="en-US" dirty="0">
                <a:cs typeface="+mn-lt"/>
              </a:rPr>
            </a:br>
            <a:r>
              <a:rPr lang="en-US" dirty="0"/>
              <a:t>same bridge domain mapping to the same VNI (VNI is mapped to the user</a:t>
            </a:r>
            <a:br>
              <a:rPr lang="en-US" dirty="0">
                <a:cs typeface="+mn-lt"/>
              </a:rPr>
            </a:br>
            <a:r>
              <a:rPr lang="en-US" dirty="0"/>
              <a:t>access VLAN as well). Thus, inter </a:t>
            </a:r>
            <a:r>
              <a:rPr lang="en-US" dirty="0" err="1"/>
              <a:t>vSwitches</a:t>
            </a:r>
            <a:r>
              <a:rPr lang="en-US" dirty="0"/>
              <a:t> communication can be</a:t>
            </a:r>
            <a:br>
              <a:rPr lang="en-US" dirty="0">
                <a:cs typeface="+mn-lt"/>
              </a:rPr>
            </a:br>
            <a:r>
              <a:rPr lang="en-US" dirty="0"/>
              <a:t>achieved on TOR in the same bridge domain as they are mapping to the</a:t>
            </a:r>
            <a:br>
              <a:rPr lang="en-US" dirty="0">
                <a:cs typeface="+mn-lt"/>
              </a:rPr>
            </a:br>
            <a:r>
              <a:rPr lang="en-US" dirty="0"/>
              <a:t>same VLAN.</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336</a:t>
            </a:fld>
            <a:endParaRPr lang="ru-RU" noProof="0"/>
          </a:p>
        </p:txBody>
      </p:sp>
    </p:spTree>
    <p:extLst>
      <p:ext uri="{BB962C8B-B14F-4D97-AF65-F5344CB8AC3E}">
        <p14:creationId xmlns:p14="http://schemas.microsoft.com/office/powerpoint/2010/main" val="300393451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3. Both VMs re located at different </a:t>
            </a:r>
            <a:r>
              <a:rPr lang="en-US" dirty="0" err="1"/>
              <a:t>vswitches</a:t>
            </a:r>
            <a:r>
              <a:rPr lang="en-US" dirty="0"/>
              <a:t> connected to different TOR.</a:t>
            </a:r>
            <a:br>
              <a:rPr lang="en-US" dirty="0">
                <a:cs typeface="+mn-lt"/>
              </a:rPr>
            </a:br>
            <a:r>
              <a:rPr lang="en-US" dirty="0"/>
              <a:t> As this is intra-segment communication, the communication does not need to</a:t>
            </a:r>
            <a:br>
              <a:rPr lang="en-US" dirty="0">
                <a:cs typeface="+mn-lt"/>
              </a:rPr>
            </a:br>
            <a:r>
              <a:rPr lang="en-US" dirty="0"/>
              <a:t>pass through gateway but can be achieved by using the </a:t>
            </a:r>
            <a:r>
              <a:rPr lang="en-US" dirty="0" err="1"/>
              <a:t>VxLAN</a:t>
            </a:r>
            <a:r>
              <a:rPr lang="en-US" dirty="0"/>
              <a:t> tunnel built</a:t>
            </a:r>
            <a:br>
              <a:rPr lang="en-US" dirty="0">
                <a:cs typeface="+mn-lt"/>
              </a:rPr>
            </a:br>
            <a:r>
              <a:rPr lang="en-US" dirty="0"/>
              <a:t>between 2 </a:t>
            </a:r>
            <a:r>
              <a:rPr lang="en-US" dirty="0" err="1"/>
              <a:t>VxLAN</a:t>
            </a:r>
            <a:r>
              <a:rPr lang="en-US" dirty="0"/>
              <a:t> L2 gateway, which is on both TOR serving as VTEP.</a:t>
            </a:r>
          </a:p>
          <a:p>
            <a:endParaRPr lang="en-US" dirty="0">
              <a:cs typeface="Calibri"/>
            </a:endParaRPr>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337</a:t>
            </a:fld>
            <a:endParaRPr lang="ru-RU" noProof="0"/>
          </a:p>
        </p:txBody>
      </p:sp>
    </p:spTree>
    <p:extLst>
      <p:ext uri="{BB962C8B-B14F-4D97-AF65-F5344CB8AC3E}">
        <p14:creationId xmlns:p14="http://schemas.microsoft.com/office/powerpoint/2010/main" val="3721396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37</a:t>
            </a:fld>
            <a:endParaRPr lang="ru-RU" noProof="0"/>
          </a:p>
        </p:txBody>
      </p:sp>
    </p:spTree>
    <p:extLst>
      <p:ext uri="{BB962C8B-B14F-4D97-AF65-F5344CB8AC3E}">
        <p14:creationId xmlns:p14="http://schemas.microsoft.com/office/powerpoint/2010/main" val="55372428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Communication for VMs in the </a:t>
            </a:r>
            <a:r>
              <a:rPr lang="en-US" dirty="0" err="1"/>
              <a:t>differnet</a:t>
            </a:r>
            <a:r>
              <a:rPr lang="en-US" dirty="0"/>
              <a:t> subnet can be further divided into a 3 scenarios,</a:t>
            </a:r>
            <a:br>
              <a:rPr lang="en-US" dirty="0">
                <a:cs typeface="+mn-lt"/>
              </a:rPr>
            </a:br>
            <a:r>
              <a:rPr lang="en-US" dirty="0"/>
              <a:t>depending on the locations of VMs and connections to TOR, as per listed below:-</a:t>
            </a:r>
            <a:br>
              <a:rPr lang="en-US" dirty="0">
                <a:cs typeface="+mn-lt"/>
              </a:rPr>
            </a:br>
            <a:r>
              <a:rPr lang="en-US" dirty="0"/>
              <a:t>1. Both VMs are located in the same </a:t>
            </a:r>
            <a:r>
              <a:rPr lang="en-US" dirty="0" err="1"/>
              <a:t>vSwitches</a:t>
            </a:r>
            <a:r>
              <a:rPr lang="en-US" dirty="0"/>
              <a:t> connected to the same TOR.</a:t>
            </a:r>
            <a:br>
              <a:rPr lang="en-US" dirty="0">
                <a:cs typeface="+mn-lt"/>
              </a:rPr>
            </a:br>
            <a:r>
              <a:rPr lang="en-US" dirty="0"/>
              <a:t> As both VMs is in different network segment, VM1 will forwards it data to</a:t>
            </a:r>
            <a:br>
              <a:rPr lang="en-US" dirty="0">
                <a:cs typeface="+mn-lt"/>
              </a:rPr>
            </a:br>
            <a:r>
              <a:rPr lang="en-US" dirty="0"/>
              <a:t>the L3 gateway, L3 gateway will route it to the VM3 through another</a:t>
            </a:r>
            <a:br>
              <a:rPr lang="en-US" dirty="0">
                <a:cs typeface="+mn-lt"/>
              </a:rPr>
            </a:br>
            <a:r>
              <a:rPr lang="en-US" dirty="0" err="1"/>
              <a:t>Bdinterface</a:t>
            </a:r>
            <a:r>
              <a:rPr lang="en-US" dirty="0"/>
              <a:t> to reach another network.</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339</a:t>
            </a:fld>
            <a:endParaRPr lang="ru-RU" noProof="0"/>
          </a:p>
        </p:txBody>
      </p:sp>
    </p:spTree>
    <p:extLst>
      <p:ext uri="{BB962C8B-B14F-4D97-AF65-F5344CB8AC3E}">
        <p14:creationId xmlns:p14="http://schemas.microsoft.com/office/powerpoint/2010/main" val="40846080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2.. Both VMs are located in different </a:t>
            </a:r>
            <a:r>
              <a:rPr lang="en-US" dirty="0" err="1"/>
              <a:t>vSwitches</a:t>
            </a:r>
            <a:r>
              <a:rPr lang="en-US" dirty="0"/>
              <a:t> but connected to the same</a:t>
            </a:r>
            <a:br>
              <a:rPr lang="en-US" dirty="0">
                <a:cs typeface="+mn-lt"/>
              </a:rPr>
            </a:br>
            <a:r>
              <a:rPr lang="en-US" dirty="0"/>
              <a:t>TOR.</a:t>
            </a:r>
            <a:br>
              <a:rPr lang="en-US" dirty="0">
                <a:cs typeface="+mn-lt"/>
              </a:rPr>
            </a:br>
            <a:r>
              <a:rPr lang="en-US" dirty="0"/>
              <a:t> As both VMs is in different network segment, VM1 will forwards it data to</a:t>
            </a:r>
            <a:br>
              <a:rPr lang="en-US" dirty="0">
                <a:cs typeface="+mn-lt"/>
              </a:rPr>
            </a:br>
            <a:r>
              <a:rPr lang="en-US" dirty="0"/>
              <a:t>the L3 gateway, L3 gateway will route it to the VM3 through another</a:t>
            </a:r>
            <a:br>
              <a:rPr lang="en-US" dirty="0">
                <a:cs typeface="+mn-lt"/>
              </a:rPr>
            </a:br>
            <a:r>
              <a:rPr lang="en-US" dirty="0" err="1"/>
              <a:t>Bdinterface</a:t>
            </a:r>
            <a:r>
              <a:rPr lang="en-US" dirty="0"/>
              <a:t> to reach another network.</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340</a:t>
            </a:fld>
            <a:endParaRPr lang="ru-RU" noProof="0"/>
          </a:p>
        </p:txBody>
      </p:sp>
    </p:spTree>
    <p:extLst>
      <p:ext uri="{BB962C8B-B14F-4D97-AF65-F5344CB8AC3E}">
        <p14:creationId xmlns:p14="http://schemas.microsoft.com/office/powerpoint/2010/main" val="286265611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3. Both VMs are located at different </a:t>
            </a:r>
            <a:r>
              <a:rPr lang="en-US" dirty="0" err="1"/>
              <a:t>vswitches</a:t>
            </a:r>
            <a:r>
              <a:rPr lang="en-US" dirty="0"/>
              <a:t> connected to different TOR.</a:t>
            </a:r>
            <a:br>
              <a:rPr lang="en-US" dirty="0">
                <a:cs typeface="+mn-lt"/>
              </a:rPr>
            </a:br>
            <a:r>
              <a:rPr lang="en-US" dirty="0"/>
              <a:t> As both VMs is in different network segment on different TOR, VM1 will</a:t>
            </a:r>
            <a:br>
              <a:rPr lang="en-US" dirty="0">
                <a:cs typeface="+mn-lt"/>
              </a:rPr>
            </a:br>
            <a:r>
              <a:rPr lang="en-US" dirty="0"/>
              <a:t>forwards it data to the L3 gateway through </a:t>
            </a:r>
            <a:r>
              <a:rPr lang="en-US" dirty="0" err="1"/>
              <a:t>VxLAN</a:t>
            </a:r>
            <a:r>
              <a:rPr lang="en-US" dirty="0"/>
              <a:t> tunnel, L3 gateway will</a:t>
            </a:r>
            <a:br>
              <a:rPr lang="en-US" dirty="0">
                <a:cs typeface="+mn-lt"/>
              </a:rPr>
            </a:br>
            <a:r>
              <a:rPr lang="en-US" dirty="0"/>
              <a:t>route it to the VM3 through another </a:t>
            </a:r>
            <a:r>
              <a:rPr lang="en-US" dirty="0" err="1"/>
              <a:t>Bdinterface</a:t>
            </a:r>
            <a:r>
              <a:rPr lang="en-US" dirty="0"/>
              <a:t> to reach another network</a:t>
            </a:r>
            <a:br>
              <a:rPr lang="en-US" dirty="0">
                <a:cs typeface="+mn-lt"/>
              </a:rPr>
            </a:br>
            <a:r>
              <a:rPr lang="en-US" dirty="0"/>
              <a:t>located on another switches through another </a:t>
            </a:r>
            <a:r>
              <a:rPr lang="en-US" dirty="0" err="1"/>
              <a:t>VxLAN</a:t>
            </a:r>
            <a:r>
              <a:rPr lang="en-US" dirty="0"/>
              <a:t> tunnel.</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341</a:t>
            </a:fld>
            <a:endParaRPr lang="ru-RU" noProof="0"/>
          </a:p>
        </p:txBody>
      </p:sp>
    </p:spTree>
    <p:extLst>
      <p:ext uri="{BB962C8B-B14F-4D97-AF65-F5344CB8AC3E}">
        <p14:creationId xmlns:p14="http://schemas.microsoft.com/office/powerpoint/2010/main" val="149120287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The explanation and general terms of </a:t>
            </a:r>
            <a:r>
              <a:rPr lang="en-US" dirty="0" err="1"/>
              <a:t>VxLAN</a:t>
            </a:r>
            <a:r>
              <a:rPr lang="en-US" dirty="0"/>
              <a:t> network in DCN is listed below:-</a:t>
            </a:r>
            <a:br>
              <a:rPr lang="en-US" dirty="0">
                <a:cs typeface="+mn-lt"/>
              </a:rPr>
            </a:br>
            <a:r>
              <a:rPr lang="en-US" dirty="0"/>
              <a:t>1. Fabric: A basic physical network for a data center, which is composed of a group spine and leaf</a:t>
            </a:r>
            <a:br>
              <a:rPr lang="en-US" dirty="0">
                <a:cs typeface="+mn-lt"/>
              </a:rPr>
            </a:br>
            <a:r>
              <a:rPr lang="en-US" dirty="0"/>
              <a:t>nodes.</a:t>
            </a:r>
            <a:br>
              <a:rPr lang="en-US" dirty="0">
                <a:cs typeface="+mn-lt"/>
              </a:rPr>
            </a:br>
            <a:r>
              <a:rPr lang="en-US" dirty="0"/>
              <a:t>2. Spine: Core node of a VXLAN fabric network, which uses high-speed interfaces to connect to</a:t>
            </a:r>
            <a:br>
              <a:rPr lang="en-US" dirty="0">
                <a:cs typeface="+mn-lt"/>
              </a:rPr>
            </a:br>
            <a:r>
              <a:rPr lang="en-US" dirty="0"/>
              <a:t>functional leaf nodes and provides high-speed IP forwarding.</a:t>
            </a:r>
            <a:br>
              <a:rPr lang="en-US" dirty="0">
                <a:cs typeface="+mn-lt"/>
              </a:rPr>
            </a:br>
            <a:r>
              <a:rPr lang="en-US" dirty="0"/>
              <a:t>3. Leaf: An access node that is deployed on a VXLAN fabric network to connect various network</a:t>
            </a:r>
            <a:br>
              <a:rPr lang="en-US" dirty="0">
                <a:cs typeface="+mn-lt"/>
              </a:rPr>
            </a:br>
            <a:r>
              <a:rPr lang="en-US" dirty="0"/>
              <a:t>devices to the VXLAN network.</a:t>
            </a:r>
            <a:br>
              <a:rPr lang="en-US" dirty="0">
                <a:cs typeface="+mn-lt"/>
              </a:rPr>
            </a:br>
            <a:r>
              <a:rPr lang="en-US" dirty="0"/>
              <a:t>4. Service leaf: A functional leaf node that connects L4-L7 value-added service devices, such as</a:t>
            </a:r>
            <a:br>
              <a:rPr lang="en-US" dirty="0">
                <a:cs typeface="+mn-lt"/>
              </a:rPr>
            </a:br>
            <a:r>
              <a:rPr lang="en-US" dirty="0"/>
              <a:t>firewall and LB, to the VXLAN fabric network.</a:t>
            </a:r>
            <a:br>
              <a:rPr lang="en-US" dirty="0">
                <a:cs typeface="+mn-lt"/>
              </a:rPr>
            </a:br>
            <a:r>
              <a:rPr lang="en-US" dirty="0"/>
              <a:t>5. Server leaf: A functional leaf node that connects computing resources (virtual or physical servers)</a:t>
            </a:r>
            <a:br>
              <a:rPr lang="en-US" dirty="0">
                <a:cs typeface="+mn-lt"/>
              </a:rPr>
            </a:br>
            <a:r>
              <a:rPr lang="en-US" dirty="0"/>
              <a:t>to the VXLAN network.</a:t>
            </a:r>
            <a:br>
              <a:rPr lang="en-US" dirty="0">
                <a:cs typeface="+mn-lt"/>
              </a:rPr>
            </a:br>
            <a:r>
              <a:rPr lang="en-US" dirty="0"/>
              <a:t>6. Border leaf: A functional leaf node that connects to a router or transmission device and forwards</a:t>
            </a:r>
            <a:br>
              <a:rPr lang="en-US" dirty="0">
                <a:cs typeface="+mn-lt"/>
              </a:rPr>
            </a:br>
            <a:r>
              <a:rPr lang="en-US" dirty="0"/>
              <a:t>traffic sent from external networks to the data center.</a:t>
            </a:r>
            <a:br>
              <a:rPr lang="en-US" dirty="0">
                <a:cs typeface="+mn-lt"/>
              </a:rPr>
            </a:br>
            <a:r>
              <a:rPr lang="en-US" dirty="0"/>
              <a:t>7. NVE: Network virtualization edge, a network entity that implements network virtualization. NVE</a:t>
            </a:r>
            <a:br>
              <a:rPr lang="en-US" dirty="0">
                <a:cs typeface="+mn-lt"/>
              </a:rPr>
            </a:br>
            <a:r>
              <a:rPr lang="en-US" dirty="0"/>
              <a:t>nodes establish an overlay virtual network on the underlay Layer 3 basic network.</a:t>
            </a:r>
            <a:br>
              <a:rPr lang="en-US" dirty="0">
                <a:cs typeface="+mn-lt"/>
              </a:rPr>
            </a:br>
            <a:r>
              <a:rPr lang="en-US" dirty="0"/>
              <a:t>8. VTEP: VXLAN tunnel endpoints that are deployed on NVE nodes and responsible for VXLAN</a:t>
            </a:r>
            <a:br>
              <a:rPr lang="en-US" dirty="0">
                <a:cs typeface="+mn-lt"/>
              </a:rPr>
            </a:br>
            <a:r>
              <a:rPr lang="en-US" dirty="0"/>
              <a:t>packet encapsulation and decapsulation. VTEPs are connected to the physical network and</a:t>
            </a:r>
            <a:br>
              <a:rPr lang="en-US" dirty="0">
                <a:cs typeface="+mn-lt"/>
              </a:rPr>
            </a:br>
            <a:r>
              <a:rPr lang="en-US" dirty="0"/>
              <a:t>assigned IP addresses (VTEP IP) of the physical network. VTEP IP addresses are independent of the</a:t>
            </a:r>
            <a:br>
              <a:rPr lang="en-US" dirty="0">
                <a:cs typeface="+mn-lt"/>
              </a:rPr>
            </a:br>
            <a:r>
              <a:rPr lang="en-US" dirty="0"/>
              <a:t>virtual network. A local VTEP IP address and a remote VTEP IP address identify a VXLAN tunnel.</a:t>
            </a:r>
            <a:br>
              <a:rPr lang="en-US" dirty="0">
                <a:cs typeface="+mn-lt"/>
              </a:rPr>
            </a:br>
            <a:r>
              <a:rPr lang="en-US" dirty="0"/>
              <a:t>9. VNI: VXLAN network identifier that identifies a VXLAN segment. Traffic sent from one VXLAN</a:t>
            </a:r>
            <a:br>
              <a:rPr lang="en-US" dirty="0">
                <a:cs typeface="+mn-lt"/>
              </a:rPr>
            </a:br>
            <a:r>
              <a:rPr lang="en-US" dirty="0"/>
              <a:t>segment to another must be forwarded by a VXLAN L3 gateway.</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344</a:t>
            </a:fld>
            <a:endParaRPr lang="ru-RU" noProof="0"/>
          </a:p>
        </p:txBody>
      </p:sp>
    </p:spTree>
    <p:extLst>
      <p:ext uri="{BB962C8B-B14F-4D97-AF65-F5344CB8AC3E}">
        <p14:creationId xmlns:p14="http://schemas.microsoft.com/office/powerpoint/2010/main" val="281354346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As shown in the diagram above, Leaf switches serves as </a:t>
            </a:r>
            <a:r>
              <a:rPr lang="en-US" dirty="0" err="1"/>
              <a:t>VxLAN</a:t>
            </a:r>
            <a:r>
              <a:rPr lang="en-US" dirty="0"/>
              <a:t> L2 gateway and </a:t>
            </a:r>
            <a:r>
              <a:rPr lang="en-US" dirty="0" err="1"/>
              <a:t>VxLAN</a:t>
            </a:r>
            <a:br>
              <a:rPr lang="en-US" dirty="0">
                <a:cs typeface="+mn-lt"/>
              </a:rPr>
            </a:br>
            <a:r>
              <a:rPr lang="en-US" dirty="0"/>
              <a:t>tunnel is established between both Leaf1 and Leaf2 switches. </a:t>
            </a:r>
            <a:r>
              <a:rPr lang="en-US" dirty="0" err="1"/>
              <a:t>Openflow</a:t>
            </a:r>
            <a:r>
              <a:rPr lang="en-US" dirty="0"/>
              <a:t> channel is</a:t>
            </a:r>
            <a:br>
              <a:rPr lang="en-US" dirty="0">
                <a:cs typeface="+mn-lt"/>
              </a:rPr>
            </a:br>
            <a:r>
              <a:rPr lang="en-US" dirty="0"/>
              <a:t>established between AC and forwarders through </a:t>
            </a:r>
            <a:r>
              <a:rPr lang="en-US" dirty="0" err="1"/>
              <a:t>openflow</a:t>
            </a:r>
            <a:r>
              <a:rPr lang="en-US" dirty="0"/>
              <a:t> protocol. </a:t>
            </a:r>
            <a:r>
              <a:rPr lang="en-US" dirty="0" err="1"/>
              <a:t>VxLAN</a:t>
            </a:r>
            <a:r>
              <a:rPr lang="en-US" dirty="0"/>
              <a:t> configuration</a:t>
            </a:r>
            <a:br>
              <a:rPr lang="en-US" dirty="0">
                <a:cs typeface="+mn-lt"/>
              </a:rPr>
            </a:br>
            <a:r>
              <a:rPr lang="en-US" dirty="0"/>
              <a:t>is performed by administrator on AC using Netconf </a:t>
            </a:r>
            <a:r>
              <a:rPr lang="en-US" dirty="0" err="1"/>
              <a:t>procotol</a:t>
            </a:r>
            <a:r>
              <a:rPr lang="en-US" dirty="0"/>
              <a:t>, and the </a:t>
            </a:r>
            <a:r>
              <a:rPr lang="en-US" dirty="0" err="1"/>
              <a:t>VxLAN</a:t>
            </a:r>
            <a:r>
              <a:rPr lang="en-US" dirty="0"/>
              <a:t> configuration</a:t>
            </a:r>
            <a:br>
              <a:rPr lang="en-US" dirty="0">
                <a:cs typeface="+mn-lt"/>
              </a:rPr>
            </a:br>
            <a:r>
              <a:rPr lang="en-US" dirty="0"/>
              <a:t>is deployed to forwarders through </a:t>
            </a:r>
            <a:r>
              <a:rPr lang="en-US" dirty="0" err="1"/>
              <a:t>VxLAN</a:t>
            </a:r>
            <a:r>
              <a:rPr lang="en-US" dirty="0"/>
              <a:t> channel configured.</a:t>
            </a:r>
            <a:br>
              <a:rPr lang="en-US" dirty="0">
                <a:cs typeface="+mn-lt"/>
              </a:rPr>
            </a:br>
            <a:r>
              <a:rPr lang="en-US" dirty="0"/>
              <a:t> Through the </a:t>
            </a:r>
            <a:r>
              <a:rPr lang="en-US" dirty="0" err="1"/>
              <a:t>VxLAN</a:t>
            </a:r>
            <a:r>
              <a:rPr lang="en-US" dirty="0"/>
              <a:t> tunnel established, same segment VM communication will be</a:t>
            </a:r>
            <a:br>
              <a:rPr lang="en-US" dirty="0">
                <a:cs typeface="+mn-lt"/>
              </a:rPr>
            </a:br>
            <a:r>
              <a:rPr lang="en-US" dirty="0"/>
              <a:t>performed through VTEP by using the MAC address mapping table.</a:t>
            </a:r>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345</a:t>
            </a:fld>
            <a:endParaRPr lang="ru-RU" noProof="0"/>
          </a:p>
        </p:txBody>
      </p:sp>
    </p:spTree>
    <p:extLst>
      <p:ext uri="{BB962C8B-B14F-4D97-AF65-F5344CB8AC3E}">
        <p14:creationId xmlns:p14="http://schemas.microsoft.com/office/powerpoint/2010/main" val="59208646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As shown in the diagram above, Spine switch serves as </a:t>
            </a:r>
            <a:r>
              <a:rPr lang="en-US" dirty="0" err="1"/>
              <a:t>VxLAN</a:t>
            </a:r>
            <a:r>
              <a:rPr lang="en-US" dirty="0"/>
              <a:t> L3 gateway while leaf1 and</a:t>
            </a:r>
            <a:br>
              <a:rPr lang="en-US" dirty="0">
                <a:cs typeface="+mn-lt"/>
              </a:rPr>
            </a:br>
            <a:r>
              <a:rPr lang="en-US" dirty="0"/>
              <a:t>leaf2 switches serves as </a:t>
            </a:r>
            <a:r>
              <a:rPr lang="en-US" dirty="0" err="1"/>
              <a:t>VxLAN</a:t>
            </a:r>
            <a:r>
              <a:rPr lang="en-US" dirty="0"/>
              <a:t> L2 gateway; </a:t>
            </a:r>
            <a:r>
              <a:rPr lang="en-US" dirty="0" err="1"/>
              <a:t>VxLAN</a:t>
            </a:r>
            <a:r>
              <a:rPr lang="en-US" dirty="0"/>
              <a:t> tunnel is built between switches and</a:t>
            </a:r>
            <a:br>
              <a:rPr lang="en-US" dirty="0">
                <a:cs typeface="+mn-lt"/>
              </a:rPr>
            </a:br>
            <a:r>
              <a:rPr lang="en-US" dirty="0"/>
              <a:t>realizes inter-segment VM communication (VM1 to VM5) through L3 gateway. </a:t>
            </a:r>
            <a:r>
              <a:rPr lang="en-US" dirty="0" err="1"/>
              <a:t>Openflow</a:t>
            </a:r>
            <a:br>
              <a:rPr lang="en-US" dirty="0">
                <a:cs typeface="+mn-lt"/>
              </a:rPr>
            </a:br>
            <a:r>
              <a:rPr lang="en-US" dirty="0"/>
              <a:t>channel is established between AC and forwarder using </a:t>
            </a:r>
            <a:r>
              <a:rPr lang="en-US" dirty="0" err="1"/>
              <a:t>Openflow</a:t>
            </a:r>
            <a:r>
              <a:rPr lang="en-US" dirty="0"/>
              <a:t> protocol.</a:t>
            </a:r>
            <a:br>
              <a:rPr lang="en-US" dirty="0">
                <a:cs typeface="+mn-lt"/>
              </a:rPr>
            </a:br>
            <a:r>
              <a:rPr lang="en-US" dirty="0"/>
              <a:t> Through Netconf protocol, administrator performs </a:t>
            </a:r>
            <a:r>
              <a:rPr lang="en-US" dirty="0" err="1"/>
              <a:t>VxLAN</a:t>
            </a:r>
            <a:r>
              <a:rPr lang="en-US" dirty="0"/>
              <a:t> configuration on AC and AC</a:t>
            </a:r>
            <a:br>
              <a:rPr lang="en-US" dirty="0">
                <a:cs typeface="+mn-lt"/>
              </a:rPr>
            </a:br>
            <a:r>
              <a:rPr lang="en-US" dirty="0"/>
              <a:t>deploys </a:t>
            </a:r>
            <a:r>
              <a:rPr lang="en-US" dirty="0" err="1"/>
              <a:t>VxLAN</a:t>
            </a:r>
            <a:r>
              <a:rPr lang="en-US" dirty="0"/>
              <a:t> information to forwarder through </a:t>
            </a:r>
            <a:r>
              <a:rPr lang="en-US" dirty="0" err="1"/>
              <a:t>Openflow</a:t>
            </a:r>
            <a:r>
              <a:rPr lang="en-US" dirty="0"/>
              <a:t> channel.</a:t>
            </a:r>
            <a:br>
              <a:rPr lang="en-US" dirty="0">
                <a:cs typeface="+mn-lt"/>
              </a:rPr>
            </a:br>
            <a:r>
              <a:rPr lang="en-US" dirty="0"/>
              <a:t> Logical BDIF interface configuration is performed on L3 gateway and ARP cache function is</a:t>
            </a:r>
            <a:br>
              <a:rPr lang="en-US" dirty="0">
                <a:cs typeface="+mn-lt"/>
              </a:rPr>
            </a:br>
            <a:r>
              <a:rPr lang="en-US" dirty="0"/>
              <a:t>enabled on AC. Inter segment VM communication can be achieved by </a:t>
            </a:r>
            <a:r>
              <a:rPr lang="en-US" dirty="0" err="1"/>
              <a:t>VxLAN</a:t>
            </a:r>
            <a:r>
              <a:rPr lang="en-US" dirty="0"/>
              <a:t> L3 gateway</a:t>
            </a:r>
            <a:br>
              <a:rPr lang="en-US" dirty="0">
                <a:cs typeface="+mn-lt"/>
              </a:rPr>
            </a:br>
            <a:r>
              <a:rPr lang="en-US" dirty="0"/>
              <a:t>and ARP cache proxy function.</a:t>
            </a:r>
            <a:br>
              <a:rPr lang="en-US" dirty="0">
                <a:cs typeface="+mn-lt"/>
              </a:rPr>
            </a:br>
            <a:r>
              <a:rPr lang="en-US" dirty="0"/>
              <a:t> For example based on diagram above, VM1 is to communicate with VM5 in different</a:t>
            </a:r>
            <a:br>
              <a:rPr lang="en-US" dirty="0">
                <a:cs typeface="+mn-lt"/>
              </a:rPr>
            </a:br>
            <a:r>
              <a:rPr lang="en-US" dirty="0"/>
              <a:t>network segment connected to different leaf switches. All </a:t>
            </a:r>
            <a:r>
              <a:rPr lang="en-US" dirty="0" err="1"/>
              <a:t>VxLAN</a:t>
            </a:r>
            <a:r>
              <a:rPr lang="en-US" dirty="0"/>
              <a:t> configuration has been</a:t>
            </a:r>
            <a:br>
              <a:rPr lang="en-US" dirty="0">
                <a:cs typeface="+mn-lt"/>
              </a:rPr>
            </a:br>
            <a:r>
              <a:rPr lang="en-US" dirty="0"/>
              <a:t>completed by admin and configuration has been deployed from AC to switches using</a:t>
            </a:r>
            <a:br>
              <a:rPr lang="en-US" dirty="0">
                <a:cs typeface="+mn-lt"/>
              </a:rPr>
            </a:br>
            <a:r>
              <a:rPr lang="en-US" dirty="0" err="1"/>
              <a:t>Openflow</a:t>
            </a:r>
            <a:r>
              <a:rPr lang="en-US" dirty="0"/>
              <a:t>. When the L2 Ethernet frame reaches VTEP1, VTEP1 serves as L2 gateway will</a:t>
            </a:r>
            <a:br>
              <a:rPr lang="en-US" dirty="0">
                <a:cs typeface="+mn-lt"/>
              </a:rPr>
            </a:br>
            <a:r>
              <a:rPr lang="en-US" dirty="0"/>
              <a:t>perform </a:t>
            </a:r>
            <a:r>
              <a:rPr lang="en-US" dirty="0" err="1"/>
              <a:t>VxLAN</a:t>
            </a:r>
            <a:r>
              <a:rPr lang="en-US" dirty="0"/>
              <a:t> encapsulation and perform forwarding based on </a:t>
            </a:r>
            <a:r>
              <a:rPr lang="en-US" dirty="0" err="1"/>
              <a:t>VxlAN</a:t>
            </a:r>
            <a:r>
              <a:rPr lang="en-US" dirty="0"/>
              <a:t> Ethernet Header.</a:t>
            </a:r>
            <a:br>
              <a:rPr lang="en-US" dirty="0">
                <a:cs typeface="+mn-lt"/>
              </a:rPr>
            </a:br>
            <a:r>
              <a:rPr lang="en-US" dirty="0"/>
              <a:t>When VTEP3 receives the </a:t>
            </a:r>
            <a:r>
              <a:rPr lang="en-US" dirty="0" err="1"/>
              <a:t>VxLAN</a:t>
            </a:r>
            <a:r>
              <a:rPr lang="en-US" dirty="0"/>
              <a:t> frames, it performs </a:t>
            </a:r>
            <a:r>
              <a:rPr lang="en-US" dirty="0" err="1"/>
              <a:t>VxLAN</a:t>
            </a:r>
            <a:r>
              <a:rPr lang="en-US" dirty="0"/>
              <a:t> de-encapsulation and find out</a:t>
            </a:r>
            <a:br>
              <a:rPr lang="en-US" dirty="0">
                <a:cs typeface="+mn-lt"/>
              </a:rPr>
            </a:br>
            <a:r>
              <a:rPr lang="en-US" dirty="0"/>
              <a:t>that the DMAC is not on local segment; It serves as </a:t>
            </a:r>
            <a:r>
              <a:rPr lang="en-US" dirty="0" err="1"/>
              <a:t>VxLAN</a:t>
            </a:r>
            <a:r>
              <a:rPr lang="en-US" dirty="0"/>
              <a:t> L3 gateway, removes the</a:t>
            </a:r>
            <a:br>
              <a:rPr lang="en-US" dirty="0">
                <a:cs typeface="+mn-lt"/>
              </a:rPr>
            </a:br>
            <a:r>
              <a:rPr lang="en-US" dirty="0"/>
              <a:t>ethernet header, check the ARP entry matching entry of BDIF interface, and encapsulates</a:t>
            </a:r>
            <a:br>
              <a:rPr lang="en-US" dirty="0">
                <a:cs typeface="+mn-lt"/>
              </a:rPr>
            </a:br>
            <a:r>
              <a:rPr lang="en-US" dirty="0"/>
              <a:t>back </a:t>
            </a:r>
            <a:r>
              <a:rPr lang="en-US" dirty="0" err="1"/>
              <a:t>VxLAN</a:t>
            </a:r>
            <a:r>
              <a:rPr lang="en-US" dirty="0"/>
              <a:t> and send it to VTEP2. When </a:t>
            </a:r>
            <a:r>
              <a:rPr lang="en-US" dirty="0" err="1"/>
              <a:t>VxLAN</a:t>
            </a:r>
            <a:r>
              <a:rPr lang="en-US" dirty="0"/>
              <a:t> frame reaches VTEP2, </a:t>
            </a:r>
            <a:r>
              <a:rPr lang="en-US" dirty="0" err="1"/>
              <a:t>VxLAN</a:t>
            </a:r>
            <a:r>
              <a:rPr lang="en-US" dirty="0"/>
              <a:t> header is</a:t>
            </a:r>
            <a:br>
              <a:rPr lang="en-US" dirty="0">
                <a:cs typeface="+mn-lt"/>
              </a:rPr>
            </a:br>
            <a:r>
              <a:rPr lang="en-US" dirty="0"/>
              <a:t>removed and frame is forwarded based on the original ethernet frame.</a:t>
            </a:r>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346</a:t>
            </a:fld>
            <a:endParaRPr lang="ru-RU" noProof="0"/>
          </a:p>
        </p:txBody>
      </p:sp>
    </p:spTree>
    <p:extLst>
      <p:ext uri="{BB962C8B-B14F-4D97-AF65-F5344CB8AC3E}">
        <p14:creationId xmlns:p14="http://schemas.microsoft.com/office/powerpoint/2010/main" val="37487872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AC obtains the VM detailed information and keeps ARP cache in the controller. When</a:t>
            </a:r>
            <a:br>
              <a:rPr lang="en-US" dirty="0">
                <a:cs typeface="+mn-lt"/>
              </a:rPr>
            </a:br>
            <a:r>
              <a:rPr lang="en-US" dirty="0"/>
              <a:t>MAC1 broadcast an ARP request for IP2, ingress NVE sends this broadcast message will be</a:t>
            </a:r>
            <a:br>
              <a:rPr lang="en-US" dirty="0">
                <a:cs typeface="+mn-lt"/>
              </a:rPr>
            </a:br>
            <a:r>
              <a:rPr lang="en-US" dirty="0"/>
              <a:t>sent to AC for processing; AC analyzes the ARP request and searches the ARP cache based</a:t>
            </a:r>
            <a:br>
              <a:rPr lang="en-US" dirty="0">
                <a:cs typeface="+mn-lt"/>
              </a:rPr>
            </a:br>
            <a:r>
              <a:rPr lang="en-US" dirty="0"/>
              <a:t>on mapping of MAC address entry; if The MAC entry is existing in the cache, AC will reply</a:t>
            </a:r>
            <a:br>
              <a:rPr lang="en-US" dirty="0">
                <a:cs typeface="+mn-lt"/>
              </a:rPr>
            </a:br>
            <a:r>
              <a:rPr lang="en-US" dirty="0"/>
              <a:t>with ARP unicast reply and the broadcast message is terminated.</a:t>
            </a:r>
            <a:br>
              <a:rPr lang="en-US" dirty="0">
                <a:cs typeface="+mn-lt"/>
              </a:rPr>
            </a:br>
            <a:r>
              <a:rPr lang="en-US" dirty="0"/>
              <a:t> Else if the MAC entry it is not existing in ARP cache, AC will send to ARP request back to</a:t>
            </a:r>
            <a:br>
              <a:rPr lang="en-US" dirty="0">
                <a:cs typeface="+mn-lt"/>
              </a:rPr>
            </a:br>
            <a:r>
              <a:rPr lang="en-US" dirty="0"/>
              <a:t>NVE1, NVE1 broadcasts to everyone to get reply from the real host. As shown in example,</a:t>
            </a:r>
            <a:br>
              <a:rPr lang="en-US" dirty="0">
                <a:cs typeface="+mn-lt"/>
              </a:rPr>
            </a:br>
            <a:r>
              <a:rPr lang="en-US" dirty="0"/>
              <a:t>when MAC1 sends a broadcast ARP request for IP3 and the corresponding MAC address</a:t>
            </a:r>
            <a:br>
              <a:rPr lang="en-US" dirty="0">
                <a:cs typeface="+mn-lt"/>
              </a:rPr>
            </a:br>
            <a:r>
              <a:rPr lang="en-US" dirty="0"/>
              <a:t>does not exist in ARP cache of AC, AC will send back to NVE1 and NVE1 broadcast to</a:t>
            </a:r>
            <a:br>
              <a:rPr lang="en-US" dirty="0">
                <a:cs typeface="+mn-lt"/>
              </a:rPr>
            </a:br>
            <a:r>
              <a:rPr lang="en-US" dirty="0"/>
              <a:t>NVE2 and NVE3 to reach all hosts. MAC3 will reply in this case.</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347</a:t>
            </a:fld>
            <a:endParaRPr lang="ru-RU" noProof="0"/>
          </a:p>
        </p:txBody>
      </p:sp>
    </p:spTree>
    <p:extLst>
      <p:ext uri="{BB962C8B-B14F-4D97-AF65-F5344CB8AC3E}">
        <p14:creationId xmlns:p14="http://schemas.microsoft.com/office/powerpoint/2010/main" val="29719983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There are basically 4 different types of </a:t>
            </a:r>
            <a:r>
              <a:rPr lang="en-US" dirty="0" err="1"/>
              <a:t>VxLAN</a:t>
            </a:r>
            <a:r>
              <a:rPr lang="en-US" dirty="0"/>
              <a:t> leaf fabric deployment in Cloud DCN, considering redundancy</a:t>
            </a:r>
            <a:br>
              <a:rPr lang="en-US" dirty="0">
                <a:cs typeface="+mn-lt"/>
              </a:rPr>
            </a:br>
            <a:r>
              <a:rPr lang="en-US" dirty="0"/>
              <a:t>and protection level. Thus, a server is normally dual-homed to 2 leaf fabric physically. The 4 types of </a:t>
            </a:r>
            <a:r>
              <a:rPr lang="en-US" dirty="0" err="1"/>
              <a:t>VxLAN</a:t>
            </a:r>
            <a:br>
              <a:rPr lang="en-US" dirty="0">
                <a:cs typeface="+mn-lt"/>
              </a:rPr>
            </a:br>
            <a:r>
              <a:rPr lang="en-US" dirty="0"/>
              <a:t>leaf fabric deployment is listed below:</a:t>
            </a:r>
            <a:br>
              <a:rPr lang="en-US" dirty="0">
                <a:cs typeface="+mn-lt"/>
              </a:rPr>
            </a:br>
            <a:r>
              <a:rPr lang="en-US" dirty="0"/>
              <a:t>1. Servers connect to standalone </a:t>
            </a:r>
            <a:r>
              <a:rPr lang="en-US" dirty="0" err="1"/>
              <a:t>ToR</a:t>
            </a:r>
            <a:r>
              <a:rPr lang="en-US" dirty="0"/>
              <a:t> switches through active and standby links</a:t>
            </a:r>
            <a:br>
              <a:rPr lang="en-US" dirty="0">
                <a:cs typeface="+mn-lt"/>
              </a:rPr>
            </a:br>
            <a:r>
              <a:rPr lang="en-US" dirty="0"/>
              <a:t> A standalone </a:t>
            </a:r>
            <a:r>
              <a:rPr lang="en-US" dirty="0" err="1"/>
              <a:t>ToR</a:t>
            </a:r>
            <a:r>
              <a:rPr lang="en-US" dirty="0"/>
              <a:t> switch acts as a leaf node. Each server is connected to two </a:t>
            </a:r>
            <a:r>
              <a:rPr lang="en-US" dirty="0" err="1"/>
              <a:t>ToR</a:t>
            </a:r>
            <a:r>
              <a:rPr lang="en-US" dirty="0"/>
              <a:t> switches using active-standby NICs</a:t>
            </a:r>
            <a:br>
              <a:rPr lang="en-US" dirty="0">
                <a:cs typeface="+mn-lt"/>
              </a:rPr>
            </a:br>
            <a:r>
              <a:rPr lang="en-US" dirty="0"/>
              <a:t>(NIC bonding). Only one NIC in a server sends and receives packets at a time, resulting in a low bandwidth efficiency. The</a:t>
            </a:r>
            <a:br>
              <a:rPr lang="en-US" dirty="0">
                <a:cs typeface="+mn-lt"/>
              </a:rPr>
            </a:br>
            <a:r>
              <a:rPr lang="en-US" dirty="0"/>
              <a:t>VTEP IP address will change after an active/standby NIC switchover. In this case, the upstream VTEP needs to learn the</a:t>
            </a:r>
            <a:br>
              <a:rPr lang="en-US" dirty="0">
                <a:cs typeface="+mn-lt"/>
              </a:rPr>
            </a:br>
            <a:r>
              <a:rPr lang="en-US" dirty="0"/>
              <a:t>forwarding entry from the BUM traffic sent from the server.</a:t>
            </a:r>
            <a:br>
              <a:rPr lang="en-US" dirty="0">
                <a:cs typeface="+mn-lt"/>
              </a:rPr>
            </a:br>
            <a:r>
              <a:rPr lang="en-US" dirty="0"/>
              <a:t>2. Servers connect to a stack of </a:t>
            </a:r>
            <a:r>
              <a:rPr lang="en-US" dirty="0" err="1"/>
              <a:t>ToR</a:t>
            </a:r>
            <a:r>
              <a:rPr lang="en-US" dirty="0"/>
              <a:t> switches through an Eth-Trunk</a:t>
            </a:r>
            <a:br>
              <a:rPr lang="en-US" dirty="0">
                <a:cs typeface="+mn-lt"/>
              </a:rPr>
            </a:br>
            <a:r>
              <a:rPr lang="en-US" dirty="0"/>
              <a:t> </a:t>
            </a:r>
            <a:r>
              <a:rPr lang="en-US" dirty="0" err="1"/>
              <a:t>iStack</a:t>
            </a:r>
            <a:r>
              <a:rPr lang="en-US" dirty="0"/>
              <a:t> technology virtualizes two </a:t>
            </a:r>
            <a:r>
              <a:rPr lang="en-US" dirty="0" err="1"/>
              <a:t>ToR</a:t>
            </a:r>
            <a:r>
              <a:rPr lang="en-US" dirty="0"/>
              <a:t> switches into one logical switch with a single control plane, which simplifies device</a:t>
            </a:r>
            <a:br>
              <a:rPr lang="en-US" dirty="0">
                <a:cs typeface="+mn-lt"/>
              </a:rPr>
            </a:br>
            <a:r>
              <a:rPr lang="en-US" dirty="0"/>
              <a:t>management. The NICs of a server work in active-standby/load-balancing mode to improve bandwidth efficiency. However,</a:t>
            </a:r>
            <a:br>
              <a:rPr lang="en-US" dirty="0">
                <a:cs typeface="+mn-lt"/>
              </a:rPr>
            </a:br>
            <a:r>
              <a:rPr lang="en-US" dirty="0"/>
              <a:t>the upgrade and maintenance operations for the logical device are complex.</a:t>
            </a:r>
            <a:br>
              <a:rPr lang="en-US" dirty="0">
                <a:cs typeface="+mn-lt"/>
              </a:rPr>
            </a:br>
            <a:r>
              <a:rPr lang="en-US" dirty="0"/>
              <a:t>3. Servers connect to </a:t>
            </a:r>
            <a:r>
              <a:rPr lang="en-US" dirty="0" err="1"/>
              <a:t>ToR</a:t>
            </a:r>
            <a:r>
              <a:rPr lang="en-US" dirty="0"/>
              <a:t> switches through an M-LAG.</a:t>
            </a:r>
            <a:br>
              <a:rPr lang="en-US" dirty="0">
                <a:cs typeface="+mn-lt"/>
              </a:rPr>
            </a:br>
            <a:r>
              <a:rPr lang="en-US" dirty="0"/>
              <a:t> Two </a:t>
            </a:r>
            <a:r>
              <a:rPr lang="en-US" dirty="0" err="1"/>
              <a:t>ToR</a:t>
            </a:r>
            <a:r>
              <a:rPr lang="en-US" dirty="0"/>
              <a:t> switches are connected using a peer-link and set up a Dynamic Fabric Service (DFS)</a:t>
            </a:r>
            <a:br>
              <a:rPr lang="en-US" dirty="0">
                <a:cs typeface="+mn-lt"/>
              </a:rPr>
            </a:br>
            <a:r>
              <a:rPr lang="en-US" dirty="0"/>
              <a:t>group. The two switches act as one logical device but have their own independent control</a:t>
            </a:r>
            <a:br>
              <a:rPr lang="en-US" dirty="0">
                <a:cs typeface="+mn-lt"/>
              </a:rPr>
            </a:br>
            <a:r>
              <a:rPr lang="en-US" dirty="0"/>
              <a:t>planes, simplifying upgrade and maintenance while improving system reliability. Their downlink</a:t>
            </a:r>
            <a:br>
              <a:rPr lang="en-US" dirty="0">
                <a:cs typeface="+mn-lt"/>
              </a:rPr>
            </a:br>
            <a:r>
              <a:rPr lang="en-US" dirty="0"/>
              <a:t>ports set up an M-LAG for dual-homing of servers. NICs of a server work in active-</a:t>
            </a:r>
            <a:br>
              <a:rPr lang="en-US" dirty="0">
                <a:cs typeface="+mn-lt"/>
              </a:rPr>
            </a:br>
            <a:r>
              <a:rPr lang="en-US" dirty="0"/>
              <a:t>standby/load-balancing mode. The configuration is complex because each </a:t>
            </a:r>
            <a:r>
              <a:rPr lang="en-US" dirty="0" err="1"/>
              <a:t>ToR</a:t>
            </a:r>
            <a:r>
              <a:rPr lang="en-US" dirty="0"/>
              <a:t> switch has an</a:t>
            </a:r>
            <a:br>
              <a:rPr lang="en-US" dirty="0">
                <a:cs typeface="+mn-lt"/>
              </a:rPr>
            </a:br>
            <a:r>
              <a:rPr lang="en-US" dirty="0"/>
              <a:t>independent control plane.</a:t>
            </a:r>
            <a:br>
              <a:rPr lang="en-US" dirty="0">
                <a:cs typeface="+mn-lt"/>
              </a:rPr>
            </a:br>
            <a:r>
              <a:rPr lang="en-US" dirty="0"/>
              <a:t>4. Servers connect to an SVF system of </a:t>
            </a:r>
            <a:r>
              <a:rPr lang="en-US" dirty="0" err="1"/>
              <a:t>ToR</a:t>
            </a:r>
            <a:r>
              <a:rPr lang="en-US" dirty="0"/>
              <a:t> switches through Eth-Trunks</a:t>
            </a:r>
            <a:br>
              <a:rPr lang="en-US" dirty="0">
                <a:cs typeface="+mn-lt"/>
              </a:rPr>
            </a:br>
            <a:r>
              <a:rPr lang="en-US" dirty="0"/>
              <a:t> Two high-performance </a:t>
            </a:r>
            <a:r>
              <a:rPr lang="en-US" dirty="0" err="1"/>
              <a:t>ToR</a:t>
            </a:r>
            <a:r>
              <a:rPr lang="en-US" dirty="0"/>
              <a:t> switches supporting VXLAN use </a:t>
            </a:r>
            <a:r>
              <a:rPr lang="en-US" dirty="0" err="1"/>
              <a:t>iStack</a:t>
            </a:r>
            <a:r>
              <a:rPr lang="en-US" dirty="0"/>
              <a:t> technology to set up a stack.</a:t>
            </a:r>
            <a:br>
              <a:rPr lang="en-US" dirty="0">
                <a:cs typeface="+mn-lt"/>
              </a:rPr>
            </a:br>
            <a:r>
              <a:rPr lang="en-US" dirty="0"/>
              <a:t>Cost-effective </a:t>
            </a:r>
            <a:r>
              <a:rPr lang="en-US" dirty="0" err="1"/>
              <a:t>ToR</a:t>
            </a:r>
            <a:r>
              <a:rPr lang="en-US" dirty="0"/>
              <a:t> switches with SVF configured are connected to the stack to provide cost-</a:t>
            </a:r>
            <a:br>
              <a:rPr lang="en-US" dirty="0">
                <a:cs typeface="+mn-lt"/>
              </a:rPr>
            </a:br>
            <a:r>
              <a:rPr lang="en-US" dirty="0"/>
              <a:t>effective 1G/10G VXLAN network access capability. Each server is dual-homed to two SVF leaf</a:t>
            </a:r>
            <a:br>
              <a:rPr lang="en-US" dirty="0">
                <a:cs typeface="+mn-lt"/>
              </a:rPr>
            </a:br>
            <a:r>
              <a:rPr lang="en-US" dirty="0"/>
              <a:t>nodes, with the NICs working in active-standby/load-balancing mode.</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349</a:t>
            </a:fld>
            <a:endParaRPr lang="ru-RU" noProof="0"/>
          </a:p>
        </p:txBody>
      </p:sp>
    </p:spTree>
    <p:extLst>
      <p:ext uri="{BB962C8B-B14F-4D97-AF65-F5344CB8AC3E}">
        <p14:creationId xmlns:p14="http://schemas.microsoft.com/office/powerpoint/2010/main" val="333939732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For the </a:t>
            </a:r>
            <a:r>
              <a:rPr lang="en-US" dirty="0" err="1"/>
              <a:t>VxLAN</a:t>
            </a:r>
            <a:r>
              <a:rPr lang="en-US" dirty="0"/>
              <a:t> deployment in Cloud DCN scenario, the gateway </a:t>
            </a:r>
            <a:r>
              <a:rPr lang="en-US" dirty="0" err="1"/>
              <a:t>deploymet</a:t>
            </a:r>
            <a:r>
              <a:rPr lang="en-US" dirty="0"/>
              <a:t> can be divided into 2</a:t>
            </a:r>
            <a:br>
              <a:rPr lang="en-US" dirty="0">
                <a:cs typeface="+mn-lt"/>
              </a:rPr>
            </a:br>
            <a:r>
              <a:rPr lang="en-US" dirty="0"/>
              <a:t>physical deployment type:-</a:t>
            </a:r>
            <a:br>
              <a:rPr lang="en-US" dirty="0">
                <a:cs typeface="+mn-lt"/>
              </a:rPr>
            </a:br>
            <a:r>
              <a:rPr lang="en-US" dirty="0"/>
              <a:t>1. Gateway and spine convergence</a:t>
            </a:r>
            <a:br>
              <a:rPr lang="en-US" dirty="0">
                <a:cs typeface="+mn-lt"/>
              </a:rPr>
            </a:br>
            <a:r>
              <a:rPr lang="en-US" dirty="0"/>
              <a:t> The gateway and </a:t>
            </a:r>
            <a:r>
              <a:rPr lang="en-US" dirty="0" err="1"/>
              <a:t>VxLAN</a:t>
            </a:r>
            <a:r>
              <a:rPr lang="en-US" dirty="0"/>
              <a:t> termination point is deployed on the same spine switch; which</a:t>
            </a:r>
            <a:br>
              <a:rPr lang="en-US" dirty="0">
                <a:cs typeface="+mn-lt"/>
              </a:rPr>
            </a:br>
            <a:r>
              <a:rPr lang="en-US" dirty="0"/>
              <a:t>means the exit gateway connecting to internet function also is realized on this spine</a:t>
            </a:r>
            <a:br>
              <a:rPr lang="en-US" dirty="0">
                <a:cs typeface="+mn-lt"/>
              </a:rPr>
            </a:br>
            <a:r>
              <a:rPr lang="en-US" dirty="0"/>
              <a:t>switch. This realizes 2 layer architecture in the physical underlay deployment</a:t>
            </a:r>
            <a:br>
              <a:rPr lang="en-US" dirty="0">
                <a:cs typeface="+mn-lt"/>
              </a:rPr>
            </a:br>
            <a:r>
              <a:rPr lang="en-US" dirty="0"/>
              <a:t> The convergence deployment reduces the number of network devices and lowers the</a:t>
            </a:r>
            <a:br>
              <a:rPr lang="en-US" dirty="0">
                <a:cs typeface="+mn-lt"/>
              </a:rPr>
            </a:br>
            <a:r>
              <a:rPr lang="en-US" dirty="0"/>
              <a:t>network deployment cost.</a:t>
            </a:r>
            <a:br>
              <a:rPr lang="en-US" dirty="0">
                <a:cs typeface="+mn-lt"/>
              </a:rPr>
            </a:br>
            <a:r>
              <a:rPr lang="en-US" dirty="0"/>
              <a:t> The gateway nodes are closely coupled with the spine nodes, making network</a:t>
            </a:r>
            <a:br>
              <a:rPr lang="en-US" dirty="0">
                <a:cs typeface="+mn-lt"/>
              </a:rPr>
            </a:br>
            <a:r>
              <a:rPr lang="en-US" dirty="0"/>
              <a:t>expansion difficult. This deployment is applicable to a data center that does not need to</a:t>
            </a:r>
            <a:br>
              <a:rPr lang="en-US" dirty="0">
                <a:cs typeface="+mn-lt"/>
              </a:rPr>
            </a:br>
            <a:r>
              <a:rPr lang="en-US" dirty="0"/>
              <a:t>be expanded in the near future.</a:t>
            </a:r>
            <a:br>
              <a:rPr lang="en-US" dirty="0">
                <a:cs typeface="+mn-lt"/>
              </a:rPr>
            </a:br>
            <a:r>
              <a:rPr lang="en-US" dirty="0"/>
              <a:t> Gateways cannot be deployed in multi-group mode.</a:t>
            </a:r>
            <a:br>
              <a:rPr lang="en-US" dirty="0">
                <a:cs typeface="+mn-lt"/>
              </a:rPr>
            </a:br>
            <a:r>
              <a:rPr lang="en-US" dirty="0"/>
              <a:t>2. Gateway and spine decoupling</a:t>
            </a:r>
            <a:br>
              <a:rPr lang="en-US" dirty="0">
                <a:cs typeface="+mn-lt"/>
              </a:rPr>
            </a:br>
            <a:r>
              <a:rPr lang="en-US" dirty="0"/>
              <a:t> Exit gateway and </a:t>
            </a:r>
            <a:r>
              <a:rPr lang="en-US" dirty="0" err="1"/>
              <a:t>VxLAN</a:t>
            </a:r>
            <a:r>
              <a:rPr lang="en-US" dirty="0"/>
              <a:t> gateway is realized on different </a:t>
            </a:r>
            <a:r>
              <a:rPr lang="en-US" dirty="0" err="1"/>
              <a:t>equipments</a:t>
            </a:r>
            <a:r>
              <a:rPr lang="en-US" dirty="0"/>
              <a:t>; this leads to 3 layers</a:t>
            </a:r>
            <a:br>
              <a:rPr lang="en-US" dirty="0">
                <a:cs typeface="+mn-lt"/>
              </a:rPr>
            </a:br>
            <a:r>
              <a:rPr lang="en-US" dirty="0"/>
              <a:t>architecture in the underlay deployment.</a:t>
            </a:r>
            <a:br>
              <a:rPr lang="en-US" dirty="0">
                <a:cs typeface="+mn-lt"/>
              </a:rPr>
            </a:br>
            <a:r>
              <a:rPr lang="en-US" dirty="0"/>
              <a:t> The decoupling deployment facilitates network expansion. Expansion of the spine, leaf, or gateway nodes</a:t>
            </a:r>
            <a:br>
              <a:rPr lang="en-US" dirty="0">
                <a:cs typeface="+mn-lt"/>
              </a:rPr>
            </a:br>
            <a:r>
              <a:rPr lang="en-US" dirty="0"/>
              <a:t>will not greatly affect the other nodes.</a:t>
            </a:r>
            <a:br>
              <a:rPr lang="en-US" dirty="0">
                <a:cs typeface="+mn-lt"/>
              </a:rPr>
            </a:br>
            <a:r>
              <a:rPr lang="en-US" dirty="0"/>
              <a:t> Multiple groups of gateways can be deployed on a large-sized network.</a:t>
            </a:r>
            <a:br>
              <a:rPr lang="en-US" dirty="0">
                <a:cs typeface="+mn-lt"/>
              </a:rPr>
            </a:br>
            <a:r>
              <a:rPr lang="en-US" dirty="0"/>
              <a:t> Gateways can be deployed in multi-group, multi-active mode</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350</a:t>
            </a:fld>
            <a:endParaRPr lang="ru-RU" noProof="0"/>
          </a:p>
        </p:txBody>
      </p:sp>
    </p:spTree>
    <p:extLst>
      <p:ext uri="{BB962C8B-B14F-4D97-AF65-F5344CB8AC3E}">
        <p14:creationId xmlns:p14="http://schemas.microsoft.com/office/powerpoint/2010/main" val="213345307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There are 3 different types of gateway deployments, which are listed below:-</a:t>
            </a:r>
            <a:br>
              <a:rPr lang="en-US" dirty="0">
                <a:cs typeface="+mn-lt"/>
              </a:rPr>
            </a:br>
            <a:r>
              <a:rPr lang="en-US" dirty="0"/>
              <a:t>1. Standalone gateway deployment</a:t>
            </a:r>
            <a:br>
              <a:rPr lang="en-US" dirty="0">
                <a:cs typeface="+mn-lt"/>
              </a:rPr>
            </a:br>
            <a:r>
              <a:rPr lang="en-US" dirty="0"/>
              <a:t> A standalone switch or stack system act as the VXLAN gateway. It supports</a:t>
            </a:r>
            <a:br>
              <a:rPr lang="en-US" dirty="0">
                <a:cs typeface="+mn-lt"/>
              </a:rPr>
            </a:br>
            <a:r>
              <a:rPr lang="en-US" dirty="0"/>
              <a:t>4K tenants (2K tenants in VPN access scenario), 4K VRFs, 4K subnets, 4K</a:t>
            </a:r>
            <a:br>
              <a:rPr lang="en-US" dirty="0">
                <a:cs typeface="+mn-lt"/>
              </a:rPr>
            </a:br>
            <a:r>
              <a:rPr lang="en-US" dirty="0"/>
              <a:t>VNIs, 125K VMs (or 25K VMs + physical servers), 32K-1M RIB entries, and</a:t>
            </a:r>
            <a:br>
              <a:rPr lang="en-US" dirty="0">
                <a:cs typeface="+mn-lt"/>
              </a:rPr>
            </a:br>
            <a:r>
              <a:rPr lang="en-US" dirty="0"/>
              <a:t>5K ACLs.</a:t>
            </a:r>
            <a:br>
              <a:rPr lang="en-US" dirty="0">
                <a:cs typeface="+mn-lt"/>
              </a:rPr>
            </a:br>
            <a:r>
              <a:rPr lang="en-US" dirty="0"/>
              <a:t>2. Multi-active gateway deployment</a:t>
            </a:r>
            <a:br>
              <a:rPr lang="en-US" dirty="0">
                <a:cs typeface="+mn-lt"/>
              </a:rPr>
            </a:br>
            <a:r>
              <a:rPr lang="en-US" dirty="0"/>
              <a:t> Two or four gateway devices set up a DFS group and are configured with the</a:t>
            </a:r>
            <a:br>
              <a:rPr lang="en-US" dirty="0">
                <a:cs typeface="+mn-lt"/>
              </a:rPr>
            </a:br>
            <a:r>
              <a:rPr lang="en-US" dirty="0"/>
              <a:t>same gateway address and VTEP IP address to act as one logical gateway</a:t>
            </a:r>
            <a:br>
              <a:rPr lang="en-US" dirty="0">
                <a:cs typeface="+mn-lt"/>
              </a:rPr>
            </a:br>
            <a:r>
              <a:rPr lang="en-US" dirty="0"/>
              <a:t>for VMs.</a:t>
            </a:r>
            <a:br>
              <a:rPr lang="en-US" dirty="0">
                <a:cs typeface="+mn-lt"/>
              </a:rPr>
            </a:br>
            <a:r>
              <a:rPr lang="en-US" dirty="0"/>
              <a:t>3. Multi-group gateway deployment</a:t>
            </a:r>
            <a:br>
              <a:rPr lang="en-US" dirty="0">
                <a:cs typeface="+mn-lt"/>
              </a:rPr>
            </a:br>
            <a:r>
              <a:rPr lang="en-US" dirty="0"/>
              <a:t> More subnets can be supported by deploying more gateway groups, but the</a:t>
            </a:r>
            <a:br>
              <a:rPr lang="en-US" dirty="0">
                <a:cs typeface="+mn-lt"/>
              </a:rPr>
            </a:br>
            <a:r>
              <a:rPr lang="en-US" dirty="0"/>
              <a:t>forwarding capability and reliability of each gateway group remain unchanged.</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351</a:t>
            </a:fld>
            <a:endParaRPr lang="ru-RU" noProof="0"/>
          </a:p>
        </p:txBody>
      </p:sp>
    </p:spTree>
    <p:extLst>
      <p:ext uri="{BB962C8B-B14F-4D97-AF65-F5344CB8AC3E}">
        <p14:creationId xmlns:p14="http://schemas.microsoft.com/office/powerpoint/2010/main" val="3156173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Network Service Automation.</a:t>
            </a:r>
            <a:br>
              <a:rPr lang="en-US" dirty="0"/>
            </a:br>
            <a:r>
              <a:rPr lang="en-US" dirty="0">
                <a:effectLst/>
                <a:latin typeface="Arial" panose="020B0604020202020204" pitchFamily="34" charset="0"/>
              </a:rPr>
              <a:t> In traditional distributed networking, network service automation can only be</a:t>
            </a:r>
            <a:br>
              <a:rPr lang="en-US" dirty="0"/>
            </a:br>
            <a:r>
              <a:rPr lang="en-US" dirty="0">
                <a:effectLst/>
                <a:latin typeface="Arial" panose="020B0604020202020204" pitchFamily="34" charset="0"/>
              </a:rPr>
              <a:t>realized through OSS or NMS. Operators perform service configurations on the</a:t>
            </a:r>
            <a:br>
              <a:rPr lang="en-US" dirty="0"/>
            </a:br>
            <a:r>
              <a:rPr lang="en-US" dirty="0">
                <a:effectLst/>
                <a:latin typeface="Arial" panose="020B0604020202020204" pitchFamily="34" charset="0"/>
              </a:rPr>
              <a:t>NMS, and distributes the dedicated configuration script to each and every NE; once</a:t>
            </a:r>
            <a:br>
              <a:rPr lang="en-US" dirty="0"/>
            </a:br>
            <a:r>
              <a:rPr lang="en-US" dirty="0">
                <a:effectLst/>
                <a:latin typeface="Arial" panose="020B0604020202020204" pitchFamily="34" charset="0"/>
              </a:rPr>
              <a:t>the configuration on all NE is completed, service is finished provisioning and can be</a:t>
            </a:r>
            <a:br>
              <a:rPr lang="en-US" dirty="0"/>
            </a:br>
            <a:r>
              <a:rPr lang="en-US" dirty="0">
                <a:effectLst/>
                <a:latin typeface="Arial" panose="020B0604020202020204" pitchFamily="34" charset="0"/>
              </a:rPr>
              <a:t>made online. However, the potential risk and issue is on the single point failure</a:t>
            </a:r>
            <a:br>
              <a:rPr lang="en-US" dirty="0"/>
            </a:br>
            <a:r>
              <a:rPr lang="en-US" dirty="0">
                <a:effectLst/>
                <a:latin typeface="Arial" panose="020B0604020202020204" pitchFamily="34" charset="0"/>
              </a:rPr>
              <a:t>issue; for instance, if configuration on one NE has some mistakes, this might cause</a:t>
            </a:r>
            <a:br>
              <a:rPr lang="en-US" dirty="0"/>
            </a:br>
            <a:r>
              <a:rPr lang="en-US" dirty="0">
                <a:effectLst/>
                <a:latin typeface="Arial" panose="020B0604020202020204" pitchFamily="34" charset="0"/>
              </a:rPr>
              <a:t>network loop or service interruption. In traditional method, it is going to be a huge</a:t>
            </a:r>
            <a:br>
              <a:rPr lang="en-US" dirty="0"/>
            </a:br>
            <a:r>
              <a:rPr lang="en-US" dirty="0">
                <a:effectLst/>
                <a:latin typeface="Arial" panose="020B0604020202020204" pitchFamily="34" charset="0"/>
              </a:rPr>
              <a:t>effort to perform network automation through NMS with minimum errors, as there</a:t>
            </a:r>
            <a:br>
              <a:rPr lang="en-US" dirty="0"/>
            </a:br>
            <a:r>
              <a:rPr lang="en-US" dirty="0">
                <a:effectLst/>
                <a:latin typeface="Arial" panose="020B0604020202020204" pitchFamily="34" charset="0"/>
              </a:rPr>
              <a:t>are enormous numbers of different devices from different vendors existing in the</a:t>
            </a:r>
            <a:br>
              <a:rPr lang="en-US" dirty="0"/>
            </a:br>
            <a:r>
              <a:rPr lang="en-US" dirty="0">
                <a:effectLst/>
                <a:latin typeface="Arial" panose="020B0604020202020204" pitchFamily="34" charset="0"/>
              </a:rPr>
              <a:t>network!</a:t>
            </a:r>
            <a:br>
              <a:rPr lang="en-US" dirty="0"/>
            </a:br>
            <a:r>
              <a:rPr lang="en-US" dirty="0">
                <a:effectLst/>
                <a:latin typeface="Arial" panose="020B0604020202020204" pitchFamily="34" charset="0"/>
              </a:rPr>
              <a:t> Besides, this SDN value of network service automation would even be more highly</a:t>
            </a:r>
            <a:br>
              <a:rPr lang="en-US" dirty="0"/>
            </a:br>
            <a:r>
              <a:rPr lang="en-US" dirty="0">
                <a:effectLst/>
                <a:latin typeface="Arial" panose="020B0604020202020204" pitchFamily="34" charset="0"/>
              </a:rPr>
              <a:t>appreciated in the data center industry. Data center tenants hope to rent the</a:t>
            </a:r>
            <a:br>
              <a:rPr lang="en-US" dirty="0"/>
            </a:br>
            <a:r>
              <a:rPr lang="en-US" dirty="0">
                <a:effectLst/>
                <a:latin typeface="Arial" panose="020B0604020202020204" pitchFamily="34" charset="0"/>
              </a:rPr>
              <a:t>computing resources, storage resources </a:t>
            </a:r>
            <a:r>
              <a:rPr lang="en-US" dirty="0" err="1">
                <a:effectLst/>
                <a:latin typeface="Arial" panose="020B0604020202020204" pitchFamily="34" charset="0"/>
              </a:rPr>
              <a:t>etc</a:t>
            </a:r>
            <a:r>
              <a:rPr lang="en-US" dirty="0">
                <a:effectLst/>
                <a:latin typeface="Arial" panose="020B0604020202020204" pitchFamily="34" charset="0"/>
              </a:rPr>
              <a:t> within minutes or seconds, and at the</a:t>
            </a:r>
            <a:br>
              <a:rPr lang="en-US" dirty="0"/>
            </a:br>
            <a:r>
              <a:rPr lang="en-US" dirty="0">
                <a:effectLst/>
                <a:latin typeface="Arial" panose="020B0604020202020204" pitchFamily="34" charset="0"/>
              </a:rPr>
              <a:t>same time these rented resources should be isolated from other tenants. As virtual</a:t>
            </a:r>
            <a:br>
              <a:rPr lang="en-US" dirty="0"/>
            </a:br>
            <a:r>
              <a:rPr lang="en-US" dirty="0">
                <a:effectLst/>
                <a:latin typeface="Arial" panose="020B0604020202020204" pitchFamily="34" charset="0"/>
              </a:rPr>
              <a:t>network is widely deployed in data center, and some data center service providers</a:t>
            </a:r>
            <a:br>
              <a:rPr lang="en-US" dirty="0"/>
            </a:br>
            <a:r>
              <a:rPr lang="en-US" dirty="0">
                <a:effectLst/>
                <a:latin typeface="Arial" panose="020B0604020202020204" pitchFamily="34" charset="0"/>
              </a:rPr>
              <a:t>have already started with the service of providing IAAS (Infrastructure as a service),</a:t>
            </a:r>
            <a:br>
              <a:rPr lang="en-US" dirty="0"/>
            </a:br>
            <a:r>
              <a:rPr lang="en-US" dirty="0">
                <a:effectLst/>
                <a:latin typeface="Arial" panose="020B0604020202020204" pitchFamily="34" charset="0"/>
              </a:rPr>
              <a:t>network service automation is the most needed characteristics in data center,</a:t>
            </a:r>
            <a:br>
              <a:rPr lang="en-US" dirty="0"/>
            </a:br>
            <a:r>
              <a:rPr lang="en-US" dirty="0">
                <a:effectLst/>
                <a:latin typeface="Arial" panose="020B0604020202020204" pitchFamily="34" charset="0"/>
              </a:rPr>
              <a:t>which this is something that is hardly to be achieved by traditional network</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38</a:t>
            </a:fld>
            <a:endParaRPr lang="ru-RU" noProof="0"/>
          </a:p>
        </p:txBody>
      </p:sp>
    </p:spTree>
    <p:extLst>
      <p:ext uri="{BB962C8B-B14F-4D97-AF65-F5344CB8AC3E}">
        <p14:creationId xmlns:p14="http://schemas.microsoft.com/office/powerpoint/2010/main" val="106472776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Requirements</a:t>
            </a:r>
            <a:br>
              <a:rPr lang="en-US" dirty="0">
                <a:cs typeface="+mn-lt"/>
              </a:rPr>
            </a:br>
            <a:r>
              <a:rPr lang="en-US" dirty="0"/>
              <a:t> A CSS system has been deployed in a DC.</a:t>
            </a:r>
            <a:br>
              <a:rPr lang="en-US" dirty="0">
                <a:cs typeface="+mn-lt"/>
              </a:rPr>
            </a:br>
            <a:r>
              <a:rPr lang="en-US" dirty="0"/>
              <a:t> The VXLAN gateway needs to be deployed on the CSS system.</a:t>
            </a:r>
            <a:br>
              <a:rPr lang="en-US" dirty="0">
                <a:cs typeface="+mn-lt"/>
              </a:rPr>
            </a:br>
            <a:r>
              <a:rPr lang="en-US" dirty="0"/>
              <a:t>Solution design</a:t>
            </a:r>
            <a:br>
              <a:rPr lang="en-US" dirty="0">
                <a:cs typeface="+mn-lt"/>
              </a:rPr>
            </a:br>
            <a:r>
              <a:rPr lang="en-US" dirty="0"/>
              <a:t> The CSS system acting as the gateway has a </a:t>
            </a:r>
            <a:r>
              <a:rPr lang="en-US" dirty="0" err="1"/>
              <a:t>vBDIF</a:t>
            </a:r>
            <a:r>
              <a:rPr lang="en-US" dirty="0"/>
              <a:t> IP address, virtual MAC address, and</a:t>
            </a:r>
            <a:br>
              <a:rPr lang="en-US" dirty="0">
                <a:cs typeface="+mn-lt"/>
              </a:rPr>
            </a:br>
            <a:r>
              <a:rPr lang="en-US" dirty="0"/>
              <a:t>VTEP IP address configured.</a:t>
            </a:r>
            <a:br>
              <a:rPr lang="en-US" dirty="0">
                <a:cs typeface="+mn-lt"/>
              </a:rPr>
            </a:br>
            <a:r>
              <a:rPr lang="en-US" dirty="0"/>
              <a:t> Value-added service devices (FW/LB) are dual-homed to the CSS system in bypass mode.</a:t>
            </a:r>
            <a:br>
              <a:rPr lang="en-US" dirty="0">
                <a:cs typeface="+mn-lt"/>
              </a:rPr>
            </a:br>
            <a:r>
              <a:rPr lang="en-US" dirty="0"/>
              <a:t> Value-added service devices are expanded together with the gateway devices.</a:t>
            </a:r>
            <a:br>
              <a:rPr lang="en-US" dirty="0">
                <a:cs typeface="+mn-lt"/>
              </a:rPr>
            </a:br>
            <a:r>
              <a:rPr lang="en-US" dirty="0"/>
              <a:t>Characteristics</a:t>
            </a:r>
            <a:br>
              <a:rPr lang="en-US" dirty="0">
                <a:cs typeface="+mn-lt"/>
              </a:rPr>
            </a:br>
            <a:r>
              <a:rPr lang="en-US" dirty="0"/>
              <a:t> This solution can be used for VLAN-to-VXLAN evolution.</a:t>
            </a:r>
            <a:br>
              <a:rPr lang="en-US" dirty="0">
                <a:cs typeface="+mn-lt"/>
              </a:rPr>
            </a:br>
            <a:r>
              <a:rPr lang="en-US" dirty="0"/>
              <a:t> The CSS system is managed and configured as an independent logical device, which</a:t>
            </a:r>
            <a:br>
              <a:rPr lang="en-US" dirty="0">
                <a:cs typeface="+mn-lt"/>
              </a:rPr>
            </a:br>
            <a:r>
              <a:rPr lang="en-US" dirty="0"/>
              <a:t>simplifies device management and facilitates network O&amp;M.</a:t>
            </a:r>
            <a:br>
              <a:rPr lang="en-US" dirty="0">
                <a:cs typeface="+mn-lt"/>
              </a:rPr>
            </a:br>
            <a:r>
              <a:rPr lang="en-US" dirty="0"/>
              <a:t> The CSS gateway is more reliable than a standalone gateway device</a:t>
            </a:r>
            <a:endParaRPr lang="ru-RU" dirty="0"/>
          </a:p>
          <a:p>
            <a:endParaRPr lang="en-US" dirty="0">
              <a:ea typeface="Calibri"/>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352</a:t>
            </a:fld>
            <a:endParaRPr lang="ru-RU" noProof="0"/>
          </a:p>
        </p:txBody>
      </p:sp>
    </p:spTree>
    <p:extLst>
      <p:ext uri="{BB962C8B-B14F-4D97-AF65-F5344CB8AC3E}">
        <p14:creationId xmlns:p14="http://schemas.microsoft.com/office/powerpoint/2010/main" val="248902779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Multiple gateway devices are configured with the same gateway address and VTEP IP address. VMs are unaware</a:t>
            </a:r>
            <a:br>
              <a:rPr lang="en-US" dirty="0">
                <a:cs typeface="+mn-lt"/>
              </a:rPr>
            </a:br>
            <a:r>
              <a:rPr lang="en-US" dirty="0"/>
              <a:t>of locations and number of gateway devices.</a:t>
            </a:r>
            <a:br>
              <a:rPr lang="en-US" dirty="0">
                <a:cs typeface="+mn-lt"/>
              </a:rPr>
            </a:br>
            <a:r>
              <a:rPr lang="en-US" dirty="0"/>
              <a:t> Multi-active gateway devices set up a DFS group and use the peer link between them to synchronize ARP and</a:t>
            </a:r>
            <a:br>
              <a:rPr lang="en-US" dirty="0">
                <a:cs typeface="+mn-lt"/>
              </a:rPr>
            </a:br>
            <a:r>
              <a:rPr lang="en-US" dirty="0"/>
              <a:t>MAC entries, so that they save the same traffic forwarding information.</a:t>
            </a:r>
            <a:br>
              <a:rPr lang="en-US" dirty="0">
                <a:cs typeface="+mn-lt"/>
              </a:rPr>
            </a:br>
            <a:r>
              <a:rPr lang="en-US" dirty="0"/>
              <a:t> Each gateway device in a multi-active gateway group has all forwarding information and can work independently,</a:t>
            </a:r>
            <a:br>
              <a:rPr lang="en-US" dirty="0">
                <a:cs typeface="+mn-lt"/>
              </a:rPr>
            </a:br>
            <a:r>
              <a:rPr lang="en-US" dirty="0"/>
              <a:t>providing high gateway reliability.</a:t>
            </a:r>
            <a:br>
              <a:rPr lang="en-US" dirty="0">
                <a:cs typeface="+mn-lt"/>
              </a:rPr>
            </a:br>
            <a:r>
              <a:rPr lang="en-US" dirty="0"/>
              <a:t> The underlay network uses IP ECMP to implement load balancing, which enables traffic to be evenly distributed to</a:t>
            </a:r>
            <a:br>
              <a:rPr lang="en-US" dirty="0">
                <a:cs typeface="+mn-lt"/>
              </a:rPr>
            </a:br>
            <a:r>
              <a:rPr lang="en-US" dirty="0"/>
              <a:t>gateways and improves forwarding performance.</a:t>
            </a:r>
            <a:br>
              <a:rPr lang="en-US" dirty="0">
                <a:cs typeface="+mn-lt"/>
              </a:rPr>
            </a:br>
            <a:r>
              <a:rPr lang="en-US" dirty="0"/>
              <a:t> FYI: In multi-active gateway deployment, ping to a virtual or physical server from the</a:t>
            </a:r>
            <a:br>
              <a:rPr lang="en-US" dirty="0">
                <a:cs typeface="+mn-lt"/>
              </a:rPr>
            </a:br>
            <a:r>
              <a:rPr lang="en-US" dirty="0"/>
              <a:t>gateway may fail because of inconsistent forward and reverse paths. This is a normal</a:t>
            </a:r>
            <a:br>
              <a:rPr lang="en-US" dirty="0">
                <a:cs typeface="+mn-lt"/>
              </a:rPr>
            </a:br>
            <a:r>
              <a:rPr lang="en-US" dirty="0"/>
              <a:t>situation.</a:t>
            </a:r>
            <a:br>
              <a:rPr lang="en-US" dirty="0">
                <a:cs typeface="+mn-lt"/>
              </a:rPr>
            </a:br>
            <a:r>
              <a:rPr lang="en-US" dirty="0"/>
              <a:t> This solution cannot increase the number of VRF/Subnet/RIB/FIB/ARP/MAC entries supported on gateway devices.</a:t>
            </a:r>
            <a:br>
              <a:rPr lang="en-US" dirty="0">
                <a:cs typeface="+mn-lt"/>
              </a:rPr>
            </a:br>
            <a:r>
              <a:rPr lang="en-US" dirty="0"/>
              <a:t> This deployment is applicable to private cloud data centers requiring high reliability</a:t>
            </a:r>
            <a:endParaRPr lang="ru-RU" dirty="0"/>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353</a:t>
            </a:fld>
            <a:endParaRPr lang="ru-RU" noProof="0"/>
          </a:p>
        </p:txBody>
      </p:sp>
    </p:spTree>
    <p:extLst>
      <p:ext uri="{BB962C8B-B14F-4D97-AF65-F5344CB8AC3E}">
        <p14:creationId xmlns:p14="http://schemas.microsoft.com/office/powerpoint/2010/main" val="241525529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Solution description</a:t>
            </a:r>
            <a:br>
              <a:rPr lang="en-US" dirty="0">
                <a:cs typeface="+mn-lt"/>
              </a:rPr>
            </a:br>
            <a:r>
              <a:rPr lang="en-US" dirty="0"/>
              <a:t> Deploy new gateway groups to increase the number of resources by multiple times. The new gateway groups run</a:t>
            </a:r>
            <a:br>
              <a:rPr lang="en-US" dirty="0">
                <a:cs typeface="+mn-lt"/>
              </a:rPr>
            </a:br>
            <a:r>
              <a:rPr lang="en-US" dirty="0"/>
              <a:t>independently and do not affect the original gateway group. VNIs on the same </a:t>
            </a:r>
            <a:r>
              <a:rPr lang="en-US" dirty="0" err="1"/>
              <a:t>ToR</a:t>
            </a:r>
            <a:r>
              <a:rPr lang="en-US" dirty="0"/>
              <a:t> switch can belong to different</a:t>
            </a:r>
            <a:br>
              <a:rPr lang="en-US" dirty="0">
                <a:cs typeface="+mn-lt"/>
              </a:rPr>
            </a:br>
            <a:r>
              <a:rPr lang="en-US" dirty="0"/>
              <a:t>gateway groups.</a:t>
            </a:r>
            <a:br>
              <a:rPr lang="en-US" dirty="0">
                <a:cs typeface="+mn-lt"/>
              </a:rPr>
            </a:br>
            <a:r>
              <a:rPr lang="en-US" dirty="0"/>
              <a:t> The network scale in a POD expands by multiple times, but the capacity of a single gateway group remains</a:t>
            </a:r>
            <a:br>
              <a:rPr lang="en-US" dirty="0">
                <a:cs typeface="+mn-lt"/>
              </a:rPr>
            </a:br>
            <a:r>
              <a:rPr lang="en-US" dirty="0"/>
              <a:t>unchanged.</a:t>
            </a:r>
            <a:br>
              <a:rPr lang="en-US" dirty="0">
                <a:cs typeface="+mn-lt"/>
              </a:rPr>
            </a:br>
            <a:r>
              <a:rPr lang="en-US" dirty="0"/>
              <a:t>Solution design</a:t>
            </a:r>
            <a:br>
              <a:rPr lang="en-US" dirty="0">
                <a:cs typeface="+mn-lt"/>
              </a:rPr>
            </a:br>
            <a:r>
              <a:rPr lang="en-US" dirty="0"/>
              <a:t> Deploy multiple gateway groups in PODs with a large number subnets.</a:t>
            </a:r>
            <a:br>
              <a:rPr lang="en-US" dirty="0">
                <a:cs typeface="+mn-lt"/>
              </a:rPr>
            </a:br>
            <a:r>
              <a:rPr lang="en-US" dirty="0"/>
              <a:t> A POD supports a maximum of four gateway groups. Each gateway group supports 4K routing domains, 4K subnets,</a:t>
            </a:r>
            <a:br>
              <a:rPr lang="en-US" dirty="0">
                <a:cs typeface="+mn-lt"/>
              </a:rPr>
            </a:br>
            <a:r>
              <a:rPr lang="en-US" dirty="0"/>
              <a:t>and 25K ARP entries. (This is the specification in a scenario with both virtual and physical servers. 125K ARP entries</a:t>
            </a:r>
            <a:br>
              <a:rPr lang="en-US" dirty="0">
                <a:cs typeface="+mn-lt"/>
              </a:rPr>
            </a:br>
            <a:r>
              <a:rPr lang="en-US" dirty="0"/>
              <a:t>are supported if there are only VMs.)</a:t>
            </a:r>
            <a:br>
              <a:rPr lang="en-US" dirty="0">
                <a:cs typeface="+mn-lt"/>
              </a:rPr>
            </a:br>
            <a:r>
              <a:rPr lang="en-US" dirty="0"/>
              <a:t> A gateway group can contain a single gateway, active-active gateways, or quad-active gateways.</a:t>
            </a:r>
            <a:br>
              <a:rPr lang="en-US" dirty="0">
                <a:cs typeface="+mn-lt"/>
              </a:rPr>
            </a:br>
            <a:r>
              <a:rPr lang="en-US" dirty="0"/>
              <a:t> A tenant can select a gateway group when creating the first VRF. Subsequent VRFs created by the tenant are</a:t>
            </a:r>
            <a:br>
              <a:rPr lang="en-US" dirty="0">
                <a:cs typeface="+mn-lt"/>
              </a:rPr>
            </a:br>
            <a:r>
              <a:rPr lang="en-US" dirty="0"/>
              <a:t>automatically assigned to the selected gateway group. (Subnets of a tenant must be deployed on the same gateway</a:t>
            </a:r>
            <a:br>
              <a:rPr lang="en-US" dirty="0">
                <a:cs typeface="+mn-lt"/>
              </a:rPr>
            </a:br>
            <a:r>
              <a:rPr lang="en-US" dirty="0"/>
              <a:t>group.)</a:t>
            </a:r>
            <a:br>
              <a:rPr lang="en-US" dirty="0">
                <a:cs typeface="+mn-lt"/>
              </a:rPr>
            </a:br>
            <a:r>
              <a:rPr lang="en-US" dirty="0"/>
              <a:t> The Agile Controller can assign gateway groups to tenants based on loads of gateway groups.</a:t>
            </a:r>
            <a:br>
              <a:rPr lang="en-US" dirty="0">
                <a:cs typeface="+mn-lt"/>
              </a:rPr>
            </a:br>
            <a:r>
              <a:rPr lang="en-US" dirty="0"/>
              <a:t> Traffic sent from a spine node to a multi-active gateway group is load balanced among IP ECMP paths.</a:t>
            </a:r>
            <a:br>
              <a:rPr lang="en-US" dirty="0">
                <a:cs typeface="+mn-lt"/>
              </a:rPr>
            </a:br>
            <a:r>
              <a:rPr lang="en-US" dirty="0"/>
              <a:t>Characteristics</a:t>
            </a:r>
            <a:br>
              <a:rPr lang="en-US" dirty="0">
                <a:cs typeface="+mn-lt"/>
              </a:rPr>
            </a:br>
            <a:r>
              <a:rPr lang="en-US" dirty="0"/>
              <a:t> This solution is applicable to large-scale private cloud DCs</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354</a:t>
            </a:fld>
            <a:endParaRPr lang="ru-RU" noProof="0"/>
          </a:p>
        </p:txBody>
      </p:sp>
    </p:spTree>
    <p:extLst>
      <p:ext uri="{BB962C8B-B14F-4D97-AF65-F5344CB8AC3E}">
        <p14:creationId xmlns:p14="http://schemas.microsoft.com/office/powerpoint/2010/main" val="426097467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355</a:t>
            </a:fld>
            <a:endParaRPr lang="ru-RU" noProof="0"/>
          </a:p>
        </p:txBody>
      </p:sp>
    </p:spTree>
    <p:extLst>
      <p:ext uri="{BB962C8B-B14F-4D97-AF65-F5344CB8AC3E}">
        <p14:creationId xmlns:p14="http://schemas.microsoft.com/office/powerpoint/2010/main" val="4269489014"/>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356</a:t>
            </a:fld>
            <a:endParaRPr lang="ru-RU" noProof="0"/>
          </a:p>
        </p:txBody>
      </p:sp>
    </p:spTree>
    <p:extLst>
      <p:ext uri="{BB962C8B-B14F-4D97-AF65-F5344CB8AC3E}">
        <p14:creationId xmlns:p14="http://schemas.microsoft.com/office/powerpoint/2010/main" val="86611499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There are 3 types of protocol configured between AC and forwarders; all protocols are</a:t>
            </a:r>
            <a:br>
              <a:rPr lang="en-US" dirty="0">
                <a:cs typeface="+mn-lt"/>
              </a:rPr>
            </a:br>
            <a:r>
              <a:rPr lang="en-US" dirty="0"/>
              <a:t>configured serving for different function.</a:t>
            </a:r>
            <a:br>
              <a:rPr lang="en-US" dirty="0">
                <a:cs typeface="+mn-lt"/>
              </a:rPr>
            </a:br>
            <a:r>
              <a:rPr lang="en-US" dirty="0"/>
              <a:t> SNMP and Netconf configuration must be configured manually on switches while</a:t>
            </a:r>
            <a:br>
              <a:rPr lang="en-US" dirty="0">
                <a:cs typeface="+mn-lt"/>
              </a:rPr>
            </a:br>
            <a:r>
              <a:rPr lang="en-US" dirty="0" err="1"/>
              <a:t>Openflow</a:t>
            </a:r>
            <a:r>
              <a:rPr lang="en-US" dirty="0"/>
              <a:t> configuration can be deployed through AC to switches after SNMP and Netconf</a:t>
            </a:r>
            <a:br>
              <a:rPr lang="en-US" dirty="0">
                <a:cs typeface="+mn-lt"/>
              </a:rPr>
            </a:br>
            <a:r>
              <a:rPr lang="en-US"/>
              <a:t>connection is established</a:t>
            </a:r>
            <a:endParaRPr lang="ru-RU">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357</a:t>
            </a:fld>
            <a:endParaRPr lang="ru-RU" noProof="0"/>
          </a:p>
        </p:txBody>
      </p:sp>
    </p:spTree>
    <p:extLst>
      <p:ext uri="{BB962C8B-B14F-4D97-AF65-F5344CB8AC3E}">
        <p14:creationId xmlns:p14="http://schemas.microsoft.com/office/powerpoint/2010/main" val="1178390077"/>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Steps above shows an example of the manual configuration needed to be done on</a:t>
            </a:r>
            <a:br>
              <a:rPr lang="en-US" dirty="0">
                <a:cs typeface="+mn-lt"/>
              </a:rPr>
            </a:br>
            <a:r>
              <a:rPr lang="en-US" dirty="0"/>
              <a:t>forwarders</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358</a:t>
            </a:fld>
            <a:endParaRPr lang="ru-RU" noProof="0"/>
          </a:p>
        </p:txBody>
      </p:sp>
    </p:spTree>
    <p:extLst>
      <p:ext uri="{BB962C8B-B14F-4D97-AF65-F5344CB8AC3E}">
        <p14:creationId xmlns:p14="http://schemas.microsoft.com/office/powerpoint/2010/main" val="781491776"/>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359</a:t>
            </a:fld>
            <a:endParaRPr lang="ru-RU" noProof="0"/>
          </a:p>
        </p:txBody>
      </p:sp>
    </p:spTree>
    <p:extLst>
      <p:ext uri="{BB962C8B-B14F-4D97-AF65-F5344CB8AC3E}">
        <p14:creationId xmlns:p14="http://schemas.microsoft.com/office/powerpoint/2010/main" val="1338017270"/>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The AC-DCN obtains LLDP link information from the MIB view specified by SNMP. In this</a:t>
            </a:r>
            <a:br>
              <a:rPr lang="en-US" dirty="0">
                <a:cs typeface="+mn-lt"/>
              </a:rPr>
            </a:br>
            <a:r>
              <a:rPr lang="en-US" dirty="0"/>
              <a:t>case, the specified MIB view must be iso-view, and the MIB sub-tree of the specified OID</a:t>
            </a:r>
            <a:br>
              <a:rPr lang="en-US" dirty="0">
                <a:cs typeface="+mn-lt"/>
              </a:rPr>
            </a:br>
            <a:r>
              <a:rPr lang="en-US" dirty="0"/>
              <a:t>must be iso.</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360</a:t>
            </a:fld>
            <a:endParaRPr lang="ru-RU" noProof="0"/>
          </a:p>
        </p:txBody>
      </p:sp>
    </p:spTree>
    <p:extLst>
      <p:ext uri="{BB962C8B-B14F-4D97-AF65-F5344CB8AC3E}">
        <p14:creationId xmlns:p14="http://schemas.microsoft.com/office/powerpoint/2010/main" val="244590580"/>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361</a:t>
            </a:fld>
            <a:endParaRPr lang="ru-RU" noProof="0"/>
          </a:p>
        </p:txBody>
      </p:sp>
    </p:spTree>
    <p:extLst>
      <p:ext uri="{BB962C8B-B14F-4D97-AF65-F5344CB8AC3E}">
        <p14:creationId xmlns:p14="http://schemas.microsoft.com/office/powerpoint/2010/main" val="1854109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Difference between distribute networking in traditional network and centralized</a:t>
            </a:r>
            <a:br>
              <a:rPr lang="en-US" dirty="0"/>
            </a:br>
            <a:r>
              <a:rPr lang="en-US" dirty="0">
                <a:effectLst/>
                <a:latin typeface="Arial" panose="020B0604020202020204" pitchFamily="34" charset="0"/>
              </a:rPr>
              <a:t>networking with SDN controller as the core of the network are as follow:</a:t>
            </a:r>
            <a:br>
              <a:rPr lang="en-US" dirty="0"/>
            </a:br>
            <a:r>
              <a:rPr lang="en-US" dirty="0">
                <a:effectLst/>
                <a:latin typeface="Arial" panose="020B0604020202020204" pitchFamily="34" charset="0"/>
              </a:rPr>
              <a:t> Traditional Network</a:t>
            </a:r>
            <a:br>
              <a:rPr lang="en-US" dirty="0"/>
            </a:br>
            <a:r>
              <a:rPr lang="en-US" dirty="0">
                <a:effectLst/>
                <a:latin typeface="Arial" panose="020B0604020202020204" pitchFamily="34" charset="0"/>
              </a:rPr>
              <a:t> Fully distributed networking structure where each routers are calculating</a:t>
            </a:r>
            <a:br>
              <a:rPr lang="en-US" dirty="0"/>
            </a:br>
            <a:r>
              <a:rPr lang="en-US" dirty="0">
                <a:effectLst/>
                <a:latin typeface="Arial" panose="020B0604020202020204" pitchFamily="34" charset="0"/>
              </a:rPr>
              <a:t>routing entries independently. Each routers in the network collect link state</a:t>
            </a:r>
            <a:br>
              <a:rPr lang="en-US" dirty="0"/>
            </a:br>
            <a:r>
              <a:rPr lang="en-US" dirty="0">
                <a:effectLst/>
                <a:latin typeface="Arial" panose="020B0604020202020204" pitchFamily="34" charset="0"/>
              </a:rPr>
              <a:t>information as material for the routing algorithm to calculates to shortest</a:t>
            </a:r>
            <a:br>
              <a:rPr lang="en-US" dirty="0"/>
            </a:br>
            <a:r>
              <a:rPr lang="en-US" dirty="0">
                <a:effectLst/>
                <a:latin typeface="Arial" panose="020B0604020202020204" pitchFamily="34" charset="0"/>
              </a:rPr>
              <a:t>path to certain destination. Any changes of network topology will trigger</a:t>
            </a:r>
            <a:br>
              <a:rPr lang="en-US" dirty="0"/>
            </a:br>
            <a:r>
              <a:rPr lang="en-US" dirty="0">
                <a:effectLst/>
                <a:latin typeface="Arial" panose="020B0604020202020204" pitchFamily="34" charset="0"/>
              </a:rPr>
              <a:t>the routers to flood the new link state information and recalculates the</a:t>
            </a:r>
            <a:br>
              <a:rPr lang="en-US" dirty="0"/>
            </a:br>
            <a:r>
              <a:rPr lang="en-US" dirty="0">
                <a:effectLst/>
                <a:latin typeface="Arial" panose="020B0604020202020204" pitchFamily="34" charset="0"/>
              </a:rPr>
              <a:t>new route independently. Hence, traditional network has an automatic</a:t>
            </a:r>
            <a:br>
              <a:rPr lang="en-US" dirty="0"/>
            </a:br>
            <a:r>
              <a:rPr lang="en-US" dirty="0">
                <a:effectLst/>
                <a:latin typeface="Arial" panose="020B0604020202020204" pitchFamily="34" charset="0"/>
              </a:rPr>
              <a:t>network convergence upon failure. This also has the highest of reliability.</a:t>
            </a:r>
            <a:br>
              <a:rPr lang="en-US" dirty="0"/>
            </a:br>
            <a:r>
              <a:rPr lang="en-US" dirty="0">
                <a:effectLst/>
                <a:latin typeface="Arial" panose="020B0604020202020204" pitchFamily="34" charset="0"/>
              </a:rPr>
              <a:t> In SDN network, the network convergence depends on the SDN controller as SDN</a:t>
            </a:r>
            <a:br>
              <a:rPr lang="en-US" dirty="0"/>
            </a:br>
            <a:r>
              <a:rPr lang="en-US" dirty="0">
                <a:effectLst/>
                <a:latin typeface="Arial" panose="020B0604020202020204" pitchFamily="34" charset="0"/>
              </a:rPr>
              <a:t>controller are the core component and manage the networking devices in</a:t>
            </a:r>
            <a:br>
              <a:rPr lang="en-US" dirty="0"/>
            </a:br>
            <a:r>
              <a:rPr lang="en-US" dirty="0">
                <a:effectLst/>
                <a:latin typeface="Arial" panose="020B0604020202020204" pitchFamily="34" charset="0"/>
              </a:rPr>
              <a:t>centralized manner. As a result , It may introduce single point of failure.</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41</a:t>
            </a:fld>
            <a:endParaRPr lang="ru-RU" noProof="0"/>
          </a:p>
        </p:txBody>
      </p:sp>
    </p:spTree>
    <p:extLst>
      <p:ext uri="{BB962C8B-B14F-4D97-AF65-F5344CB8AC3E}">
        <p14:creationId xmlns:p14="http://schemas.microsoft.com/office/powerpoint/2010/main" val="1924093287"/>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As shown in the topology above, the DCN shown in the diagram is deploying gateway and</a:t>
            </a:r>
            <a:br>
              <a:rPr lang="en-US" dirty="0">
                <a:cs typeface="+mn-lt"/>
              </a:rPr>
            </a:br>
            <a:r>
              <a:rPr lang="en-US" dirty="0"/>
              <a:t>spine converged 2 layer DC architecture and centralized multi-active gateway-group. Spine</a:t>
            </a:r>
            <a:br>
              <a:rPr lang="en-US" dirty="0">
                <a:cs typeface="+mn-lt"/>
              </a:rPr>
            </a:br>
            <a:r>
              <a:rPr lang="en-US" dirty="0"/>
              <a:t>1 and Spine 2 is located in the core layer while Leaf1, Leaf2, and Leaf 3 are located in the</a:t>
            </a:r>
            <a:br>
              <a:rPr lang="en-US" dirty="0">
                <a:cs typeface="+mn-lt"/>
              </a:rPr>
            </a:br>
            <a:r>
              <a:rPr lang="en-US" dirty="0"/>
              <a:t>access layer. Full meshed connection is established between spines and </a:t>
            </a:r>
            <a:r>
              <a:rPr lang="en-US" dirty="0" err="1"/>
              <a:t>leafs</a:t>
            </a:r>
            <a:r>
              <a:rPr lang="en-US" dirty="0"/>
              <a:t>, performing</a:t>
            </a:r>
            <a:br>
              <a:rPr lang="en-US" dirty="0">
                <a:cs typeface="+mn-lt"/>
              </a:rPr>
            </a:br>
            <a:r>
              <a:rPr lang="en-US" dirty="0"/>
              <a:t>ECMP for higher redundancy. No connection between Spines and Leafs.</a:t>
            </a:r>
            <a:br>
              <a:rPr lang="en-US" dirty="0">
                <a:cs typeface="+mn-lt"/>
              </a:rPr>
            </a:br>
            <a:r>
              <a:rPr lang="en-US" dirty="0"/>
              <a:t> VMs are belonged to VLAN 10, 20 and 30 respectively; Bridge domain to be configured</a:t>
            </a:r>
            <a:br>
              <a:rPr lang="en-US" dirty="0">
                <a:cs typeface="+mn-lt"/>
              </a:rPr>
            </a:br>
            <a:r>
              <a:rPr lang="en-US" dirty="0"/>
              <a:t>are BD10, BD20, and BD30; </a:t>
            </a:r>
            <a:r>
              <a:rPr lang="en-US" dirty="0" err="1"/>
              <a:t>VxLAN</a:t>
            </a:r>
            <a:r>
              <a:rPr lang="en-US" dirty="0"/>
              <a:t> VNI ID are VNI 5000, VNI 5001 and VNI 5002</a:t>
            </a:r>
            <a:br>
              <a:rPr lang="en-US" dirty="0">
                <a:cs typeface="+mn-lt"/>
              </a:rPr>
            </a:br>
            <a:r>
              <a:rPr lang="en-US" dirty="0"/>
              <a:t>respectively</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362</a:t>
            </a:fld>
            <a:endParaRPr lang="ru-RU" noProof="0"/>
          </a:p>
        </p:txBody>
      </p:sp>
    </p:spTree>
    <p:extLst>
      <p:ext uri="{BB962C8B-B14F-4D97-AF65-F5344CB8AC3E}">
        <p14:creationId xmlns:p14="http://schemas.microsoft.com/office/powerpoint/2010/main" val="383054489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Step 1 OSPF configuration is omitted.</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363</a:t>
            </a:fld>
            <a:endParaRPr lang="ru-RU" noProof="0"/>
          </a:p>
        </p:txBody>
      </p:sp>
    </p:spTree>
    <p:extLst>
      <p:ext uri="{BB962C8B-B14F-4D97-AF65-F5344CB8AC3E}">
        <p14:creationId xmlns:p14="http://schemas.microsoft.com/office/powerpoint/2010/main" val="175206235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NOTE: After modifying the tunnel mode or enabling the NVO3 ACL extension function,</a:t>
            </a:r>
            <a:br>
              <a:rPr lang="en-US" dirty="0">
                <a:cs typeface="+mn-lt"/>
              </a:rPr>
            </a:br>
            <a:r>
              <a:rPr lang="en-US" dirty="0"/>
              <a:t>you need to save the configuration and restart the device to make the configuration take</a:t>
            </a:r>
            <a:br>
              <a:rPr lang="en-US" dirty="0">
                <a:cs typeface="+mn-lt"/>
              </a:rPr>
            </a:br>
            <a:r>
              <a:rPr lang="en-US" dirty="0"/>
              <a:t>effect. You can restart the device immediately or after completing all the configurations</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364</a:t>
            </a:fld>
            <a:endParaRPr lang="ru-RU" noProof="0"/>
          </a:p>
        </p:txBody>
      </p:sp>
    </p:spTree>
    <p:extLst>
      <p:ext uri="{BB962C8B-B14F-4D97-AF65-F5344CB8AC3E}">
        <p14:creationId xmlns:p14="http://schemas.microsoft.com/office/powerpoint/2010/main" val="243117592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After the configuration is complete, run the display </a:t>
            </a:r>
            <a:r>
              <a:rPr lang="en-US" dirty="0" err="1"/>
              <a:t>dfs</a:t>
            </a:r>
            <a:r>
              <a:rPr lang="en-US" dirty="0"/>
              <a:t>-group 1 active-active-gateway</a:t>
            </a:r>
            <a:br>
              <a:rPr lang="en-US" dirty="0">
                <a:cs typeface="+mn-lt"/>
              </a:rPr>
            </a:br>
            <a:r>
              <a:rPr lang="en-US" dirty="0"/>
              <a:t>command on Spine1 and Spine2. If the state is shown “</a:t>
            </a:r>
            <a:r>
              <a:rPr lang="en-US" dirty="0" err="1"/>
              <a:t>A:active</a:t>
            </a:r>
            <a:r>
              <a:rPr lang="en-US" dirty="0"/>
              <a:t>”, it means that the multi-</a:t>
            </a:r>
            <a:br>
              <a:rPr lang="en-US" dirty="0">
                <a:cs typeface="+mn-lt"/>
              </a:rPr>
            </a:br>
            <a:r>
              <a:rPr lang="en-US" dirty="0"/>
              <a:t>active gateway connection is established</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365</a:t>
            </a:fld>
            <a:endParaRPr lang="ru-RU" noProof="0"/>
          </a:p>
        </p:txBody>
      </p:sp>
    </p:spTree>
    <p:extLst>
      <p:ext uri="{BB962C8B-B14F-4D97-AF65-F5344CB8AC3E}">
        <p14:creationId xmlns:p14="http://schemas.microsoft.com/office/powerpoint/2010/main" val="374687110"/>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As Spine 1 and spine2 is working in multi-active DFS group, the loopback 0 configured on</a:t>
            </a:r>
            <a:br>
              <a:rPr lang="en-US" dirty="0">
                <a:cs typeface="+mn-lt"/>
              </a:rPr>
            </a:br>
            <a:r>
              <a:rPr lang="en-US" dirty="0"/>
              <a:t>both spines must be the same IP. Leaf will see them as 1 device.</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366</a:t>
            </a:fld>
            <a:endParaRPr lang="ru-RU" noProof="0"/>
          </a:p>
        </p:txBody>
      </p:sp>
    </p:spTree>
    <p:extLst>
      <p:ext uri="{BB962C8B-B14F-4D97-AF65-F5344CB8AC3E}">
        <p14:creationId xmlns:p14="http://schemas.microsoft.com/office/powerpoint/2010/main" val="2882528160"/>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Example above shows the verification done on Spine1.</a:t>
            </a:r>
            <a:br>
              <a:rPr lang="en-US" dirty="0">
                <a:cs typeface="+mn-lt"/>
              </a:rPr>
            </a:br>
            <a:r>
              <a:rPr lang="en-US" dirty="0"/>
              <a:t> After VXLAN tunnels are established, run the display </a:t>
            </a:r>
            <a:r>
              <a:rPr lang="en-US" dirty="0" err="1"/>
              <a:t>vxlan</a:t>
            </a:r>
            <a:r>
              <a:rPr lang="en-US" dirty="0"/>
              <a:t> tunnel command to check</a:t>
            </a:r>
            <a:br>
              <a:rPr lang="en-US" dirty="0">
                <a:cs typeface="+mn-lt"/>
              </a:rPr>
            </a:br>
            <a:r>
              <a:rPr lang="en-US" dirty="0"/>
              <a:t>tunnel information</a:t>
            </a:r>
            <a:br>
              <a:rPr lang="en-US" dirty="0">
                <a:cs typeface="+mn-lt"/>
              </a:rPr>
            </a:br>
            <a:r>
              <a:rPr lang="en-US" dirty="0"/>
              <a:t> After a VXLAN is configured, to check the VNI status and BD to which the VNI is mapped,</a:t>
            </a:r>
            <a:br>
              <a:rPr lang="en-US" dirty="0">
                <a:cs typeface="+mn-lt"/>
              </a:rPr>
            </a:br>
            <a:r>
              <a:rPr lang="en-US" dirty="0"/>
              <a:t>run the display </a:t>
            </a:r>
            <a:r>
              <a:rPr lang="en-US" dirty="0" err="1"/>
              <a:t>vxlan</a:t>
            </a:r>
            <a:r>
              <a:rPr lang="en-US" dirty="0"/>
              <a:t> </a:t>
            </a:r>
            <a:r>
              <a:rPr lang="en-US" dirty="0" err="1"/>
              <a:t>vni</a:t>
            </a:r>
            <a:r>
              <a:rPr lang="en-US" dirty="0"/>
              <a:t> command. The command output helps you determine whether</a:t>
            </a:r>
            <a:br>
              <a:rPr lang="en-US" dirty="0">
                <a:cs typeface="+mn-lt"/>
              </a:rPr>
            </a:br>
            <a:r>
              <a:rPr lang="en-US" dirty="0"/>
              <a:t>the VXLAN is correctly configured.</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367</a:t>
            </a:fld>
            <a:endParaRPr lang="ru-RU" noProof="0"/>
          </a:p>
        </p:txBody>
      </p:sp>
    </p:spTree>
    <p:extLst>
      <p:ext uri="{BB962C8B-B14F-4D97-AF65-F5344CB8AC3E}">
        <p14:creationId xmlns:p14="http://schemas.microsoft.com/office/powerpoint/2010/main" val="3216314945"/>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368</a:t>
            </a:fld>
            <a:endParaRPr lang="ru-RU" noProof="0"/>
          </a:p>
        </p:txBody>
      </p:sp>
    </p:spTree>
    <p:extLst>
      <p:ext uri="{BB962C8B-B14F-4D97-AF65-F5344CB8AC3E}">
        <p14:creationId xmlns:p14="http://schemas.microsoft.com/office/powerpoint/2010/main" val="2394505626"/>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The configuration on Spine 1 and 2 must be same because they are working in active-</a:t>
            </a:r>
            <a:br>
              <a:rPr lang="en-US" dirty="0">
                <a:cs typeface="+mn-lt"/>
              </a:rPr>
            </a:br>
            <a:r>
              <a:rPr lang="en-US" dirty="0"/>
              <a:t>active gateway group.</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369</a:t>
            </a:fld>
            <a:endParaRPr lang="ru-RU" noProof="0"/>
          </a:p>
        </p:txBody>
      </p:sp>
    </p:spTree>
    <p:extLst>
      <p:ext uri="{BB962C8B-B14F-4D97-AF65-F5344CB8AC3E}">
        <p14:creationId xmlns:p14="http://schemas.microsoft.com/office/powerpoint/2010/main" val="1966845660"/>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 The display mac-address bridge-domain command displays MAC address entries in a</a:t>
            </a:r>
            <a:br>
              <a:rPr lang="en-US" dirty="0">
                <a:cs typeface="+mn-lt"/>
              </a:rPr>
            </a:br>
            <a:r>
              <a:rPr lang="en-US" dirty="0"/>
              <a:t>specified bridge domain (BD).</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370</a:t>
            </a:fld>
            <a:endParaRPr lang="ru-RU" noProof="0"/>
          </a:p>
        </p:txBody>
      </p:sp>
    </p:spTree>
    <p:extLst>
      <p:ext uri="{BB962C8B-B14F-4D97-AF65-F5344CB8AC3E}">
        <p14:creationId xmlns:p14="http://schemas.microsoft.com/office/powerpoint/2010/main" val="1524102227"/>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372</a:t>
            </a:fld>
            <a:endParaRPr lang="ru-RU" noProof="0"/>
          </a:p>
        </p:txBody>
      </p:sp>
    </p:spTree>
    <p:extLst>
      <p:ext uri="{BB962C8B-B14F-4D97-AF65-F5344CB8AC3E}">
        <p14:creationId xmlns:p14="http://schemas.microsoft.com/office/powerpoint/2010/main" val="2040770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Basically in SDN network, there are 5 failure points that contribute to the factors of</a:t>
            </a:r>
            <a:br>
              <a:rPr lang="en-US" dirty="0"/>
            </a:br>
            <a:r>
              <a:rPr lang="en-US" dirty="0">
                <a:effectLst/>
                <a:latin typeface="Arial" panose="020B0604020202020204" pitchFamily="34" charset="0"/>
              </a:rPr>
              <a:t>reliability, as per listed below:-</a:t>
            </a:r>
            <a:br>
              <a:rPr lang="en-US" dirty="0"/>
            </a:br>
            <a:r>
              <a:rPr lang="en-US" dirty="0">
                <a:effectLst/>
                <a:latin typeface="Arial" panose="020B0604020202020204" pitchFamily="34" charset="0"/>
              </a:rPr>
              <a:t>1. Server where controller runs may experience faulty , for example, server shutdown</a:t>
            </a:r>
            <a:br>
              <a:rPr lang="en-US" dirty="0"/>
            </a:br>
            <a:r>
              <a:rPr lang="en-US" dirty="0">
                <a:effectLst/>
                <a:latin typeface="Arial" panose="020B0604020202020204" pitchFamily="34" charset="0"/>
              </a:rPr>
              <a:t>due to power down.</a:t>
            </a:r>
            <a:br>
              <a:rPr lang="en-US" dirty="0"/>
            </a:br>
            <a:r>
              <a:rPr lang="en-US" dirty="0">
                <a:effectLst/>
                <a:latin typeface="Arial" panose="020B0604020202020204" pitchFamily="34" charset="0"/>
              </a:rPr>
              <a:t>2. The controller software fails</a:t>
            </a:r>
            <a:br>
              <a:rPr lang="en-US" dirty="0"/>
            </a:br>
            <a:r>
              <a:rPr lang="en-US" dirty="0">
                <a:effectLst/>
                <a:latin typeface="Arial" panose="020B0604020202020204" pitchFamily="34" charset="0"/>
              </a:rPr>
              <a:t>3. The communication between SDN and forwarder fails</a:t>
            </a:r>
            <a:br>
              <a:rPr lang="en-US" dirty="0"/>
            </a:br>
            <a:r>
              <a:rPr lang="en-US" dirty="0">
                <a:effectLst/>
                <a:latin typeface="Arial" panose="020B0604020202020204" pitchFamily="34" charset="0"/>
              </a:rPr>
              <a:t>4. Some disasters happen in data center that consists of servers.</a:t>
            </a:r>
            <a:br>
              <a:rPr lang="en-US" dirty="0"/>
            </a:br>
            <a:r>
              <a:rPr lang="en-US" dirty="0">
                <a:effectLst/>
                <a:latin typeface="Arial" panose="020B0604020202020204" pitchFamily="34" charset="0"/>
              </a:rPr>
              <a:t>5. Forwarding network failure, such as links down between forwarders.</a:t>
            </a:r>
            <a:br>
              <a:rPr lang="en-US" dirty="0"/>
            </a:br>
            <a:r>
              <a:rPr lang="en-US" dirty="0">
                <a:effectLst/>
                <a:latin typeface="Arial" panose="020B0604020202020204" pitchFamily="34" charset="0"/>
              </a:rPr>
              <a:t> The first 4 failure points out of the 5 listed above will not immediately affect services in</a:t>
            </a:r>
            <a:br>
              <a:rPr lang="en-US" dirty="0"/>
            </a:br>
            <a:r>
              <a:rPr lang="en-US" dirty="0">
                <a:effectLst/>
                <a:latin typeface="Arial" panose="020B0604020202020204" pitchFamily="34" charset="0"/>
              </a:rPr>
              <a:t>the forwarding network; in other words, forwarding network is still working properly, and</a:t>
            </a:r>
            <a:br>
              <a:rPr lang="en-US" dirty="0"/>
            </a:br>
            <a:r>
              <a:rPr lang="en-US" dirty="0">
                <a:effectLst/>
                <a:latin typeface="Arial" panose="020B0604020202020204" pitchFamily="34" charset="0"/>
              </a:rPr>
              <a:t>forwarders can perform normal forwarding using the forwarding entries that are</a:t>
            </a:r>
            <a:br>
              <a:rPr lang="en-US" dirty="0"/>
            </a:br>
            <a:r>
              <a:rPr lang="en-US" dirty="0">
                <a:effectLst/>
                <a:latin typeface="Arial" panose="020B0604020202020204" pitchFamily="34" charset="0"/>
              </a:rPr>
              <a:t>distributed before failures happen. However, services might be interrupted if there is</a:t>
            </a:r>
            <a:br>
              <a:rPr lang="en-US" dirty="0"/>
            </a:br>
            <a:r>
              <a:rPr lang="en-US" dirty="0">
                <a:effectLst/>
                <a:latin typeface="Arial" panose="020B0604020202020204" pitchFamily="34" charset="0"/>
              </a:rPr>
              <a:t>some changes in the forwarding network, for instance link down between forwarders,</a:t>
            </a:r>
            <a:br>
              <a:rPr lang="en-US" dirty="0"/>
            </a:br>
            <a:r>
              <a:rPr lang="en-US" dirty="0">
                <a:effectLst/>
                <a:latin typeface="Arial" panose="020B0604020202020204" pitchFamily="34" charset="0"/>
              </a:rPr>
              <a:t>because controller cannot send new calculation forwarding entry if any failure point from</a:t>
            </a:r>
            <a:br>
              <a:rPr lang="en-US" dirty="0"/>
            </a:br>
            <a:r>
              <a:rPr lang="en-US" dirty="0">
                <a:effectLst/>
                <a:latin typeface="Arial" panose="020B0604020202020204" pitchFamily="34" charset="0"/>
              </a:rPr>
              <a:t>1 to 4 happens. Thus these failures should be solved as sooner possible as well. As for</a:t>
            </a:r>
            <a:br>
              <a:rPr lang="en-US" dirty="0"/>
            </a:br>
            <a:r>
              <a:rPr lang="en-US" dirty="0">
                <a:effectLst/>
                <a:latin typeface="Arial" panose="020B0604020202020204" pitchFamily="34" charset="0"/>
              </a:rPr>
              <a:t>failure number 5, that involves forwarding network topology changes and controller</a:t>
            </a:r>
            <a:br>
              <a:rPr lang="en-US" dirty="0"/>
            </a:br>
            <a:r>
              <a:rPr lang="en-US" dirty="0">
                <a:effectLst/>
                <a:latin typeface="Arial" panose="020B0604020202020204" pitchFamily="34" charset="0"/>
              </a:rPr>
              <a:t>should trigger recalculation to establish new forwarding entry for the affected path.</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42</a:t>
            </a:fld>
            <a:endParaRPr lang="ru-RU" noProof="0"/>
          </a:p>
        </p:txBody>
      </p:sp>
    </p:spTree>
    <p:extLst>
      <p:ext uri="{BB962C8B-B14F-4D97-AF65-F5344CB8AC3E}">
        <p14:creationId xmlns:p14="http://schemas.microsoft.com/office/powerpoint/2010/main" val="3022196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It is suggested to use server redundancy as a protection measure for failure point 1, which</a:t>
            </a:r>
            <a:br>
              <a:rPr lang="en-US" dirty="0">
                <a:effectLst/>
                <a:latin typeface="Arial" panose="020B0604020202020204" pitchFamily="34" charset="0"/>
              </a:rPr>
            </a:br>
            <a:r>
              <a:rPr lang="en-US" dirty="0">
                <a:effectLst/>
                <a:latin typeface="Arial" panose="020B0604020202020204" pitchFamily="34" charset="0"/>
              </a:rPr>
              <a:t>is the server hardware failure.</a:t>
            </a:r>
            <a:br>
              <a:rPr lang="en-US" dirty="0"/>
            </a:br>
            <a:r>
              <a:rPr lang="en-US" dirty="0">
                <a:effectLst/>
                <a:latin typeface="Arial" panose="020B0604020202020204" pitchFamily="34" charset="0"/>
              </a:rPr>
              <a:t> Dual-device hot backup is implemented based on the following mechanisms:</a:t>
            </a:r>
            <a:br>
              <a:rPr lang="en-US" dirty="0"/>
            </a:br>
            <a:r>
              <a:rPr lang="en-US" dirty="0">
                <a:effectLst/>
                <a:latin typeface="Arial" panose="020B0604020202020204" pitchFamily="34" charset="0"/>
              </a:rPr>
              <a:t> Active/Standby control: Two controllers are specified for a forwarder. When</a:t>
            </a:r>
            <a:br>
              <a:rPr lang="en-US" dirty="0"/>
            </a:br>
            <a:r>
              <a:rPr lang="en-US" dirty="0">
                <a:effectLst/>
                <a:latin typeface="Arial" panose="020B0604020202020204" pitchFamily="34" charset="0"/>
              </a:rPr>
              <a:t>priorities are configured for the two controllers or an election mechanism is used,</a:t>
            </a:r>
            <a:br>
              <a:rPr lang="en-US" dirty="0"/>
            </a:br>
            <a:r>
              <a:rPr lang="en-US" dirty="0">
                <a:effectLst/>
                <a:latin typeface="Arial" panose="020B0604020202020204" pitchFamily="34" charset="0"/>
              </a:rPr>
              <a:t>the forwarder selects a controller as the active controller for service forwarding.</a:t>
            </a:r>
            <a:br>
              <a:rPr lang="en-US" dirty="0"/>
            </a:br>
            <a:r>
              <a:rPr lang="en-US" dirty="0">
                <a:effectLst/>
                <a:latin typeface="Arial" panose="020B0604020202020204" pitchFamily="34" charset="0"/>
              </a:rPr>
              <a:t>The other controller is in the standby state.</a:t>
            </a:r>
            <a:br>
              <a:rPr lang="en-US" dirty="0"/>
            </a:br>
            <a:r>
              <a:rPr lang="en-US" dirty="0">
                <a:effectLst/>
                <a:latin typeface="Arial" panose="020B0604020202020204" pitchFamily="34" charset="0"/>
              </a:rPr>
              <a:t> Service control: Service control data on the active and standby controllers must be</a:t>
            </a:r>
            <a:br>
              <a:rPr lang="en-US" dirty="0"/>
            </a:br>
            <a:r>
              <a:rPr lang="en-US" dirty="0">
                <a:effectLst/>
                <a:latin typeface="Arial" panose="020B0604020202020204" pitchFamily="34" charset="0"/>
              </a:rPr>
              <a:t>the same in dual-device hot backup scenarios. After an active/standby controller</a:t>
            </a:r>
            <a:br>
              <a:rPr lang="en-US" dirty="0"/>
            </a:br>
            <a:r>
              <a:rPr lang="en-US" dirty="0">
                <a:effectLst/>
                <a:latin typeface="Arial" panose="020B0604020202020204" pitchFamily="34" charset="0"/>
              </a:rPr>
              <a:t>switchover is performed, the new active controller takes over without the need of</a:t>
            </a:r>
            <a:br>
              <a:rPr lang="en-US" dirty="0"/>
            </a:br>
            <a:r>
              <a:rPr lang="en-US" dirty="0">
                <a:effectLst/>
                <a:latin typeface="Arial" panose="020B0604020202020204" pitchFamily="34" charset="0"/>
              </a:rPr>
              <a:t>reconfiguring service control data.</a:t>
            </a:r>
            <a:br>
              <a:rPr lang="en-US" dirty="0"/>
            </a:br>
            <a:r>
              <a:rPr lang="en-US" dirty="0">
                <a:effectLst/>
                <a:latin typeface="Arial" panose="020B0604020202020204" pitchFamily="34" charset="0"/>
              </a:rPr>
              <a:t> There must be a heartbeat connection established between active and backup controller.</a:t>
            </a:r>
            <a:br>
              <a:rPr lang="en-US" dirty="0"/>
            </a:br>
            <a:r>
              <a:rPr lang="en-US" dirty="0">
                <a:effectLst/>
                <a:latin typeface="Arial" panose="020B0604020202020204" pitchFamily="34" charset="0"/>
              </a:rPr>
              <a:t>Backup controller should meet the few requirements as shown below to enable backup</a:t>
            </a:r>
            <a:br>
              <a:rPr lang="en-US" dirty="0"/>
            </a:br>
            <a:r>
              <a:rPr lang="en-US" dirty="0">
                <a:effectLst/>
                <a:latin typeface="Arial" panose="020B0604020202020204" pitchFamily="34" charset="0"/>
              </a:rPr>
              <a:t>controller is able to take over the active controller task when it is detected that an</a:t>
            </a:r>
            <a:br>
              <a:rPr lang="en-US" dirty="0"/>
            </a:br>
            <a:r>
              <a:rPr lang="en-US" dirty="0">
                <a:effectLst/>
                <a:latin typeface="Arial" panose="020B0604020202020204" pitchFamily="34" charset="0"/>
              </a:rPr>
              <a:t>active/backup status happens:-</a:t>
            </a:r>
            <a:br>
              <a:rPr lang="en-US" dirty="0"/>
            </a:br>
            <a:r>
              <a:rPr lang="en-US" dirty="0">
                <a:effectLst/>
                <a:latin typeface="Arial" panose="020B0604020202020204" pitchFamily="34" charset="0"/>
              </a:rPr>
              <a:t> Backup controller software should be same or compatible with active controller</a:t>
            </a:r>
            <a:br>
              <a:rPr lang="en-US" dirty="0"/>
            </a:br>
            <a:r>
              <a:rPr lang="en-US" dirty="0">
                <a:effectLst/>
                <a:latin typeface="Arial" panose="020B0604020202020204" pitchFamily="34" charset="0"/>
              </a:rPr>
              <a:t> All necessary configuration data should be loaded to backup router; normally</a:t>
            </a:r>
            <a:br>
              <a:rPr lang="en-US" dirty="0"/>
            </a:br>
            <a:r>
              <a:rPr lang="en-US" dirty="0">
                <a:effectLst/>
                <a:latin typeface="Arial" panose="020B0604020202020204" pitchFamily="34" charset="0"/>
              </a:rPr>
              <a:t>configuration synchronization is performed between master and backup controller</a:t>
            </a:r>
            <a:br>
              <a:rPr lang="en-US" dirty="0"/>
            </a:br>
            <a:r>
              <a:rPr lang="en-US" dirty="0">
                <a:effectLst/>
                <a:latin typeface="Arial" panose="020B0604020202020204" pitchFamily="34" charset="0"/>
              </a:rPr>
              <a:t> Backup controller must be connected to the forwarding network.</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43</a:t>
            </a:fld>
            <a:endParaRPr lang="ru-RU" noProof="0"/>
          </a:p>
        </p:txBody>
      </p:sp>
    </p:spTree>
    <p:extLst>
      <p:ext uri="{BB962C8B-B14F-4D97-AF65-F5344CB8AC3E}">
        <p14:creationId xmlns:p14="http://schemas.microsoft.com/office/powerpoint/2010/main" val="287340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As we know, a SDN controller hardware might be a standalone server or it might be consisting of a</a:t>
            </a:r>
            <a:br>
              <a:rPr lang="en-US" dirty="0"/>
            </a:br>
            <a:r>
              <a:rPr lang="en-US" dirty="0">
                <a:effectLst/>
                <a:latin typeface="Arial" panose="020B0604020202020204" pitchFamily="34" charset="0"/>
              </a:rPr>
              <a:t>server cluster. Normally, server cluster solution is deployed if SDN is deployed to manage a mass</a:t>
            </a:r>
            <a:br>
              <a:rPr lang="en-US" dirty="0"/>
            </a:br>
            <a:r>
              <a:rPr lang="en-US" dirty="0">
                <a:effectLst/>
                <a:latin typeface="Arial" panose="020B0604020202020204" pitchFamily="34" charset="0"/>
              </a:rPr>
              <a:t>numbers of forwarders. A controller cluster can be understood as a SDN controller software running</a:t>
            </a:r>
            <a:br>
              <a:rPr lang="en-US" dirty="0"/>
            </a:br>
            <a:r>
              <a:rPr lang="en-US" dirty="0">
                <a:effectLst/>
                <a:latin typeface="Arial" panose="020B0604020202020204" pitchFamily="34" charset="0"/>
              </a:rPr>
              <a:t>on multiple physical servers in a server cluster. However, OSS or forwarders will treat this controller</a:t>
            </a:r>
            <a:br>
              <a:rPr lang="en-US" dirty="0"/>
            </a:br>
            <a:r>
              <a:rPr lang="en-US" dirty="0">
                <a:effectLst/>
                <a:latin typeface="Arial" panose="020B0604020202020204" pitchFamily="34" charset="0"/>
              </a:rPr>
              <a:t>cluster as 1 controller, regardless its physical realization.</a:t>
            </a:r>
            <a:br>
              <a:rPr lang="en-US" dirty="0"/>
            </a:br>
            <a:r>
              <a:rPr lang="en-US" dirty="0">
                <a:effectLst/>
                <a:latin typeface="Arial" panose="020B0604020202020204" pitchFamily="34" charset="0"/>
              </a:rPr>
              <a:t> In the SDN controller cluster solution, how are we going to establish server redundancy in this case?</a:t>
            </a:r>
            <a:br>
              <a:rPr lang="en-US" dirty="0"/>
            </a:br>
            <a:r>
              <a:rPr lang="en-US" dirty="0">
                <a:effectLst/>
                <a:latin typeface="Arial" panose="020B0604020202020204" pitchFamily="34" charset="0"/>
              </a:rPr>
              <a:t>There are 2 possible solutions, as per listed below:-</a:t>
            </a:r>
            <a:br>
              <a:rPr lang="en-US" dirty="0"/>
            </a:br>
            <a:r>
              <a:rPr lang="en-US" dirty="0">
                <a:effectLst/>
                <a:latin typeface="Arial" panose="020B0604020202020204" pitchFamily="34" charset="0"/>
              </a:rPr>
              <a:t> Solution 1: All servers in cluster are divided into 2 groups, one for active and one for</a:t>
            </a:r>
            <a:br>
              <a:rPr lang="en-US" dirty="0"/>
            </a:br>
            <a:r>
              <a:rPr lang="en-US" dirty="0">
                <a:effectLst/>
                <a:latin typeface="Arial" panose="020B0604020202020204" pitchFamily="34" charset="0"/>
              </a:rPr>
              <a:t>backup. Each active server is mapped to a backup server; if active server is down, the</a:t>
            </a:r>
            <a:br>
              <a:rPr lang="en-US" dirty="0"/>
            </a:br>
            <a:r>
              <a:rPr lang="en-US" dirty="0">
                <a:effectLst/>
                <a:latin typeface="Arial" panose="020B0604020202020204" pitchFamily="34" charset="0"/>
              </a:rPr>
              <a:t>backup server will switchover to become active. This solution is simple and easy to be</a:t>
            </a:r>
            <a:br>
              <a:rPr lang="en-US" dirty="0"/>
            </a:br>
            <a:r>
              <a:rPr lang="en-US" dirty="0">
                <a:effectLst/>
                <a:latin typeface="Arial" panose="020B0604020202020204" pitchFamily="34" charset="0"/>
              </a:rPr>
              <a:t>deployed.</a:t>
            </a:r>
            <a:br>
              <a:rPr lang="en-US" dirty="0"/>
            </a:br>
            <a:r>
              <a:rPr lang="en-US" dirty="0">
                <a:effectLst/>
                <a:latin typeface="Arial" panose="020B0604020202020204" pitchFamily="34" charset="0"/>
              </a:rPr>
              <a:t> Solution 2: Servers provide active/ backup protection switchover based on process level.</a:t>
            </a:r>
            <a:br>
              <a:rPr lang="en-US" dirty="0"/>
            </a:br>
            <a:r>
              <a:rPr lang="en-US" dirty="0">
                <a:effectLst/>
                <a:latin typeface="Arial" panose="020B0604020202020204" pitchFamily="34" charset="0"/>
              </a:rPr>
              <a:t>Every server will simultaneously running the active process and backup process. All process</a:t>
            </a:r>
            <a:br>
              <a:rPr lang="en-US" dirty="0"/>
            </a:br>
            <a:r>
              <a:rPr lang="en-US" dirty="0">
                <a:effectLst/>
                <a:latin typeface="Arial" panose="020B0604020202020204" pitchFamily="34" charset="0"/>
              </a:rPr>
              <a:t>is in charge of different functions; for example, process A, B and C has different functions.</a:t>
            </a:r>
            <a:br>
              <a:rPr lang="en-US" dirty="0"/>
            </a:br>
            <a:r>
              <a:rPr lang="en-US" dirty="0">
                <a:effectLst/>
                <a:latin typeface="Arial" panose="020B0604020202020204" pitchFamily="34" charset="0"/>
              </a:rPr>
              <a:t>Each server serves as the active process for certain processes and at the same time, serves</a:t>
            </a:r>
            <a:br>
              <a:rPr lang="en-US" dirty="0"/>
            </a:br>
            <a:r>
              <a:rPr lang="en-US" dirty="0">
                <a:effectLst/>
                <a:latin typeface="Arial" panose="020B0604020202020204" pitchFamily="34" charset="0"/>
              </a:rPr>
              <a:t>as backup for another process, as shown on the diagram above. For example, server 1</a:t>
            </a:r>
            <a:br>
              <a:rPr lang="en-US" dirty="0"/>
            </a:br>
            <a:r>
              <a:rPr lang="en-US" dirty="0">
                <a:effectLst/>
                <a:latin typeface="Arial" panose="020B0604020202020204" pitchFamily="34" charset="0"/>
              </a:rPr>
              <a:t>serves as the active server for process A, and backup server for process B; Process A is</a:t>
            </a:r>
            <a:br>
              <a:rPr lang="en-US" dirty="0"/>
            </a:br>
            <a:r>
              <a:rPr lang="en-US" dirty="0">
                <a:effectLst/>
                <a:latin typeface="Arial" panose="020B0604020202020204" pitchFamily="34" charset="0"/>
              </a:rPr>
              <a:t>protected by backup server 2, while process B is protected by the backup server 3.</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44</a:t>
            </a:fld>
            <a:endParaRPr lang="ru-RU" noProof="0"/>
          </a:p>
        </p:txBody>
      </p:sp>
    </p:spTree>
    <p:extLst>
      <p:ext uri="{BB962C8B-B14F-4D97-AF65-F5344CB8AC3E}">
        <p14:creationId xmlns:p14="http://schemas.microsoft.com/office/powerpoint/2010/main" val="518028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In a cluster SDN architecture , there are many components comprise the system, such as </a:t>
            </a:r>
            <a:r>
              <a:rPr lang="en-US" dirty="0" err="1">
                <a:effectLst/>
                <a:latin typeface="Arial" panose="020B0604020202020204" pitchFamily="34" charset="0"/>
              </a:rPr>
              <a:t>netconf</a:t>
            </a:r>
            <a:r>
              <a:rPr lang="en-US" dirty="0">
                <a:effectLst/>
                <a:latin typeface="Arial" panose="020B0604020202020204" pitchFamily="34" charset="0"/>
              </a:rPr>
              <a:t>,</a:t>
            </a:r>
            <a:br>
              <a:rPr lang="en-US" dirty="0"/>
            </a:br>
            <a:r>
              <a:rPr lang="en-US" dirty="0" err="1">
                <a:effectLst/>
                <a:latin typeface="Arial" panose="020B0604020202020204" pitchFamily="34" charset="0"/>
              </a:rPr>
              <a:t>openflow</a:t>
            </a:r>
            <a:r>
              <a:rPr lang="en-US" dirty="0">
                <a:effectLst/>
                <a:latin typeface="Arial" panose="020B0604020202020204" pitchFamily="34" charset="0"/>
              </a:rPr>
              <a:t>, </a:t>
            </a:r>
            <a:r>
              <a:rPr lang="en-US" dirty="0" err="1">
                <a:effectLst/>
                <a:latin typeface="Arial" panose="020B0604020202020204" pitchFamily="34" charset="0"/>
              </a:rPr>
              <a:t>pce</a:t>
            </a:r>
            <a:r>
              <a:rPr lang="en-US" dirty="0">
                <a:effectLst/>
                <a:latin typeface="Arial" panose="020B0604020202020204" pitchFamily="34" charset="0"/>
              </a:rPr>
              <a:t>, restful, </a:t>
            </a:r>
            <a:r>
              <a:rPr lang="en-US" dirty="0" err="1">
                <a:effectLst/>
                <a:latin typeface="Arial" panose="020B0604020202020204" pitchFamily="34" charset="0"/>
              </a:rPr>
              <a:t>snmp</a:t>
            </a:r>
            <a:r>
              <a:rPr lang="en-US" dirty="0">
                <a:effectLst/>
                <a:latin typeface="Arial" panose="020B0604020202020204" pitchFamily="34" charset="0"/>
              </a:rPr>
              <a:t>, telnet, etc. Some other components such as BGP , ARP also contribute</a:t>
            </a:r>
            <a:br>
              <a:rPr lang="en-US" dirty="0"/>
            </a:br>
            <a:r>
              <a:rPr lang="en-US" dirty="0">
                <a:effectLst/>
                <a:latin typeface="Arial" panose="020B0604020202020204" pitchFamily="34" charset="0"/>
              </a:rPr>
              <a:t>to the distributed architecture. We do not hope that those component to cause problems and to</a:t>
            </a:r>
            <a:br>
              <a:rPr lang="en-US" dirty="0"/>
            </a:br>
            <a:r>
              <a:rPr lang="en-US" dirty="0">
                <a:effectLst/>
                <a:latin typeface="Arial" panose="020B0604020202020204" pitchFamily="34" charset="0"/>
              </a:rPr>
              <a:t>the worse, causing the whole system down.</a:t>
            </a:r>
            <a:br>
              <a:rPr lang="en-US" dirty="0"/>
            </a:br>
            <a:r>
              <a:rPr lang="en-US" dirty="0">
                <a:effectLst/>
                <a:latin typeface="Arial" panose="020B0604020202020204" pitchFamily="34" charset="0"/>
              </a:rPr>
              <a:t> Software component failures have many factors, such as program deadlock, or some certain</a:t>
            </a:r>
            <a:br>
              <a:rPr lang="en-US" dirty="0"/>
            </a:br>
            <a:r>
              <a:rPr lang="en-US" dirty="0">
                <a:effectLst/>
                <a:latin typeface="Arial" panose="020B0604020202020204" pitchFamily="34" charset="0"/>
              </a:rPr>
              <a:t>unpredictable events. Those problem might affect system </a:t>
            </a:r>
            <a:r>
              <a:rPr lang="en-US" dirty="0" err="1">
                <a:effectLst/>
                <a:latin typeface="Arial" panose="020B0604020202020204" pitchFamily="34" charset="0"/>
              </a:rPr>
              <a:t>tp</a:t>
            </a:r>
            <a:r>
              <a:rPr lang="en-US" dirty="0">
                <a:effectLst/>
                <a:latin typeface="Arial" panose="020B0604020202020204" pitchFamily="34" charset="0"/>
              </a:rPr>
              <a:t> operate normally. How do we avoid</a:t>
            </a:r>
            <a:br>
              <a:rPr lang="en-US" dirty="0"/>
            </a:br>
            <a:r>
              <a:rPr lang="en-US" dirty="0">
                <a:effectLst/>
                <a:latin typeface="Arial" panose="020B0604020202020204" pitchFamily="34" charset="0"/>
              </a:rPr>
              <a:t>those problems from happening? Below is explaining how Huawei controller realizes those reliability</a:t>
            </a:r>
            <a:br>
              <a:rPr lang="en-US" dirty="0"/>
            </a:br>
            <a:r>
              <a:rPr lang="en-US" dirty="0">
                <a:effectLst/>
                <a:latin typeface="Arial" panose="020B0604020202020204" pitchFamily="34" charset="0"/>
              </a:rPr>
              <a:t> As shown as figure above:-</a:t>
            </a:r>
            <a:br>
              <a:rPr lang="en-US" dirty="0"/>
            </a:br>
            <a:r>
              <a:rPr lang="en-US" dirty="0">
                <a:effectLst/>
                <a:latin typeface="Arial" panose="020B0604020202020204" pitchFamily="34" charset="0"/>
              </a:rPr>
              <a:t> Each process must have equipped with some detection mechanism. Without detection</a:t>
            </a:r>
            <a:br>
              <a:rPr lang="en-US" dirty="0"/>
            </a:br>
            <a:r>
              <a:rPr lang="en-US" dirty="0">
                <a:effectLst/>
                <a:latin typeface="Arial" panose="020B0604020202020204" pitchFamily="34" charset="0"/>
              </a:rPr>
              <a:t>mechanism on the component, we not able to detect the fault. For example, there is extra</a:t>
            </a:r>
            <a:br>
              <a:rPr lang="en-US" dirty="0"/>
            </a:br>
            <a:r>
              <a:rPr lang="en-US" dirty="0">
                <a:effectLst/>
                <a:latin typeface="Arial" panose="020B0604020202020204" pitchFamily="34" charset="0"/>
              </a:rPr>
              <a:t>one layer called Distributed system middleware to do monitoring or detection purpose to</a:t>
            </a:r>
            <a:br>
              <a:rPr lang="en-US" dirty="0"/>
            </a:br>
            <a:r>
              <a:rPr lang="en-US" dirty="0">
                <a:effectLst/>
                <a:latin typeface="Arial" panose="020B0604020202020204" pitchFamily="34" charset="0"/>
              </a:rPr>
              <a:t>monitor software status, process status, and other node in cluster system status.</a:t>
            </a:r>
            <a:br>
              <a:rPr lang="en-US" dirty="0"/>
            </a:br>
            <a:r>
              <a:rPr lang="en-US" dirty="0">
                <a:effectLst/>
                <a:latin typeface="Arial" panose="020B0604020202020204" pitchFamily="34" charset="0"/>
              </a:rPr>
              <a:t> More than one monitoring system running; other than primary monitoring system running</a:t>
            </a:r>
            <a:br>
              <a:rPr lang="en-US" dirty="0"/>
            </a:br>
            <a:r>
              <a:rPr lang="en-US" dirty="0">
                <a:effectLst/>
                <a:latin typeface="Arial" panose="020B0604020202020204" pitchFamily="34" charset="0"/>
              </a:rPr>
              <a:t>on main server, it may have other monitoring system running on backup server(normally</a:t>
            </a:r>
            <a:br>
              <a:rPr lang="en-US" dirty="0"/>
            </a:br>
            <a:r>
              <a:rPr lang="en-US" dirty="0">
                <a:effectLst/>
                <a:latin typeface="Arial" panose="020B0604020202020204" pitchFamily="34" charset="0"/>
              </a:rPr>
              <a:t>controller are installed on different physical server). It is possible to realize dual-device hot</a:t>
            </a:r>
            <a:br>
              <a:rPr lang="en-US" dirty="0"/>
            </a:br>
            <a:r>
              <a:rPr lang="en-US" dirty="0">
                <a:effectLst/>
                <a:latin typeface="Arial" panose="020B0604020202020204" pitchFamily="34" charset="0"/>
              </a:rPr>
              <a:t>backup. By integrating NSR and NSF technology, once any component detect fault, NSR</a:t>
            </a:r>
            <a:br>
              <a:rPr lang="en-US" dirty="0"/>
            </a:br>
            <a:r>
              <a:rPr lang="en-US" dirty="0">
                <a:effectLst/>
                <a:latin typeface="Arial" panose="020B0604020202020204" pitchFamily="34" charset="0"/>
              </a:rPr>
              <a:t>and NSF may come into play, to solve distributed SDN controller failure.</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45</a:t>
            </a:fld>
            <a:endParaRPr lang="ru-RU" noProof="0"/>
          </a:p>
        </p:txBody>
      </p:sp>
    </p:spTree>
    <p:extLst>
      <p:ext uri="{BB962C8B-B14F-4D97-AF65-F5344CB8AC3E}">
        <p14:creationId xmlns:p14="http://schemas.microsoft.com/office/powerpoint/2010/main" val="899323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When the connection channel between controller and forwarding plane is broken, this is</a:t>
            </a:r>
            <a:br>
              <a:rPr lang="en-US" dirty="0"/>
            </a:br>
            <a:r>
              <a:rPr lang="en-US" dirty="0">
                <a:effectLst/>
                <a:latin typeface="Arial" panose="020B0604020202020204" pitchFamily="34" charset="0"/>
              </a:rPr>
              <a:t>similar to the condition that the brain is not able to send signal and control over hands and</a:t>
            </a:r>
            <a:br>
              <a:rPr lang="en-US" dirty="0"/>
            </a:br>
            <a:r>
              <a:rPr lang="en-US" dirty="0">
                <a:effectLst/>
                <a:latin typeface="Arial" panose="020B0604020202020204" pitchFamily="34" charset="0"/>
              </a:rPr>
              <a:t>legs of our body system. To solve this, different redundancy mechanism can be introduced.</a:t>
            </a:r>
            <a:br>
              <a:rPr lang="en-US" dirty="0"/>
            </a:br>
            <a:r>
              <a:rPr lang="en-US" dirty="0">
                <a:effectLst/>
                <a:latin typeface="Arial" panose="020B0604020202020204" pitchFamily="34" charset="0"/>
              </a:rPr>
              <a:t>The control channel normally can be established through either </a:t>
            </a:r>
            <a:r>
              <a:rPr lang="en-US" dirty="0" err="1">
                <a:effectLst/>
                <a:latin typeface="Arial" panose="020B0604020202020204" pitchFamily="34" charset="0"/>
              </a:rPr>
              <a:t>outband</a:t>
            </a:r>
            <a:r>
              <a:rPr lang="en-US" dirty="0">
                <a:effectLst/>
                <a:latin typeface="Arial" panose="020B0604020202020204" pitchFamily="34" charset="0"/>
              </a:rPr>
              <a:t> networking,</a:t>
            </a:r>
            <a:br>
              <a:rPr lang="en-US" dirty="0"/>
            </a:br>
            <a:r>
              <a:rPr lang="en-US" dirty="0">
                <a:effectLst/>
                <a:latin typeface="Arial" panose="020B0604020202020204" pitchFamily="34" charset="0"/>
              </a:rPr>
              <a:t>which is a dedicated control channel, or </a:t>
            </a:r>
            <a:r>
              <a:rPr lang="en-US" dirty="0" err="1">
                <a:effectLst/>
                <a:latin typeface="Arial" panose="020B0604020202020204" pitchFamily="34" charset="0"/>
              </a:rPr>
              <a:t>inband</a:t>
            </a:r>
            <a:r>
              <a:rPr lang="en-US" dirty="0">
                <a:effectLst/>
                <a:latin typeface="Arial" panose="020B0604020202020204" pitchFamily="34" charset="0"/>
              </a:rPr>
              <a:t> networking, which is the shared channel</a:t>
            </a:r>
            <a:br>
              <a:rPr lang="en-US" dirty="0"/>
            </a:br>
            <a:r>
              <a:rPr lang="en-US" dirty="0">
                <a:effectLst/>
                <a:latin typeface="Arial" panose="020B0604020202020204" pitchFamily="34" charset="0"/>
              </a:rPr>
              <a:t>between control channel and forwarding channel.</a:t>
            </a:r>
            <a:br>
              <a:rPr lang="en-US" dirty="0"/>
            </a:br>
            <a:r>
              <a:rPr lang="en-US" dirty="0">
                <a:effectLst/>
                <a:latin typeface="Arial" panose="020B0604020202020204" pitchFamily="34" charset="0"/>
              </a:rPr>
              <a:t> Normally, </a:t>
            </a:r>
            <a:r>
              <a:rPr lang="en-US" dirty="0" err="1">
                <a:effectLst/>
                <a:latin typeface="Arial" panose="020B0604020202020204" pitchFamily="34" charset="0"/>
              </a:rPr>
              <a:t>inband</a:t>
            </a:r>
            <a:r>
              <a:rPr lang="en-US" dirty="0">
                <a:effectLst/>
                <a:latin typeface="Arial" panose="020B0604020202020204" pitchFamily="34" charset="0"/>
              </a:rPr>
              <a:t> networking is deployed due to its practicability and cost saving factor.</a:t>
            </a:r>
            <a:br>
              <a:rPr lang="en-US" dirty="0"/>
            </a:br>
            <a:r>
              <a:rPr lang="en-US" dirty="0">
                <a:effectLst/>
                <a:latin typeface="Arial" panose="020B0604020202020204" pitchFamily="34" charset="0"/>
              </a:rPr>
              <a:t>Normally, controller will not be connected to every single forwarders, but just to few</a:t>
            </a:r>
            <a:br>
              <a:rPr lang="en-US" dirty="0"/>
            </a:br>
            <a:r>
              <a:rPr lang="en-US" dirty="0">
                <a:effectLst/>
                <a:latin typeface="Arial" panose="020B0604020202020204" pitchFamily="34" charset="0"/>
              </a:rPr>
              <a:t>which are nearest to the controller. The directly connecter forwarders will help to forward</a:t>
            </a:r>
            <a:br>
              <a:rPr lang="en-US" dirty="0"/>
            </a:br>
            <a:r>
              <a:rPr lang="en-US" dirty="0">
                <a:effectLst/>
                <a:latin typeface="Arial" panose="020B0604020202020204" pitchFamily="34" charset="0"/>
              </a:rPr>
              <a:t>the control packets from controller to forwarder; However, who is going to generate these</a:t>
            </a:r>
            <a:br>
              <a:rPr lang="en-US" dirty="0"/>
            </a:br>
            <a:r>
              <a:rPr lang="en-US" dirty="0">
                <a:effectLst/>
                <a:latin typeface="Arial" panose="020B0604020202020204" pitchFamily="34" charset="0"/>
              </a:rPr>
              <a:t>control packet path flown between forwarders? The controller? There comes a problem</a:t>
            </a:r>
            <a:br>
              <a:rPr lang="en-US" dirty="0"/>
            </a:br>
            <a:r>
              <a:rPr lang="en-US" dirty="0">
                <a:effectLst/>
                <a:latin typeface="Arial" panose="020B0604020202020204" pitchFamily="34" charset="0"/>
              </a:rPr>
              <a:t>here, if the controller is the one generating these route, this might come to the problem</a:t>
            </a:r>
            <a:br>
              <a:rPr lang="en-US" dirty="0"/>
            </a:br>
            <a:r>
              <a:rPr lang="en-US" dirty="0">
                <a:effectLst/>
                <a:latin typeface="Arial" panose="020B0604020202020204" pitchFamily="34" charset="0"/>
              </a:rPr>
              <a:t>that if there is network changes happen, controller will need to generate flow tables</a:t>
            </a:r>
            <a:br>
              <a:rPr lang="en-US" dirty="0"/>
            </a:br>
            <a:r>
              <a:rPr lang="en-US" dirty="0">
                <a:effectLst/>
                <a:latin typeface="Arial" panose="020B0604020202020204" pitchFamily="34" charset="0"/>
              </a:rPr>
              <a:t>entries to forwarders before generating the control channels? This is not possible because</a:t>
            </a:r>
            <a:br>
              <a:rPr lang="en-US" dirty="0"/>
            </a:br>
            <a:r>
              <a:rPr lang="en-US" dirty="0">
                <a:effectLst/>
                <a:latin typeface="Arial" panose="020B0604020202020204" pitchFamily="34" charset="0"/>
              </a:rPr>
              <a:t>control channel needs to be established first. This explains why he control channel</a:t>
            </a:r>
            <a:br>
              <a:rPr lang="en-US" dirty="0"/>
            </a:br>
            <a:r>
              <a:rPr lang="en-US" dirty="0">
                <a:effectLst/>
                <a:latin typeface="Arial" panose="020B0604020202020204" pitchFamily="34" charset="0"/>
              </a:rPr>
              <a:t>established between forwarders cannot be relied on controller (for example using</a:t>
            </a:r>
            <a:br>
              <a:rPr lang="en-US" dirty="0"/>
            </a:br>
            <a:r>
              <a:rPr lang="en-US" dirty="0" err="1">
                <a:effectLst/>
                <a:latin typeface="Arial" panose="020B0604020202020204" pitchFamily="34" charset="0"/>
              </a:rPr>
              <a:t>openflow</a:t>
            </a:r>
            <a:r>
              <a:rPr lang="en-US" dirty="0">
                <a:effectLst/>
                <a:latin typeface="Arial" panose="020B0604020202020204" pitchFamily="34" charset="0"/>
              </a:rPr>
              <a:t>), but forwarders need to perform the table calculation by their own using</a:t>
            </a:r>
            <a:br>
              <a:rPr lang="en-US" dirty="0"/>
            </a:br>
            <a:r>
              <a:rPr lang="en-US" dirty="0">
                <a:effectLst/>
                <a:latin typeface="Arial" panose="020B0604020202020204" pitchFamily="34" charset="0"/>
              </a:rPr>
              <a:t>traditional routing methods such as OSPF or ISIS.</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46</a:t>
            </a:fld>
            <a:endParaRPr lang="ru-RU" noProof="0"/>
          </a:p>
        </p:txBody>
      </p:sp>
    </p:spTree>
    <p:extLst>
      <p:ext uri="{BB962C8B-B14F-4D97-AF65-F5344CB8AC3E}">
        <p14:creationId xmlns:p14="http://schemas.microsoft.com/office/powerpoint/2010/main" val="3606234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To prevent on the data center damage due to natural disaster such as earthquakes, it is</a:t>
            </a:r>
            <a:br>
              <a:rPr lang="en-US" dirty="0"/>
            </a:br>
            <a:r>
              <a:rPr lang="en-US" dirty="0">
                <a:effectLst/>
                <a:latin typeface="Arial" panose="020B0604020202020204" pitchFamily="34" charset="0"/>
              </a:rPr>
              <a:t>recommended to perform remote server backup in different locations, or even different</a:t>
            </a:r>
            <a:br>
              <a:rPr lang="en-US" dirty="0"/>
            </a:br>
            <a:r>
              <a:rPr lang="en-US" dirty="0">
                <a:effectLst/>
                <a:latin typeface="Arial" panose="020B0604020202020204" pitchFamily="34" charset="0"/>
              </a:rPr>
              <a:t>countries. The issue might be raised here is, how are we going to realize data backup</a:t>
            </a:r>
            <a:br>
              <a:rPr lang="en-US" dirty="0"/>
            </a:br>
            <a:r>
              <a:rPr lang="en-US" dirty="0">
                <a:effectLst/>
                <a:latin typeface="Arial" panose="020B0604020202020204" pitchFamily="34" charset="0"/>
              </a:rPr>
              <a:t>between active server and backup server? There are 2 solutions for this:-</a:t>
            </a:r>
            <a:br>
              <a:rPr lang="en-US" dirty="0"/>
            </a:br>
            <a:r>
              <a:rPr lang="en-US" dirty="0">
                <a:effectLst/>
                <a:latin typeface="Arial" panose="020B0604020202020204" pitchFamily="34" charset="0"/>
              </a:rPr>
              <a:t>1. Directly establish connection between active and backup server and backup the data</a:t>
            </a:r>
            <a:br>
              <a:rPr lang="en-US" dirty="0"/>
            </a:br>
            <a:r>
              <a:rPr lang="en-US" dirty="0">
                <a:effectLst/>
                <a:latin typeface="Arial" panose="020B0604020202020204" pitchFamily="34" charset="0"/>
              </a:rPr>
              <a:t>directly to the backup server. However, this design is not so good; if there are multiple</a:t>
            </a:r>
            <a:br>
              <a:rPr lang="en-US" dirty="0"/>
            </a:br>
            <a:r>
              <a:rPr lang="en-US" dirty="0">
                <a:effectLst/>
                <a:latin typeface="Arial" panose="020B0604020202020204" pitchFamily="34" charset="0"/>
              </a:rPr>
              <a:t>backup server existing in the network, the active server needs to establish connection to</a:t>
            </a:r>
            <a:br>
              <a:rPr lang="en-US" dirty="0"/>
            </a:br>
            <a:r>
              <a:rPr lang="en-US" dirty="0">
                <a:effectLst/>
                <a:latin typeface="Arial" panose="020B0604020202020204" pitchFamily="34" charset="0"/>
              </a:rPr>
              <a:t>each backup server and change of configuration might be involved.</a:t>
            </a:r>
            <a:br>
              <a:rPr lang="en-US" dirty="0"/>
            </a:br>
            <a:r>
              <a:rPr lang="en-US" dirty="0">
                <a:effectLst/>
                <a:latin typeface="Arial" panose="020B0604020202020204" pitchFamily="34" charset="0"/>
              </a:rPr>
              <a:t>2. Copy the backup data into a database server and multiple backup servers obtain the</a:t>
            </a:r>
            <a:br>
              <a:rPr lang="en-US" dirty="0"/>
            </a:br>
            <a:r>
              <a:rPr lang="en-US" dirty="0">
                <a:effectLst/>
                <a:latin typeface="Arial" panose="020B0604020202020204" pitchFamily="34" charset="0"/>
              </a:rPr>
              <a:t>backup data from the database server. This is better solution in term of scalability and</a:t>
            </a:r>
            <a:br>
              <a:rPr lang="en-US" dirty="0"/>
            </a:br>
            <a:r>
              <a:rPr lang="en-US" dirty="0">
                <a:effectLst/>
                <a:latin typeface="Arial" panose="020B0604020202020204" pitchFamily="34" charset="0"/>
              </a:rPr>
              <a:t>extensibility.</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47</a:t>
            </a:fld>
            <a:endParaRPr lang="ru-RU" noProof="0"/>
          </a:p>
        </p:txBody>
      </p:sp>
    </p:spTree>
    <p:extLst>
      <p:ext uri="{BB962C8B-B14F-4D97-AF65-F5344CB8AC3E}">
        <p14:creationId xmlns:p14="http://schemas.microsoft.com/office/powerpoint/2010/main" val="225813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Segoe UI" panose="020B0502040204020203" pitchFamily="34" charset="0"/>
              </a:rPr>
              <a:t>For the first part of the figure, based on shortest path first algorithm, traffic from Router A</a:t>
            </a:r>
            <a:br>
              <a:rPr lang="en-US" sz="1800" dirty="0">
                <a:effectLst/>
                <a:latin typeface="Segoe UI" panose="020B0502040204020203" pitchFamily="34" charset="0"/>
              </a:rPr>
            </a:br>
            <a:r>
              <a:rPr lang="en-US" sz="1800" dirty="0">
                <a:effectLst/>
                <a:latin typeface="Segoe UI" panose="020B0502040204020203" pitchFamily="34" charset="0"/>
              </a:rPr>
              <a:t>to Router B will take link between A-B. At the moment, link bandwidth usage has been</a:t>
            </a:r>
            <a:br>
              <a:rPr lang="en-US" sz="1800" dirty="0">
                <a:effectLst/>
                <a:latin typeface="Segoe UI" panose="020B0502040204020203" pitchFamily="34" charset="0"/>
              </a:rPr>
            </a:br>
            <a:r>
              <a:rPr lang="en-US" sz="1800" dirty="0">
                <a:effectLst/>
                <a:latin typeface="Segoe UI" panose="020B0502040204020203" pitchFamily="34" charset="0"/>
              </a:rPr>
              <a:t>occupied around 6G over 5G links, in which are link bandwidth usage are over-utilized,</a:t>
            </a:r>
            <a:br>
              <a:rPr lang="en-US" sz="1800" dirty="0">
                <a:effectLst/>
                <a:latin typeface="Segoe UI" panose="020B0502040204020203" pitchFamily="34" charset="0"/>
              </a:rPr>
            </a:br>
            <a:r>
              <a:rPr lang="en-US" sz="1800" dirty="0">
                <a:effectLst/>
                <a:latin typeface="Segoe UI" panose="020B0502040204020203" pitchFamily="34" charset="0"/>
              </a:rPr>
              <a:t>whereas link A-C-B is under-utilized. Even though MPLS TE has been introduced to solve</a:t>
            </a:r>
            <a:br>
              <a:rPr lang="en-US" sz="1800" dirty="0">
                <a:effectLst/>
                <a:latin typeface="Segoe UI" panose="020B0502040204020203" pitchFamily="34" charset="0"/>
              </a:rPr>
            </a:br>
            <a:r>
              <a:rPr lang="en-US" sz="1800" dirty="0">
                <a:effectLst/>
                <a:latin typeface="Segoe UI" panose="020B0502040204020203" pitchFamily="34" charset="0"/>
              </a:rPr>
              <a:t>under-utilized link usage, but most of MPLS TE planning are pre-configured and does not</a:t>
            </a:r>
            <a:br>
              <a:rPr lang="en-US" sz="1800" dirty="0">
                <a:effectLst/>
                <a:latin typeface="Segoe UI" panose="020B0502040204020203" pitchFamily="34" charset="0"/>
              </a:rPr>
            </a:br>
            <a:r>
              <a:rPr lang="en-US" sz="1800" dirty="0">
                <a:effectLst/>
                <a:latin typeface="Segoe UI" panose="020B0502040204020203" pitchFamily="34" charset="0"/>
              </a:rPr>
              <a:t>solve real-time or sudden burst traffic, hence causing network congestion.</a:t>
            </a:r>
            <a:endParaRPr lang="en-US" sz="1800" dirty="0">
              <a:effectLst/>
              <a:latin typeface="Arial" panose="020B0604020202020204" pitchFamily="34" charset="0"/>
            </a:endParaRPr>
          </a:p>
          <a:p>
            <a:endParaRPr lang="en-US" sz="1800" dirty="0">
              <a:effectLst/>
              <a:latin typeface="Segoe UI" panose="020B0502040204020203" pitchFamily="34" charset="0"/>
            </a:endParaRPr>
          </a:p>
          <a:p>
            <a:r>
              <a:rPr lang="en-US" sz="1800" dirty="0">
                <a:effectLst/>
                <a:latin typeface="Segoe UI" panose="020B0502040204020203" pitchFamily="34" charset="0"/>
              </a:rPr>
              <a:t> For second part of figure, there are some certain requirement. For example, there are 3</a:t>
            </a:r>
            <a:br>
              <a:rPr lang="en-US" sz="1800" dirty="0">
                <a:effectLst/>
                <a:latin typeface="Segoe UI" panose="020B0502040204020203" pitchFamily="34" charset="0"/>
              </a:rPr>
            </a:br>
            <a:r>
              <a:rPr lang="en-US" sz="1800" dirty="0">
                <a:effectLst/>
                <a:latin typeface="Segoe UI" panose="020B0502040204020203" pitchFamily="34" charset="0"/>
              </a:rPr>
              <a:t>tunnel to be establish in sequence. First tunnel requirement needs 6G from A to E, hence</a:t>
            </a:r>
            <a:br>
              <a:rPr lang="en-US" sz="1800" dirty="0">
                <a:effectLst/>
                <a:latin typeface="Segoe UI" panose="020B0502040204020203" pitchFamily="34" charset="0"/>
              </a:rPr>
            </a:br>
            <a:r>
              <a:rPr lang="en-US" sz="1800" dirty="0">
                <a:effectLst/>
                <a:latin typeface="Segoe UI" panose="020B0502040204020203" pitchFamily="34" charset="0"/>
              </a:rPr>
              <a:t>after calculation or explicit configuration , it might be take A-B-C-D-E path. Followed by</a:t>
            </a:r>
            <a:br>
              <a:rPr lang="en-US" sz="1800" dirty="0">
                <a:effectLst/>
                <a:latin typeface="Segoe UI" panose="020B0502040204020203" pitchFamily="34" charset="0"/>
              </a:rPr>
            </a:br>
            <a:r>
              <a:rPr lang="en-US" sz="1800" dirty="0">
                <a:effectLst/>
                <a:latin typeface="Segoe UI" panose="020B0502040204020203" pitchFamily="34" charset="0"/>
              </a:rPr>
              <a:t>second tunnel with requirement 4G from C to G, eventually take the path C-B-A-F-G. For</a:t>
            </a:r>
            <a:br>
              <a:rPr lang="en-US" sz="1800" dirty="0">
                <a:effectLst/>
                <a:latin typeface="Segoe UI" panose="020B0502040204020203" pitchFamily="34" charset="0"/>
              </a:rPr>
            </a:br>
            <a:r>
              <a:rPr lang="en-US" sz="1800" dirty="0">
                <a:effectLst/>
                <a:latin typeface="Segoe UI" panose="020B0502040204020203" pitchFamily="34" charset="0"/>
              </a:rPr>
              <a:t>the third tunnel with requirement 8G from C to D. As a result, due to insufficient</a:t>
            </a:r>
            <a:br>
              <a:rPr lang="en-US" sz="1800" dirty="0">
                <a:effectLst/>
                <a:latin typeface="Segoe UI" panose="020B0502040204020203" pitchFamily="34" charset="0"/>
              </a:rPr>
            </a:br>
            <a:r>
              <a:rPr lang="en-US" sz="1800" dirty="0">
                <a:effectLst/>
                <a:latin typeface="Segoe UI" panose="020B0502040204020203" pitchFamily="34" charset="0"/>
              </a:rPr>
              <a:t>bandwidth, it fails to be established.</a:t>
            </a:r>
            <a:endParaRPr lang="en-US" sz="1800" dirty="0">
              <a:effectLst/>
              <a:latin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10</a:t>
            </a:fld>
            <a:endParaRPr lang="ru-RU" noProof="0"/>
          </a:p>
        </p:txBody>
      </p:sp>
    </p:spTree>
    <p:extLst>
      <p:ext uri="{BB962C8B-B14F-4D97-AF65-F5344CB8AC3E}">
        <p14:creationId xmlns:p14="http://schemas.microsoft.com/office/powerpoint/2010/main" val="2135338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In traditional network, if there are some link failures between forwarders, the distributed</a:t>
            </a:r>
            <a:br>
              <a:rPr lang="en-US" dirty="0"/>
            </a:br>
            <a:r>
              <a:rPr lang="en-US" dirty="0">
                <a:effectLst/>
                <a:latin typeface="Arial" panose="020B0604020202020204" pitchFamily="34" charset="0"/>
              </a:rPr>
              <a:t>control plane on each devices will automatically trigger route recalculation and trigger</a:t>
            </a:r>
            <a:br>
              <a:rPr lang="en-US" dirty="0"/>
            </a:br>
            <a:r>
              <a:rPr lang="en-US" dirty="0">
                <a:effectLst/>
                <a:latin typeface="Arial" panose="020B0604020202020204" pitchFamily="34" charset="0"/>
              </a:rPr>
              <a:t>network convergence to recover network service. However in SDN scenario which is</a:t>
            </a:r>
            <a:br>
              <a:rPr lang="en-US" dirty="0"/>
            </a:br>
            <a:r>
              <a:rPr lang="en-US" dirty="0">
                <a:effectLst/>
                <a:latin typeface="Arial" panose="020B0604020202020204" pitchFamily="34" charset="0"/>
              </a:rPr>
              <a:t>deploying centralized control, when there is a link failure between forwarders, controllers</a:t>
            </a:r>
            <a:br>
              <a:rPr lang="en-US" dirty="0"/>
            </a:br>
            <a:r>
              <a:rPr lang="en-US" dirty="0">
                <a:effectLst/>
                <a:latin typeface="Arial" panose="020B0604020202020204" pitchFamily="34" charset="0"/>
              </a:rPr>
              <a:t>need to be triggered to perform recalculation. The issue here is who is performing the link</a:t>
            </a:r>
            <a:br>
              <a:rPr lang="en-US" dirty="0"/>
            </a:br>
            <a:r>
              <a:rPr lang="en-US" dirty="0">
                <a:effectLst/>
                <a:latin typeface="Arial" panose="020B0604020202020204" pitchFamily="34" charset="0"/>
              </a:rPr>
              <a:t>failure detection and who is the one performing the route recalculation.</a:t>
            </a:r>
            <a:br>
              <a:rPr lang="en-US" dirty="0"/>
            </a:br>
            <a:r>
              <a:rPr lang="en-US" dirty="0">
                <a:effectLst/>
                <a:latin typeface="Arial" panose="020B0604020202020204" pitchFamily="34" charset="0"/>
              </a:rPr>
              <a:t> There are a few possible solutions for SDN architecture to detect and switchover over</a:t>
            </a:r>
            <a:br>
              <a:rPr lang="en-US" dirty="0"/>
            </a:br>
            <a:r>
              <a:rPr lang="en-US" dirty="0">
                <a:effectLst/>
                <a:latin typeface="Arial" panose="020B0604020202020204" pitchFamily="34" charset="0"/>
              </a:rPr>
              <a:t>these kind of link failure:-</a:t>
            </a:r>
            <a:br>
              <a:rPr lang="en-US" dirty="0"/>
            </a:br>
            <a:r>
              <a:rPr lang="en-US" dirty="0">
                <a:effectLst/>
                <a:latin typeface="Arial" panose="020B0604020202020204" pitchFamily="34" charset="0"/>
              </a:rPr>
              <a:t> Under SDN architecture, it is possible that SDN controller can forward FRR routes (2</a:t>
            </a:r>
            <a:br>
              <a:rPr lang="en-US" dirty="0"/>
            </a:br>
            <a:r>
              <a:rPr lang="en-US" dirty="0">
                <a:effectLst/>
                <a:latin typeface="Arial" panose="020B0604020202020204" pitchFamily="34" charset="0"/>
              </a:rPr>
              <a:t>routes, active and backup) to forwarders so that during link failure, fast switchover</a:t>
            </a:r>
            <a:br>
              <a:rPr lang="en-US" dirty="0"/>
            </a:br>
            <a:r>
              <a:rPr lang="en-US" dirty="0">
                <a:effectLst/>
                <a:latin typeface="Arial" panose="020B0604020202020204" pitchFamily="34" charset="0"/>
              </a:rPr>
              <a:t>can take place in forwarding plane without notifying controller.</a:t>
            </a:r>
            <a:br>
              <a:rPr lang="en-US" dirty="0"/>
            </a:br>
            <a:r>
              <a:rPr lang="en-US" dirty="0">
                <a:effectLst/>
                <a:latin typeface="Arial" panose="020B0604020202020204" pitchFamily="34" charset="0"/>
              </a:rPr>
              <a:t> SDN controller can automatically deploy OAM technologies on forwarding plane</a:t>
            </a:r>
            <a:br>
              <a:rPr lang="en-US" dirty="0"/>
            </a:br>
            <a:r>
              <a:rPr lang="en-US" dirty="0">
                <a:effectLst/>
                <a:latin typeface="Arial" panose="020B0604020202020204" pitchFamily="34" charset="0"/>
              </a:rPr>
              <a:t>for failure detection. For instance, in MPLS network, SDN controller can</a:t>
            </a:r>
            <a:br>
              <a:rPr lang="en-US" dirty="0"/>
            </a:br>
            <a:r>
              <a:rPr lang="en-US" dirty="0">
                <a:effectLst/>
                <a:latin typeface="Arial" panose="020B0604020202020204" pitchFamily="34" charset="0"/>
              </a:rPr>
              <a:t>automatically deploys MPLS TP OAM on forwarding network to increase O&amp;M</a:t>
            </a:r>
            <a:br>
              <a:rPr lang="en-US" dirty="0"/>
            </a:br>
            <a:r>
              <a:rPr lang="en-US" dirty="0">
                <a:effectLst/>
                <a:latin typeface="Arial" panose="020B0604020202020204" pitchFamily="34" charset="0"/>
              </a:rPr>
              <a:t>efficiency</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48</a:t>
            </a:fld>
            <a:endParaRPr lang="ru-RU" noProof="0"/>
          </a:p>
        </p:txBody>
      </p:sp>
    </p:spTree>
    <p:extLst>
      <p:ext uri="{BB962C8B-B14F-4D97-AF65-F5344CB8AC3E}">
        <p14:creationId xmlns:p14="http://schemas.microsoft.com/office/powerpoint/2010/main" val="2448586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There are some difference in the convergence time between traditional network and </a:t>
            </a:r>
            <a:r>
              <a:rPr lang="en-US" dirty="0">
                <a:latin typeface="Arial"/>
                <a:cs typeface="Arial"/>
              </a:rPr>
              <a:t>SDN network</a:t>
            </a:r>
            <a:br>
              <a:rPr lang="en-US" dirty="0">
                <a:cs typeface="+mn-lt"/>
              </a:rPr>
            </a:br>
            <a:endParaRPr lang="en-US" dirty="0">
              <a:latin typeface="Arial"/>
              <a:cs typeface="Arial"/>
            </a:endParaRPr>
          </a:p>
          <a:p>
            <a:r>
              <a:rPr lang="en-US" dirty="0">
                <a:effectLst/>
                <a:latin typeface="Arial"/>
                <a:cs typeface="Arial"/>
              </a:rPr>
              <a:t>Take an example of traditional network as shown as figure above, when a fault</a:t>
            </a:r>
            <a:r>
              <a:rPr lang="en-US" dirty="0">
                <a:latin typeface="Arial"/>
                <a:cs typeface="Arial"/>
              </a:rPr>
              <a:t> </a:t>
            </a:r>
            <a:r>
              <a:rPr lang="en-US" dirty="0">
                <a:effectLst/>
                <a:latin typeface="Arial"/>
                <a:cs typeface="Arial"/>
              </a:rPr>
              <a:t>occur on the network. The total convergence time would be the sum of </a:t>
            </a:r>
            <a:r>
              <a:rPr lang="en-US" i="1" dirty="0">
                <a:effectLst/>
                <a:latin typeface="Arial"/>
                <a:cs typeface="Arial"/>
              </a:rPr>
              <a:t>Fault</a:t>
            </a:r>
            <a:r>
              <a:rPr lang="en-US" i="1" dirty="0">
                <a:latin typeface="Arial"/>
                <a:cs typeface="Arial"/>
              </a:rPr>
              <a:t> </a:t>
            </a:r>
            <a:r>
              <a:rPr lang="en-US" i="1" dirty="0">
                <a:effectLst/>
                <a:latin typeface="Arial"/>
                <a:cs typeface="Arial"/>
              </a:rPr>
              <a:t>detection time</a:t>
            </a:r>
            <a:r>
              <a:rPr lang="en-US" dirty="0">
                <a:effectLst/>
                <a:latin typeface="Arial"/>
                <a:cs typeface="Arial"/>
              </a:rPr>
              <a:t>, </a:t>
            </a:r>
            <a:r>
              <a:rPr lang="en-US" i="1" dirty="0">
                <a:effectLst/>
                <a:latin typeface="Arial"/>
                <a:cs typeface="Arial"/>
              </a:rPr>
              <a:t>Notification time for entire network</a:t>
            </a:r>
            <a:r>
              <a:rPr lang="en-US" dirty="0">
                <a:effectLst/>
                <a:latin typeface="Arial"/>
                <a:cs typeface="Arial"/>
              </a:rPr>
              <a:t>, </a:t>
            </a:r>
            <a:r>
              <a:rPr lang="en-US" i="1" dirty="0">
                <a:effectLst/>
                <a:latin typeface="Arial"/>
                <a:cs typeface="Arial"/>
              </a:rPr>
              <a:t>time for local route </a:t>
            </a:r>
            <a:r>
              <a:rPr lang="en-US" i="1" dirty="0">
                <a:latin typeface="Arial"/>
                <a:cs typeface="Arial"/>
              </a:rPr>
              <a:t>calculation </a:t>
            </a:r>
            <a:r>
              <a:rPr lang="en-US" dirty="0">
                <a:latin typeface="Arial"/>
                <a:cs typeface="Arial"/>
              </a:rPr>
              <a:t>on</a:t>
            </a:r>
            <a:r>
              <a:rPr lang="en-US" dirty="0">
                <a:effectLst/>
                <a:latin typeface="Arial"/>
                <a:cs typeface="Arial"/>
              </a:rPr>
              <a:t> routers and </a:t>
            </a:r>
            <a:r>
              <a:rPr lang="en-US" i="1" dirty="0">
                <a:effectLst/>
                <a:latin typeface="Arial"/>
                <a:cs typeface="Arial"/>
              </a:rPr>
              <a:t>time for local routes updates</a:t>
            </a:r>
            <a:r>
              <a:rPr lang="en-US" dirty="0">
                <a:effectLst/>
                <a:latin typeface="Arial"/>
                <a:cs typeface="Arial"/>
              </a:rPr>
              <a:t> on routers</a:t>
            </a:r>
            <a:endParaRPr lang="ru-RU" dirty="0">
              <a:latin typeface="Arial"/>
              <a:cs typeface="Arial"/>
            </a:endParaRPr>
          </a:p>
          <a:p>
            <a:br>
              <a:rPr lang="en-US" dirty="0">
                <a:cs typeface="+mn-lt"/>
              </a:rPr>
            </a:br>
            <a:r>
              <a:rPr lang="en-US" dirty="0">
                <a:latin typeface="Arial"/>
                <a:cs typeface="Arial"/>
              </a:rPr>
              <a:t>In</a:t>
            </a:r>
            <a:r>
              <a:rPr lang="en-US" dirty="0">
                <a:effectLst/>
                <a:latin typeface="Arial"/>
                <a:cs typeface="Arial"/>
              </a:rPr>
              <a:t> SDN network, all forwarders register and communicate</a:t>
            </a:r>
            <a:r>
              <a:rPr lang="en-US" dirty="0">
                <a:latin typeface="Arial"/>
                <a:cs typeface="Arial"/>
              </a:rPr>
              <a:t> </a:t>
            </a:r>
            <a:r>
              <a:rPr lang="en-US" dirty="0">
                <a:effectLst/>
                <a:latin typeface="Arial"/>
                <a:cs typeface="Arial"/>
              </a:rPr>
              <a:t>through </a:t>
            </a:r>
            <a:r>
              <a:rPr lang="en-US" i="1" dirty="0">
                <a:effectLst/>
                <a:latin typeface="Arial"/>
                <a:cs typeface="Arial"/>
              </a:rPr>
              <a:t>southbound interface</a:t>
            </a:r>
            <a:r>
              <a:rPr lang="en-US" dirty="0">
                <a:effectLst/>
                <a:latin typeface="Arial"/>
                <a:cs typeface="Arial"/>
              </a:rPr>
              <a:t> such as </a:t>
            </a:r>
            <a:r>
              <a:rPr lang="en-US" i="1" dirty="0">
                <a:effectLst/>
                <a:latin typeface="Arial"/>
                <a:cs typeface="Arial"/>
              </a:rPr>
              <a:t>OpenFlow </a:t>
            </a:r>
            <a:r>
              <a:rPr lang="en-US" dirty="0">
                <a:effectLst/>
                <a:latin typeface="Arial"/>
                <a:cs typeface="Arial"/>
              </a:rPr>
              <a:t>to the </a:t>
            </a:r>
            <a:r>
              <a:rPr lang="en-US" i="1" dirty="0">
                <a:effectLst/>
                <a:latin typeface="Arial"/>
                <a:cs typeface="Arial"/>
              </a:rPr>
              <a:t>controller</a:t>
            </a:r>
            <a:r>
              <a:rPr lang="en-US" dirty="0">
                <a:effectLst/>
                <a:latin typeface="Arial"/>
                <a:cs typeface="Arial"/>
              </a:rPr>
              <a:t>, hence the</a:t>
            </a:r>
            <a:r>
              <a:rPr lang="en-US" dirty="0">
                <a:latin typeface="Arial"/>
                <a:cs typeface="Arial"/>
              </a:rPr>
              <a:t> </a:t>
            </a:r>
            <a:r>
              <a:rPr lang="en-US" dirty="0">
                <a:effectLst/>
                <a:latin typeface="Arial"/>
                <a:cs typeface="Arial"/>
              </a:rPr>
              <a:t>controller have the global view of the topology. Once the fault occur, the </a:t>
            </a:r>
            <a:r>
              <a:rPr lang="en-US" i="1" dirty="0">
                <a:effectLst/>
                <a:latin typeface="Arial"/>
                <a:cs typeface="Arial"/>
              </a:rPr>
              <a:t>total</a:t>
            </a:r>
            <a:r>
              <a:rPr lang="en-US" i="1" dirty="0">
                <a:latin typeface="Arial"/>
                <a:cs typeface="Arial"/>
              </a:rPr>
              <a:t> </a:t>
            </a:r>
            <a:r>
              <a:rPr lang="en-US" i="1" dirty="0">
                <a:effectLst/>
                <a:latin typeface="Arial"/>
                <a:cs typeface="Arial"/>
              </a:rPr>
              <a:t>convergence time</a:t>
            </a:r>
            <a:r>
              <a:rPr lang="en-US" dirty="0">
                <a:effectLst/>
                <a:latin typeface="Arial"/>
                <a:cs typeface="Arial"/>
              </a:rPr>
              <a:t> are the sum of </a:t>
            </a:r>
            <a:r>
              <a:rPr lang="en-US" i="1" dirty="0">
                <a:effectLst/>
                <a:latin typeface="Arial"/>
                <a:cs typeface="Arial"/>
              </a:rPr>
              <a:t>fault detection time</a:t>
            </a:r>
            <a:r>
              <a:rPr lang="en-US" dirty="0">
                <a:effectLst/>
                <a:latin typeface="Arial"/>
                <a:cs typeface="Arial"/>
              </a:rPr>
              <a:t>, the </a:t>
            </a:r>
            <a:r>
              <a:rPr lang="en-US" i="1" dirty="0">
                <a:effectLst/>
                <a:latin typeface="Arial"/>
                <a:cs typeface="Arial"/>
              </a:rPr>
              <a:t>time for forwarder to</a:t>
            </a:r>
            <a:r>
              <a:rPr lang="en-US" i="1" dirty="0">
                <a:latin typeface="Arial"/>
                <a:cs typeface="Arial"/>
              </a:rPr>
              <a:t> </a:t>
            </a:r>
            <a:r>
              <a:rPr lang="en-US" i="1" dirty="0">
                <a:effectLst/>
                <a:latin typeface="Arial"/>
                <a:cs typeface="Arial"/>
              </a:rPr>
              <a:t>notify fault</a:t>
            </a:r>
            <a:r>
              <a:rPr lang="en-US" dirty="0">
                <a:effectLst/>
                <a:latin typeface="Arial"/>
                <a:cs typeface="Arial"/>
              </a:rPr>
              <a:t> to </a:t>
            </a:r>
            <a:r>
              <a:rPr lang="en-US" i="1" dirty="0">
                <a:effectLst/>
                <a:latin typeface="Arial"/>
                <a:cs typeface="Arial"/>
              </a:rPr>
              <a:t>controller</a:t>
            </a:r>
            <a:r>
              <a:rPr lang="en-US" dirty="0">
                <a:effectLst/>
                <a:latin typeface="Arial"/>
                <a:cs typeface="Arial"/>
              </a:rPr>
              <a:t>, </a:t>
            </a:r>
            <a:r>
              <a:rPr lang="en-US" i="1" dirty="0">
                <a:latin typeface="Arial"/>
                <a:cs typeface="Arial"/>
              </a:rPr>
              <a:t>calculation</a:t>
            </a:r>
            <a:r>
              <a:rPr lang="en-US" i="1" dirty="0">
                <a:effectLst/>
                <a:latin typeface="Arial"/>
                <a:cs typeface="Arial"/>
              </a:rPr>
              <a:t> for new route</a:t>
            </a:r>
            <a:r>
              <a:rPr lang="en-US" dirty="0">
                <a:effectLst/>
                <a:latin typeface="Arial"/>
                <a:cs typeface="Arial"/>
              </a:rPr>
              <a:t> and </a:t>
            </a:r>
            <a:r>
              <a:rPr lang="en-US" i="1" dirty="0">
                <a:effectLst/>
                <a:latin typeface="Arial"/>
                <a:cs typeface="Arial"/>
              </a:rPr>
              <a:t>time for routes updates to</a:t>
            </a:r>
            <a:r>
              <a:rPr lang="en-US" i="1" dirty="0">
                <a:latin typeface="Arial"/>
                <a:cs typeface="Arial"/>
              </a:rPr>
              <a:t> </a:t>
            </a:r>
            <a:r>
              <a:rPr lang="en-US" i="1" dirty="0">
                <a:effectLst/>
                <a:latin typeface="Arial"/>
                <a:cs typeface="Arial"/>
              </a:rPr>
              <a:t>forwarder</a:t>
            </a:r>
            <a:r>
              <a:rPr lang="en-US" dirty="0">
                <a:effectLst/>
                <a:latin typeface="Arial"/>
                <a:cs typeface="Arial"/>
              </a:rPr>
              <a:t>.</a:t>
            </a:r>
            <a:br>
              <a:rPr lang="en-US" dirty="0">
                <a:cs typeface="+mn-lt"/>
              </a:rPr>
            </a:br>
            <a:endParaRPr lang="en-US" dirty="0">
              <a:latin typeface="Arial"/>
              <a:cs typeface="Arial"/>
            </a:endParaRPr>
          </a:p>
          <a:p>
            <a:r>
              <a:rPr lang="en-US" dirty="0">
                <a:effectLst/>
                <a:latin typeface="Arial"/>
                <a:cs typeface="Arial"/>
              </a:rPr>
              <a:t>To shorten the SDN network convergence time, the centralized route calculation time t3'</a:t>
            </a:r>
            <a:r>
              <a:rPr lang="en-US" dirty="0">
                <a:latin typeface="Arial"/>
                <a:cs typeface="Arial"/>
              </a:rPr>
              <a:t> </a:t>
            </a:r>
            <a:r>
              <a:rPr lang="en-US" dirty="0">
                <a:effectLst/>
                <a:latin typeface="Arial"/>
                <a:cs typeface="Arial"/>
              </a:rPr>
              <a:t>and route update time on controller t4' must be shortened.</a:t>
            </a:r>
            <a:r>
              <a:rPr lang="en-US" dirty="0">
                <a:latin typeface="Arial"/>
                <a:cs typeface="Arial"/>
              </a:rPr>
              <a:t> </a:t>
            </a:r>
            <a:r>
              <a:rPr lang="en-US" dirty="0">
                <a:effectLst/>
                <a:latin typeface="Arial"/>
                <a:cs typeface="Arial"/>
              </a:rPr>
              <a:t> The fault notification time t2'</a:t>
            </a:r>
            <a:r>
              <a:rPr lang="en-US" dirty="0">
                <a:latin typeface="Arial"/>
                <a:cs typeface="Arial"/>
              </a:rPr>
              <a:t> </a:t>
            </a:r>
            <a:r>
              <a:rPr lang="en-US" dirty="0">
                <a:effectLst/>
                <a:latin typeface="Arial"/>
                <a:cs typeface="Arial"/>
              </a:rPr>
              <a:t>is shorter than t2, so the key to shorten SDN network convergence time is the algorithm,</a:t>
            </a:r>
            <a:r>
              <a:rPr lang="en-US" dirty="0">
                <a:latin typeface="Arial"/>
                <a:cs typeface="Arial"/>
              </a:rPr>
              <a:t> </a:t>
            </a:r>
            <a:r>
              <a:rPr lang="en-US" dirty="0">
                <a:effectLst/>
                <a:latin typeface="Arial"/>
                <a:cs typeface="Arial"/>
              </a:rPr>
              <a:t>hardware performance, and distributed computing capability of the controller.</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51</a:t>
            </a:fld>
            <a:endParaRPr lang="ru-RU" noProof="0"/>
          </a:p>
        </p:txBody>
      </p:sp>
    </p:spTree>
    <p:extLst>
      <p:ext uri="{BB962C8B-B14F-4D97-AF65-F5344CB8AC3E}">
        <p14:creationId xmlns:p14="http://schemas.microsoft.com/office/powerpoint/2010/main" val="2122036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SDN controller is able to control large size network by scaling the server clusters to handle</a:t>
            </a:r>
            <a:r>
              <a:rPr lang="en-US" dirty="0">
                <a:latin typeface="Arial"/>
                <a:cs typeface="Arial"/>
              </a:rPr>
              <a:t> </a:t>
            </a:r>
            <a:r>
              <a:rPr lang="en-US" dirty="0">
                <a:effectLst/>
                <a:latin typeface="Arial"/>
                <a:cs typeface="Arial"/>
              </a:rPr>
              <a:t>different parts of forwarding devices.</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52</a:t>
            </a:fld>
            <a:endParaRPr lang="ru-RU" noProof="0"/>
          </a:p>
        </p:txBody>
      </p:sp>
    </p:spTree>
    <p:extLst>
      <p:ext uri="{BB962C8B-B14F-4D97-AF65-F5344CB8AC3E}">
        <p14:creationId xmlns:p14="http://schemas.microsoft.com/office/powerpoint/2010/main" val="3609977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A characteristic of Open SDN is that its interfaces should remain standard, well</a:t>
            </a:r>
            <a:r>
              <a:rPr lang="en-US" dirty="0">
                <a:latin typeface="Arial"/>
                <a:cs typeface="Arial"/>
              </a:rPr>
              <a:t> </a:t>
            </a:r>
            <a:r>
              <a:rPr lang="en-US" dirty="0">
                <a:effectLst/>
                <a:latin typeface="Arial"/>
                <a:cs typeface="Arial"/>
              </a:rPr>
              <a:t>documented, and not proprietary. </a:t>
            </a:r>
            <a:endParaRPr lang="ru-RU" dirty="0">
              <a:latin typeface="Arial"/>
              <a:cs typeface="Arial"/>
            </a:endParaRPr>
          </a:p>
          <a:p>
            <a:endParaRPr lang="en-US" dirty="0">
              <a:latin typeface="Arial"/>
              <a:cs typeface="Arial"/>
            </a:endParaRPr>
          </a:p>
          <a:p>
            <a:r>
              <a:rPr lang="en-US" dirty="0">
                <a:effectLst/>
                <a:latin typeface="Arial"/>
                <a:cs typeface="Arial"/>
              </a:rPr>
              <a:t>The APIs that are defined should give software sufficient</a:t>
            </a:r>
            <a:r>
              <a:rPr lang="en-US" dirty="0">
                <a:latin typeface="Arial"/>
                <a:cs typeface="Arial"/>
              </a:rPr>
              <a:t> </a:t>
            </a:r>
            <a:r>
              <a:rPr lang="en-US" dirty="0">
                <a:effectLst/>
                <a:latin typeface="Arial"/>
                <a:cs typeface="Arial"/>
              </a:rPr>
              <a:t>control to experiment with and control various control plane options. </a:t>
            </a:r>
            <a:endParaRPr lang="ru-RU">
              <a:latin typeface="Arial"/>
              <a:cs typeface="Arial"/>
            </a:endParaRPr>
          </a:p>
          <a:p>
            <a:endParaRPr lang="en-US" dirty="0">
              <a:latin typeface="Arial"/>
              <a:cs typeface="Arial"/>
            </a:endParaRPr>
          </a:p>
          <a:p>
            <a:r>
              <a:rPr lang="en-US" dirty="0">
                <a:effectLst/>
                <a:latin typeface="Arial"/>
                <a:cs typeface="Arial"/>
              </a:rPr>
              <a:t>The premise is that</a:t>
            </a:r>
            <a:r>
              <a:rPr lang="en-US" dirty="0">
                <a:latin typeface="Arial"/>
                <a:cs typeface="Arial"/>
              </a:rPr>
              <a:t> </a:t>
            </a:r>
            <a:r>
              <a:rPr lang="en-US" dirty="0">
                <a:effectLst/>
                <a:latin typeface="Arial"/>
                <a:cs typeface="Arial"/>
              </a:rPr>
              <a:t>keeping open both the northbound and southbound interfaces to the SDN controller will</a:t>
            </a:r>
            <a:r>
              <a:rPr lang="en-US" dirty="0">
                <a:latin typeface="Arial"/>
                <a:cs typeface="Arial"/>
              </a:rPr>
              <a:t> </a:t>
            </a:r>
            <a:r>
              <a:rPr lang="en-US" dirty="0">
                <a:effectLst/>
                <a:latin typeface="Arial"/>
                <a:cs typeface="Arial"/>
              </a:rPr>
              <a:t>allow for research into new and innovative methods of network operation. </a:t>
            </a:r>
            <a:endParaRPr lang="ru-RU" dirty="0">
              <a:latin typeface="Arial"/>
              <a:cs typeface="Arial"/>
            </a:endParaRPr>
          </a:p>
          <a:p>
            <a:endParaRPr lang="en-US" dirty="0">
              <a:latin typeface="Arial"/>
              <a:cs typeface="Arial"/>
            </a:endParaRPr>
          </a:p>
          <a:p>
            <a:r>
              <a:rPr lang="en-US" dirty="0">
                <a:effectLst/>
                <a:latin typeface="Arial"/>
                <a:cs typeface="Arial"/>
              </a:rPr>
              <a:t>Research</a:t>
            </a:r>
            <a:r>
              <a:rPr lang="en-US" dirty="0">
                <a:latin typeface="Arial"/>
                <a:cs typeface="Arial"/>
              </a:rPr>
              <a:t> </a:t>
            </a:r>
            <a:r>
              <a:rPr lang="en-US" dirty="0">
                <a:effectLst/>
                <a:latin typeface="Arial"/>
                <a:cs typeface="Arial"/>
              </a:rPr>
              <a:t>institutions as well as entrepreneurs can take advantage of this capability in order to easily</a:t>
            </a:r>
            <a:r>
              <a:rPr lang="en-US" dirty="0">
                <a:latin typeface="Arial"/>
                <a:cs typeface="Arial"/>
              </a:rPr>
              <a:t> </a:t>
            </a:r>
            <a:r>
              <a:rPr lang="en-US" dirty="0">
                <a:effectLst/>
                <a:latin typeface="Arial"/>
                <a:cs typeface="Arial"/>
              </a:rPr>
              <a:t>experiment with and test new ideas. Hence the speed at which network technology is</a:t>
            </a:r>
            <a:r>
              <a:rPr lang="en-US" dirty="0">
                <a:latin typeface="Arial"/>
                <a:cs typeface="Arial"/>
              </a:rPr>
              <a:t> </a:t>
            </a:r>
            <a:r>
              <a:rPr lang="en-US" dirty="0">
                <a:effectLst/>
                <a:latin typeface="Arial"/>
                <a:cs typeface="Arial"/>
              </a:rPr>
              <a:t>developed and deployed is greatly increased as much larger numbers of individuals and</a:t>
            </a:r>
            <a:r>
              <a:rPr lang="en-US" dirty="0">
                <a:latin typeface="Arial"/>
                <a:cs typeface="Arial"/>
              </a:rPr>
              <a:t> </a:t>
            </a:r>
            <a:r>
              <a:rPr lang="en-US" dirty="0">
                <a:effectLst/>
                <a:latin typeface="Arial"/>
                <a:cs typeface="Arial"/>
              </a:rPr>
              <a:t>organizations are able to apply themselves to today’s network problems, resulting in better</a:t>
            </a:r>
            <a:r>
              <a:rPr lang="en-US" dirty="0">
                <a:latin typeface="Arial"/>
                <a:cs typeface="Arial"/>
              </a:rPr>
              <a:t> </a:t>
            </a:r>
            <a:r>
              <a:rPr lang="en-US" dirty="0">
                <a:effectLst/>
                <a:latin typeface="Arial"/>
                <a:cs typeface="Arial"/>
              </a:rPr>
              <a:t>and faster technological advancement in the structure and functioning of networks. </a:t>
            </a:r>
            <a:endParaRPr lang="ru-RU" dirty="0">
              <a:latin typeface="Arial"/>
              <a:cs typeface="Arial"/>
            </a:endParaRPr>
          </a:p>
          <a:p>
            <a:endParaRPr lang="en-US" dirty="0">
              <a:latin typeface="Arial"/>
              <a:cs typeface="Arial"/>
            </a:endParaRPr>
          </a:p>
          <a:p>
            <a:r>
              <a:rPr lang="en-US" dirty="0">
                <a:effectLst/>
                <a:latin typeface="Arial"/>
                <a:cs typeface="Arial"/>
              </a:rPr>
              <a:t>The</a:t>
            </a:r>
            <a:r>
              <a:rPr lang="en-US" dirty="0">
                <a:latin typeface="Arial"/>
                <a:cs typeface="Arial"/>
              </a:rPr>
              <a:t> </a:t>
            </a:r>
            <a:r>
              <a:rPr lang="en-US" dirty="0">
                <a:effectLst/>
                <a:latin typeface="Arial"/>
                <a:cs typeface="Arial"/>
              </a:rPr>
              <a:t>presence of these open interfaces also encourages SDN-related open source projects. </a:t>
            </a:r>
            <a:endParaRPr lang="ru-RU" dirty="0">
              <a:latin typeface="Arial"/>
              <a:cs typeface="Arial"/>
            </a:endParaRPr>
          </a:p>
          <a:p>
            <a:endParaRPr lang="en-US" dirty="0">
              <a:latin typeface="Arial"/>
              <a:cs typeface="Arial"/>
            </a:endParaRPr>
          </a:p>
          <a:p>
            <a:r>
              <a:rPr lang="en-US" dirty="0">
                <a:effectLst/>
                <a:latin typeface="Arial"/>
                <a:cs typeface="Arial"/>
              </a:rPr>
              <a:t>In</a:t>
            </a:r>
            <a:r>
              <a:rPr lang="en-US" dirty="0">
                <a:latin typeface="Arial"/>
                <a:cs typeface="Arial"/>
              </a:rPr>
              <a:t> </a:t>
            </a:r>
            <a:r>
              <a:rPr lang="en-US" dirty="0">
                <a:effectLst/>
                <a:latin typeface="Arial"/>
                <a:cs typeface="Arial"/>
              </a:rPr>
              <a:t>addition to facilitating research and experimentation, open interfaces permit equipment</a:t>
            </a:r>
            <a:r>
              <a:rPr lang="en-US" dirty="0">
                <a:latin typeface="Arial"/>
                <a:cs typeface="Arial"/>
              </a:rPr>
              <a:t> </a:t>
            </a:r>
            <a:r>
              <a:rPr lang="en-US" dirty="0">
                <a:effectLst/>
                <a:latin typeface="Arial"/>
                <a:cs typeface="Arial"/>
              </a:rPr>
              <a:t>from different vendors to interoperate. </a:t>
            </a:r>
            <a:endParaRPr lang="ru-RU" dirty="0">
              <a:latin typeface="Arial"/>
              <a:cs typeface="Arial"/>
            </a:endParaRPr>
          </a:p>
          <a:p>
            <a:endParaRPr lang="en-US" dirty="0">
              <a:latin typeface="Arial"/>
              <a:cs typeface="Arial"/>
            </a:endParaRPr>
          </a:p>
          <a:p>
            <a:r>
              <a:rPr lang="en-US" dirty="0">
                <a:effectLst/>
                <a:latin typeface="Arial"/>
                <a:cs typeface="Arial"/>
              </a:rPr>
              <a:t>This normally produces a competitive environment</a:t>
            </a:r>
            <a:r>
              <a:rPr lang="en-US" dirty="0">
                <a:latin typeface="Arial"/>
                <a:cs typeface="Arial"/>
              </a:rPr>
              <a:t> </a:t>
            </a:r>
            <a:r>
              <a:rPr lang="en-US" dirty="0">
                <a:effectLst/>
                <a:latin typeface="Arial"/>
                <a:cs typeface="Arial"/>
              </a:rPr>
              <a:t>which lowers costs to consumers of network equipment.</a:t>
            </a:r>
            <a:r>
              <a:rPr lang="en-US" dirty="0">
                <a:latin typeface="Arial"/>
                <a:cs typeface="Arial"/>
              </a:rPr>
              <a:t>  </a:t>
            </a:r>
            <a:r>
              <a:rPr lang="en-US" dirty="0">
                <a:effectLst/>
                <a:latin typeface="Arial"/>
                <a:cs typeface="Arial"/>
              </a:rPr>
              <a:t>This reduction in network</a:t>
            </a:r>
            <a:r>
              <a:rPr lang="en-US" dirty="0">
                <a:latin typeface="Arial"/>
                <a:cs typeface="Arial"/>
              </a:rPr>
              <a:t> </a:t>
            </a:r>
            <a:r>
              <a:rPr lang="en-US" dirty="0">
                <a:effectLst/>
                <a:latin typeface="Arial"/>
                <a:cs typeface="Arial"/>
              </a:rPr>
              <a:t>equipment costs has been part of the SDN agenda since its inception.</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54</a:t>
            </a:fld>
            <a:endParaRPr lang="ru-RU" noProof="0"/>
          </a:p>
        </p:txBody>
      </p:sp>
    </p:spTree>
    <p:extLst>
      <p:ext uri="{BB962C8B-B14F-4D97-AF65-F5344CB8AC3E}">
        <p14:creationId xmlns:p14="http://schemas.microsoft.com/office/powerpoint/2010/main" val="1655821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Within an SDN environment, the apps running on top of the SDN Controller are what</a:t>
            </a:r>
            <a:r>
              <a:rPr lang="en-US" dirty="0">
                <a:latin typeface="Arial"/>
                <a:cs typeface="Arial"/>
              </a:rPr>
              <a:t> </a:t>
            </a:r>
            <a:r>
              <a:rPr lang="en-US" dirty="0">
                <a:effectLst/>
                <a:latin typeface="Arial"/>
                <a:cs typeface="Arial"/>
              </a:rPr>
              <a:t>provide the higher level orchestration and programmability of the network.</a:t>
            </a:r>
            <a:br>
              <a:rPr lang="en-US" dirty="0">
                <a:cs typeface="+mn-lt"/>
              </a:rPr>
            </a:br>
            <a:endParaRPr lang="en-US" dirty="0">
              <a:latin typeface="Arial"/>
              <a:cs typeface="Arial"/>
            </a:endParaRPr>
          </a:p>
          <a:p>
            <a:r>
              <a:rPr lang="en-US" dirty="0">
                <a:effectLst/>
                <a:latin typeface="Arial"/>
                <a:cs typeface="Arial"/>
              </a:rPr>
              <a:t>Client/Server Mode : Recommended using this C/S Model to provide open source and</a:t>
            </a:r>
            <a:r>
              <a:rPr lang="en-US" dirty="0">
                <a:latin typeface="Arial"/>
                <a:cs typeface="Arial"/>
              </a:rPr>
              <a:t> </a:t>
            </a:r>
            <a:r>
              <a:rPr lang="en-US" dirty="0">
                <a:effectLst/>
                <a:latin typeface="Arial"/>
                <a:cs typeface="Arial"/>
              </a:rPr>
              <a:t>programmable API .</a:t>
            </a:r>
            <a:br>
              <a:rPr lang="en-US" dirty="0">
                <a:cs typeface="+mn-lt"/>
              </a:rPr>
            </a:br>
            <a:endParaRPr lang="en-US" dirty="0">
              <a:latin typeface="Arial"/>
              <a:cs typeface="Arial"/>
            </a:endParaRPr>
          </a:p>
          <a:p>
            <a:r>
              <a:rPr lang="en-US" dirty="0">
                <a:effectLst/>
                <a:latin typeface="Arial"/>
                <a:cs typeface="Arial"/>
              </a:rPr>
              <a:t>Loosely coupled of applications and controllers provide opportunity to deploy</a:t>
            </a:r>
            <a:r>
              <a:rPr lang="en-US" dirty="0">
                <a:latin typeface="Arial"/>
                <a:cs typeface="Arial"/>
              </a:rPr>
              <a:t> </a:t>
            </a:r>
            <a:r>
              <a:rPr lang="en-US" dirty="0">
                <a:effectLst/>
                <a:latin typeface="Arial"/>
                <a:cs typeface="Arial"/>
              </a:rPr>
              <a:t>independently, and no restriction or limitation on programming</a:t>
            </a:r>
            <a:r>
              <a:rPr lang="en-US" dirty="0">
                <a:latin typeface="Arial"/>
                <a:cs typeface="Arial"/>
              </a:rPr>
              <a:t> </a:t>
            </a:r>
            <a:r>
              <a:rPr lang="en-US" dirty="0">
                <a:effectLst/>
                <a:latin typeface="Arial"/>
                <a:cs typeface="Arial"/>
              </a:rPr>
              <a:t>language/platform/deployment location. </a:t>
            </a:r>
            <a:endParaRPr lang="en-US" dirty="0">
              <a:latin typeface="Arial"/>
              <a:cs typeface="Arial"/>
            </a:endParaRPr>
          </a:p>
          <a:p>
            <a:endParaRPr lang="en-US" dirty="0">
              <a:latin typeface="Arial"/>
              <a:cs typeface="Arial"/>
            </a:endParaRPr>
          </a:p>
          <a:p>
            <a:r>
              <a:rPr lang="en-US" dirty="0">
                <a:effectLst/>
                <a:latin typeface="Arial"/>
                <a:cs typeface="Arial"/>
              </a:rPr>
              <a:t>APP and the controller are</a:t>
            </a:r>
            <a:r>
              <a:rPr lang="en-US" dirty="0">
                <a:latin typeface="Arial"/>
                <a:cs typeface="Arial"/>
              </a:rPr>
              <a:t> </a:t>
            </a:r>
            <a:r>
              <a:rPr lang="en-US" dirty="0">
                <a:effectLst/>
                <a:latin typeface="Arial"/>
                <a:cs typeface="Arial"/>
              </a:rPr>
              <a:t>independently of each other.</a:t>
            </a:r>
            <a:r>
              <a:rPr lang="en-US" dirty="0">
                <a:latin typeface="Arial"/>
                <a:cs typeface="Arial"/>
              </a:rPr>
              <a:t> </a:t>
            </a:r>
            <a:r>
              <a:rPr lang="en-US" dirty="0">
                <a:effectLst/>
                <a:latin typeface="Arial"/>
                <a:cs typeface="Arial"/>
              </a:rPr>
              <a:t>Most of controller support this mode.</a:t>
            </a:r>
            <a:endParaRPr lang="en-US" dirty="0"/>
          </a:p>
          <a:p>
            <a:br>
              <a:rPr lang="en-US" dirty="0">
                <a:cs typeface="+mn-lt"/>
              </a:rPr>
            </a:br>
            <a:r>
              <a:rPr lang="en-US" dirty="0">
                <a:latin typeface="Arial"/>
                <a:cs typeface="Arial"/>
              </a:rPr>
              <a:t>Performance</a:t>
            </a:r>
            <a:r>
              <a:rPr lang="en-US" dirty="0">
                <a:effectLst/>
                <a:latin typeface="Arial"/>
                <a:cs typeface="Arial"/>
              </a:rPr>
              <a:t> lower than Embedded Programming Structure</a:t>
            </a:r>
            <a:br>
              <a:rPr lang="en-US" dirty="0">
                <a:cs typeface="+mn-lt"/>
              </a:rPr>
            </a:br>
            <a:r>
              <a:rPr lang="en-US" dirty="0">
                <a:latin typeface="Arial"/>
                <a:cs typeface="Arial"/>
              </a:rPr>
              <a:t> </a:t>
            </a:r>
            <a:endParaRPr lang="ru-RU" dirty="0">
              <a:latin typeface="Arial"/>
              <a:cs typeface="Arial"/>
            </a:endParaRPr>
          </a:p>
          <a:p>
            <a:r>
              <a:rPr lang="en-US" dirty="0">
                <a:effectLst/>
                <a:latin typeface="Arial"/>
                <a:cs typeface="Arial"/>
              </a:rPr>
              <a:t>Embedded Programming Structure :</a:t>
            </a:r>
            <a:br>
              <a:rPr lang="en-US" dirty="0">
                <a:cs typeface="+mn-lt"/>
              </a:rPr>
            </a:br>
            <a:endParaRPr lang="en-US" dirty="0">
              <a:latin typeface="Arial"/>
              <a:cs typeface="Arial"/>
            </a:endParaRPr>
          </a:p>
          <a:p>
            <a:r>
              <a:rPr lang="en-US" dirty="0">
                <a:latin typeface="Arial"/>
                <a:cs typeface="Arial"/>
              </a:rPr>
              <a:t>- </a:t>
            </a:r>
            <a:r>
              <a:rPr lang="en-US" dirty="0">
                <a:effectLst/>
                <a:latin typeface="Arial"/>
                <a:cs typeface="Arial"/>
              </a:rPr>
              <a:t>Restrict by programming language such as JAVA/C, depend on Platform,</a:t>
            </a:r>
            <a:r>
              <a:rPr lang="en-US" dirty="0">
                <a:latin typeface="Arial"/>
                <a:cs typeface="Arial"/>
              </a:rPr>
              <a:t> </a:t>
            </a:r>
            <a:r>
              <a:rPr lang="en-US" dirty="0">
                <a:effectLst/>
                <a:latin typeface="Arial"/>
                <a:cs typeface="Arial"/>
              </a:rPr>
              <a:t>deployment location and run together with controller.</a:t>
            </a:r>
            <a:endParaRPr lang="ru-RU" dirty="0">
              <a:latin typeface="Arial"/>
              <a:cs typeface="Arial"/>
            </a:endParaRPr>
          </a:p>
          <a:p>
            <a:br>
              <a:rPr lang="en-US" dirty="0">
                <a:cs typeface="+mn-lt"/>
              </a:rPr>
            </a:br>
            <a:r>
              <a:rPr lang="en-US" dirty="0">
                <a:latin typeface="Arial"/>
                <a:cs typeface="Arial"/>
              </a:rPr>
              <a:t>- </a:t>
            </a:r>
            <a:r>
              <a:rPr lang="en-US" dirty="0">
                <a:effectLst/>
                <a:latin typeface="Arial"/>
                <a:cs typeface="Arial"/>
              </a:rPr>
              <a:t>Example Apps that run on MS WIN/MAC OS </a:t>
            </a:r>
            <a:r>
              <a:rPr lang="en-US" dirty="0" err="1">
                <a:effectLst/>
                <a:latin typeface="Arial"/>
                <a:cs typeface="Arial"/>
              </a:rPr>
              <a:t>etc</a:t>
            </a:r>
            <a:r>
              <a:rPr lang="en-US" dirty="0">
                <a:effectLst/>
                <a:latin typeface="Arial"/>
                <a:cs typeface="Arial"/>
              </a:rPr>
              <a:t> is based on this structure.</a:t>
            </a:r>
            <a:endParaRPr lang="ru-RU" dirty="0">
              <a:latin typeface="Arial"/>
              <a:cs typeface="Arial"/>
            </a:endParaRPr>
          </a:p>
          <a:p>
            <a:br>
              <a:rPr lang="en-US" dirty="0">
                <a:cs typeface="+mn-lt"/>
              </a:rPr>
            </a:br>
            <a:r>
              <a:rPr lang="en-US" dirty="0">
                <a:latin typeface="Arial"/>
                <a:cs typeface="Arial"/>
              </a:rPr>
              <a:t>- </a:t>
            </a:r>
            <a:r>
              <a:rPr lang="en-US" dirty="0">
                <a:effectLst/>
                <a:latin typeface="Arial"/>
                <a:cs typeface="Arial"/>
              </a:rPr>
              <a:t>Performance much better than C/S.</a:t>
            </a:r>
          </a:p>
          <a:p>
            <a:endParaRPr lang="en-US"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55</a:t>
            </a:fld>
            <a:endParaRPr lang="ru-RU" noProof="0"/>
          </a:p>
        </p:txBody>
      </p:sp>
    </p:spTree>
    <p:extLst>
      <p:ext uri="{BB962C8B-B14F-4D97-AF65-F5344CB8AC3E}">
        <p14:creationId xmlns:p14="http://schemas.microsoft.com/office/powerpoint/2010/main" val="4285879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SDN not only provide open </a:t>
            </a:r>
            <a:r>
              <a:rPr lang="en-US" i="1" dirty="0">
                <a:effectLst/>
                <a:latin typeface="Arial"/>
                <a:cs typeface="Arial"/>
              </a:rPr>
              <a:t>Northbound interface</a:t>
            </a:r>
            <a:r>
              <a:rPr lang="en-US" dirty="0">
                <a:effectLst/>
                <a:latin typeface="Arial"/>
                <a:cs typeface="Arial"/>
              </a:rPr>
              <a:t> support variety of application, it also</a:t>
            </a:r>
            <a:r>
              <a:rPr lang="en-US" dirty="0">
                <a:latin typeface="Arial"/>
                <a:cs typeface="Arial"/>
              </a:rPr>
              <a:t> </a:t>
            </a:r>
            <a:r>
              <a:rPr lang="en-US" dirty="0">
                <a:effectLst/>
                <a:latin typeface="Arial"/>
                <a:cs typeface="Arial"/>
              </a:rPr>
              <a:t>provide </a:t>
            </a:r>
            <a:r>
              <a:rPr lang="en-US" dirty="0">
                <a:latin typeface="Arial"/>
                <a:cs typeface="Arial"/>
              </a:rPr>
              <a:t>open</a:t>
            </a:r>
            <a:r>
              <a:rPr lang="en-US" dirty="0">
                <a:effectLst/>
                <a:latin typeface="Arial"/>
                <a:cs typeface="Arial"/>
              </a:rPr>
              <a:t> </a:t>
            </a:r>
            <a:r>
              <a:rPr lang="en-US" i="1" dirty="0">
                <a:effectLst/>
                <a:latin typeface="Arial"/>
                <a:cs typeface="Arial"/>
              </a:rPr>
              <a:t>Southbound interfaces</a:t>
            </a:r>
            <a:r>
              <a:rPr lang="en-US" dirty="0">
                <a:effectLst/>
                <a:latin typeface="Arial"/>
                <a:cs typeface="Arial"/>
              </a:rPr>
              <a:t> to support multi-vendor forwarders.</a:t>
            </a:r>
            <a:br>
              <a:rPr lang="en-US" dirty="0">
                <a:cs typeface="+mn-lt"/>
              </a:rPr>
            </a:br>
            <a:endParaRPr lang="en-US" dirty="0">
              <a:latin typeface="Arial"/>
              <a:cs typeface="Arial"/>
            </a:endParaRPr>
          </a:p>
          <a:p>
            <a:r>
              <a:rPr lang="en-US" dirty="0">
                <a:effectLst/>
                <a:latin typeface="Arial"/>
                <a:cs typeface="Arial"/>
              </a:rPr>
              <a:t>In order to solve the multi-vendor hardware compatibility issues:</a:t>
            </a:r>
            <a:endParaRPr lang="ru-RU" dirty="0">
              <a:latin typeface="Arial"/>
              <a:cs typeface="Arial"/>
            </a:endParaRPr>
          </a:p>
          <a:p>
            <a:r>
              <a:rPr lang="en-US" dirty="0">
                <a:latin typeface="Arial"/>
                <a:cs typeface="Arial"/>
              </a:rPr>
              <a:t>- </a:t>
            </a:r>
            <a:r>
              <a:rPr lang="en-US" dirty="0">
                <a:effectLst/>
                <a:latin typeface="Arial"/>
                <a:cs typeface="Arial"/>
              </a:rPr>
              <a:t>Vendor can adopt </a:t>
            </a:r>
            <a:r>
              <a:rPr lang="en-US" dirty="0">
                <a:latin typeface="Arial"/>
                <a:cs typeface="Arial"/>
              </a:rPr>
              <a:t>standard</a:t>
            </a:r>
            <a:r>
              <a:rPr lang="en-US" dirty="0">
                <a:effectLst/>
                <a:latin typeface="Arial"/>
                <a:cs typeface="Arial"/>
              </a:rPr>
              <a:t> </a:t>
            </a:r>
            <a:r>
              <a:rPr lang="en-US" i="1" dirty="0" err="1">
                <a:effectLst/>
                <a:latin typeface="Arial"/>
                <a:cs typeface="Arial"/>
              </a:rPr>
              <a:t>Openflow</a:t>
            </a:r>
            <a:r>
              <a:rPr lang="en-US" i="1" dirty="0">
                <a:effectLst/>
                <a:latin typeface="Arial"/>
                <a:cs typeface="Arial"/>
              </a:rPr>
              <a:t> protocol</a:t>
            </a:r>
            <a:r>
              <a:rPr lang="en-US" dirty="0">
                <a:effectLst/>
                <a:latin typeface="Arial"/>
                <a:cs typeface="Arial"/>
              </a:rPr>
              <a:t>, so that controller able to</a:t>
            </a:r>
            <a:r>
              <a:rPr lang="en-US" dirty="0">
                <a:latin typeface="Arial"/>
                <a:cs typeface="Arial"/>
              </a:rPr>
              <a:t> </a:t>
            </a:r>
            <a:r>
              <a:rPr lang="en-US" dirty="0">
                <a:effectLst/>
                <a:latin typeface="Arial"/>
                <a:cs typeface="Arial"/>
              </a:rPr>
              <a:t>communicate with forwarder and advertise </a:t>
            </a:r>
            <a:r>
              <a:rPr lang="en-US" i="1" dirty="0">
                <a:effectLst/>
                <a:latin typeface="Arial"/>
                <a:cs typeface="Arial"/>
              </a:rPr>
              <a:t>flow table</a:t>
            </a:r>
            <a:r>
              <a:rPr lang="en-US" dirty="0">
                <a:effectLst/>
                <a:latin typeface="Arial"/>
                <a:cs typeface="Arial"/>
              </a:rPr>
              <a:t> directly into the devices</a:t>
            </a:r>
            <a:br>
              <a:rPr lang="en-US" dirty="0">
                <a:cs typeface="+mn-lt"/>
              </a:rPr>
            </a:br>
            <a:r>
              <a:rPr lang="en-US" dirty="0">
                <a:latin typeface="Arial"/>
                <a:cs typeface="Arial"/>
              </a:rPr>
              <a:t>- </a:t>
            </a:r>
            <a:r>
              <a:rPr lang="en-US" dirty="0">
                <a:effectLst/>
                <a:latin typeface="Arial"/>
                <a:cs typeface="Arial"/>
              </a:rPr>
              <a:t>Or, controller supports vendor specific plugin function</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56</a:t>
            </a:fld>
            <a:endParaRPr lang="ru-RU" noProof="0"/>
          </a:p>
        </p:txBody>
      </p:sp>
    </p:spTree>
    <p:extLst>
      <p:ext uri="{BB962C8B-B14F-4D97-AF65-F5344CB8AC3E}">
        <p14:creationId xmlns:p14="http://schemas.microsoft.com/office/powerpoint/2010/main" val="2426667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Network Function Virtualization Offer a new network architecture concept that decouples</a:t>
            </a:r>
            <a:r>
              <a:rPr lang="en-US" dirty="0">
                <a:latin typeface="Arial"/>
                <a:cs typeface="Arial"/>
              </a:rPr>
              <a:t> </a:t>
            </a:r>
            <a:r>
              <a:rPr lang="en-US" dirty="0">
                <a:effectLst/>
                <a:latin typeface="Arial"/>
                <a:cs typeface="Arial"/>
              </a:rPr>
              <a:t>the network functions, such as Network Address Translation (NAT), Firewall, Intrusion</a:t>
            </a:r>
            <a:r>
              <a:rPr lang="en-US" dirty="0">
                <a:latin typeface="Arial"/>
                <a:cs typeface="Arial"/>
              </a:rPr>
              <a:t> </a:t>
            </a:r>
            <a:r>
              <a:rPr lang="en-US" dirty="0">
                <a:effectLst/>
                <a:latin typeface="Arial"/>
                <a:cs typeface="Arial"/>
              </a:rPr>
              <a:t>Detection, domain name services</a:t>
            </a:r>
            <a:r>
              <a:rPr lang="en-US" dirty="0">
                <a:latin typeface="Arial"/>
                <a:cs typeface="Arial"/>
              </a:rPr>
              <a:t> </a:t>
            </a:r>
            <a:r>
              <a:rPr lang="en-US" dirty="0">
                <a:effectLst/>
                <a:latin typeface="Arial"/>
                <a:cs typeface="Arial"/>
              </a:rPr>
              <a:t>(DNS),</a:t>
            </a:r>
            <a:r>
              <a:rPr lang="en-US" dirty="0">
                <a:latin typeface="Arial"/>
                <a:cs typeface="Arial"/>
              </a:rPr>
              <a:t> </a:t>
            </a:r>
            <a:r>
              <a:rPr lang="en-US" dirty="0">
                <a:effectLst/>
                <a:latin typeface="Arial"/>
                <a:cs typeface="Arial"/>
              </a:rPr>
              <a:t>SGSN/GGSN/IMS, to name a few, from proprietary</a:t>
            </a:r>
            <a:r>
              <a:rPr lang="en-US" dirty="0">
                <a:latin typeface="Arial"/>
                <a:cs typeface="Arial"/>
              </a:rPr>
              <a:t> </a:t>
            </a:r>
            <a:r>
              <a:rPr lang="en-US" dirty="0">
                <a:effectLst/>
                <a:latin typeface="Arial"/>
                <a:cs typeface="Arial"/>
              </a:rPr>
              <a:t>hardware appliances so they run in software.</a:t>
            </a:r>
            <a:endParaRPr lang="ru-RU" dirty="0">
              <a:latin typeface="Arial"/>
              <a:cs typeface="Arial"/>
            </a:endParaRPr>
          </a:p>
          <a:p>
            <a:br>
              <a:rPr lang="en-US" dirty="0">
                <a:cs typeface="+mn-lt"/>
              </a:rPr>
            </a:br>
            <a:r>
              <a:rPr lang="en-US" dirty="0">
                <a:effectLst/>
                <a:latin typeface="Arial"/>
                <a:cs typeface="Arial"/>
              </a:rPr>
              <a:t> It utilizes standard IT virtualization technologies that run on high-volume service, switch</a:t>
            </a:r>
            <a:r>
              <a:rPr lang="en-US" dirty="0">
                <a:latin typeface="Arial"/>
                <a:cs typeface="Arial"/>
              </a:rPr>
              <a:t> </a:t>
            </a:r>
            <a:r>
              <a:rPr lang="en-US" dirty="0">
                <a:effectLst/>
                <a:latin typeface="Arial"/>
                <a:cs typeface="Arial"/>
              </a:rPr>
              <a:t>and storage hardware to virtualizes entire classes of network node functions into building</a:t>
            </a:r>
            <a:br>
              <a:rPr lang="en-US" dirty="0">
                <a:cs typeface="+mn-lt"/>
              </a:rPr>
            </a:br>
            <a:r>
              <a:rPr lang="en-US" dirty="0">
                <a:effectLst/>
                <a:latin typeface="Arial"/>
                <a:cs typeface="Arial"/>
              </a:rPr>
              <a:t>blocks that may be connected, or chained, together to create communication services.</a:t>
            </a:r>
            <a:endParaRPr lang="ru-RU" dirty="0">
              <a:latin typeface="Arial"/>
              <a:cs typeface="Arial"/>
            </a:endParaRPr>
          </a:p>
          <a:p>
            <a:endParaRPr lang="en-US" dirty="0">
              <a:latin typeface="Arial"/>
              <a:cs typeface="Arial"/>
            </a:endParaRPr>
          </a:p>
          <a:p>
            <a:r>
              <a:rPr lang="en-US" dirty="0">
                <a:effectLst/>
                <a:latin typeface="Arial"/>
                <a:cs typeface="Arial"/>
              </a:rPr>
              <a:t>Concept of NFV originated </a:t>
            </a:r>
            <a:r>
              <a:rPr lang="en-US" dirty="0">
                <a:latin typeface="Arial"/>
                <a:cs typeface="Arial"/>
              </a:rPr>
              <a:t>from</a:t>
            </a:r>
            <a:r>
              <a:rPr lang="en-US" dirty="0">
                <a:effectLst/>
                <a:latin typeface="Arial"/>
                <a:cs typeface="Arial"/>
              </a:rPr>
              <a:t> SDN</a:t>
            </a:r>
            <a:br>
              <a:rPr lang="en-US" dirty="0">
                <a:cs typeface="+mn-lt"/>
              </a:rPr>
            </a:br>
            <a:r>
              <a:rPr lang="en-US" dirty="0">
                <a:latin typeface="Arial"/>
                <a:cs typeface="Arial"/>
              </a:rPr>
              <a:t>- </a:t>
            </a:r>
            <a:r>
              <a:rPr lang="en-US" dirty="0">
                <a:effectLst/>
                <a:latin typeface="Arial"/>
                <a:cs typeface="Arial"/>
              </a:rPr>
              <a:t>First ETSI white paper showed overlapping Venn Diagram, but it was removed in</a:t>
            </a:r>
            <a:r>
              <a:rPr lang="en-US" dirty="0">
                <a:latin typeface="Arial"/>
                <a:cs typeface="Arial"/>
              </a:rPr>
              <a:t> </a:t>
            </a:r>
            <a:r>
              <a:rPr lang="en-US" dirty="0">
                <a:effectLst/>
                <a:latin typeface="Arial"/>
                <a:cs typeface="Arial"/>
              </a:rPr>
              <a:t>the second version of the white paper</a:t>
            </a:r>
            <a:br>
              <a:rPr lang="en-US" dirty="0">
                <a:cs typeface="+mn-lt"/>
              </a:rPr>
            </a:br>
            <a:r>
              <a:rPr lang="en-US" dirty="0">
                <a:latin typeface="Arial"/>
                <a:cs typeface="Arial"/>
              </a:rPr>
              <a:t>- </a:t>
            </a:r>
            <a:r>
              <a:rPr lang="en-US" dirty="0">
                <a:effectLst/>
                <a:latin typeface="Arial"/>
                <a:cs typeface="Arial"/>
              </a:rPr>
              <a:t>In non-virtualized network, NFs are implemented as a combination of vendor specific</a:t>
            </a:r>
            <a:r>
              <a:rPr lang="en-US" dirty="0">
                <a:latin typeface="Arial"/>
                <a:cs typeface="Arial"/>
              </a:rPr>
              <a:t> </a:t>
            </a:r>
            <a:r>
              <a:rPr lang="en-US" dirty="0">
                <a:effectLst/>
                <a:latin typeface="Arial"/>
                <a:cs typeface="Arial"/>
              </a:rPr>
              <a:t>software and hardware, often referred to as network nodes or network elements.</a:t>
            </a:r>
            <a:r>
              <a:rPr lang="en-US" dirty="0">
                <a:latin typeface="Arial"/>
                <a:cs typeface="Arial"/>
              </a:rPr>
              <a:t>  </a:t>
            </a:r>
            <a:r>
              <a:rPr lang="en-US" dirty="0">
                <a:effectLst/>
                <a:latin typeface="Arial"/>
                <a:cs typeface="Arial"/>
              </a:rPr>
              <a:t>Network</a:t>
            </a:r>
            <a:r>
              <a:rPr lang="en-US" dirty="0">
                <a:latin typeface="Arial"/>
                <a:cs typeface="Arial"/>
              </a:rPr>
              <a:t> </a:t>
            </a:r>
            <a:r>
              <a:rPr lang="en-US" dirty="0">
                <a:effectLst/>
                <a:latin typeface="Arial"/>
                <a:cs typeface="Arial"/>
              </a:rPr>
              <a:t>Function Virtualization represents a step forward for the diverse stakeholders in the</a:t>
            </a:r>
            <a:r>
              <a:rPr lang="en-US" dirty="0">
                <a:latin typeface="Arial"/>
                <a:cs typeface="Arial"/>
              </a:rPr>
              <a:t> </a:t>
            </a:r>
            <a:r>
              <a:rPr lang="en-US" dirty="0">
                <a:effectLst/>
                <a:latin typeface="Arial"/>
                <a:cs typeface="Arial"/>
              </a:rPr>
              <a:t>telecommunication network environment.</a:t>
            </a:r>
            <a:r>
              <a:rPr lang="en-US" dirty="0">
                <a:latin typeface="Arial"/>
                <a:cs typeface="Arial"/>
              </a:rPr>
              <a:t>   </a:t>
            </a:r>
            <a:endParaRPr lang="ru-RU" dirty="0">
              <a:latin typeface="Arial"/>
              <a:cs typeface="Arial"/>
            </a:endParaRPr>
          </a:p>
          <a:p>
            <a:endParaRPr lang="en-US" dirty="0">
              <a:latin typeface="Arial"/>
              <a:cs typeface="Arial"/>
            </a:endParaRPr>
          </a:p>
          <a:p>
            <a:r>
              <a:rPr lang="en-US" dirty="0">
                <a:effectLst/>
                <a:latin typeface="Arial"/>
                <a:cs typeface="Arial"/>
              </a:rPr>
              <a:t>NFV introduces a number </a:t>
            </a:r>
            <a:r>
              <a:rPr lang="en-US" dirty="0">
                <a:latin typeface="Arial"/>
                <a:cs typeface="Arial"/>
              </a:rPr>
              <a:t>of </a:t>
            </a:r>
            <a:r>
              <a:rPr lang="en-US" dirty="0">
                <a:effectLst/>
                <a:latin typeface="Arial"/>
                <a:cs typeface="Arial"/>
              </a:rPr>
              <a:t>differences in the way network service provisioning is realized in comparison to current</a:t>
            </a:r>
            <a:r>
              <a:rPr lang="en-US" dirty="0">
                <a:latin typeface="Arial"/>
                <a:cs typeface="Arial"/>
              </a:rPr>
              <a:t> </a:t>
            </a:r>
            <a:r>
              <a:rPr lang="en-US" dirty="0">
                <a:effectLst/>
                <a:latin typeface="Arial"/>
                <a:cs typeface="Arial"/>
              </a:rPr>
              <a:t>practice.</a:t>
            </a:r>
            <a:endParaRPr lang="ru-RU" dirty="0">
              <a:latin typeface="Arial"/>
              <a:cs typeface="Arial"/>
            </a:endParaRPr>
          </a:p>
          <a:p>
            <a:r>
              <a:rPr lang="en-US" dirty="0">
                <a:latin typeface="Arial"/>
                <a:cs typeface="Arial"/>
              </a:rPr>
              <a:t> </a:t>
            </a:r>
            <a:endParaRPr lang="ru-RU" dirty="0">
              <a:latin typeface="Arial"/>
              <a:cs typeface="Arial"/>
            </a:endParaRPr>
          </a:p>
          <a:p>
            <a:endParaRPr lang="ru-RU">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59</a:t>
            </a:fld>
            <a:endParaRPr lang="ru-RU" noProof="0"/>
          </a:p>
        </p:txBody>
      </p:sp>
    </p:spTree>
    <p:extLst>
      <p:ext uri="{BB962C8B-B14F-4D97-AF65-F5344CB8AC3E}">
        <p14:creationId xmlns:p14="http://schemas.microsoft.com/office/powerpoint/2010/main" val="3523673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To understand about NFV, there are some basic terms and concepts we need to know, as</a:t>
            </a:r>
            <a:r>
              <a:rPr lang="en-US" dirty="0">
                <a:latin typeface="Arial"/>
                <a:cs typeface="Arial"/>
              </a:rPr>
              <a:t> </a:t>
            </a:r>
            <a:r>
              <a:rPr lang="en-US" dirty="0">
                <a:effectLst/>
                <a:latin typeface="Arial"/>
                <a:cs typeface="Arial"/>
              </a:rPr>
              <a:t>shown in the slide.</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60</a:t>
            </a:fld>
            <a:endParaRPr lang="ru-RU" noProof="0"/>
          </a:p>
        </p:txBody>
      </p:sp>
    </p:spTree>
    <p:extLst>
      <p:ext uri="{BB962C8B-B14F-4D97-AF65-F5344CB8AC3E}">
        <p14:creationId xmlns:p14="http://schemas.microsoft.com/office/powerpoint/2010/main" val="1519064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Network Function Virtualization envisages the implementation of network function as software-only</a:t>
            </a:r>
            <a:r>
              <a:rPr lang="en-US" dirty="0">
                <a:latin typeface="Arial"/>
                <a:cs typeface="Arial"/>
              </a:rPr>
              <a:t> </a:t>
            </a:r>
            <a:r>
              <a:rPr lang="en-US" dirty="0">
                <a:effectLst/>
                <a:latin typeface="Arial"/>
                <a:cs typeface="Arial"/>
              </a:rPr>
              <a:t>entities that run over the NFV Infrastructure. </a:t>
            </a:r>
            <a:endParaRPr lang="ru-RU" dirty="0">
              <a:latin typeface="Arial"/>
              <a:cs typeface="Arial"/>
            </a:endParaRPr>
          </a:p>
          <a:p>
            <a:r>
              <a:rPr lang="en-US" dirty="0">
                <a:effectLst/>
                <a:latin typeface="Arial"/>
                <a:cs typeface="Arial"/>
              </a:rPr>
              <a:t>Diagram above illustrates the high level NFV</a:t>
            </a:r>
            <a:r>
              <a:rPr lang="en-US" dirty="0">
                <a:latin typeface="Arial"/>
                <a:cs typeface="Arial"/>
              </a:rPr>
              <a:t> </a:t>
            </a:r>
            <a:r>
              <a:rPr lang="en-US" dirty="0">
                <a:effectLst/>
                <a:latin typeface="Arial"/>
                <a:cs typeface="Arial"/>
              </a:rPr>
              <a:t>framework.</a:t>
            </a:r>
            <a:endParaRPr lang="ru-RU">
              <a:latin typeface="Arial"/>
              <a:cs typeface="Arial"/>
            </a:endParaRPr>
          </a:p>
          <a:p>
            <a:r>
              <a:rPr lang="en-US" dirty="0">
                <a:latin typeface="Arial"/>
                <a:cs typeface="Arial"/>
              </a:rPr>
              <a:t>Three</a:t>
            </a:r>
            <a:r>
              <a:rPr lang="en-US" dirty="0">
                <a:effectLst/>
                <a:latin typeface="Arial"/>
                <a:cs typeface="Arial"/>
              </a:rPr>
              <a:t> main working domains are identified in NFV</a:t>
            </a:r>
            <a:r>
              <a:rPr lang="en-US" dirty="0">
                <a:latin typeface="Arial"/>
                <a:cs typeface="Arial"/>
              </a:rPr>
              <a:t>:</a:t>
            </a:r>
            <a:endParaRPr lang="ru-RU" dirty="0">
              <a:latin typeface="Arial"/>
              <a:cs typeface="Arial"/>
            </a:endParaRPr>
          </a:p>
          <a:p>
            <a:r>
              <a:rPr lang="en-US" dirty="0">
                <a:latin typeface="Arial"/>
                <a:cs typeface="Arial"/>
              </a:rPr>
              <a:t>-   </a:t>
            </a:r>
            <a:r>
              <a:rPr lang="en-US" dirty="0">
                <a:effectLst/>
                <a:latin typeface="Arial"/>
                <a:cs typeface="Arial"/>
              </a:rPr>
              <a:t>Virtualized Network Function (VNF) : the software implementation of a network function</a:t>
            </a:r>
            <a:r>
              <a:rPr lang="en-US" dirty="0">
                <a:latin typeface="Arial"/>
                <a:cs typeface="Arial"/>
              </a:rPr>
              <a:t> </a:t>
            </a:r>
            <a:r>
              <a:rPr lang="en-US" dirty="0">
                <a:effectLst/>
                <a:latin typeface="Arial"/>
                <a:cs typeface="Arial"/>
              </a:rPr>
              <a:t>which is capable of running over NFVI</a:t>
            </a:r>
            <a:br>
              <a:rPr lang="en-US" dirty="0">
                <a:cs typeface="+mn-lt"/>
              </a:rPr>
            </a:br>
            <a:r>
              <a:rPr lang="en-US" dirty="0">
                <a:latin typeface="Arial"/>
                <a:cs typeface="Arial"/>
              </a:rPr>
              <a:t>-   </a:t>
            </a:r>
            <a:r>
              <a:rPr lang="en-US" dirty="0">
                <a:effectLst/>
                <a:latin typeface="Arial"/>
                <a:cs typeface="Arial"/>
              </a:rPr>
              <a:t>NFV Infrastructure (NFVI) : including the diversity of physical resources and how these can</a:t>
            </a:r>
            <a:r>
              <a:rPr lang="en-US" dirty="0">
                <a:latin typeface="Arial"/>
                <a:cs typeface="Arial"/>
              </a:rPr>
              <a:t> </a:t>
            </a:r>
            <a:r>
              <a:rPr lang="en-US" dirty="0">
                <a:effectLst/>
                <a:latin typeface="Arial"/>
                <a:cs typeface="Arial"/>
              </a:rPr>
              <a:t>be virtualized. NFVI supports the execution of VNFs.</a:t>
            </a:r>
            <a:br>
              <a:rPr lang="en-US" dirty="0">
                <a:cs typeface="+mn-lt"/>
              </a:rPr>
            </a:br>
            <a:r>
              <a:rPr lang="en-US" dirty="0">
                <a:latin typeface="Arial"/>
                <a:cs typeface="Arial"/>
              </a:rPr>
              <a:t>-   </a:t>
            </a:r>
            <a:r>
              <a:rPr lang="en-US" dirty="0">
                <a:effectLst/>
                <a:latin typeface="Arial"/>
                <a:cs typeface="Arial"/>
              </a:rPr>
              <a:t>NFV Management and orchestration: covers the orchestration and lifecycle management of</a:t>
            </a:r>
            <a:r>
              <a:rPr lang="en-US" dirty="0">
                <a:latin typeface="Arial"/>
                <a:cs typeface="Arial"/>
              </a:rPr>
              <a:t> </a:t>
            </a:r>
            <a:r>
              <a:rPr lang="en-US" dirty="0">
                <a:effectLst/>
                <a:latin typeface="Arial"/>
                <a:cs typeface="Arial"/>
              </a:rPr>
              <a:t>physical and/or software resources that support the infrastructure virtualization, and the</a:t>
            </a:r>
            <a:r>
              <a:rPr lang="en-US" dirty="0">
                <a:latin typeface="Arial"/>
                <a:cs typeface="Arial"/>
              </a:rPr>
              <a:t> </a:t>
            </a:r>
            <a:r>
              <a:rPr lang="en-US" dirty="0">
                <a:effectLst/>
                <a:latin typeface="Arial"/>
                <a:cs typeface="Arial"/>
              </a:rPr>
              <a:t>lifecycle management of VNFs. NFV Management and orchestration focuses on all</a:t>
            </a:r>
            <a:r>
              <a:rPr lang="en-US" dirty="0">
                <a:latin typeface="Arial"/>
                <a:cs typeface="Arial"/>
              </a:rPr>
              <a:t> </a:t>
            </a:r>
            <a:r>
              <a:rPr lang="en-US" dirty="0">
                <a:effectLst/>
                <a:latin typeface="Arial"/>
                <a:cs typeface="Arial"/>
              </a:rPr>
              <a:t>virtualization specific management task necessary in the NFV framework</a:t>
            </a:r>
            <a:br>
              <a:rPr lang="en-US" dirty="0">
                <a:cs typeface="+mn-lt"/>
              </a:rPr>
            </a:br>
            <a:endParaRPr lang="en-US" dirty="0">
              <a:latin typeface="Arial"/>
              <a:cs typeface="Arial"/>
            </a:endParaRPr>
          </a:p>
          <a:p>
            <a:r>
              <a:rPr lang="en-US" dirty="0">
                <a:effectLst/>
                <a:latin typeface="Arial"/>
                <a:cs typeface="Arial"/>
              </a:rPr>
              <a:t>The NFV framework enables dynamic construction and management of VNF instances and</a:t>
            </a:r>
            <a:r>
              <a:rPr lang="en-US" dirty="0">
                <a:latin typeface="Arial"/>
                <a:cs typeface="Arial"/>
              </a:rPr>
              <a:t> </a:t>
            </a:r>
            <a:r>
              <a:rPr lang="en-US" dirty="0">
                <a:effectLst/>
                <a:latin typeface="Arial"/>
                <a:cs typeface="Arial"/>
              </a:rPr>
              <a:t>relationships between them regarding data, control, management, dependencies and other</a:t>
            </a:r>
            <a:r>
              <a:rPr lang="en-US" dirty="0">
                <a:latin typeface="Arial"/>
                <a:cs typeface="Arial"/>
              </a:rPr>
              <a:t> </a:t>
            </a:r>
            <a:r>
              <a:rPr lang="en-US" dirty="0">
                <a:effectLst/>
                <a:latin typeface="Arial"/>
                <a:cs typeface="Arial"/>
              </a:rPr>
              <a:t>attributes. To this end, there are at least three architectural views of VNFs that are centered around</a:t>
            </a:r>
            <a:r>
              <a:rPr lang="en-US" dirty="0">
                <a:latin typeface="Arial"/>
                <a:cs typeface="Arial"/>
              </a:rPr>
              <a:t> </a:t>
            </a:r>
            <a:r>
              <a:rPr lang="en-US" dirty="0">
                <a:effectLst/>
                <a:latin typeface="Arial"/>
                <a:cs typeface="Arial"/>
              </a:rPr>
              <a:t>different perspective and contexts of a VNF. These perspectives include:-</a:t>
            </a:r>
            <a:br>
              <a:rPr lang="en-US" dirty="0">
                <a:cs typeface="+mn-lt"/>
              </a:rPr>
            </a:br>
            <a:r>
              <a:rPr lang="en-US" dirty="0">
                <a:latin typeface="Arial"/>
                <a:cs typeface="Arial"/>
              </a:rPr>
              <a:t>-   </a:t>
            </a:r>
            <a:r>
              <a:rPr lang="en-US" dirty="0">
                <a:effectLst/>
                <a:latin typeface="Arial"/>
                <a:cs typeface="Arial"/>
              </a:rPr>
              <a:t>A virtualization deployment/ on-boarding perspective where the context can be a VM</a:t>
            </a:r>
            <a:br>
              <a:rPr lang="en-US" dirty="0">
                <a:cs typeface="+mn-lt"/>
              </a:rPr>
            </a:br>
            <a:r>
              <a:rPr lang="en-US" dirty="0">
                <a:latin typeface="Arial"/>
                <a:cs typeface="Arial"/>
              </a:rPr>
              <a:t>-   </a:t>
            </a:r>
            <a:r>
              <a:rPr lang="en-US" dirty="0">
                <a:effectLst/>
                <a:latin typeface="Arial"/>
                <a:cs typeface="Arial"/>
              </a:rPr>
              <a:t>A vendor- developed software package perspective where the context can be several </a:t>
            </a:r>
            <a:r>
              <a:rPr lang="en-US" dirty="0">
                <a:latin typeface="Arial"/>
                <a:cs typeface="Arial"/>
              </a:rPr>
              <a:t>interconnected</a:t>
            </a:r>
            <a:r>
              <a:rPr lang="en-US" dirty="0">
                <a:effectLst/>
                <a:latin typeface="Arial"/>
                <a:cs typeface="Arial"/>
              </a:rPr>
              <a:t> VMs and a deployment template that describes their attributes</a:t>
            </a:r>
            <a:r>
              <a:rPr lang="en-US" dirty="0">
                <a:latin typeface="Arial"/>
                <a:cs typeface="Arial"/>
              </a:rPr>
              <a:t> </a:t>
            </a:r>
            <a:endParaRPr lang="ru-RU" dirty="0">
              <a:latin typeface="Arial"/>
              <a:cs typeface="Arial"/>
            </a:endParaRPr>
          </a:p>
          <a:p>
            <a:pPr marL="171450" indent="-171450">
              <a:buFont typeface="Calibri"/>
              <a:buChar char="-"/>
            </a:pPr>
            <a:r>
              <a:rPr lang="en-US" dirty="0">
                <a:effectLst/>
                <a:latin typeface="Arial"/>
                <a:cs typeface="Arial"/>
              </a:rPr>
              <a:t>An operator perspective where the context can be operation and management of a VNF</a:t>
            </a:r>
            <a:r>
              <a:rPr lang="en-US" dirty="0">
                <a:latin typeface="Arial"/>
                <a:cs typeface="Arial"/>
              </a:rPr>
              <a:t> </a:t>
            </a:r>
            <a:r>
              <a:rPr lang="en-US" dirty="0">
                <a:effectLst/>
                <a:latin typeface="Arial"/>
                <a:cs typeface="Arial"/>
              </a:rPr>
              <a:t>received in the form of a vendor software package.</a:t>
            </a:r>
            <a:endParaRPr lang="ru-RU" dirty="0">
              <a:latin typeface="Arial"/>
              <a:cs typeface="Arial"/>
            </a:endParaRPr>
          </a:p>
          <a:p>
            <a:pPr marL="171450" indent="-171450">
              <a:buFont typeface="Calibri"/>
              <a:buChar char="-"/>
            </a:pPr>
            <a:endParaRPr lang="en-US" dirty="0">
              <a:latin typeface="Arial"/>
              <a:cs typeface="Arial"/>
            </a:endParaRPr>
          </a:p>
          <a:p>
            <a:r>
              <a:rPr lang="en-US" dirty="0">
                <a:effectLst/>
                <a:latin typeface="Arial"/>
                <a:cs typeface="Arial"/>
              </a:rPr>
              <a:t>p/s: Information above is quoted from ETSI GS NFV002 v1.1.1 (2013-10)</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61</a:t>
            </a:fld>
            <a:endParaRPr lang="ru-RU" noProof="0"/>
          </a:p>
        </p:txBody>
      </p:sp>
    </p:spTree>
    <p:extLst>
      <p:ext uri="{BB962C8B-B14F-4D97-AF65-F5344CB8AC3E}">
        <p14:creationId xmlns:p14="http://schemas.microsoft.com/office/powerpoint/2010/main" val="4085762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NFV and SDN are highly complementary, they are mutually beneficial but not dependent</a:t>
            </a:r>
            <a:r>
              <a:rPr lang="en-US" dirty="0">
                <a:latin typeface="Arial"/>
                <a:cs typeface="Arial"/>
              </a:rPr>
              <a:t> </a:t>
            </a:r>
            <a:r>
              <a:rPr lang="en-US" dirty="0">
                <a:effectLst/>
                <a:latin typeface="Arial"/>
                <a:cs typeface="Arial"/>
              </a:rPr>
              <a:t>on each other (NFV can be deployed without SDN and vice-versa)</a:t>
            </a:r>
            <a:br>
              <a:rPr lang="en-US" dirty="0">
                <a:cs typeface="+mn-lt"/>
              </a:rPr>
            </a:br>
            <a:endParaRPr lang="en-US" dirty="0">
              <a:latin typeface="Arial"/>
              <a:cs typeface="Arial"/>
            </a:endParaRPr>
          </a:p>
          <a:p>
            <a:pPr marL="171450" indent="-171450">
              <a:buFont typeface="Calibri"/>
              <a:buChar char="-"/>
            </a:pPr>
            <a:r>
              <a:rPr lang="en-US" dirty="0">
                <a:effectLst/>
                <a:latin typeface="Arial"/>
                <a:cs typeface="Arial"/>
              </a:rPr>
              <a:t>SDN can enhance NFV performance, simplify compatibility, facilitate operations</a:t>
            </a:r>
            <a:endParaRPr lang="en-US" dirty="0">
              <a:latin typeface="Arial"/>
              <a:cs typeface="Arial"/>
            </a:endParaRPr>
          </a:p>
          <a:p>
            <a:pPr marL="171450" indent="-171450">
              <a:buFont typeface="Calibri"/>
              <a:buChar char="-"/>
            </a:pPr>
            <a:r>
              <a:rPr lang="en-US" dirty="0">
                <a:effectLst/>
                <a:latin typeface="Arial"/>
                <a:cs typeface="Arial"/>
              </a:rPr>
              <a:t>NFV aligns closely with SDN objectives to use software, virtualization and IT orchestration</a:t>
            </a:r>
            <a:r>
              <a:rPr lang="en-US" dirty="0">
                <a:latin typeface="Arial"/>
                <a:cs typeface="Arial"/>
              </a:rPr>
              <a:t> </a:t>
            </a:r>
            <a:r>
              <a:rPr lang="en-US" dirty="0">
                <a:effectLst/>
                <a:latin typeface="Arial"/>
                <a:cs typeface="Arial"/>
              </a:rPr>
              <a:t>and management techniques</a:t>
            </a:r>
            <a:br>
              <a:rPr lang="en-US" dirty="0">
                <a:cs typeface="+mn-lt"/>
              </a:rPr>
            </a:br>
            <a:endParaRPr lang="en-US">
              <a:latin typeface="Arial"/>
              <a:cs typeface="Arial"/>
            </a:endParaRPr>
          </a:p>
          <a:p>
            <a:r>
              <a:rPr lang="en-US" dirty="0">
                <a:effectLst/>
                <a:latin typeface="Arial"/>
                <a:cs typeface="Arial"/>
              </a:rPr>
              <a:t>Network Functions Virtualization (NFV) is a network architecture concept that proposes</a:t>
            </a:r>
            <a:r>
              <a:rPr lang="en-US" dirty="0">
                <a:latin typeface="Arial"/>
                <a:cs typeface="Arial"/>
              </a:rPr>
              <a:t> </a:t>
            </a:r>
            <a:r>
              <a:rPr lang="en-US" dirty="0">
                <a:effectLst/>
                <a:latin typeface="Arial"/>
                <a:cs typeface="Arial"/>
              </a:rPr>
              <a:t>using IT virtualization related technologies, to virtualize entire classes of network node</a:t>
            </a:r>
            <a:r>
              <a:rPr lang="en-US" dirty="0">
                <a:latin typeface="Arial"/>
                <a:cs typeface="Arial"/>
              </a:rPr>
              <a:t> </a:t>
            </a:r>
            <a:r>
              <a:rPr lang="en-US" dirty="0">
                <a:effectLst/>
                <a:latin typeface="Arial"/>
                <a:cs typeface="Arial"/>
              </a:rPr>
              <a:t>functions into building blocks that may be connected, or chained, together to create</a:t>
            </a:r>
            <a:r>
              <a:rPr lang="en-US" dirty="0">
                <a:latin typeface="Arial"/>
                <a:cs typeface="Arial"/>
              </a:rPr>
              <a:t> </a:t>
            </a:r>
            <a:r>
              <a:rPr lang="en-US" dirty="0">
                <a:effectLst/>
                <a:latin typeface="Arial"/>
                <a:cs typeface="Arial"/>
              </a:rPr>
              <a:t>communication services.</a:t>
            </a:r>
            <a:br>
              <a:rPr lang="en-US" dirty="0">
                <a:cs typeface="+mn-lt"/>
              </a:rPr>
            </a:br>
            <a:endParaRPr lang="en-US" dirty="0">
              <a:latin typeface="Arial"/>
              <a:cs typeface="Arial"/>
            </a:endParaRPr>
          </a:p>
          <a:p>
            <a:pPr marL="171450" indent="-171450">
              <a:buFont typeface="Calibri"/>
              <a:buChar char="-"/>
            </a:pPr>
            <a:r>
              <a:rPr lang="en-US" dirty="0">
                <a:effectLst/>
                <a:latin typeface="Arial"/>
                <a:cs typeface="Arial"/>
              </a:rPr>
              <a:t>SDN enables the forwarding layer to be defined through software.</a:t>
            </a:r>
            <a:r>
              <a:rPr lang="en-US" dirty="0">
                <a:latin typeface="Arial"/>
                <a:cs typeface="Arial"/>
              </a:rPr>
              <a:t> </a:t>
            </a:r>
            <a:endParaRPr lang="ru-RU" dirty="0">
              <a:latin typeface="Arial"/>
              <a:cs typeface="Arial"/>
            </a:endParaRPr>
          </a:p>
          <a:p>
            <a:pPr marL="171450" indent="-171450">
              <a:buFont typeface="Calibri"/>
              <a:buChar char="-"/>
            </a:pPr>
            <a:r>
              <a:rPr lang="en-US" dirty="0">
                <a:effectLst/>
                <a:latin typeface="Arial"/>
                <a:cs typeface="Arial"/>
              </a:rPr>
              <a:t>NFV enables the</a:t>
            </a:r>
            <a:r>
              <a:rPr lang="en-US" dirty="0">
                <a:latin typeface="Arial"/>
                <a:cs typeface="Arial"/>
              </a:rPr>
              <a:t> </a:t>
            </a:r>
            <a:r>
              <a:rPr lang="en-US" dirty="0">
                <a:effectLst/>
                <a:latin typeface="Arial"/>
                <a:cs typeface="Arial"/>
              </a:rPr>
              <a:t>network device role and quantity to be defined through software.</a:t>
            </a:r>
            <a:br>
              <a:rPr lang="en-US" dirty="0">
                <a:cs typeface="+mn-lt"/>
              </a:rPr>
            </a:br>
            <a:endParaRPr lang="en-US" dirty="0">
              <a:latin typeface="Arial"/>
              <a:cs typeface="Arial"/>
            </a:endParaRPr>
          </a:p>
          <a:p>
            <a:r>
              <a:rPr lang="en-US" dirty="0">
                <a:effectLst/>
                <a:latin typeface="Arial"/>
                <a:cs typeface="Arial"/>
              </a:rPr>
              <a:t>SDN and NFV both use cloud and Internet-related technologies to reconstruct carrier</a:t>
            </a:r>
            <a:r>
              <a:rPr lang="en-US" dirty="0">
                <a:latin typeface="Arial"/>
                <a:cs typeface="Arial"/>
              </a:rPr>
              <a:t> </a:t>
            </a:r>
            <a:r>
              <a:rPr lang="en-US" dirty="0">
                <a:effectLst/>
                <a:latin typeface="Arial"/>
                <a:cs typeface="Arial"/>
              </a:rPr>
              <a:t>networks.</a:t>
            </a:r>
            <a:br>
              <a:rPr lang="en-US" dirty="0">
                <a:cs typeface="+mn-lt"/>
              </a:rPr>
            </a:br>
            <a:endParaRPr lang="en-US" dirty="0">
              <a:latin typeface="Arial"/>
              <a:cs typeface="Arial"/>
            </a:endParaRPr>
          </a:p>
          <a:p>
            <a:r>
              <a:rPr lang="en-US" dirty="0">
                <a:effectLst/>
                <a:latin typeface="Arial"/>
                <a:cs typeface="Arial"/>
              </a:rPr>
              <a:t>Conclusion: In Mobile Network, NFV is the major architecture for network</a:t>
            </a:r>
            <a:r>
              <a:rPr lang="en-US" dirty="0">
                <a:latin typeface="Arial"/>
                <a:cs typeface="Arial"/>
              </a:rPr>
              <a:t> </a:t>
            </a:r>
            <a:r>
              <a:rPr lang="en-US" dirty="0">
                <a:effectLst/>
                <a:latin typeface="Arial"/>
                <a:cs typeface="Arial"/>
              </a:rPr>
              <a:t>evolution. In some certain scenarios, SDN shall be introduced.</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62</a:t>
            </a:fld>
            <a:endParaRPr lang="ru-RU" noProof="0"/>
          </a:p>
        </p:txBody>
      </p:sp>
    </p:spTree>
    <p:extLst>
      <p:ext uri="{BB962C8B-B14F-4D97-AF65-F5344CB8AC3E}">
        <p14:creationId xmlns:p14="http://schemas.microsoft.com/office/powerpoint/2010/main" val="671706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Segoe UI" panose="020B0502040204020203" pitchFamily="34" charset="0"/>
              </a:rPr>
              <a:t>Traditional distributed networking approach causes many control plane protocols to be</a:t>
            </a:r>
            <a:br>
              <a:rPr lang="en-US" sz="1800" dirty="0">
                <a:effectLst/>
                <a:latin typeface="Segoe UI" panose="020B0502040204020203" pitchFamily="34" charset="0"/>
              </a:rPr>
            </a:br>
            <a:r>
              <a:rPr lang="en-US" sz="1800" dirty="0">
                <a:effectLst/>
                <a:latin typeface="Segoe UI" panose="020B0502040204020203" pitchFamily="34" charset="0"/>
              </a:rPr>
              <a:t>deployed and configured on a devices, including IGP protocol, BGP protocol, MPLS</a:t>
            </a:r>
            <a:br>
              <a:rPr lang="en-US" sz="1800" dirty="0">
                <a:effectLst/>
                <a:latin typeface="Segoe UI" panose="020B0502040204020203" pitchFamily="34" charset="0"/>
              </a:rPr>
            </a:br>
            <a:r>
              <a:rPr lang="en-US" sz="1800" dirty="0">
                <a:effectLst/>
                <a:latin typeface="Segoe UI" panose="020B0502040204020203" pitchFamily="34" charset="0"/>
              </a:rPr>
              <a:t>protocol, ipv6 protocol ,etc.</a:t>
            </a:r>
            <a:endParaRPr lang="en-US" sz="1800" dirty="0">
              <a:effectLst/>
              <a:latin typeface="Arial" panose="020B0604020202020204" pitchFamily="34" charset="0"/>
            </a:endParaRPr>
          </a:p>
          <a:p>
            <a:r>
              <a:rPr lang="en-US" sz="1800" dirty="0">
                <a:effectLst/>
                <a:latin typeface="Segoe UI" panose="020B0502040204020203" pitchFamily="34" charset="0"/>
              </a:rPr>
              <a:t> IETF has produced thousands of protocol standardization to describe various network</a:t>
            </a:r>
            <a:br>
              <a:rPr lang="en-US" sz="1800" dirty="0">
                <a:effectLst/>
                <a:latin typeface="Segoe UI" panose="020B0502040204020203" pitchFamily="34" charset="0"/>
              </a:rPr>
            </a:br>
            <a:r>
              <a:rPr lang="en-US" sz="1800" dirty="0">
                <a:effectLst/>
                <a:latin typeface="Segoe UI" panose="020B0502040204020203" pitchFamily="34" charset="0"/>
              </a:rPr>
              <a:t>protocol features and the numbers of standardizations are still increasing from time to time</a:t>
            </a:r>
            <a:br>
              <a:rPr lang="en-US" sz="1800" dirty="0">
                <a:effectLst/>
                <a:latin typeface="Segoe UI" panose="020B0502040204020203" pitchFamily="34" charset="0"/>
              </a:rPr>
            </a:br>
            <a:r>
              <a:rPr lang="en-US" sz="1800" dirty="0">
                <a:effectLst/>
                <a:latin typeface="Segoe UI" panose="020B0502040204020203" pitchFamily="34" charset="0"/>
              </a:rPr>
              <a:t>when there are new features and network functions being developed and implemented.</a:t>
            </a:r>
            <a:endParaRPr lang="en-US" sz="1800" dirty="0">
              <a:effectLst/>
              <a:latin typeface="Arial" panose="020B0604020202020204" pitchFamily="34" charset="0"/>
            </a:endParaRPr>
          </a:p>
          <a:p>
            <a:r>
              <a:rPr lang="en-US" sz="1800" dirty="0">
                <a:effectLst/>
                <a:latin typeface="Segoe UI" panose="020B0502040204020203" pitchFamily="34" charset="0"/>
              </a:rPr>
              <a:t> This makes a networking engineer has to learn complicated technology and need to</a:t>
            </a:r>
            <a:br>
              <a:rPr lang="en-US" sz="1800" dirty="0">
                <a:effectLst/>
                <a:latin typeface="Segoe UI" panose="020B0502040204020203" pitchFamily="34" charset="0"/>
              </a:rPr>
            </a:br>
            <a:r>
              <a:rPr lang="en-US" sz="1800" dirty="0">
                <a:effectLst/>
                <a:latin typeface="Segoe UI" panose="020B0502040204020203" pitchFamily="34" charset="0"/>
              </a:rPr>
              <a:t>master certain knowledge in order to perform network operation and maintenance.</a:t>
            </a:r>
            <a:endParaRPr lang="en-US" sz="1800" dirty="0">
              <a:effectLst/>
              <a:latin typeface="Arial" panose="020B0604020202020204" pitchFamily="34" charset="0"/>
            </a:endParaRPr>
          </a:p>
          <a:p>
            <a:r>
              <a:rPr lang="en-US" sz="1800" dirty="0">
                <a:effectLst/>
                <a:latin typeface="Segoe UI" panose="020B0502040204020203" pitchFamily="34" charset="0"/>
              </a:rPr>
              <a:t> On the other hands, some vendors may deploy private proprietary protocol in operator</a:t>
            </a:r>
            <a:br>
              <a:rPr lang="en-US" sz="1800" dirty="0">
                <a:effectLst/>
                <a:latin typeface="Segoe UI" panose="020B0502040204020203" pitchFamily="34" charset="0"/>
              </a:rPr>
            </a:br>
            <a:r>
              <a:rPr lang="en-US" sz="1800" dirty="0">
                <a:effectLst/>
                <a:latin typeface="Segoe UI" panose="020B0502040204020203" pitchFamily="34" charset="0"/>
              </a:rPr>
              <a:t>network, causing a further difficulty in operation and maintenance. Difference vendor</a:t>
            </a:r>
            <a:br>
              <a:rPr lang="en-US" sz="1800" dirty="0">
                <a:effectLst/>
                <a:latin typeface="Segoe UI" panose="020B0502040204020203" pitchFamily="34" charset="0"/>
              </a:rPr>
            </a:br>
            <a:r>
              <a:rPr lang="en-US" sz="1800" dirty="0">
                <a:effectLst/>
                <a:latin typeface="Segoe UI" panose="020B0502040204020203" pitchFamily="34" charset="0"/>
              </a:rPr>
              <a:t>networking devices such as Huawei, CISCO, juniper provide different type of GUI, causing</a:t>
            </a:r>
            <a:br>
              <a:rPr lang="en-US" sz="1800" dirty="0">
                <a:effectLst/>
                <a:latin typeface="Segoe UI" panose="020B0502040204020203" pitchFamily="34" charset="0"/>
              </a:rPr>
            </a:br>
            <a:r>
              <a:rPr lang="en-US" sz="1800" dirty="0">
                <a:effectLst/>
                <a:latin typeface="Segoe UI" panose="020B0502040204020203" pitchFamily="34" charset="0"/>
              </a:rPr>
              <a:t>networking engineer has to learn multi-vendor on how to operate the networking devices.</a:t>
            </a:r>
            <a:endParaRPr lang="en-US" sz="1800" dirty="0">
              <a:effectLst/>
              <a:latin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11</a:t>
            </a:fld>
            <a:endParaRPr lang="ru-RU" noProof="0"/>
          </a:p>
        </p:txBody>
      </p:sp>
    </p:spTree>
    <p:extLst>
      <p:ext uri="{BB962C8B-B14F-4D97-AF65-F5344CB8AC3E}">
        <p14:creationId xmlns:p14="http://schemas.microsoft.com/office/powerpoint/2010/main" val="19371756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To have a better understanding on the complementary concepts between SDN and NFV,</a:t>
            </a:r>
            <a:r>
              <a:rPr lang="en-US" dirty="0">
                <a:latin typeface="Arial"/>
                <a:cs typeface="Arial"/>
              </a:rPr>
              <a:t> </a:t>
            </a:r>
            <a:r>
              <a:rPr lang="en-US" dirty="0">
                <a:effectLst/>
                <a:latin typeface="Arial"/>
                <a:cs typeface="Arial"/>
              </a:rPr>
              <a:t>we can use an example to see the different between the current network deployment,</a:t>
            </a:r>
            <a:r>
              <a:rPr lang="en-US" dirty="0">
                <a:latin typeface="Arial"/>
                <a:cs typeface="Arial"/>
              </a:rPr>
              <a:t> </a:t>
            </a:r>
            <a:r>
              <a:rPr lang="en-US" dirty="0">
                <a:effectLst/>
                <a:latin typeface="Arial"/>
                <a:cs typeface="Arial"/>
              </a:rPr>
              <a:t>network deployment with only NFV, and network</a:t>
            </a:r>
            <a:r>
              <a:rPr lang="en-US" dirty="0">
                <a:latin typeface="Arial"/>
                <a:cs typeface="Arial"/>
              </a:rPr>
              <a:t> </a:t>
            </a:r>
            <a:r>
              <a:rPr lang="en-US" dirty="0">
                <a:effectLst/>
                <a:latin typeface="Arial"/>
                <a:cs typeface="Arial"/>
              </a:rPr>
              <a:t> deployment using both NFV and SDN.</a:t>
            </a:r>
            <a:endParaRPr lang="ru-RU" dirty="0">
              <a:latin typeface="Arial"/>
              <a:cs typeface="Arial"/>
            </a:endParaRPr>
          </a:p>
          <a:p>
            <a:br>
              <a:rPr lang="en-US" dirty="0">
                <a:cs typeface="+mn-lt"/>
              </a:rPr>
            </a:br>
            <a:r>
              <a:rPr lang="en-US" dirty="0">
                <a:effectLst/>
                <a:latin typeface="Arial"/>
                <a:cs typeface="Arial"/>
              </a:rPr>
              <a:t> Figure shows the example of how a managed router service is implemented today in</a:t>
            </a:r>
            <a:r>
              <a:rPr lang="en-US" dirty="0">
                <a:latin typeface="Arial"/>
                <a:cs typeface="Arial"/>
              </a:rPr>
              <a:t> </a:t>
            </a:r>
            <a:r>
              <a:rPr lang="en-US" dirty="0">
                <a:effectLst/>
                <a:latin typeface="Arial"/>
                <a:cs typeface="Arial"/>
              </a:rPr>
              <a:t>the current conventional network, using a router at the customer site. </a:t>
            </a:r>
            <a:endParaRPr lang="ru-RU" dirty="0">
              <a:latin typeface="Arial"/>
              <a:cs typeface="Arial"/>
            </a:endParaRPr>
          </a:p>
          <a:p>
            <a:endParaRPr lang="en-US" dirty="0">
              <a:latin typeface="Arial"/>
              <a:cs typeface="Arial"/>
            </a:endParaRPr>
          </a:p>
          <a:p>
            <a:r>
              <a:rPr lang="en-US" dirty="0">
                <a:effectLst/>
                <a:latin typeface="Arial"/>
                <a:cs typeface="Arial"/>
              </a:rPr>
              <a:t>You can find out</a:t>
            </a:r>
            <a:r>
              <a:rPr lang="en-US" dirty="0">
                <a:latin typeface="Arial"/>
                <a:cs typeface="Arial"/>
              </a:rPr>
              <a:t> </a:t>
            </a:r>
            <a:r>
              <a:rPr lang="en-US" dirty="0">
                <a:effectLst/>
                <a:latin typeface="Arial"/>
                <a:cs typeface="Arial"/>
              </a:rPr>
              <a:t>that both control plane and data plane traffic takes the same path.</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63</a:t>
            </a:fld>
            <a:endParaRPr lang="ru-RU" noProof="0"/>
          </a:p>
        </p:txBody>
      </p:sp>
    </p:spTree>
    <p:extLst>
      <p:ext uri="{BB962C8B-B14F-4D97-AF65-F5344CB8AC3E}">
        <p14:creationId xmlns:p14="http://schemas.microsoft.com/office/powerpoint/2010/main" val="38809458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NFV is applied in the example of illustration above, where it is used in the situation by</a:t>
            </a:r>
            <a:r>
              <a:rPr lang="en-US" dirty="0">
                <a:latin typeface="Arial"/>
                <a:cs typeface="Arial"/>
              </a:rPr>
              <a:t> </a:t>
            </a:r>
            <a:r>
              <a:rPr lang="en-US" dirty="0">
                <a:effectLst/>
                <a:latin typeface="Arial"/>
                <a:cs typeface="Arial"/>
              </a:rPr>
              <a:t>virtualizing the router function. On the customer side, a NID device, which is known as</a:t>
            </a:r>
            <a:r>
              <a:rPr lang="en-US" dirty="0">
                <a:latin typeface="Arial"/>
                <a:cs typeface="Arial"/>
              </a:rPr>
              <a:t> </a:t>
            </a:r>
            <a:r>
              <a:rPr lang="en-US" dirty="0">
                <a:effectLst/>
                <a:latin typeface="Arial"/>
                <a:cs typeface="Arial"/>
              </a:rPr>
              <a:t>Network Interface Device is used for providing a point of demarcation, and in addition to</a:t>
            </a:r>
            <a:r>
              <a:rPr lang="en-US" dirty="0">
                <a:latin typeface="Arial"/>
                <a:cs typeface="Arial"/>
              </a:rPr>
              <a:t> </a:t>
            </a:r>
            <a:r>
              <a:rPr lang="en-US" dirty="0">
                <a:effectLst/>
                <a:latin typeface="Arial"/>
                <a:cs typeface="Arial"/>
              </a:rPr>
              <a:t>measure network performance in the network.</a:t>
            </a:r>
            <a:endParaRPr lang="ru-RU" dirty="0">
              <a:latin typeface="Arial"/>
              <a:cs typeface="Arial"/>
            </a:endParaRPr>
          </a:p>
          <a:p>
            <a:br>
              <a:rPr lang="en-US" dirty="0">
                <a:cs typeface="+mn-lt"/>
              </a:rPr>
            </a:br>
            <a:r>
              <a:rPr lang="en-US" dirty="0">
                <a:effectLst/>
                <a:latin typeface="Arial"/>
                <a:cs typeface="Arial"/>
              </a:rPr>
              <a:t> Compared to the previous example, router application is now applied on virtual machines</a:t>
            </a:r>
            <a:r>
              <a:rPr lang="en-US" dirty="0">
                <a:latin typeface="Arial"/>
                <a:cs typeface="Arial"/>
              </a:rPr>
              <a:t> </a:t>
            </a:r>
            <a:r>
              <a:rPr lang="en-US" dirty="0">
                <a:effectLst/>
                <a:latin typeface="Arial"/>
                <a:cs typeface="Arial"/>
              </a:rPr>
              <a:t>which might be purchased from a cloud service providers. Control traffics is now controller</a:t>
            </a:r>
            <a:r>
              <a:rPr lang="en-US" dirty="0">
                <a:latin typeface="Arial"/>
                <a:cs typeface="Arial"/>
              </a:rPr>
              <a:t> </a:t>
            </a:r>
            <a:r>
              <a:rPr lang="en-US" dirty="0">
                <a:effectLst/>
                <a:latin typeface="Arial"/>
                <a:cs typeface="Arial"/>
              </a:rPr>
              <a:t>by the router application on the VMs. However, you can see here, for the data plane, the</a:t>
            </a:r>
            <a:r>
              <a:rPr lang="en-US" dirty="0">
                <a:latin typeface="Arial"/>
                <a:cs typeface="Arial"/>
              </a:rPr>
              <a:t> </a:t>
            </a:r>
            <a:r>
              <a:rPr lang="en-US" dirty="0">
                <a:effectLst/>
                <a:latin typeface="Arial"/>
                <a:cs typeface="Arial"/>
              </a:rPr>
              <a:t>traffic is still going router applications on VMs before going to the end user destination.</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64</a:t>
            </a:fld>
            <a:endParaRPr lang="ru-RU" noProof="0"/>
          </a:p>
        </p:txBody>
      </p:sp>
    </p:spTree>
    <p:extLst>
      <p:ext uri="{BB962C8B-B14F-4D97-AF65-F5344CB8AC3E}">
        <p14:creationId xmlns:p14="http://schemas.microsoft.com/office/powerpoint/2010/main" val="2633324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Finally, SDN is introduced together with NFV in order to completely separate data plane</a:t>
            </a:r>
            <a:r>
              <a:rPr lang="en-US" dirty="0">
                <a:latin typeface="Arial"/>
                <a:cs typeface="Arial"/>
              </a:rPr>
              <a:t> </a:t>
            </a:r>
            <a:r>
              <a:rPr lang="en-US" dirty="0">
                <a:effectLst/>
                <a:latin typeface="Arial"/>
                <a:cs typeface="Arial"/>
              </a:rPr>
              <a:t>from control plane. From the diagram shown above, you can see that the data packets are</a:t>
            </a:r>
            <a:r>
              <a:rPr lang="en-US" dirty="0">
                <a:latin typeface="Arial"/>
                <a:cs typeface="Arial"/>
              </a:rPr>
              <a:t> </a:t>
            </a:r>
            <a:r>
              <a:rPr lang="en-US" dirty="0">
                <a:effectLst/>
                <a:latin typeface="Arial"/>
                <a:cs typeface="Arial"/>
              </a:rPr>
              <a:t>forwarded by an optimized data plane, while the routing function which is running on the</a:t>
            </a:r>
            <a:r>
              <a:rPr lang="en-US" dirty="0">
                <a:latin typeface="Arial"/>
                <a:cs typeface="Arial"/>
              </a:rPr>
              <a:t> </a:t>
            </a:r>
            <a:r>
              <a:rPr lang="en-US" dirty="0">
                <a:effectLst/>
                <a:latin typeface="Arial"/>
                <a:cs typeface="Arial"/>
              </a:rPr>
              <a:t>control plane is running in a virtual machine running in a servers.</a:t>
            </a:r>
            <a:br>
              <a:rPr lang="en-US" dirty="0">
                <a:cs typeface="+mn-lt"/>
              </a:rPr>
            </a:br>
            <a:endParaRPr lang="en-US" dirty="0">
              <a:latin typeface="Arial"/>
              <a:cs typeface="Arial"/>
            </a:endParaRPr>
          </a:p>
          <a:p>
            <a:r>
              <a:rPr lang="en-US" dirty="0">
                <a:effectLst/>
                <a:latin typeface="Arial"/>
                <a:cs typeface="Arial"/>
              </a:rPr>
              <a:t>The combination of SDN and NFV solution offers an optimal solutions with advantages</a:t>
            </a:r>
            <a:r>
              <a:rPr lang="en-US" dirty="0">
                <a:latin typeface="Arial"/>
                <a:cs typeface="Arial"/>
              </a:rPr>
              <a:t> </a:t>
            </a:r>
            <a:r>
              <a:rPr lang="en-US" dirty="0">
                <a:effectLst/>
                <a:latin typeface="Arial"/>
                <a:cs typeface="Arial"/>
              </a:rPr>
              <a:t>listed below:-</a:t>
            </a:r>
            <a:br>
              <a:rPr lang="en-US" dirty="0">
                <a:cs typeface="+mn-lt"/>
              </a:rPr>
            </a:br>
            <a:r>
              <a:rPr lang="en-US" dirty="0">
                <a:latin typeface="Arial"/>
                <a:cs typeface="Arial"/>
              </a:rPr>
              <a:t>-   </a:t>
            </a:r>
            <a:r>
              <a:rPr lang="en-US" dirty="0">
                <a:effectLst/>
                <a:latin typeface="Arial"/>
                <a:cs typeface="Arial"/>
              </a:rPr>
              <a:t>A costly and dedicated appliance is now replace by generic or COTs hardware with</a:t>
            </a:r>
            <a:r>
              <a:rPr lang="en-US" dirty="0">
                <a:latin typeface="Arial"/>
                <a:cs typeface="Arial"/>
              </a:rPr>
              <a:t> </a:t>
            </a:r>
            <a:r>
              <a:rPr lang="en-US" dirty="0">
                <a:effectLst/>
                <a:latin typeface="Arial"/>
                <a:cs typeface="Arial"/>
              </a:rPr>
              <a:t>advanced software</a:t>
            </a:r>
            <a:br>
              <a:rPr lang="en-US" dirty="0">
                <a:cs typeface="+mn-lt"/>
              </a:rPr>
            </a:br>
            <a:r>
              <a:rPr lang="en-US" dirty="0">
                <a:latin typeface="Arial"/>
                <a:cs typeface="Arial"/>
              </a:rPr>
              <a:t>-  </a:t>
            </a:r>
            <a:r>
              <a:rPr lang="en-US" dirty="0">
                <a:effectLst/>
                <a:latin typeface="Arial"/>
                <a:cs typeface="Arial"/>
              </a:rPr>
              <a:t>The software control plane is shifted from a dedicated platform to a better location</a:t>
            </a:r>
            <a:r>
              <a:rPr lang="en-US" dirty="0">
                <a:latin typeface="Arial"/>
                <a:cs typeface="Arial"/>
              </a:rPr>
              <a:t> </a:t>
            </a:r>
            <a:r>
              <a:rPr lang="en-US" dirty="0">
                <a:effectLst/>
                <a:latin typeface="Arial"/>
                <a:cs typeface="Arial"/>
              </a:rPr>
              <a:t>which is more cost friendly, that is in a data center or POP</a:t>
            </a:r>
            <a:br>
              <a:rPr lang="en-US" dirty="0">
                <a:cs typeface="+mn-lt"/>
              </a:rPr>
            </a:br>
            <a:r>
              <a:rPr lang="en-US" dirty="0">
                <a:latin typeface="Arial"/>
                <a:cs typeface="Arial"/>
              </a:rPr>
              <a:t>-  </a:t>
            </a:r>
            <a:r>
              <a:rPr lang="en-US" dirty="0">
                <a:effectLst/>
                <a:latin typeface="Arial"/>
                <a:cs typeface="Arial"/>
              </a:rPr>
              <a:t>The control of data plane has been unified and standardized, allowing network and</a:t>
            </a:r>
            <a:r>
              <a:rPr lang="en-US" dirty="0">
                <a:latin typeface="Arial"/>
                <a:cs typeface="Arial"/>
              </a:rPr>
              <a:t> </a:t>
            </a:r>
            <a:r>
              <a:rPr lang="en-US" dirty="0">
                <a:effectLst/>
                <a:latin typeface="Arial"/>
                <a:cs typeface="Arial"/>
              </a:rPr>
              <a:t>application evolution without the need of upgrading all the existing network</a:t>
            </a:r>
            <a:r>
              <a:rPr lang="en-US" dirty="0">
                <a:latin typeface="Arial"/>
                <a:cs typeface="Arial"/>
              </a:rPr>
              <a:t> </a:t>
            </a:r>
            <a:r>
              <a:rPr lang="en-US" dirty="0">
                <a:effectLst/>
                <a:latin typeface="Arial"/>
                <a:cs typeface="Arial"/>
              </a:rPr>
              <a:t>devices.</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65</a:t>
            </a:fld>
            <a:endParaRPr lang="ru-RU" noProof="0"/>
          </a:p>
        </p:txBody>
      </p:sp>
    </p:spTree>
    <p:extLst>
      <p:ext uri="{BB962C8B-B14F-4D97-AF65-F5344CB8AC3E}">
        <p14:creationId xmlns:p14="http://schemas.microsoft.com/office/powerpoint/2010/main" val="31773004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ONF is a user-driven organization dedicated to the promotion and adoption of </a:t>
            </a:r>
            <a:r>
              <a:rPr lang="en-US" dirty="0">
                <a:latin typeface="Arial"/>
                <a:cs typeface="Arial"/>
              </a:rPr>
              <a:t>Software-Defined</a:t>
            </a:r>
            <a:r>
              <a:rPr lang="en-US" dirty="0">
                <a:effectLst/>
                <a:latin typeface="Arial"/>
                <a:cs typeface="Arial"/>
              </a:rPr>
              <a:t> Networking (SDN) through open standards development. ONF emphasizes an open,</a:t>
            </a:r>
            <a:r>
              <a:rPr lang="en-US" dirty="0">
                <a:latin typeface="Arial"/>
                <a:cs typeface="Arial"/>
              </a:rPr>
              <a:t> </a:t>
            </a:r>
            <a:r>
              <a:rPr lang="en-US" dirty="0">
                <a:effectLst/>
                <a:latin typeface="Arial"/>
                <a:cs typeface="Arial"/>
              </a:rPr>
              <a:t>collaborative development process that is driven from the end-user perspective.</a:t>
            </a:r>
            <a:r>
              <a:rPr lang="en-US" dirty="0">
                <a:latin typeface="Arial"/>
                <a:cs typeface="Arial"/>
              </a:rPr>
              <a:t> </a:t>
            </a:r>
            <a:r>
              <a:rPr lang="en-US" dirty="0">
                <a:effectLst/>
                <a:latin typeface="Arial"/>
                <a:cs typeface="Arial"/>
              </a:rPr>
              <a:t>Our signature</a:t>
            </a:r>
            <a:r>
              <a:rPr lang="en-US" dirty="0">
                <a:latin typeface="Arial"/>
                <a:cs typeface="Arial"/>
              </a:rPr>
              <a:t> </a:t>
            </a:r>
            <a:r>
              <a:rPr lang="en-US" dirty="0">
                <a:effectLst/>
                <a:latin typeface="Arial"/>
                <a:cs typeface="Arial"/>
              </a:rPr>
              <a:t>accomplishment to date is introducing the OpenFlow® Standard, which enables remote</a:t>
            </a:r>
            <a:r>
              <a:rPr lang="en-US" dirty="0">
                <a:latin typeface="Arial"/>
                <a:cs typeface="Arial"/>
              </a:rPr>
              <a:t> </a:t>
            </a:r>
            <a:r>
              <a:rPr lang="en-US" dirty="0">
                <a:effectLst/>
                <a:latin typeface="Arial"/>
                <a:cs typeface="Arial"/>
              </a:rPr>
              <a:t>programming of the forwarding plane. The OpenFlow® Standard is the first SDN standard</a:t>
            </a:r>
            <a:r>
              <a:rPr lang="en-US" dirty="0">
                <a:latin typeface="Arial"/>
                <a:cs typeface="Arial"/>
              </a:rPr>
              <a:t> </a:t>
            </a:r>
            <a:r>
              <a:rPr lang="en-US" dirty="0">
                <a:effectLst/>
                <a:latin typeface="Arial"/>
                <a:cs typeface="Arial"/>
              </a:rPr>
              <a:t>and a vital element of an open software-defined network architecture.</a:t>
            </a:r>
            <a:br>
              <a:rPr lang="en-US" dirty="0">
                <a:cs typeface="+mn-lt"/>
              </a:rPr>
            </a:br>
            <a:r>
              <a:rPr lang="en-US" dirty="0">
                <a:effectLst/>
                <a:latin typeface="Arial"/>
                <a:cs typeface="Arial"/>
              </a:rPr>
              <a:t>IETF(Internet Engineering Task Force</a:t>
            </a:r>
            <a:r>
              <a:rPr lang="en-US" dirty="0">
                <a:latin typeface="Arial"/>
                <a:cs typeface="Arial"/>
              </a:rPr>
              <a:t> -  </a:t>
            </a:r>
            <a:r>
              <a:rPr lang="en-US" dirty="0">
                <a:effectLst/>
                <a:latin typeface="Arial"/>
                <a:cs typeface="Arial"/>
              </a:rPr>
              <a:t>Larger and open international community of network designers, operators,</a:t>
            </a:r>
            <a:r>
              <a:rPr lang="en-US" dirty="0">
                <a:latin typeface="Arial"/>
                <a:cs typeface="Arial"/>
              </a:rPr>
              <a:t> </a:t>
            </a:r>
            <a:r>
              <a:rPr lang="en-US" dirty="0">
                <a:effectLst/>
                <a:latin typeface="Arial"/>
                <a:cs typeface="Arial"/>
              </a:rPr>
              <a:t>vendors, and researchers concerned with the evolution of the Internet architecture</a:t>
            </a:r>
            <a:r>
              <a:rPr lang="en-US" dirty="0">
                <a:latin typeface="Arial"/>
                <a:cs typeface="Arial"/>
              </a:rPr>
              <a:t> </a:t>
            </a:r>
            <a:r>
              <a:rPr lang="en-US" dirty="0">
                <a:effectLst/>
                <a:latin typeface="Arial"/>
                <a:cs typeface="Arial"/>
              </a:rPr>
              <a:t>and the smooth operation of the Internet. It is open to any interested individual.</a:t>
            </a:r>
            <a:r>
              <a:rPr lang="en-US" dirty="0">
                <a:latin typeface="Arial"/>
                <a:cs typeface="Arial"/>
              </a:rPr>
              <a:t> </a:t>
            </a:r>
            <a:r>
              <a:rPr lang="en-US" dirty="0">
                <a:effectLst/>
                <a:latin typeface="Arial"/>
                <a:cs typeface="Arial"/>
              </a:rPr>
              <a:t> Compare to ONF, this stands much toward to networking vendor sides.</a:t>
            </a:r>
            <a:r>
              <a:rPr lang="en-US" dirty="0">
                <a:latin typeface="Arial"/>
                <a:cs typeface="Arial"/>
              </a:rPr>
              <a:t> </a:t>
            </a:r>
            <a:r>
              <a:rPr lang="en-US" dirty="0">
                <a:effectLst/>
                <a:latin typeface="Arial"/>
                <a:cs typeface="Arial"/>
              </a:rPr>
              <a:t>In SDN environment, all networking vendors in IETF discussing on how to</a:t>
            </a:r>
            <a:r>
              <a:rPr lang="en-US" dirty="0">
                <a:latin typeface="Arial"/>
                <a:cs typeface="Arial"/>
              </a:rPr>
              <a:t> </a:t>
            </a:r>
            <a:r>
              <a:rPr lang="en-US" dirty="0">
                <a:effectLst/>
                <a:latin typeface="Arial"/>
                <a:cs typeface="Arial"/>
              </a:rPr>
              <a:t>implement SDN at their existing hardware</a:t>
            </a:r>
            <a:br>
              <a:rPr lang="en-US" dirty="0">
                <a:cs typeface="+mn-lt"/>
              </a:rPr>
            </a:br>
            <a:r>
              <a:rPr lang="en-US" dirty="0">
                <a:effectLst/>
                <a:latin typeface="Arial"/>
                <a:cs typeface="Arial"/>
              </a:rPr>
              <a:t>In early stages, there is two group formed under </a:t>
            </a:r>
            <a:r>
              <a:rPr lang="en-US" dirty="0">
                <a:latin typeface="Arial"/>
                <a:cs typeface="Arial"/>
              </a:rPr>
              <a:t>IETF:</a:t>
            </a:r>
          </a:p>
          <a:p>
            <a:r>
              <a:rPr lang="en-US" dirty="0">
                <a:latin typeface="Arial"/>
                <a:cs typeface="Arial"/>
              </a:rPr>
              <a:t> </a:t>
            </a:r>
            <a:r>
              <a:rPr lang="en-US" dirty="0" err="1">
                <a:effectLst/>
                <a:latin typeface="Arial"/>
                <a:cs typeface="Arial"/>
              </a:rPr>
              <a:t>ForCES</a:t>
            </a:r>
            <a:r>
              <a:rPr lang="en-US" dirty="0">
                <a:effectLst/>
                <a:latin typeface="Arial"/>
                <a:cs typeface="Arial"/>
              </a:rPr>
              <a:t>, Forwarding and</a:t>
            </a:r>
            <a:r>
              <a:rPr lang="en-US" dirty="0">
                <a:latin typeface="Arial"/>
                <a:cs typeface="Arial"/>
              </a:rPr>
              <a:t> </a:t>
            </a:r>
            <a:r>
              <a:rPr lang="en-US" dirty="0">
                <a:effectLst/>
                <a:latin typeface="Arial"/>
                <a:cs typeface="Arial"/>
              </a:rPr>
              <a:t>Control Element Separation and</a:t>
            </a:r>
            <a:r>
              <a:rPr lang="en-US" dirty="0">
                <a:latin typeface="Arial"/>
                <a:cs typeface="Arial"/>
              </a:rPr>
              <a:t> </a:t>
            </a:r>
            <a:r>
              <a:rPr lang="en-US" dirty="0">
                <a:effectLst/>
                <a:latin typeface="Arial"/>
                <a:cs typeface="Arial"/>
              </a:rPr>
              <a:t>ALTO, Application-layer traffic Optimization.</a:t>
            </a:r>
            <a:br>
              <a:rPr lang="en-US" dirty="0">
                <a:cs typeface="+mn-lt"/>
              </a:rPr>
            </a:br>
            <a:r>
              <a:rPr lang="en-US" dirty="0">
                <a:latin typeface="Arial"/>
                <a:cs typeface="Arial"/>
              </a:rPr>
              <a:t>-   </a:t>
            </a:r>
            <a:r>
              <a:rPr lang="en-US" dirty="0" err="1">
                <a:latin typeface="Arial"/>
                <a:cs typeface="Arial"/>
              </a:rPr>
              <a:t>ForCES</a:t>
            </a:r>
            <a:r>
              <a:rPr lang="en-US" dirty="0">
                <a:effectLst/>
                <a:latin typeface="Arial"/>
                <a:cs typeface="Arial"/>
              </a:rPr>
              <a:t> : involving in standardizing SDN requirement, framework, protocol,</a:t>
            </a:r>
            <a:r>
              <a:rPr lang="en-US" dirty="0">
                <a:latin typeface="Arial"/>
                <a:cs typeface="Arial"/>
              </a:rPr>
              <a:t> </a:t>
            </a:r>
            <a:r>
              <a:rPr lang="en-US" dirty="0">
                <a:effectLst/>
                <a:latin typeface="Arial"/>
                <a:cs typeface="Arial"/>
              </a:rPr>
              <a:t>forwarding element, MIB etc.</a:t>
            </a:r>
            <a:br>
              <a:rPr lang="en-US" dirty="0">
                <a:cs typeface="+mn-lt"/>
              </a:rPr>
            </a:br>
            <a:r>
              <a:rPr lang="en-US" dirty="0">
                <a:latin typeface="Arial"/>
                <a:cs typeface="Arial"/>
              </a:rPr>
              <a:t>-   </a:t>
            </a:r>
            <a:r>
              <a:rPr lang="en-US" dirty="0">
                <a:effectLst/>
                <a:latin typeface="Arial"/>
                <a:cs typeface="Arial"/>
              </a:rPr>
              <a:t>ALTO mainly discussing on implementation of traffic optimization by</a:t>
            </a:r>
            <a:r>
              <a:rPr lang="en-US" dirty="0">
                <a:latin typeface="Arial"/>
                <a:cs typeface="Arial"/>
              </a:rPr>
              <a:t> </a:t>
            </a:r>
            <a:r>
              <a:rPr lang="en-US" dirty="0">
                <a:effectLst/>
                <a:latin typeface="Arial"/>
                <a:cs typeface="Arial"/>
              </a:rPr>
              <a:t>providing more network information to application layer.</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68</a:t>
            </a:fld>
            <a:endParaRPr lang="ru-RU" noProof="0"/>
          </a:p>
        </p:txBody>
      </p:sp>
    </p:spTree>
    <p:extLst>
      <p:ext uri="{BB962C8B-B14F-4D97-AF65-F5344CB8AC3E}">
        <p14:creationId xmlns:p14="http://schemas.microsoft.com/office/powerpoint/2010/main" val="25233027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err="1">
                <a:effectLst/>
                <a:latin typeface="Arial"/>
                <a:cs typeface="Arial"/>
              </a:rPr>
              <a:t>OpenDaylight</a:t>
            </a:r>
            <a:r>
              <a:rPr lang="en-US" dirty="0">
                <a:effectLst/>
                <a:latin typeface="Arial"/>
                <a:cs typeface="Arial"/>
              </a:rPr>
              <a:t> Project is a collaborative open source project hosted by The Linux</a:t>
            </a:r>
            <a:r>
              <a:rPr lang="en-US" dirty="0">
                <a:latin typeface="Arial"/>
                <a:cs typeface="Arial"/>
              </a:rPr>
              <a:t> </a:t>
            </a:r>
            <a:r>
              <a:rPr lang="en-US" dirty="0">
                <a:effectLst/>
                <a:latin typeface="Arial"/>
                <a:cs typeface="Arial"/>
              </a:rPr>
              <a:t>Foundation. </a:t>
            </a:r>
            <a:endParaRPr lang="ru-RU" dirty="0">
              <a:latin typeface="Arial"/>
              <a:cs typeface="Arial"/>
            </a:endParaRPr>
          </a:p>
          <a:p>
            <a:endParaRPr lang="en-US" dirty="0">
              <a:latin typeface="Arial"/>
              <a:cs typeface="Arial"/>
            </a:endParaRPr>
          </a:p>
          <a:p>
            <a:r>
              <a:rPr lang="en-US" dirty="0">
                <a:effectLst/>
                <a:latin typeface="Arial"/>
                <a:cs typeface="Arial"/>
              </a:rPr>
              <a:t>The goal of the project is to accelerate the adoption of software-defined</a:t>
            </a:r>
            <a:r>
              <a:rPr lang="en-US" dirty="0">
                <a:latin typeface="Arial"/>
                <a:cs typeface="Arial"/>
              </a:rPr>
              <a:t> </a:t>
            </a:r>
            <a:r>
              <a:rPr lang="en-US" dirty="0">
                <a:effectLst/>
                <a:latin typeface="Arial"/>
                <a:cs typeface="Arial"/>
              </a:rPr>
              <a:t>networking (SDN) and create a solid foundation for Network Function Virtualization (NFV).</a:t>
            </a:r>
            <a:br>
              <a:rPr lang="en-US" dirty="0">
                <a:cs typeface="+mn-lt"/>
              </a:rPr>
            </a:br>
            <a:endParaRPr lang="en-US" dirty="0">
              <a:latin typeface="Arial"/>
              <a:cs typeface="Arial"/>
            </a:endParaRPr>
          </a:p>
          <a:p>
            <a:r>
              <a:rPr lang="en-US" dirty="0">
                <a:effectLst/>
                <a:latin typeface="Arial"/>
                <a:cs typeface="Arial"/>
              </a:rPr>
              <a:t>The software is written in Java.</a:t>
            </a:r>
            <a:br>
              <a:rPr lang="en-US" dirty="0">
                <a:cs typeface="+mn-lt"/>
              </a:rPr>
            </a:br>
            <a:endParaRPr lang="en-US" dirty="0">
              <a:latin typeface="Arial"/>
              <a:cs typeface="Arial"/>
            </a:endParaRPr>
          </a:p>
          <a:p>
            <a:r>
              <a:rPr lang="en-US" dirty="0" err="1">
                <a:effectLst/>
                <a:latin typeface="Arial"/>
                <a:cs typeface="Arial"/>
              </a:rPr>
              <a:t>OpenDaylight</a:t>
            </a:r>
            <a:r>
              <a:rPr lang="en-US" dirty="0">
                <a:effectLst/>
                <a:latin typeface="Arial"/>
                <a:cs typeface="Arial"/>
              </a:rPr>
              <a:t> officially started on April 8th 2013.</a:t>
            </a:r>
            <a:br>
              <a:rPr lang="en-US" dirty="0">
                <a:cs typeface="+mn-lt"/>
              </a:rPr>
            </a:br>
            <a:endParaRPr lang="en-US" dirty="0">
              <a:latin typeface="Arial"/>
              <a:cs typeface="Arial"/>
            </a:endParaRPr>
          </a:p>
          <a:p>
            <a:r>
              <a:rPr lang="en-US" dirty="0">
                <a:effectLst/>
                <a:latin typeface="Arial"/>
                <a:cs typeface="Arial"/>
              </a:rPr>
              <a:t>Southbound interface is not limited to OpenFlow innovations, but in fact decoupled from it</a:t>
            </a:r>
            <a:r>
              <a:rPr lang="en-US" dirty="0">
                <a:latin typeface="Arial"/>
                <a:cs typeface="Arial"/>
              </a:rPr>
              <a:t> </a:t>
            </a:r>
            <a:r>
              <a:rPr lang="en-US" dirty="0">
                <a:effectLst/>
                <a:latin typeface="Arial"/>
                <a:cs typeface="Arial"/>
              </a:rPr>
              <a:t>allowing the two to evolve independently.</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74</a:t>
            </a:fld>
            <a:endParaRPr lang="ru-RU" noProof="0"/>
          </a:p>
        </p:txBody>
      </p:sp>
    </p:spTree>
    <p:extLst>
      <p:ext uri="{BB962C8B-B14F-4D97-AF65-F5344CB8AC3E}">
        <p14:creationId xmlns:p14="http://schemas.microsoft.com/office/powerpoint/2010/main" val="37861639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Software-Defined Networking (SDN) is an industry movement for building programmable</a:t>
            </a:r>
            <a:r>
              <a:rPr lang="en-US" dirty="0">
                <a:latin typeface="Arial"/>
                <a:cs typeface="Arial"/>
              </a:rPr>
              <a:t> </a:t>
            </a:r>
            <a:r>
              <a:rPr lang="en-US" dirty="0">
                <a:effectLst/>
                <a:latin typeface="Arial"/>
                <a:cs typeface="Arial"/>
              </a:rPr>
              <a:t>networks that are flexible and responsive to organizations' and users' needs.</a:t>
            </a:r>
            <a:br>
              <a:rPr lang="en-US" dirty="0">
                <a:cs typeface="+mn-lt"/>
              </a:rPr>
            </a:br>
            <a:r>
              <a:rPr lang="en-US" dirty="0" err="1">
                <a:effectLst/>
                <a:latin typeface="Arial"/>
                <a:cs typeface="Arial"/>
              </a:rPr>
              <a:t>OpenDaylight</a:t>
            </a:r>
            <a:r>
              <a:rPr lang="en-US" dirty="0">
                <a:effectLst/>
                <a:latin typeface="Arial"/>
                <a:cs typeface="Arial"/>
              </a:rPr>
              <a:t>, the largest open source SDN controller, is helping lead this transition.</a:t>
            </a:r>
            <a:r>
              <a:rPr lang="en-US" dirty="0">
                <a:latin typeface="Arial"/>
                <a:cs typeface="Arial"/>
              </a:rPr>
              <a:t> </a:t>
            </a:r>
            <a:r>
              <a:rPr lang="en-US" dirty="0">
                <a:effectLst/>
                <a:latin typeface="Arial"/>
                <a:cs typeface="Arial"/>
              </a:rPr>
              <a:t>By</a:t>
            </a:r>
            <a:r>
              <a:rPr lang="en-US" dirty="0">
                <a:latin typeface="Arial"/>
                <a:cs typeface="Arial"/>
              </a:rPr>
              <a:t> </a:t>
            </a:r>
            <a:r>
              <a:rPr lang="en-US" dirty="0">
                <a:effectLst/>
                <a:latin typeface="Arial"/>
                <a:cs typeface="Arial"/>
              </a:rPr>
              <a:t>uniting the industry around a common SDN platform, the </a:t>
            </a:r>
            <a:r>
              <a:rPr lang="en-US" dirty="0" err="1">
                <a:effectLst/>
                <a:latin typeface="Arial"/>
                <a:cs typeface="Arial"/>
              </a:rPr>
              <a:t>OpenDaylight</a:t>
            </a:r>
            <a:r>
              <a:rPr lang="en-US" dirty="0">
                <a:effectLst/>
                <a:latin typeface="Arial"/>
                <a:cs typeface="Arial"/>
              </a:rPr>
              <a:t> community --</a:t>
            </a:r>
            <a:r>
              <a:rPr lang="en-US" dirty="0">
                <a:latin typeface="Arial"/>
                <a:cs typeface="Arial"/>
              </a:rPr>
              <a:t> </a:t>
            </a:r>
            <a:r>
              <a:rPr lang="en-US" dirty="0">
                <a:effectLst/>
                <a:latin typeface="Arial"/>
                <a:cs typeface="Arial"/>
              </a:rPr>
              <a:t>solution providers, individual developers, and users working together -- is delivering</a:t>
            </a:r>
            <a:r>
              <a:rPr lang="en-US" dirty="0">
                <a:latin typeface="Arial"/>
                <a:cs typeface="Arial"/>
              </a:rPr>
              <a:t> </a:t>
            </a:r>
            <a:r>
              <a:rPr lang="en-US" dirty="0">
                <a:effectLst/>
                <a:latin typeface="Arial"/>
                <a:cs typeface="Arial"/>
              </a:rPr>
              <a:t>interoperable, programmable networks to service providers, enterprises, universities and a</a:t>
            </a:r>
            <a:r>
              <a:rPr lang="en-US" dirty="0">
                <a:latin typeface="Arial"/>
                <a:cs typeface="Arial"/>
              </a:rPr>
              <a:t> </a:t>
            </a:r>
            <a:r>
              <a:rPr lang="en-US" dirty="0">
                <a:effectLst/>
                <a:latin typeface="Arial"/>
                <a:cs typeface="Arial"/>
              </a:rPr>
              <a:t>variety of organizations around the globe.</a:t>
            </a:r>
            <a:r>
              <a:rPr lang="en-US" dirty="0">
                <a:latin typeface="Arial"/>
                <a:cs typeface="Arial"/>
              </a:rPr>
              <a:t> </a:t>
            </a:r>
            <a:endParaRPr lang="ru-RU" dirty="0">
              <a:latin typeface="Arial"/>
              <a:cs typeface="Arial"/>
            </a:endParaRPr>
          </a:p>
          <a:p>
            <a:endParaRPr lang="en-US" dirty="0">
              <a:latin typeface="Arial"/>
              <a:cs typeface="Arial"/>
            </a:endParaRPr>
          </a:p>
          <a:p>
            <a:r>
              <a:rPr lang="en-US" dirty="0">
                <a:effectLst/>
                <a:latin typeface="Arial"/>
                <a:cs typeface="Arial"/>
              </a:rPr>
              <a:t>(Quoted from www.opendaylight.org)</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75</a:t>
            </a:fld>
            <a:endParaRPr lang="ru-RU" noProof="0"/>
          </a:p>
        </p:txBody>
      </p:sp>
    </p:spTree>
    <p:extLst>
      <p:ext uri="{BB962C8B-B14F-4D97-AF65-F5344CB8AC3E}">
        <p14:creationId xmlns:p14="http://schemas.microsoft.com/office/powerpoint/2010/main" val="29045707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The benefits of </a:t>
            </a:r>
            <a:r>
              <a:rPr lang="en-US" dirty="0" err="1">
                <a:effectLst/>
                <a:latin typeface="Arial"/>
                <a:cs typeface="Arial"/>
              </a:rPr>
              <a:t>OpenDaylight</a:t>
            </a:r>
            <a:r>
              <a:rPr lang="en-US" dirty="0">
                <a:effectLst/>
                <a:latin typeface="Arial"/>
                <a:cs typeface="Arial"/>
              </a:rPr>
              <a:t> can speed up of service provision and deploy SDN in</a:t>
            </a:r>
            <a:r>
              <a:rPr lang="en-US" dirty="0">
                <a:latin typeface="Arial"/>
                <a:cs typeface="Arial"/>
              </a:rPr>
              <a:t> </a:t>
            </a:r>
            <a:r>
              <a:rPr lang="en-US" dirty="0">
                <a:effectLst/>
                <a:latin typeface="Arial"/>
                <a:cs typeface="Arial"/>
              </a:rPr>
              <a:t>operator network with low </a:t>
            </a:r>
            <a:r>
              <a:rPr lang="en-US" dirty="0" err="1">
                <a:effectLst/>
                <a:latin typeface="Arial"/>
                <a:cs typeface="Arial"/>
              </a:rPr>
              <a:t>OpEx</a:t>
            </a:r>
            <a:r>
              <a:rPr lang="en-US" dirty="0">
                <a:effectLst/>
                <a:latin typeface="Arial"/>
                <a:cs typeface="Arial"/>
              </a:rPr>
              <a:t>.</a:t>
            </a:r>
            <a:br>
              <a:rPr lang="en-US" dirty="0">
                <a:cs typeface="+mn-lt"/>
              </a:rPr>
            </a:br>
            <a:endParaRPr lang="en-US" dirty="0">
              <a:latin typeface="Arial"/>
              <a:cs typeface="Arial"/>
            </a:endParaRPr>
          </a:p>
          <a:p>
            <a:r>
              <a:rPr lang="en-US" dirty="0">
                <a:effectLst/>
                <a:latin typeface="Arial"/>
                <a:cs typeface="Arial"/>
              </a:rPr>
              <a:t>Customers can participate and gain access new technologies more quickly without</a:t>
            </a:r>
            <a:r>
              <a:rPr lang="en-US" dirty="0">
                <a:latin typeface="Arial"/>
                <a:cs typeface="Arial"/>
              </a:rPr>
              <a:t> </a:t>
            </a:r>
            <a:r>
              <a:rPr lang="en-US" dirty="0">
                <a:effectLst/>
                <a:latin typeface="Arial"/>
                <a:cs typeface="Arial"/>
              </a:rPr>
              <a:t>changing current structure of networks.</a:t>
            </a:r>
            <a:br>
              <a:rPr lang="en-US" dirty="0">
                <a:cs typeface="+mn-lt"/>
              </a:rPr>
            </a:br>
            <a:endParaRPr lang="en-US">
              <a:latin typeface="Arial"/>
              <a:cs typeface="Arial"/>
            </a:endParaRPr>
          </a:p>
          <a:p>
            <a:r>
              <a:rPr lang="en-US" dirty="0">
                <a:effectLst/>
                <a:latin typeface="Arial"/>
                <a:cs typeface="Arial"/>
              </a:rPr>
              <a:t>Other than that, It also enable faster innovation by vendors.</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76</a:t>
            </a:fld>
            <a:endParaRPr lang="ru-RU" noProof="0"/>
          </a:p>
        </p:txBody>
      </p:sp>
    </p:spTree>
    <p:extLst>
      <p:ext uri="{BB962C8B-B14F-4D97-AF65-F5344CB8AC3E}">
        <p14:creationId xmlns:p14="http://schemas.microsoft.com/office/powerpoint/2010/main" val="42219504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latin typeface="Arial"/>
                <a:cs typeface="Arial"/>
              </a:rPr>
              <a:t>Shown</a:t>
            </a:r>
            <a:r>
              <a:rPr lang="en-US" dirty="0">
                <a:effectLst/>
                <a:latin typeface="Arial"/>
                <a:cs typeface="Arial"/>
              </a:rPr>
              <a:t> member as Feb 2, 2016</a:t>
            </a:r>
            <a:br>
              <a:rPr lang="en-US" dirty="0">
                <a:cs typeface="+mn-lt"/>
              </a:rPr>
            </a:br>
            <a:endParaRPr lang="en-US" dirty="0">
              <a:latin typeface="Arial"/>
              <a:cs typeface="Arial"/>
            </a:endParaRPr>
          </a:p>
          <a:p>
            <a:r>
              <a:rPr lang="en-US" dirty="0">
                <a:effectLst/>
                <a:latin typeface="Arial"/>
                <a:cs typeface="Arial"/>
              </a:rPr>
              <a:t>In terms of member support, grown from 18 to over 50 members today including Comcast</a:t>
            </a:r>
            <a:r>
              <a:rPr lang="en-US" dirty="0">
                <a:latin typeface="Arial"/>
                <a:cs typeface="Arial"/>
              </a:rPr>
              <a:t> </a:t>
            </a:r>
            <a:r>
              <a:rPr lang="en-US" dirty="0">
                <a:effectLst/>
                <a:latin typeface="Arial"/>
                <a:cs typeface="Arial"/>
              </a:rPr>
              <a:t>etc. and Continue to see widespread interest and support from the industry</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77</a:t>
            </a:fld>
            <a:endParaRPr lang="ru-RU" noProof="0"/>
          </a:p>
        </p:txBody>
      </p:sp>
    </p:spTree>
    <p:extLst>
      <p:ext uri="{BB962C8B-B14F-4D97-AF65-F5344CB8AC3E}">
        <p14:creationId xmlns:p14="http://schemas.microsoft.com/office/powerpoint/2010/main" val="2698117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The Open Daylight Controller is a pure software and as a JVM it can be run on any OS and</a:t>
            </a:r>
            <a:r>
              <a:rPr lang="en-US" dirty="0">
                <a:latin typeface="Arial"/>
                <a:cs typeface="Arial"/>
              </a:rPr>
              <a:t> </a:t>
            </a:r>
            <a:r>
              <a:rPr lang="en-US" dirty="0">
                <a:effectLst/>
                <a:latin typeface="Arial"/>
                <a:cs typeface="Arial"/>
              </a:rPr>
              <a:t>Metal as long as it supports Java.</a:t>
            </a:r>
            <a:br>
              <a:rPr lang="en-US" dirty="0">
                <a:cs typeface="+mn-lt"/>
              </a:rPr>
            </a:br>
            <a:endParaRPr lang="en-US" dirty="0">
              <a:latin typeface="Arial"/>
              <a:cs typeface="Arial"/>
            </a:endParaRPr>
          </a:p>
          <a:p>
            <a:r>
              <a:rPr lang="en-US" dirty="0">
                <a:effectLst/>
                <a:latin typeface="Arial"/>
                <a:cs typeface="Arial"/>
              </a:rPr>
              <a:t>The </a:t>
            </a:r>
            <a:r>
              <a:rPr lang="en-US" dirty="0" err="1">
                <a:effectLst/>
                <a:latin typeface="Arial"/>
                <a:cs typeface="Arial"/>
              </a:rPr>
              <a:t>OpenDaylight</a:t>
            </a:r>
            <a:r>
              <a:rPr lang="en-US" dirty="0">
                <a:effectLst/>
                <a:latin typeface="Arial"/>
                <a:cs typeface="Arial"/>
              </a:rPr>
              <a:t> controller platform is designed as a highly modular and plugin based</a:t>
            </a:r>
            <a:r>
              <a:rPr lang="en-US" dirty="0">
                <a:latin typeface="Arial"/>
                <a:cs typeface="Arial"/>
              </a:rPr>
              <a:t> </a:t>
            </a:r>
            <a:r>
              <a:rPr lang="en-US" dirty="0">
                <a:effectLst/>
                <a:latin typeface="Arial"/>
                <a:cs typeface="Arial"/>
              </a:rPr>
              <a:t>middleware that serves various network applications in a variety of use-cases. The</a:t>
            </a:r>
            <a:r>
              <a:rPr lang="en-US" dirty="0">
                <a:latin typeface="Arial"/>
                <a:cs typeface="Arial"/>
              </a:rPr>
              <a:t> </a:t>
            </a:r>
            <a:r>
              <a:rPr lang="en-US" dirty="0">
                <a:effectLst/>
                <a:latin typeface="Arial"/>
                <a:cs typeface="Arial"/>
              </a:rPr>
              <a:t>modularity is achieved through the Java OSGi framework. </a:t>
            </a:r>
            <a:endParaRPr lang="ru-RU" dirty="0">
              <a:latin typeface="Arial"/>
              <a:cs typeface="Arial"/>
            </a:endParaRPr>
          </a:p>
          <a:p>
            <a:endParaRPr lang="en-US" dirty="0">
              <a:latin typeface="Arial"/>
              <a:cs typeface="Arial"/>
            </a:endParaRPr>
          </a:p>
          <a:p>
            <a:r>
              <a:rPr lang="en-US" dirty="0">
                <a:effectLst/>
                <a:latin typeface="Arial"/>
                <a:cs typeface="Arial"/>
              </a:rPr>
              <a:t>The controller consists of many</a:t>
            </a:r>
            <a:r>
              <a:rPr lang="en-US" dirty="0">
                <a:latin typeface="Arial"/>
                <a:cs typeface="Arial"/>
              </a:rPr>
              <a:t> </a:t>
            </a:r>
            <a:r>
              <a:rPr lang="en-US" dirty="0">
                <a:effectLst/>
                <a:latin typeface="Arial"/>
                <a:cs typeface="Arial"/>
              </a:rPr>
              <a:t>Java OSGi bundles that work together to provide the required controller functionalities.</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78</a:t>
            </a:fld>
            <a:endParaRPr lang="ru-RU" noProof="0"/>
          </a:p>
        </p:txBody>
      </p:sp>
    </p:spTree>
    <p:extLst>
      <p:ext uri="{BB962C8B-B14F-4D97-AF65-F5344CB8AC3E}">
        <p14:creationId xmlns:p14="http://schemas.microsoft.com/office/powerpoint/2010/main" val="17903883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The first software code release for the </a:t>
            </a:r>
            <a:r>
              <a:rPr lang="en-US" dirty="0" err="1">
                <a:effectLst/>
                <a:latin typeface="Arial"/>
                <a:cs typeface="Arial"/>
              </a:rPr>
              <a:t>OpenDaylight</a:t>
            </a:r>
            <a:r>
              <a:rPr lang="en-US" dirty="0">
                <a:effectLst/>
                <a:latin typeface="Arial"/>
                <a:cs typeface="Arial"/>
              </a:rPr>
              <a:t> Controller is Hydrogen. It was the first</a:t>
            </a:r>
            <a:r>
              <a:rPr lang="en-US" dirty="0">
                <a:latin typeface="Arial"/>
                <a:cs typeface="Arial"/>
              </a:rPr>
              <a:t> </a:t>
            </a:r>
            <a:r>
              <a:rPr lang="en-US" dirty="0">
                <a:effectLst/>
                <a:latin typeface="Arial"/>
                <a:cs typeface="Arial"/>
              </a:rPr>
              <a:t>simultaneous release of </a:t>
            </a:r>
            <a:r>
              <a:rPr lang="en-US" dirty="0" err="1">
                <a:effectLst/>
                <a:latin typeface="Arial"/>
                <a:cs typeface="Arial"/>
              </a:rPr>
              <a:t>OpenDaylight</a:t>
            </a:r>
            <a:r>
              <a:rPr lang="en-US" dirty="0">
                <a:effectLst/>
                <a:latin typeface="Arial"/>
                <a:cs typeface="Arial"/>
              </a:rPr>
              <a:t>, and features three different editions to help users</a:t>
            </a:r>
            <a:r>
              <a:rPr lang="en-US" dirty="0">
                <a:latin typeface="Arial"/>
                <a:cs typeface="Arial"/>
              </a:rPr>
              <a:t> </a:t>
            </a:r>
            <a:r>
              <a:rPr lang="en-US" dirty="0">
                <a:effectLst/>
                <a:latin typeface="Arial"/>
                <a:cs typeface="Arial"/>
              </a:rPr>
              <a:t>get started: the Base Edition, the Virtualization Edition, and the Service Provider Edition.</a:t>
            </a:r>
            <a:br>
              <a:rPr lang="en-US" dirty="0">
                <a:cs typeface="+mn-lt"/>
              </a:rPr>
            </a:br>
            <a:endParaRPr lang="en-US" dirty="0">
              <a:latin typeface="Arial"/>
              <a:cs typeface="Arial"/>
            </a:endParaRPr>
          </a:p>
          <a:p>
            <a:r>
              <a:rPr lang="en-US" dirty="0">
                <a:effectLst/>
                <a:latin typeface="Arial"/>
                <a:cs typeface="Arial"/>
              </a:rPr>
              <a:t>The three types of the software ensure a wide array of users can implement Hydrogen.</a:t>
            </a:r>
            <a:br>
              <a:rPr lang="en-US" dirty="0">
                <a:cs typeface="+mn-lt"/>
              </a:rPr>
            </a:br>
            <a:endParaRPr lang="en-US" dirty="0">
              <a:latin typeface="Arial"/>
              <a:cs typeface="Arial"/>
            </a:endParaRPr>
          </a:p>
          <a:p>
            <a:r>
              <a:rPr lang="en-US" dirty="0">
                <a:effectLst/>
                <a:latin typeface="Arial"/>
                <a:cs typeface="Arial"/>
              </a:rPr>
              <a:t>The second code release for </a:t>
            </a:r>
            <a:r>
              <a:rPr lang="en-US" dirty="0" err="1">
                <a:effectLst/>
                <a:latin typeface="Arial"/>
                <a:cs typeface="Arial"/>
              </a:rPr>
              <a:t>OpenDaylight</a:t>
            </a:r>
            <a:r>
              <a:rPr lang="en-US" dirty="0">
                <a:effectLst/>
                <a:latin typeface="Arial"/>
                <a:cs typeface="Arial"/>
              </a:rPr>
              <a:t> Controllers is Helium. It features a new user</a:t>
            </a:r>
            <a:r>
              <a:rPr lang="en-US" dirty="0">
                <a:latin typeface="Arial"/>
                <a:cs typeface="Arial"/>
              </a:rPr>
              <a:t> </a:t>
            </a:r>
            <a:r>
              <a:rPr lang="en-US" dirty="0">
                <a:effectLst/>
                <a:latin typeface="Arial"/>
                <a:cs typeface="Arial"/>
              </a:rPr>
              <a:t>interface, and a more simplified and customizable installation process, due to the use of</a:t>
            </a:r>
            <a:r>
              <a:rPr lang="en-US" dirty="0">
                <a:latin typeface="Arial"/>
                <a:cs typeface="Arial"/>
              </a:rPr>
              <a:t> </a:t>
            </a:r>
            <a:r>
              <a:rPr lang="en-US" dirty="0">
                <a:effectLst/>
                <a:latin typeface="Arial"/>
                <a:cs typeface="Arial"/>
              </a:rPr>
              <a:t>the </a:t>
            </a:r>
            <a:r>
              <a:rPr lang="en-US" dirty="0" err="1">
                <a:effectLst/>
                <a:latin typeface="Arial"/>
                <a:cs typeface="Arial"/>
              </a:rPr>
              <a:t>Apache_Karaf</a:t>
            </a:r>
            <a:r>
              <a:rPr lang="en-US" dirty="0">
                <a:effectLst/>
                <a:latin typeface="Arial"/>
                <a:cs typeface="Arial"/>
              </a:rPr>
              <a:t> container. This code release also has deeper integration with OpenStack,</a:t>
            </a:r>
            <a:r>
              <a:rPr lang="en-US" dirty="0">
                <a:latin typeface="Arial"/>
                <a:cs typeface="Arial"/>
              </a:rPr>
              <a:t> </a:t>
            </a:r>
            <a:r>
              <a:rPr lang="en-US" dirty="0">
                <a:effectLst/>
                <a:latin typeface="Arial"/>
                <a:cs typeface="Arial"/>
              </a:rPr>
              <a:t>including improvements in the </a:t>
            </a:r>
            <a:r>
              <a:rPr lang="en-US" dirty="0" err="1">
                <a:effectLst/>
                <a:latin typeface="Arial"/>
                <a:cs typeface="Arial"/>
              </a:rPr>
              <a:t>Open_vSwitch</a:t>
            </a:r>
            <a:r>
              <a:rPr lang="en-US" dirty="0">
                <a:effectLst/>
                <a:latin typeface="Arial"/>
                <a:cs typeface="Arial"/>
              </a:rPr>
              <a:t> Database Integration project, as well as</a:t>
            </a:r>
            <a:r>
              <a:rPr lang="en-US" dirty="0">
                <a:latin typeface="Arial"/>
                <a:cs typeface="Arial"/>
              </a:rPr>
              <a:t> </a:t>
            </a:r>
            <a:r>
              <a:rPr lang="en-US" dirty="0">
                <a:effectLst/>
                <a:latin typeface="Arial"/>
                <a:cs typeface="Arial"/>
              </a:rPr>
              <a:t>other features like Security Groups, Distributed Virtual Router, and Load </a:t>
            </a:r>
            <a:r>
              <a:rPr lang="en-US" dirty="0">
                <a:latin typeface="Arial"/>
                <a:cs typeface="Arial"/>
              </a:rPr>
              <a:t>Balancing-as-a-Service</a:t>
            </a:r>
            <a:r>
              <a:rPr lang="en-US" dirty="0">
                <a:effectLst/>
                <a:latin typeface="Arial"/>
                <a:cs typeface="Arial"/>
              </a:rPr>
              <a:t>.</a:t>
            </a:r>
            <a:br>
              <a:rPr lang="en-US" dirty="0">
                <a:cs typeface="+mn-lt"/>
              </a:rPr>
            </a:br>
            <a:endParaRPr lang="en-US" dirty="0">
              <a:latin typeface="Arial"/>
              <a:cs typeface="Arial"/>
            </a:endParaRPr>
          </a:p>
          <a:p>
            <a:r>
              <a:rPr lang="en-US" dirty="0">
                <a:effectLst/>
                <a:latin typeface="Arial"/>
                <a:cs typeface="Arial"/>
              </a:rPr>
              <a:t>Currently, the </a:t>
            </a:r>
            <a:r>
              <a:rPr lang="en-US" dirty="0" err="1">
                <a:effectLst/>
                <a:latin typeface="Arial"/>
                <a:cs typeface="Arial"/>
              </a:rPr>
              <a:t>OpenDaylight</a:t>
            </a:r>
            <a:r>
              <a:rPr lang="en-US" dirty="0">
                <a:effectLst/>
                <a:latin typeface="Arial"/>
                <a:cs typeface="Arial"/>
              </a:rPr>
              <a:t> Project is working on the third software release, Lithium, set</a:t>
            </a:r>
            <a:r>
              <a:rPr lang="en-US" dirty="0">
                <a:latin typeface="Arial"/>
                <a:cs typeface="Arial"/>
              </a:rPr>
              <a:t> </a:t>
            </a:r>
            <a:r>
              <a:rPr lang="en-US" dirty="0">
                <a:effectLst/>
                <a:latin typeface="Arial"/>
                <a:cs typeface="Arial"/>
              </a:rPr>
              <a:t>for a summer 2015 release.</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79</a:t>
            </a:fld>
            <a:endParaRPr lang="ru-RU" noProof="0"/>
          </a:p>
        </p:txBody>
      </p:sp>
    </p:spTree>
    <p:extLst>
      <p:ext uri="{BB962C8B-B14F-4D97-AF65-F5344CB8AC3E}">
        <p14:creationId xmlns:p14="http://schemas.microsoft.com/office/powerpoint/2010/main" val="3483714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Segoe UI" panose="020B0502040204020203" pitchFamily="34" charset="0"/>
              </a:rPr>
              <a:t>In order to cope with the aggressively increasing network requirement, network expansion</a:t>
            </a:r>
            <a:br>
              <a:rPr lang="en-US" sz="1800" dirty="0">
                <a:effectLst/>
                <a:latin typeface="Segoe UI" panose="020B0502040204020203" pitchFamily="34" charset="0"/>
              </a:rPr>
            </a:br>
            <a:r>
              <a:rPr lang="en-US" sz="1800" dirty="0">
                <a:effectLst/>
                <a:latin typeface="Segoe UI" panose="020B0502040204020203" pitchFamily="34" charset="0"/>
              </a:rPr>
              <a:t>and increasing numbers of protocols and features deployed in the network will definitely</a:t>
            </a:r>
            <a:br>
              <a:rPr lang="en-US" sz="1800" dirty="0">
                <a:effectLst/>
                <a:latin typeface="Segoe UI" panose="020B0502040204020203" pitchFamily="34" charset="0"/>
              </a:rPr>
            </a:br>
            <a:r>
              <a:rPr lang="en-US" sz="1800" dirty="0">
                <a:effectLst/>
                <a:latin typeface="Segoe UI" panose="020B0502040204020203" pitchFamily="34" charset="0"/>
              </a:rPr>
              <a:t>increasing; Various types of network protocols and features have to deployed in order to</a:t>
            </a:r>
            <a:br>
              <a:rPr lang="en-US" sz="1800" dirty="0">
                <a:effectLst/>
                <a:latin typeface="Segoe UI" panose="020B0502040204020203" pitchFamily="34" charset="0"/>
              </a:rPr>
            </a:br>
            <a:r>
              <a:rPr lang="en-US" sz="1800" dirty="0">
                <a:effectLst/>
                <a:latin typeface="Segoe UI" panose="020B0502040204020203" pitchFamily="34" charset="0"/>
              </a:rPr>
              <a:t>cater for different network requirements.</a:t>
            </a:r>
            <a:endParaRPr lang="en-US" sz="1800" dirty="0">
              <a:effectLst/>
              <a:latin typeface="Arial" panose="020B0604020202020204" pitchFamily="34" charset="0"/>
            </a:endParaRPr>
          </a:p>
          <a:p>
            <a:r>
              <a:rPr lang="en-US" sz="1800" dirty="0">
                <a:effectLst/>
                <a:latin typeface="Segoe UI" panose="020B0502040204020203" pitchFamily="34" charset="0"/>
              </a:rPr>
              <a:t> The example shown on the slide above clearly shows the complexity of network O&amp;M and</a:t>
            </a:r>
            <a:br>
              <a:rPr lang="en-US" sz="1800" dirty="0">
                <a:effectLst/>
                <a:latin typeface="Segoe UI" panose="020B0502040204020203" pitchFamily="34" charset="0"/>
              </a:rPr>
            </a:br>
            <a:r>
              <a:rPr lang="en-US" sz="1800" dirty="0">
                <a:effectLst/>
                <a:latin typeface="Segoe UI" panose="020B0502040204020203" pitchFamily="34" charset="0"/>
              </a:rPr>
              <a:t>configurations in traditional network; for instance, to configure a L3VPN service in</a:t>
            </a:r>
            <a:br>
              <a:rPr lang="en-US" sz="1800" dirty="0">
                <a:effectLst/>
                <a:latin typeface="Segoe UI" panose="020B0502040204020203" pitchFamily="34" charset="0"/>
              </a:rPr>
            </a:br>
            <a:r>
              <a:rPr lang="en-US" sz="1800" dirty="0">
                <a:effectLst/>
                <a:latin typeface="Segoe UI" panose="020B0502040204020203" pitchFamily="34" charset="0"/>
              </a:rPr>
              <a:t>network, the steps of configuring IGP protocol, configuring MPLS, configure L3VPN</a:t>
            </a:r>
            <a:br>
              <a:rPr lang="en-US" sz="1800" dirty="0">
                <a:effectLst/>
                <a:latin typeface="Segoe UI" panose="020B0502040204020203" pitchFamily="34" charset="0"/>
              </a:rPr>
            </a:br>
            <a:r>
              <a:rPr lang="en-US" sz="1800" dirty="0">
                <a:effectLst/>
                <a:latin typeface="Segoe UI" panose="020B0502040204020203" pitchFamily="34" charset="0"/>
              </a:rPr>
              <a:t>instance, configure routing protocol between PE and CE and configuring MP-BGP peer;</a:t>
            </a:r>
            <a:br>
              <a:rPr lang="en-US" sz="1800" dirty="0">
                <a:effectLst/>
                <a:latin typeface="Segoe UI" panose="020B0502040204020203" pitchFamily="34" charset="0"/>
              </a:rPr>
            </a:br>
            <a:r>
              <a:rPr lang="en-US" sz="1800" dirty="0">
                <a:effectLst/>
                <a:latin typeface="Segoe UI" panose="020B0502040204020203" pitchFamily="34" charset="0"/>
              </a:rPr>
              <a:t>these series of configurations need to be done on all provider edge (PE) routers which are</a:t>
            </a:r>
            <a:br>
              <a:rPr lang="en-US" sz="1800" dirty="0">
                <a:effectLst/>
                <a:latin typeface="Segoe UI" panose="020B0502040204020203" pitchFamily="34" charset="0"/>
              </a:rPr>
            </a:br>
            <a:r>
              <a:rPr lang="en-US" sz="1800" dirty="0">
                <a:effectLst/>
                <a:latin typeface="Segoe UI" panose="020B0502040204020203" pitchFamily="34" charset="0"/>
              </a:rPr>
              <a:t>connected to customer edge (CE) routers. The configuration scripts shown on the right</a:t>
            </a:r>
            <a:br>
              <a:rPr lang="en-US" sz="1800" dirty="0">
                <a:effectLst/>
                <a:latin typeface="Segoe UI" panose="020B0502040204020203" pitchFamily="34" charset="0"/>
              </a:rPr>
            </a:br>
            <a:r>
              <a:rPr lang="en-US" sz="1800" dirty="0">
                <a:effectLst/>
                <a:latin typeface="Segoe UI" panose="020B0502040204020203" pitchFamily="34" charset="0"/>
              </a:rPr>
              <a:t>shows a complete configurations command deployed on PE3, just to configure a L3VPN</a:t>
            </a:r>
            <a:br>
              <a:rPr lang="en-US" sz="1800" dirty="0">
                <a:effectLst/>
                <a:latin typeface="Segoe UI" panose="020B0502040204020203" pitchFamily="34" charset="0"/>
              </a:rPr>
            </a:br>
            <a:r>
              <a:rPr lang="en-US" sz="1800" dirty="0">
                <a:effectLst/>
                <a:latin typeface="Segoe UI" panose="020B0502040204020203" pitchFamily="34" charset="0"/>
              </a:rPr>
              <a:t>service, and the command involved is a lot.</a:t>
            </a:r>
            <a:endParaRPr lang="en-US" sz="1800" dirty="0">
              <a:effectLst/>
              <a:latin typeface="Arial" panose="020B0604020202020204" pitchFamily="34" charset="0"/>
            </a:endParaRPr>
          </a:p>
          <a:p>
            <a:r>
              <a:rPr lang="en-US" sz="1800" dirty="0">
                <a:effectLst/>
                <a:latin typeface="Segoe UI" panose="020B0502040204020203" pitchFamily="34" charset="0"/>
              </a:rPr>
              <a:t> The example given above is based on the assumption that PE devices connected are all</a:t>
            </a:r>
            <a:br>
              <a:rPr lang="en-US" sz="1800" dirty="0">
                <a:effectLst/>
                <a:latin typeface="Segoe UI" panose="020B0502040204020203" pitchFamily="34" charset="0"/>
              </a:rPr>
            </a:br>
            <a:r>
              <a:rPr lang="en-US" sz="1800" dirty="0">
                <a:effectLst/>
                <a:latin typeface="Segoe UI" panose="020B0502040204020203" pitchFamily="34" charset="0"/>
              </a:rPr>
              <a:t>Huawei devices. Configuration work will become even more complicated if it is applied to</a:t>
            </a:r>
            <a:br>
              <a:rPr lang="en-US" sz="1800" dirty="0">
                <a:effectLst/>
                <a:latin typeface="Segoe UI" panose="020B0502040204020203" pitchFamily="34" charset="0"/>
              </a:rPr>
            </a:br>
            <a:r>
              <a:rPr lang="en-US" sz="1800" dirty="0">
                <a:effectLst/>
                <a:latin typeface="Segoe UI" panose="020B0502040204020203" pitchFamily="34" charset="0"/>
              </a:rPr>
              <a:t>the scenario that different vendors devices are used in the network; for examples, some PE</a:t>
            </a:r>
            <a:br>
              <a:rPr lang="en-US" sz="1800" dirty="0">
                <a:effectLst/>
                <a:latin typeface="Segoe UI" panose="020B0502040204020203" pitchFamily="34" charset="0"/>
              </a:rPr>
            </a:br>
            <a:r>
              <a:rPr lang="en-US" sz="1800" dirty="0">
                <a:effectLst/>
                <a:latin typeface="Segoe UI" panose="020B0502040204020203" pitchFamily="34" charset="0"/>
              </a:rPr>
              <a:t>devices are belonged to Cisco while some belongs to Huawei’s. The network engineer</a:t>
            </a:r>
            <a:br>
              <a:rPr lang="en-US" sz="1800" dirty="0">
                <a:effectLst/>
                <a:latin typeface="Segoe UI" panose="020B0502040204020203" pitchFamily="34" charset="0"/>
              </a:rPr>
            </a:br>
            <a:r>
              <a:rPr lang="en-US" sz="1800" dirty="0">
                <a:effectLst/>
                <a:latin typeface="Segoe UI" panose="020B0502040204020203" pitchFamily="34" charset="0"/>
              </a:rPr>
              <a:t>needs to be familiar on Cisco configuration platform and also Huawei configuration</a:t>
            </a:r>
            <a:br>
              <a:rPr lang="en-US" sz="1800" dirty="0">
                <a:effectLst/>
                <a:latin typeface="Segoe UI" panose="020B0502040204020203" pitchFamily="34" charset="0"/>
              </a:rPr>
            </a:br>
            <a:r>
              <a:rPr lang="en-US" sz="1800" dirty="0">
                <a:effectLst/>
                <a:latin typeface="Segoe UI" panose="020B0502040204020203" pitchFamily="34" charset="0"/>
              </a:rPr>
              <a:t>platform in order to complete the end to end configuration in this case.</a:t>
            </a:r>
            <a:endParaRPr lang="en-US" sz="1800" dirty="0">
              <a:effectLst/>
              <a:latin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12</a:t>
            </a:fld>
            <a:endParaRPr lang="ru-RU" noProof="0"/>
          </a:p>
        </p:txBody>
      </p:sp>
    </p:spTree>
    <p:extLst>
      <p:ext uri="{BB962C8B-B14F-4D97-AF65-F5344CB8AC3E}">
        <p14:creationId xmlns:p14="http://schemas.microsoft.com/office/powerpoint/2010/main" val="14039336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80</a:t>
            </a:fld>
            <a:endParaRPr lang="ru-RU" noProof="0"/>
          </a:p>
        </p:txBody>
      </p:sp>
    </p:spTree>
    <p:extLst>
      <p:ext uri="{BB962C8B-B14F-4D97-AF65-F5344CB8AC3E}">
        <p14:creationId xmlns:p14="http://schemas.microsoft.com/office/powerpoint/2010/main" val="32502810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The Open Networking Lab (</a:t>
            </a:r>
            <a:r>
              <a:rPr lang="en-US" dirty="0" err="1">
                <a:effectLst/>
                <a:latin typeface="Arial"/>
                <a:cs typeface="Arial"/>
              </a:rPr>
              <a:t>ON.Lab</a:t>
            </a:r>
            <a:r>
              <a:rPr lang="en-US" dirty="0">
                <a:effectLst/>
                <a:latin typeface="Arial"/>
                <a:cs typeface="Arial"/>
              </a:rPr>
              <a:t>), a non-profit organization founded by SDN inventors</a:t>
            </a:r>
            <a:r>
              <a:rPr lang="en-US" dirty="0">
                <a:latin typeface="Arial"/>
                <a:cs typeface="Arial"/>
              </a:rPr>
              <a:t> </a:t>
            </a:r>
            <a:r>
              <a:rPr lang="en-US" dirty="0">
                <a:effectLst/>
                <a:latin typeface="Arial"/>
                <a:cs typeface="Arial"/>
              </a:rPr>
              <a:t>and leaders from Stanford University and UC Berkeley to foster an open source community</a:t>
            </a:r>
            <a:r>
              <a:rPr lang="en-US" dirty="0">
                <a:latin typeface="Arial"/>
                <a:cs typeface="Arial"/>
              </a:rPr>
              <a:t> </a:t>
            </a:r>
            <a:r>
              <a:rPr lang="en-US" dirty="0">
                <a:effectLst/>
                <a:latin typeface="Arial"/>
                <a:cs typeface="Arial"/>
              </a:rPr>
              <a:t>for developing tools and platforms to realize the full potential of SDN, today (Dec 5,2014)</a:t>
            </a:r>
            <a:r>
              <a:rPr lang="en-US" dirty="0">
                <a:latin typeface="Arial"/>
                <a:cs typeface="Arial"/>
              </a:rPr>
              <a:t> </a:t>
            </a:r>
            <a:r>
              <a:rPr lang="en-US" dirty="0">
                <a:effectLst/>
                <a:latin typeface="Arial"/>
                <a:cs typeface="Arial"/>
              </a:rPr>
              <a:t>introduced the open source SDN Open Network Operating System (ONOS)</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81</a:t>
            </a:fld>
            <a:endParaRPr lang="ru-RU" noProof="0"/>
          </a:p>
        </p:txBody>
      </p:sp>
    </p:spTree>
    <p:extLst>
      <p:ext uri="{BB962C8B-B14F-4D97-AF65-F5344CB8AC3E}">
        <p14:creationId xmlns:p14="http://schemas.microsoft.com/office/powerpoint/2010/main" val="17729287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Here is the community for ONOS Community, it is included a set of leading service</a:t>
            </a:r>
            <a:r>
              <a:rPr lang="en-US" dirty="0">
                <a:latin typeface="Arial"/>
                <a:cs typeface="Arial"/>
              </a:rPr>
              <a:t> </a:t>
            </a:r>
            <a:r>
              <a:rPr lang="en-US" dirty="0">
                <a:effectLst/>
                <a:latin typeface="Arial"/>
                <a:cs typeface="Arial"/>
              </a:rPr>
              <a:t>provider, leading vendors, and a large group of collaborating organizations, and the larger</a:t>
            </a:r>
            <a:r>
              <a:rPr lang="en-US" dirty="0">
                <a:latin typeface="Arial"/>
                <a:cs typeface="Arial"/>
              </a:rPr>
              <a:t> </a:t>
            </a:r>
            <a:r>
              <a:rPr lang="en-US" dirty="0">
                <a:effectLst/>
                <a:latin typeface="Arial"/>
                <a:cs typeface="Arial"/>
              </a:rPr>
              <a:t>community.</a:t>
            </a:r>
            <a:br>
              <a:rPr lang="en-US" dirty="0">
                <a:cs typeface="+mn-lt"/>
              </a:rPr>
            </a:br>
            <a:endParaRPr lang="en-US">
              <a:latin typeface="Arial"/>
              <a:cs typeface="Arial"/>
            </a:endParaRPr>
          </a:p>
          <a:p>
            <a:r>
              <a:rPr lang="en-US" dirty="0">
                <a:effectLst/>
                <a:latin typeface="Arial"/>
                <a:cs typeface="Arial"/>
              </a:rPr>
              <a:t>Huawei is one of the nine ONOS founding members and plays a crucial role in</a:t>
            </a:r>
            <a:r>
              <a:rPr lang="en-US" dirty="0">
                <a:latin typeface="Arial"/>
                <a:cs typeface="Arial"/>
              </a:rPr>
              <a:t> </a:t>
            </a:r>
            <a:r>
              <a:rPr lang="en-US" dirty="0">
                <a:effectLst/>
                <a:latin typeface="Arial"/>
                <a:cs typeface="Arial"/>
              </a:rPr>
              <a:t>development of architecture and eco-system</a:t>
            </a:r>
            <a:endParaRPr lang="en-US" dirty="0"/>
          </a:p>
          <a:p>
            <a:endParaRPr lang="en-US" dirty="0"/>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82</a:t>
            </a:fld>
            <a:endParaRPr lang="ru-RU" noProof="0"/>
          </a:p>
        </p:txBody>
      </p:sp>
    </p:spTree>
    <p:extLst>
      <p:ext uri="{BB962C8B-B14F-4D97-AF65-F5344CB8AC3E}">
        <p14:creationId xmlns:p14="http://schemas.microsoft.com/office/powerpoint/2010/main" val="1958564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High Availability, Scale-out, and Performance are the fundamental , as are powerful</a:t>
            </a:r>
            <a:r>
              <a:rPr lang="en-US" dirty="0">
                <a:latin typeface="Arial"/>
                <a:cs typeface="Arial"/>
              </a:rPr>
              <a:t> </a:t>
            </a:r>
            <a:r>
              <a:rPr lang="en-US" dirty="0">
                <a:effectLst/>
                <a:latin typeface="Arial"/>
                <a:cs typeface="Arial"/>
              </a:rPr>
              <a:t>abstractions at the </a:t>
            </a:r>
            <a:r>
              <a:rPr lang="en-US" i="1" dirty="0">
                <a:effectLst/>
                <a:latin typeface="Arial"/>
                <a:cs typeface="Arial"/>
              </a:rPr>
              <a:t>Northbound</a:t>
            </a:r>
            <a:r>
              <a:rPr lang="en-US" dirty="0">
                <a:effectLst/>
                <a:latin typeface="Arial"/>
                <a:cs typeface="Arial"/>
              </a:rPr>
              <a:t> and </a:t>
            </a:r>
            <a:r>
              <a:rPr lang="en-US" i="1" dirty="0">
                <a:effectLst/>
                <a:latin typeface="Arial"/>
                <a:cs typeface="Arial"/>
              </a:rPr>
              <a:t>Southbound</a:t>
            </a:r>
            <a:r>
              <a:rPr lang="en-US" dirty="0">
                <a:effectLst/>
                <a:latin typeface="Arial"/>
                <a:cs typeface="Arial"/>
              </a:rPr>
              <a:t> interfaces.</a:t>
            </a:r>
            <a:br>
              <a:rPr lang="en-US" dirty="0">
                <a:cs typeface="+mn-lt"/>
              </a:rPr>
            </a:br>
            <a:endParaRPr lang="en-US" dirty="0">
              <a:latin typeface="Arial"/>
              <a:cs typeface="Arial"/>
            </a:endParaRPr>
          </a:p>
          <a:p>
            <a:r>
              <a:rPr lang="en-US" dirty="0">
                <a:effectLst/>
                <a:latin typeface="Arial"/>
                <a:cs typeface="Arial"/>
              </a:rPr>
              <a:t>Layer Description:</a:t>
            </a:r>
            <a:br>
              <a:rPr lang="en-US" dirty="0">
                <a:cs typeface="+mn-lt"/>
              </a:rPr>
            </a:br>
            <a:endParaRPr lang="en-US">
              <a:latin typeface="Arial"/>
              <a:cs typeface="Arial"/>
            </a:endParaRPr>
          </a:p>
          <a:p>
            <a:r>
              <a:rPr lang="en-US" dirty="0">
                <a:latin typeface="Arial"/>
                <a:cs typeface="Arial"/>
              </a:rPr>
              <a:t>Distribute</a:t>
            </a:r>
            <a:r>
              <a:rPr lang="en-US" dirty="0">
                <a:effectLst/>
                <a:latin typeface="Arial"/>
                <a:cs typeface="Arial"/>
              </a:rPr>
              <a:t> </a:t>
            </a:r>
            <a:r>
              <a:rPr lang="en-US" dirty="0">
                <a:latin typeface="Arial"/>
                <a:cs typeface="Arial"/>
              </a:rPr>
              <a:t>Core</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Deployed</a:t>
            </a:r>
            <a:r>
              <a:rPr lang="en-US" dirty="0">
                <a:effectLst/>
                <a:latin typeface="Arial"/>
                <a:cs typeface="Arial"/>
              </a:rPr>
              <a:t> as a service on a cluster of server, and the same ONOS software</a:t>
            </a:r>
            <a:r>
              <a:rPr lang="en-US" dirty="0">
                <a:latin typeface="Arial"/>
                <a:cs typeface="Arial"/>
              </a:rPr>
              <a:t> </a:t>
            </a:r>
            <a:r>
              <a:rPr lang="en-US" dirty="0">
                <a:effectLst/>
                <a:latin typeface="Arial"/>
                <a:cs typeface="Arial"/>
              </a:rPr>
              <a:t>runs on each server.</a:t>
            </a:r>
            <a:endParaRPr lang="en-US" dirty="0">
              <a:latin typeface="Calibri" panose="020F0502020204030204"/>
              <a:cs typeface="Calibri"/>
            </a:endParaRPr>
          </a:p>
          <a:p>
            <a:pPr marL="171450" indent="-171450">
              <a:buFont typeface="Calibri"/>
              <a:buChar char="-"/>
            </a:pPr>
            <a:r>
              <a:rPr lang="en-US" dirty="0">
                <a:effectLst/>
                <a:latin typeface="Arial"/>
                <a:cs typeface="Arial"/>
              </a:rPr>
              <a:t>Provides scalability, high availability and </a:t>
            </a:r>
            <a:r>
              <a:rPr lang="en-US" dirty="0">
                <a:latin typeface="Arial"/>
                <a:cs typeface="Arial"/>
              </a:rPr>
              <a:t>performance</a:t>
            </a:r>
            <a:endParaRPr lang="en-US" dirty="0">
              <a:latin typeface="Calibri" panose="020F0502020204030204"/>
              <a:cs typeface="Calibri"/>
            </a:endParaRPr>
          </a:p>
          <a:p>
            <a:pPr marL="171450" indent="-171450">
              <a:buFont typeface="Calibri"/>
              <a:buChar char="-"/>
            </a:pPr>
            <a:r>
              <a:rPr lang="en-US" dirty="0">
                <a:latin typeface="Arial"/>
                <a:cs typeface="Arial"/>
              </a:rPr>
              <a:t>Bring</a:t>
            </a:r>
            <a:r>
              <a:rPr lang="en-US" dirty="0">
                <a:effectLst/>
                <a:latin typeface="Arial"/>
                <a:cs typeface="Arial"/>
              </a:rPr>
              <a:t> carrier grade features to the SDN control plane. The ability of ONOS</a:t>
            </a:r>
            <a:r>
              <a:rPr lang="en-US" dirty="0">
                <a:latin typeface="Arial"/>
                <a:cs typeface="Arial"/>
              </a:rPr>
              <a:t> </a:t>
            </a:r>
            <a:r>
              <a:rPr lang="en-US" dirty="0">
                <a:effectLst/>
                <a:latin typeface="Arial"/>
                <a:cs typeface="Arial"/>
              </a:rPr>
              <a:t>to run as a cluster is one way that ONOS brings web style agility to the SDN</a:t>
            </a:r>
            <a:r>
              <a:rPr lang="en-US" dirty="0">
                <a:latin typeface="Arial"/>
                <a:cs typeface="Arial"/>
              </a:rPr>
              <a:t> </a:t>
            </a:r>
            <a:r>
              <a:rPr lang="en-US" dirty="0">
                <a:effectLst/>
                <a:latin typeface="Arial"/>
                <a:cs typeface="Arial"/>
              </a:rPr>
              <a:t>control plane and to service provider.</a:t>
            </a:r>
            <a:endParaRPr lang="en-US" dirty="0">
              <a:cs typeface="Calibri"/>
            </a:endParaRPr>
          </a:p>
          <a:p>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83</a:t>
            </a:fld>
            <a:endParaRPr lang="ru-RU" noProof="0"/>
          </a:p>
        </p:txBody>
      </p:sp>
    </p:spTree>
    <p:extLst>
      <p:ext uri="{BB962C8B-B14F-4D97-AF65-F5344CB8AC3E}">
        <p14:creationId xmlns:p14="http://schemas.microsoft.com/office/powerpoint/2010/main" val="10410643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There are numerous features or resources supported for operator </a:t>
            </a:r>
            <a:r>
              <a:rPr lang="en-US" dirty="0">
                <a:latin typeface="Arial"/>
                <a:cs typeface="Arial"/>
              </a:rPr>
              <a:t>Network</a:t>
            </a:r>
            <a:endParaRPr lang="ru-RU" dirty="0">
              <a:latin typeface="Calibri" panose="020F0502020204030204"/>
              <a:cs typeface="Calibri" panose="020F0502020204030204"/>
            </a:endParaRPr>
          </a:p>
          <a:p>
            <a:r>
              <a:rPr lang="en-US" dirty="0">
                <a:latin typeface="Arial"/>
                <a:cs typeface="Arial"/>
              </a:rPr>
              <a:t>-   </a:t>
            </a:r>
            <a:r>
              <a:rPr lang="en-US" dirty="0">
                <a:effectLst/>
                <a:latin typeface="Arial"/>
                <a:cs typeface="Arial"/>
              </a:rPr>
              <a:t>Multi-layer SDN control of packet-optical core</a:t>
            </a:r>
            <a:endParaRPr lang="ru-RU" dirty="0">
              <a:cs typeface="Calibri"/>
            </a:endParaRPr>
          </a:p>
          <a:p>
            <a:pPr marL="171450" indent="-171450">
              <a:buFont typeface="Calibri"/>
              <a:buChar char="-"/>
            </a:pPr>
            <a:r>
              <a:rPr lang="en-US" dirty="0">
                <a:effectLst/>
                <a:latin typeface="Arial"/>
                <a:cs typeface="Arial"/>
              </a:rPr>
              <a:t>Optical Topology</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 </a:t>
            </a:r>
            <a:r>
              <a:rPr lang="en-US" dirty="0">
                <a:effectLst/>
                <a:latin typeface="Arial"/>
                <a:cs typeface="Arial"/>
              </a:rPr>
              <a:t>Layer 2 Topology</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 </a:t>
            </a:r>
            <a:r>
              <a:rPr lang="en-US" dirty="0">
                <a:effectLst/>
                <a:latin typeface="Arial"/>
                <a:cs typeface="Arial"/>
              </a:rPr>
              <a:t>Layer 3 Topology</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 </a:t>
            </a:r>
            <a:r>
              <a:rPr lang="en-US" dirty="0">
                <a:effectLst/>
                <a:latin typeface="Arial"/>
                <a:cs typeface="Arial"/>
              </a:rPr>
              <a:t>Overlay Tunnel as </a:t>
            </a:r>
            <a:r>
              <a:rPr lang="en-US" dirty="0">
                <a:latin typeface="Arial"/>
                <a:cs typeface="Arial"/>
              </a:rPr>
              <a:t>link</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Standardized</a:t>
            </a:r>
            <a:r>
              <a:rPr lang="en-US" dirty="0">
                <a:effectLst/>
                <a:latin typeface="Arial"/>
                <a:cs typeface="Arial"/>
              </a:rPr>
              <a:t> Southbound interface and flexible plugins</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 </a:t>
            </a:r>
            <a:r>
              <a:rPr lang="en-US" dirty="0">
                <a:effectLst/>
                <a:latin typeface="Arial"/>
                <a:cs typeface="Arial"/>
              </a:rPr>
              <a:t>Compatible and supported many protocols such as BGP-LS/PCEP/</a:t>
            </a:r>
            <a:r>
              <a:rPr lang="en-US" dirty="0" err="1">
                <a:latin typeface="Arial"/>
                <a:cs typeface="Arial"/>
              </a:rPr>
              <a:t>Openflow</a:t>
            </a:r>
            <a:endParaRPr lang="en-US" dirty="0" err="1">
              <a:latin typeface="Calibri" panose="020F0502020204030204"/>
              <a:cs typeface="Calibri" panose="020F0502020204030204"/>
            </a:endParaRPr>
          </a:p>
          <a:p>
            <a:pPr marL="171450" indent="-171450">
              <a:buFont typeface="Calibri"/>
              <a:buChar char="-"/>
            </a:pPr>
            <a:r>
              <a:rPr lang="en-US" dirty="0">
                <a:latin typeface="Arial"/>
                <a:cs typeface="Arial"/>
              </a:rPr>
              <a:t>Supported</a:t>
            </a:r>
            <a:r>
              <a:rPr lang="en-US" dirty="0">
                <a:effectLst/>
                <a:latin typeface="Arial"/>
                <a:cs typeface="Arial"/>
              </a:rPr>
              <a:t> data modeling protocols such as OpenFlow and </a:t>
            </a:r>
            <a:r>
              <a:rPr lang="en-US" dirty="0">
                <a:latin typeface="Arial"/>
                <a:cs typeface="Arial"/>
              </a:rPr>
              <a:t>Netconf</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Multi-layer</a:t>
            </a:r>
            <a:r>
              <a:rPr lang="en-US" dirty="0">
                <a:effectLst/>
                <a:latin typeface="Arial"/>
                <a:cs typeface="Arial"/>
              </a:rPr>
              <a:t> network resource unified </a:t>
            </a:r>
            <a:r>
              <a:rPr lang="en-US" dirty="0">
                <a:latin typeface="Arial"/>
                <a:cs typeface="Arial"/>
              </a:rPr>
              <a:t>management</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Interface</a:t>
            </a:r>
            <a:r>
              <a:rPr lang="en-US" dirty="0">
                <a:effectLst/>
                <a:latin typeface="Arial"/>
                <a:cs typeface="Arial"/>
              </a:rPr>
              <a:t> resource </a:t>
            </a:r>
            <a:r>
              <a:rPr lang="en-US" dirty="0">
                <a:latin typeface="Arial"/>
                <a:cs typeface="Arial"/>
              </a:rPr>
              <a:t>management</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Lamda</a:t>
            </a:r>
            <a:r>
              <a:rPr lang="en-US" dirty="0">
                <a:effectLst/>
                <a:latin typeface="Arial"/>
                <a:cs typeface="Arial"/>
              </a:rPr>
              <a:t> wavelength </a:t>
            </a:r>
            <a:r>
              <a:rPr lang="en-US" dirty="0">
                <a:latin typeface="Arial"/>
                <a:cs typeface="Arial"/>
              </a:rPr>
              <a:t>management</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MPLS</a:t>
            </a:r>
            <a:r>
              <a:rPr lang="en-US" dirty="0">
                <a:effectLst/>
                <a:latin typeface="Arial"/>
                <a:cs typeface="Arial"/>
              </a:rPr>
              <a:t> nodes/Globally label </a:t>
            </a:r>
            <a:r>
              <a:rPr lang="en-US" dirty="0">
                <a:latin typeface="Arial"/>
                <a:cs typeface="Arial"/>
              </a:rPr>
              <a:t>management</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VLAN</a:t>
            </a:r>
            <a:r>
              <a:rPr lang="en-US" dirty="0">
                <a:effectLst/>
                <a:latin typeface="Arial"/>
                <a:cs typeface="Arial"/>
              </a:rPr>
              <a:t> resource </a:t>
            </a:r>
            <a:r>
              <a:rPr lang="en-US" dirty="0">
                <a:latin typeface="Arial"/>
                <a:cs typeface="Arial"/>
              </a:rPr>
              <a:t>management</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IP</a:t>
            </a:r>
            <a:r>
              <a:rPr lang="en-US" dirty="0">
                <a:effectLst/>
                <a:latin typeface="Arial"/>
                <a:cs typeface="Arial"/>
              </a:rPr>
              <a:t> address </a:t>
            </a:r>
            <a:r>
              <a:rPr lang="en-US" dirty="0">
                <a:latin typeface="Arial"/>
                <a:cs typeface="Arial"/>
              </a:rPr>
              <a:t>management</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Network</a:t>
            </a:r>
            <a:r>
              <a:rPr lang="en-US" dirty="0">
                <a:effectLst/>
                <a:latin typeface="Arial"/>
                <a:cs typeface="Arial"/>
              </a:rPr>
              <a:t> performance statistic and fault </a:t>
            </a:r>
            <a:r>
              <a:rPr lang="en-US" dirty="0">
                <a:latin typeface="Arial"/>
                <a:cs typeface="Arial"/>
              </a:rPr>
              <a:t>management</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Statistic</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SLA</a:t>
            </a:r>
            <a:r>
              <a:rPr lang="en-US" dirty="0">
                <a:effectLst/>
                <a:latin typeface="Arial"/>
                <a:cs typeface="Arial"/>
              </a:rPr>
              <a:t> monitor </a:t>
            </a:r>
            <a:r>
              <a:rPr lang="en-US" dirty="0">
                <a:latin typeface="Arial"/>
                <a:cs typeface="Arial"/>
              </a:rPr>
              <a:t>deployment (</a:t>
            </a:r>
            <a:r>
              <a:rPr lang="en-US" dirty="0"/>
              <a:t>Service Level Agreements ICMP)</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Support</a:t>
            </a:r>
            <a:r>
              <a:rPr lang="en-US" dirty="0">
                <a:effectLst/>
                <a:latin typeface="Arial"/>
                <a:cs typeface="Arial"/>
              </a:rPr>
              <a:t> interoperation between non-SDN network and SDN network during SDN migration from traditional</a:t>
            </a:r>
            <a:br>
              <a:rPr lang="en-US" dirty="0">
                <a:cs typeface="+mn-lt"/>
              </a:rPr>
            </a:br>
            <a:r>
              <a:rPr lang="en-US" dirty="0">
                <a:effectLst/>
                <a:latin typeface="Arial"/>
                <a:cs typeface="Arial"/>
              </a:rPr>
              <a:t>network</a:t>
            </a:r>
            <a:endParaRPr lang="en-US">
              <a:cs typeface="Calibri" panose="020F0502020204030204"/>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84</a:t>
            </a:fld>
            <a:endParaRPr lang="ru-RU" noProof="0"/>
          </a:p>
        </p:txBody>
      </p:sp>
    </p:spTree>
    <p:extLst>
      <p:ext uri="{BB962C8B-B14F-4D97-AF65-F5344CB8AC3E}">
        <p14:creationId xmlns:p14="http://schemas.microsoft.com/office/powerpoint/2010/main" val="11649927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SDN is able bring a wave of network transformation to the current traditional network due</a:t>
            </a:r>
            <a:r>
              <a:rPr lang="en-US" dirty="0">
                <a:latin typeface="Arial"/>
                <a:cs typeface="Arial"/>
              </a:rPr>
              <a:t> </a:t>
            </a:r>
            <a:r>
              <a:rPr lang="en-US" dirty="0">
                <a:effectLst/>
                <a:latin typeface="Arial"/>
                <a:cs typeface="Arial"/>
              </a:rPr>
              <a:t>to its 3 main characteristics, which are open programmability, control and data plane</a:t>
            </a:r>
            <a:r>
              <a:rPr lang="en-US" dirty="0">
                <a:latin typeface="Arial"/>
                <a:cs typeface="Arial"/>
              </a:rPr>
              <a:t> </a:t>
            </a:r>
            <a:r>
              <a:rPr lang="en-US" dirty="0">
                <a:effectLst/>
                <a:latin typeface="Arial"/>
                <a:cs typeface="Arial"/>
              </a:rPr>
              <a:t>separation and centralized control.</a:t>
            </a:r>
            <a:br>
              <a:rPr lang="en-US" dirty="0">
                <a:cs typeface="+mn-lt"/>
              </a:rPr>
            </a:br>
            <a:endParaRPr lang="en-US" dirty="0">
              <a:latin typeface="Arial"/>
              <a:cs typeface="Arial"/>
            </a:endParaRPr>
          </a:p>
          <a:p>
            <a:r>
              <a:rPr lang="en-US" dirty="0">
                <a:effectLst/>
                <a:latin typeface="Arial"/>
                <a:cs typeface="Arial"/>
              </a:rPr>
              <a:t>The traditional network is exiting and developing for more than 30 years; almost all</a:t>
            </a:r>
            <a:r>
              <a:rPr lang="en-US" dirty="0">
                <a:latin typeface="Arial"/>
                <a:cs typeface="Arial"/>
              </a:rPr>
              <a:t> </a:t>
            </a:r>
            <a:r>
              <a:rPr lang="en-US" dirty="0">
                <a:effectLst/>
                <a:latin typeface="Arial"/>
                <a:cs typeface="Arial"/>
              </a:rPr>
              <a:t>requirements have been met and achieved through distributed networking in traditional</a:t>
            </a:r>
            <a:r>
              <a:rPr lang="en-US" dirty="0">
                <a:latin typeface="Arial"/>
                <a:cs typeface="Arial"/>
              </a:rPr>
              <a:t> </a:t>
            </a:r>
            <a:r>
              <a:rPr lang="en-US" dirty="0">
                <a:effectLst/>
                <a:latin typeface="Arial"/>
                <a:cs typeface="Arial"/>
              </a:rPr>
              <a:t>network. Thus, we cannot say that SDN solves the unsolved problems of traditional</a:t>
            </a:r>
            <a:r>
              <a:rPr lang="en-US" dirty="0">
                <a:latin typeface="Arial"/>
                <a:cs typeface="Arial"/>
              </a:rPr>
              <a:t> </a:t>
            </a:r>
            <a:r>
              <a:rPr lang="en-US" dirty="0">
                <a:effectLst/>
                <a:latin typeface="Arial"/>
                <a:cs typeface="Arial"/>
              </a:rPr>
              <a:t>network; however, SDN is able to solve those issues in a much simpler and easier attempt</a:t>
            </a:r>
            <a:r>
              <a:rPr lang="en-US" dirty="0">
                <a:latin typeface="Arial"/>
                <a:cs typeface="Arial"/>
              </a:rPr>
              <a:t> </a:t>
            </a:r>
            <a:r>
              <a:rPr lang="en-US" dirty="0">
                <a:effectLst/>
                <a:latin typeface="Arial"/>
                <a:cs typeface="Arial"/>
              </a:rPr>
              <a:t>which makes SDN to be more welcoming compared to traditional dedicated network</a:t>
            </a:r>
            <a:r>
              <a:rPr lang="en-US" dirty="0">
                <a:latin typeface="Arial"/>
                <a:cs typeface="Arial"/>
              </a:rPr>
              <a:t> </a:t>
            </a:r>
            <a:r>
              <a:rPr lang="en-US" dirty="0">
                <a:effectLst/>
                <a:latin typeface="Arial"/>
                <a:cs typeface="Arial"/>
              </a:rPr>
              <a:t>design. All these advantages brought by SDN are actually realized by the powerful open</a:t>
            </a:r>
            <a:r>
              <a:rPr lang="en-US" dirty="0">
                <a:latin typeface="Arial"/>
                <a:cs typeface="Arial"/>
              </a:rPr>
              <a:t> </a:t>
            </a:r>
            <a:r>
              <a:rPr lang="en-US" dirty="0">
                <a:effectLst/>
                <a:latin typeface="Arial"/>
                <a:cs typeface="Arial"/>
              </a:rPr>
              <a:t>programmability available in SDN; this allows SDN to be able to modify and alter a network</a:t>
            </a:r>
            <a:r>
              <a:rPr lang="en-US" dirty="0">
                <a:latin typeface="Arial"/>
                <a:cs typeface="Arial"/>
              </a:rPr>
              <a:t> </a:t>
            </a:r>
            <a:r>
              <a:rPr lang="en-US" dirty="0">
                <a:effectLst/>
                <a:latin typeface="Arial"/>
                <a:cs typeface="Arial"/>
              </a:rPr>
              <a:t>just like how IT can achieve in fast network service provisioning and modification. </a:t>
            </a:r>
            <a:endParaRPr lang="en-US">
              <a:latin typeface="Calibri" panose="020F0502020204030204"/>
              <a:cs typeface="Calibri" panose="020F0502020204030204"/>
            </a:endParaRPr>
          </a:p>
          <a:p>
            <a:endParaRPr lang="en-US" dirty="0">
              <a:latin typeface="Arial"/>
              <a:cs typeface="Arial"/>
            </a:endParaRPr>
          </a:p>
          <a:p>
            <a:r>
              <a:rPr lang="en-US" dirty="0">
                <a:effectLst/>
                <a:latin typeface="Arial"/>
                <a:cs typeface="Arial"/>
              </a:rPr>
              <a:t>SDN is not introducing any new feature or function, but it is restructuring </a:t>
            </a:r>
            <a:r>
              <a:rPr lang="en-US" dirty="0" err="1">
                <a:latin typeface="Arial"/>
                <a:cs typeface="Arial"/>
              </a:rPr>
              <a:t>thewhole</a:t>
            </a:r>
            <a:r>
              <a:rPr lang="en-US" dirty="0">
                <a:effectLst/>
                <a:latin typeface="Arial"/>
                <a:cs typeface="Arial"/>
              </a:rPr>
              <a:t> network architecture to be simpler.</a:t>
            </a:r>
            <a:endParaRPr lang="en-US" dirty="0">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89</a:t>
            </a:fld>
            <a:endParaRPr lang="ru-RU" noProof="0"/>
          </a:p>
        </p:txBody>
      </p:sp>
    </p:spTree>
    <p:extLst>
      <p:ext uri="{BB962C8B-B14F-4D97-AF65-F5344CB8AC3E}">
        <p14:creationId xmlns:p14="http://schemas.microsoft.com/office/powerpoint/2010/main" val="27216710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The emergence of the evolutionary SDN network is going to transform the vertical networking</a:t>
            </a:r>
            <a:r>
              <a:rPr lang="en-US" dirty="0">
                <a:latin typeface="Arial"/>
                <a:cs typeface="Arial"/>
              </a:rPr>
              <a:t> </a:t>
            </a:r>
            <a:r>
              <a:rPr lang="en-US" dirty="0">
                <a:effectLst/>
                <a:latin typeface="Arial"/>
                <a:cs typeface="Arial"/>
              </a:rPr>
              <a:t>architecture into horizontal networking architecture. This also causes the COTS hardware trend</a:t>
            </a:r>
            <a:r>
              <a:rPr lang="en-US" dirty="0">
                <a:latin typeface="Arial"/>
                <a:cs typeface="Arial"/>
              </a:rPr>
              <a:t> </a:t>
            </a:r>
            <a:r>
              <a:rPr lang="en-US" dirty="0">
                <a:effectLst/>
                <a:latin typeface="Arial"/>
                <a:cs typeface="Arial"/>
              </a:rPr>
              <a:t>becoming more and more popular in conjunction of SDN development. In other words, the</a:t>
            </a:r>
            <a:r>
              <a:rPr lang="en-US" dirty="0">
                <a:latin typeface="Arial"/>
                <a:cs typeface="Arial"/>
              </a:rPr>
              <a:t> </a:t>
            </a:r>
            <a:r>
              <a:rPr lang="en-US" dirty="0">
                <a:effectLst/>
                <a:latin typeface="Arial"/>
                <a:cs typeface="Arial"/>
              </a:rPr>
              <a:t>traditional network equipment providers will be affected in this case. It is definitely that the</a:t>
            </a:r>
            <a:r>
              <a:rPr lang="en-US" dirty="0">
                <a:latin typeface="Arial"/>
                <a:cs typeface="Arial"/>
              </a:rPr>
              <a:t> </a:t>
            </a:r>
            <a:r>
              <a:rPr lang="en-US" dirty="0">
                <a:effectLst/>
                <a:latin typeface="Arial"/>
                <a:cs typeface="Arial"/>
              </a:rPr>
              <a:t>traditional big vendors such as Cisco or Huawei will invest in the SDN infrastructure development</a:t>
            </a:r>
            <a:r>
              <a:rPr lang="en-US" dirty="0">
                <a:latin typeface="Arial"/>
                <a:cs typeface="Arial"/>
              </a:rPr>
              <a:t> </a:t>
            </a:r>
            <a:r>
              <a:rPr lang="en-US" dirty="0">
                <a:effectLst/>
                <a:latin typeface="Arial"/>
                <a:cs typeface="Arial"/>
              </a:rPr>
              <a:t>based on COTS trend, there are some newly established startups are interested to be part of this</a:t>
            </a:r>
            <a:r>
              <a:rPr lang="en-US" dirty="0">
                <a:latin typeface="Arial"/>
                <a:cs typeface="Arial"/>
              </a:rPr>
              <a:t> </a:t>
            </a:r>
            <a:r>
              <a:rPr lang="en-US" dirty="0">
                <a:effectLst/>
                <a:latin typeface="Arial"/>
                <a:cs typeface="Arial"/>
              </a:rPr>
              <a:t>evolution too.</a:t>
            </a:r>
            <a:br>
              <a:rPr lang="en-US" dirty="0">
                <a:cs typeface="+mn-lt"/>
              </a:rPr>
            </a:br>
            <a:endParaRPr lang="en-US" dirty="0">
              <a:latin typeface="Arial"/>
              <a:cs typeface="Arial"/>
            </a:endParaRPr>
          </a:p>
          <a:p>
            <a:r>
              <a:rPr lang="en-US" dirty="0">
                <a:effectLst/>
                <a:latin typeface="Arial"/>
                <a:cs typeface="Arial"/>
              </a:rPr>
              <a:t>Other than Huawei is putting a lot of efforts in SDN research and development, Cisco too develops</a:t>
            </a:r>
            <a:r>
              <a:rPr lang="en-US" dirty="0">
                <a:latin typeface="Arial"/>
                <a:cs typeface="Arial"/>
              </a:rPr>
              <a:t> </a:t>
            </a:r>
            <a:r>
              <a:rPr lang="en-US" dirty="0">
                <a:effectLst/>
                <a:latin typeface="Arial"/>
                <a:cs typeface="Arial"/>
              </a:rPr>
              <a:t>multiple SDN solutions such as ONEPK</a:t>
            </a:r>
            <a:r>
              <a:rPr lang="en-US" dirty="0">
                <a:latin typeface="Arial"/>
                <a:cs typeface="Arial"/>
              </a:rPr>
              <a:t>(</a:t>
            </a:r>
            <a:r>
              <a:rPr lang="en-US" dirty="0"/>
              <a:t>One Platform Kit</a:t>
            </a:r>
            <a:r>
              <a:rPr lang="en-US" dirty="0">
                <a:latin typeface="Calibri"/>
                <a:cs typeface="Calibri"/>
              </a:rPr>
              <a:t>)</a:t>
            </a:r>
            <a:r>
              <a:rPr lang="en-US" dirty="0">
                <a:latin typeface="Arial"/>
                <a:cs typeface="Arial"/>
              </a:rPr>
              <a:t> </a:t>
            </a:r>
            <a:r>
              <a:rPr lang="en-US" dirty="0">
                <a:effectLst/>
                <a:latin typeface="Arial"/>
                <a:cs typeface="Arial"/>
              </a:rPr>
              <a:t>, WAE</a:t>
            </a:r>
            <a:r>
              <a:rPr lang="en-US" dirty="0">
                <a:latin typeface="Arial"/>
                <a:cs typeface="Arial"/>
              </a:rPr>
              <a:t>(</a:t>
            </a:r>
            <a:r>
              <a:rPr lang="en-US" dirty="0"/>
              <a:t>WAN Automation Engine</a:t>
            </a:r>
            <a:endParaRPr lang="en-US" dirty="0">
              <a:latin typeface="Calibri" panose="020F0502020204030204"/>
              <a:cs typeface="Calibri" panose="020F0502020204030204"/>
            </a:endParaRPr>
          </a:p>
          <a:p>
            <a:r>
              <a:rPr lang="en-US" dirty="0">
                <a:latin typeface="Arial"/>
                <a:cs typeface="Arial"/>
              </a:rPr>
              <a:t>),</a:t>
            </a:r>
            <a:r>
              <a:rPr lang="en-US" dirty="0">
                <a:effectLst/>
                <a:latin typeface="Arial"/>
                <a:cs typeface="Arial"/>
              </a:rPr>
              <a:t> ACI</a:t>
            </a:r>
            <a:r>
              <a:rPr lang="en-US" dirty="0">
                <a:latin typeface="Arial"/>
                <a:cs typeface="Arial"/>
              </a:rPr>
              <a:t>(</a:t>
            </a:r>
            <a:r>
              <a:rPr lang="en-US" dirty="0"/>
              <a:t>Application Centric Infrastructure</a:t>
            </a:r>
            <a:r>
              <a:rPr lang="en-US" dirty="0">
                <a:latin typeface="Calibri"/>
                <a:cs typeface="Calibri"/>
              </a:rPr>
              <a:t>)</a:t>
            </a:r>
            <a:r>
              <a:rPr lang="en-US" dirty="0">
                <a:latin typeface="Arial"/>
                <a:cs typeface="Arial"/>
              </a:rPr>
              <a:t>,</a:t>
            </a:r>
            <a:r>
              <a:rPr lang="en-US" dirty="0">
                <a:effectLst/>
                <a:latin typeface="Arial"/>
                <a:cs typeface="Arial"/>
              </a:rPr>
              <a:t> XNC</a:t>
            </a:r>
            <a:r>
              <a:rPr lang="en-US" dirty="0">
                <a:latin typeface="Arial"/>
                <a:cs typeface="Arial"/>
              </a:rPr>
              <a:t>(</a:t>
            </a:r>
            <a:r>
              <a:rPr lang="en-US" dirty="0"/>
              <a:t>Extensible Network Controller</a:t>
            </a:r>
            <a:r>
              <a:rPr lang="en-US" dirty="0">
                <a:latin typeface="Calibri"/>
                <a:cs typeface="Calibri"/>
              </a:rPr>
              <a:t>)</a:t>
            </a:r>
            <a:r>
              <a:rPr lang="en-US" dirty="0">
                <a:latin typeface="Arial"/>
                <a:cs typeface="Arial"/>
              </a:rPr>
              <a:t>  </a:t>
            </a:r>
            <a:r>
              <a:rPr lang="en-US" dirty="0" err="1">
                <a:effectLst/>
                <a:latin typeface="Arial"/>
                <a:cs typeface="Arial"/>
              </a:rPr>
              <a:t>etc</a:t>
            </a:r>
            <a:r>
              <a:rPr lang="en-US" dirty="0">
                <a:effectLst/>
                <a:latin typeface="Arial"/>
                <a:cs typeface="Arial"/>
              </a:rPr>
              <a:t>; HP and IBM establishes ODL and gained</a:t>
            </a:r>
            <a:r>
              <a:rPr lang="en-US" dirty="0">
                <a:latin typeface="Arial"/>
                <a:cs typeface="Arial"/>
              </a:rPr>
              <a:t> </a:t>
            </a:r>
            <a:r>
              <a:rPr lang="en-US" dirty="0">
                <a:effectLst/>
                <a:latin typeface="Arial"/>
                <a:cs typeface="Arial"/>
              </a:rPr>
              <a:t>interests from different vendors too. All traditional equipment vendors and newly established</a:t>
            </a:r>
            <a:r>
              <a:rPr lang="en-US" dirty="0">
                <a:latin typeface="Arial"/>
                <a:cs typeface="Arial"/>
              </a:rPr>
              <a:t> </a:t>
            </a:r>
            <a:r>
              <a:rPr lang="en-US" dirty="0">
                <a:effectLst/>
                <a:latin typeface="Arial"/>
                <a:cs typeface="Arial"/>
              </a:rPr>
              <a:t>startups are in the midst of finding their own positions in this new service chain; for instance, some</a:t>
            </a:r>
            <a:br>
              <a:rPr lang="en-US" dirty="0">
                <a:cs typeface="+mn-lt"/>
              </a:rPr>
            </a:br>
            <a:r>
              <a:rPr lang="en-US" dirty="0">
                <a:effectLst/>
                <a:latin typeface="Arial"/>
                <a:cs typeface="Arial"/>
              </a:rPr>
              <a:t>chips manufacturers are putting efforts in developing </a:t>
            </a:r>
            <a:r>
              <a:rPr lang="en-US" dirty="0" err="1">
                <a:latin typeface="Arial"/>
                <a:cs typeface="Arial"/>
              </a:rPr>
              <a:t>Openlow</a:t>
            </a:r>
            <a:r>
              <a:rPr lang="en-US" dirty="0">
                <a:effectLst/>
                <a:latin typeface="Arial"/>
                <a:cs typeface="Arial"/>
              </a:rPr>
              <a:t> components to lead the markets;</a:t>
            </a:r>
            <a:endParaRPr lang="en-US">
              <a:latin typeface="Calibri" panose="020F0502020204030204"/>
              <a:cs typeface="Calibri" panose="020F0502020204030204"/>
            </a:endParaRPr>
          </a:p>
          <a:p>
            <a:br>
              <a:rPr lang="en-US" dirty="0">
                <a:cs typeface="+mn-lt"/>
              </a:rPr>
            </a:br>
            <a:r>
              <a:rPr lang="en-US" dirty="0">
                <a:effectLst/>
                <a:latin typeface="Arial"/>
                <a:cs typeface="Arial"/>
              </a:rPr>
              <a:t>Huawei, Cisco and others are developing controllers; besides, as SDN architecture is going to impact</a:t>
            </a:r>
            <a:r>
              <a:rPr lang="en-US" dirty="0">
                <a:latin typeface="Arial"/>
                <a:cs typeface="Arial"/>
              </a:rPr>
              <a:t> </a:t>
            </a:r>
            <a:r>
              <a:rPr lang="en-US" dirty="0">
                <a:effectLst/>
                <a:latin typeface="Arial"/>
                <a:cs typeface="Arial"/>
              </a:rPr>
              <a:t>on OSS companies too, companies like HP and IBM too involves actively in SDN development</a:t>
            </a:r>
            <a:br>
              <a:rPr lang="en-US" dirty="0">
                <a:cs typeface="+mn-lt"/>
              </a:rPr>
            </a:br>
            <a:r>
              <a:rPr lang="en-US" dirty="0">
                <a:effectLst/>
                <a:latin typeface="Arial"/>
                <a:cs typeface="Arial"/>
              </a:rPr>
              <a:t>progress.</a:t>
            </a:r>
            <a:br>
              <a:rPr lang="en-US" dirty="0">
                <a:cs typeface="+mn-lt"/>
              </a:rPr>
            </a:br>
            <a:endParaRPr lang="en-US" dirty="0">
              <a:latin typeface="Arial"/>
              <a:cs typeface="Arial"/>
            </a:endParaRPr>
          </a:p>
          <a:p>
            <a:r>
              <a:rPr lang="en-US" dirty="0">
                <a:effectLst/>
                <a:latin typeface="Arial"/>
                <a:cs typeface="Arial"/>
              </a:rPr>
              <a:t>The new service chain developed from vertical integration design into horizontal design might be</a:t>
            </a:r>
            <a:r>
              <a:rPr lang="en-US" dirty="0">
                <a:latin typeface="Arial"/>
                <a:cs typeface="Arial"/>
              </a:rPr>
              <a:t> </a:t>
            </a:r>
            <a:r>
              <a:rPr lang="en-US" dirty="0">
                <a:effectLst/>
                <a:latin typeface="Arial"/>
                <a:cs typeface="Arial"/>
              </a:rPr>
              <a:t>consisting of several layers as shown in the diagram above.</a:t>
            </a:r>
            <a:br>
              <a:rPr lang="en-US" dirty="0">
                <a:cs typeface="+mn-lt"/>
              </a:rPr>
            </a:br>
            <a:endParaRPr lang="en-US" dirty="0">
              <a:latin typeface="Arial"/>
              <a:cs typeface="Arial"/>
            </a:endParaRPr>
          </a:p>
          <a:p>
            <a:r>
              <a:rPr lang="en-US" dirty="0">
                <a:effectLst/>
                <a:latin typeface="Arial"/>
                <a:cs typeface="Arial"/>
              </a:rPr>
              <a:t>For chip layer, there will be a lot of chip manufacturing companies competing to develop</a:t>
            </a:r>
            <a:r>
              <a:rPr lang="en-US" dirty="0">
                <a:latin typeface="Arial"/>
                <a:cs typeface="Arial"/>
              </a:rPr>
              <a:t> </a:t>
            </a:r>
            <a:r>
              <a:rPr lang="en-US" dirty="0">
                <a:effectLst/>
                <a:latin typeface="Arial"/>
                <a:cs typeface="Arial"/>
              </a:rPr>
              <a:t>chips running on </a:t>
            </a:r>
            <a:r>
              <a:rPr lang="en-US" dirty="0" err="1">
                <a:effectLst/>
                <a:latin typeface="Arial"/>
                <a:cs typeface="Arial"/>
              </a:rPr>
              <a:t>Openflow</a:t>
            </a:r>
            <a:r>
              <a:rPr lang="en-US" dirty="0">
                <a:effectLst/>
                <a:latin typeface="Arial"/>
                <a:cs typeface="Arial"/>
              </a:rPr>
              <a:t> protocols.</a:t>
            </a:r>
            <a:br>
              <a:rPr lang="en-US" dirty="0">
                <a:cs typeface="+mn-lt"/>
              </a:rPr>
            </a:br>
            <a:endParaRPr lang="en-US" dirty="0">
              <a:latin typeface="Arial"/>
              <a:cs typeface="Arial"/>
            </a:endParaRPr>
          </a:p>
          <a:p>
            <a:r>
              <a:rPr lang="en-US" dirty="0">
                <a:effectLst/>
                <a:latin typeface="Arial"/>
                <a:cs typeface="Arial"/>
              </a:rPr>
              <a:t>Forwarding layer is referring to forwarders which is referring to COTS devices now.</a:t>
            </a:r>
            <a:br>
              <a:rPr lang="en-US" dirty="0">
                <a:cs typeface="+mn-lt"/>
              </a:rPr>
            </a:br>
            <a:endParaRPr lang="en-US" dirty="0">
              <a:latin typeface="Arial"/>
              <a:cs typeface="Arial"/>
            </a:endParaRPr>
          </a:p>
          <a:p>
            <a:r>
              <a:rPr lang="en-US" dirty="0">
                <a:effectLst/>
                <a:latin typeface="Arial"/>
                <a:cs typeface="Arial"/>
              </a:rPr>
              <a:t>Forwarding device operating system layer is referring to the software kernel running on</a:t>
            </a:r>
            <a:r>
              <a:rPr lang="en-US" dirty="0">
                <a:latin typeface="Arial"/>
                <a:cs typeface="Arial"/>
              </a:rPr>
              <a:t> </a:t>
            </a:r>
            <a:r>
              <a:rPr lang="en-US" dirty="0">
                <a:effectLst/>
                <a:latin typeface="Arial"/>
                <a:cs typeface="Arial"/>
              </a:rPr>
              <a:t>forwarders; for instance, Linux developed Cumulus; Conventional vendors have their own</a:t>
            </a:r>
            <a:r>
              <a:rPr lang="en-US" dirty="0">
                <a:latin typeface="Arial"/>
                <a:cs typeface="Arial"/>
              </a:rPr>
              <a:t> </a:t>
            </a:r>
            <a:r>
              <a:rPr lang="en-US" dirty="0">
                <a:effectLst/>
                <a:latin typeface="Arial"/>
                <a:cs typeface="Arial"/>
              </a:rPr>
              <a:t>traditional network OS, for example, Huawei VRP, Cisco IOS, Juniper Junos etc.</a:t>
            </a:r>
            <a:endParaRPr lang="en-US" dirty="0">
              <a:latin typeface="Calibri" panose="020F0502020204030204"/>
              <a:cs typeface="Calibri"/>
            </a:endParaRPr>
          </a:p>
          <a:p>
            <a:br>
              <a:rPr lang="en-US" dirty="0">
                <a:cs typeface="+mn-lt"/>
              </a:rPr>
            </a:br>
            <a:r>
              <a:rPr lang="en-US" dirty="0">
                <a:effectLst/>
                <a:latin typeface="Arial"/>
                <a:cs typeface="Arial"/>
              </a:rPr>
              <a:t> Application layer is referring to network service realization such as </a:t>
            </a:r>
            <a:r>
              <a:rPr lang="en-US" dirty="0" err="1">
                <a:effectLst/>
                <a:latin typeface="Arial"/>
                <a:cs typeface="Arial"/>
              </a:rPr>
              <a:t>Openstack</a:t>
            </a:r>
            <a:r>
              <a:rPr lang="en-US" dirty="0">
                <a:effectLst/>
                <a:latin typeface="Arial"/>
                <a:cs typeface="Arial"/>
              </a:rPr>
              <a:t> etc.</a:t>
            </a:r>
            <a:endParaRPr lang="en-US">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90</a:t>
            </a:fld>
            <a:endParaRPr lang="ru-RU" noProof="0"/>
          </a:p>
        </p:txBody>
      </p:sp>
    </p:spTree>
    <p:extLst>
      <p:ext uri="{BB962C8B-B14F-4D97-AF65-F5344CB8AC3E}">
        <p14:creationId xmlns:p14="http://schemas.microsoft.com/office/powerpoint/2010/main" val="11521331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i="1" dirty="0">
                <a:effectLst/>
                <a:latin typeface="Arial"/>
                <a:cs typeface="Arial"/>
              </a:rPr>
              <a:t>OpenFlow protocol</a:t>
            </a:r>
            <a:r>
              <a:rPr lang="en-US" dirty="0">
                <a:effectLst/>
                <a:latin typeface="Arial"/>
                <a:cs typeface="Arial"/>
              </a:rPr>
              <a:t> is the first standard </a:t>
            </a:r>
            <a:r>
              <a:rPr lang="en-US" i="1" dirty="0">
                <a:latin typeface="Arial"/>
                <a:cs typeface="Arial"/>
              </a:rPr>
              <a:t>Southbound</a:t>
            </a:r>
            <a:r>
              <a:rPr lang="en-US" i="1" dirty="0">
                <a:effectLst/>
                <a:latin typeface="Arial"/>
                <a:cs typeface="Arial"/>
              </a:rPr>
              <a:t> interface</a:t>
            </a:r>
            <a:r>
              <a:rPr lang="en-US" dirty="0">
                <a:effectLst/>
                <a:latin typeface="Arial"/>
                <a:cs typeface="Arial"/>
              </a:rPr>
              <a:t> protocol used in standard</a:t>
            </a:r>
            <a:r>
              <a:rPr lang="en-US" dirty="0">
                <a:latin typeface="Arial"/>
                <a:cs typeface="Arial"/>
              </a:rPr>
              <a:t> </a:t>
            </a:r>
            <a:r>
              <a:rPr lang="en-US" dirty="0">
                <a:effectLst/>
                <a:latin typeface="Arial"/>
                <a:cs typeface="Arial"/>
              </a:rPr>
              <a:t>SDN network architecture, which is considered as a vital element in SDN network.</a:t>
            </a:r>
            <a:br>
              <a:rPr lang="en-US" dirty="0">
                <a:cs typeface="+mn-lt"/>
              </a:rPr>
            </a:br>
            <a:endParaRPr lang="en-US" dirty="0">
              <a:latin typeface="Arial"/>
              <a:cs typeface="Arial"/>
            </a:endParaRPr>
          </a:p>
          <a:p>
            <a:r>
              <a:rPr lang="en-US" dirty="0">
                <a:effectLst/>
                <a:latin typeface="Arial"/>
                <a:cs typeface="Arial"/>
              </a:rPr>
              <a:t>The</a:t>
            </a:r>
            <a:r>
              <a:rPr lang="en-US" dirty="0">
                <a:latin typeface="Arial"/>
                <a:cs typeface="Arial"/>
              </a:rPr>
              <a:t> </a:t>
            </a:r>
            <a:r>
              <a:rPr lang="en-US" dirty="0">
                <a:effectLst/>
                <a:latin typeface="Arial"/>
                <a:cs typeface="Arial"/>
              </a:rPr>
              <a:t> </a:t>
            </a:r>
            <a:r>
              <a:rPr lang="en-US" i="1" dirty="0">
                <a:effectLst/>
                <a:latin typeface="Arial"/>
                <a:cs typeface="Arial"/>
              </a:rPr>
              <a:t>OpenFlow protocol</a:t>
            </a:r>
            <a:r>
              <a:rPr lang="en-US" dirty="0">
                <a:effectLst/>
                <a:latin typeface="Arial"/>
                <a:cs typeface="Arial"/>
              </a:rPr>
              <a:t> was first originated from the Stanford </a:t>
            </a:r>
            <a:r>
              <a:rPr lang="en-US" dirty="0" err="1">
                <a:effectLst/>
                <a:latin typeface="Arial"/>
                <a:cs typeface="Arial"/>
              </a:rPr>
              <a:t>Univertisy</a:t>
            </a:r>
            <a:r>
              <a:rPr lang="en-US" dirty="0">
                <a:effectLst/>
                <a:latin typeface="Arial"/>
                <a:cs typeface="Arial"/>
              </a:rPr>
              <a:t> Clean Slate</a:t>
            </a:r>
            <a:br>
              <a:rPr lang="en-US" dirty="0">
                <a:cs typeface="+mn-lt"/>
              </a:rPr>
            </a:br>
            <a:r>
              <a:rPr lang="en-US" dirty="0">
                <a:effectLst/>
                <a:latin typeface="Arial"/>
                <a:cs typeface="Arial"/>
              </a:rPr>
              <a:t>Research Project, led Nick McKeown, the professor of Stanford University, with the aim to</a:t>
            </a:r>
            <a:br>
              <a:rPr lang="en-US" dirty="0">
                <a:cs typeface="+mn-lt"/>
              </a:rPr>
            </a:br>
            <a:r>
              <a:rPr lang="en-US" dirty="0">
                <a:effectLst/>
                <a:latin typeface="Arial"/>
                <a:cs typeface="Arial"/>
              </a:rPr>
              <a:t>“reinvent the internet” to overcome the current internet limitations and improve the</a:t>
            </a:r>
            <a:br>
              <a:rPr lang="en-US" dirty="0">
                <a:cs typeface="+mn-lt"/>
              </a:rPr>
            </a:br>
            <a:r>
              <a:rPr lang="en-US" dirty="0">
                <a:effectLst/>
                <a:latin typeface="Arial"/>
                <a:cs typeface="Arial"/>
              </a:rPr>
              <a:t>network service innovation.</a:t>
            </a:r>
            <a:br>
              <a:rPr lang="en-US" dirty="0">
                <a:cs typeface="+mn-lt"/>
              </a:rPr>
            </a:br>
            <a:endParaRPr lang="en-US" dirty="0">
              <a:latin typeface="Arial"/>
              <a:cs typeface="Arial"/>
            </a:endParaRPr>
          </a:p>
          <a:p>
            <a:r>
              <a:rPr lang="en-US" i="1" dirty="0">
                <a:effectLst/>
                <a:latin typeface="Arial"/>
                <a:cs typeface="Arial"/>
              </a:rPr>
              <a:t>OpenFlow protocol</a:t>
            </a:r>
            <a:r>
              <a:rPr lang="en-US" dirty="0">
                <a:effectLst/>
                <a:latin typeface="Arial"/>
                <a:cs typeface="Arial"/>
              </a:rPr>
              <a:t> was first proposed by Nick McKeown in April 2008 on his published</a:t>
            </a:r>
            <a:r>
              <a:rPr lang="en-US" dirty="0">
                <a:latin typeface="Arial"/>
                <a:cs typeface="Arial"/>
              </a:rPr>
              <a:t> </a:t>
            </a:r>
            <a:r>
              <a:rPr lang="en-US" dirty="0">
                <a:effectLst/>
                <a:latin typeface="Arial"/>
                <a:cs typeface="Arial"/>
              </a:rPr>
              <a:t>thesis “ OpenFlow: enabling innovation in Campus Network”.</a:t>
            </a:r>
            <a:br>
              <a:rPr lang="en-US" dirty="0">
                <a:cs typeface="+mn-lt"/>
              </a:rPr>
            </a:br>
            <a:endParaRPr lang="en-US" dirty="0">
              <a:latin typeface="Arial"/>
              <a:cs typeface="Arial"/>
            </a:endParaRPr>
          </a:p>
          <a:p>
            <a:r>
              <a:rPr lang="en-US" i="1" dirty="0">
                <a:effectLst/>
                <a:latin typeface="Arial"/>
                <a:cs typeface="Arial"/>
              </a:rPr>
              <a:t>OpenFlow protocol</a:t>
            </a:r>
            <a:r>
              <a:rPr lang="en-US" dirty="0">
                <a:effectLst/>
                <a:latin typeface="Arial"/>
                <a:cs typeface="Arial"/>
              </a:rPr>
              <a:t> undergoes rapid growth and development after the Open Network</a:t>
            </a:r>
            <a:r>
              <a:rPr lang="en-US" dirty="0">
                <a:latin typeface="Arial"/>
                <a:cs typeface="Arial"/>
              </a:rPr>
              <a:t> </a:t>
            </a:r>
            <a:r>
              <a:rPr lang="en-US" dirty="0">
                <a:effectLst/>
                <a:latin typeface="Arial"/>
                <a:cs typeface="Arial"/>
              </a:rPr>
              <a:t>Foundation (ONF) was founded by McKeown and Scott Schenker in March 2011, due to its</a:t>
            </a:r>
            <a:r>
              <a:rPr lang="en-US" dirty="0">
                <a:latin typeface="Arial"/>
                <a:cs typeface="Arial"/>
              </a:rPr>
              <a:t> </a:t>
            </a:r>
            <a:r>
              <a:rPr lang="en-US" dirty="0">
                <a:effectLst/>
                <a:latin typeface="Arial"/>
                <a:cs typeface="Arial"/>
              </a:rPr>
              <a:t>advantages of high programmability and innovation.</a:t>
            </a:r>
            <a:br>
              <a:rPr lang="en-US" dirty="0">
                <a:cs typeface="+mn-lt"/>
              </a:rPr>
            </a:br>
            <a:endParaRPr lang="en-US">
              <a:latin typeface="Arial"/>
              <a:cs typeface="Arial"/>
            </a:endParaRPr>
          </a:p>
          <a:p>
            <a:r>
              <a:rPr lang="en-US" dirty="0">
                <a:effectLst/>
                <a:latin typeface="Arial"/>
                <a:cs typeface="Arial"/>
              </a:rPr>
              <a:t>In the recent years, different versions of </a:t>
            </a:r>
            <a:r>
              <a:rPr lang="en-US" i="1" dirty="0">
                <a:effectLst/>
                <a:latin typeface="Arial"/>
                <a:cs typeface="Arial"/>
              </a:rPr>
              <a:t>OpenFlow protocols</a:t>
            </a:r>
            <a:r>
              <a:rPr lang="en-US" dirty="0">
                <a:effectLst/>
                <a:latin typeface="Arial"/>
                <a:cs typeface="Arial"/>
              </a:rPr>
              <a:t> have been released with</a:t>
            </a:r>
            <a:r>
              <a:rPr lang="en-US" dirty="0">
                <a:latin typeface="Arial"/>
                <a:cs typeface="Arial"/>
              </a:rPr>
              <a:t> </a:t>
            </a:r>
            <a:r>
              <a:rPr lang="en-US" dirty="0">
                <a:effectLst/>
                <a:latin typeface="Arial"/>
                <a:cs typeface="Arial"/>
              </a:rPr>
              <a:t>different features and functions</a:t>
            </a:r>
            <a:endParaRPr lang="en-US" dirty="0">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96</a:t>
            </a:fld>
            <a:endParaRPr lang="ru-RU" noProof="0"/>
          </a:p>
        </p:txBody>
      </p:sp>
    </p:spTree>
    <p:extLst>
      <p:ext uri="{BB962C8B-B14F-4D97-AF65-F5344CB8AC3E}">
        <p14:creationId xmlns:p14="http://schemas.microsoft.com/office/powerpoint/2010/main" val="42848566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Since </a:t>
            </a:r>
            <a:r>
              <a:rPr lang="en-US" i="1" dirty="0">
                <a:effectLst/>
                <a:latin typeface="Arial"/>
                <a:cs typeface="Arial"/>
              </a:rPr>
              <a:t>OpenFlow</a:t>
            </a:r>
            <a:r>
              <a:rPr lang="en-US" dirty="0">
                <a:effectLst/>
                <a:latin typeface="Arial"/>
                <a:cs typeface="Arial"/>
              </a:rPr>
              <a:t> was first introduced, different versions of </a:t>
            </a:r>
            <a:r>
              <a:rPr lang="en-US" i="1" dirty="0">
                <a:effectLst/>
                <a:latin typeface="Arial"/>
                <a:cs typeface="Arial"/>
              </a:rPr>
              <a:t>OpenFlow </a:t>
            </a:r>
            <a:r>
              <a:rPr lang="en-US" dirty="0">
                <a:effectLst/>
                <a:latin typeface="Arial"/>
                <a:cs typeface="Arial"/>
              </a:rPr>
              <a:t>has been introduced</a:t>
            </a:r>
            <a:r>
              <a:rPr lang="en-US" dirty="0">
                <a:latin typeface="Arial"/>
                <a:cs typeface="Arial"/>
              </a:rPr>
              <a:t> </a:t>
            </a:r>
            <a:r>
              <a:rPr lang="en-US" dirty="0">
                <a:effectLst/>
                <a:latin typeface="Arial"/>
                <a:cs typeface="Arial"/>
              </a:rPr>
              <a:t>with different features and enhancements added from version 1.0 in year 2010, until</a:t>
            </a:r>
            <a:r>
              <a:rPr lang="en-US" dirty="0">
                <a:latin typeface="Arial"/>
                <a:cs typeface="Arial"/>
              </a:rPr>
              <a:t> </a:t>
            </a:r>
            <a:r>
              <a:rPr lang="en-US" dirty="0">
                <a:effectLst/>
                <a:latin typeface="Arial"/>
                <a:cs typeface="Arial"/>
              </a:rPr>
              <a:t>version 1.5 in year 2014.</a:t>
            </a:r>
            <a:br>
              <a:rPr lang="en-US" dirty="0">
                <a:cs typeface="+mn-lt"/>
              </a:rPr>
            </a:br>
            <a:endParaRPr lang="en-US" dirty="0">
              <a:latin typeface="Arial"/>
              <a:cs typeface="Arial"/>
            </a:endParaRPr>
          </a:p>
          <a:p>
            <a:r>
              <a:rPr lang="en-US" dirty="0">
                <a:effectLst/>
                <a:latin typeface="Arial"/>
                <a:cs typeface="Arial"/>
              </a:rPr>
              <a:t>The first version of OpenFlow is the only version which supports only single flow table</a:t>
            </a:r>
            <a:r>
              <a:rPr lang="en-US" dirty="0">
                <a:latin typeface="Arial"/>
                <a:cs typeface="Arial"/>
              </a:rPr>
              <a:t> </a:t>
            </a:r>
            <a:r>
              <a:rPr lang="en-US" dirty="0">
                <a:effectLst/>
                <a:latin typeface="Arial"/>
                <a:cs typeface="Arial"/>
              </a:rPr>
              <a:t>entry. Version afterwards can supports multiple flow table.</a:t>
            </a:r>
            <a:br>
              <a:rPr lang="en-US" dirty="0">
                <a:cs typeface="+mn-lt"/>
              </a:rPr>
            </a:br>
            <a:endParaRPr lang="en-US" dirty="0">
              <a:latin typeface="Arial"/>
              <a:cs typeface="Arial"/>
            </a:endParaRPr>
          </a:p>
          <a:p>
            <a:r>
              <a:rPr lang="en-US" dirty="0">
                <a:effectLst/>
                <a:latin typeface="Arial"/>
                <a:cs typeface="Arial"/>
              </a:rPr>
              <a:t>Features and additional functions have been added in conjunctions with different versions,</a:t>
            </a:r>
            <a:r>
              <a:rPr lang="en-US" dirty="0">
                <a:latin typeface="Arial"/>
                <a:cs typeface="Arial"/>
              </a:rPr>
              <a:t> </a:t>
            </a:r>
            <a:r>
              <a:rPr lang="en-US" dirty="0">
                <a:effectLst/>
                <a:latin typeface="Arial"/>
                <a:cs typeface="Arial"/>
              </a:rPr>
              <a:t>and the different features added are summarized on the figure shown above</a:t>
            </a:r>
            <a:endParaRPr lang="en-US" dirty="0">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97</a:t>
            </a:fld>
            <a:endParaRPr lang="ru-RU" noProof="0"/>
          </a:p>
        </p:txBody>
      </p:sp>
    </p:spTree>
    <p:extLst>
      <p:ext uri="{BB962C8B-B14F-4D97-AF65-F5344CB8AC3E}">
        <p14:creationId xmlns:p14="http://schemas.microsoft.com/office/powerpoint/2010/main" val="17154326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One of the important characteristics of SDN architectures is the separation of </a:t>
            </a:r>
            <a:r>
              <a:rPr lang="en-US" i="1" dirty="0">
                <a:effectLst/>
                <a:latin typeface="Arial"/>
                <a:cs typeface="Arial"/>
              </a:rPr>
              <a:t>control plane</a:t>
            </a:r>
            <a:r>
              <a:rPr lang="en-US" dirty="0">
                <a:latin typeface="Arial"/>
                <a:cs typeface="Arial"/>
              </a:rPr>
              <a:t> </a:t>
            </a:r>
            <a:r>
              <a:rPr lang="en-US" dirty="0">
                <a:effectLst/>
                <a:latin typeface="Arial"/>
                <a:cs typeface="Arial"/>
              </a:rPr>
              <a:t>and </a:t>
            </a:r>
            <a:r>
              <a:rPr lang="en-US" i="1" dirty="0">
                <a:effectLst/>
                <a:latin typeface="Arial"/>
                <a:cs typeface="Arial"/>
              </a:rPr>
              <a:t>forwarding plane</a:t>
            </a:r>
            <a:r>
              <a:rPr lang="en-US" dirty="0">
                <a:effectLst/>
                <a:latin typeface="Arial"/>
                <a:cs typeface="Arial"/>
              </a:rPr>
              <a:t>. In conjunction with this characteristics, two hardware roles have</a:t>
            </a:r>
            <a:r>
              <a:rPr lang="en-US" dirty="0">
                <a:latin typeface="Arial"/>
                <a:cs typeface="Arial"/>
              </a:rPr>
              <a:t> </a:t>
            </a:r>
            <a:r>
              <a:rPr lang="en-US" dirty="0">
                <a:effectLst/>
                <a:latin typeface="Arial"/>
                <a:cs typeface="Arial"/>
              </a:rPr>
              <a:t>been introduced in </a:t>
            </a:r>
            <a:r>
              <a:rPr lang="en-US" i="1" dirty="0">
                <a:effectLst/>
                <a:latin typeface="Arial"/>
                <a:cs typeface="Arial"/>
              </a:rPr>
              <a:t>OpenFlow</a:t>
            </a:r>
            <a:r>
              <a:rPr lang="en-US" dirty="0">
                <a:effectLst/>
                <a:latin typeface="Arial"/>
                <a:cs typeface="Arial"/>
              </a:rPr>
              <a:t> architecture, which are the </a:t>
            </a:r>
            <a:r>
              <a:rPr lang="en-US" i="1" dirty="0">
                <a:effectLst/>
                <a:latin typeface="Arial"/>
                <a:cs typeface="Arial"/>
              </a:rPr>
              <a:t>OpenFlow controller</a:t>
            </a:r>
            <a:r>
              <a:rPr lang="en-US" dirty="0">
                <a:effectLst/>
                <a:latin typeface="Arial"/>
                <a:cs typeface="Arial"/>
              </a:rPr>
              <a:t> and</a:t>
            </a:r>
            <a:r>
              <a:rPr lang="en-US" dirty="0">
                <a:latin typeface="Arial"/>
                <a:cs typeface="Arial"/>
              </a:rPr>
              <a:t> </a:t>
            </a:r>
            <a:r>
              <a:rPr lang="en-US" i="1" dirty="0">
                <a:effectLst/>
                <a:latin typeface="Arial"/>
                <a:cs typeface="Arial"/>
              </a:rPr>
              <a:t>OpenFlow Switch</a:t>
            </a:r>
            <a:r>
              <a:rPr lang="en-US" dirty="0">
                <a:effectLst/>
                <a:latin typeface="Arial"/>
                <a:cs typeface="Arial"/>
              </a:rPr>
              <a:t>.</a:t>
            </a:r>
            <a:br>
              <a:rPr lang="en-US" dirty="0">
                <a:cs typeface="+mn-lt"/>
              </a:rPr>
            </a:br>
            <a:endParaRPr lang="en-US" dirty="0">
              <a:latin typeface="Arial"/>
              <a:cs typeface="Arial"/>
            </a:endParaRPr>
          </a:p>
          <a:p>
            <a:r>
              <a:rPr lang="en-US" i="1" dirty="0">
                <a:effectLst/>
                <a:latin typeface="Arial"/>
                <a:cs typeface="Arial"/>
              </a:rPr>
              <a:t>OpenFlow controller</a:t>
            </a:r>
            <a:r>
              <a:rPr lang="en-US" dirty="0">
                <a:effectLst/>
                <a:latin typeface="Arial"/>
                <a:cs typeface="Arial"/>
              </a:rPr>
              <a:t>, serves as the control unit to perform path calculation and distributes</a:t>
            </a:r>
            <a:r>
              <a:rPr lang="en-US" dirty="0">
                <a:latin typeface="Arial"/>
                <a:cs typeface="Arial"/>
              </a:rPr>
              <a:t> </a:t>
            </a:r>
            <a:r>
              <a:rPr lang="en-US" i="1" dirty="0">
                <a:effectLst/>
                <a:latin typeface="Arial"/>
                <a:cs typeface="Arial"/>
              </a:rPr>
              <a:t>OpenFlow </a:t>
            </a:r>
            <a:r>
              <a:rPr lang="en-US" dirty="0">
                <a:effectLst/>
                <a:latin typeface="Arial"/>
                <a:cs typeface="Arial"/>
              </a:rPr>
              <a:t>entries to the forwarder which is responsible of performing packet forwarding</a:t>
            </a:r>
            <a:r>
              <a:rPr lang="en-US" dirty="0">
                <a:latin typeface="Arial"/>
                <a:cs typeface="Arial"/>
              </a:rPr>
              <a:t> </a:t>
            </a:r>
            <a:r>
              <a:rPr lang="en-US" dirty="0">
                <a:effectLst/>
                <a:latin typeface="Arial"/>
                <a:cs typeface="Arial"/>
              </a:rPr>
              <a:t>based on the received flow entries. Huawei controller is called SNC, Smart Network</a:t>
            </a:r>
            <a:r>
              <a:rPr lang="en-US" dirty="0">
                <a:latin typeface="Arial"/>
                <a:cs typeface="Arial"/>
              </a:rPr>
              <a:t> </a:t>
            </a:r>
            <a:r>
              <a:rPr lang="en-US" dirty="0">
                <a:effectLst/>
                <a:latin typeface="Arial"/>
                <a:cs typeface="Arial"/>
              </a:rPr>
              <a:t>Controller.</a:t>
            </a:r>
            <a:endParaRPr lang="en-US" dirty="0">
              <a:latin typeface="Calibri" panose="020F0502020204030204"/>
              <a:cs typeface="Calibri" panose="020F0502020204030204"/>
            </a:endParaRPr>
          </a:p>
          <a:p>
            <a:br>
              <a:rPr lang="en-US" dirty="0">
                <a:cs typeface="+mn-lt"/>
              </a:rPr>
            </a:br>
            <a:r>
              <a:rPr lang="en-US" dirty="0">
                <a:effectLst/>
                <a:latin typeface="Arial"/>
                <a:cs typeface="Arial"/>
              </a:rPr>
              <a:t> </a:t>
            </a:r>
            <a:r>
              <a:rPr lang="en-US" i="1" dirty="0">
                <a:latin typeface="Arial"/>
                <a:cs typeface="Arial"/>
              </a:rPr>
              <a:t>OpenFlow</a:t>
            </a:r>
            <a:r>
              <a:rPr lang="en-US" i="1" dirty="0">
                <a:effectLst/>
                <a:latin typeface="Arial"/>
                <a:cs typeface="Arial"/>
              </a:rPr>
              <a:t> switch</a:t>
            </a:r>
            <a:r>
              <a:rPr lang="en-US" dirty="0">
                <a:effectLst/>
                <a:latin typeface="Arial"/>
                <a:cs typeface="Arial"/>
              </a:rPr>
              <a:t> is the device which receives the command or </a:t>
            </a:r>
            <a:r>
              <a:rPr lang="en-US" i="1" dirty="0">
                <a:effectLst/>
                <a:latin typeface="Arial"/>
                <a:cs typeface="Arial"/>
              </a:rPr>
              <a:t>flow table</a:t>
            </a:r>
            <a:r>
              <a:rPr lang="en-US" dirty="0">
                <a:effectLst/>
                <a:latin typeface="Arial"/>
                <a:cs typeface="Arial"/>
              </a:rPr>
              <a:t> information from</a:t>
            </a:r>
            <a:r>
              <a:rPr lang="en-US" dirty="0">
                <a:latin typeface="Arial"/>
                <a:cs typeface="Arial"/>
              </a:rPr>
              <a:t> </a:t>
            </a:r>
            <a:r>
              <a:rPr lang="en-US" dirty="0">
                <a:effectLst/>
                <a:latin typeface="Arial"/>
                <a:cs typeface="Arial"/>
              </a:rPr>
              <a:t>controller to return the status information. Based on the flow entries information</a:t>
            </a:r>
            <a:r>
              <a:rPr lang="en-US" dirty="0">
                <a:latin typeface="Arial"/>
                <a:cs typeface="Arial"/>
              </a:rPr>
              <a:t> </a:t>
            </a:r>
            <a:r>
              <a:rPr lang="en-US" dirty="0">
                <a:effectLst/>
                <a:latin typeface="Arial"/>
                <a:cs typeface="Arial"/>
              </a:rPr>
              <a:t>generated and sent from controller, </a:t>
            </a:r>
            <a:r>
              <a:rPr lang="en-US" i="1" dirty="0">
                <a:effectLst/>
                <a:latin typeface="Arial"/>
                <a:cs typeface="Arial"/>
              </a:rPr>
              <a:t>OpenFlow switch </a:t>
            </a:r>
            <a:r>
              <a:rPr lang="en-US" dirty="0">
                <a:effectLst/>
                <a:latin typeface="Arial"/>
                <a:cs typeface="Arial"/>
              </a:rPr>
              <a:t>serves as the forwarder to perform</a:t>
            </a:r>
            <a:r>
              <a:rPr lang="en-US" dirty="0">
                <a:latin typeface="Arial"/>
                <a:cs typeface="Arial"/>
              </a:rPr>
              <a:t> </a:t>
            </a:r>
            <a:r>
              <a:rPr lang="en-US" dirty="0">
                <a:effectLst/>
                <a:latin typeface="Arial"/>
                <a:cs typeface="Arial"/>
              </a:rPr>
              <a:t>data packet physical forwarding.</a:t>
            </a:r>
            <a:endParaRPr lang="en-US" dirty="0">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99</a:t>
            </a:fld>
            <a:endParaRPr lang="ru-RU" noProof="0"/>
          </a:p>
        </p:txBody>
      </p:sp>
    </p:spTree>
    <p:extLst>
      <p:ext uri="{BB962C8B-B14F-4D97-AF65-F5344CB8AC3E}">
        <p14:creationId xmlns:p14="http://schemas.microsoft.com/office/powerpoint/2010/main" val="177932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Segoe UI" panose="020B0502040204020203" pitchFamily="34" charset="0"/>
              </a:rPr>
              <a:t>Another major issue brought by the distributed networking architecture is the slow network</a:t>
            </a:r>
            <a:br>
              <a:rPr lang="en-US" sz="1800" dirty="0">
                <a:effectLst/>
                <a:latin typeface="Segoe UI" panose="020B0502040204020203" pitchFamily="34" charset="0"/>
              </a:rPr>
            </a:br>
            <a:r>
              <a:rPr lang="en-US" sz="1800" dirty="0">
                <a:effectLst/>
                <a:latin typeface="Segoe UI" panose="020B0502040204020203" pitchFamily="34" charset="0"/>
              </a:rPr>
              <a:t>innovation and slow network provisioning. This can be proven to see that there are very less new</a:t>
            </a:r>
            <a:br>
              <a:rPr lang="en-US" sz="1800" dirty="0">
                <a:effectLst/>
                <a:latin typeface="Segoe UI" panose="020B0502040204020203" pitchFamily="34" charset="0"/>
              </a:rPr>
            </a:br>
            <a:r>
              <a:rPr lang="en-US" sz="1800" dirty="0">
                <a:effectLst/>
                <a:latin typeface="Segoe UI" panose="020B0502040204020203" pitchFamily="34" charset="0"/>
              </a:rPr>
              <a:t>service innovation is completed since the past 30 years. The service features, such as L3VPN and</a:t>
            </a:r>
            <a:br>
              <a:rPr lang="en-US" sz="1800" dirty="0">
                <a:effectLst/>
                <a:latin typeface="Segoe UI" panose="020B0502040204020203" pitchFamily="34" charset="0"/>
              </a:rPr>
            </a:br>
            <a:r>
              <a:rPr lang="en-US" sz="1800" dirty="0">
                <a:effectLst/>
                <a:latin typeface="Segoe UI" panose="020B0502040204020203" pitchFamily="34" charset="0"/>
              </a:rPr>
              <a:t>L2VPN are the conventional features which have been developed long ago. Why is this scenario</a:t>
            </a:r>
            <a:br>
              <a:rPr lang="en-US" sz="1800" dirty="0">
                <a:effectLst/>
                <a:latin typeface="Segoe UI" panose="020B0502040204020203" pitchFamily="34" charset="0"/>
              </a:rPr>
            </a:br>
            <a:r>
              <a:rPr lang="en-US" sz="1800" dirty="0">
                <a:effectLst/>
                <a:latin typeface="Segoe UI" panose="020B0502040204020203" pitchFamily="34" charset="0"/>
              </a:rPr>
              <a:t>happening?</a:t>
            </a:r>
            <a:endParaRPr lang="en-US" sz="1800" dirty="0">
              <a:effectLst/>
              <a:latin typeface="Arial" panose="020B0604020202020204" pitchFamily="34" charset="0"/>
            </a:endParaRPr>
          </a:p>
          <a:p>
            <a:r>
              <a:rPr lang="en-US" sz="1800" dirty="0">
                <a:effectLst/>
                <a:latin typeface="Segoe UI" panose="020B0502040204020203" pitchFamily="34" charset="0"/>
              </a:rPr>
              <a:t> In the process of defining a new service feature or service type, this service features must be</a:t>
            </a:r>
            <a:br>
              <a:rPr lang="en-US" sz="1800" dirty="0">
                <a:effectLst/>
                <a:latin typeface="Segoe UI" panose="020B0502040204020203" pitchFamily="34" charset="0"/>
              </a:rPr>
            </a:br>
            <a:r>
              <a:rPr lang="en-US" sz="1800" dirty="0">
                <a:effectLst/>
                <a:latin typeface="Segoe UI" panose="020B0502040204020203" pitchFamily="34" charset="0"/>
              </a:rPr>
              <a:t>standardized first before proceeding with further development. Thus, the service requirement will</a:t>
            </a:r>
            <a:br>
              <a:rPr lang="en-US" sz="1800" dirty="0">
                <a:effectLst/>
                <a:latin typeface="Segoe UI" panose="020B0502040204020203" pitchFamily="34" charset="0"/>
              </a:rPr>
            </a:br>
            <a:r>
              <a:rPr lang="en-US" sz="1800" dirty="0">
                <a:effectLst/>
                <a:latin typeface="Segoe UI" panose="020B0502040204020203" pitchFamily="34" charset="0"/>
              </a:rPr>
              <a:t>first needs to be sent to IETF, to standardize the feature standard. This process normally takes up 1</a:t>
            </a:r>
            <a:br>
              <a:rPr lang="en-US" sz="1800" dirty="0">
                <a:effectLst/>
                <a:latin typeface="Segoe UI" panose="020B0502040204020203" pitchFamily="34" charset="0"/>
              </a:rPr>
            </a:br>
            <a:r>
              <a:rPr lang="en-US" sz="1800" dirty="0">
                <a:effectLst/>
                <a:latin typeface="Segoe UI" panose="020B0502040204020203" pitchFamily="34" charset="0"/>
              </a:rPr>
              <a:t>to 2 years for definition discussion before the standards about this feature is released officially;</a:t>
            </a:r>
            <a:br>
              <a:rPr lang="en-US" sz="1800" dirty="0">
                <a:effectLst/>
                <a:latin typeface="Segoe UI" panose="020B0502040204020203" pitchFamily="34" charset="0"/>
              </a:rPr>
            </a:br>
            <a:r>
              <a:rPr lang="en-US" sz="1800" dirty="0">
                <a:effectLst/>
                <a:latin typeface="Segoe UI" panose="020B0502040204020203" pitchFamily="34" charset="0"/>
              </a:rPr>
              <a:t>Standardization is very crucial in the step to ensure multi-vendor inter-operability; as all vendors will</a:t>
            </a:r>
            <a:br>
              <a:rPr lang="en-US" sz="1800" dirty="0">
                <a:effectLst/>
                <a:latin typeface="Segoe UI" panose="020B0502040204020203" pitchFamily="34" charset="0"/>
              </a:rPr>
            </a:br>
            <a:r>
              <a:rPr lang="en-US" sz="1800" dirty="0">
                <a:effectLst/>
                <a:latin typeface="Segoe UI" panose="020B0502040204020203" pitchFamily="34" charset="0"/>
              </a:rPr>
              <a:t>do research and survey on this features based on the standard released.</a:t>
            </a:r>
            <a:endParaRPr lang="en-US" sz="1800" dirty="0">
              <a:effectLst/>
              <a:latin typeface="Arial" panose="020B0604020202020204" pitchFamily="34" charset="0"/>
            </a:endParaRPr>
          </a:p>
          <a:p>
            <a:r>
              <a:rPr lang="en-US" sz="1800" dirty="0">
                <a:effectLst/>
                <a:latin typeface="Segoe UI" panose="020B0502040204020203" pitchFamily="34" charset="0"/>
              </a:rPr>
              <a:t> Each vendor will then need at least one year to embed this features into vendors’ devices once R&amp;D</a:t>
            </a:r>
            <a:br>
              <a:rPr lang="en-US" sz="1800" dirty="0">
                <a:effectLst/>
                <a:latin typeface="Segoe UI" panose="020B0502040204020203" pitchFamily="34" charset="0"/>
              </a:rPr>
            </a:br>
            <a:r>
              <a:rPr lang="en-US" sz="1800" dirty="0">
                <a:effectLst/>
                <a:latin typeface="Segoe UI" panose="020B0502040204020203" pitchFamily="34" charset="0"/>
              </a:rPr>
              <a:t>has successfully developed the features based on IETF standards; Devices then can be upgraded to</a:t>
            </a:r>
            <a:br>
              <a:rPr lang="en-US" sz="1800" dirty="0">
                <a:effectLst/>
                <a:latin typeface="Segoe UI" panose="020B0502040204020203" pitchFamily="34" charset="0"/>
              </a:rPr>
            </a:br>
            <a:r>
              <a:rPr lang="en-US" sz="1800" dirty="0">
                <a:effectLst/>
                <a:latin typeface="Segoe UI" panose="020B0502040204020203" pitchFamily="34" charset="0"/>
              </a:rPr>
              <a:t>support this particular features; after this, deployment and configurations need to be planned and</a:t>
            </a:r>
            <a:br>
              <a:rPr lang="en-US" sz="1800" dirty="0">
                <a:effectLst/>
                <a:latin typeface="Segoe UI" panose="020B0502040204020203" pitchFamily="34" charset="0"/>
              </a:rPr>
            </a:br>
            <a:r>
              <a:rPr lang="en-US" sz="1800" dirty="0">
                <a:effectLst/>
                <a:latin typeface="Segoe UI" panose="020B0502040204020203" pitchFamily="34" charset="0"/>
              </a:rPr>
              <a:t>performed too, to make this particular service goes online.</a:t>
            </a:r>
            <a:endParaRPr lang="en-US" sz="1800" dirty="0">
              <a:effectLst/>
              <a:latin typeface="Arial" panose="020B0604020202020204" pitchFamily="34" charset="0"/>
            </a:endParaRPr>
          </a:p>
          <a:p>
            <a:r>
              <a:rPr lang="en-US" sz="1800" dirty="0">
                <a:effectLst/>
                <a:latin typeface="Segoe UI" panose="020B0502040204020203" pitchFamily="34" charset="0"/>
              </a:rPr>
              <a:t> The whole process will require 3 to 5 years duration and this long duration definitely cannot fulfill</a:t>
            </a:r>
            <a:br>
              <a:rPr lang="en-US" sz="1800" dirty="0">
                <a:effectLst/>
                <a:latin typeface="Segoe UI" panose="020B0502040204020203" pitchFamily="34" charset="0"/>
              </a:rPr>
            </a:br>
            <a:r>
              <a:rPr lang="en-US" sz="1800" dirty="0">
                <a:effectLst/>
                <a:latin typeface="Segoe UI" panose="020B0502040204020203" pitchFamily="34" charset="0"/>
              </a:rPr>
              <a:t>the service requirement from the network operator; this needs to be solved as soon as possible to</a:t>
            </a:r>
            <a:br>
              <a:rPr lang="en-US" sz="1800" dirty="0">
                <a:effectLst/>
                <a:latin typeface="Segoe UI" panose="020B0502040204020203" pitchFamily="34" charset="0"/>
              </a:rPr>
            </a:br>
            <a:r>
              <a:rPr lang="en-US" sz="1800" dirty="0">
                <a:effectLst/>
                <a:latin typeface="Segoe UI" panose="020B0502040204020203" pitchFamily="34" charset="0"/>
              </a:rPr>
              <a:t>guarantee operator’s satisfaction</a:t>
            </a:r>
            <a:endParaRPr lang="en-US" sz="1800" dirty="0">
              <a:effectLst/>
              <a:latin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13</a:t>
            </a:fld>
            <a:endParaRPr lang="ru-RU" noProof="0"/>
          </a:p>
        </p:txBody>
      </p:sp>
    </p:spTree>
    <p:extLst>
      <p:ext uri="{BB962C8B-B14F-4D97-AF65-F5344CB8AC3E}">
        <p14:creationId xmlns:p14="http://schemas.microsoft.com/office/powerpoint/2010/main" val="9436927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A flow table in an </a:t>
            </a:r>
            <a:r>
              <a:rPr lang="en-US" i="1" dirty="0">
                <a:effectLst/>
                <a:latin typeface="Arial"/>
                <a:cs typeface="Arial"/>
              </a:rPr>
              <a:t>OpenFlow switch</a:t>
            </a:r>
            <a:r>
              <a:rPr lang="en-US">
                <a:effectLst/>
                <a:latin typeface="Arial"/>
                <a:cs typeface="Arial"/>
              </a:rPr>
              <a:t> consists of a sets of flow table entries which contain</a:t>
            </a:r>
            <a:r>
              <a:rPr lang="en-US">
                <a:latin typeface="Arial"/>
                <a:cs typeface="Arial"/>
              </a:rPr>
              <a:t> </a:t>
            </a:r>
            <a:r>
              <a:rPr lang="en-US">
                <a:effectLst/>
                <a:latin typeface="Arial"/>
                <a:cs typeface="Arial"/>
              </a:rPr>
              <a:t>multiple information such as match fields, counters and a sets of instructions to be applied</a:t>
            </a:r>
            <a:r>
              <a:rPr lang="en-US">
                <a:latin typeface="Arial"/>
                <a:cs typeface="Arial"/>
              </a:rPr>
              <a:t> </a:t>
            </a:r>
            <a:r>
              <a:rPr lang="en-US">
                <a:effectLst/>
                <a:latin typeface="Arial"/>
                <a:cs typeface="Arial"/>
              </a:rPr>
              <a:t>for matching packets.</a:t>
            </a:r>
            <a:br>
              <a:rPr lang="en-US" dirty="0">
                <a:cs typeface="+mn-lt"/>
              </a:rPr>
            </a:br>
            <a:endParaRPr lang="en-US" dirty="0">
              <a:latin typeface="Arial"/>
              <a:cs typeface="Arial"/>
            </a:endParaRPr>
          </a:p>
          <a:p>
            <a:r>
              <a:rPr lang="en-US" dirty="0">
                <a:effectLst/>
                <a:latin typeface="Arial"/>
                <a:cs typeface="Arial"/>
              </a:rPr>
              <a:t>There might be multiple flow tables existing in an</a:t>
            </a:r>
            <a:r>
              <a:rPr lang="en-US" dirty="0">
                <a:latin typeface="Arial"/>
                <a:cs typeface="Arial"/>
              </a:rPr>
              <a:t> </a:t>
            </a:r>
            <a:r>
              <a:rPr lang="en-US" dirty="0">
                <a:effectLst/>
                <a:latin typeface="Arial"/>
                <a:cs typeface="Arial"/>
              </a:rPr>
              <a:t> </a:t>
            </a:r>
            <a:r>
              <a:rPr lang="en-US" i="1" dirty="0">
                <a:effectLst/>
                <a:latin typeface="Arial"/>
                <a:cs typeface="Arial"/>
              </a:rPr>
              <a:t>OpenFlow switch</a:t>
            </a:r>
            <a:r>
              <a:rPr lang="en-US" dirty="0">
                <a:effectLst/>
                <a:latin typeface="Arial"/>
                <a:cs typeface="Arial"/>
              </a:rPr>
              <a:t> and the flow tables</a:t>
            </a:r>
            <a:r>
              <a:rPr lang="en-US" dirty="0">
                <a:latin typeface="Arial"/>
                <a:cs typeface="Arial"/>
              </a:rPr>
              <a:t> </a:t>
            </a:r>
            <a:r>
              <a:rPr lang="en-US" dirty="0">
                <a:effectLst/>
                <a:latin typeface="Arial"/>
                <a:cs typeface="Arial"/>
              </a:rPr>
              <a:t>will be handled through pipeline processing. For example, when a packet is forwarded and</a:t>
            </a:r>
            <a:br>
              <a:rPr lang="en-US" dirty="0">
                <a:cs typeface="+mn-lt"/>
              </a:rPr>
            </a:br>
            <a:r>
              <a:rPr lang="en-US" dirty="0">
                <a:effectLst/>
                <a:latin typeface="Arial"/>
                <a:cs typeface="Arial"/>
              </a:rPr>
              <a:t>matched with the flow entry in the first flow table, the corresponding instruction will </a:t>
            </a:r>
            <a:r>
              <a:rPr lang="en-US" dirty="0">
                <a:latin typeface="Arial"/>
                <a:cs typeface="Arial"/>
              </a:rPr>
              <a:t>be associated</a:t>
            </a:r>
            <a:r>
              <a:rPr lang="en-US">
                <a:effectLst/>
                <a:latin typeface="Arial"/>
                <a:cs typeface="Arial"/>
              </a:rPr>
              <a:t> with pipeline processing instruction which allows packets to be sent to</a:t>
            </a:r>
            <a:r>
              <a:rPr lang="en-US">
                <a:latin typeface="Arial"/>
                <a:cs typeface="Arial"/>
              </a:rPr>
              <a:t> </a:t>
            </a:r>
            <a:r>
              <a:rPr lang="en-US">
                <a:effectLst/>
                <a:latin typeface="Arial"/>
                <a:cs typeface="Arial"/>
              </a:rPr>
              <a:t>subsequent tables for further processing.</a:t>
            </a:r>
            <a:endParaRPr lang="en-US">
              <a:latin typeface="Calibri" panose="020F0502020204030204"/>
              <a:cs typeface="Calibri" panose="020F0502020204030204"/>
            </a:endParaRPr>
          </a:p>
          <a:p>
            <a:endParaRPr lang="en-US" dirty="0">
              <a:latin typeface="Arial"/>
              <a:cs typeface="Arial"/>
            </a:endParaRPr>
          </a:p>
          <a:p>
            <a:r>
              <a:rPr lang="en-US" dirty="0">
                <a:effectLst/>
                <a:latin typeface="Arial"/>
                <a:cs typeface="Arial"/>
              </a:rPr>
              <a:t>The table pipeline processing stops if the </a:t>
            </a:r>
            <a:r>
              <a:rPr lang="en-US" dirty="0">
                <a:latin typeface="Arial"/>
                <a:cs typeface="Arial"/>
              </a:rPr>
              <a:t>instructions</a:t>
            </a:r>
            <a:r>
              <a:rPr lang="en-US">
                <a:effectLst/>
                <a:latin typeface="Arial"/>
                <a:cs typeface="Arial"/>
              </a:rPr>
              <a:t> associated wit a matching flow entry</a:t>
            </a:r>
            <a:r>
              <a:rPr lang="en-US">
                <a:latin typeface="Arial"/>
                <a:cs typeface="Arial"/>
              </a:rPr>
              <a:t> </a:t>
            </a:r>
            <a:r>
              <a:rPr lang="en-US">
                <a:effectLst/>
                <a:latin typeface="Arial"/>
                <a:cs typeface="Arial"/>
              </a:rPr>
              <a:t>does not specify the following flow table.</a:t>
            </a:r>
            <a:br>
              <a:rPr lang="en-US" dirty="0">
                <a:cs typeface="+mn-lt"/>
              </a:rPr>
            </a:br>
            <a:endParaRPr lang="en-US" dirty="0">
              <a:latin typeface="Arial"/>
              <a:cs typeface="Arial"/>
            </a:endParaRPr>
          </a:p>
          <a:p>
            <a:r>
              <a:rPr lang="en-US">
                <a:effectLst/>
                <a:latin typeface="Arial"/>
                <a:cs typeface="Arial"/>
              </a:rPr>
              <a:t>The group table contain a list of group entries and each group entry is associated with</a:t>
            </a:r>
            <a:r>
              <a:rPr lang="en-US">
                <a:latin typeface="Arial"/>
                <a:cs typeface="Arial"/>
              </a:rPr>
              <a:t> </a:t>
            </a:r>
            <a:r>
              <a:rPr lang="en-US">
                <a:effectLst/>
                <a:latin typeface="Arial"/>
                <a:cs typeface="Arial"/>
              </a:rPr>
              <a:t>action buckets or action groups; Packets defined in group and matched with the group</a:t>
            </a:r>
            <a:r>
              <a:rPr lang="en-US">
                <a:latin typeface="Arial"/>
                <a:cs typeface="Arial"/>
              </a:rPr>
              <a:t> </a:t>
            </a:r>
            <a:r>
              <a:rPr lang="en-US">
                <a:effectLst/>
                <a:latin typeface="Arial"/>
                <a:cs typeface="Arial"/>
              </a:rPr>
              <a:t>entries will be matched with one or more action buckets.</a:t>
            </a:r>
            <a:br>
              <a:rPr lang="en-US" dirty="0">
                <a:cs typeface="+mn-lt"/>
              </a:rPr>
            </a:br>
            <a:endParaRPr lang="en-US" dirty="0">
              <a:latin typeface="Arial"/>
              <a:cs typeface="Arial"/>
            </a:endParaRPr>
          </a:p>
          <a:p>
            <a:r>
              <a:rPr lang="en-US" dirty="0">
                <a:effectLst/>
                <a:latin typeface="Arial"/>
                <a:cs typeface="Arial"/>
              </a:rPr>
              <a:t>The secure channel is the component used to connect to external controller and</a:t>
            </a:r>
            <a:r>
              <a:rPr lang="en-US" dirty="0">
                <a:latin typeface="Arial"/>
                <a:cs typeface="Arial"/>
              </a:rPr>
              <a:t> </a:t>
            </a:r>
            <a:r>
              <a:rPr lang="en-US" dirty="0">
                <a:effectLst/>
                <a:latin typeface="Arial"/>
                <a:cs typeface="Arial"/>
              </a:rPr>
              <a:t>establishes communication channel through </a:t>
            </a:r>
            <a:r>
              <a:rPr lang="en-US" i="1" dirty="0">
                <a:latin typeface="Arial"/>
                <a:cs typeface="Arial"/>
              </a:rPr>
              <a:t>OpenFlow</a:t>
            </a:r>
            <a:r>
              <a:rPr lang="en-US" i="1" dirty="0">
                <a:effectLst/>
                <a:latin typeface="Arial"/>
                <a:cs typeface="Arial"/>
              </a:rPr>
              <a:t> protocol</a:t>
            </a:r>
            <a:r>
              <a:rPr lang="en-US" dirty="0">
                <a:effectLst/>
                <a:latin typeface="Arial"/>
                <a:cs typeface="Arial"/>
              </a:rPr>
              <a:t>.</a:t>
            </a:r>
            <a:endParaRPr lang="en-US">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100</a:t>
            </a:fld>
            <a:endParaRPr lang="ru-RU" noProof="0"/>
          </a:p>
        </p:txBody>
      </p:sp>
    </p:spTree>
    <p:extLst>
      <p:ext uri="{BB962C8B-B14F-4D97-AF65-F5344CB8AC3E}">
        <p14:creationId xmlns:p14="http://schemas.microsoft.com/office/powerpoint/2010/main" val="27251930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i="1" dirty="0">
                <a:effectLst/>
                <a:latin typeface="Arial"/>
                <a:cs typeface="Arial"/>
              </a:rPr>
              <a:t>OpenFlow ports</a:t>
            </a:r>
            <a:r>
              <a:rPr lang="en-US" dirty="0">
                <a:effectLst/>
                <a:latin typeface="Arial"/>
                <a:cs typeface="Arial"/>
              </a:rPr>
              <a:t> are used to connect an </a:t>
            </a:r>
            <a:r>
              <a:rPr lang="en-US" i="1" dirty="0">
                <a:effectLst/>
                <a:latin typeface="Arial"/>
                <a:cs typeface="Arial"/>
              </a:rPr>
              <a:t>OpenFlow switch</a:t>
            </a:r>
            <a:r>
              <a:rPr lang="en-US" dirty="0">
                <a:effectLst/>
                <a:latin typeface="Arial"/>
                <a:cs typeface="Arial"/>
              </a:rPr>
              <a:t> to another </a:t>
            </a:r>
            <a:r>
              <a:rPr lang="en-US" i="1" dirty="0">
                <a:effectLst/>
                <a:latin typeface="Arial"/>
                <a:cs typeface="Arial"/>
              </a:rPr>
              <a:t>OpenFlow switch</a:t>
            </a:r>
            <a:r>
              <a:rPr lang="en-US" dirty="0">
                <a:effectLst/>
                <a:latin typeface="Arial"/>
                <a:cs typeface="Arial"/>
              </a:rPr>
              <a:t> and</a:t>
            </a:r>
            <a:r>
              <a:rPr lang="en-US" dirty="0">
                <a:latin typeface="Arial"/>
                <a:cs typeface="Arial"/>
              </a:rPr>
              <a:t> </a:t>
            </a:r>
            <a:r>
              <a:rPr lang="en-US" dirty="0">
                <a:effectLst/>
                <a:latin typeface="Arial"/>
                <a:cs typeface="Arial"/>
              </a:rPr>
              <a:t>also connect to external network.</a:t>
            </a:r>
            <a:br>
              <a:rPr lang="en-US" dirty="0">
                <a:cs typeface="+mn-lt"/>
              </a:rPr>
            </a:br>
            <a:endParaRPr lang="en-US" dirty="0">
              <a:latin typeface="Arial"/>
              <a:cs typeface="Arial"/>
            </a:endParaRPr>
          </a:p>
          <a:p>
            <a:r>
              <a:rPr lang="en-US" i="1" dirty="0">
                <a:effectLst/>
                <a:latin typeface="Arial"/>
                <a:cs typeface="Arial"/>
              </a:rPr>
              <a:t>OpenFlow switch</a:t>
            </a:r>
            <a:r>
              <a:rPr lang="en-US" dirty="0">
                <a:effectLst/>
                <a:latin typeface="Arial"/>
                <a:cs typeface="Arial"/>
              </a:rPr>
              <a:t> connect to each other logically via </a:t>
            </a:r>
            <a:r>
              <a:rPr lang="en-US" i="1" dirty="0">
                <a:effectLst/>
                <a:latin typeface="Arial"/>
                <a:cs typeface="Arial"/>
              </a:rPr>
              <a:t>OpenFlow ports</a:t>
            </a:r>
            <a:r>
              <a:rPr lang="en-US" dirty="0">
                <a:effectLst/>
                <a:latin typeface="Arial"/>
                <a:cs typeface="Arial"/>
              </a:rPr>
              <a:t>. </a:t>
            </a:r>
            <a:r>
              <a:rPr lang="en-US" i="1" dirty="0">
                <a:effectLst/>
                <a:latin typeface="Arial"/>
                <a:cs typeface="Arial"/>
              </a:rPr>
              <a:t>OpenFlow packets</a:t>
            </a:r>
            <a:r>
              <a:rPr lang="en-US" dirty="0">
                <a:latin typeface="Arial"/>
                <a:cs typeface="Arial"/>
              </a:rPr>
              <a:t> </a:t>
            </a:r>
            <a:r>
              <a:rPr lang="en-US" dirty="0">
                <a:effectLst/>
                <a:latin typeface="Arial"/>
                <a:cs typeface="Arial"/>
              </a:rPr>
              <a:t>are received from the ingress port and the packet be processed and matched through</a:t>
            </a:r>
            <a:r>
              <a:rPr lang="en-US" dirty="0">
                <a:latin typeface="Arial"/>
                <a:cs typeface="Arial"/>
              </a:rPr>
              <a:t> </a:t>
            </a:r>
            <a:r>
              <a:rPr lang="en-US" dirty="0">
                <a:effectLst/>
                <a:latin typeface="Arial"/>
                <a:cs typeface="Arial"/>
              </a:rPr>
              <a:t>pipeline processing, and may be forwarded out to an Output port.</a:t>
            </a:r>
            <a:endParaRPr lang="en-US" dirty="0">
              <a:latin typeface="Calibri" panose="020F0502020204030204"/>
              <a:cs typeface="Calibri" panose="020F0502020204030204"/>
            </a:endParaRPr>
          </a:p>
          <a:p>
            <a:br>
              <a:rPr lang="en-US" dirty="0">
                <a:cs typeface="+mn-lt"/>
              </a:rPr>
            </a:br>
            <a:r>
              <a:rPr lang="en-US" dirty="0">
                <a:effectLst/>
                <a:latin typeface="Arial"/>
                <a:cs typeface="Arial"/>
              </a:rPr>
              <a:t> The </a:t>
            </a:r>
            <a:r>
              <a:rPr lang="en-US" i="1" dirty="0">
                <a:effectLst/>
                <a:latin typeface="Arial"/>
                <a:cs typeface="Arial"/>
              </a:rPr>
              <a:t>OpenFlow reserved port</a:t>
            </a:r>
            <a:r>
              <a:rPr lang="en-US" dirty="0">
                <a:effectLst/>
                <a:latin typeface="Arial"/>
                <a:cs typeface="Arial"/>
              </a:rPr>
              <a:t>s are also considered as </a:t>
            </a:r>
            <a:r>
              <a:rPr lang="en-US" i="1" dirty="0">
                <a:effectLst/>
                <a:latin typeface="Arial"/>
                <a:cs typeface="Arial"/>
              </a:rPr>
              <a:t>OpenFlow specification defined ports</a:t>
            </a:r>
            <a:r>
              <a:rPr lang="en-US" dirty="0">
                <a:effectLst/>
                <a:latin typeface="Arial"/>
                <a:cs typeface="Arial"/>
              </a:rPr>
              <a:t>,</a:t>
            </a:r>
            <a:r>
              <a:rPr lang="en-US" dirty="0">
                <a:latin typeface="Arial"/>
                <a:cs typeface="Arial"/>
              </a:rPr>
              <a:t> </a:t>
            </a:r>
            <a:r>
              <a:rPr lang="en-US" dirty="0">
                <a:effectLst/>
                <a:latin typeface="Arial"/>
                <a:cs typeface="Arial"/>
              </a:rPr>
              <a:t>used to specify forwarding actions once a flow entry is matched.</a:t>
            </a:r>
            <a:br>
              <a:rPr lang="en-US" dirty="0">
                <a:cs typeface="+mn-lt"/>
              </a:rPr>
            </a:br>
            <a:endParaRPr lang="en-US" dirty="0">
              <a:latin typeface="Arial"/>
              <a:cs typeface="Arial"/>
            </a:endParaRPr>
          </a:p>
          <a:p>
            <a:r>
              <a:rPr lang="en-US" dirty="0">
                <a:effectLst/>
                <a:latin typeface="Arial"/>
                <a:cs typeface="Arial"/>
              </a:rPr>
              <a:t>The compulsory required reserved ports are listed below:-</a:t>
            </a:r>
            <a:br>
              <a:rPr lang="en-US" dirty="0">
                <a:cs typeface="+mn-lt"/>
              </a:rPr>
            </a:br>
            <a:endParaRPr lang="en-US" dirty="0">
              <a:latin typeface="Arial"/>
              <a:cs typeface="Arial"/>
            </a:endParaRPr>
          </a:p>
          <a:p>
            <a:pPr marL="171450" indent="-171450">
              <a:buFont typeface="Calibri"/>
              <a:buChar char="-"/>
            </a:pPr>
            <a:r>
              <a:rPr lang="en-US" dirty="0">
                <a:effectLst/>
                <a:latin typeface="Arial"/>
                <a:cs typeface="Arial"/>
              </a:rPr>
              <a:t>ALL: Represents every port on switch can be used to forward packet and work as</a:t>
            </a:r>
            <a:r>
              <a:rPr lang="en-US" dirty="0">
                <a:latin typeface="Arial"/>
                <a:cs typeface="Arial"/>
              </a:rPr>
              <a:t> </a:t>
            </a:r>
            <a:r>
              <a:rPr lang="en-US" dirty="0">
                <a:effectLst/>
                <a:latin typeface="Arial"/>
                <a:cs typeface="Arial"/>
              </a:rPr>
              <a:t>output ports.</a:t>
            </a:r>
            <a:endParaRPr lang="en-US" dirty="0">
              <a:latin typeface="Calibri" panose="020F0502020204030204"/>
              <a:cs typeface="Calibri"/>
            </a:endParaRPr>
          </a:p>
          <a:p>
            <a:pPr marL="171450" indent="-171450">
              <a:buFont typeface="Calibri"/>
              <a:buChar char="-"/>
            </a:pPr>
            <a:r>
              <a:rPr lang="en-US" dirty="0">
                <a:latin typeface="Arial"/>
                <a:cs typeface="Arial"/>
              </a:rPr>
              <a:t> </a:t>
            </a:r>
            <a:r>
              <a:rPr lang="en-US" dirty="0">
                <a:effectLst/>
                <a:latin typeface="Arial"/>
                <a:cs typeface="Arial"/>
              </a:rPr>
              <a:t>CONTROLLER: Represents the port used for communication channel between</a:t>
            </a:r>
            <a:r>
              <a:rPr lang="en-US" dirty="0">
                <a:latin typeface="Arial"/>
                <a:cs typeface="Arial"/>
              </a:rPr>
              <a:t> </a:t>
            </a:r>
            <a:r>
              <a:rPr lang="en-US" dirty="0">
                <a:effectLst/>
                <a:latin typeface="Arial"/>
                <a:cs typeface="Arial"/>
              </a:rPr>
              <a:t>switch and controller; it can work as a ingress or output port.</a:t>
            </a:r>
            <a:endParaRPr lang="en-US" dirty="0">
              <a:latin typeface="Calibri" panose="020F0502020204030204"/>
              <a:cs typeface="Calibri"/>
            </a:endParaRPr>
          </a:p>
          <a:p>
            <a:pPr marL="171450" indent="-171450">
              <a:buFont typeface="Calibri"/>
              <a:buChar char="-"/>
            </a:pPr>
            <a:r>
              <a:rPr lang="en-US" dirty="0">
                <a:effectLst/>
                <a:latin typeface="Arial"/>
                <a:cs typeface="Arial"/>
              </a:rPr>
              <a:t>TABLE: Represents the start of the OpenFlow pipeline processing, to submit the</a:t>
            </a:r>
            <a:r>
              <a:rPr lang="en-US" dirty="0">
                <a:latin typeface="Arial"/>
                <a:cs typeface="Arial"/>
              </a:rPr>
              <a:t> </a:t>
            </a:r>
            <a:r>
              <a:rPr lang="en-US" dirty="0">
                <a:effectLst/>
                <a:latin typeface="Arial"/>
                <a:cs typeface="Arial"/>
              </a:rPr>
              <a:t>received packets to the first flow table for pipeline processing; it can work as a</a:t>
            </a:r>
            <a:r>
              <a:rPr lang="en-US" dirty="0">
                <a:latin typeface="Arial"/>
                <a:cs typeface="Arial"/>
              </a:rPr>
              <a:t> </a:t>
            </a:r>
            <a:r>
              <a:rPr lang="en-US" dirty="0">
                <a:effectLst/>
                <a:latin typeface="Arial"/>
                <a:cs typeface="Arial"/>
              </a:rPr>
              <a:t>output port.</a:t>
            </a:r>
            <a:endParaRPr lang="en-US" dirty="0">
              <a:latin typeface="Calibri" panose="020F0502020204030204"/>
              <a:cs typeface="Calibri"/>
            </a:endParaRPr>
          </a:p>
          <a:p>
            <a:pPr marL="171450" indent="-171450">
              <a:buFont typeface="Calibri"/>
              <a:buChar char="-"/>
            </a:pPr>
            <a:r>
              <a:rPr lang="en-US" dirty="0">
                <a:latin typeface="Arial"/>
                <a:cs typeface="Arial"/>
              </a:rPr>
              <a:t> </a:t>
            </a:r>
            <a:r>
              <a:rPr lang="en-US" dirty="0">
                <a:effectLst/>
                <a:latin typeface="Arial"/>
                <a:cs typeface="Arial"/>
              </a:rPr>
              <a:t>IN_PORT: Represents the packet ingress port and work as output port to forward</a:t>
            </a:r>
            <a:r>
              <a:rPr lang="en-US" dirty="0">
                <a:latin typeface="Arial"/>
                <a:cs typeface="Arial"/>
              </a:rPr>
              <a:t> </a:t>
            </a:r>
            <a:r>
              <a:rPr lang="en-US" dirty="0">
                <a:effectLst/>
                <a:latin typeface="Arial"/>
                <a:cs typeface="Arial"/>
              </a:rPr>
              <a:t>packets out from the ingress port where it receives the packet.</a:t>
            </a:r>
            <a:endParaRPr lang="en-US" dirty="0">
              <a:latin typeface="Calibri" panose="020F0502020204030204"/>
              <a:cs typeface="Calibri"/>
            </a:endParaRPr>
          </a:p>
          <a:p>
            <a:pPr marL="171450" indent="-171450">
              <a:buFont typeface="Calibri"/>
              <a:buChar char="-"/>
            </a:pPr>
            <a:r>
              <a:rPr lang="en-US" dirty="0">
                <a:latin typeface="Arial"/>
                <a:cs typeface="Arial"/>
              </a:rPr>
              <a:t> </a:t>
            </a:r>
            <a:r>
              <a:rPr lang="en-US" dirty="0">
                <a:effectLst/>
                <a:latin typeface="Arial"/>
                <a:cs typeface="Arial"/>
              </a:rPr>
              <a:t>ANY: A special port where no handling action will be done; it can neither be an</a:t>
            </a:r>
            <a:r>
              <a:rPr lang="en-US" dirty="0">
                <a:latin typeface="Arial"/>
                <a:cs typeface="Arial"/>
              </a:rPr>
              <a:t> </a:t>
            </a:r>
            <a:r>
              <a:rPr lang="en-US" dirty="0">
                <a:effectLst/>
                <a:latin typeface="Arial"/>
                <a:cs typeface="Arial"/>
              </a:rPr>
              <a:t>ingress or output port.</a:t>
            </a:r>
            <a:endParaRPr lang="en-US" dirty="0">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101</a:t>
            </a:fld>
            <a:endParaRPr lang="ru-RU" noProof="0"/>
          </a:p>
        </p:txBody>
      </p:sp>
    </p:spTree>
    <p:extLst>
      <p:ext uri="{BB962C8B-B14F-4D97-AF65-F5344CB8AC3E}">
        <p14:creationId xmlns:p14="http://schemas.microsoft.com/office/powerpoint/2010/main" val="29846478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i="1" dirty="0">
                <a:effectLst/>
                <a:latin typeface="Arial"/>
                <a:cs typeface="Arial"/>
              </a:rPr>
              <a:t>OpenFlow</a:t>
            </a:r>
            <a:r>
              <a:rPr lang="en-US" dirty="0">
                <a:effectLst/>
                <a:latin typeface="Arial"/>
                <a:cs typeface="Arial"/>
              </a:rPr>
              <a:t> 1.4 defines 3 types of table, including flow table, group table and meter table. Each type of table will be discussed in </a:t>
            </a:r>
            <a:r>
              <a:rPr lang="en-US" dirty="0">
                <a:latin typeface="Arial"/>
                <a:cs typeface="Arial"/>
              </a:rPr>
              <a:t>this section</a:t>
            </a:r>
            <a:r>
              <a:rPr lang="en-US" dirty="0">
                <a:effectLst/>
                <a:latin typeface="Arial"/>
                <a:cs typeface="Arial"/>
              </a:rPr>
              <a:t>.</a:t>
            </a:r>
            <a:br>
              <a:rPr lang="en-US" dirty="0">
                <a:cs typeface="+mn-lt"/>
              </a:rPr>
            </a:br>
            <a:endParaRPr lang="en-US" dirty="0">
              <a:latin typeface="Arial"/>
              <a:cs typeface="Arial"/>
            </a:endParaRPr>
          </a:p>
          <a:p>
            <a:r>
              <a:rPr lang="en-US" dirty="0">
                <a:effectLst/>
                <a:latin typeface="Arial"/>
                <a:cs typeface="Arial"/>
              </a:rPr>
              <a:t>An </a:t>
            </a:r>
            <a:r>
              <a:rPr lang="en-US" i="1" dirty="0">
                <a:effectLst/>
                <a:latin typeface="Arial"/>
                <a:cs typeface="Arial"/>
              </a:rPr>
              <a:t>OpenFlow </a:t>
            </a:r>
            <a:r>
              <a:rPr lang="en-US" dirty="0">
                <a:effectLst/>
                <a:latin typeface="Arial"/>
                <a:cs typeface="Arial"/>
              </a:rPr>
              <a:t>flow table is the fundamental element in </a:t>
            </a:r>
            <a:r>
              <a:rPr lang="en-US" i="1" dirty="0">
                <a:latin typeface="Arial"/>
                <a:cs typeface="Arial"/>
              </a:rPr>
              <a:t>OpenFlow</a:t>
            </a:r>
            <a:r>
              <a:rPr lang="en-US" i="1" dirty="0">
                <a:effectLst/>
                <a:latin typeface="Arial"/>
                <a:cs typeface="Arial"/>
              </a:rPr>
              <a:t> protocol</a:t>
            </a:r>
            <a:r>
              <a:rPr lang="en-US" dirty="0">
                <a:effectLst/>
                <a:latin typeface="Arial"/>
                <a:cs typeface="Arial"/>
              </a:rPr>
              <a:t>. Each flow table entry contains elements below:-</a:t>
            </a:r>
            <a:br>
              <a:rPr lang="en-US" dirty="0">
                <a:cs typeface="+mn-lt"/>
              </a:rPr>
            </a:br>
            <a:endParaRPr lang="en-US" dirty="0">
              <a:latin typeface="Arial"/>
              <a:cs typeface="Arial"/>
            </a:endParaRPr>
          </a:p>
          <a:p>
            <a:r>
              <a:rPr lang="en-US" dirty="0">
                <a:latin typeface="Arial"/>
                <a:cs typeface="Arial"/>
              </a:rPr>
              <a:t>-  </a:t>
            </a:r>
            <a:r>
              <a:rPr lang="en-US" dirty="0">
                <a:effectLst/>
                <a:latin typeface="Arial"/>
                <a:cs typeface="Arial"/>
              </a:rPr>
              <a:t>Match fields: for packet matching which consists of ingress ports and optional matched fields or metadata specified from </a:t>
            </a:r>
            <a:r>
              <a:rPr lang="en-US" dirty="0">
                <a:latin typeface="Arial"/>
                <a:cs typeface="Arial"/>
              </a:rPr>
              <a:t>the previous</a:t>
            </a:r>
            <a:r>
              <a:rPr lang="en-US" dirty="0">
                <a:effectLst/>
                <a:latin typeface="Arial"/>
                <a:cs typeface="Arial"/>
              </a:rPr>
              <a:t> table</a:t>
            </a:r>
            <a:endParaRPr lang="en-US" dirty="0">
              <a:latin typeface="Calibri" panose="020F0502020204030204"/>
              <a:cs typeface="Calibri"/>
            </a:endParaRPr>
          </a:p>
          <a:p>
            <a:pPr marL="171450" indent="-171450">
              <a:buFont typeface="Calibri"/>
              <a:buChar char="-"/>
            </a:pPr>
            <a:r>
              <a:rPr lang="en-US" dirty="0">
                <a:effectLst/>
                <a:latin typeface="Arial"/>
                <a:cs typeface="Arial"/>
              </a:rPr>
              <a:t>Priority: is defined the precedence of flow table </a:t>
            </a:r>
            <a:r>
              <a:rPr lang="en-US" dirty="0">
                <a:latin typeface="Arial"/>
                <a:cs typeface="Arial"/>
              </a:rPr>
              <a:t>entry</a:t>
            </a:r>
            <a:endParaRPr lang="en-US" dirty="0">
              <a:latin typeface="Calibri" panose="020F0502020204030204"/>
              <a:cs typeface="Calibri"/>
            </a:endParaRPr>
          </a:p>
          <a:p>
            <a:pPr marL="171450" indent="-171450">
              <a:buFont typeface="Calibri"/>
              <a:buChar char="-"/>
            </a:pPr>
            <a:r>
              <a:rPr lang="en-US" dirty="0">
                <a:latin typeface="Arial"/>
                <a:cs typeface="Arial"/>
              </a:rPr>
              <a:t>Counters</a:t>
            </a:r>
            <a:r>
              <a:rPr lang="en-US" dirty="0">
                <a:effectLst/>
                <a:latin typeface="Arial"/>
                <a:cs typeface="Arial"/>
              </a:rPr>
              <a:t>: updated per packet </a:t>
            </a:r>
            <a:r>
              <a:rPr lang="en-US" dirty="0">
                <a:latin typeface="Arial"/>
                <a:cs typeface="Arial"/>
              </a:rPr>
              <a:t>matching</a:t>
            </a:r>
            <a:endParaRPr lang="en-US" dirty="0">
              <a:latin typeface="Calibri" panose="020F0502020204030204"/>
              <a:cs typeface="Calibri"/>
            </a:endParaRPr>
          </a:p>
          <a:p>
            <a:pPr marL="171450" indent="-171450">
              <a:buFont typeface="Calibri"/>
              <a:buChar char="-"/>
            </a:pPr>
            <a:r>
              <a:rPr lang="en-US" dirty="0">
                <a:latin typeface="Arial"/>
                <a:cs typeface="Arial"/>
              </a:rPr>
              <a:t>Instructions</a:t>
            </a:r>
            <a:r>
              <a:rPr lang="en-US" dirty="0">
                <a:effectLst/>
                <a:latin typeface="Arial"/>
                <a:cs typeface="Arial"/>
              </a:rPr>
              <a:t>: to modify action sets or pipeline </a:t>
            </a:r>
            <a:r>
              <a:rPr lang="en-US" dirty="0">
                <a:latin typeface="Arial"/>
                <a:cs typeface="Arial"/>
              </a:rPr>
              <a:t>processing</a:t>
            </a:r>
            <a:endParaRPr lang="en-US" dirty="0">
              <a:latin typeface="Calibri" panose="020F0502020204030204"/>
              <a:cs typeface="Calibri"/>
            </a:endParaRPr>
          </a:p>
          <a:p>
            <a:pPr marL="171450" indent="-171450">
              <a:buFont typeface="Calibri"/>
              <a:buChar char="-"/>
            </a:pPr>
            <a:r>
              <a:rPr lang="en-US" dirty="0">
                <a:latin typeface="Arial"/>
                <a:cs typeface="Arial"/>
              </a:rPr>
              <a:t>Timeouts</a:t>
            </a:r>
            <a:r>
              <a:rPr lang="en-US" dirty="0">
                <a:effectLst/>
                <a:latin typeface="Arial"/>
                <a:cs typeface="Arial"/>
              </a:rPr>
              <a:t>: maximum time for to define a flow </a:t>
            </a:r>
            <a:r>
              <a:rPr lang="en-US" dirty="0">
                <a:latin typeface="Arial"/>
                <a:cs typeface="Arial"/>
              </a:rPr>
              <a:t>expiration</a:t>
            </a:r>
            <a:endParaRPr lang="en-US" dirty="0">
              <a:latin typeface="Calibri" panose="020F0502020204030204"/>
              <a:cs typeface="Calibri"/>
            </a:endParaRPr>
          </a:p>
          <a:p>
            <a:pPr marL="171450" indent="-171450">
              <a:buFont typeface="Calibri"/>
              <a:buChar char="-"/>
            </a:pPr>
            <a:r>
              <a:rPr lang="en-US" dirty="0">
                <a:latin typeface="Arial"/>
                <a:cs typeface="Arial"/>
              </a:rPr>
              <a:t>Cookie</a:t>
            </a:r>
            <a:r>
              <a:rPr lang="en-US" dirty="0">
                <a:effectLst/>
                <a:latin typeface="Arial"/>
                <a:cs typeface="Arial"/>
              </a:rPr>
              <a:t>: is the opaque data value chosen by the controller which maybe used by the controller to perform flow filtering, flow</a:t>
            </a:r>
            <a:r>
              <a:rPr lang="en-US" dirty="0">
                <a:latin typeface="Arial"/>
                <a:cs typeface="Arial"/>
              </a:rPr>
              <a:t> </a:t>
            </a:r>
            <a:r>
              <a:rPr lang="en-US" dirty="0">
                <a:effectLst/>
                <a:latin typeface="Arial"/>
                <a:cs typeface="Arial"/>
              </a:rPr>
              <a:t>modification or flow deletion; it is not used during packet </a:t>
            </a:r>
            <a:r>
              <a:rPr lang="en-US" dirty="0">
                <a:latin typeface="Arial"/>
                <a:cs typeface="Arial"/>
              </a:rPr>
              <a:t>processing</a:t>
            </a:r>
            <a:endParaRPr lang="en-US" dirty="0">
              <a:latin typeface="Calibri" panose="020F0502020204030204"/>
              <a:cs typeface="Calibri"/>
            </a:endParaRPr>
          </a:p>
          <a:p>
            <a:pPr marL="171450" indent="-171450">
              <a:buFont typeface="Calibri"/>
              <a:buChar char="-"/>
            </a:pPr>
            <a:r>
              <a:rPr lang="en-US" dirty="0">
                <a:latin typeface="Arial"/>
                <a:cs typeface="Arial"/>
              </a:rPr>
              <a:t>A</a:t>
            </a:r>
            <a:r>
              <a:rPr lang="en-US" dirty="0">
                <a:effectLst/>
                <a:latin typeface="Arial"/>
                <a:cs typeface="Arial"/>
              </a:rPr>
              <a:t> match field and priority is used to identify a flow table entry matched.</a:t>
            </a:r>
            <a:br>
              <a:rPr lang="en-US" dirty="0">
                <a:cs typeface="+mn-lt"/>
              </a:rPr>
            </a:br>
            <a:endParaRPr lang="en-US" dirty="0">
              <a:latin typeface="Arial"/>
              <a:cs typeface="Arial"/>
            </a:endParaRPr>
          </a:p>
          <a:p>
            <a:r>
              <a:rPr lang="en-US" dirty="0">
                <a:effectLst/>
                <a:latin typeface="Arial"/>
                <a:cs typeface="Arial"/>
              </a:rPr>
              <a:t>Required match field based on OpenFlow 1.4:-</a:t>
            </a:r>
            <a:br>
              <a:rPr lang="en-US" dirty="0">
                <a:cs typeface="+mn-lt"/>
              </a:rPr>
            </a:br>
            <a:r>
              <a:rPr lang="en-US" dirty="0">
                <a:effectLst/>
                <a:latin typeface="Arial"/>
                <a:cs typeface="Arial"/>
              </a:rPr>
              <a:t>1. Ingress Port</a:t>
            </a:r>
            <a:br>
              <a:rPr lang="en-US" dirty="0">
                <a:cs typeface="+mn-lt"/>
              </a:rPr>
            </a:br>
            <a:r>
              <a:rPr lang="en-US" dirty="0">
                <a:effectLst/>
                <a:latin typeface="Arial"/>
                <a:cs typeface="Arial"/>
              </a:rPr>
              <a:t>2. Destination MAC address</a:t>
            </a:r>
            <a:br>
              <a:rPr lang="en-US" dirty="0">
                <a:cs typeface="+mn-lt"/>
              </a:rPr>
            </a:br>
            <a:r>
              <a:rPr lang="en-US" dirty="0">
                <a:effectLst/>
                <a:latin typeface="Arial"/>
                <a:cs typeface="Arial"/>
              </a:rPr>
              <a:t>3. Source MAC address</a:t>
            </a:r>
            <a:br>
              <a:rPr lang="en-US" dirty="0">
                <a:cs typeface="+mn-lt"/>
              </a:rPr>
            </a:br>
            <a:r>
              <a:rPr lang="en-US" dirty="0">
                <a:effectLst/>
                <a:latin typeface="Arial"/>
                <a:cs typeface="Arial"/>
              </a:rPr>
              <a:t>4. Ethernet Type</a:t>
            </a:r>
            <a:br>
              <a:rPr lang="en-US" dirty="0">
                <a:cs typeface="+mn-lt"/>
              </a:rPr>
            </a:br>
            <a:r>
              <a:rPr lang="en-US" dirty="0">
                <a:effectLst/>
                <a:latin typeface="Arial"/>
                <a:cs typeface="Arial"/>
              </a:rPr>
              <a:t>5. IPv4/IPv6 protocol number</a:t>
            </a:r>
            <a:br>
              <a:rPr lang="en-US" dirty="0">
                <a:cs typeface="+mn-lt"/>
              </a:rPr>
            </a:br>
            <a:r>
              <a:rPr lang="en-US" dirty="0">
                <a:effectLst/>
                <a:latin typeface="Arial"/>
                <a:cs typeface="Arial"/>
              </a:rPr>
              <a:t>6. IPv4/IPv6 source address</a:t>
            </a:r>
            <a:br>
              <a:rPr lang="en-US" dirty="0">
                <a:cs typeface="+mn-lt"/>
              </a:rPr>
            </a:br>
            <a:r>
              <a:rPr lang="en-US" dirty="0">
                <a:effectLst/>
                <a:latin typeface="Arial"/>
                <a:cs typeface="Arial"/>
              </a:rPr>
              <a:t>7. IPv4/IPv6 destination address</a:t>
            </a:r>
            <a:br>
              <a:rPr lang="en-US" dirty="0">
                <a:cs typeface="+mn-lt"/>
              </a:rPr>
            </a:br>
            <a:r>
              <a:rPr lang="en-US" dirty="0">
                <a:effectLst/>
                <a:latin typeface="Arial"/>
                <a:cs typeface="Arial"/>
              </a:rPr>
              <a:t>8. TCP/UDP source port</a:t>
            </a:r>
            <a:br>
              <a:rPr lang="en-US" dirty="0">
                <a:cs typeface="+mn-lt"/>
              </a:rPr>
            </a:br>
            <a:r>
              <a:rPr lang="en-US" dirty="0">
                <a:effectLst/>
                <a:latin typeface="Arial"/>
                <a:cs typeface="Arial"/>
              </a:rPr>
              <a:t>9. TCP/UDP destination port</a:t>
            </a:r>
            <a:br>
              <a:rPr lang="en-US" dirty="0">
                <a:cs typeface="+mn-lt"/>
              </a:rPr>
            </a:br>
            <a:endParaRPr lang="en-US" dirty="0">
              <a:latin typeface="Arial"/>
              <a:cs typeface="Arial"/>
            </a:endParaRPr>
          </a:p>
          <a:p>
            <a:r>
              <a:rPr lang="en-US" dirty="0">
                <a:effectLst/>
                <a:latin typeface="Arial"/>
                <a:cs typeface="Arial"/>
              </a:rPr>
              <a:t>After a packet is matched with flow entry with highest priority, packets will be handled based on the associated instructions such as </a:t>
            </a:r>
            <a:r>
              <a:rPr lang="en-US" dirty="0">
                <a:latin typeface="Arial"/>
                <a:cs typeface="Arial"/>
              </a:rPr>
              <a:t>modifying packets</a:t>
            </a:r>
            <a:r>
              <a:rPr lang="en-US" dirty="0">
                <a:effectLst/>
                <a:latin typeface="Arial"/>
                <a:cs typeface="Arial"/>
              </a:rPr>
              <a:t>, modifying action sets and/ or perform pipeline processing.</a:t>
            </a:r>
            <a:br>
              <a:rPr lang="en-US" dirty="0">
                <a:cs typeface="+mn-lt"/>
              </a:rPr>
            </a:br>
            <a:endParaRPr lang="en-US" dirty="0">
              <a:latin typeface="Arial"/>
              <a:cs typeface="Arial"/>
            </a:endParaRPr>
          </a:p>
          <a:p>
            <a:r>
              <a:rPr lang="en-US" dirty="0">
                <a:effectLst/>
                <a:latin typeface="Arial"/>
                <a:cs typeface="Arial"/>
              </a:rPr>
              <a:t>Example of instructions include:-</a:t>
            </a:r>
            <a:br>
              <a:rPr lang="en-US" dirty="0">
                <a:cs typeface="+mn-lt"/>
              </a:rPr>
            </a:br>
            <a:r>
              <a:rPr lang="en-US" dirty="0">
                <a:latin typeface="Arial"/>
                <a:cs typeface="Arial"/>
              </a:rPr>
              <a:t>-  Meter</a:t>
            </a:r>
            <a:r>
              <a:rPr lang="en-US" dirty="0">
                <a:effectLst/>
                <a:latin typeface="Arial"/>
                <a:cs typeface="Arial"/>
              </a:rPr>
              <a:t>: to direct packets to particular meter to perform meter band type such as dropping or DSCP remarking</a:t>
            </a:r>
            <a:br>
              <a:rPr lang="en-US" dirty="0">
                <a:cs typeface="+mn-lt"/>
              </a:rPr>
            </a:br>
            <a:r>
              <a:rPr lang="en-US" dirty="0">
                <a:latin typeface="Arial"/>
                <a:cs typeface="Arial"/>
              </a:rPr>
              <a:t>-  </a:t>
            </a:r>
            <a:r>
              <a:rPr lang="en-US" dirty="0">
                <a:effectLst/>
                <a:latin typeface="Arial"/>
                <a:cs typeface="Arial"/>
              </a:rPr>
              <a:t>Apply-action: to immediately apply specific action without any Action set modification.</a:t>
            </a:r>
            <a:br>
              <a:rPr lang="en-US" dirty="0">
                <a:cs typeface="+mn-lt"/>
              </a:rPr>
            </a:br>
            <a:r>
              <a:rPr lang="en-US" dirty="0">
                <a:latin typeface="Arial"/>
                <a:cs typeface="Arial"/>
              </a:rPr>
              <a:t>-  </a:t>
            </a:r>
            <a:r>
              <a:rPr lang="en-US" dirty="0">
                <a:effectLst/>
                <a:latin typeface="Arial"/>
                <a:cs typeface="Arial"/>
              </a:rPr>
              <a:t>Clear-action: to immediately delete all actions in action set</a:t>
            </a:r>
            <a:br>
              <a:rPr lang="en-US" dirty="0">
                <a:cs typeface="+mn-lt"/>
              </a:rPr>
            </a:br>
            <a:r>
              <a:rPr lang="en-US" dirty="0">
                <a:latin typeface="Arial"/>
                <a:cs typeface="Arial"/>
              </a:rPr>
              <a:t>-  </a:t>
            </a:r>
            <a:r>
              <a:rPr lang="en-US" dirty="0">
                <a:effectLst/>
                <a:latin typeface="Arial"/>
                <a:cs typeface="Arial"/>
              </a:rPr>
              <a:t>Write-actions: to immediately add or overwrite action set</a:t>
            </a:r>
            <a:br>
              <a:rPr lang="en-US" dirty="0">
                <a:cs typeface="+mn-lt"/>
              </a:rPr>
            </a:br>
            <a:r>
              <a:rPr lang="en-US" dirty="0">
                <a:latin typeface="Arial"/>
                <a:cs typeface="Arial"/>
              </a:rPr>
              <a:t>-  </a:t>
            </a:r>
            <a:r>
              <a:rPr lang="en-US" dirty="0">
                <a:effectLst/>
                <a:latin typeface="Arial"/>
                <a:cs typeface="Arial"/>
              </a:rPr>
              <a:t>Goto-Table: to direct packets to be processed by the subsequent table</a:t>
            </a:r>
            <a:endParaRPr lang="en-US" dirty="0">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103</a:t>
            </a:fld>
            <a:endParaRPr lang="ru-RU" noProof="0"/>
          </a:p>
        </p:txBody>
      </p:sp>
    </p:spTree>
    <p:extLst>
      <p:ext uri="{BB962C8B-B14F-4D97-AF65-F5344CB8AC3E}">
        <p14:creationId xmlns:p14="http://schemas.microsoft.com/office/powerpoint/2010/main" val="29142894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Starting from </a:t>
            </a:r>
            <a:r>
              <a:rPr lang="en-US" i="1" dirty="0">
                <a:effectLst/>
                <a:latin typeface="Arial"/>
                <a:cs typeface="Arial"/>
              </a:rPr>
              <a:t>OpenFlow </a:t>
            </a:r>
            <a:r>
              <a:rPr lang="en-US" dirty="0">
                <a:effectLst/>
                <a:latin typeface="Arial"/>
                <a:cs typeface="Arial"/>
              </a:rPr>
              <a:t>version 1.1 and above, </a:t>
            </a:r>
            <a:r>
              <a:rPr lang="en-US" i="1" dirty="0">
                <a:effectLst/>
                <a:latin typeface="Arial"/>
                <a:cs typeface="Arial"/>
              </a:rPr>
              <a:t>OpenFlow </a:t>
            </a:r>
            <a:r>
              <a:rPr lang="en-US" dirty="0">
                <a:effectLst/>
                <a:latin typeface="Arial"/>
                <a:cs typeface="Arial"/>
              </a:rPr>
              <a:t>protocol supports pipeline</a:t>
            </a:r>
            <a:r>
              <a:rPr lang="en-US" dirty="0">
                <a:latin typeface="Arial"/>
                <a:cs typeface="Arial"/>
              </a:rPr>
              <a:t> </a:t>
            </a:r>
            <a:r>
              <a:rPr lang="en-US" dirty="0">
                <a:effectLst/>
                <a:latin typeface="Arial"/>
                <a:cs typeface="Arial"/>
              </a:rPr>
              <a:t>processing in conjunction with the features of supporting multiple flow tables. Compared</a:t>
            </a:r>
            <a:r>
              <a:rPr lang="en-US" dirty="0">
                <a:latin typeface="Arial"/>
                <a:cs typeface="Arial"/>
              </a:rPr>
              <a:t> </a:t>
            </a:r>
            <a:r>
              <a:rPr lang="en-US" dirty="0">
                <a:effectLst/>
                <a:latin typeface="Arial"/>
                <a:cs typeface="Arial"/>
              </a:rPr>
              <a:t>with </a:t>
            </a:r>
            <a:r>
              <a:rPr lang="en-US" i="1" dirty="0">
                <a:effectLst/>
                <a:latin typeface="Arial"/>
                <a:cs typeface="Arial"/>
              </a:rPr>
              <a:t>OpenFlow</a:t>
            </a:r>
            <a:r>
              <a:rPr lang="en-US" dirty="0">
                <a:effectLst/>
                <a:latin typeface="Arial"/>
                <a:cs typeface="Arial"/>
              </a:rPr>
              <a:t> version 1.0 which supports single flow</a:t>
            </a:r>
            <a:r>
              <a:rPr lang="en-US" dirty="0">
                <a:latin typeface="Arial"/>
                <a:cs typeface="Arial"/>
              </a:rPr>
              <a:t> </a:t>
            </a:r>
            <a:r>
              <a:rPr lang="en-US" dirty="0">
                <a:effectLst/>
                <a:latin typeface="Arial"/>
                <a:cs typeface="Arial"/>
              </a:rPr>
              <a:t>table, pipeline processing reduces</a:t>
            </a:r>
            <a:r>
              <a:rPr lang="en-US" dirty="0">
                <a:latin typeface="Arial"/>
                <a:cs typeface="Arial"/>
              </a:rPr>
              <a:t> </a:t>
            </a:r>
            <a:r>
              <a:rPr lang="en-US" dirty="0">
                <a:effectLst/>
                <a:latin typeface="Arial"/>
                <a:cs typeface="Arial"/>
              </a:rPr>
              <a:t>the size for flow table match entries and improve the flow table checking efficiency by</a:t>
            </a:r>
            <a:r>
              <a:rPr lang="en-US" dirty="0">
                <a:latin typeface="Arial"/>
                <a:cs typeface="Arial"/>
              </a:rPr>
              <a:t> </a:t>
            </a:r>
            <a:r>
              <a:rPr lang="en-US" dirty="0">
                <a:effectLst/>
                <a:latin typeface="Arial"/>
                <a:cs typeface="Arial"/>
              </a:rPr>
              <a:t>dividing the flow table match fields to multiple flow tables.</a:t>
            </a:r>
            <a:br>
              <a:rPr lang="en-US" dirty="0">
                <a:cs typeface="+mn-lt"/>
              </a:rPr>
            </a:br>
            <a:endParaRPr lang="en-US" dirty="0">
              <a:latin typeface="Arial"/>
              <a:cs typeface="Arial"/>
            </a:endParaRPr>
          </a:p>
          <a:p>
            <a:r>
              <a:rPr lang="en-US" dirty="0">
                <a:effectLst/>
                <a:latin typeface="Arial"/>
                <a:cs typeface="Arial"/>
              </a:rPr>
              <a:t>The flow table for an </a:t>
            </a:r>
            <a:r>
              <a:rPr lang="en-US" i="1" dirty="0">
                <a:effectLst/>
                <a:latin typeface="Arial"/>
                <a:cs typeface="Arial"/>
              </a:rPr>
              <a:t>OpenFlow switch</a:t>
            </a:r>
            <a:r>
              <a:rPr lang="en-US" dirty="0">
                <a:effectLst/>
                <a:latin typeface="Arial"/>
                <a:cs typeface="Arial"/>
              </a:rPr>
              <a:t> is sequentially numbered, starting from 0. A</a:t>
            </a:r>
            <a:r>
              <a:rPr lang="en-US" dirty="0">
                <a:latin typeface="Arial"/>
                <a:cs typeface="Arial"/>
              </a:rPr>
              <a:t> </a:t>
            </a:r>
            <a:r>
              <a:rPr lang="en-US" i="1" dirty="0">
                <a:effectLst/>
                <a:latin typeface="Arial"/>
                <a:cs typeface="Arial"/>
              </a:rPr>
              <a:t>OpenFlow switch </a:t>
            </a:r>
            <a:r>
              <a:rPr lang="en-US" dirty="0">
                <a:effectLst/>
                <a:latin typeface="Arial"/>
                <a:cs typeface="Arial"/>
              </a:rPr>
              <a:t>must have at least 1 flow table and pipeline processing will be required</a:t>
            </a:r>
            <a:r>
              <a:rPr lang="en-US" dirty="0">
                <a:latin typeface="Arial"/>
                <a:cs typeface="Arial"/>
              </a:rPr>
              <a:t> </a:t>
            </a:r>
            <a:r>
              <a:rPr lang="en-US" dirty="0">
                <a:effectLst/>
                <a:latin typeface="Arial"/>
                <a:cs typeface="Arial"/>
              </a:rPr>
              <a:t>to process packets if there are more than 1 flow tables in the </a:t>
            </a:r>
            <a:r>
              <a:rPr lang="en-US" i="1" dirty="0">
                <a:effectLst/>
                <a:latin typeface="Arial"/>
                <a:cs typeface="Arial"/>
              </a:rPr>
              <a:t>OpenFlow switch</a:t>
            </a:r>
            <a:r>
              <a:rPr lang="en-US" dirty="0">
                <a:effectLst/>
                <a:latin typeface="Arial"/>
                <a:cs typeface="Arial"/>
              </a:rPr>
              <a:t>. When</a:t>
            </a:r>
            <a:r>
              <a:rPr lang="en-US" dirty="0">
                <a:latin typeface="Arial"/>
                <a:cs typeface="Arial"/>
              </a:rPr>
              <a:t> </a:t>
            </a:r>
            <a:r>
              <a:rPr lang="en-US" dirty="0">
                <a:effectLst/>
                <a:latin typeface="Arial"/>
                <a:cs typeface="Arial"/>
              </a:rPr>
              <a:t>packet is forwarded into the first flow table, the highest priority flow entry is matched and</a:t>
            </a:r>
            <a:r>
              <a:rPr lang="en-US" dirty="0">
                <a:latin typeface="Arial"/>
                <a:cs typeface="Arial"/>
              </a:rPr>
              <a:t> </a:t>
            </a:r>
            <a:r>
              <a:rPr lang="en-US" dirty="0">
                <a:effectLst/>
                <a:latin typeface="Arial"/>
                <a:cs typeface="Arial"/>
              </a:rPr>
              <a:t>instruction set will direct the packet to the next flow table and the per-table packet</a:t>
            </a:r>
            <a:r>
              <a:rPr lang="en-US" dirty="0">
                <a:latin typeface="Arial"/>
                <a:cs typeface="Arial"/>
              </a:rPr>
              <a:t> </a:t>
            </a:r>
            <a:r>
              <a:rPr lang="en-US" dirty="0">
                <a:effectLst/>
                <a:latin typeface="Arial"/>
                <a:cs typeface="Arial"/>
              </a:rPr>
              <a:t>processing process repeats again. If instruction does not direct packet to the following</a:t>
            </a:r>
            <a:r>
              <a:rPr lang="en-US" dirty="0">
                <a:latin typeface="Arial"/>
                <a:cs typeface="Arial"/>
              </a:rPr>
              <a:t> </a:t>
            </a:r>
            <a:r>
              <a:rPr lang="en-US" dirty="0">
                <a:effectLst/>
                <a:latin typeface="Arial"/>
                <a:cs typeface="Arial"/>
              </a:rPr>
              <a:t>table, the pipeline processing will stop and processed with if associated action set.</a:t>
            </a:r>
            <a:br>
              <a:rPr lang="en-US" dirty="0">
                <a:cs typeface="+mn-lt"/>
              </a:rPr>
            </a:br>
            <a:endParaRPr lang="en-US" dirty="0">
              <a:latin typeface="Arial"/>
              <a:cs typeface="Arial"/>
            </a:endParaRPr>
          </a:p>
          <a:p>
            <a:r>
              <a:rPr lang="en-US" dirty="0">
                <a:effectLst/>
                <a:latin typeface="Arial"/>
                <a:cs typeface="Arial"/>
              </a:rPr>
              <a:t>In the case that if a packet does not match with any flow entry in the flow table, this is</a:t>
            </a:r>
            <a:r>
              <a:rPr lang="en-US" dirty="0">
                <a:latin typeface="Arial"/>
                <a:cs typeface="Arial"/>
              </a:rPr>
              <a:t> </a:t>
            </a:r>
            <a:r>
              <a:rPr lang="en-US" dirty="0">
                <a:effectLst/>
                <a:latin typeface="Arial"/>
                <a:cs typeface="Arial"/>
              </a:rPr>
              <a:t>called table miss. If there is particular configuration done for table miss entry, the table</a:t>
            </a:r>
            <a:r>
              <a:rPr lang="en-US" dirty="0">
                <a:latin typeface="Arial"/>
                <a:cs typeface="Arial"/>
              </a:rPr>
              <a:t> </a:t>
            </a:r>
            <a:r>
              <a:rPr lang="en-US" dirty="0">
                <a:effectLst/>
                <a:latin typeface="Arial"/>
                <a:cs typeface="Arial"/>
              </a:rPr>
              <a:t>miss flow entry can be handled with different action sets, such as discarding, forwarding</a:t>
            </a:r>
            <a:r>
              <a:rPr lang="en-US" dirty="0">
                <a:latin typeface="Arial"/>
                <a:cs typeface="Arial"/>
              </a:rPr>
              <a:t> </a:t>
            </a:r>
            <a:r>
              <a:rPr lang="en-US" dirty="0">
                <a:effectLst/>
                <a:latin typeface="Arial"/>
                <a:cs typeface="Arial"/>
              </a:rPr>
              <a:t>them transparently to controller etc.</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104</a:t>
            </a:fld>
            <a:endParaRPr lang="ru-RU" noProof="0"/>
          </a:p>
        </p:txBody>
      </p:sp>
    </p:spTree>
    <p:extLst>
      <p:ext uri="{BB962C8B-B14F-4D97-AF65-F5344CB8AC3E}">
        <p14:creationId xmlns:p14="http://schemas.microsoft.com/office/powerpoint/2010/main" val="31636373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Upon receiving a packet, an </a:t>
            </a:r>
            <a:r>
              <a:rPr lang="en-US" i="1" dirty="0">
                <a:effectLst/>
                <a:latin typeface="Arial"/>
                <a:cs typeface="Arial"/>
              </a:rPr>
              <a:t>OpenFlow switch</a:t>
            </a:r>
            <a:r>
              <a:rPr lang="en-US" dirty="0">
                <a:effectLst/>
                <a:latin typeface="Arial"/>
                <a:cs typeface="Arial"/>
              </a:rPr>
              <a:t> will start packet processing by looking up at</a:t>
            </a:r>
            <a:r>
              <a:rPr lang="en-US" dirty="0">
                <a:latin typeface="Arial"/>
                <a:cs typeface="Arial"/>
              </a:rPr>
              <a:t> </a:t>
            </a:r>
            <a:r>
              <a:rPr lang="en-US" dirty="0">
                <a:effectLst/>
                <a:latin typeface="Arial"/>
                <a:cs typeface="Arial"/>
              </a:rPr>
              <a:t>the first flow table. Based on the match fields information in the packets such as source</a:t>
            </a:r>
            <a:r>
              <a:rPr lang="en-US" dirty="0">
                <a:latin typeface="Arial"/>
                <a:cs typeface="Arial"/>
              </a:rPr>
              <a:t> </a:t>
            </a:r>
            <a:r>
              <a:rPr lang="en-US" dirty="0">
                <a:effectLst/>
                <a:latin typeface="Arial"/>
                <a:cs typeface="Arial"/>
              </a:rPr>
              <a:t>address, IPv4 address or metadata fields, the flow table counters will be updated and</a:t>
            </a:r>
            <a:r>
              <a:rPr lang="en-US" dirty="0">
                <a:latin typeface="Arial"/>
                <a:cs typeface="Arial"/>
              </a:rPr>
              <a:t> </a:t>
            </a:r>
            <a:r>
              <a:rPr lang="en-US" dirty="0">
                <a:effectLst/>
                <a:latin typeface="Arial"/>
                <a:cs typeface="Arial"/>
              </a:rPr>
              <a:t>corresponding instructions will be performed, such as performing or updating action set,</a:t>
            </a:r>
            <a:r>
              <a:rPr lang="en-US" dirty="0">
                <a:latin typeface="Arial"/>
                <a:cs typeface="Arial"/>
              </a:rPr>
              <a:t> </a:t>
            </a:r>
            <a:r>
              <a:rPr lang="en-US" dirty="0">
                <a:effectLst/>
                <a:latin typeface="Arial"/>
                <a:cs typeface="Arial"/>
              </a:rPr>
              <a:t>updating packet match fields or updating metadata for next flow table processing. If there</a:t>
            </a:r>
            <a:r>
              <a:rPr lang="en-US" dirty="0">
                <a:latin typeface="Arial"/>
                <a:cs typeface="Arial"/>
              </a:rPr>
              <a:t> </a:t>
            </a:r>
            <a:r>
              <a:rPr lang="en-US" dirty="0">
                <a:effectLst/>
                <a:latin typeface="Arial"/>
                <a:cs typeface="Arial"/>
              </a:rPr>
              <a:t>is a metadata</a:t>
            </a:r>
            <a:r>
              <a:rPr lang="en-US" dirty="0">
                <a:latin typeface="Arial"/>
                <a:cs typeface="Arial"/>
              </a:rPr>
              <a:t> </a:t>
            </a:r>
            <a:r>
              <a:rPr lang="en-US" dirty="0">
                <a:effectLst/>
                <a:latin typeface="Arial"/>
                <a:cs typeface="Arial"/>
              </a:rPr>
              <a:t>defined for next flow table processing, the packet will be forwarded to the</a:t>
            </a:r>
            <a:r>
              <a:rPr lang="en-US" dirty="0">
                <a:latin typeface="Arial"/>
                <a:cs typeface="Arial"/>
              </a:rPr>
              <a:t> </a:t>
            </a:r>
            <a:r>
              <a:rPr lang="en-US" dirty="0">
                <a:effectLst/>
                <a:latin typeface="Arial"/>
                <a:cs typeface="Arial"/>
              </a:rPr>
              <a:t>following flow table, performing match field checking and instruction checking again. </a:t>
            </a:r>
            <a:r>
              <a:rPr lang="en-US" dirty="0">
                <a:latin typeface="Arial"/>
                <a:cs typeface="Arial"/>
              </a:rPr>
              <a:t>If packets</a:t>
            </a:r>
            <a:r>
              <a:rPr lang="en-US" dirty="0">
                <a:effectLst/>
                <a:latin typeface="Arial"/>
                <a:cs typeface="Arial"/>
              </a:rPr>
              <a:t> have already been sent to last flow table with the largest sequence number, it</a:t>
            </a:r>
            <a:r>
              <a:rPr lang="en-US" dirty="0">
                <a:latin typeface="Arial"/>
                <a:cs typeface="Arial"/>
              </a:rPr>
              <a:t> </a:t>
            </a:r>
            <a:r>
              <a:rPr lang="en-US" dirty="0">
                <a:effectLst/>
                <a:latin typeface="Arial"/>
                <a:cs typeface="Arial"/>
              </a:rPr>
              <a:t>means that there is no more flow table to be checked, and thus action set defined in the</a:t>
            </a:r>
            <a:r>
              <a:rPr lang="en-US" dirty="0">
                <a:latin typeface="Arial"/>
                <a:cs typeface="Arial"/>
              </a:rPr>
              <a:t> </a:t>
            </a:r>
            <a:r>
              <a:rPr lang="en-US" dirty="0">
                <a:effectLst/>
                <a:latin typeface="Arial"/>
                <a:cs typeface="Arial"/>
              </a:rPr>
              <a:t>last flow table will be executed accordingly.</a:t>
            </a:r>
            <a:br>
              <a:rPr lang="en-US" dirty="0">
                <a:cs typeface="+mn-lt"/>
              </a:rPr>
            </a:br>
            <a:endParaRPr lang="en-US" dirty="0">
              <a:latin typeface="Arial"/>
              <a:cs typeface="Arial"/>
            </a:endParaRPr>
          </a:p>
          <a:p>
            <a:r>
              <a:rPr lang="en-US" dirty="0">
                <a:effectLst/>
                <a:latin typeface="Arial"/>
                <a:cs typeface="Arial"/>
              </a:rPr>
              <a:t>In the case if there is no matched flow entries in the flow table, the packet will be dropped</a:t>
            </a:r>
            <a:r>
              <a:rPr lang="en-US" dirty="0">
                <a:latin typeface="Arial"/>
                <a:cs typeface="Arial"/>
              </a:rPr>
              <a:t> </a:t>
            </a:r>
            <a:r>
              <a:rPr lang="en-US" dirty="0">
                <a:effectLst/>
                <a:latin typeface="Arial"/>
                <a:cs typeface="Arial"/>
              </a:rPr>
              <a:t>if there is no table miss entry configured in the switch. If the table miss function is used,</a:t>
            </a:r>
            <a:r>
              <a:rPr lang="en-US" dirty="0">
                <a:latin typeface="Arial"/>
                <a:cs typeface="Arial"/>
              </a:rPr>
              <a:t> </a:t>
            </a:r>
            <a:r>
              <a:rPr lang="en-US" dirty="0">
                <a:effectLst/>
                <a:latin typeface="Arial"/>
                <a:cs typeface="Arial"/>
              </a:rPr>
              <a:t>the packet will be handled with the instructions defined for table miss option.</a:t>
            </a:r>
            <a:endParaRPr lang="en-US" dirty="0"/>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105</a:t>
            </a:fld>
            <a:endParaRPr lang="ru-RU" noProof="0"/>
          </a:p>
        </p:txBody>
      </p:sp>
    </p:spTree>
    <p:extLst>
      <p:ext uri="{BB962C8B-B14F-4D97-AF65-F5344CB8AC3E}">
        <p14:creationId xmlns:p14="http://schemas.microsoft.com/office/powerpoint/2010/main" val="22771799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Controller-to switch </a:t>
            </a:r>
            <a:r>
              <a:rPr lang="en-US" dirty="0">
                <a:latin typeface="Arial"/>
                <a:cs typeface="Arial"/>
              </a:rPr>
              <a:t>message - </a:t>
            </a:r>
            <a:r>
              <a:rPr lang="en-US" dirty="0">
                <a:effectLst/>
                <a:latin typeface="Arial"/>
                <a:cs typeface="Arial"/>
              </a:rPr>
              <a:t>message is initiated by controller, mainly to request for certain identities or</a:t>
            </a:r>
            <a:r>
              <a:rPr lang="en-US" dirty="0">
                <a:latin typeface="Arial"/>
                <a:cs typeface="Arial"/>
              </a:rPr>
              <a:t> </a:t>
            </a:r>
            <a:r>
              <a:rPr lang="en-US" dirty="0">
                <a:effectLst/>
                <a:latin typeface="Arial"/>
                <a:cs typeface="Arial"/>
              </a:rPr>
              <a:t>basic capabilities functions from switch, which might be required during the</a:t>
            </a:r>
            <a:r>
              <a:rPr lang="en-US" dirty="0">
                <a:latin typeface="Arial"/>
                <a:cs typeface="Arial"/>
              </a:rPr>
              <a:t> </a:t>
            </a:r>
            <a:r>
              <a:rPr lang="en-US" dirty="0">
                <a:effectLst/>
                <a:latin typeface="Arial"/>
                <a:cs typeface="Arial"/>
              </a:rPr>
              <a:t>establishment of the </a:t>
            </a:r>
            <a:r>
              <a:rPr lang="en-US" dirty="0" err="1">
                <a:effectLst/>
                <a:latin typeface="Arial"/>
                <a:cs typeface="Arial"/>
              </a:rPr>
              <a:t>Openflow</a:t>
            </a:r>
            <a:r>
              <a:rPr lang="en-US" dirty="0">
                <a:effectLst/>
                <a:latin typeface="Arial"/>
                <a:cs typeface="Arial"/>
              </a:rPr>
              <a:t> channel.</a:t>
            </a:r>
            <a:br>
              <a:rPr lang="en-US" dirty="0">
                <a:cs typeface="+mn-lt"/>
              </a:rPr>
            </a:br>
            <a:r>
              <a:rPr lang="en-US" dirty="0">
                <a:effectLst/>
                <a:latin typeface="Arial"/>
                <a:cs typeface="Arial"/>
              </a:rPr>
              <a:t>The examples of this message are</a:t>
            </a:r>
            <a:r>
              <a:rPr lang="en-US" dirty="0">
                <a:latin typeface="Arial"/>
                <a:cs typeface="Arial"/>
              </a:rPr>
              <a:t>: </a:t>
            </a:r>
            <a:endParaRPr lang="en-US" dirty="0">
              <a:latin typeface="Calibri" panose="020F0502020204030204"/>
              <a:cs typeface="Calibri" panose="020F0502020204030204"/>
            </a:endParaRPr>
          </a:p>
          <a:p>
            <a:pPr marL="171450" indent="-171450">
              <a:buFont typeface="Calibri"/>
              <a:buChar char="-"/>
            </a:pPr>
            <a:r>
              <a:rPr lang="en-US" dirty="0">
                <a:effectLst/>
                <a:latin typeface="Arial"/>
                <a:cs typeface="Arial"/>
              </a:rPr>
              <a:t>Modify-State messages used to add, delete or</a:t>
            </a:r>
            <a:r>
              <a:rPr lang="en-US" dirty="0">
                <a:latin typeface="Arial"/>
                <a:cs typeface="Arial"/>
              </a:rPr>
              <a:t> </a:t>
            </a:r>
            <a:r>
              <a:rPr lang="en-US" dirty="0">
                <a:effectLst/>
                <a:latin typeface="Arial"/>
                <a:cs typeface="Arial"/>
              </a:rPr>
              <a:t>modify flow entries in Flow tables,</a:t>
            </a:r>
            <a:r>
              <a:rPr lang="en-US" dirty="0">
                <a:latin typeface="Arial"/>
                <a:cs typeface="Arial"/>
              </a:rPr>
              <a:t> </a:t>
            </a:r>
            <a:endParaRPr lang="en-US" dirty="0">
              <a:latin typeface="Calibri" panose="020F0502020204030204"/>
              <a:cs typeface="Calibri"/>
            </a:endParaRPr>
          </a:p>
          <a:p>
            <a:pPr marL="171450" indent="-171450">
              <a:buFont typeface="Calibri"/>
              <a:buChar char="-"/>
            </a:pPr>
            <a:r>
              <a:rPr lang="en-US" dirty="0">
                <a:effectLst/>
                <a:latin typeface="Arial"/>
                <a:cs typeface="Arial"/>
              </a:rPr>
              <a:t>Read-State message used to collect information</a:t>
            </a:r>
            <a:r>
              <a:rPr lang="en-US" dirty="0">
                <a:latin typeface="Arial"/>
                <a:cs typeface="Arial"/>
              </a:rPr>
              <a:t> </a:t>
            </a:r>
            <a:r>
              <a:rPr lang="en-US" dirty="0">
                <a:effectLst/>
                <a:latin typeface="Arial"/>
                <a:cs typeface="Arial"/>
              </a:rPr>
              <a:t>such as configuration data from switch,</a:t>
            </a:r>
            <a:r>
              <a:rPr lang="en-US" dirty="0">
                <a:latin typeface="Arial"/>
                <a:cs typeface="Arial"/>
              </a:rPr>
              <a:t> </a:t>
            </a:r>
            <a:endParaRPr lang="en-US" dirty="0">
              <a:latin typeface="Calibri" panose="020F0502020204030204"/>
              <a:cs typeface="Calibri"/>
            </a:endParaRPr>
          </a:p>
          <a:p>
            <a:pPr marL="171450" indent="-171450">
              <a:buFont typeface="Calibri"/>
              <a:buChar char="-"/>
            </a:pPr>
            <a:r>
              <a:rPr lang="en-US" dirty="0">
                <a:effectLst/>
                <a:latin typeface="Arial"/>
                <a:cs typeface="Arial"/>
              </a:rPr>
              <a:t>Packet-out message used to forward</a:t>
            </a:r>
            <a:r>
              <a:rPr lang="en-US" dirty="0">
                <a:latin typeface="Arial"/>
                <a:cs typeface="Arial"/>
              </a:rPr>
              <a:t> </a:t>
            </a:r>
            <a:r>
              <a:rPr lang="en-US" dirty="0">
                <a:effectLst/>
                <a:latin typeface="Arial"/>
                <a:cs typeface="Arial"/>
              </a:rPr>
              <a:t>packets received via packet-in message etc.</a:t>
            </a:r>
            <a:r>
              <a:rPr lang="en-US" dirty="0">
                <a:latin typeface="Arial"/>
                <a:cs typeface="Arial"/>
              </a:rPr>
              <a:t> </a:t>
            </a:r>
            <a:endParaRPr lang="en-US" dirty="0">
              <a:latin typeface="Calibri" panose="020F0502020204030204"/>
              <a:cs typeface="Calibri"/>
            </a:endParaRPr>
          </a:p>
          <a:p>
            <a:r>
              <a:rPr lang="en-US" dirty="0">
                <a:effectLst/>
                <a:latin typeface="Arial"/>
                <a:cs typeface="Arial"/>
              </a:rPr>
              <a:t>Some other message examples include</a:t>
            </a:r>
            <a:r>
              <a:rPr lang="en-US" dirty="0">
                <a:latin typeface="Arial"/>
                <a:cs typeface="Arial"/>
              </a:rPr>
              <a:t> </a:t>
            </a:r>
            <a:r>
              <a:rPr lang="en-US" dirty="0">
                <a:effectLst/>
                <a:latin typeface="Arial"/>
                <a:cs typeface="Arial"/>
              </a:rPr>
              <a:t>Barrier, Role Request and Asynchronous-Configuration message.</a:t>
            </a:r>
            <a:br>
              <a:rPr lang="en-US" dirty="0">
                <a:cs typeface="+mn-lt"/>
              </a:rPr>
            </a:br>
            <a:r>
              <a:rPr lang="en-US" dirty="0">
                <a:latin typeface="Arial"/>
                <a:cs typeface="Arial"/>
              </a:rPr>
              <a:t> </a:t>
            </a:r>
            <a:endParaRPr lang="en-US">
              <a:latin typeface="Calibri" panose="020F0502020204030204"/>
              <a:cs typeface="Calibri"/>
            </a:endParaRPr>
          </a:p>
          <a:p>
            <a:r>
              <a:rPr lang="en-US" dirty="0">
                <a:effectLst/>
                <a:latin typeface="Arial"/>
                <a:cs typeface="Arial"/>
              </a:rPr>
              <a:t>Asynchronous </a:t>
            </a:r>
            <a:r>
              <a:rPr lang="en-US" dirty="0">
                <a:latin typeface="Arial"/>
                <a:cs typeface="Arial"/>
              </a:rPr>
              <a:t>Message -</a:t>
            </a:r>
            <a:r>
              <a:rPr lang="en-US" dirty="0">
                <a:effectLst/>
                <a:latin typeface="Arial"/>
                <a:cs typeface="Arial"/>
              </a:rPr>
              <a:t> message is sent from </a:t>
            </a:r>
            <a:r>
              <a:rPr lang="en-US" dirty="0" err="1">
                <a:effectLst/>
                <a:latin typeface="Arial"/>
                <a:cs typeface="Arial"/>
              </a:rPr>
              <a:t>Openflow</a:t>
            </a:r>
            <a:r>
              <a:rPr lang="en-US" dirty="0">
                <a:effectLst/>
                <a:latin typeface="Arial"/>
                <a:cs typeface="Arial"/>
              </a:rPr>
              <a:t> switch to controller, in order to denote a</a:t>
            </a:r>
            <a:r>
              <a:rPr lang="en-US" dirty="0">
                <a:latin typeface="Arial"/>
                <a:cs typeface="Arial"/>
              </a:rPr>
              <a:t> </a:t>
            </a:r>
            <a:r>
              <a:rPr lang="en-US" dirty="0">
                <a:effectLst/>
                <a:latin typeface="Arial"/>
                <a:cs typeface="Arial"/>
              </a:rPr>
              <a:t>packet arrival or notify switch state change.</a:t>
            </a:r>
            <a:r>
              <a:rPr lang="en-US" dirty="0">
                <a:latin typeface="Arial"/>
                <a:cs typeface="Arial"/>
              </a:rPr>
              <a:t> </a:t>
            </a:r>
            <a:r>
              <a:rPr lang="en-US" dirty="0">
                <a:effectLst/>
                <a:latin typeface="Arial"/>
                <a:cs typeface="Arial"/>
              </a:rPr>
              <a:t>The examples of this message include</a:t>
            </a:r>
            <a:r>
              <a:rPr lang="en-US" dirty="0">
                <a:latin typeface="Arial"/>
                <a:cs typeface="Arial"/>
              </a:rPr>
              <a:t>: </a:t>
            </a:r>
            <a:endParaRPr lang="en-US">
              <a:latin typeface="Calibri" panose="020F0502020204030204"/>
              <a:cs typeface="Calibri"/>
            </a:endParaRPr>
          </a:p>
          <a:p>
            <a:r>
              <a:rPr lang="en-US" dirty="0">
                <a:effectLst/>
                <a:latin typeface="Arial"/>
                <a:cs typeface="Arial"/>
              </a:rPr>
              <a:t>Packet-In message used to transfer a packet</a:t>
            </a:r>
            <a:r>
              <a:rPr lang="en-US" dirty="0">
                <a:latin typeface="Arial"/>
                <a:cs typeface="Arial"/>
              </a:rPr>
              <a:t> </a:t>
            </a:r>
            <a:r>
              <a:rPr lang="en-US" dirty="0">
                <a:effectLst/>
                <a:latin typeface="Arial"/>
                <a:cs typeface="Arial"/>
              </a:rPr>
              <a:t>to the controller, </a:t>
            </a:r>
            <a:endParaRPr lang="en-US" dirty="0">
              <a:latin typeface="Calibri" panose="020F0502020204030204"/>
              <a:cs typeface="Calibri"/>
            </a:endParaRPr>
          </a:p>
          <a:p>
            <a:pPr marL="171450" indent="-171450">
              <a:buFont typeface="Calibri"/>
              <a:buChar char="-"/>
            </a:pPr>
            <a:r>
              <a:rPr lang="en-US" dirty="0">
                <a:effectLst/>
                <a:latin typeface="Arial"/>
                <a:cs typeface="Arial"/>
              </a:rPr>
              <a:t>Flow-Removed message used to inform about deletion of flow</a:t>
            </a:r>
            <a:r>
              <a:rPr lang="en-US" dirty="0">
                <a:latin typeface="Arial"/>
                <a:cs typeface="Arial"/>
              </a:rPr>
              <a:t> </a:t>
            </a:r>
            <a:r>
              <a:rPr lang="en-US" dirty="0">
                <a:effectLst/>
                <a:latin typeface="Arial"/>
                <a:cs typeface="Arial"/>
              </a:rPr>
              <a:t>table entry in flow table, and port-status message used to notify about port status</a:t>
            </a:r>
            <a:r>
              <a:rPr lang="en-US" dirty="0">
                <a:latin typeface="Arial"/>
                <a:cs typeface="Arial"/>
              </a:rPr>
              <a:t> </a:t>
            </a:r>
            <a:r>
              <a:rPr lang="en-US" dirty="0">
                <a:effectLst/>
                <a:latin typeface="Arial"/>
                <a:cs typeface="Arial"/>
              </a:rPr>
              <a:t>change on the switch.</a:t>
            </a:r>
            <a:endParaRPr lang="en-US" dirty="0">
              <a:latin typeface="Calibri" panose="020F0502020204030204"/>
              <a:cs typeface="Calibri"/>
            </a:endParaRPr>
          </a:p>
          <a:p>
            <a:pPr marL="171450" indent="-171450">
              <a:buFont typeface="Calibri"/>
              <a:buChar char="-"/>
            </a:pPr>
            <a:endParaRPr lang="en-US" dirty="0">
              <a:latin typeface="Arial"/>
              <a:cs typeface="Arial"/>
            </a:endParaRPr>
          </a:p>
          <a:p>
            <a:r>
              <a:rPr lang="en-US" dirty="0">
                <a:effectLst/>
                <a:latin typeface="Arial"/>
                <a:cs typeface="Arial"/>
              </a:rPr>
              <a:t>Symmetric message</a:t>
            </a:r>
            <a:r>
              <a:rPr lang="en-US" dirty="0">
                <a:latin typeface="Arial"/>
                <a:cs typeface="Arial"/>
              </a:rPr>
              <a:t> - </a:t>
            </a:r>
            <a:r>
              <a:rPr lang="en-US" dirty="0">
                <a:effectLst/>
                <a:latin typeface="Arial"/>
                <a:cs typeface="Arial"/>
              </a:rPr>
              <a:t>might be sent from a switch to controller or vice versa.</a:t>
            </a:r>
            <a:r>
              <a:rPr lang="en-US" dirty="0">
                <a:latin typeface="Arial"/>
                <a:cs typeface="Arial"/>
              </a:rPr>
              <a:t> </a:t>
            </a:r>
            <a:r>
              <a:rPr lang="en-US" dirty="0">
                <a:effectLst/>
                <a:latin typeface="Arial"/>
                <a:cs typeface="Arial"/>
              </a:rPr>
              <a:t>The examples of the symmetric messages include</a:t>
            </a:r>
            <a:r>
              <a:rPr lang="en-US" dirty="0">
                <a:latin typeface="Arial"/>
                <a:cs typeface="Arial"/>
              </a:rPr>
              <a:t>: </a:t>
            </a:r>
            <a:endParaRPr lang="en-US" dirty="0">
              <a:latin typeface="Calibri" panose="020F0502020204030204"/>
              <a:cs typeface="Calibri"/>
            </a:endParaRPr>
          </a:p>
          <a:p>
            <a:pPr marL="171450" indent="-171450">
              <a:buFont typeface="Calibri"/>
              <a:buChar char="-"/>
            </a:pPr>
            <a:r>
              <a:rPr lang="en-US" dirty="0">
                <a:effectLst/>
                <a:latin typeface="Arial"/>
                <a:cs typeface="Arial"/>
              </a:rPr>
              <a:t>Hello messages used during</a:t>
            </a:r>
            <a:r>
              <a:rPr lang="en-US" dirty="0">
                <a:latin typeface="Arial"/>
                <a:cs typeface="Arial"/>
              </a:rPr>
              <a:t> </a:t>
            </a:r>
            <a:r>
              <a:rPr lang="en-US" dirty="0">
                <a:effectLst/>
                <a:latin typeface="Arial"/>
                <a:cs typeface="Arial"/>
              </a:rPr>
              <a:t>connection startup,</a:t>
            </a:r>
            <a:r>
              <a:rPr lang="en-US" dirty="0">
                <a:latin typeface="Arial"/>
                <a:cs typeface="Arial"/>
              </a:rPr>
              <a:t> </a:t>
            </a:r>
            <a:endParaRPr lang="en-US">
              <a:latin typeface="Calibri" panose="020F0502020204030204"/>
              <a:cs typeface="Calibri"/>
            </a:endParaRPr>
          </a:p>
          <a:p>
            <a:pPr marL="171450" indent="-171450">
              <a:buFont typeface="Calibri"/>
              <a:buChar char="-"/>
            </a:pPr>
            <a:r>
              <a:rPr lang="en-US" dirty="0">
                <a:effectLst/>
                <a:latin typeface="Arial"/>
                <a:cs typeface="Arial"/>
              </a:rPr>
              <a:t>Echo request/reply messages to verify the connection status,</a:t>
            </a:r>
            <a:endParaRPr lang="en-US" dirty="0">
              <a:latin typeface="Calibri" panose="020F0502020204030204"/>
              <a:cs typeface="Calibri"/>
            </a:endParaRPr>
          </a:p>
          <a:p>
            <a:pPr marL="171450" indent="-171450">
              <a:buFont typeface="Calibri"/>
              <a:buChar char="-"/>
            </a:pPr>
            <a:r>
              <a:rPr lang="en-US" dirty="0">
                <a:latin typeface="Arial"/>
                <a:cs typeface="Arial"/>
              </a:rPr>
              <a:t>Error</a:t>
            </a:r>
            <a:r>
              <a:rPr lang="en-US" dirty="0">
                <a:effectLst/>
                <a:latin typeface="Arial"/>
                <a:cs typeface="Arial"/>
              </a:rPr>
              <a:t> messages to notify the peer side on the problems.</a:t>
            </a:r>
            <a:endParaRPr lang="en-US" dirty="0">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107</a:t>
            </a:fld>
            <a:endParaRPr lang="ru-RU" noProof="0"/>
          </a:p>
        </p:txBody>
      </p:sp>
    </p:spTree>
    <p:extLst>
      <p:ext uri="{BB962C8B-B14F-4D97-AF65-F5344CB8AC3E}">
        <p14:creationId xmlns:p14="http://schemas.microsoft.com/office/powerpoint/2010/main" val="12622295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An OpenFlow channel is established over a TCP connection. Devices at both ends of a</a:t>
            </a:r>
            <a:r>
              <a:rPr lang="en-US" dirty="0">
                <a:latin typeface="Arial"/>
                <a:cs typeface="Arial"/>
              </a:rPr>
              <a:t> </a:t>
            </a:r>
            <a:r>
              <a:rPr lang="en-US" dirty="0">
                <a:effectLst/>
                <a:latin typeface="Arial"/>
                <a:cs typeface="Arial"/>
              </a:rPr>
              <a:t>channel exchange heartbeat packets to maintain the connection. </a:t>
            </a:r>
            <a:endParaRPr lang="ru-RU"/>
          </a:p>
          <a:p>
            <a:endParaRPr lang="en-US" dirty="0">
              <a:latin typeface="Arial"/>
              <a:cs typeface="Arial"/>
            </a:endParaRPr>
          </a:p>
          <a:p>
            <a:r>
              <a:rPr lang="en-US" dirty="0">
                <a:effectLst/>
                <a:latin typeface="Arial"/>
                <a:cs typeface="Arial"/>
              </a:rPr>
              <a:t>1. The controller and forwarder establish a TCP connection.</a:t>
            </a:r>
            <a:br>
              <a:rPr lang="en-US" dirty="0">
                <a:cs typeface="+mn-lt"/>
              </a:rPr>
            </a:br>
            <a:r>
              <a:rPr lang="en-US" dirty="0">
                <a:effectLst/>
                <a:latin typeface="Arial"/>
                <a:cs typeface="Arial"/>
              </a:rPr>
              <a:t>2. The controller and forwarder exchange Hello packets to negotiate parameters, such as</a:t>
            </a:r>
            <a:r>
              <a:rPr lang="en-US" dirty="0">
                <a:latin typeface="Arial"/>
                <a:cs typeface="Arial"/>
              </a:rPr>
              <a:t> </a:t>
            </a:r>
            <a:r>
              <a:rPr lang="en-US" dirty="0">
                <a:effectLst/>
                <a:latin typeface="Arial"/>
                <a:cs typeface="Arial"/>
              </a:rPr>
              <a:t>version numbers.</a:t>
            </a:r>
            <a:br>
              <a:rPr lang="en-US" dirty="0">
                <a:cs typeface="+mn-lt"/>
              </a:rPr>
            </a:br>
            <a:r>
              <a:rPr lang="en-US" dirty="0">
                <a:effectLst/>
                <a:latin typeface="Arial"/>
                <a:cs typeface="Arial"/>
              </a:rPr>
              <a:t>3. After negotiation is successful, the controller sends a </a:t>
            </a:r>
            <a:r>
              <a:rPr lang="en-US" dirty="0" err="1">
                <a:effectLst/>
                <a:latin typeface="Arial"/>
                <a:cs typeface="Arial"/>
              </a:rPr>
              <a:t>Features_Request</a:t>
            </a:r>
            <a:r>
              <a:rPr lang="en-US" dirty="0">
                <a:effectLst/>
                <a:latin typeface="Arial"/>
                <a:cs typeface="Arial"/>
              </a:rPr>
              <a:t> packet to query</a:t>
            </a:r>
            <a:r>
              <a:rPr lang="en-US" dirty="0">
                <a:latin typeface="Arial"/>
                <a:cs typeface="Arial"/>
              </a:rPr>
              <a:t> </a:t>
            </a:r>
            <a:r>
              <a:rPr lang="en-US" dirty="0">
                <a:effectLst/>
                <a:latin typeface="Arial"/>
                <a:cs typeface="Arial"/>
              </a:rPr>
              <a:t>attributes on the forwarder.</a:t>
            </a:r>
            <a:br>
              <a:rPr lang="en-US" dirty="0">
                <a:cs typeface="+mn-lt"/>
              </a:rPr>
            </a:br>
            <a:r>
              <a:rPr lang="en-US" dirty="0">
                <a:effectLst/>
                <a:latin typeface="Arial"/>
                <a:cs typeface="Arial"/>
              </a:rPr>
              <a:t>4. Upon receipt of </a:t>
            </a:r>
            <a:r>
              <a:rPr lang="en-US" dirty="0">
                <a:latin typeface="Arial"/>
                <a:cs typeface="Arial"/>
              </a:rPr>
              <a:t>the </a:t>
            </a:r>
            <a:r>
              <a:rPr lang="en-US" dirty="0" err="1">
                <a:latin typeface="Arial"/>
                <a:cs typeface="Arial"/>
              </a:rPr>
              <a:t>Features</a:t>
            </a:r>
            <a:r>
              <a:rPr lang="en-US" dirty="0" err="1">
                <a:effectLst/>
                <a:latin typeface="Arial"/>
                <a:cs typeface="Arial"/>
              </a:rPr>
              <a:t>_Request</a:t>
            </a:r>
            <a:r>
              <a:rPr lang="en-US" dirty="0">
                <a:effectLst/>
                <a:latin typeface="Arial"/>
                <a:cs typeface="Arial"/>
              </a:rPr>
              <a:t> packet, the forwarder sends the controller a</a:t>
            </a:r>
            <a:r>
              <a:rPr lang="en-US" dirty="0">
                <a:latin typeface="Arial"/>
                <a:cs typeface="Arial"/>
              </a:rPr>
              <a:t>  </a:t>
            </a:r>
            <a:r>
              <a:rPr lang="en-US" dirty="0" err="1">
                <a:effectLst/>
                <a:latin typeface="Arial"/>
                <a:cs typeface="Arial"/>
              </a:rPr>
              <a:t>Features_Reply</a:t>
            </a:r>
            <a:r>
              <a:rPr lang="en-US" dirty="0">
                <a:effectLst/>
                <a:latin typeface="Arial"/>
                <a:cs typeface="Arial"/>
              </a:rPr>
              <a:t> packet carrying the forwarder's attributes, such as the supported flow</a:t>
            </a:r>
            <a:r>
              <a:rPr lang="en-US" dirty="0">
                <a:latin typeface="Arial"/>
                <a:cs typeface="Arial"/>
              </a:rPr>
              <a:t> </a:t>
            </a:r>
            <a:r>
              <a:rPr lang="en-US" dirty="0">
                <a:effectLst/>
                <a:latin typeface="Arial"/>
                <a:cs typeface="Arial"/>
              </a:rPr>
              <a:t>table format and buffer size.</a:t>
            </a:r>
            <a:endParaRPr lang="en-US">
              <a:latin typeface="Calibri" panose="020F0502020204030204"/>
              <a:cs typeface="Calibri"/>
            </a:endParaRPr>
          </a:p>
          <a:p>
            <a:r>
              <a:rPr lang="en-US" dirty="0">
                <a:effectLst/>
                <a:latin typeface="Arial"/>
                <a:cs typeface="Arial"/>
              </a:rPr>
              <a:t>5. After receiving the </a:t>
            </a:r>
            <a:r>
              <a:rPr lang="en-US" dirty="0" err="1">
                <a:effectLst/>
                <a:latin typeface="Arial"/>
                <a:cs typeface="Arial"/>
              </a:rPr>
              <a:t>Features_Reply</a:t>
            </a:r>
            <a:r>
              <a:rPr lang="en-US" dirty="0">
                <a:effectLst/>
                <a:latin typeface="Arial"/>
                <a:cs typeface="Arial"/>
              </a:rPr>
              <a:t> packet, the controller succeeds in establishing an</a:t>
            </a:r>
            <a:r>
              <a:rPr lang="en-US" dirty="0">
                <a:latin typeface="Arial"/>
                <a:cs typeface="Arial"/>
              </a:rPr>
              <a:t> </a:t>
            </a:r>
            <a:r>
              <a:rPr lang="en-US" dirty="0">
                <a:effectLst/>
                <a:latin typeface="Arial"/>
                <a:cs typeface="Arial"/>
              </a:rPr>
              <a:t>OpenFlow channel with the forwarder.</a:t>
            </a:r>
            <a:br>
              <a:rPr lang="en-US" dirty="0">
                <a:cs typeface="+mn-lt"/>
              </a:rPr>
            </a:br>
            <a:r>
              <a:rPr lang="en-US" dirty="0">
                <a:effectLst/>
                <a:latin typeface="Arial"/>
                <a:cs typeface="Arial"/>
              </a:rPr>
              <a:t>6. The controller and forwarder exchange Echo packets (heartbeat packets) to monitor the</a:t>
            </a:r>
            <a:r>
              <a:rPr lang="en-US" dirty="0">
                <a:latin typeface="Arial"/>
                <a:cs typeface="Arial"/>
              </a:rPr>
              <a:t> </a:t>
            </a:r>
            <a:r>
              <a:rPr lang="en-US" dirty="0">
                <a:effectLst/>
                <a:latin typeface="Arial"/>
                <a:cs typeface="Arial"/>
              </a:rPr>
              <a:t>status of each other. One end periodically sends an </a:t>
            </a:r>
            <a:r>
              <a:rPr lang="en-US" dirty="0" err="1">
                <a:effectLst/>
                <a:latin typeface="Arial"/>
                <a:cs typeface="Arial"/>
              </a:rPr>
              <a:t>Echo_Request</a:t>
            </a:r>
            <a:r>
              <a:rPr lang="en-US" dirty="0">
                <a:effectLst/>
                <a:latin typeface="Arial"/>
                <a:cs typeface="Arial"/>
              </a:rPr>
              <a:t> packet to the other</a:t>
            </a:r>
            <a:r>
              <a:rPr lang="en-US" dirty="0">
                <a:latin typeface="Arial"/>
                <a:cs typeface="Arial"/>
              </a:rPr>
              <a:t> </a:t>
            </a:r>
            <a:r>
              <a:rPr lang="en-US" dirty="0">
                <a:effectLst/>
                <a:latin typeface="Arial"/>
                <a:cs typeface="Arial"/>
              </a:rPr>
              <a:t>end. Upon receipt of this packet, the other end responds with an </a:t>
            </a:r>
            <a:r>
              <a:rPr lang="en-US" dirty="0" err="1">
                <a:effectLst/>
                <a:latin typeface="Arial"/>
                <a:cs typeface="Arial"/>
              </a:rPr>
              <a:t>Echo_Reply</a:t>
            </a:r>
            <a:r>
              <a:rPr lang="en-US" dirty="0">
                <a:effectLst/>
                <a:latin typeface="Arial"/>
                <a:cs typeface="Arial"/>
              </a:rPr>
              <a:t> packet. If</a:t>
            </a:r>
            <a:r>
              <a:rPr lang="en-US" dirty="0">
                <a:latin typeface="Arial"/>
                <a:cs typeface="Arial"/>
              </a:rPr>
              <a:t> </a:t>
            </a:r>
            <a:r>
              <a:rPr lang="en-US" dirty="0">
                <a:effectLst/>
                <a:latin typeface="Arial"/>
                <a:cs typeface="Arial"/>
              </a:rPr>
              <a:t>one end fails to receive an </a:t>
            </a:r>
            <a:r>
              <a:rPr lang="en-US" dirty="0" err="1">
                <a:effectLst/>
                <a:latin typeface="Arial"/>
                <a:cs typeface="Arial"/>
              </a:rPr>
              <a:t>Echo_Reply</a:t>
            </a:r>
            <a:r>
              <a:rPr lang="en-US" dirty="0">
                <a:effectLst/>
                <a:latin typeface="Arial"/>
                <a:cs typeface="Arial"/>
              </a:rPr>
              <a:t> packet after sending a specified number of</a:t>
            </a:r>
            <a:r>
              <a:rPr lang="en-US" dirty="0">
                <a:latin typeface="Arial"/>
                <a:cs typeface="Arial"/>
              </a:rPr>
              <a:t> </a:t>
            </a:r>
            <a:r>
              <a:rPr lang="en-US" dirty="0" err="1">
                <a:effectLst/>
                <a:latin typeface="Arial"/>
                <a:cs typeface="Arial"/>
              </a:rPr>
              <a:t>Echo_Request</a:t>
            </a:r>
            <a:r>
              <a:rPr lang="en-US" dirty="0">
                <a:effectLst/>
                <a:latin typeface="Arial"/>
                <a:cs typeface="Arial"/>
              </a:rPr>
              <a:t> packets, it considers the other end faulty and terminates the connection to</a:t>
            </a:r>
            <a:r>
              <a:rPr lang="en-US" dirty="0">
                <a:latin typeface="Arial"/>
                <a:cs typeface="Arial"/>
              </a:rPr>
              <a:t> </a:t>
            </a:r>
            <a:r>
              <a:rPr lang="en-US" dirty="0">
                <a:effectLst/>
                <a:latin typeface="Arial"/>
                <a:cs typeface="Arial"/>
              </a:rPr>
              <a:t>the other end.</a:t>
            </a:r>
            <a:endParaRPr lang="en-US" dirty="0">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108</a:t>
            </a:fld>
            <a:endParaRPr lang="ru-RU" noProof="0"/>
          </a:p>
        </p:txBody>
      </p:sp>
    </p:spTree>
    <p:extLst>
      <p:ext uri="{BB962C8B-B14F-4D97-AF65-F5344CB8AC3E}">
        <p14:creationId xmlns:p14="http://schemas.microsoft.com/office/powerpoint/2010/main" val="10252071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A forwarder can report its port information to a controller along an </a:t>
            </a:r>
            <a:r>
              <a:rPr lang="en-US" i="1" dirty="0">
                <a:effectLst/>
                <a:latin typeface="Arial"/>
                <a:cs typeface="Arial"/>
              </a:rPr>
              <a:t>OpenFlow channel</a:t>
            </a:r>
            <a:r>
              <a:rPr lang="en-US" dirty="0">
                <a:effectLst/>
                <a:latin typeface="Arial"/>
                <a:cs typeface="Arial"/>
              </a:rPr>
              <a:t>.</a:t>
            </a:r>
            <a:br>
              <a:rPr lang="en-US" dirty="0">
                <a:cs typeface="+mn-lt"/>
              </a:rPr>
            </a:br>
            <a:endParaRPr lang="en-US" dirty="0">
              <a:latin typeface="Arial"/>
              <a:cs typeface="Arial"/>
            </a:endParaRPr>
          </a:p>
          <a:p>
            <a:r>
              <a:rPr lang="en-US" dirty="0">
                <a:latin typeface="Arial"/>
                <a:cs typeface="Arial"/>
              </a:rPr>
              <a:t>After</a:t>
            </a:r>
            <a:r>
              <a:rPr lang="en-US" dirty="0">
                <a:effectLst/>
                <a:latin typeface="Arial"/>
                <a:cs typeface="Arial"/>
              </a:rPr>
              <a:t> an OpenFlow channel is established between a controller and a</a:t>
            </a:r>
            <a:r>
              <a:rPr lang="en-US" dirty="0">
                <a:latin typeface="Arial"/>
                <a:cs typeface="Arial"/>
              </a:rPr>
              <a:t> </a:t>
            </a:r>
            <a:r>
              <a:rPr lang="en-US" dirty="0">
                <a:effectLst/>
                <a:latin typeface="Arial"/>
                <a:cs typeface="Arial"/>
              </a:rPr>
              <a:t>forwarder, the controller queries port information on the forwarder. The detailed process is</a:t>
            </a:r>
            <a:r>
              <a:rPr lang="en-US" dirty="0">
                <a:latin typeface="Arial"/>
                <a:cs typeface="Arial"/>
              </a:rPr>
              <a:t> </a:t>
            </a:r>
            <a:r>
              <a:rPr lang="en-US" dirty="0">
                <a:effectLst/>
                <a:latin typeface="Arial"/>
                <a:cs typeface="Arial"/>
              </a:rPr>
              <a:t>as follows:</a:t>
            </a:r>
            <a:br>
              <a:rPr lang="en-US" dirty="0">
                <a:cs typeface="+mn-lt"/>
              </a:rPr>
            </a:br>
            <a:r>
              <a:rPr lang="en-US" dirty="0">
                <a:effectLst/>
                <a:latin typeface="Arial"/>
                <a:cs typeface="Arial"/>
              </a:rPr>
              <a:t>1. The controller sends a </a:t>
            </a:r>
            <a:r>
              <a:rPr lang="en-US" dirty="0" err="1">
                <a:effectLst/>
                <a:latin typeface="Arial"/>
                <a:cs typeface="Arial"/>
              </a:rPr>
              <a:t>Multipart_Request</a:t>
            </a:r>
            <a:r>
              <a:rPr lang="en-US" dirty="0">
                <a:effectLst/>
                <a:latin typeface="Arial"/>
                <a:cs typeface="Arial"/>
              </a:rPr>
              <a:t> message to query the forwarder's port</a:t>
            </a:r>
            <a:r>
              <a:rPr lang="en-US" dirty="0">
                <a:latin typeface="Arial"/>
                <a:cs typeface="Arial"/>
              </a:rPr>
              <a:t> </a:t>
            </a:r>
            <a:r>
              <a:rPr lang="en-US" dirty="0">
                <a:effectLst/>
                <a:latin typeface="Arial"/>
                <a:cs typeface="Arial"/>
              </a:rPr>
              <a:t>information.</a:t>
            </a:r>
            <a:br>
              <a:rPr lang="en-US" dirty="0">
                <a:cs typeface="+mn-lt"/>
              </a:rPr>
            </a:br>
            <a:r>
              <a:rPr lang="en-US" dirty="0">
                <a:effectLst/>
                <a:latin typeface="Arial"/>
                <a:cs typeface="Arial"/>
              </a:rPr>
              <a:t>2. Upon receipt of this message, the forwarder sends a </a:t>
            </a:r>
            <a:r>
              <a:rPr lang="en-US" dirty="0" err="1">
                <a:effectLst/>
                <a:latin typeface="Arial"/>
                <a:cs typeface="Arial"/>
              </a:rPr>
              <a:t>Multipart_Reply</a:t>
            </a:r>
            <a:r>
              <a:rPr lang="en-US" dirty="0">
                <a:effectLst/>
                <a:latin typeface="Arial"/>
                <a:cs typeface="Arial"/>
              </a:rPr>
              <a:t> message carrying its</a:t>
            </a:r>
            <a:r>
              <a:rPr lang="en-US" dirty="0">
                <a:latin typeface="Arial"/>
                <a:cs typeface="Arial"/>
              </a:rPr>
              <a:t> </a:t>
            </a:r>
            <a:r>
              <a:rPr lang="en-US" dirty="0">
                <a:effectLst/>
                <a:latin typeface="Arial"/>
                <a:cs typeface="Arial"/>
              </a:rPr>
              <a:t>port information in batches to the controller. If the port status changes, the forwarder</a:t>
            </a:r>
            <a:r>
              <a:rPr lang="en-US" dirty="0">
                <a:latin typeface="Arial"/>
                <a:cs typeface="Arial"/>
              </a:rPr>
              <a:t> </a:t>
            </a:r>
            <a:r>
              <a:rPr lang="en-US" dirty="0">
                <a:effectLst/>
                <a:latin typeface="Arial"/>
                <a:cs typeface="Arial"/>
              </a:rPr>
              <a:t>sends a </a:t>
            </a:r>
            <a:r>
              <a:rPr lang="en-US" dirty="0" err="1">
                <a:effectLst/>
                <a:latin typeface="Arial"/>
                <a:cs typeface="Arial"/>
              </a:rPr>
              <a:t>Port_Status</a:t>
            </a:r>
            <a:r>
              <a:rPr lang="en-US" dirty="0">
                <a:effectLst/>
                <a:latin typeface="Arial"/>
                <a:cs typeface="Arial"/>
              </a:rPr>
              <a:t> message to notify the controller of</a:t>
            </a:r>
            <a:r>
              <a:rPr lang="en-US" dirty="0">
                <a:latin typeface="Arial"/>
                <a:cs typeface="Arial"/>
              </a:rPr>
              <a:t> </a:t>
            </a:r>
            <a:r>
              <a:rPr lang="en-US" dirty="0">
                <a:effectLst/>
                <a:latin typeface="Arial"/>
                <a:cs typeface="Arial"/>
              </a:rPr>
              <a:t> the change.</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109</a:t>
            </a:fld>
            <a:endParaRPr lang="ru-RU" noProof="0"/>
          </a:p>
        </p:txBody>
      </p:sp>
    </p:spTree>
    <p:extLst>
      <p:ext uri="{BB962C8B-B14F-4D97-AF65-F5344CB8AC3E}">
        <p14:creationId xmlns:p14="http://schemas.microsoft.com/office/powerpoint/2010/main" val="16508921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If a packet is sent to an </a:t>
            </a:r>
            <a:r>
              <a:rPr lang="en-US" i="1" dirty="0" err="1">
                <a:effectLst/>
                <a:latin typeface="Arial"/>
                <a:cs typeface="Arial"/>
              </a:rPr>
              <a:t>Openflow</a:t>
            </a:r>
            <a:r>
              <a:rPr lang="en-US" i="1" dirty="0">
                <a:effectLst/>
                <a:latin typeface="Arial"/>
                <a:cs typeface="Arial"/>
              </a:rPr>
              <a:t> switch</a:t>
            </a:r>
            <a:r>
              <a:rPr lang="en-US" dirty="0">
                <a:effectLst/>
                <a:latin typeface="Arial"/>
                <a:cs typeface="Arial"/>
              </a:rPr>
              <a:t> and there is no flow table entry in the switch are</a:t>
            </a:r>
            <a:r>
              <a:rPr lang="en-US" dirty="0">
                <a:latin typeface="Arial"/>
                <a:cs typeface="Arial"/>
              </a:rPr>
              <a:t> </a:t>
            </a:r>
            <a:r>
              <a:rPr lang="en-US" dirty="0">
                <a:effectLst/>
                <a:latin typeface="Arial"/>
                <a:cs typeface="Arial"/>
              </a:rPr>
              <a:t>matched, the packet will send a Packet-in message to controller.</a:t>
            </a:r>
            <a:r>
              <a:rPr lang="en-US" dirty="0">
                <a:latin typeface="Arial"/>
                <a:cs typeface="Arial"/>
              </a:rPr>
              <a:t> </a:t>
            </a:r>
            <a:br>
              <a:rPr lang="en-US" dirty="0">
                <a:cs typeface="+mn-lt"/>
              </a:rPr>
            </a:br>
            <a:endParaRPr lang="en-US" dirty="0">
              <a:latin typeface="Arial"/>
              <a:cs typeface="Arial"/>
            </a:endParaRPr>
          </a:p>
          <a:p>
            <a:r>
              <a:rPr lang="en-US" dirty="0">
                <a:effectLst/>
                <a:latin typeface="Arial"/>
                <a:cs typeface="Arial"/>
              </a:rPr>
              <a:t>A controller sends a </a:t>
            </a:r>
            <a:r>
              <a:rPr lang="en-US" dirty="0" err="1">
                <a:effectLst/>
                <a:latin typeface="Arial"/>
                <a:cs typeface="Arial"/>
              </a:rPr>
              <a:t>Flow_Mod</a:t>
            </a:r>
            <a:r>
              <a:rPr lang="en-US" dirty="0">
                <a:effectLst/>
                <a:latin typeface="Arial"/>
                <a:cs typeface="Arial"/>
              </a:rPr>
              <a:t> message carrying flow table information to a forwarder.</a:t>
            </a:r>
            <a:r>
              <a:rPr lang="en-US" dirty="0">
                <a:latin typeface="Arial"/>
                <a:cs typeface="Arial"/>
              </a:rPr>
              <a:t> </a:t>
            </a:r>
            <a:r>
              <a:rPr lang="en-US" dirty="0">
                <a:effectLst/>
                <a:latin typeface="Arial"/>
                <a:cs typeface="Arial"/>
              </a:rPr>
              <a:t>The </a:t>
            </a:r>
            <a:r>
              <a:rPr lang="en-US" dirty="0" err="1">
                <a:effectLst/>
                <a:latin typeface="Arial"/>
                <a:cs typeface="Arial"/>
              </a:rPr>
              <a:t>Flow_Mod</a:t>
            </a:r>
            <a:r>
              <a:rPr lang="en-US" dirty="0">
                <a:effectLst/>
                <a:latin typeface="Arial"/>
                <a:cs typeface="Arial"/>
              </a:rPr>
              <a:t> packet primarily carries basic flow table information (such as the table ID</a:t>
            </a:r>
            <a:r>
              <a:rPr lang="en-US" dirty="0">
                <a:latin typeface="Arial"/>
                <a:cs typeface="Arial"/>
              </a:rPr>
              <a:t> </a:t>
            </a:r>
            <a:r>
              <a:rPr lang="en-US" dirty="0">
                <a:effectLst/>
                <a:latin typeface="Arial"/>
                <a:cs typeface="Arial"/>
              </a:rPr>
              <a:t>and priority), a match attribute set, and an instruction set. The match attribute set contains</a:t>
            </a:r>
            <a:r>
              <a:rPr lang="en-US" dirty="0">
                <a:latin typeface="Arial"/>
                <a:cs typeface="Arial"/>
              </a:rPr>
              <a:t> </a:t>
            </a:r>
            <a:r>
              <a:rPr lang="en-US" dirty="0">
                <a:effectLst/>
                <a:latin typeface="Arial"/>
                <a:cs typeface="Arial"/>
              </a:rPr>
              <a:t>information (such as MAC and IP addresses) used to match packets against entries in the</a:t>
            </a:r>
            <a:r>
              <a:rPr lang="en-US" dirty="0">
                <a:latin typeface="Arial"/>
                <a:cs typeface="Arial"/>
              </a:rPr>
              <a:t> </a:t>
            </a:r>
            <a:r>
              <a:rPr lang="en-US" dirty="0">
                <a:effectLst/>
                <a:latin typeface="Arial"/>
                <a:cs typeface="Arial"/>
              </a:rPr>
              <a:t>flow table. Matching packets are processed using a specific instruction set. The instruction</a:t>
            </a:r>
            <a:r>
              <a:rPr lang="en-US" dirty="0">
                <a:latin typeface="Arial"/>
                <a:cs typeface="Arial"/>
              </a:rPr>
              <a:t> </a:t>
            </a:r>
            <a:r>
              <a:rPr lang="en-US" dirty="0">
                <a:effectLst/>
                <a:latin typeface="Arial"/>
                <a:cs typeface="Arial"/>
              </a:rPr>
              <a:t>set contains</a:t>
            </a:r>
            <a:r>
              <a:rPr lang="en-US" dirty="0">
                <a:latin typeface="Arial"/>
                <a:cs typeface="Arial"/>
              </a:rPr>
              <a:t> </a:t>
            </a:r>
            <a:r>
              <a:rPr lang="en-US" dirty="0">
                <a:effectLst/>
                <a:latin typeface="Arial"/>
                <a:cs typeface="Arial"/>
              </a:rPr>
              <a:t> various instructions, such as modifying packet attributes and forwarding</a:t>
            </a:r>
            <a:r>
              <a:rPr lang="en-US" dirty="0">
                <a:latin typeface="Arial"/>
                <a:cs typeface="Arial"/>
              </a:rPr>
              <a:t> </a:t>
            </a:r>
            <a:r>
              <a:rPr lang="en-US" dirty="0">
                <a:effectLst/>
                <a:latin typeface="Arial"/>
                <a:cs typeface="Arial"/>
              </a:rPr>
              <a:t>packets through a specific outbound interface.</a:t>
            </a:r>
            <a:endParaRPr lang="en-US" dirty="0"/>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110</a:t>
            </a:fld>
            <a:endParaRPr lang="ru-RU" noProof="0"/>
          </a:p>
        </p:txBody>
      </p:sp>
    </p:spTree>
    <p:extLst>
      <p:ext uri="{BB962C8B-B14F-4D97-AF65-F5344CB8AC3E}">
        <p14:creationId xmlns:p14="http://schemas.microsoft.com/office/powerpoint/2010/main" val="42456701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The passive </a:t>
            </a:r>
            <a:r>
              <a:rPr lang="en-US" dirty="0" err="1">
                <a:effectLst/>
                <a:latin typeface="Arial"/>
                <a:cs typeface="Arial"/>
              </a:rPr>
              <a:t>openflow</a:t>
            </a:r>
            <a:r>
              <a:rPr lang="en-US" dirty="0">
                <a:effectLst/>
                <a:latin typeface="Arial"/>
                <a:cs typeface="Arial"/>
              </a:rPr>
              <a:t> table distribution is better in term of TCAM capacity saving as switch</a:t>
            </a:r>
            <a:r>
              <a:rPr lang="en-US" dirty="0">
                <a:latin typeface="Arial"/>
                <a:cs typeface="Arial"/>
              </a:rPr>
              <a:t> </a:t>
            </a:r>
            <a:r>
              <a:rPr lang="en-US" dirty="0">
                <a:effectLst/>
                <a:latin typeface="Arial"/>
                <a:cs typeface="Arial"/>
              </a:rPr>
              <a:t>or network devices need maintain the flow table when there is a real-time packet flows in</a:t>
            </a:r>
            <a:r>
              <a:rPr lang="en-US" dirty="0">
                <a:latin typeface="Arial"/>
                <a:cs typeface="Arial"/>
              </a:rPr>
              <a:t> </a:t>
            </a:r>
            <a:r>
              <a:rPr lang="en-US" dirty="0">
                <a:effectLst/>
                <a:latin typeface="Arial"/>
                <a:cs typeface="Arial"/>
              </a:rPr>
              <a:t>the network.</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111</a:t>
            </a:fld>
            <a:endParaRPr lang="ru-RU" noProof="0"/>
          </a:p>
        </p:txBody>
      </p:sp>
    </p:spTree>
    <p:extLst>
      <p:ext uri="{BB962C8B-B14F-4D97-AF65-F5344CB8AC3E}">
        <p14:creationId xmlns:p14="http://schemas.microsoft.com/office/powerpoint/2010/main" val="2442350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Segoe UI" panose="020B0502040204020203" pitchFamily="34" charset="0"/>
              </a:rPr>
              <a:t>To better explain SDN for easier understanding, the analogy between computer evolution</a:t>
            </a:r>
            <a:br>
              <a:rPr lang="en-US" sz="1800" dirty="0">
                <a:effectLst/>
                <a:latin typeface="Segoe UI" panose="020B0502040204020203" pitchFamily="34" charset="0"/>
              </a:rPr>
            </a:br>
            <a:r>
              <a:rPr lang="en-US" sz="1800" dirty="0">
                <a:effectLst/>
                <a:latin typeface="Segoe UI" panose="020B0502040204020203" pitchFamily="34" charset="0"/>
              </a:rPr>
              <a:t>and network evolution is normally used as the example of discussion.</a:t>
            </a:r>
            <a:endParaRPr lang="en-US" sz="1800" dirty="0">
              <a:effectLst/>
              <a:latin typeface="Arial" panose="020B0604020202020204" pitchFamily="34" charset="0"/>
            </a:endParaRPr>
          </a:p>
          <a:p>
            <a:r>
              <a:rPr lang="en-US" sz="1800" dirty="0">
                <a:effectLst/>
                <a:latin typeface="Segoe UI" panose="020B0502040204020203" pitchFamily="34" charset="0"/>
              </a:rPr>
              <a:t> Above showing analogy comparison when buying computer with specialized hardware,</a:t>
            </a:r>
            <a:br>
              <a:rPr lang="en-US" sz="1800" dirty="0">
                <a:effectLst/>
                <a:latin typeface="Segoe UI" panose="020B0502040204020203" pitchFamily="34" charset="0"/>
              </a:rPr>
            </a:br>
            <a:r>
              <a:rPr lang="en-US" sz="1800" dirty="0">
                <a:effectLst/>
                <a:latin typeface="Segoe UI" panose="020B0502040204020203" pitchFamily="34" charset="0"/>
              </a:rPr>
              <a:t>specialized operating system and specialized applications, all-in-one package, in which</a:t>
            </a:r>
            <a:br>
              <a:rPr lang="en-US" sz="1800" dirty="0">
                <a:effectLst/>
                <a:latin typeface="Segoe UI" panose="020B0502040204020203" pitchFamily="34" charset="0"/>
              </a:rPr>
            </a:br>
            <a:r>
              <a:rPr lang="en-US" sz="1800" dirty="0">
                <a:effectLst/>
                <a:latin typeface="Segoe UI" panose="020B0502040204020203" pitchFamily="34" charset="0"/>
              </a:rPr>
              <a:t>manufactured by vendor or computer with microprocessor with open interfaces published,</a:t>
            </a:r>
            <a:br>
              <a:rPr lang="en-US" sz="1800" dirty="0">
                <a:effectLst/>
                <a:latin typeface="Segoe UI" panose="020B0502040204020203" pitchFamily="34" charset="0"/>
              </a:rPr>
            </a:br>
            <a:r>
              <a:rPr lang="en-US" sz="1800" dirty="0">
                <a:effectLst/>
                <a:latin typeface="Segoe UI" panose="020B0502040204020203" pitchFamily="34" charset="0"/>
              </a:rPr>
              <a:t>in which leads to many operating system that able run on top of it and also equipped with</a:t>
            </a:r>
            <a:br>
              <a:rPr lang="en-US" sz="1800" dirty="0">
                <a:effectLst/>
                <a:latin typeface="Segoe UI" panose="020B0502040204020203" pitchFamily="34" charset="0"/>
              </a:rPr>
            </a:br>
            <a:r>
              <a:rPr lang="en-US" sz="1800" dirty="0">
                <a:effectLst/>
                <a:latin typeface="Segoe UI" panose="020B0502040204020203" pitchFamily="34" charset="0"/>
              </a:rPr>
              <a:t>open interfaces in which leads to many applications that able installed on top of operating</a:t>
            </a:r>
            <a:br>
              <a:rPr lang="en-US" sz="1800" dirty="0">
                <a:effectLst/>
                <a:latin typeface="Segoe UI" panose="020B0502040204020203" pitchFamily="34" charset="0"/>
              </a:rPr>
            </a:br>
            <a:r>
              <a:rPr lang="en-US" sz="1800" dirty="0">
                <a:effectLst/>
                <a:latin typeface="Segoe UI" panose="020B0502040204020203" pitchFamily="34" charset="0"/>
              </a:rPr>
              <a:t>system</a:t>
            </a:r>
            <a:endParaRPr lang="en-US" sz="1800" dirty="0">
              <a:effectLst/>
              <a:latin typeface="Arial" panose="020B0604020202020204" pitchFamily="34" charset="0"/>
            </a:endParaRPr>
          </a:p>
          <a:p>
            <a:r>
              <a:rPr lang="en-US" sz="1800" dirty="0">
                <a:effectLst/>
                <a:latin typeface="Segoe UI" panose="020B0502040204020203" pitchFamily="34" charset="0"/>
              </a:rPr>
              <a:t> For the first part, is called vertical integrated, mostly closed and proprietary, lead to slow</a:t>
            </a:r>
            <a:br>
              <a:rPr lang="en-US" sz="1800" dirty="0">
                <a:effectLst/>
                <a:latin typeface="Segoe UI" panose="020B0502040204020203" pitchFamily="34" charset="0"/>
              </a:rPr>
            </a:br>
            <a:r>
              <a:rPr lang="en-US" sz="1800" dirty="0">
                <a:effectLst/>
                <a:latin typeface="Segoe UI" panose="020B0502040204020203" pitchFamily="34" charset="0"/>
              </a:rPr>
              <a:t>innovation and small industry.</a:t>
            </a:r>
            <a:endParaRPr lang="en-US" sz="1800" dirty="0">
              <a:effectLst/>
              <a:latin typeface="Arial" panose="020B0604020202020204" pitchFamily="34" charset="0"/>
            </a:endParaRPr>
          </a:p>
          <a:p>
            <a:r>
              <a:rPr lang="en-US" sz="1800" dirty="0">
                <a:effectLst/>
                <a:latin typeface="Segoe UI" panose="020B0502040204020203" pitchFamily="34" charset="0"/>
              </a:rPr>
              <a:t> Latter part, is called horizontal integrated, very rapid innovation and became huge</a:t>
            </a:r>
            <a:br>
              <a:rPr lang="en-US" sz="1800" dirty="0">
                <a:effectLst/>
                <a:latin typeface="Segoe UI" panose="020B0502040204020203" pitchFamily="34" charset="0"/>
              </a:rPr>
            </a:br>
            <a:r>
              <a:rPr lang="en-US" sz="1800" dirty="0">
                <a:effectLst/>
                <a:latin typeface="Segoe UI" panose="020B0502040204020203" pitchFamily="34" charset="0"/>
              </a:rPr>
              <a:t>industry.</a:t>
            </a:r>
            <a:endParaRPr lang="en-US" sz="1800" dirty="0">
              <a:effectLst/>
              <a:latin typeface="Arial" panose="020B0604020202020204" pitchFamily="34" charset="0"/>
            </a:endParaRPr>
          </a:p>
          <a:p>
            <a:r>
              <a:rPr lang="en-US" sz="1800" dirty="0">
                <a:effectLst/>
                <a:latin typeface="Segoe UI" panose="020B0502040204020203" pitchFamily="34" charset="0"/>
              </a:rPr>
              <a:t> Reference from Slides titled “How SDN will shape Networking” by Nick McKeown in Open</a:t>
            </a:r>
            <a:br>
              <a:rPr lang="en-US" sz="1800" dirty="0">
                <a:effectLst/>
                <a:latin typeface="Segoe UI" panose="020B0502040204020203" pitchFamily="34" charset="0"/>
              </a:rPr>
            </a:br>
            <a:r>
              <a:rPr lang="en-US" sz="1800" dirty="0">
                <a:effectLst/>
                <a:latin typeface="Segoe UI" panose="020B0502040204020203" pitchFamily="34" charset="0"/>
              </a:rPr>
              <a:t>Networking Summit 2011.</a:t>
            </a:r>
            <a:endParaRPr lang="en-US" sz="1800" dirty="0">
              <a:effectLst/>
              <a:latin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15</a:t>
            </a:fld>
            <a:endParaRPr lang="ru-RU" noProof="0"/>
          </a:p>
        </p:txBody>
      </p:sp>
    </p:spTree>
    <p:extLst>
      <p:ext uri="{BB962C8B-B14F-4D97-AF65-F5344CB8AC3E}">
        <p14:creationId xmlns:p14="http://schemas.microsoft.com/office/powerpoint/2010/main" val="25252795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i="1" dirty="0">
                <a:effectLst/>
                <a:latin typeface="Arial"/>
                <a:cs typeface="Arial"/>
              </a:rPr>
              <a:t>OpenFlow </a:t>
            </a:r>
            <a:r>
              <a:rPr lang="en-US" dirty="0">
                <a:effectLst/>
                <a:latin typeface="Arial"/>
                <a:cs typeface="Arial"/>
              </a:rPr>
              <a:t>is used in one of the Huawei SDN solution, </a:t>
            </a:r>
            <a:r>
              <a:rPr lang="en-US" dirty="0" err="1">
                <a:effectLst/>
                <a:latin typeface="Arial"/>
                <a:cs typeface="Arial"/>
              </a:rPr>
              <a:t>VxLAN</a:t>
            </a:r>
            <a:r>
              <a:rPr lang="en-US" dirty="0">
                <a:effectLst/>
                <a:latin typeface="Arial"/>
                <a:cs typeface="Arial"/>
              </a:rPr>
              <a:t> as the communication</a:t>
            </a:r>
            <a:r>
              <a:rPr lang="en-US" dirty="0">
                <a:latin typeface="Arial"/>
                <a:cs typeface="Arial"/>
              </a:rPr>
              <a:t> </a:t>
            </a:r>
            <a:r>
              <a:rPr lang="en-US" dirty="0">
                <a:effectLst/>
                <a:latin typeface="Arial"/>
                <a:cs typeface="Arial"/>
              </a:rPr>
              <a:t>protocol between the SDN controller- SNC and the forwarder which is the forwarding</a:t>
            </a:r>
            <a:r>
              <a:rPr lang="en-US" dirty="0">
                <a:latin typeface="Arial"/>
                <a:cs typeface="Arial"/>
              </a:rPr>
              <a:t> </a:t>
            </a:r>
            <a:r>
              <a:rPr lang="en-US" dirty="0">
                <a:effectLst/>
                <a:latin typeface="Arial"/>
                <a:cs typeface="Arial"/>
              </a:rPr>
              <a:t>switch connected to the server or server itself.</a:t>
            </a:r>
            <a:endParaRPr lang="en-US" dirty="0">
              <a:latin typeface="Arial"/>
              <a:cs typeface="Arial"/>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113</a:t>
            </a:fld>
            <a:endParaRPr lang="ru-RU" noProof="0"/>
          </a:p>
        </p:txBody>
      </p:sp>
    </p:spTree>
    <p:extLst>
      <p:ext uri="{BB962C8B-B14F-4D97-AF65-F5344CB8AC3E}">
        <p14:creationId xmlns:p14="http://schemas.microsoft.com/office/powerpoint/2010/main" val="23923911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NETCONF is a network management protocol developed and standardized by IETF; it was</a:t>
            </a:r>
            <a:r>
              <a:rPr lang="en-US" dirty="0">
                <a:latin typeface="Arial"/>
                <a:cs typeface="Arial"/>
              </a:rPr>
              <a:t> </a:t>
            </a:r>
            <a:r>
              <a:rPr lang="en-US" dirty="0">
                <a:effectLst/>
                <a:latin typeface="Arial"/>
                <a:cs typeface="Arial"/>
              </a:rPr>
              <a:t>first published in RFC4741 in December 2006 and was later revised in RFC6241 in June</a:t>
            </a:r>
            <a:br>
              <a:rPr lang="en-US" dirty="0">
                <a:cs typeface="+mn-lt"/>
              </a:rPr>
            </a:br>
            <a:r>
              <a:rPr lang="en-US" dirty="0">
                <a:effectLst/>
                <a:latin typeface="Arial"/>
                <a:cs typeface="Arial"/>
              </a:rPr>
              <a:t>2011.</a:t>
            </a:r>
            <a:endParaRPr lang="ru-RU" dirty="0"/>
          </a:p>
          <a:p>
            <a:r>
              <a:rPr lang="en-US" dirty="0">
                <a:effectLst/>
                <a:latin typeface="Arial"/>
                <a:cs typeface="Arial"/>
              </a:rPr>
              <a:t>NETCONF is a session-based network management protocol, which uses XML- encoded</a:t>
            </a:r>
            <a:r>
              <a:rPr lang="en-US" dirty="0">
                <a:latin typeface="Arial"/>
                <a:cs typeface="Arial"/>
              </a:rPr>
              <a:t> </a:t>
            </a:r>
            <a:r>
              <a:rPr lang="en-US" dirty="0">
                <a:effectLst/>
                <a:latin typeface="Arial"/>
                <a:cs typeface="Arial"/>
              </a:rPr>
              <a:t>remote procedure calls (RPC) and configuration data to manage network devices.</a:t>
            </a:r>
            <a:br>
              <a:rPr lang="en-US" dirty="0">
                <a:cs typeface="+mn-lt"/>
              </a:rPr>
            </a:br>
            <a:endParaRPr lang="en-US" dirty="0">
              <a:latin typeface="Arial"/>
              <a:cs typeface="Arial"/>
            </a:endParaRPr>
          </a:p>
          <a:p>
            <a:r>
              <a:rPr lang="en-US" dirty="0">
                <a:effectLst/>
                <a:latin typeface="Arial"/>
                <a:cs typeface="Arial"/>
              </a:rPr>
              <a:t>The mandatory transport protocol for NETCONF is Secure Shell Transport Layer Protocol</a:t>
            </a:r>
            <a:r>
              <a:rPr lang="en-US" dirty="0">
                <a:latin typeface="Arial"/>
                <a:cs typeface="Arial"/>
              </a:rPr>
              <a:t> </a:t>
            </a:r>
            <a:r>
              <a:rPr lang="en-US" dirty="0">
                <a:effectLst/>
                <a:latin typeface="Arial"/>
                <a:cs typeface="Arial"/>
              </a:rPr>
              <a:t>(SSH). The default TCP port assigned is 830. NETCONF server must listen for connections to</a:t>
            </a:r>
            <a:r>
              <a:rPr lang="en-US" dirty="0">
                <a:latin typeface="Arial"/>
                <a:cs typeface="Arial"/>
              </a:rPr>
              <a:t> </a:t>
            </a:r>
            <a:r>
              <a:rPr lang="en-US" dirty="0">
                <a:effectLst/>
                <a:latin typeface="Arial"/>
                <a:cs typeface="Arial"/>
              </a:rPr>
              <a:t>the NETCONF subsystem on this port.</a:t>
            </a:r>
            <a:br>
              <a:rPr lang="en-US" dirty="0">
                <a:cs typeface="+mn-lt"/>
              </a:rPr>
            </a:br>
            <a:endParaRPr lang="en-US" dirty="0">
              <a:latin typeface="Arial"/>
              <a:cs typeface="Arial"/>
            </a:endParaRPr>
          </a:p>
          <a:p>
            <a:r>
              <a:rPr lang="en-US" dirty="0">
                <a:effectLst/>
                <a:latin typeface="Arial"/>
                <a:cs typeface="Arial"/>
              </a:rPr>
              <a:t>NETCONF offers the following benefits:</a:t>
            </a:r>
            <a:br>
              <a:rPr lang="en-US" dirty="0">
                <a:cs typeface="+mn-lt"/>
              </a:rPr>
            </a:br>
            <a:r>
              <a:rPr lang="en-US" dirty="0">
                <a:latin typeface="Arial"/>
                <a:cs typeface="Arial"/>
              </a:rPr>
              <a:t>-  </a:t>
            </a:r>
            <a:r>
              <a:rPr lang="en-US" dirty="0">
                <a:effectLst/>
                <a:latin typeface="Arial"/>
                <a:cs typeface="Arial"/>
              </a:rPr>
              <a:t>Facilitates configuration data management and interoperability between different</a:t>
            </a:r>
            <a:r>
              <a:rPr lang="en-US" dirty="0">
                <a:latin typeface="Arial"/>
                <a:cs typeface="Arial"/>
              </a:rPr>
              <a:t> </a:t>
            </a:r>
            <a:r>
              <a:rPr lang="en-US" dirty="0">
                <a:effectLst/>
                <a:latin typeface="Arial"/>
                <a:cs typeface="Arial"/>
              </a:rPr>
              <a:t>vendors' devices using XML encoding to define messages and the RPC mechanism</a:t>
            </a:r>
            <a:r>
              <a:rPr lang="en-US" dirty="0">
                <a:latin typeface="Arial"/>
                <a:cs typeface="Arial"/>
              </a:rPr>
              <a:t> </a:t>
            </a:r>
            <a:r>
              <a:rPr lang="en-US" dirty="0">
                <a:effectLst/>
                <a:latin typeface="Arial"/>
                <a:cs typeface="Arial"/>
              </a:rPr>
              <a:t>to modify configuration data.</a:t>
            </a:r>
            <a:endParaRPr lang="en-US" dirty="0">
              <a:latin typeface="Calibri" panose="020F0502020204030204"/>
              <a:cs typeface="Calibri"/>
            </a:endParaRPr>
          </a:p>
          <a:p>
            <a:pPr marL="171450" indent="-171450">
              <a:buFont typeface="Calibri"/>
              <a:buChar char="-"/>
            </a:pPr>
            <a:r>
              <a:rPr lang="en-US" dirty="0">
                <a:effectLst/>
                <a:latin typeface="Arial"/>
                <a:cs typeface="Arial"/>
              </a:rPr>
              <a:t>Reduces network faults caused by manual configuration errors.</a:t>
            </a:r>
            <a:endParaRPr lang="en-US" dirty="0">
              <a:latin typeface="Calibri" panose="020F0502020204030204"/>
              <a:cs typeface="Calibri"/>
            </a:endParaRPr>
          </a:p>
          <a:p>
            <a:pPr marL="171450" indent="-171450">
              <a:buFont typeface="Calibri"/>
              <a:buChar char="-"/>
            </a:pPr>
            <a:r>
              <a:rPr lang="en-US" dirty="0">
                <a:latin typeface="Arial"/>
                <a:cs typeface="Arial"/>
              </a:rPr>
              <a:t> </a:t>
            </a:r>
            <a:r>
              <a:rPr lang="en-US" dirty="0">
                <a:effectLst/>
                <a:latin typeface="Arial"/>
                <a:cs typeface="Arial"/>
              </a:rPr>
              <a:t>Improves the efficiency of system software upgrade performed using a</a:t>
            </a:r>
            <a:r>
              <a:rPr lang="en-US" dirty="0">
                <a:latin typeface="Arial"/>
                <a:cs typeface="Arial"/>
              </a:rPr>
              <a:t> </a:t>
            </a:r>
            <a:r>
              <a:rPr lang="en-US" dirty="0">
                <a:effectLst/>
                <a:latin typeface="Arial"/>
                <a:cs typeface="Arial"/>
              </a:rPr>
              <a:t>configuration tool.</a:t>
            </a:r>
            <a:endParaRPr lang="en-US" dirty="0">
              <a:latin typeface="Calibri" panose="020F0502020204030204"/>
              <a:cs typeface="Calibri"/>
            </a:endParaRPr>
          </a:p>
          <a:p>
            <a:pPr marL="171450" indent="-171450">
              <a:buFont typeface="Calibri"/>
              <a:buChar char="-"/>
            </a:pPr>
            <a:r>
              <a:rPr lang="en-US" dirty="0">
                <a:latin typeface="Arial"/>
                <a:cs typeface="Arial"/>
              </a:rPr>
              <a:t> </a:t>
            </a:r>
            <a:r>
              <a:rPr lang="en-US" dirty="0">
                <a:effectLst/>
                <a:latin typeface="Arial"/>
                <a:cs typeface="Arial"/>
              </a:rPr>
              <a:t>Provides high extensibility, allowing different vendors to define additional</a:t>
            </a:r>
            <a:r>
              <a:rPr lang="en-US" dirty="0">
                <a:latin typeface="Arial"/>
                <a:cs typeface="Arial"/>
              </a:rPr>
              <a:t> </a:t>
            </a:r>
            <a:r>
              <a:rPr lang="en-US" dirty="0">
                <a:effectLst/>
                <a:latin typeface="Arial"/>
                <a:cs typeface="Arial"/>
              </a:rPr>
              <a:t>NETCONF operations.</a:t>
            </a:r>
            <a:endParaRPr lang="en-US" dirty="0">
              <a:latin typeface="Calibri" panose="020F0502020204030204"/>
              <a:cs typeface="Calibri"/>
            </a:endParaRPr>
          </a:p>
          <a:p>
            <a:pPr marL="171450" indent="-171450">
              <a:buFont typeface="Calibri"/>
              <a:buChar char="-"/>
            </a:pPr>
            <a:r>
              <a:rPr lang="en-US" dirty="0">
                <a:effectLst/>
                <a:latin typeface="Arial"/>
                <a:cs typeface="Arial"/>
              </a:rPr>
              <a:t>Improves data security using authentication and authorization mechanisms.</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116</a:t>
            </a:fld>
            <a:endParaRPr lang="ru-RU" noProof="0"/>
          </a:p>
        </p:txBody>
      </p:sp>
    </p:spTree>
    <p:extLst>
      <p:ext uri="{BB962C8B-B14F-4D97-AF65-F5344CB8AC3E}">
        <p14:creationId xmlns:p14="http://schemas.microsoft.com/office/powerpoint/2010/main" val="15583431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NETCONF network architecture consists of the following components:</a:t>
            </a:r>
            <a:br>
              <a:rPr lang="en-US" dirty="0">
                <a:cs typeface="+mn-lt"/>
              </a:rPr>
            </a:br>
            <a:endParaRPr lang="en-US" dirty="0">
              <a:latin typeface="Arial"/>
              <a:cs typeface="Arial"/>
            </a:endParaRPr>
          </a:p>
          <a:p>
            <a:r>
              <a:rPr lang="en-US" dirty="0">
                <a:effectLst/>
                <a:latin typeface="Arial"/>
                <a:cs typeface="Arial"/>
              </a:rPr>
              <a:t>1. NETCONF manager</a:t>
            </a:r>
            <a:br>
              <a:rPr lang="en-US" dirty="0">
                <a:cs typeface="+mn-lt"/>
              </a:rPr>
            </a:br>
            <a:r>
              <a:rPr lang="en-US" dirty="0">
                <a:latin typeface="Arial"/>
                <a:cs typeface="Arial"/>
              </a:rPr>
              <a:t>-  </a:t>
            </a:r>
            <a:r>
              <a:rPr lang="en-US" dirty="0">
                <a:effectLst/>
                <a:latin typeface="Arial"/>
                <a:cs typeface="Arial"/>
              </a:rPr>
              <a:t>A NETCONF manager functions as a client that uses NETCONF to manage devices.</a:t>
            </a:r>
            <a:br>
              <a:rPr lang="en-US" dirty="0">
                <a:cs typeface="+mn-lt"/>
              </a:rPr>
            </a:br>
            <a:r>
              <a:rPr lang="en-US" dirty="0">
                <a:latin typeface="Arial"/>
                <a:cs typeface="Arial"/>
              </a:rPr>
              <a:t>- </a:t>
            </a:r>
            <a:r>
              <a:rPr lang="en-US" dirty="0">
                <a:effectLst/>
                <a:latin typeface="Arial"/>
                <a:cs typeface="Arial"/>
              </a:rPr>
              <a:t> A NETCONF manager can send &lt;</a:t>
            </a:r>
            <a:r>
              <a:rPr lang="en-US" dirty="0" err="1">
                <a:effectLst/>
                <a:latin typeface="Arial"/>
                <a:cs typeface="Arial"/>
              </a:rPr>
              <a:t>rpc</a:t>
            </a:r>
            <a:r>
              <a:rPr lang="en-US" dirty="0">
                <a:effectLst/>
                <a:latin typeface="Arial"/>
                <a:cs typeface="Arial"/>
              </a:rPr>
              <a:t>&gt; elements to the NETCONF agent of a managed device to query or modify the configuration</a:t>
            </a:r>
            <a:r>
              <a:rPr lang="en-US" dirty="0">
                <a:latin typeface="Arial"/>
                <a:cs typeface="Arial"/>
              </a:rPr>
              <a:t> </a:t>
            </a:r>
            <a:r>
              <a:rPr lang="en-US" dirty="0">
                <a:effectLst/>
                <a:latin typeface="Arial"/>
                <a:cs typeface="Arial"/>
              </a:rPr>
              <a:t>data on the managed device.</a:t>
            </a:r>
            <a:br>
              <a:rPr lang="en-US" dirty="0">
                <a:cs typeface="+mn-lt"/>
              </a:rPr>
            </a:br>
            <a:r>
              <a:rPr lang="en-US" dirty="0">
                <a:latin typeface="Arial"/>
                <a:cs typeface="Arial"/>
              </a:rPr>
              <a:t>-  </a:t>
            </a:r>
            <a:r>
              <a:rPr lang="en-US" dirty="0">
                <a:effectLst/>
                <a:latin typeface="Arial"/>
                <a:cs typeface="Arial"/>
              </a:rPr>
              <a:t>A NETCONF manager can learn the status of a managed device based on the alarms and events actively reported by the NETCONF</a:t>
            </a:r>
            <a:r>
              <a:rPr lang="en-US" dirty="0">
                <a:latin typeface="Arial"/>
                <a:cs typeface="Arial"/>
              </a:rPr>
              <a:t> </a:t>
            </a:r>
            <a:r>
              <a:rPr lang="en-US" dirty="0">
                <a:effectLst/>
                <a:latin typeface="Arial"/>
                <a:cs typeface="Arial"/>
              </a:rPr>
              <a:t>agent of the managed device.</a:t>
            </a:r>
            <a:br>
              <a:rPr lang="en-US" dirty="0">
                <a:cs typeface="+mn-lt"/>
              </a:rPr>
            </a:br>
            <a:endParaRPr lang="en-US">
              <a:latin typeface="Arial"/>
              <a:cs typeface="Arial"/>
            </a:endParaRPr>
          </a:p>
          <a:p>
            <a:r>
              <a:rPr lang="en-US" dirty="0">
                <a:effectLst/>
                <a:latin typeface="Arial"/>
                <a:cs typeface="Arial"/>
              </a:rPr>
              <a:t>2. NETCONF agent</a:t>
            </a:r>
            <a:br>
              <a:rPr lang="en-US" dirty="0">
                <a:cs typeface="+mn-lt"/>
              </a:rPr>
            </a:br>
            <a:r>
              <a:rPr lang="en-US" dirty="0">
                <a:latin typeface="Arial"/>
                <a:cs typeface="Arial"/>
              </a:rPr>
              <a:t>-  </a:t>
            </a:r>
            <a:r>
              <a:rPr lang="en-US" dirty="0">
                <a:effectLst/>
                <a:latin typeface="Arial"/>
                <a:cs typeface="Arial"/>
              </a:rPr>
              <a:t>A NETCONF agent functions as a server that maintains the configuration data on the managed device, responds to the &lt;</a:t>
            </a:r>
            <a:r>
              <a:rPr lang="en-US" dirty="0" err="1">
                <a:effectLst/>
                <a:latin typeface="Arial"/>
                <a:cs typeface="Arial"/>
              </a:rPr>
              <a:t>rpc</a:t>
            </a:r>
            <a:r>
              <a:rPr lang="en-US" dirty="0">
                <a:effectLst/>
                <a:latin typeface="Arial"/>
                <a:cs typeface="Arial"/>
              </a:rPr>
              <a:t>&gt;</a:t>
            </a:r>
            <a:r>
              <a:rPr lang="en-US" dirty="0">
                <a:latin typeface="Arial"/>
                <a:cs typeface="Arial"/>
              </a:rPr>
              <a:t> </a:t>
            </a:r>
            <a:r>
              <a:rPr lang="en-US" dirty="0">
                <a:effectLst/>
                <a:latin typeface="Arial"/>
                <a:cs typeface="Arial"/>
              </a:rPr>
              <a:t>elements sent by a NETCONF manager, and sends the requested information to the NETCONF manager.</a:t>
            </a:r>
            <a:br>
              <a:rPr lang="en-US" dirty="0">
                <a:cs typeface="+mn-lt"/>
              </a:rPr>
            </a:br>
            <a:r>
              <a:rPr lang="en-US" dirty="0">
                <a:latin typeface="Arial"/>
                <a:cs typeface="Arial"/>
              </a:rPr>
              <a:t>-  </a:t>
            </a:r>
            <a:r>
              <a:rPr lang="en-US" dirty="0">
                <a:effectLst/>
                <a:latin typeface="Arial"/>
                <a:cs typeface="Arial"/>
              </a:rPr>
              <a:t>After a NETCONF agent receives an &lt;</a:t>
            </a:r>
            <a:r>
              <a:rPr lang="en-US" dirty="0" err="1">
                <a:effectLst/>
                <a:latin typeface="Arial"/>
                <a:cs typeface="Arial"/>
              </a:rPr>
              <a:t>rpc</a:t>
            </a:r>
            <a:r>
              <a:rPr lang="en-US" dirty="0">
                <a:effectLst/>
                <a:latin typeface="Arial"/>
                <a:cs typeface="Arial"/>
              </a:rPr>
              <a:t>&gt; element, the NETCONF agent parses the element, processes the element based on the</a:t>
            </a:r>
            <a:r>
              <a:rPr lang="en-US" dirty="0">
                <a:latin typeface="Arial"/>
                <a:cs typeface="Arial"/>
              </a:rPr>
              <a:t> </a:t>
            </a:r>
            <a:r>
              <a:rPr lang="en-US" dirty="0">
                <a:effectLst/>
                <a:latin typeface="Arial"/>
                <a:cs typeface="Arial"/>
              </a:rPr>
              <a:t>Configuration Management Framework (CMF), and sends an &lt;</a:t>
            </a:r>
            <a:r>
              <a:rPr lang="en-US" dirty="0" err="1">
                <a:effectLst/>
                <a:latin typeface="Arial"/>
                <a:cs typeface="Arial"/>
              </a:rPr>
              <a:t>rpc</a:t>
            </a:r>
            <a:r>
              <a:rPr lang="en-US" dirty="0">
                <a:effectLst/>
                <a:latin typeface="Arial"/>
                <a:cs typeface="Arial"/>
              </a:rPr>
              <a:t>-reply&gt; element to the NETCONF manager.</a:t>
            </a:r>
            <a:endParaRPr lang="en-US" dirty="0">
              <a:latin typeface="Calibri" panose="020F0502020204030204"/>
              <a:cs typeface="Calibri" panose="020F0502020204030204"/>
            </a:endParaRPr>
          </a:p>
          <a:p>
            <a:pPr marL="171450" indent="-171450">
              <a:buFont typeface="Calibri"/>
              <a:buChar char="-"/>
            </a:pPr>
            <a:r>
              <a:rPr lang="en-US" dirty="0">
                <a:effectLst/>
                <a:latin typeface="Arial"/>
                <a:cs typeface="Arial"/>
              </a:rPr>
              <a:t>NETCONF agent reports the alarm or event to a NETCONF manager for the NETCONF manager to learn the status of the managed</a:t>
            </a:r>
            <a:br>
              <a:rPr lang="en-US" dirty="0">
                <a:cs typeface="+mn-lt"/>
              </a:rPr>
            </a:br>
            <a:r>
              <a:rPr lang="en-US" dirty="0">
                <a:effectLst/>
                <a:latin typeface="Arial"/>
                <a:cs typeface="Arial"/>
              </a:rPr>
              <a:t>device.</a:t>
            </a:r>
            <a:endParaRPr lang="en-US" dirty="0">
              <a:latin typeface="Calibri" panose="020F0502020204030204"/>
              <a:cs typeface="Calibri"/>
            </a:endParaRPr>
          </a:p>
          <a:p>
            <a:endParaRPr lang="en-US" dirty="0">
              <a:latin typeface="Arial"/>
              <a:cs typeface="Arial"/>
            </a:endParaRPr>
          </a:p>
          <a:p>
            <a:r>
              <a:rPr lang="en-US" dirty="0">
                <a:effectLst/>
                <a:latin typeface="Arial"/>
                <a:cs typeface="Arial"/>
              </a:rPr>
              <a:t>3. Schema</a:t>
            </a:r>
            <a:br>
              <a:rPr lang="en-US" dirty="0">
                <a:cs typeface="+mn-lt"/>
              </a:rPr>
            </a:br>
            <a:r>
              <a:rPr lang="en-US" dirty="0">
                <a:latin typeface="Arial"/>
                <a:cs typeface="Arial"/>
              </a:rPr>
              <a:t>- </a:t>
            </a:r>
            <a:r>
              <a:rPr lang="en-US" dirty="0">
                <a:effectLst/>
                <a:latin typeface="Arial"/>
                <a:cs typeface="Arial"/>
              </a:rPr>
              <a:t> A schema file is a data model file that defines a set of rules used to describe an XML document. A schema file defines all the</a:t>
            </a:r>
            <a:r>
              <a:rPr lang="en-US" dirty="0">
                <a:latin typeface="Arial"/>
                <a:cs typeface="Arial"/>
              </a:rPr>
              <a:t> </a:t>
            </a:r>
            <a:r>
              <a:rPr lang="en-US" dirty="0">
                <a:effectLst/>
                <a:latin typeface="Arial"/>
                <a:cs typeface="Arial"/>
              </a:rPr>
              <a:t>management objects on a managed device, the constraints and hierarchical relationships between these management objects,</a:t>
            </a:r>
            <a:r>
              <a:rPr lang="en-US" dirty="0">
                <a:latin typeface="Arial"/>
                <a:cs typeface="Arial"/>
              </a:rPr>
              <a:t> </a:t>
            </a:r>
            <a:r>
              <a:rPr lang="en-US" dirty="0">
                <a:effectLst/>
                <a:latin typeface="Arial"/>
                <a:cs typeface="Arial"/>
              </a:rPr>
              <a:t>and the read and write permissions of these management objects.</a:t>
            </a:r>
            <a:br>
              <a:rPr lang="en-US" dirty="0">
                <a:cs typeface="+mn-lt"/>
              </a:rPr>
            </a:br>
            <a:r>
              <a:rPr lang="en-US" dirty="0">
                <a:latin typeface="Arial"/>
                <a:cs typeface="Arial"/>
              </a:rPr>
              <a:t>-  </a:t>
            </a:r>
            <a:r>
              <a:rPr lang="en-US" dirty="0">
                <a:effectLst/>
                <a:latin typeface="Arial"/>
                <a:cs typeface="Arial"/>
              </a:rPr>
              <a:t>A schema file functions in a way similar to a Simple Network Management Protocol (SNMP) management information base (MIB)</a:t>
            </a:r>
            <a:r>
              <a:rPr lang="en-US" dirty="0">
                <a:latin typeface="Arial"/>
                <a:cs typeface="Arial"/>
              </a:rPr>
              <a:t> </a:t>
            </a:r>
            <a:r>
              <a:rPr lang="en-US" dirty="0">
                <a:effectLst/>
                <a:latin typeface="Arial"/>
                <a:cs typeface="Arial"/>
              </a:rPr>
              <a:t>file.</a:t>
            </a:r>
            <a:br>
              <a:rPr lang="en-US" dirty="0">
                <a:cs typeface="+mn-lt"/>
              </a:rPr>
            </a:br>
            <a:endParaRPr lang="en-US" dirty="0">
              <a:latin typeface="Arial"/>
              <a:cs typeface="Arial"/>
            </a:endParaRPr>
          </a:p>
          <a:p>
            <a:r>
              <a:rPr lang="en-US" dirty="0">
                <a:effectLst/>
                <a:latin typeface="Arial"/>
                <a:cs typeface="Arial"/>
              </a:rPr>
              <a:t>The information that can be retrieved from a running device is as follows:</a:t>
            </a:r>
            <a:br>
              <a:rPr lang="en-US" dirty="0">
                <a:cs typeface="+mn-lt"/>
              </a:rPr>
            </a:br>
            <a:r>
              <a:rPr lang="en-US" dirty="0">
                <a:latin typeface="Arial"/>
                <a:cs typeface="Arial"/>
              </a:rPr>
              <a:t>-</a:t>
            </a:r>
            <a:r>
              <a:rPr lang="en-US" dirty="0">
                <a:effectLst/>
                <a:latin typeface="Arial"/>
                <a:cs typeface="Arial"/>
              </a:rPr>
              <a:t> Configuration data: a set of writable data that is required to transform a device from its initial default state into its current state</a:t>
            </a:r>
            <a:br>
              <a:rPr lang="en-US" dirty="0">
                <a:cs typeface="+mn-lt"/>
              </a:rPr>
            </a:br>
            <a:r>
              <a:rPr lang="en-US" dirty="0">
                <a:latin typeface="Arial"/>
                <a:cs typeface="Arial"/>
              </a:rPr>
              <a:t>-</a:t>
            </a:r>
            <a:r>
              <a:rPr lang="en-US" dirty="0">
                <a:effectLst/>
                <a:latin typeface="Arial"/>
                <a:cs typeface="Arial"/>
              </a:rPr>
              <a:t> State data: the additional non-configuration data on a device, such as read-only status information and collected statistics</a:t>
            </a:r>
            <a:br>
              <a:rPr lang="en-US" dirty="0">
                <a:cs typeface="+mn-lt"/>
              </a:rPr>
            </a:br>
            <a:endParaRPr lang="en-US" dirty="0">
              <a:latin typeface="Arial"/>
              <a:cs typeface="Arial"/>
            </a:endParaRPr>
          </a:p>
          <a:p>
            <a:r>
              <a:rPr lang="en-US" dirty="0">
                <a:effectLst/>
                <a:latin typeface="Arial"/>
                <a:cs typeface="Arial"/>
              </a:rPr>
              <a:t>NETCONF deals with configuration data operations performed by the NETCONF manager and is not involved with how configuration data is</a:t>
            </a:r>
            <a:r>
              <a:rPr lang="en-US" dirty="0">
                <a:latin typeface="Arial"/>
                <a:cs typeface="Arial"/>
              </a:rPr>
              <a:t> </a:t>
            </a:r>
            <a:r>
              <a:rPr lang="en-US" dirty="0">
                <a:effectLst/>
                <a:latin typeface="Arial"/>
                <a:cs typeface="Arial"/>
              </a:rPr>
              <a:t>stored</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117</a:t>
            </a:fld>
            <a:endParaRPr lang="ru-RU" noProof="0"/>
          </a:p>
        </p:txBody>
      </p:sp>
    </p:spTree>
    <p:extLst>
      <p:ext uri="{BB962C8B-B14F-4D97-AF65-F5344CB8AC3E}">
        <p14:creationId xmlns:p14="http://schemas.microsoft.com/office/powerpoint/2010/main" val="10832900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Like the open systems interconnection (OSI) model, the NETCONF protocol framework also</a:t>
            </a:r>
            <a:r>
              <a:rPr lang="en-US" dirty="0">
                <a:latin typeface="Arial"/>
                <a:cs typeface="Arial"/>
              </a:rPr>
              <a:t> </a:t>
            </a:r>
            <a:r>
              <a:rPr lang="en-US" dirty="0">
                <a:effectLst/>
                <a:latin typeface="Arial"/>
                <a:cs typeface="Arial"/>
              </a:rPr>
              <a:t>uses a hierarchical structure.</a:t>
            </a:r>
            <a:r>
              <a:rPr lang="en-US" dirty="0">
                <a:latin typeface="Arial"/>
                <a:cs typeface="Arial"/>
              </a:rPr>
              <a:t>  </a:t>
            </a:r>
            <a:r>
              <a:rPr lang="en-US" dirty="0">
                <a:effectLst/>
                <a:latin typeface="Arial"/>
                <a:cs typeface="Arial"/>
              </a:rPr>
              <a:t>A lower layer provides services for the upper layer.</a:t>
            </a:r>
            <a:br>
              <a:rPr lang="en-US" dirty="0">
                <a:cs typeface="+mn-lt"/>
              </a:rPr>
            </a:br>
            <a:endParaRPr lang="en-US">
              <a:latin typeface="Arial"/>
              <a:cs typeface="Arial"/>
            </a:endParaRPr>
          </a:p>
          <a:p>
            <a:r>
              <a:rPr lang="en-US" dirty="0">
                <a:effectLst/>
                <a:latin typeface="Arial"/>
                <a:cs typeface="Arial"/>
              </a:rPr>
              <a:t>The hierarchical structure enables each layer to focus only on a single aspect of NETCONF</a:t>
            </a:r>
            <a:r>
              <a:rPr lang="en-US" dirty="0">
                <a:latin typeface="Arial"/>
                <a:cs typeface="Arial"/>
              </a:rPr>
              <a:t> </a:t>
            </a:r>
            <a:r>
              <a:rPr lang="en-US" dirty="0">
                <a:effectLst/>
                <a:latin typeface="Arial"/>
                <a:cs typeface="Arial"/>
              </a:rPr>
              <a:t>and reduces the dependencies between different layers.</a:t>
            </a:r>
            <a:br>
              <a:rPr lang="en-US" dirty="0">
                <a:cs typeface="+mn-lt"/>
              </a:rPr>
            </a:br>
            <a:r>
              <a:rPr lang="en-US" dirty="0">
                <a:latin typeface="Arial"/>
                <a:cs typeface="Arial"/>
              </a:rPr>
              <a:t> </a:t>
            </a:r>
            <a:endParaRPr lang="en-US" dirty="0">
              <a:cs typeface="+mn-lt"/>
            </a:endParaRPr>
          </a:p>
          <a:p>
            <a:r>
              <a:rPr lang="en-US" dirty="0">
                <a:effectLst/>
                <a:latin typeface="Arial"/>
                <a:cs typeface="Arial"/>
              </a:rPr>
              <a:t>Secure Transport Protocol</a:t>
            </a:r>
            <a:br>
              <a:rPr lang="en-US" dirty="0">
                <a:cs typeface="+mn-lt"/>
              </a:rPr>
            </a:br>
            <a:r>
              <a:rPr lang="en-US" dirty="0">
                <a:effectLst/>
                <a:latin typeface="Arial"/>
                <a:cs typeface="Arial"/>
              </a:rPr>
              <a:t> </a:t>
            </a:r>
            <a:endParaRPr lang="en-US" dirty="0">
              <a:latin typeface="Arial"/>
              <a:cs typeface="Arial"/>
            </a:endParaRPr>
          </a:p>
          <a:p>
            <a:r>
              <a:rPr lang="en-US" dirty="0">
                <a:effectLst/>
                <a:latin typeface="Arial"/>
                <a:cs typeface="Arial"/>
              </a:rPr>
              <a:t>NETCONF can be layered over any transport protocol that meets the following</a:t>
            </a:r>
            <a:r>
              <a:rPr lang="en-US" dirty="0">
                <a:latin typeface="Arial"/>
                <a:cs typeface="Arial"/>
              </a:rPr>
              <a:t> </a:t>
            </a:r>
            <a:r>
              <a:rPr lang="en-US" dirty="0">
                <a:effectLst/>
                <a:latin typeface="Arial"/>
                <a:cs typeface="Arial"/>
              </a:rPr>
              <a:t>requirements:</a:t>
            </a:r>
            <a:br>
              <a:rPr lang="en-US" dirty="0">
                <a:cs typeface="+mn-lt"/>
              </a:rPr>
            </a:br>
            <a:r>
              <a:rPr lang="en-US" dirty="0">
                <a:latin typeface="Arial"/>
                <a:cs typeface="Arial"/>
              </a:rPr>
              <a:t>-  </a:t>
            </a:r>
            <a:r>
              <a:rPr lang="en-US" dirty="0">
                <a:effectLst/>
                <a:latin typeface="Arial"/>
                <a:cs typeface="Arial"/>
              </a:rPr>
              <a:t>The transport protocol is connection-oriented. A permanent link is</a:t>
            </a:r>
            <a:r>
              <a:rPr lang="en-US" dirty="0">
                <a:latin typeface="Arial"/>
                <a:cs typeface="Arial"/>
              </a:rPr>
              <a:t> </a:t>
            </a:r>
            <a:r>
              <a:rPr lang="en-US" dirty="0">
                <a:effectLst/>
                <a:latin typeface="Arial"/>
                <a:cs typeface="Arial"/>
              </a:rPr>
              <a:t>established between the NETCONF manager and agent. This link provides</a:t>
            </a:r>
            <a:r>
              <a:rPr lang="en-US" dirty="0">
                <a:latin typeface="Arial"/>
                <a:cs typeface="Arial"/>
              </a:rPr>
              <a:t> </a:t>
            </a:r>
            <a:r>
              <a:rPr lang="en-US" dirty="0">
                <a:effectLst/>
                <a:latin typeface="Arial"/>
                <a:cs typeface="Arial"/>
              </a:rPr>
              <a:t>reliable and sequenced data delivery.</a:t>
            </a:r>
            <a:br>
              <a:rPr lang="en-US" dirty="0">
                <a:cs typeface="+mn-lt"/>
              </a:rPr>
            </a:br>
            <a:r>
              <a:rPr lang="en-US" dirty="0">
                <a:latin typeface="Arial"/>
                <a:cs typeface="Arial"/>
              </a:rPr>
              <a:t>-  </a:t>
            </a:r>
            <a:r>
              <a:rPr lang="en-US" dirty="0">
                <a:effectLst/>
                <a:latin typeface="Arial"/>
                <a:cs typeface="Arial"/>
              </a:rPr>
              <a:t>The transport protocol provides authentication, data integrity, and</a:t>
            </a:r>
            <a:r>
              <a:rPr lang="en-US" dirty="0">
                <a:latin typeface="Arial"/>
                <a:cs typeface="Arial"/>
              </a:rPr>
              <a:t> </a:t>
            </a:r>
            <a:r>
              <a:rPr lang="en-US" dirty="0">
                <a:effectLst/>
                <a:latin typeface="Arial"/>
                <a:cs typeface="Arial"/>
              </a:rPr>
              <a:t>confidentiality for NETCONF.</a:t>
            </a:r>
            <a:br>
              <a:rPr lang="en-US" dirty="0">
                <a:cs typeface="+mn-lt"/>
              </a:rPr>
            </a:br>
            <a:r>
              <a:rPr lang="en-US" dirty="0">
                <a:latin typeface="Arial"/>
                <a:cs typeface="Arial"/>
              </a:rPr>
              <a:t>-  </a:t>
            </a:r>
            <a:r>
              <a:rPr lang="en-US" dirty="0">
                <a:effectLst/>
                <a:latin typeface="Arial"/>
                <a:cs typeface="Arial"/>
              </a:rPr>
              <a:t>The transport protocol provides a mechanism to distinguish the session</a:t>
            </a:r>
            <a:r>
              <a:rPr lang="en-US" dirty="0">
                <a:latin typeface="Arial"/>
                <a:cs typeface="Arial"/>
              </a:rPr>
              <a:t> </a:t>
            </a:r>
            <a:r>
              <a:rPr lang="en-US" dirty="0">
                <a:effectLst/>
                <a:latin typeface="Arial"/>
                <a:cs typeface="Arial"/>
              </a:rPr>
              <a:t>type (client or server) for NETCONF.</a:t>
            </a:r>
            <a:br>
              <a:rPr lang="en-US" dirty="0">
                <a:cs typeface="+mn-lt"/>
              </a:rPr>
            </a:br>
            <a:endParaRPr lang="en-US">
              <a:latin typeface="Arial"/>
              <a:cs typeface="Arial"/>
            </a:endParaRPr>
          </a:p>
          <a:p>
            <a:r>
              <a:rPr lang="en-US" dirty="0">
                <a:effectLst/>
                <a:latin typeface="Arial"/>
                <a:cs typeface="Arial"/>
              </a:rPr>
              <a:t>Currently, the VRP can use only SSH as the transport protocol for NETCONF.</a:t>
            </a:r>
            <a:endParaRPr lang="en-US" dirty="0">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119</a:t>
            </a:fld>
            <a:endParaRPr lang="ru-RU" noProof="0"/>
          </a:p>
        </p:txBody>
      </p:sp>
    </p:spTree>
    <p:extLst>
      <p:ext uri="{BB962C8B-B14F-4D97-AF65-F5344CB8AC3E}">
        <p14:creationId xmlns:p14="http://schemas.microsoft.com/office/powerpoint/2010/main" val="37535733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panose="020B0604020202020204" pitchFamily="34" charset="0"/>
              </a:rPr>
              <a:t> The SDN controller is the core of the intelligent traffic control solution. NETCONF runs on</a:t>
            </a:r>
            <a:br>
              <a:rPr lang="en-US" dirty="0"/>
            </a:br>
            <a:r>
              <a:rPr lang="en-US" dirty="0">
                <a:effectLst/>
                <a:latin typeface="Arial" panose="020B0604020202020204" pitchFamily="34" charset="0"/>
              </a:rPr>
              <a:t>the NMS and controller to transmit XML remote procedure call (RPC) packets. The</a:t>
            </a:r>
            <a:br>
              <a:rPr lang="en-US" dirty="0"/>
            </a:br>
            <a:r>
              <a:rPr lang="en-US" dirty="0">
                <a:effectLst/>
                <a:latin typeface="Arial" panose="020B0604020202020204" pitchFamily="34" charset="0"/>
              </a:rPr>
              <a:t>northbound API function enables you to use an NMS to log in to and configure the</a:t>
            </a:r>
            <a:br>
              <a:rPr lang="en-US" dirty="0"/>
            </a:br>
            <a:r>
              <a:rPr lang="en-US" dirty="0">
                <a:effectLst/>
                <a:latin typeface="Arial" panose="020B0604020202020204" pitchFamily="34" charset="0"/>
              </a:rPr>
              <a:t>controller. The southbound API function enables you to use the controller to log in to and</a:t>
            </a:r>
            <a:br>
              <a:rPr lang="en-US" dirty="0"/>
            </a:br>
            <a:r>
              <a:rPr lang="en-US" dirty="0">
                <a:effectLst/>
                <a:latin typeface="Arial" panose="020B0604020202020204" pitchFamily="34" charset="0"/>
              </a:rPr>
              <a:t>configure a forwarder.</a:t>
            </a:r>
            <a:br>
              <a:rPr lang="en-US" dirty="0"/>
            </a:br>
            <a:r>
              <a:rPr lang="en-US" dirty="0">
                <a:effectLst/>
                <a:latin typeface="Arial" panose="020B0604020202020204" pitchFamily="34" charset="0"/>
              </a:rPr>
              <a:t> An NETCONF connection is established between the SDN controller and a forwarder as</a:t>
            </a:r>
            <a:br>
              <a:rPr lang="en-US" dirty="0"/>
            </a:br>
            <a:r>
              <a:rPr lang="en-US" dirty="0">
                <a:effectLst/>
                <a:latin typeface="Arial" panose="020B0604020202020204" pitchFamily="34" charset="0"/>
              </a:rPr>
              <a:t>follows:</a:t>
            </a:r>
            <a:br>
              <a:rPr lang="en-US" dirty="0"/>
            </a:br>
            <a:r>
              <a:rPr lang="en-US" dirty="0">
                <a:effectLst/>
                <a:latin typeface="Arial" panose="020B0604020202020204" pitchFamily="34" charset="0"/>
              </a:rPr>
              <a:t>1. NETCONF is enabled on the SDN controller, and forwarder information is configured,</a:t>
            </a:r>
            <a:br>
              <a:rPr lang="en-US" dirty="0"/>
            </a:br>
            <a:r>
              <a:rPr lang="en-US" dirty="0">
                <a:effectLst/>
                <a:latin typeface="Arial" panose="020B0604020202020204" pitchFamily="34" charset="0"/>
              </a:rPr>
              <a:t>including the IP address, port number, user name, password, and connection status.</a:t>
            </a:r>
            <a:br>
              <a:rPr lang="en-US" dirty="0"/>
            </a:br>
            <a:r>
              <a:rPr lang="en-US" dirty="0">
                <a:effectLst/>
                <a:latin typeface="Arial" panose="020B0604020202020204" pitchFamily="34" charset="0"/>
              </a:rPr>
              <a:t>2. The SDN controller sends an RPC request packet to the forwarder for an NETCONF</a:t>
            </a:r>
            <a:br>
              <a:rPr lang="en-US" dirty="0"/>
            </a:br>
            <a:r>
              <a:rPr lang="en-US" dirty="0">
                <a:effectLst/>
                <a:latin typeface="Arial" panose="020B0604020202020204" pitchFamily="34" charset="0"/>
              </a:rPr>
              <a:t>connection. The RPC request packet carries the IP address of the forwarder.</a:t>
            </a:r>
            <a:br>
              <a:rPr lang="en-US" dirty="0"/>
            </a:br>
            <a:r>
              <a:rPr lang="en-US" dirty="0">
                <a:effectLst/>
                <a:latin typeface="Arial" panose="020B0604020202020204" pitchFamily="34" charset="0"/>
              </a:rPr>
              <a:t>3. Upon receipt of the RPC request packet, the forwarder checks whether the carried IP</a:t>
            </a:r>
            <a:br>
              <a:rPr lang="en-US" dirty="0"/>
            </a:br>
            <a:r>
              <a:rPr lang="en-US" dirty="0">
                <a:effectLst/>
                <a:latin typeface="Arial" panose="020B0604020202020204" pitchFamily="34" charset="0"/>
              </a:rPr>
              <a:t>address is its own IP address. If the carried IP address is its own IP address, the forwarder</a:t>
            </a:r>
            <a:br>
              <a:rPr lang="en-US" dirty="0"/>
            </a:br>
            <a:r>
              <a:rPr lang="en-US" dirty="0">
                <a:effectLst/>
                <a:latin typeface="Arial" panose="020B0604020202020204" pitchFamily="34" charset="0"/>
              </a:rPr>
              <a:t>responds with an RPC reply packet to establish an NETCONF connection.</a:t>
            </a:r>
            <a:endParaRPr lang="en-US" dirty="0"/>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121</a:t>
            </a:fld>
            <a:endParaRPr lang="ru-RU" noProof="0"/>
          </a:p>
        </p:txBody>
      </p:sp>
    </p:spTree>
    <p:extLst>
      <p:ext uri="{BB962C8B-B14F-4D97-AF65-F5344CB8AC3E}">
        <p14:creationId xmlns:p14="http://schemas.microsoft.com/office/powerpoint/2010/main" val="29322104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122</a:t>
            </a:fld>
            <a:endParaRPr lang="ru-RU" noProof="0"/>
          </a:p>
        </p:txBody>
      </p:sp>
    </p:spTree>
    <p:extLst>
      <p:ext uri="{BB962C8B-B14F-4D97-AF65-F5344CB8AC3E}">
        <p14:creationId xmlns:p14="http://schemas.microsoft.com/office/powerpoint/2010/main" val="22789916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An SNMP-managed network consists of 3 key components, as per listed below:-</a:t>
            </a:r>
            <a:br>
              <a:rPr lang="en-US" dirty="0">
                <a:cs typeface="+mn-lt"/>
              </a:rPr>
            </a:br>
            <a:r>
              <a:rPr lang="en-US" dirty="0">
                <a:effectLst/>
                <a:latin typeface="Arial"/>
                <a:cs typeface="Arial"/>
              </a:rPr>
              <a:t>1. Managed object: devices or network elements to be monitored.</a:t>
            </a:r>
            <a:br>
              <a:rPr lang="en-US" dirty="0">
                <a:cs typeface="+mn-lt"/>
              </a:rPr>
            </a:br>
            <a:r>
              <a:rPr lang="en-US" dirty="0">
                <a:effectLst/>
                <a:latin typeface="Arial"/>
                <a:cs typeface="Arial"/>
              </a:rPr>
              <a:t>2. Agent</a:t>
            </a:r>
            <a:br>
              <a:rPr lang="en-US" dirty="0">
                <a:cs typeface="+mn-lt"/>
              </a:rPr>
            </a:br>
            <a:r>
              <a:rPr lang="en-US" dirty="0">
                <a:latin typeface="Arial"/>
                <a:cs typeface="Arial"/>
              </a:rPr>
              <a:t>-  </a:t>
            </a:r>
            <a:r>
              <a:rPr lang="en-US" dirty="0">
                <a:effectLst/>
                <a:latin typeface="Arial"/>
                <a:cs typeface="Arial"/>
              </a:rPr>
              <a:t>An agent is the process run on the managed devices. After the managed device receives the request</a:t>
            </a:r>
            <a:r>
              <a:rPr lang="en-US" dirty="0">
                <a:latin typeface="Arial"/>
                <a:cs typeface="Arial"/>
              </a:rPr>
              <a:t> </a:t>
            </a:r>
            <a:r>
              <a:rPr lang="en-US" dirty="0">
                <a:effectLst/>
                <a:latin typeface="Arial"/>
                <a:cs typeface="Arial"/>
              </a:rPr>
              <a:t>sent by the NM station, the agent is responsible for responding to the request. The agent has the</a:t>
            </a:r>
            <a:r>
              <a:rPr lang="en-US" dirty="0">
                <a:latin typeface="Arial"/>
                <a:cs typeface="Arial"/>
              </a:rPr>
              <a:t> </a:t>
            </a:r>
            <a:r>
              <a:rPr lang="en-US" dirty="0">
                <a:effectLst/>
                <a:latin typeface="Arial"/>
                <a:cs typeface="Arial"/>
              </a:rPr>
              <a:t>following functions:</a:t>
            </a:r>
            <a:br>
              <a:rPr lang="en-US" dirty="0">
                <a:cs typeface="+mn-lt"/>
              </a:rPr>
            </a:br>
            <a:r>
              <a:rPr lang="en-US" dirty="0">
                <a:latin typeface="Arial"/>
                <a:cs typeface="Arial"/>
              </a:rPr>
              <a:t>-  </a:t>
            </a:r>
            <a:r>
              <a:rPr lang="en-US" dirty="0">
                <a:effectLst/>
                <a:latin typeface="Arial"/>
                <a:cs typeface="Arial"/>
              </a:rPr>
              <a:t>Collects the information about device status.</a:t>
            </a:r>
            <a:br>
              <a:rPr lang="en-US" dirty="0">
                <a:cs typeface="+mn-lt"/>
              </a:rPr>
            </a:br>
            <a:r>
              <a:rPr lang="en-US" dirty="0">
                <a:latin typeface="Arial"/>
                <a:cs typeface="Arial"/>
              </a:rPr>
              <a:t>-  </a:t>
            </a:r>
            <a:r>
              <a:rPr lang="en-US" dirty="0">
                <a:effectLst/>
                <a:latin typeface="Arial"/>
                <a:cs typeface="Arial"/>
              </a:rPr>
              <a:t>Supports remote operations on the device through NMS.</a:t>
            </a:r>
            <a:br>
              <a:rPr lang="en-US" dirty="0">
                <a:cs typeface="+mn-lt"/>
              </a:rPr>
            </a:br>
            <a:r>
              <a:rPr lang="en-US" dirty="0">
                <a:latin typeface="Arial"/>
                <a:cs typeface="Arial"/>
              </a:rPr>
              <a:t>-  </a:t>
            </a:r>
            <a:r>
              <a:rPr lang="en-US" dirty="0">
                <a:effectLst/>
                <a:latin typeface="Arial"/>
                <a:cs typeface="Arial"/>
              </a:rPr>
              <a:t>Sends trap messages to the NM station.</a:t>
            </a:r>
            <a:br>
              <a:rPr lang="en-US" dirty="0">
                <a:cs typeface="+mn-lt"/>
              </a:rPr>
            </a:br>
            <a:r>
              <a:rPr lang="en-US" dirty="0">
                <a:effectLst/>
                <a:latin typeface="Arial"/>
                <a:cs typeface="Arial"/>
              </a:rPr>
              <a:t>3. NMS</a:t>
            </a:r>
            <a:br>
              <a:rPr lang="en-US" dirty="0">
                <a:cs typeface="+mn-lt"/>
              </a:rPr>
            </a:br>
            <a:r>
              <a:rPr lang="en-US" dirty="0">
                <a:latin typeface="Arial"/>
                <a:cs typeface="Arial"/>
              </a:rPr>
              <a:t>-  </a:t>
            </a:r>
            <a:r>
              <a:rPr lang="en-US" dirty="0">
                <a:effectLst/>
                <a:latin typeface="Arial"/>
                <a:cs typeface="Arial"/>
              </a:rPr>
              <a:t>Network Management System (NMS) is the network management software run on the Network</a:t>
            </a:r>
            <a:r>
              <a:rPr lang="en-US" dirty="0">
                <a:latin typeface="Arial"/>
                <a:cs typeface="Arial"/>
              </a:rPr>
              <a:t> </a:t>
            </a:r>
            <a:r>
              <a:rPr lang="en-US" dirty="0">
                <a:effectLst/>
                <a:latin typeface="Arial"/>
                <a:cs typeface="Arial"/>
              </a:rPr>
              <a:t>Management station (NM station). The network manager sends requests to the managed devices and</a:t>
            </a:r>
            <a:r>
              <a:rPr lang="en-US" dirty="0">
                <a:latin typeface="Arial"/>
                <a:cs typeface="Arial"/>
              </a:rPr>
              <a:t> </a:t>
            </a:r>
            <a:r>
              <a:rPr lang="en-US" dirty="0">
                <a:effectLst/>
                <a:latin typeface="Arial"/>
                <a:cs typeface="Arial"/>
              </a:rPr>
              <a:t>monitors and configures the network devices through NMS.</a:t>
            </a:r>
            <a:br>
              <a:rPr lang="en-US" dirty="0">
                <a:cs typeface="+mn-lt"/>
              </a:rPr>
            </a:br>
            <a:r>
              <a:rPr lang="en-US" dirty="0">
                <a:latin typeface="Arial"/>
                <a:cs typeface="Arial"/>
              </a:rPr>
              <a:t>-  </a:t>
            </a:r>
            <a:r>
              <a:rPr lang="en-US" dirty="0">
                <a:effectLst/>
                <a:latin typeface="Arial"/>
                <a:cs typeface="Arial"/>
              </a:rPr>
              <a:t>In SNMP, the NMS and the agent communicate through packet exchanging.</a:t>
            </a:r>
            <a:br>
              <a:rPr lang="en-US" dirty="0">
                <a:cs typeface="+mn-lt"/>
              </a:rPr>
            </a:br>
            <a:r>
              <a:rPr lang="en-US" dirty="0">
                <a:latin typeface="Arial"/>
                <a:cs typeface="Arial"/>
              </a:rPr>
              <a:t>-  </a:t>
            </a:r>
            <a:r>
              <a:rPr lang="en-US" dirty="0">
                <a:effectLst/>
                <a:latin typeface="Arial"/>
                <a:cs typeface="Arial"/>
              </a:rPr>
              <a:t>The NMS acts as a manager and sends an SNMP request packet to the SNMP agent.</a:t>
            </a:r>
            <a:br>
              <a:rPr lang="en-US" dirty="0">
                <a:cs typeface="+mn-lt"/>
              </a:rPr>
            </a:br>
            <a:r>
              <a:rPr lang="en-US" dirty="0">
                <a:latin typeface="Arial"/>
                <a:cs typeface="Arial"/>
              </a:rPr>
              <a:t>-  </a:t>
            </a:r>
            <a:r>
              <a:rPr lang="en-US" dirty="0">
                <a:effectLst/>
                <a:latin typeface="Arial"/>
                <a:cs typeface="Arial"/>
              </a:rPr>
              <a:t>The agent searches in the MIB on the device for the required information and sends a response packet to the</a:t>
            </a:r>
            <a:r>
              <a:rPr lang="en-US" dirty="0">
                <a:latin typeface="Arial"/>
                <a:cs typeface="Arial"/>
              </a:rPr>
              <a:t> </a:t>
            </a:r>
            <a:r>
              <a:rPr lang="en-US" dirty="0">
                <a:effectLst/>
                <a:latin typeface="Arial"/>
                <a:cs typeface="Arial"/>
              </a:rPr>
              <a:t>NMS.</a:t>
            </a:r>
            <a:br>
              <a:rPr lang="en-US" dirty="0">
                <a:cs typeface="+mn-lt"/>
              </a:rPr>
            </a:br>
            <a:r>
              <a:rPr lang="en-US" dirty="0">
                <a:latin typeface="Arial"/>
                <a:cs typeface="Arial"/>
              </a:rPr>
              <a:t>-  </a:t>
            </a:r>
            <a:r>
              <a:rPr lang="en-US" dirty="0">
                <a:effectLst/>
                <a:latin typeface="Arial"/>
                <a:cs typeface="Arial"/>
              </a:rPr>
              <a:t>The agent sends a trap message to the NMS when the value of some module on the managed device </a:t>
            </a:r>
            <a:r>
              <a:rPr lang="en-US" dirty="0">
                <a:latin typeface="Arial"/>
                <a:cs typeface="Arial"/>
              </a:rPr>
              <a:t>exceeds the</a:t>
            </a:r>
            <a:r>
              <a:rPr lang="en-US" dirty="0">
                <a:effectLst/>
                <a:latin typeface="Arial"/>
                <a:cs typeface="Arial"/>
              </a:rPr>
              <a:t> defined threshold. According to the trap message, the network manager can process the occurred event in</a:t>
            </a:r>
            <a:r>
              <a:rPr lang="en-US" dirty="0">
                <a:latin typeface="Arial"/>
                <a:cs typeface="Arial"/>
              </a:rPr>
              <a:t> </a:t>
            </a:r>
            <a:r>
              <a:rPr lang="en-US" dirty="0">
                <a:effectLst/>
                <a:latin typeface="Arial"/>
                <a:cs typeface="Arial"/>
              </a:rPr>
              <a:t>time</a:t>
            </a:r>
            <a:endParaRPr lang="en-US" dirty="0">
              <a:latin typeface="Arial"/>
              <a:cs typeface="Arial"/>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125</a:t>
            </a:fld>
            <a:endParaRPr lang="ru-RU" noProof="0"/>
          </a:p>
        </p:txBody>
      </p:sp>
    </p:spTree>
    <p:extLst>
      <p:ext uri="{BB962C8B-B14F-4D97-AF65-F5344CB8AC3E}">
        <p14:creationId xmlns:p14="http://schemas.microsoft.com/office/powerpoint/2010/main" val="20894210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To simplify the development of the Agent side, SNMP only defines two kinds of operations --- Get</a:t>
            </a:r>
            <a:r>
              <a:rPr lang="en-US" dirty="0">
                <a:latin typeface="Arial"/>
                <a:cs typeface="Arial"/>
              </a:rPr>
              <a:t> </a:t>
            </a:r>
            <a:r>
              <a:rPr lang="en-US" dirty="0">
                <a:effectLst/>
                <a:latin typeface="Arial"/>
                <a:cs typeface="Arial"/>
              </a:rPr>
              <a:t>and Set.</a:t>
            </a:r>
            <a:r>
              <a:rPr lang="en-US" dirty="0">
                <a:latin typeface="Arial"/>
                <a:cs typeface="Arial"/>
              </a:rPr>
              <a:t> </a:t>
            </a:r>
            <a:endParaRPr lang="ru-RU"/>
          </a:p>
          <a:p>
            <a:pPr marL="171450" indent="-171450">
              <a:buFont typeface="Calibri"/>
              <a:buChar char="-"/>
            </a:pPr>
            <a:r>
              <a:rPr lang="en-US" dirty="0">
                <a:effectLst/>
                <a:latin typeface="Arial"/>
                <a:cs typeface="Arial"/>
              </a:rPr>
              <a:t>Get is used to obtain management information from managed equipment. And</a:t>
            </a:r>
            <a:r>
              <a:rPr lang="en-US" dirty="0">
                <a:latin typeface="Arial"/>
                <a:cs typeface="Arial"/>
              </a:rPr>
              <a:t> </a:t>
            </a:r>
            <a:endParaRPr lang="en-US">
              <a:latin typeface="Calibri" panose="020F0502020204030204"/>
              <a:cs typeface="Calibri" panose="020F0502020204030204"/>
            </a:endParaRPr>
          </a:p>
          <a:p>
            <a:pPr marL="171450" indent="-171450">
              <a:buFont typeface="Calibri"/>
              <a:buChar char="-"/>
            </a:pPr>
            <a:r>
              <a:rPr lang="en-US" dirty="0">
                <a:effectLst/>
                <a:latin typeface="Arial"/>
                <a:cs typeface="Arial"/>
              </a:rPr>
              <a:t>Set is used</a:t>
            </a:r>
            <a:r>
              <a:rPr lang="en-US" dirty="0">
                <a:latin typeface="Arial"/>
                <a:cs typeface="Arial"/>
              </a:rPr>
              <a:t> </a:t>
            </a:r>
            <a:r>
              <a:rPr lang="en-US" dirty="0">
                <a:effectLst/>
                <a:latin typeface="Arial"/>
                <a:cs typeface="Arial"/>
              </a:rPr>
              <a:t>to configure managed equipment via setting the value of variable.</a:t>
            </a:r>
            <a:endParaRPr lang="en-US" dirty="0">
              <a:latin typeface="Calibri" panose="020F0502020204030204"/>
              <a:cs typeface="Calibri" panose="020F0502020204030204"/>
            </a:endParaRPr>
          </a:p>
          <a:p>
            <a:endParaRPr lang="en-US" dirty="0">
              <a:latin typeface="Arial"/>
              <a:cs typeface="Arial"/>
            </a:endParaRPr>
          </a:p>
          <a:p>
            <a:r>
              <a:rPr lang="en-US" dirty="0">
                <a:effectLst/>
                <a:latin typeface="Arial"/>
                <a:cs typeface="Arial"/>
              </a:rPr>
              <a:t>NMS and Agent transfer management information to each other via packet. And SNMP V1 only</a:t>
            </a:r>
            <a:r>
              <a:rPr lang="en-US" dirty="0">
                <a:latin typeface="Arial"/>
                <a:cs typeface="Arial"/>
              </a:rPr>
              <a:t> </a:t>
            </a:r>
            <a:r>
              <a:rPr lang="en-US" dirty="0">
                <a:effectLst/>
                <a:latin typeface="Arial"/>
                <a:cs typeface="Arial"/>
              </a:rPr>
              <a:t>defines five kinds of packets:</a:t>
            </a:r>
            <a:br>
              <a:rPr lang="en-US" dirty="0">
                <a:cs typeface="+mn-lt"/>
              </a:rPr>
            </a:br>
            <a:r>
              <a:rPr lang="en-US" dirty="0">
                <a:latin typeface="Arial"/>
                <a:cs typeface="Arial"/>
              </a:rPr>
              <a:t>-  Get</a:t>
            </a:r>
            <a:r>
              <a:rPr lang="en-US" dirty="0">
                <a:effectLst/>
                <a:latin typeface="Arial"/>
                <a:cs typeface="Arial"/>
              </a:rPr>
              <a:t> Request packet: Used to get the value of specified management variable.</a:t>
            </a:r>
            <a:br>
              <a:rPr lang="en-US" dirty="0">
                <a:cs typeface="+mn-lt"/>
              </a:rPr>
            </a:br>
            <a:r>
              <a:rPr lang="en-US" dirty="0">
                <a:latin typeface="Arial"/>
                <a:cs typeface="Arial"/>
              </a:rPr>
              <a:t>-  </a:t>
            </a:r>
            <a:r>
              <a:rPr lang="en-US" dirty="0" err="1">
                <a:latin typeface="Arial"/>
                <a:cs typeface="Arial"/>
              </a:rPr>
              <a:t>GetNext</a:t>
            </a:r>
            <a:r>
              <a:rPr lang="en-US" dirty="0">
                <a:effectLst/>
                <a:latin typeface="Arial"/>
                <a:cs typeface="Arial"/>
              </a:rPr>
              <a:t> Request packet: Used to continuously get the values of a group of variables.</a:t>
            </a:r>
            <a:br>
              <a:rPr lang="en-US" dirty="0">
                <a:cs typeface="+mn-lt"/>
              </a:rPr>
            </a:br>
            <a:r>
              <a:rPr lang="en-US" dirty="0">
                <a:latin typeface="Arial"/>
                <a:cs typeface="Arial"/>
              </a:rPr>
              <a:t>-  </a:t>
            </a:r>
            <a:r>
              <a:rPr lang="en-US" dirty="0" err="1">
                <a:effectLst/>
                <a:latin typeface="Arial"/>
                <a:cs typeface="Arial"/>
              </a:rPr>
              <a:t>GetResponse</a:t>
            </a:r>
            <a:r>
              <a:rPr lang="en-US" dirty="0">
                <a:effectLst/>
                <a:latin typeface="Arial"/>
                <a:cs typeface="Arial"/>
              </a:rPr>
              <a:t> packet: Used to respond request, return value for request or error type, etc.</a:t>
            </a:r>
            <a:br>
              <a:rPr lang="en-US" dirty="0">
                <a:cs typeface="+mn-lt"/>
              </a:rPr>
            </a:br>
            <a:r>
              <a:rPr lang="en-US" dirty="0">
                <a:latin typeface="Arial"/>
                <a:cs typeface="Arial"/>
              </a:rPr>
              <a:t>-  </a:t>
            </a:r>
            <a:r>
              <a:rPr lang="en-US" dirty="0">
                <a:effectLst/>
                <a:latin typeface="Arial"/>
                <a:cs typeface="Arial"/>
              </a:rPr>
              <a:t>Set Request packet: Used to set the specified management variable.</a:t>
            </a:r>
            <a:br>
              <a:rPr lang="en-US" dirty="0">
                <a:cs typeface="+mn-lt"/>
              </a:rPr>
            </a:br>
            <a:r>
              <a:rPr lang="en-US" dirty="0">
                <a:latin typeface="Arial"/>
                <a:cs typeface="Arial"/>
              </a:rPr>
              <a:t>-  </a:t>
            </a:r>
            <a:r>
              <a:rPr lang="en-US" dirty="0">
                <a:effectLst/>
                <a:latin typeface="Arial"/>
                <a:cs typeface="Arial"/>
              </a:rPr>
              <a:t>Trap packet: Used for managed equipment to send information to NMS initiatively in urgent</a:t>
            </a:r>
            <a:br>
              <a:rPr lang="en-US" dirty="0">
                <a:cs typeface="+mn-lt"/>
              </a:rPr>
            </a:br>
            <a:r>
              <a:rPr lang="en-US" dirty="0">
                <a:effectLst/>
                <a:latin typeface="Arial"/>
                <a:cs typeface="Arial"/>
              </a:rPr>
              <a:t>cases.</a:t>
            </a:r>
            <a:br>
              <a:rPr lang="en-US" dirty="0">
                <a:cs typeface="+mn-lt"/>
              </a:rPr>
            </a:br>
            <a:r>
              <a:rPr lang="en-US" dirty="0">
                <a:latin typeface="Arial"/>
                <a:cs typeface="Arial"/>
              </a:rPr>
              <a:t>-  </a:t>
            </a:r>
            <a:r>
              <a:rPr lang="en-US" dirty="0" err="1">
                <a:effectLst/>
                <a:latin typeface="Arial"/>
                <a:cs typeface="Arial"/>
              </a:rPr>
              <a:t>GetRequest</a:t>
            </a:r>
            <a:r>
              <a:rPr lang="en-US" dirty="0">
                <a:effectLst/>
                <a:latin typeface="Arial"/>
                <a:cs typeface="Arial"/>
              </a:rPr>
              <a:t> and </a:t>
            </a:r>
            <a:r>
              <a:rPr lang="en-US" dirty="0" err="1">
                <a:effectLst/>
                <a:latin typeface="Arial"/>
                <a:cs typeface="Arial"/>
              </a:rPr>
              <a:t>GetNextRequest</a:t>
            </a:r>
            <a:r>
              <a:rPr lang="en-US" dirty="0">
                <a:effectLst/>
                <a:latin typeface="Arial"/>
                <a:cs typeface="Arial"/>
              </a:rPr>
              <a:t> are used to obtain information of the managed object in NM.</a:t>
            </a:r>
            <a:br>
              <a:rPr lang="en-US" dirty="0">
                <a:cs typeface="+mn-lt"/>
              </a:rPr>
            </a:br>
            <a:r>
              <a:rPr lang="en-US" dirty="0">
                <a:latin typeface="Arial"/>
                <a:cs typeface="Arial"/>
              </a:rPr>
              <a:t>-  </a:t>
            </a:r>
            <a:r>
              <a:rPr lang="en-US" dirty="0" err="1">
                <a:effectLst/>
                <a:latin typeface="Arial"/>
                <a:cs typeface="Arial"/>
              </a:rPr>
              <a:t>SetRequest</a:t>
            </a:r>
            <a:r>
              <a:rPr lang="en-US" dirty="0">
                <a:effectLst/>
                <a:latin typeface="Arial"/>
                <a:cs typeface="Arial"/>
              </a:rPr>
              <a:t> is used to configure the managed object. </a:t>
            </a:r>
            <a:endParaRPr lang="en-US">
              <a:latin typeface="Calibri" panose="020F0502020204030204"/>
              <a:cs typeface="Calibri" panose="020F0502020204030204"/>
            </a:endParaRPr>
          </a:p>
          <a:p>
            <a:endParaRPr lang="en-US" dirty="0">
              <a:latin typeface="Arial"/>
              <a:cs typeface="Arial"/>
            </a:endParaRPr>
          </a:p>
          <a:p>
            <a:r>
              <a:rPr lang="en-US" dirty="0">
                <a:effectLst/>
                <a:latin typeface="Arial"/>
                <a:cs typeface="Arial"/>
              </a:rPr>
              <a:t>These three kinds of requests correspond with</a:t>
            </a:r>
            <a:r>
              <a:rPr lang="en-US" dirty="0">
                <a:latin typeface="Arial"/>
                <a:cs typeface="Arial"/>
              </a:rPr>
              <a:t> </a:t>
            </a:r>
            <a:r>
              <a:rPr lang="en-US" dirty="0">
                <a:effectLst/>
                <a:latin typeface="Arial"/>
                <a:cs typeface="Arial"/>
              </a:rPr>
              <a:t>three kinds of SNMP messages.</a:t>
            </a:r>
            <a:r>
              <a:rPr lang="en-US" dirty="0">
                <a:latin typeface="Arial"/>
                <a:cs typeface="Arial"/>
              </a:rPr>
              <a:t> </a:t>
            </a:r>
            <a:endParaRPr lang="en-US" dirty="0">
              <a:latin typeface="Calibri" panose="020F0502020204030204"/>
              <a:cs typeface="Calibri" panose="020F0502020204030204"/>
            </a:endParaRPr>
          </a:p>
          <a:p>
            <a:pPr marL="171450" indent="-171450">
              <a:buFont typeface="Calibri"/>
              <a:buChar char="-"/>
            </a:pPr>
            <a:r>
              <a:rPr lang="en-US" dirty="0">
                <a:effectLst/>
                <a:latin typeface="Arial"/>
                <a:cs typeface="Arial"/>
              </a:rPr>
              <a:t>Agent responds them via sending </a:t>
            </a:r>
            <a:r>
              <a:rPr lang="en-US" dirty="0" err="1">
                <a:effectLst/>
                <a:latin typeface="Arial"/>
                <a:cs typeface="Arial"/>
              </a:rPr>
              <a:t>GetResponse</a:t>
            </a:r>
            <a:r>
              <a:rPr lang="en-US" dirty="0">
                <a:effectLst/>
                <a:latin typeface="Arial"/>
                <a:cs typeface="Arial"/>
              </a:rPr>
              <a:t> message.</a:t>
            </a:r>
            <a:endParaRPr lang="en-US" dirty="0">
              <a:latin typeface="Calibri" panose="020F0502020204030204"/>
              <a:cs typeface="Calibri" panose="020F0502020204030204"/>
            </a:endParaRPr>
          </a:p>
          <a:p>
            <a:pPr marL="171450" indent="-171450">
              <a:buFont typeface="Calibri"/>
              <a:buChar char="-"/>
            </a:pPr>
            <a:r>
              <a:rPr lang="en-US" dirty="0">
                <a:effectLst/>
                <a:latin typeface="Arial"/>
                <a:cs typeface="Arial"/>
              </a:rPr>
              <a:t>Trap is generated by Agent. It is used to report abnormal event of the managed equipment to the</a:t>
            </a:r>
            <a:r>
              <a:rPr lang="en-US" dirty="0">
                <a:latin typeface="Arial"/>
                <a:cs typeface="Arial"/>
              </a:rPr>
              <a:t> </a:t>
            </a:r>
            <a:r>
              <a:rPr lang="en-US" dirty="0">
                <a:effectLst/>
                <a:latin typeface="Arial"/>
                <a:cs typeface="Arial"/>
              </a:rPr>
              <a:t>NM. </a:t>
            </a:r>
            <a:endParaRPr lang="en-US" dirty="0">
              <a:latin typeface="Calibri" panose="020F0502020204030204"/>
              <a:cs typeface="Calibri" panose="020F0502020204030204"/>
            </a:endParaRPr>
          </a:p>
          <a:p>
            <a:pPr marL="171450" indent="-171450">
              <a:buFont typeface="Calibri"/>
              <a:buChar char="-"/>
            </a:pPr>
            <a:r>
              <a:rPr lang="en-US" dirty="0">
                <a:effectLst/>
                <a:latin typeface="Arial"/>
                <a:cs typeface="Arial"/>
              </a:rPr>
              <a:t>Agent will send Trap to notify NM when equipment gives alarm or important data is </a:t>
            </a:r>
            <a:r>
              <a:rPr lang="en-US" dirty="0">
                <a:latin typeface="Arial"/>
                <a:cs typeface="Arial"/>
              </a:rPr>
              <a:t>changed by </a:t>
            </a:r>
            <a:r>
              <a:rPr lang="en-US" dirty="0">
                <a:effectLst/>
                <a:latin typeface="Arial"/>
                <a:cs typeface="Arial"/>
              </a:rPr>
              <a:t>user/console/other </a:t>
            </a:r>
            <a:r>
              <a:rPr lang="en-US" dirty="0" err="1">
                <a:effectLst/>
                <a:latin typeface="Arial"/>
                <a:cs typeface="Arial"/>
              </a:rPr>
              <a:t>NMs.</a:t>
            </a:r>
            <a:r>
              <a:rPr lang="en-US" dirty="0">
                <a:latin typeface="Arial"/>
                <a:cs typeface="Arial"/>
              </a:rPr>
              <a:t> </a:t>
            </a:r>
            <a:endParaRPr lang="en-US">
              <a:latin typeface="Calibri" panose="020F0502020204030204"/>
              <a:cs typeface="Calibri" panose="020F0502020204030204"/>
            </a:endParaRPr>
          </a:p>
          <a:p>
            <a:endParaRPr lang="en-US" dirty="0">
              <a:latin typeface="Arial"/>
              <a:cs typeface="Arial"/>
            </a:endParaRPr>
          </a:p>
          <a:p>
            <a:pPr>
              <a:buFont typeface="Calibri"/>
            </a:pPr>
            <a:r>
              <a:rPr lang="en-US" dirty="0">
                <a:effectLst/>
                <a:latin typeface="Arial"/>
                <a:cs typeface="Arial"/>
              </a:rPr>
              <a:t>When SNMP Manager receives the Trap, relevant actions will be</a:t>
            </a:r>
            <a:r>
              <a:rPr lang="en-US" dirty="0">
                <a:latin typeface="Arial"/>
                <a:cs typeface="Arial"/>
              </a:rPr>
              <a:t> </a:t>
            </a:r>
            <a:r>
              <a:rPr lang="en-US" dirty="0">
                <a:effectLst/>
                <a:latin typeface="Arial"/>
                <a:cs typeface="Arial"/>
              </a:rPr>
              <a:t>initiated, such as diagnosing fault via polling, adopting recovery measures, modifying relevant</a:t>
            </a:r>
            <a:r>
              <a:rPr lang="en-US" dirty="0">
                <a:latin typeface="Arial"/>
                <a:cs typeface="Arial"/>
              </a:rPr>
              <a:t> </a:t>
            </a:r>
            <a:r>
              <a:rPr lang="en-US" dirty="0">
                <a:effectLst/>
                <a:latin typeface="Arial"/>
                <a:cs typeface="Arial"/>
              </a:rPr>
              <a:t>database of the NM.</a:t>
            </a:r>
            <a:endParaRPr lang="en-US" dirty="0">
              <a:cs typeface="Calibri" panose="020F0502020204030204"/>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126</a:t>
            </a:fld>
            <a:endParaRPr lang="ru-RU" noProof="0"/>
          </a:p>
        </p:txBody>
      </p:sp>
    </p:spTree>
    <p:extLst>
      <p:ext uri="{BB962C8B-B14F-4D97-AF65-F5344CB8AC3E}">
        <p14:creationId xmlns:p14="http://schemas.microsoft.com/office/powerpoint/2010/main" val="22349886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SNMP request and response message operation are described in details as shown below:-</a:t>
            </a:r>
            <a:br>
              <a:rPr lang="en-US" dirty="0">
                <a:cs typeface="+mn-lt"/>
              </a:rPr>
            </a:br>
            <a:r>
              <a:rPr lang="en-US" dirty="0">
                <a:effectLst/>
                <a:latin typeface="Arial"/>
                <a:cs typeface="Arial"/>
              </a:rPr>
              <a:t>1. The agent receives an SNMP request packet from the NMS through UDP port 161.</a:t>
            </a:r>
            <a:br>
              <a:rPr lang="en-US" dirty="0">
                <a:cs typeface="+mn-lt"/>
              </a:rPr>
            </a:br>
            <a:r>
              <a:rPr lang="en-US" dirty="0">
                <a:effectLst/>
                <a:latin typeface="Arial"/>
                <a:cs typeface="Arial"/>
              </a:rPr>
              <a:t>2. The agent decodes the packet based on ASN.1 basic coding rules and represents it in an internal</a:t>
            </a:r>
            <a:r>
              <a:rPr lang="en-US" dirty="0">
                <a:latin typeface="Arial"/>
                <a:cs typeface="Arial"/>
              </a:rPr>
              <a:t> </a:t>
            </a:r>
            <a:r>
              <a:rPr lang="en-US" dirty="0">
                <a:effectLst/>
                <a:latin typeface="Arial"/>
                <a:cs typeface="Arial"/>
              </a:rPr>
              <a:t>data structure. The agent discards the packet if there is a decoding failure.</a:t>
            </a:r>
            <a:br>
              <a:rPr lang="en-US" dirty="0">
                <a:cs typeface="+mn-lt"/>
              </a:rPr>
            </a:br>
            <a:r>
              <a:rPr lang="en-US" dirty="0">
                <a:effectLst/>
                <a:latin typeface="Arial"/>
                <a:cs typeface="Arial"/>
              </a:rPr>
              <a:t>3. The agent gets the version number from the packet. The agent discards the packet if the version is</a:t>
            </a:r>
            <a:r>
              <a:rPr lang="en-US" dirty="0">
                <a:latin typeface="Arial"/>
                <a:cs typeface="Arial"/>
              </a:rPr>
              <a:t> </a:t>
            </a:r>
            <a:r>
              <a:rPr lang="en-US" dirty="0">
                <a:effectLst/>
                <a:latin typeface="Arial"/>
                <a:cs typeface="Arial"/>
              </a:rPr>
              <a:t>inconsistent with the SNMP version it supports.</a:t>
            </a:r>
            <a:br>
              <a:rPr lang="en-US" dirty="0">
                <a:cs typeface="+mn-lt"/>
              </a:rPr>
            </a:br>
            <a:r>
              <a:rPr lang="en-US" dirty="0">
                <a:effectLst/>
                <a:latin typeface="Arial"/>
                <a:cs typeface="Arial"/>
              </a:rPr>
              <a:t>4. The agent gets the community name from the packet. The community name is filled by the NMS</a:t>
            </a:r>
            <a:r>
              <a:rPr lang="en-US" dirty="0">
                <a:latin typeface="Arial"/>
                <a:cs typeface="Arial"/>
              </a:rPr>
              <a:t> </a:t>
            </a:r>
            <a:r>
              <a:rPr lang="en-US" dirty="0">
                <a:effectLst/>
                <a:latin typeface="Arial"/>
                <a:cs typeface="Arial"/>
              </a:rPr>
              <a:t>that sends the request. If the community name is inconsistent with that of the agent, the packet is</a:t>
            </a:r>
            <a:r>
              <a:rPr lang="en-US" dirty="0">
                <a:latin typeface="Arial"/>
                <a:cs typeface="Arial"/>
              </a:rPr>
              <a:t> </a:t>
            </a:r>
            <a:r>
              <a:rPr lang="en-US" dirty="0">
                <a:effectLst/>
                <a:latin typeface="Arial"/>
                <a:cs typeface="Arial"/>
              </a:rPr>
              <a:t>discarded. A trap message or an Inform packet is generated simultaneously.</a:t>
            </a:r>
            <a:br>
              <a:rPr lang="en-US" dirty="0">
                <a:cs typeface="+mn-lt"/>
              </a:rPr>
            </a:br>
            <a:r>
              <a:rPr lang="en-US" dirty="0">
                <a:effectLst/>
                <a:latin typeface="Arial"/>
                <a:cs typeface="Arial"/>
              </a:rPr>
              <a:t>5. The agent gets PDUs from the authenticated ASN.1 object. If failed to get the PDUs, the agent</a:t>
            </a:r>
            <a:r>
              <a:rPr lang="en-US" dirty="0">
                <a:latin typeface="Arial"/>
                <a:cs typeface="Arial"/>
              </a:rPr>
              <a:t> </a:t>
            </a:r>
            <a:r>
              <a:rPr lang="en-US" dirty="0">
                <a:effectLst/>
                <a:latin typeface="Arial"/>
                <a:cs typeface="Arial"/>
              </a:rPr>
              <a:t>discards the packet; otherwise, the agent processes the PDUs.</a:t>
            </a:r>
            <a:br>
              <a:rPr lang="en-US" dirty="0">
                <a:cs typeface="+mn-lt"/>
              </a:rPr>
            </a:br>
            <a:r>
              <a:rPr lang="en-US" dirty="0">
                <a:effectLst/>
                <a:latin typeface="Arial"/>
                <a:cs typeface="Arial"/>
              </a:rPr>
              <a:t>6. The agent processes PDUs differently and gets the management variables of the corresponding</a:t>
            </a:r>
            <a:br>
              <a:rPr lang="en-US" dirty="0">
                <a:cs typeface="+mn-lt"/>
              </a:rPr>
            </a:br>
            <a:r>
              <a:rPr lang="en-US" dirty="0">
                <a:effectLst/>
                <a:latin typeface="Arial"/>
                <a:cs typeface="Arial"/>
              </a:rPr>
              <a:t>protocol modules by searching nodes that correspond to management variables in the MIB.</a:t>
            </a:r>
            <a:br>
              <a:rPr lang="en-US" dirty="0">
                <a:cs typeface="+mn-lt"/>
              </a:rPr>
            </a:br>
            <a:r>
              <a:rPr lang="en-US" dirty="0">
                <a:effectLst/>
                <a:latin typeface="Arial"/>
                <a:cs typeface="Arial"/>
              </a:rPr>
              <a:t>7. The agent encapsulates the values of management variables in a PDU, uses the source IP address</a:t>
            </a:r>
            <a:r>
              <a:rPr lang="en-US" dirty="0">
                <a:latin typeface="Arial"/>
                <a:cs typeface="Arial"/>
              </a:rPr>
              <a:t> </a:t>
            </a:r>
            <a:r>
              <a:rPr lang="en-US" dirty="0">
                <a:effectLst/>
                <a:latin typeface="Arial"/>
                <a:cs typeface="Arial"/>
              </a:rPr>
              <a:t>and port of the request packet as the destination IP address and port, and adds the SNMP version</a:t>
            </a:r>
            <a:r>
              <a:rPr lang="en-US" dirty="0">
                <a:latin typeface="Arial"/>
                <a:cs typeface="Arial"/>
              </a:rPr>
              <a:t> </a:t>
            </a:r>
            <a:r>
              <a:rPr lang="en-US" dirty="0">
                <a:effectLst/>
                <a:latin typeface="Arial"/>
                <a:cs typeface="Arial"/>
              </a:rPr>
              <a:t>number. A response packet is then generated. After being coded, the response packet is sent to</a:t>
            </a:r>
            <a:r>
              <a:rPr lang="en-US" dirty="0">
                <a:latin typeface="Arial"/>
                <a:cs typeface="Arial"/>
              </a:rPr>
              <a:t> </a:t>
            </a:r>
            <a:r>
              <a:rPr lang="en-US" dirty="0">
                <a:effectLst/>
                <a:latin typeface="Arial"/>
                <a:cs typeface="Arial"/>
              </a:rPr>
              <a:t>the NMS</a:t>
            </a:r>
            <a:br>
              <a:rPr lang="en-US" dirty="0">
                <a:cs typeface="+mn-lt"/>
              </a:rPr>
            </a:br>
            <a:endParaRPr lang="en-US" dirty="0">
              <a:latin typeface="Arial"/>
              <a:cs typeface="Arial"/>
            </a:endParaRPr>
          </a:p>
          <a:p>
            <a:r>
              <a:rPr lang="en-US" dirty="0">
                <a:effectLst/>
                <a:latin typeface="Arial"/>
                <a:cs typeface="Arial"/>
              </a:rPr>
              <a:t>Trap is an unprompted behavior of the managed device. It does not belong to the basic operations</a:t>
            </a:r>
            <a:r>
              <a:rPr lang="en-US" dirty="0">
                <a:latin typeface="Arial"/>
                <a:cs typeface="Arial"/>
              </a:rPr>
              <a:t> </a:t>
            </a:r>
            <a:r>
              <a:rPr lang="en-US" dirty="0">
                <a:effectLst/>
                <a:latin typeface="Arial"/>
                <a:cs typeface="Arial"/>
              </a:rPr>
              <a:t>on the NMS. As shown in the figure on the right above, if the value of some module exceeds the</a:t>
            </a:r>
            <a:r>
              <a:rPr lang="en-US" dirty="0">
                <a:latin typeface="Arial"/>
                <a:cs typeface="Arial"/>
              </a:rPr>
              <a:t> </a:t>
            </a:r>
            <a:r>
              <a:rPr lang="en-US" dirty="0">
                <a:effectLst/>
                <a:latin typeface="Arial"/>
                <a:cs typeface="Arial"/>
              </a:rPr>
              <a:t>defined threshold, the agent sends a trap message to the NMS. The NMS receives the trap message</a:t>
            </a:r>
            <a:r>
              <a:rPr lang="en-US" dirty="0">
                <a:latin typeface="Arial"/>
                <a:cs typeface="Arial"/>
              </a:rPr>
              <a:t> </a:t>
            </a:r>
            <a:r>
              <a:rPr lang="en-US" dirty="0">
                <a:effectLst/>
                <a:latin typeface="Arial"/>
                <a:cs typeface="Arial"/>
              </a:rPr>
              <a:t>from UDP port 162, according to which the manager can process the network abnormity in time. In</a:t>
            </a:r>
            <a:r>
              <a:rPr lang="en-US" dirty="0">
                <a:latin typeface="Arial"/>
                <a:cs typeface="Arial"/>
              </a:rPr>
              <a:t> </a:t>
            </a:r>
            <a:r>
              <a:rPr lang="en-US" dirty="0">
                <a:effectLst/>
                <a:latin typeface="Arial"/>
                <a:cs typeface="Arial"/>
              </a:rPr>
              <a:t>the case that the interface status changes, the agent also sends a trap message to the NMS. The</a:t>
            </a:r>
            <a:r>
              <a:rPr lang="en-US" dirty="0">
                <a:latin typeface="Arial"/>
                <a:cs typeface="Arial"/>
              </a:rPr>
              <a:t> </a:t>
            </a:r>
            <a:r>
              <a:rPr lang="en-US" dirty="0">
                <a:effectLst/>
                <a:latin typeface="Arial"/>
                <a:cs typeface="Arial"/>
              </a:rPr>
              <a:t>manager can then diagnose and rectify the fault according to the trap message.</a:t>
            </a:r>
            <a:endParaRPr lang="en-US" dirty="0">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127</a:t>
            </a:fld>
            <a:endParaRPr lang="ru-RU" noProof="0"/>
          </a:p>
        </p:txBody>
      </p:sp>
    </p:spTree>
    <p:extLst>
      <p:ext uri="{BB962C8B-B14F-4D97-AF65-F5344CB8AC3E}">
        <p14:creationId xmlns:p14="http://schemas.microsoft.com/office/powerpoint/2010/main" val="39839571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There are three versions of SNMP: SNMPv1, SNMPv2c, and SNMPv3.</a:t>
            </a:r>
            <a:br>
              <a:rPr lang="en-US" dirty="0">
                <a:cs typeface="+mn-lt"/>
              </a:rPr>
            </a:br>
            <a:r>
              <a:rPr lang="en-US" dirty="0">
                <a:effectLst/>
                <a:latin typeface="Arial"/>
                <a:cs typeface="Arial"/>
              </a:rPr>
              <a:t> </a:t>
            </a:r>
            <a:endParaRPr lang="ru-RU"/>
          </a:p>
          <a:p>
            <a:r>
              <a:rPr lang="en-US" dirty="0">
                <a:effectLst/>
                <a:latin typeface="Arial"/>
                <a:cs typeface="Arial"/>
              </a:rPr>
              <a:t>In SNMPv1 and SNMPv2c, the NMS controls the authority to access managed nodes by using the</a:t>
            </a:r>
            <a:r>
              <a:rPr lang="en-US" dirty="0">
                <a:latin typeface="Arial"/>
                <a:cs typeface="Arial"/>
              </a:rPr>
              <a:t> </a:t>
            </a:r>
            <a:r>
              <a:rPr lang="en-US" dirty="0">
                <a:effectLst/>
                <a:latin typeface="Arial"/>
                <a:cs typeface="Arial"/>
              </a:rPr>
              <a:t>community name list. The agent does not check the validity of the community name. SNMP packets</a:t>
            </a:r>
            <a:r>
              <a:rPr lang="en-US" dirty="0">
                <a:latin typeface="Arial"/>
                <a:cs typeface="Arial"/>
              </a:rPr>
              <a:t> </a:t>
            </a:r>
            <a:r>
              <a:rPr lang="en-US" dirty="0">
                <a:effectLst/>
                <a:latin typeface="Arial"/>
                <a:cs typeface="Arial"/>
              </a:rPr>
              <a:t>are transferred without encryption. That is, security is not guaranteed for authentication and</a:t>
            </a:r>
            <a:r>
              <a:rPr lang="en-US" dirty="0">
                <a:latin typeface="Arial"/>
                <a:cs typeface="Arial"/>
              </a:rPr>
              <a:t> </a:t>
            </a:r>
            <a:r>
              <a:rPr lang="en-US" dirty="0">
                <a:effectLst/>
                <a:latin typeface="Arial"/>
                <a:cs typeface="Arial"/>
              </a:rPr>
              <a:t>confidentiality.</a:t>
            </a:r>
            <a:br>
              <a:rPr lang="en-US" dirty="0">
                <a:cs typeface="+mn-lt"/>
              </a:rPr>
            </a:br>
            <a:endParaRPr lang="en-US" dirty="0">
              <a:latin typeface="Arial"/>
              <a:cs typeface="Arial"/>
            </a:endParaRPr>
          </a:p>
          <a:p>
            <a:r>
              <a:rPr lang="en-US" dirty="0">
                <a:effectLst/>
                <a:latin typeface="Arial"/>
                <a:cs typeface="Arial"/>
              </a:rPr>
              <a:t>Compared with SNMPv1, SNMPv2c supports:</a:t>
            </a:r>
            <a:br>
              <a:rPr lang="en-US" dirty="0">
                <a:cs typeface="+mn-lt"/>
              </a:rPr>
            </a:br>
            <a:r>
              <a:rPr lang="en-US" dirty="0">
                <a:latin typeface="Arial"/>
                <a:cs typeface="Arial"/>
              </a:rPr>
              <a:t>-</a:t>
            </a:r>
            <a:r>
              <a:rPr lang="en-US" dirty="0">
                <a:effectLst/>
                <a:latin typeface="Arial"/>
                <a:cs typeface="Arial"/>
              </a:rPr>
              <a:t> More operations and data types</a:t>
            </a:r>
            <a:br>
              <a:rPr lang="en-US" dirty="0">
                <a:cs typeface="+mn-lt"/>
              </a:rPr>
            </a:br>
            <a:r>
              <a:rPr lang="en-US" dirty="0">
                <a:latin typeface="Arial"/>
                <a:cs typeface="Arial"/>
              </a:rPr>
              <a:t>-</a:t>
            </a:r>
            <a:r>
              <a:rPr lang="en-US" dirty="0">
                <a:effectLst/>
                <a:latin typeface="Arial"/>
                <a:cs typeface="Arial"/>
              </a:rPr>
              <a:t> Plenty of error codes</a:t>
            </a:r>
            <a:br>
              <a:rPr lang="en-US" dirty="0">
                <a:cs typeface="+mn-lt"/>
              </a:rPr>
            </a:br>
            <a:r>
              <a:rPr lang="en-US" dirty="0">
                <a:latin typeface="Arial"/>
                <a:cs typeface="Arial"/>
              </a:rPr>
              <a:t>-</a:t>
            </a:r>
            <a:r>
              <a:rPr lang="en-US" dirty="0">
                <a:effectLst/>
                <a:latin typeface="Arial"/>
                <a:cs typeface="Arial"/>
              </a:rPr>
              <a:t> Multiple transport layer protocols</a:t>
            </a:r>
            <a:br>
              <a:rPr lang="en-US" dirty="0">
                <a:cs typeface="+mn-lt"/>
              </a:rPr>
            </a:br>
            <a:endParaRPr lang="en-US" dirty="0">
              <a:latin typeface="Arial"/>
              <a:cs typeface="Arial"/>
            </a:endParaRPr>
          </a:p>
          <a:p>
            <a:r>
              <a:rPr lang="en-US" dirty="0">
                <a:effectLst/>
                <a:latin typeface="Arial"/>
                <a:cs typeface="Arial"/>
              </a:rPr>
              <a:t>SNMPv3 provides all the functions of SNMPv1 and SNMPv2, and features a security mechanism that</a:t>
            </a:r>
            <a:r>
              <a:rPr lang="en-US" dirty="0">
                <a:latin typeface="Arial"/>
                <a:cs typeface="Arial"/>
              </a:rPr>
              <a:t> </a:t>
            </a:r>
            <a:r>
              <a:rPr lang="en-US" dirty="0">
                <a:effectLst/>
                <a:latin typeface="Arial"/>
                <a:cs typeface="Arial"/>
              </a:rPr>
              <a:t>authenticates and encrypts SNMP packets. In terms of security, SNMPv3 emphasizes security of data</a:t>
            </a:r>
            <a:r>
              <a:rPr lang="en-US" dirty="0">
                <a:latin typeface="Arial"/>
                <a:cs typeface="Arial"/>
              </a:rPr>
              <a:t> </a:t>
            </a:r>
            <a:r>
              <a:rPr lang="en-US" dirty="0">
                <a:effectLst/>
                <a:latin typeface="Arial"/>
                <a:cs typeface="Arial"/>
              </a:rPr>
              <a:t>and access control.</a:t>
            </a:r>
            <a:br>
              <a:rPr lang="en-US" dirty="0">
                <a:cs typeface="+mn-lt"/>
              </a:rPr>
            </a:br>
            <a:r>
              <a:rPr lang="en-US" dirty="0">
                <a:effectLst/>
                <a:latin typeface="Arial"/>
                <a:cs typeface="Arial"/>
              </a:rPr>
              <a:t>SNMPv3 ensures the security for SNMP packets in the following ways:</a:t>
            </a:r>
            <a:br>
              <a:rPr lang="en-US" dirty="0">
                <a:cs typeface="+mn-lt"/>
              </a:rPr>
            </a:br>
            <a:r>
              <a:rPr lang="en-US" dirty="0">
                <a:latin typeface="Arial"/>
                <a:cs typeface="Arial"/>
              </a:rPr>
              <a:t>- </a:t>
            </a:r>
            <a:r>
              <a:rPr lang="en-US" dirty="0">
                <a:effectLst/>
                <a:latin typeface="Arial"/>
                <a:cs typeface="Arial"/>
              </a:rPr>
              <a:t> Data integrity check</a:t>
            </a:r>
            <a:br>
              <a:rPr lang="en-US" dirty="0">
                <a:cs typeface="+mn-lt"/>
              </a:rPr>
            </a:br>
            <a:r>
              <a:rPr lang="en-US" dirty="0">
                <a:latin typeface="Arial"/>
                <a:cs typeface="Arial"/>
              </a:rPr>
              <a:t>- </a:t>
            </a:r>
            <a:r>
              <a:rPr lang="en-US" dirty="0">
                <a:effectLst/>
                <a:latin typeface="Arial"/>
                <a:cs typeface="Arial"/>
              </a:rPr>
              <a:t> The data cannot be modified in a unauthorized manner. The change of the data</a:t>
            </a:r>
            <a:r>
              <a:rPr lang="en-US" dirty="0">
                <a:latin typeface="Arial"/>
                <a:cs typeface="Arial"/>
              </a:rPr>
              <a:t> </a:t>
            </a:r>
            <a:r>
              <a:rPr lang="en-US" dirty="0">
                <a:effectLst/>
                <a:latin typeface="Arial"/>
                <a:cs typeface="Arial"/>
              </a:rPr>
              <a:t>sequence is limited to the allowed extent.</a:t>
            </a:r>
            <a:br>
              <a:rPr lang="en-US" dirty="0">
                <a:cs typeface="+mn-lt"/>
              </a:rPr>
            </a:br>
            <a:r>
              <a:rPr lang="en-US" dirty="0">
                <a:latin typeface="Arial"/>
                <a:cs typeface="Arial"/>
              </a:rPr>
              <a:t>-  </a:t>
            </a:r>
            <a:r>
              <a:rPr lang="en-US" dirty="0">
                <a:effectLst/>
                <a:latin typeface="Arial"/>
                <a:cs typeface="Arial"/>
              </a:rPr>
              <a:t>Data origin authentication</a:t>
            </a:r>
            <a:endParaRPr lang="en-US" dirty="0">
              <a:latin typeface="Calibri" panose="020F0502020204030204"/>
              <a:cs typeface="Calibri"/>
            </a:endParaRPr>
          </a:p>
          <a:p>
            <a:br>
              <a:rPr lang="en-US" dirty="0">
                <a:cs typeface="+mn-lt"/>
              </a:rPr>
            </a:br>
            <a:r>
              <a:rPr lang="en-US" dirty="0">
                <a:effectLst/>
                <a:latin typeface="Arial"/>
                <a:cs typeface="Arial"/>
              </a:rPr>
              <a:t> SNMPv3 authenticates the managed node from which the received packet</a:t>
            </a:r>
            <a:br>
              <a:rPr lang="en-US" dirty="0">
                <a:cs typeface="+mn-lt"/>
              </a:rPr>
            </a:br>
            <a:r>
              <a:rPr lang="en-US" dirty="0">
                <a:effectLst/>
                <a:latin typeface="Arial"/>
                <a:cs typeface="Arial"/>
              </a:rPr>
              <a:t>originates and not the application that generates the packet.</a:t>
            </a:r>
            <a:br>
              <a:rPr lang="en-US" dirty="0">
                <a:cs typeface="+mn-lt"/>
              </a:rPr>
            </a:br>
            <a:r>
              <a:rPr lang="en-US" dirty="0">
                <a:effectLst/>
                <a:latin typeface="Arial"/>
                <a:cs typeface="Arial"/>
              </a:rPr>
              <a:t> Data confidentiality</a:t>
            </a:r>
            <a:br>
              <a:rPr lang="en-US" dirty="0">
                <a:cs typeface="+mn-lt"/>
              </a:rPr>
            </a:br>
            <a:r>
              <a:rPr lang="en-US" dirty="0">
                <a:effectLst/>
                <a:latin typeface="Arial"/>
                <a:cs typeface="Arial"/>
              </a:rPr>
              <a:t> When the NMS or the agent receives a packet, it checks the time at which the</a:t>
            </a:r>
            <a:r>
              <a:rPr lang="en-US" dirty="0">
                <a:latin typeface="Arial"/>
                <a:cs typeface="Arial"/>
              </a:rPr>
              <a:t> </a:t>
            </a:r>
            <a:r>
              <a:rPr lang="en-US" dirty="0">
                <a:effectLst/>
                <a:latin typeface="Arial"/>
                <a:cs typeface="Arial"/>
              </a:rPr>
              <a:t>packet is generated. If the difference between the creation time and the system</a:t>
            </a:r>
            <a:r>
              <a:rPr lang="en-US" dirty="0">
                <a:latin typeface="Arial"/>
                <a:cs typeface="Arial"/>
              </a:rPr>
              <a:t> </a:t>
            </a:r>
            <a:r>
              <a:rPr lang="en-US" dirty="0">
                <a:effectLst/>
                <a:latin typeface="Arial"/>
                <a:cs typeface="Arial"/>
              </a:rPr>
              <a:t>time exceeds the threshold, the packet is discarded. In this way, the packets that</a:t>
            </a:r>
            <a:r>
              <a:rPr lang="en-US" dirty="0">
                <a:latin typeface="Arial"/>
                <a:cs typeface="Arial"/>
              </a:rPr>
              <a:t> </a:t>
            </a:r>
            <a:r>
              <a:rPr lang="en-US" dirty="0">
                <a:effectLst/>
                <a:latin typeface="Arial"/>
                <a:cs typeface="Arial"/>
              </a:rPr>
              <a:t>are modified by malicious users are not accepted.</a:t>
            </a:r>
            <a:endParaRPr lang="en-US" dirty="0">
              <a:cs typeface="Calibri"/>
            </a:endParaRPr>
          </a:p>
          <a:p>
            <a:r>
              <a:rPr lang="en-US" dirty="0">
                <a:effectLst/>
                <a:latin typeface="Arial"/>
                <a:cs typeface="Arial"/>
              </a:rPr>
              <a:t>SNMPv3 control the access to the MOs by the operations of the protocol.</a:t>
            </a:r>
            <a:endParaRPr lang="en-US" dirty="0">
              <a:latin typeface="Arial" panose="020B0604020202020204" pitchFamily="34" charset="0"/>
              <a:cs typeface="Arial" panose="020B0604020202020204" pitchFamily="34" charset="0"/>
            </a:endParaRPr>
          </a:p>
          <a:p>
            <a:endParaRPr lang="en-US"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129</a:t>
            </a:fld>
            <a:endParaRPr lang="ru-RU" noProof="0"/>
          </a:p>
        </p:txBody>
      </p:sp>
    </p:spTree>
    <p:extLst>
      <p:ext uri="{BB962C8B-B14F-4D97-AF65-F5344CB8AC3E}">
        <p14:creationId xmlns:p14="http://schemas.microsoft.com/office/powerpoint/2010/main" val="2885418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Segoe UI" panose="020B0502040204020203" pitchFamily="34" charset="0"/>
              </a:rPr>
              <a:t>Software defined networking is a new networking approach where physically</a:t>
            </a:r>
            <a:br>
              <a:rPr lang="en-US" sz="1800" dirty="0">
                <a:effectLst/>
                <a:latin typeface="Segoe UI" panose="020B0502040204020203" pitchFamily="34" charset="0"/>
              </a:rPr>
            </a:br>
            <a:r>
              <a:rPr lang="en-US" sz="1800" dirty="0">
                <a:effectLst/>
                <a:latin typeface="Segoe UI" panose="020B0502040204020203" pitchFamily="34" charset="0"/>
              </a:rPr>
              <a:t>separation of the network control plane from the forwarding plane. SDN introduces</a:t>
            </a:r>
            <a:br>
              <a:rPr lang="en-US" sz="1800" dirty="0">
                <a:effectLst/>
                <a:latin typeface="Segoe UI" panose="020B0502040204020203" pitchFamily="34" charset="0"/>
              </a:rPr>
            </a:br>
            <a:r>
              <a:rPr lang="en-US" sz="1800" dirty="0">
                <a:effectLst/>
                <a:latin typeface="Segoe UI" panose="020B0502040204020203" pitchFamily="34" charset="0"/>
              </a:rPr>
              <a:t>new component called controller, in which manage several devices in centralized</a:t>
            </a:r>
            <a:br>
              <a:rPr lang="en-US" sz="1800" dirty="0">
                <a:effectLst/>
                <a:latin typeface="Segoe UI" panose="020B0502040204020203" pitchFamily="34" charset="0"/>
              </a:rPr>
            </a:br>
            <a:r>
              <a:rPr lang="en-US" sz="1800" dirty="0">
                <a:effectLst/>
                <a:latin typeface="Segoe UI" panose="020B0502040204020203" pitchFamily="34" charset="0"/>
              </a:rPr>
              <a:t>manner.</a:t>
            </a:r>
            <a:endParaRPr lang="en-US" sz="1800" dirty="0">
              <a:effectLst/>
              <a:latin typeface="Arial" panose="020B0604020202020204" pitchFamily="34" charset="0"/>
            </a:endParaRPr>
          </a:p>
          <a:p>
            <a:r>
              <a:rPr lang="en-US" sz="1800" dirty="0">
                <a:effectLst/>
                <a:latin typeface="Segoe UI" panose="020B0502040204020203" pitchFamily="34" charset="0"/>
              </a:rPr>
              <a:t> It is reconstruction on the current networks. In future, new services are deployed by</a:t>
            </a:r>
            <a:br>
              <a:rPr lang="en-US" sz="1800" dirty="0">
                <a:effectLst/>
                <a:latin typeface="Segoe UI" panose="020B0502040204020203" pitchFamily="34" charset="0"/>
              </a:rPr>
            </a:br>
            <a:r>
              <a:rPr lang="en-US" sz="1800" dirty="0">
                <a:effectLst/>
                <a:latin typeface="Segoe UI" panose="020B0502040204020203" pitchFamily="34" charset="0"/>
              </a:rPr>
              <a:t>programming on the SDN controller and adding or upgrading the software programs</a:t>
            </a:r>
            <a:br>
              <a:rPr lang="en-US" sz="1800" dirty="0">
                <a:effectLst/>
                <a:latin typeface="Segoe UI" panose="020B0502040204020203" pitchFamily="34" charset="0"/>
              </a:rPr>
            </a:br>
            <a:r>
              <a:rPr lang="en-US" sz="1800" dirty="0">
                <a:effectLst/>
                <a:latin typeface="Segoe UI" panose="020B0502040204020203" pitchFamily="34" charset="0"/>
              </a:rPr>
              <a:t>on the SDN. Customer requirements can be met quickly.</a:t>
            </a:r>
            <a:endParaRPr lang="en-US" sz="1800" dirty="0">
              <a:effectLst/>
              <a:latin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16</a:t>
            </a:fld>
            <a:endParaRPr lang="ru-RU" noProof="0"/>
          </a:p>
        </p:txBody>
      </p:sp>
    </p:spTree>
    <p:extLst>
      <p:ext uri="{BB962C8B-B14F-4D97-AF65-F5344CB8AC3E}">
        <p14:creationId xmlns:p14="http://schemas.microsoft.com/office/powerpoint/2010/main" val="30504538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In traditional websites of World Wide Web (WWW) when the web service was just</a:t>
            </a:r>
            <a:r>
              <a:rPr lang="en-US" dirty="0">
                <a:latin typeface="Arial"/>
                <a:cs typeface="Arial"/>
              </a:rPr>
              <a:t> </a:t>
            </a:r>
            <a:r>
              <a:rPr lang="en-US" dirty="0">
                <a:effectLst/>
                <a:latin typeface="Arial"/>
                <a:cs typeface="Arial"/>
              </a:rPr>
              <a:t>developed during year 1992, the client only served as a web browser, which was use </a:t>
            </a:r>
            <a:r>
              <a:rPr lang="en-US" dirty="0">
                <a:latin typeface="Arial"/>
                <a:cs typeface="Arial"/>
              </a:rPr>
              <a:t>to </a:t>
            </a:r>
            <a:r>
              <a:rPr lang="en-US" dirty="0">
                <a:effectLst/>
                <a:latin typeface="Arial"/>
                <a:cs typeface="Arial"/>
              </a:rPr>
              <a:t>access the web server for information exchange. A web server is only a platform used for</a:t>
            </a:r>
            <a:r>
              <a:rPr lang="en-US" dirty="0">
                <a:latin typeface="Arial"/>
                <a:cs typeface="Arial"/>
              </a:rPr>
              <a:t> </a:t>
            </a:r>
            <a:r>
              <a:rPr lang="en-US" dirty="0">
                <a:effectLst/>
                <a:latin typeface="Arial"/>
                <a:cs typeface="Arial"/>
              </a:rPr>
              <a:t>providing information resources for web client, and no other services could be provided.</a:t>
            </a:r>
            <a:br>
              <a:rPr lang="en-US" dirty="0">
                <a:cs typeface="+mn-lt"/>
              </a:rPr>
            </a:br>
            <a:endParaRPr lang="en-US" dirty="0">
              <a:latin typeface="Arial"/>
              <a:cs typeface="Arial"/>
            </a:endParaRPr>
          </a:p>
          <a:p>
            <a:r>
              <a:rPr lang="en-US" dirty="0">
                <a:effectLst/>
                <a:latin typeface="Arial"/>
                <a:cs typeface="Arial"/>
              </a:rPr>
              <a:t>In conjunction with the web service growth till year 2006, web server now is no longer</a:t>
            </a:r>
            <a:r>
              <a:rPr lang="en-US" dirty="0">
                <a:latin typeface="Arial"/>
                <a:cs typeface="Arial"/>
              </a:rPr>
              <a:t> </a:t>
            </a:r>
            <a:r>
              <a:rPr lang="en-US" dirty="0">
                <a:effectLst/>
                <a:latin typeface="Arial"/>
                <a:cs typeface="Arial"/>
              </a:rPr>
              <a:t>serve for information exchange only, but other additional functions and services have been</a:t>
            </a:r>
            <a:r>
              <a:rPr lang="en-US" dirty="0">
                <a:latin typeface="Arial"/>
                <a:cs typeface="Arial"/>
              </a:rPr>
              <a:t> </a:t>
            </a:r>
            <a:r>
              <a:rPr lang="en-US" dirty="0">
                <a:effectLst/>
                <a:latin typeface="Arial"/>
                <a:cs typeface="Arial"/>
              </a:rPr>
              <a:t>added, such as remote application service etc.</a:t>
            </a:r>
            <a:br>
              <a:rPr lang="en-US" dirty="0">
                <a:cs typeface="+mn-lt"/>
              </a:rPr>
            </a:br>
            <a:r>
              <a:rPr lang="en-US" dirty="0">
                <a:latin typeface="Arial"/>
                <a:cs typeface="Arial"/>
              </a:rPr>
              <a:t>-  </a:t>
            </a:r>
            <a:r>
              <a:rPr lang="en-US" dirty="0">
                <a:effectLst/>
                <a:latin typeface="Arial"/>
                <a:cs typeface="Arial"/>
              </a:rPr>
              <a:t>SOAP (Simple Object Access Protocol) is the common method used for computer network</a:t>
            </a:r>
            <a:r>
              <a:rPr lang="en-US" dirty="0">
                <a:latin typeface="Arial"/>
                <a:cs typeface="Arial"/>
              </a:rPr>
              <a:t> </a:t>
            </a:r>
            <a:r>
              <a:rPr lang="en-US" dirty="0">
                <a:effectLst/>
                <a:latin typeface="Arial"/>
                <a:cs typeface="Arial"/>
              </a:rPr>
              <a:t>in web service implementation. It uses XML Information Set for its message format, and</a:t>
            </a:r>
            <a:r>
              <a:rPr lang="en-US" dirty="0">
                <a:latin typeface="Arial"/>
                <a:cs typeface="Arial"/>
              </a:rPr>
              <a:t> </a:t>
            </a:r>
            <a:r>
              <a:rPr lang="en-US" dirty="0">
                <a:effectLst/>
                <a:latin typeface="Arial"/>
                <a:cs typeface="Arial"/>
              </a:rPr>
              <a:t>depends on application layer protocols such as the most common HTTP protocol for</a:t>
            </a:r>
            <a:r>
              <a:rPr lang="en-US" dirty="0">
                <a:latin typeface="Arial"/>
                <a:cs typeface="Arial"/>
              </a:rPr>
              <a:t> </a:t>
            </a:r>
            <a:r>
              <a:rPr lang="en-US" dirty="0">
                <a:effectLst/>
                <a:latin typeface="Arial"/>
                <a:cs typeface="Arial"/>
              </a:rPr>
              <a:t>message transmission between client and web server.</a:t>
            </a:r>
            <a:br>
              <a:rPr lang="en-US" dirty="0">
                <a:cs typeface="+mn-lt"/>
              </a:rPr>
            </a:br>
            <a:r>
              <a:rPr lang="en-US" dirty="0">
                <a:latin typeface="Arial"/>
                <a:cs typeface="Arial"/>
              </a:rPr>
              <a:t>-  </a:t>
            </a:r>
            <a:r>
              <a:rPr lang="en-US" dirty="0">
                <a:effectLst/>
                <a:latin typeface="Arial"/>
                <a:cs typeface="Arial"/>
              </a:rPr>
              <a:t>RESTful Web service is a new type of web service built based on REST software</a:t>
            </a:r>
            <a:r>
              <a:rPr lang="en-US" dirty="0">
                <a:latin typeface="Arial"/>
                <a:cs typeface="Arial"/>
              </a:rPr>
              <a:t> </a:t>
            </a:r>
            <a:r>
              <a:rPr lang="en-US" dirty="0">
                <a:effectLst/>
                <a:latin typeface="Arial"/>
                <a:cs typeface="Arial"/>
              </a:rPr>
              <a:t>architectural style. It uses JSON (</a:t>
            </a:r>
            <a:r>
              <a:rPr lang="en-US" dirty="0" err="1">
                <a:effectLst/>
                <a:latin typeface="Arial"/>
                <a:cs typeface="Arial"/>
              </a:rPr>
              <a:t>Javascript</a:t>
            </a:r>
            <a:r>
              <a:rPr lang="en-US" dirty="0">
                <a:effectLst/>
                <a:latin typeface="Arial"/>
                <a:cs typeface="Arial"/>
              </a:rPr>
              <a:t> Object Notation) as its message format and also</a:t>
            </a:r>
            <a:br>
              <a:rPr lang="en-US" dirty="0">
                <a:cs typeface="+mn-lt"/>
              </a:rPr>
            </a:br>
            <a:r>
              <a:rPr lang="en-US" dirty="0">
                <a:effectLst/>
                <a:latin typeface="Arial"/>
                <a:cs typeface="Arial"/>
              </a:rPr>
              <a:t>relies on HTTP protocol as application layer message transmission medium.</a:t>
            </a:r>
            <a:br>
              <a:rPr lang="en-US" dirty="0">
                <a:cs typeface="+mn-lt"/>
              </a:rPr>
            </a:br>
            <a:r>
              <a:rPr lang="en-US" dirty="0">
                <a:latin typeface="Arial"/>
                <a:cs typeface="Arial"/>
              </a:rPr>
              <a:t>-  </a:t>
            </a:r>
            <a:r>
              <a:rPr lang="en-US" dirty="0">
                <a:effectLst/>
                <a:latin typeface="Arial"/>
                <a:cs typeface="Arial"/>
              </a:rPr>
              <a:t>RESTful Web service has soon grown as a preferable method for web service owing to its</a:t>
            </a:r>
            <a:r>
              <a:rPr lang="en-US" dirty="0">
                <a:latin typeface="Arial"/>
                <a:cs typeface="Arial"/>
              </a:rPr>
              <a:t> </a:t>
            </a:r>
            <a:r>
              <a:rPr lang="en-US" dirty="0">
                <a:effectLst/>
                <a:latin typeface="Arial"/>
                <a:cs typeface="Arial"/>
              </a:rPr>
              <a:t>advantages in term of simplicity and flexibility</a:t>
            </a:r>
            <a:endParaRPr lang="en-US" dirty="0"/>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132</a:t>
            </a:fld>
            <a:endParaRPr lang="ru-RU" noProof="0"/>
          </a:p>
        </p:txBody>
      </p:sp>
    </p:spTree>
    <p:extLst>
      <p:ext uri="{BB962C8B-B14F-4D97-AF65-F5344CB8AC3E}">
        <p14:creationId xmlns:p14="http://schemas.microsoft.com/office/powerpoint/2010/main" val="33811173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In computing point of view, Representational State Transfer (REST) is the software</a:t>
            </a:r>
            <a:r>
              <a:rPr lang="en-US" dirty="0">
                <a:latin typeface="Arial"/>
                <a:cs typeface="Arial"/>
              </a:rPr>
              <a:t> </a:t>
            </a:r>
            <a:r>
              <a:rPr lang="en-US" dirty="0">
                <a:effectLst/>
                <a:latin typeface="Arial"/>
                <a:cs typeface="Arial"/>
              </a:rPr>
              <a:t>architectural style of the World Wide Web (WWW). To explain it in a more layman term,</a:t>
            </a:r>
            <a:r>
              <a:rPr lang="en-US" dirty="0">
                <a:latin typeface="Arial"/>
                <a:cs typeface="Arial"/>
              </a:rPr>
              <a:t> </a:t>
            </a:r>
            <a:r>
              <a:rPr lang="en-US" dirty="0">
                <a:effectLst/>
                <a:latin typeface="Arial"/>
                <a:cs typeface="Arial"/>
              </a:rPr>
              <a:t>the architectural style decides how a client can access to a web service. For example, most</a:t>
            </a:r>
            <a:r>
              <a:rPr lang="en-US" dirty="0">
                <a:latin typeface="Arial"/>
                <a:cs typeface="Arial"/>
              </a:rPr>
              <a:t> </a:t>
            </a:r>
            <a:r>
              <a:rPr lang="en-US" dirty="0">
                <a:effectLst/>
                <a:latin typeface="Arial"/>
                <a:cs typeface="Arial"/>
              </a:rPr>
              <a:t>of our web service in computer networks nowadays used SOAP (Simple Object Access</a:t>
            </a:r>
            <a:r>
              <a:rPr lang="en-US" dirty="0">
                <a:latin typeface="Arial"/>
                <a:cs typeface="Arial"/>
              </a:rPr>
              <a:t> </a:t>
            </a:r>
            <a:r>
              <a:rPr lang="en-US" dirty="0">
                <a:effectLst/>
                <a:latin typeface="Arial"/>
                <a:cs typeface="Arial"/>
              </a:rPr>
              <a:t>Protocol) information by using XML information set as its message format. REST is just</a:t>
            </a:r>
            <a:r>
              <a:rPr lang="en-US" dirty="0">
                <a:latin typeface="Arial"/>
                <a:cs typeface="Arial"/>
              </a:rPr>
              <a:t> </a:t>
            </a:r>
            <a:r>
              <a:rPr lang="en-US" dirty="0">
                <a:effectLst/>
                <a:latin typeface="Arial"/>
                <a:cs typeface="Arial"/>
              </a:rPr>
              <a:t>another different architectural style to exchange information between client and a web</a:t>
            </a:r>
            <a:r>
              <a:rPr lang="en-US" dirty="0">
                <a:latin typeface="Arial"/>
                <a:cs typeface="Arial"/>
              </a:rPr>
              <a:t> </a:t>
            </a:r>
            <a:r>
              <a:rPr lang="en-US" dirty="0">
                <a:effectLst/>
                <a:latin typeface="Arial"/>
                <a:cs typeface="Arial"/>
              </a:rPr>
              <a:t>server by using JSON (JavaScript Object Notation) as a message format.</a:t>
            </a:r>
            <a:br>
              <a:rPr lang="en-US" dirty="0">
                <a:cs typeface="+mn-lt"/>
              </a:rPr>
            </a:br>
            <a:endParaRPr lang="en-US" dirty="0">
              <a:latin typeface="Arial"/>
              <a:cs typeface="Arial"/>
            </a:endParaRPr>
          </a:p>
          <a:p>
            <a:r>
              <a:rPr lang="en-US" dirty="0">
                <a:effectLst/>
                <a:latin typeface="Arial"/>
                <a:cs typeface="Arial"/>
              </a:rPr>
              <a:t>REST was defined by Roy Thomas Fielding in his 2000 PhD dissertation "Architectural Styles</a:t>
            </a:r>
            <a:r>
              <a:rPr lang="en-US" dirty="0">
                <a:latin typeface="Arial"/>
                <a:cs typeface="Arial"/>
              </a:rPr>
              <a:t> </a:t>
            </a:r>
            <a:r>
              <a:rPr lang="en-US" dirty="0">
                <a:effectLst/>
                <a:latin typeface="Arial"/>
                <a:cs typeface="Arial"/>
              </a:rPr>
              <a:t>and the Design of Network-based Software Architectures“. He developed REST</a:t>
            </a:r>
            <a:r>
              <a:rPr lang="en-US" dirty="0">
                <a:latin typeface="Arial"/>
                <a:cs typeface="Arial"/>
              </a:rPr>
              <a:t> </a:t>
            </a:r>
            <a:r>
              <a:rPr lang="en-US" dirty="0">
                <a:effectLst/>
                <a:latin typeface="Arial"/>
                <a:cs typeface="Arial"/>
              </a:rPr>
              <a:t>architecture to describe a desired web architecture, to identify existing web problems and</a:t>
            </a:r>
            <a:r>
              <a:rPr lang="en-US" dirty="0">
                <a:latin typeface="Arial"/>
                <a:cs typeface="Arial"/>
              </a:rPr>
              <a:t> </a:t>
            </a:r>
            <a:r>
              <a:rPr lang="en-US" dirty="0">
                <a:effectLst/>
                <a:latin typeface="Arial"/>
                <a:cs typeface="Arial"/>
              </a:rPr>
              <a:t>provide an alternative solution to make web more successful. Fielding used REST to design</a:t>
            </a:r>
            <a:r>
              <a:rPr lang="en-US" dirty="0">
                <a:latin typeface="Arial"/>
                <a:cs typeface="Arial"/>
              </a:rPr>
              <a:t> </a:t>
            </a:r>
            <a:r>
              <a:rPr lang="en-US" dirty="0">
                <a:effectLst/>
                <a:latin typeface="Arial"/>
                <a:cs typeface="Arial"/>
              </a:rPr>
              <a:t>HTTP and URI (Uniform Resource Identifier)</a:t>
            </a:r>
            <a:endParaRPr lang="en-US" dirty="0"/>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133</a:t>
            </a:fld>
            <a:endParaRPr lang="ru-RU" noProof="0"/>
          </a:p>
        </p:txBody>
      </p:sp>
    </p:spTree>
    <p:extLst>
      <p:ext uri="{BB962C8B-B14F-4D97-AF65-F5344CB8AC3E}">
        <p14:creationId xmlns:p14="http://schemas.microsoft.com/office/powerpoint/2010/main" val="3979308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A resource can be defined as a conceptual mapping to a set of entities or values.</a:t>
            </a:r>
            <a:r>
              <a:rPr lang="en-US" dirty="0">
                <a:latin typeface="Arial"/>
                <a:cs typeface="Arial"/>
              </a:rPr>
              <a:t> </a:t>
            </a:r>
            <a:br>
              <a:rPr lang="en-US" dirty="0">
                <a:cs typeface="+mn-lt"/>
              </a:rPr>
            </a:br>
            <a:endParaRPr lang="en-US" dirty="0">
              <a:latin typeface="Arial"/>
              <a:cs typeface="Arial"/>
            </a:endParaRPr>
          </a:p>
          <a:p>
            <a:r>
              <a:rPr lang="en-US" dirty="0">
                <a:effectLst/>
                <a:latin typeface="Arial"/>
                <a:cs typeface="Arial"/>
              </a:rPr>
              <a:t>A resource is an object with a type, associated data, relationships to other resources, and a</a:t>
            </a:r>
            <a:r>
              <a:rPr lang="en-US" dirty="0">
                <a:latin typeface="Arial"/>
                <a:cs typeface="Arial"/>
              </a:rPr>
              <a:t> </a:t>
            </a:r>
            <a:r>
              <a:rPr lang="en-US" dirty="0">
                <a:effectLst/>
                <a:latin typeface="Arial"/>
                <a:cs typeface="Arial"/>
              </a:rPr>
              <a:t>set of methods that operate on it.</a:t>
            </a:r>
            <a:r>
              <a:rPr lang="en-US" dirty="0">
                <a:latin typeface="Arial"/>
                <a:cs typeface="Arial"/>
              </a:rPr>
              <a:t> </a:t>
            </a:r>
            <a:endParaRPr lang="en-US">
              <a:latin typeface="Calibri" panose="020F0502020204030204"/>
              <a:cs typeface="Calibri" panose="020F0502020204030204"/>
            </a:endParaRPr>
          </a:p>
          <a:p>
            <a:endParaRPr lang="en-US" dirty="0">
              <a:latin typeface="Arial"/>
              <a:cs typeface="Arial"/>
            </a:endParaRPr>
          </a:p>
          <a:p>
            <a:r>
              <a:rPr lang="en-US" dirty="0">
                <a:effectLst/>
                <a:latin typeface="Arial"/>
                <a:cs typeface="Arial"/>
              </a:rPr>
              <a:t>Any information that can be named can be a resource; for instance, a document or an</a:t>
            </a:r>
            <a:r>
              <a:rPr lang="en-US" dirty="0">
                <a:latin typeface="Arial"/>
                <a:cs typeface="Arial"/>
              </a:rPr>
              <a:t> </a:t>
            </a:r>
            <a:r>
              <a:rPr lang="en-US" dirty="0">
                <a:effectLst/>
                <a:latin typeface="Arial"/>
                <a:cs typeface="Arial"/>
              </a:rPr>
              <a:t>image can be a resource.</a:t>
            </a:r>
            <a:br>
              <a:rPr lang="en-US" dirty="0">
                <a:cs typeface="+mn-lt"/>
              </a:rPr>
            </a:br>
            <a:endParaRPr lang="en-US" dirty="0">
              <a:latin typeface="Arial"/>
              <a:cs typeface="Arial"/>
            </a:endParaRPr>
          </a:p>
          <a:p>
            <a:r>
              <a:rPr lang="en-US" dirty="0">
                <a:effectLst/>
                <a:latin typeface="Arial"/>
                <a:cs typeface="Arial"/>
              </a:rPr>
              <a:t>Resources in RESTful API can be grouped into collections; each collection is homogenous,</a:t>
            </a:r>
            <a:r>
              <a:rPr lang="en-US" dirty="0">
                <a:latin typeface="Arial"/>
                <a:cs typeface="Arial"/>
              </a:rPr>
              <a:t> </a:t>
            </a:r>
            <a:r>
              <a:rPr lang="en-US" dirty="0">
                <a:effectLst/>
                <a:latin typeface="Arial"/>
                <a:cs typeface="Arial"/>
              </a:rPr>
              <a:t>contains only one type of resource and unordered. Resources can also standalone and</a:t>
            </a:r>
            <a:r>
              <a:rPr lang="en-US" dirty="0">
                <a:latin typeface="Arial"/>
                <a:cs typeface="Arial"/>
              </a:rPr>
              <a:t> </a:t>
            </a:r>
            <a:r>
              <a:rPr lang="en-US" dirty="0">
                <a:effectLst/>
                <a:latin typeface="Arial"/>
                <a:cs typeface="Arial"/>
              </a:rPr>
              <a:t>exists outside any collection, which is called singleton resources. Besides, collection can</a:t>
            </a:r>
            <a:r>
              <a:rPr lang="en-US" dirty="0">
                <a:latin typeface="Arial"/>
                <a:cs typeface="Arial"/>
              </a:rPr>
              <a:t> </a:t>
            </a:r>
            <a:r>
              <a:rPr lang="en-US" dirty="0">
                <a:effectLst/>
                <a:latin typeface="Arial"/>
                <a:cs typeface="Arial"/>
              </a:rPr>
              <a:t>exist globally at the top level of an API, but can also contained in a single resource, which</a:t>
            </a:r>
            <a:r>
              <a:rPr lang="en-US" dirty="0">
                <a:latin typeface="Arial"/>
                <a:cs typeface="Arial"/>
              </a:rPr>
              <a:t> </a:t>
            </a:r>
            <a:r>
              <a:rPr lang="en-US" dirty="0">
                <a:effectLst/>
                <a:latin typeface="Arial"/>
                <a:cs typeface="Arial"/>
              </a:rPr>
              <a:t>is referred as sub-collections.</a:t>
            </a:r>
            <a:br>
              <a:rPr lang="en-US" dirty="0">
                <a:cs typeface="+mn-lt"/>
              </a:rPr>
            </a:br>
            <a:endParaRPr lang="en-US" dirty="0">
              <a:latin typeface="Arial"/>
              <a:cs typeface="Arial"/>
            </a:endParaRPr>
          </a:p>
          <a:p>
            <a:r>
              <a:rPr lang="en-US" dirty="0">
                <a:effectLst/>
                <a:latin typeface="Arial"/>
                <a:cs typeface="Arial"/>
              </a:rPr>
              <a:t>Applications process singleton and collection resources differently. For example,</a:t>
            </a:r>
            <a:r>
              <a:rPr lang="en-US" dirty="0">
                <a:latin typeface="Arial"/>
                <a:cs typeface="Arial"/>
              </a:rPr>
              <a:t> </a:t>
            </a:r>
            <a:r>
              <a:rPr lang="en-US" dirty="0">
                <a:effectLst/>
                <a:latin typeface="Arial"/>
                <a:cs typeface="Arial"/>
              </a:rPr>
              <a:t>applications can apply paging and filtering techniques to collection resources, but not to</a:t>
            </a:r>
            <a:r>
              <a:rPr lang="en-US" dirty="0">
                <a:latin typeface="Arial"/>
                <a:cs typeface="Arial"/>
              </a:rPr>
              <a:t> </a:t>
            </a:r>
            <a:r>
              <a:rPr lang="en-US" dirty="0">
                <a:effectLst/>
                <a:latin typeface="Arial"/>
                <a:cs typeface="Arial"/>
              </a:rPr>
              <a:t>singleton resources. Another difference is that some HTTP</a:t>
            </a:r>
            <a:r>
              <a:rPr lang="en-US" dirty="0">
                <a:latin typeface="Arial"/>
                <a:cs typeface="Arial"/>
              </a:rPr>
              <a:t> </a:t>
            </a:r>
            <a:r>
              <a:rPr lang="en-US" dirty="0">
                <a:effectLst/>
                <a:latin typeface="Arial"/>
                <a:cs typeface="Arial"/>
              </a:rPr>
              <a:t>operations are not allowed on</a:t>
            </a:r>
            <a:r>
              <a:rPr lang="en-US" dirty="0">
                <a:latin typeface="Arial"/>
                <a:cs typeface="Arial"/>
              </a:rPr>
              <a:t> </a:t>
            </a:r>
            <a:r>
              <a:rPr lang="en-US" dirty="0">
                <a:effectLst/>
                <a:latin typeface="Arial"/>
                <a:cs typeface="Arial"/>
              </a:rPr>
              <a:t>collection resources.</a:t>
            </a:r>
            <a:endParaRPr lang="en-US" dirty="0">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136</a:t>
            </a:fld>
            <a:endParaRPr lang="ru-RU" noProof="0"/>
          </a:p>
        </p:txBody>
      </p:sp>
    </p:spTree>
    <p:extLst>
      <p:ext uri="{BB962C8B-B14F-4D97-AF65-F5344CB8AC3E}">
        <p14:creationId xmlns:p14="http://schemas.microsoft.com/office/powerpoint/2010/main" val="21984658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In RESTful web service, Uniform Resource identifier (URI) is used to </a:t>
            </a:r>
            <a:r>
              <a:rPr lang="en-US" dirty="0" err="1">
                <a:effectLst/>
                <a:latin typeface="Arial"/>
                <a:cs typeface="Arial"/>
              </a:rPr>
              <a:t>indentify</a:t>
            </a:r>
            <a:r>
              <a:rPr lang="en-US" dirty="0">
                <a:effectLst/>
                <a:latin typeface="Arial"/>
                <a:cs typeface="Arial"/>
              </a:rPr>
              <a:t> the particular</a:t>
            </a:r>
            <a:r>
              <a:rPr lang="en-US" dirty="0">
                <a:latin typeface="Arial"/>
                <a:cs typeface="Arial"/>
              </a:rPr>
              <a:t> </a:t>
            </a:r>
            <a:r>
              <a:rPr lang="en-US" dirty="0">
                <a:effectLst/>
                <a:latin typeface="Arial"/>
                <a:cs typeface="Arial"/>
              </a:rPr>
              <a:t>resource. In other words, a resource identifier is like an unique ID assigned for respective</a:t>
            </a:r>
            <a:r>
              <a:rPr lang="en-US" dirty="0">
                <a:latin typeface="Arial"/>
                <a:cs typeface="Arial"/>
              </a:rPr>
              <a:t> </a:t>
            </a:r>
            <a:r>
              <a:rPr lang="en-US" dirty="0">
                <a:effectLst/>
                <a:latin typeface="Arial"/>
                <a:cs typeface="Arial"/>
              </a:rPr>
              <a:t>resource.</a:t>
            </a:r>
            <a:br>
              <a:rPr lang="en-US" dirty="0">
                <a:cs typeface="+mn-lt"/>
              </a:rPr>
            </a:br>
            <a:endParaRPr lang="en-US" dirty="0">
              <a:latin typeface="Arial"/>
              <a:cs typeface="Arial"/>
            </a:endParaRPr>
          </a:p>
          <a:p>
            <a:pPr marL="171450" indent="-171450">
              <a:buFont typeface="Calibri"/>
              <a:buChar char="-"/>
            </a:pPr>
            <a:r>
              <a:rPr lang="en-US" dirty="0">
                <a:effectLst/>
                <a:latin typeface="Arial"/>
                <a:cs typeface="Arial"/>
              </a:rPr>
              <a:t>The Uniform Resource Identifier (URI) standard is defined by the IETF, and provides a</a:t>
            </a:r>
            <a:r>
              <a:rPr lang="en-US" dirty="0">
                <a:latin typeface="Arial"/>
                <a:cs typeface="Arial"/>
              </a:rPr>
              <a:t> </a:t>
            </a:r>
            <a:r>
              <a:rPr lang="en-US" dirty="0">
                <a:effectLst/>
                <a:latin typeface="Arial"/>
                <a:cs typeface="Arial"/>
              </a:rPr>
              <a:t>syntax that includes a list of allowed and prohibited characters, a generic structure for</a:t>
            </a:r>
            <a:r>
              <a:rPr lang="en-US" dirty="0">
                <a:latin typeface="Arial"/>
                <a:cs typeface="Arial"/>
              </a:rPr>
              <a:t> </a:t>
            </a:r>
            <a:r>
              <a:rPr lang="en-US" dirty="0">
                <a:effectLst/>
                <a:latin typeface="Arial"/>
                <a:cs typeface="Arial"/>
              </a:rPr>
              <a:t>identifiers, and further defines the concepts of Uniform Resource Locators (URLs) and</a:t>
            </a:r>
            <a:r>
              <a:rPr lang="en-US" dirty="0">
                <a:latin typeface="Arial"/>
                <a:cs typeface="Arial"/>
              </a:rPr>
              <a:t> </a:t>
            </a:r>
            <a:r>
              <a:rPr lang="en-US" dirty="0">
                <a:effectLst/>
                <a:latin typeface="Arial"/>
                <a:cs typeface="Arial"/>
              </a:rPr>
              <a:t>Uniform Resource Names (URNs).</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 </a:t>
            </a:r>
            <a:r>
              <a:rPr lang="en-US" dirty="0">
                <a:effectLst/>
                <a:latin typeface="Arial"/>
                <a:cs typeface="Arial"/>
              </a:rPr>
              <a:t>A URL is a URI that, in addition to identifying a web resource, specifies the means of acting</a:t>
            </a:r>
            <a:r>
              <a:rPr lang="en-US" dirty="0">
                <a:latin typeface="Arial"/>
                <a:cs typeface="Arial"/>
              </a:rPr>
              <a:t> </a:t>
            </a:r>
            <a:r>
              <a:rPr lang="en-US" dirty="0">
                <a:effectLst/>
                <a:latin typeface="Arial"/>
                <a:cs typeface="Arial"/>
              </a:rPr>
              <a:t>upon or obtaining the representation, specifying both its primary access mechanism and</a:t>
            </a:r>
            <a:r>
              <a:rPr lang="en-US" dirty="0">
                <a:latin typeface="Arial"/>
                <a:cs typeface="Arial"/>
              </a:rPr>
              <a:t> </a:t>
            </a:r>
            <a:r>
              <a:rPr lang="en-US" dirty="0">
                <a:effectLst/>
                <a:latin typeface="Arial"/>
                <a:cs typeface="Arial"/>
              </a:rPr>
              <a:t>network location.</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 </a:t>
            </a:r>
            <a:r>
              <a:rPr lang="en-US" dirty="0">
                <a:effectLst/>
                <a:latin typeface="Arial"/>
                <a:cs typeface="Arial"/>
              </a:rPr>
              <a:t>A URN is a URI that identifies a resource by name in a particular namespace. A URN can be</a:t>
            </a:r>
            <a:r>
              <a:rPr lang="en-US" dirty="0">
                <a:latin typeface="Arial"/>
                <a:cs typeface="Arial"/>
              </a:rPr>
              <a:t> </a:t>
            </a:r>
            <a:r>
              <a:rPr lang="en-US" dirty="0">
                <a:effectLst/>
                <a:latin typeface="Arial"/>
                <a:cs typeface="Arial"/>
              </a:rPr>
              <a:t>used to talk about a resource without implying its location or how to access it.</a:t>
            </a:r>
            <a:endParaRPr lang="en-US" dirty="0">
              <a:cs typeface="Calibri" panose="020F0502020204030204"/>
            </a:endParaRPr>
          </a:p>
          <a:p>
            <a:pPr marL="171450" indent="-171450">
              <a:buFont typeface="Calibri"/>
              <a:buChar char="-"/>
            </a:pPr>
            <a:endParaRPr lang="en-US" dirty="0">
              <a:latin typeface="Arial"/>
              <a:cs typeface="Arial"/>
            </a:endParaRPr>
          </a:p>
          <a:p>
            <a:endParaRPr lang="en-US" dirty="0">
              <a:cs typeface="Calibri" panose="020F0502020204030204"/>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137</a:t>
            </a:fld>
            <a:endParaRPr lang="ru-RU" noProof="0"/>
          </a:p>
        </p:txBody>
      </p:sp>
    </p:spTree>
    <p:extLst>
      <p:ext uri="{BB962C8B-B14F-4D97-AF65-F5344CB8AC3E}">
        <p14:creationId xmlns:p14="http://schemas.microsoft.com/office/powerpoint/2010/main" val="36416569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latin typeface="Arial"/>
                <a:cs typeface="Arial"/>
              </a:rPr>
              <a:t>We</a:t>
            </a:r>
            <a:r>
              <a:rPr lang="en-US" dirty="0">
                <a:effectLst/>
                <a:latin typeface="Arial"/>
                <a:cs typeface="Arial"/>
              </a:rPr>
              <a:t> have discussed about resource and resource identifier. However,</a:t>
            </a:r>
            <a:r>
              <a:rPr lang="en-US" dirty="0">
                <a:latin typeface="Arial"/>
                <a:cs typeface="Arial"/>
              </a:rPr>
              <a:t> </a:t>
            </a:r>
            <a:r>
              <a:rPr lang="en-US" dirty="0">
                <a:effectLst/>
                <a:latin typeface="Arial"/>
                <a:cs typeface="Arial"/>
              </a:rPr>
              <a:t>they are still abstract entities. Before they can be communicated to clients over a HTTP</a:t>
            </a:r>
            <a:r>
              <a:rPr lang="en-US" dirty="0">
                <a:latin typeface="Arial"/>
                <a:cs typeface="Arial"/>
              </a:rPr>
              <a:t> </a:t>
            </a:r>
            <a:r>
              <a:rPr lang="en-US" dirty="0">
                <a:effectLst/>
                <a:latin typeface="Arial"/>
                <a:cs typeface="Arial"/>
              </a:rPr>
              <a:t>connection, they needs to be serialized to a textual representation. This representation can</a:t>
            </a:r>
            <a:r>
              <a:rPr lang="en-US" dirty="0">
                <a:latin typeface="Arial"/>
                <a:cs typeface="Arial"/>
              </a:rPr>
              <a:t> </a:t>
            </a:r>
            <a:r>
              <a:rPr lang="en-US" dirty="0">
                <a:effectLst/>
                <a:latin typeface="Arial"/>
                <a:cs typeface="Arial"/>
              </a:rPr>
              <a:t>then be included as an entity in an HTTP message body. The message format</a:t>
            </a:r>
            <a:r>
              <a:rPr lang="en-US" dirty="0">
                <a:latin typeface="Arial"/>
                <a:cs typeface="Arial"/>
              </a:rPr>
              <a:t> </a:t>
            </a:r>
            <a:r>
              <a:rPr lang="en-US" dirty="0">
                <a:effectLst/>
                <a:latin typeface="Arial"/>
                <a:cs typeface="Arial"/>
              </a:rPr>
              <a:t>representation can be in HTML, XML, flash or text representation.</a:t>
            </a: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138</a:t>
            </a:fld>
            <a:endParaRPr lang="ru-RU" noProof="0"/>
          </a:p>
        </p:txBody>
      </p:sp>
    </p:spTree>
    <p:extLst>
      <p:ext uri="{BB962C8B-B14F-4D97-AF65-F5344CB8AC3E}">
        <p14:creationId xmlns:p14="http://schemas.microsoft.com/office/powerpoint/2010/main" val="13628721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In RESTful API, a client and server exchange representations of a resource, which reflect its</a:t>
            </a:r>
            <a:r>
              <a:rPr lang="en-US" dirty="0">
                <a:latin typeface="Arial"/>
                <a:cs typeface="Arial"/>
              </a:rPr>
              <a:t> </a:t>
            </a:r>
            <a:r>
              <a:rPr lang="en-US" dirty="0">
                <a:effectLst/>
                <a:latin typeface="Arial"/>
                <a:cs typeface="Arial"/>
              </a:rPr>
              <a:t>current state or its desired state. In other words, REST is the way for two machines to</a:t>
            </a:r>
            <a:r>
              <a:rPr lang="en-US" dirty="0">
                <a:latin typeface="Arial"/>
                <a:cs typeface="Arial"/>
              </a:rPr>
              <a:t> </a:t>
            </a:r>
            <a:r>
              <a:rPr lang="en-US" dirty="0">
                <a:effectLst/>
                <a:latin typeface="Arial"/>
                <a:cs typeface="Arial"/>
              </a:rPr>
              <a:t>transfer the state of a resource via representation.</a:t>
            </a:r>
            <a:br>
              <a:rPr lang="en-US" dirty="0">
                <a:cs typeface="+mn-lt"/>
              </a:rPr>
            </a:br>
            <a:endParaRPr lang="en-US" dirty="0">
              <a:latin typeface="Arial"/>
              <a:cs typeface="Arial"/>
            </a:endParaRPr>
          </a:p>
          <a:p>
            <a:r>
              <a:rPr lang="en-US" dirty="0">
                <a:effectLst/>
                <a:latin typeface="Arial"/>
                <a:cs typeface="Arial"/>
              </a:rPr>
              <a:t>There are four RESTful API HTTP operation methods, as per listed below:-</a:t>
            </a:r>
            <a:br>
              <a:rPr lang="en-US" dirty="0">
                <a:cs typeface="+mn-lt"/>
              </a:rPr>
            </a:br>
            <a:r>
              <a:rPr lang="en-US" dirty="0">
                <a:latin typeface="Arial"/>
                <a:cs typeface="Arial"/>
              </a:rPr>
              <a:t>-    </a:t>
            </a:r>
            <a:r>
              <a:rPr lang="en-US" dirty="0">
                <a:effectLst/>
                <a:latin typeface="Arial"/>
                <a:cs typeface="Arial"/>
              </a:rPr>
              <a:t>PUT: Used to replace the addressed member of the collection or if it does not</a:t>
            </a:r>
            <a:r>
              <a:rPr lang="en-US" dirty="0">
                <a:latin typeface="Arial"/>
                <a:cs typeface="Arial"/>
              </a:rPr>
              <a:t> </a:t>
            </a:r>
            <a:r>
              <a:rPr lang="en-US" dirty="0">
                <a:effectLst/>
                <a:latin typeface="Arial"/>
                <a:cs typeface="Arial"/>
              </a:rPr>
              <a:t>exists, create it;</a:t>
            </a:r>
            <a:r>
              <a:rPr lang="en-US" dirty="0">
                <a:latin typeface="Arial"/>
                <a:cs typeface="Arial"/>
              </a:rPr>
              <a:t> </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 </a:t>
            </a:r>
            <a:r>
              <a:rPr lang="en-US" dirty="0">
                <a:effectLst/>
                <a:latin typeface="Arial"/>
                <a:cs typeface="Arial"/>
              </a:rPr>
              <a:t>GET: Retrieve a representation of the addressed member of the collection,</a:t>
            </a:r>
            <a:r>
              <a:rPr lang="en-US" dirty="0">
                <a:latin typeface="Arial"/>
                <a:cs typeface="Arial"/>
              </a:rPr>
              <a:t> </a:t>
            </a:r>
            <a:r>
              <a:rPr lang="en-US" dirty="0">
                <a:effectLst/>
                <a:latin typeface="Arial"/>
                <a:cs typeface="Arial"/>
              </a:rPr>
              <a:t>expressed in an appropriate internet media type;</a:t>
            </a:r>
            <a:r>
              <a:rPr lang="en-US" dirty="0">
                <a:latin typeface="Arial"/>
                <a:cs typeface="Arial"/>
              </a:rPr>
              <a:t> </a:t>
            </a:r>
            <a:endParaRPr lang="en-US" dirty="0">
              <a:latin typeface="Calibri" panose="020F0502020204030204"/>
              <a:cs typeface="Calibri"/>
            </a:endParaRPr>
          </a:p>
          <a:p>
            <a:pPr marL="171450" indent="-171450">
              <a:buFont typeface="Calibri"/>
              <a:buChar char="-"/>
            </a:pPr>
            <a:r>
              <a:rPr lang="en-US" dirty="0">
                <a:latin typeface="Arial"/>
                <a:cs typeface="Arial"/>
              </a:rPr>
              <a:t> </a:t>
            </a:r>
            <a:r>
              <a:rPr lang="en-US" dirty="0">
                <a:effectLst/>
                <a:latin typeface="Arial"/>
                <a:cs typeface="Arial"/>
              </a:rPr>
              <a:t>POST : Not so commonly used; treat the addressed member as a collection in its</a:t>
            </a:r>
            <a:r>
              <a:rPr lang="en-US" dirty="0">
                <a:latin typeface="Arial"/>
                <a:cs typeface="Arial"/>
              </a:rPr>
              <a:t> </a:t>
            </a:r>
            <a:r>
              <a:rPr lang="en-US" dirty="0">
                <a:effectLst/>
                <a:latin typeface="Arial"/>
                <a:cs typeface="Arial"/>
              </a:rPr>
              <a:t>own right and create a new entry on it;</a:t>
            </a:r>
            <a:r>
              <a:rPr lang="en-US" dirty="0">
                <a:latin typeface="Arial"/>
                <a:cs typeface="Arial"/>
              </a:rPr>
              <a:t> </a:t>
            </a:r>
            <a:endParaRPr lang="en-US" dirty="0">
              <a:latin typeface="Calibri" panose="020F0502020204030204"/>
              <a:cs typeface="Calibri"/>
            </a:endParaRPr>
          </a:p>
          <a:p>
            <a:pPr marL="171450" indent="-171450">
              <a:buFont typeface="Calibri"/>
              <a:buChar char="-"/>
            </a:pPr>
            <a:r>
              <a:rPr lang="en-US" dirty="0">
                <a:latin typeface="Arial"/>
                <a:cs typeface="Arial"/>
              </a:rPr>
              <a:t> </a:t>
            </a:r>
            <a:r>
              <a:rPr lang="en-US" dirty="0">
                <a:effectLst/>
                <a:latin typeface="Arial"/>
                <a:cs typeface="Arial"/>
              </a:rPr>
              <a:t>DELETE: Delete the addressed member of the collection;</a:t>
            </a:r>
            <a:endParaRPr lang="en-US"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139</a:t>
            </a:fld>
            <a:endParaRPr lang="ru-RU" noProof="0"/>
          </a:p>
        </p:txBody>
      </p:sp>
    </p:spTree>
    <p:extLst>
      <p:ext uri="{BB962C8B-B14F-4D97-AF65-F5344CB8AC3E}">
        <p14:creationId xmlns:p14="http://schemas.microsoft.com/office/powerpoint/2010/main" val="26383583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The rapid development of Internet offers users with larger bandwidth and predictable QoS. On the part of the</a:t>
            </a:r>
            <a:r>
              <a:rPr lang="en-US" dirty="0">
                <a:latin typeface="Arial"/>
                <a:cs typeface="Arial"/>
              </a:rPr>
              <a:t> </a:t>
            </a:r>
            <a:r>
              <a:rPr lang="en-US" dirty="0">
                <a:effectLst/>
                <a:latin typeface="Arial"/>
                <a:cs typeface="Arial"/>
              </a:rPr>
              <a:t>users, they need more careful network management and charging. Therefore, there must be an appropriate</a:t>
            </a:r>
            <a:br>
              <a:rPr lang="en-US" dirty="0">
                <a:cs typeface="+mn-lt"/>
              </a:rPr>
            </a:br>
            <a:r>
              <a:rPr lang="en-US" dirty="0">
                <a:effectLst/>
                <a:latin typeface="Arial"/>
                <a:cs typeface="Arial"/>
              </a:rPr>
              <a:t>technique to support such needs. </a:t>
            </a:r>
            <a:r>
              <a:rPr lang="en-US" dirty="0" err="1">
                <a:effectLst/>
                <a:latin typeface="Arial"/>
                <a:cs typeface="Arial"/>
              </a:rPr>
              <a:t>NetStream</a:t>
            </a:r>
            <a:r>
              <a:rPr lang="en-US" dirty="0">
                <a:effectLst/>
                <a:latin typeface="Arial"/>
                <a:cs typeface="Arial"/>
              </a:rPr>
              <a:t> is just such a measurement and release technique based on</a:t>
            </a:r>
            <a:r>
              <a:rPr lang="en-US" dirty="0">
                <a:latin typeface="Arial"/>
                <a:cs typeface="Arial"/>
              </a:rPr>
              <a:t> </a:t>
            </a:r>
            <a:r>
              <a:rPr lang="en-US" dirty="0">
                <a:effectLst/>
                <a:latin typeface="Arial"/>
                <a:cs typeface="Arial"/>
              </a:rPr>
              <a:t>network stream information. It can categorize and measure the traffic on the network and the utilization of</a:t>
            </a:r>
            <a:br>
              <a:rPr lang="en-US" dirty="0">
                <a:cs typeface="+mn-lt"/>
              </a:rPr>
            </a:br>
            <a:r>
              <a:rPr lang="en-US" dirty="0">
                <a:effectLst/>
                <a:latin typeface="Arial"/>
                <a:cs typeface="Arial"/>
              </a:rPr>
              <a:t>resources, and it performs management and charging for various services and based on different QoS. Thus,</a:t>
            </a:r>
            <a:r>
              <a:rPr lang="en-US" dirty="0">
                <a:latin typeface="Arial"/>
                <a:cs typeface="Arial"/>
              </a:rPr>
              <a:t> </a:t>
            </a:r>
            <a:r>
              <a:rPr lang="en-US" dirty="0">
                <a:effectLst/>
                <a:latin typeface="Arial"/>
                <a:cs typeface="Arial"/>
              </a:rPr>
              <a:t>the following applications are provided:</a:t>
            </a:r>
            <a:br>
              <a:rPr lang="en-US" dirty="0">
                <a:cs typeface="+mn-lt"/>
              </a:rPr>
            </a:br>
            <a:endParaRPr lang="en-US" dirty="0">
              <a:latin typeface="Arial"/>
              <a:cs typeface="Arial"/>
            </a:endParaRPr>
          </a:p>
          <a:p>
            <a:pPr marL="171450" indent="-171450">
              <a:buFont typeface="Calibri"/>
              <a:buChar char="-"/>
            </a:pPr>
            <a:r>
              <a:rPr lang="en-US" dirty="0">
                <a:effectLst/>
                <a:latin typeface="Arial"/>
                <a:cs typeface="Arial"/>
              </a:rPr>
              <a:t>Charging: </a:t>
            </a:r>
            <a:r>
              <a:rPr lang="en-US" dirty="0" err="1">
                <a:effectLst/>
                <a:latin typeface="Arial"/>
                <a:cs typeface="Arial"/>
              </a:rPr>
              <a:t>NetStream</a:t>
            </a:r>
            <a:r>
              <a:rPr lang="en-US" dirty="0">
                <a:effectLst/>
                <a:latin typeface="Arial"/>
                <a:cs typeface="Arial"/>
              </a:rPr>
              <a:t> provides accurate data for charging based on resources (for example, line,</a:t>
            </a:r>
            <a:r>
              <a:rPr lang="en-US" dirty="0">
                <a:latin typeface="Arial"/>
                <a:cs typeface="Arial"/>
              </a:rPr>
              <a:t> </a:t>
            </a:r>
            <a:r>
              <a:rPr lang="en-US" dirty="0">
                <a:effectLst/>
                <a:latin typeface="Arial"/>
                <a:cs typeface="Arial"/>
              </a:rPr>
              <a:t>bandwidth, and time segment) utilization. These data include IP addresses, packets, bytes, time, TOS</a:t>
            </a:r>
            <a:r>
              <a:rPr lang="en-US" dirty="0">
                <a:latin typeface="Arial"/>
                <a:cs typeface="Arial"/>
              </a:rPr>
              <a:t> </a:t>
            </a:r>
            <a:r>
              <a:rPr lang="en-US" dirty="0">
                <a:effectLst/>
                <a:latin typeface="Arial"/>
                <a:cs typeface="Arial"/>
              </a:rPr>
              <a:t>and application types.</a:t>
            </a:r>
            <a:r>
              <a:rPr lang="en-US" dirty="0">
                <a:latin typeface="Arial"/>
                <a:cs typeface="Arial"/>
              </a:rPr>
              <a:t> </a:t>
            </a:r>
            <a:r>
              <a:rPr lang="en-US" dirty="0">
                <a:effectLst/>
                <a:latin typeface="Arial"/>
                <a:cs typeface="Arial"/>
              </a:rPr>
              <a:t>Internet service providers can use such information to enforce flexible</a:t>
            </a:r>
            <a:r>
              <a:rPr lang="en-US" dirty="0">
                <a:latin typeface="Arial"/>
                <a:cs typeface="Arial"/>
              </a:rPr>
              <a:t> </a:t>
            </a:r>
            <a:r>
              <a:rPr lang="en-US" dirty="0">
                <a:effectLst/>
                <a:latin typeface="Arial"/>
                <a:cs typeface="Arial"/>
              </a:rPr>
              <a:t>charging strategies, for example, based on time, bandwidth, application, and QoS. Enterprise</a:t>
            </a:r>
            <a:r>
              <a:rPr lang="en-US" dirty="0">
                <a:latin typeface="Arial"/>
                <a:cs typeface="Arial"/>
              </a:rPr>
              <a:t> </a:t>
            </a:r>
            <a:r>
              <a:rPr lang="en-US" dirty="0">
                <a:effectLst/>
                <a:latin typeface="Arial"/>
                <a:cs typeface="Arial"/>
              </a:rPr>
              <a:t>customers can use such information to calculate the expenses of each department or amortize the</a:t>
            </a:r>
            <a:r>
              <a:rPr lang="en-US" dirty="0">
                <a:latin typeface="Arial"/>
                <a:cs typeface="Arial"/>
              </a:rPr>
              <a:t> </a:t>
            </a:r>
            <a:r>
              <a:rPr lang="en-US" dirty="0">
                <a:effectLst/>
                <a:latin typeface="Arial"/>
                <a:cs typeface="Arial"/>
              </a:rPr>
              <a:t>costs, for more efficient use of resources.</a:t>
            </a:r>
            <a:endParaRPr lang="en-US">
              <a:latin typeface="Calibri" panose="020F0502020204030204"/>
              <a:cs typeface="Calibri" panose="020F0502020204030204"/>
            </a:endParaRPr>
          </a:p>
          <a:p>
            <a:pPr marL="171450" indent="-171450">
              <a:buFont typeface="Calibri"/>
              <a:buChar char="-"/>
            </a:pPr>
            <a:r>
              <a:rPr lang="en-US" dirty="0">
                <a:effectLst/>
                <a:latin typeface="Arial"/>
                <a:cs typeface="Arial"/>
              </a:rPr>
              <a:t>Network planning and analysis: </a:t>
            </a:r>
            <a:r>
              <a:rPr lang="en-US" dirty="0" err="1">
                <a:effectLst/>
                <a:latin typeface="Arial"/>
                <a:cs typeface="Arial"/>
              </a:rPr>
              <a:t>NetStream</a:t>
            </a:r>
            <a:r>
              <a:rPr lang="en-US" dirty="0">
                <a:effectLst/>
                <a:latin typeface="Arial"/>
                <a:cs typeface="Arial"/>
              </a:rPr>
              <a:t> can provide advanced network management tools</a:t>
            </a:r>
            <a:r>
              <a:rPr lang="en-US" dirty="0">
                <a:latin typeface="Arial"/>
                <a:cs typeface="Arial"/>
              </a:rPr>
              <a:t> </a:t>
            </a:r>
            <a:r>
              <a:rPr lang="en-US" dirty="0">
                <a:effectLst/>
                <a:latin typeface="Arial"/>
                <a:cs typeface="Arial"/>
              </a:rPr>
              <a:t>with key information, to achieve the best network performance and reliability at the lowest</a:t>
            </a:r>
            <a:r>
              <a:rPr lang="en-US" dirty="0">
                <a:latin typeface="Arial"/>
                <a:cs typeface="Arial"/>
              </a:rPr>
              <a:t> </a:t>
            </a:r>
            <a:r>
              <a:rPr lang="en-US" dirty="0">
                <a:effectLst/>
                <a:latin typeface="Arial"/>
                <a:cs typeface="Arial"/>
              </a:rPr>
              <a:t>operation cost by optimized network design and planning.</a:t>
            </a:r>
            <a:endParaRPr lang="en-US">
              <a:latin typeface="Calibri" panose="020F0502020204030204"/>
              <a:cs typeface="Calibri" panose="020F0502020204030204"/>
            </a:endParaRPr>
          </a:p>
          <a:p>
            <a:pPr marL="171450" indent="-171450">
              <a:buFont typeface="Calibri"/>
              <a:buChar char="-"/>
            </a:pPr>
            <a:r>
              <a:rPr lang="en-US" dirty="0">
                <a:latin typeface="Arial"/>
                <a:cs typeface="Arial"/>
              </a:rPr>
              <a:t> </a:t>
            </a:r>
            <a:r>
              <a:rPr lang="en-US" dirty="0">
                <a:effectLst/>
                <a:latin typeface="Arial"/>
                <a:cs typeface="Arial"/>
              </a:rPr>
              <a:t>Network monitoring: </a:t>
            </a:r>
            <a:r>
              <a:rPr lang="en-US" dirty="0" err="1">
                <a:effectLst/>
                <a:latin typeface="Arial"/>
                <a:cs typeface="Arial"/>
              </a:rPr>
              <a:t>NetStream</a:t>
            </a:r>
            <a:r>
              <a:rPr lang="en-US" dirty="0">
                <a:effectLst/>
                <a:latin typeface="Arial"/>
                <a:cs typeface="Arial"/>
              </a:rPr>
              <a:t> can provide nearly real-time network monitoring. RMON, </a:t>
            </a:r>
            <a:r>
              <a:rPr lang="en-US" dirty="0">
                <a:latin typeface="Arial"/>
                <a:cs typeface="Arial"/>
              </a:rPr>
              <a:t>RMON-2</a:t>
            </a:r>
            <a:r>
              <a:rPr lang="en-US" dirty="0">
                <a:effectLst/>
                <a:latin typeface="Arial"/>
                <a:cs typeface="Arial"/>
              </a:rPr>
              <a:t> and stream-based analysis techniques can be used to visually represent the traffic model of a single</a:t>
            </a:r>
            <a:r>
              <a:rPr lang="en-US" dirty="0">
                <a:latin typeface="Arial"/>
                <a:cs typeface="Arial"/>
              </a:rPr>
              <a:t> </a:t>
            </a:r>
            <a:r>
              <a:rPr lang="en-US" dirty="0">
                <a:effectLst/>
                <a:latin typeface="Arial"/>
                <a:cs typeface="Arial"/>
              </a:rPr>
              <a:t>router and the whole network, and provide proactive fault detection, efficient troubleshooting and</a:t>
            </a:r>
            <a:r>
              <a:rPr lang="en-US" dirty="0">
                <a:latin typeface="Arial"/>
                <a:cs typeface="Arial"/>
              </a:rPr>
              <a:t> </a:t>
            </a:r>
            <a:r>
              <a:rPr lang="en-US" dirty="0">
                <a:effectLst/>
                <a:latin typeface="Arial"/>
                <a:cs typeface="Arial"/>
              </a:rPr>
              <a:t>rapid problem solution.</a:t>
            </a:r>
            <a:endParaRPr lang="en-US">
              <a:latin typeface="Calibri" panose="020F0502020204030204"/>
              <a:cs typeface="Calibri" panose="020F0502020204030204"/>
            </a:endParaRPr>
          </a:p>
          <a:p>
            <a:pPr marL="171450" indent="-171450">
              <a:buFont typeface="Calibri"/>
              <a:buChar char="-"/>
            </a:pPr>
            <a:r>
              <a:rPr lang="en-US" dirty="0">
                <a:latin typeface="Arial"/>
                <a:cs typeface="Arial"/>
              </a:rPr>
              <a:t> </a:t>
            </a:r>
            <a:r>
              <a:rPr lang="en-US" dirty="0">
                <a:effectLst/>
                <a:latin typeface="Arial"/>
                <a:cs typeface="Arial"/>
              </a:rPr>
              <a:t>Application monitoring and analysis: With </a:t>
            </a:r>
            <a:r>
              <a:rPr lang="en-US" dirty="0" err="1">
                <a:effectLst/>
                <a:latin typeface="Arial"/>
                <a:cs typeface="Arial"/>
              </a:rPr>
              <a:t>NetStream</a:t>
            </a:r>
            <a:r>
              <a:rPr lang="en-US" dirty="0">
                <a:effectLst/>
                <a:latin typeface="Arial"/>
                <a:cs typeface="Arial"/>
              </a:rPr>
              <a:t>, detailed network application information</a:t>
            </a:r>
            <a:r>
              <a:rPr lang="en-US" dirty="0">
                <a:latin typeface="Arial"/>
                <a:cs typeface="Arial"/>
              </a:rPr>
              <a:t> </a:t>
            </a:r>
            <a:r>
              <a:rPr lang="en-US" dirty="0">
                <a:effectLst/>
                <a:latin typeface="Arial"/>
                <a:cs typeface="Arial"/>
              </a:rPr>
              <a:t>can be obtained. For example, the network administrator can view the percentages of the traffic</a:t>
            </a:r>
            <a:r>
              <a:rPr lang="en-US" dirty="0">
                <a:latin typeface="Arial"/>
                <a:cs typeface="Arial"/>
              </a:rPr>
              <a:t> </a:t>
            </a:r>
            <a:r>
              <a:rPr lang="en-US" dirty="0">
                <a:effectLst/>
                <a:latin typeface="Arial"/>
                <a:cs typeface="Arial"/>
              </a:rPr>
              <a:t>occupied by Web, FTP, Telnet and other well-known TCP/IP applications. Internet contents and</a:t>
            </a:r>
            <a:r>
              <a:rPr lang="en-US" dirty="0">
                <a:latin typeface="Arial"/>
                <a:cs typeface="Arial"/>
              </a:rPr>
              <a:t> </a:t>
            </a:r>
            <a:r>
              <a:rPr lang="en-US" dirty="0">
                <a:effectLst/>
                <a:latin typeface="Arial"/>
                <a:cs typeface="Arial"/>
              </a:rPr>
              <a:t>service providers can plan and allocate the network resources based on such information to meet the</a:t>
            </a:r>
            <a:r>
              <a:rPr lang="en-US" dirty="0">
                <a:latin typeface="Arial"/>
                <a:cs typeface="Arial"/>
              </a:rPr>
              <a:t> </a:t>
            </a:r>
            <a:r>
              <a:rPr lang="en-US" dirty="0">
                <a:effectLst/>
                <a:latin typeface="Arial"/>
                <a:cs typeface="Arial"/>
              </a:rPr>
              <a:t>users’ needs.</a:t>
            </a:r>
            <a:endParaRPr lang="en-US">
              <a:latin typeface="Calibri" panose="020F0502020204030204"/>
              <a:cs typeface="Calibri" panose="020F0502020204030204"/>
            </a:endParaRPr>
          </a:p>
          <a:p>
            <a:pPr marL="171450" indent="-171450">
              <a:buFont typeface="Calibri"/>
              <a:buChar char="-"/>
            </a:pPr>
            <a:r>
              <a:rPr lang="en-US" dirty="0">
                <a:latin typeface="Arial"/>
                <a:cs typeface="Arial"/>
              </a:rPr>
              <a:t> </a:t>
            </a:r>
            <a:r>
              <a:rPr lang="en-US" dirty="0">
                <a:effectLst/>
                <a:latin typeface="Arial"/>
                <a:cs typeface="Arial"/>
              </a:rPr>
              <a:t>User monitoring and analysis: </a:t>
            </a:r>
            <a:r>
              <a:rPr lang="en-US" dirty="0" err="1">
                <a:effectLst/>
                <a:latin typeface="Arial"/>
                <a:cs typeface="Arial"/>
              </a:rPr>
              <a:t>NetStream</a:t>
            </a:r>
            <a:r>
              <a:rPr lang="en-US" dirty="0">
                <a:effectLst/>
                <a:latin typeface="Arial"/>
                <a:cs typeface="Arial"/>
              </a:rPr>
              <a:t> enables the network operator to obtain the detailed</a:t>
            </a:r>
            <a:r>
              <a:rPr lang="en-US" dirty="0">
                <a:latin typeface="Arial"/>
                <a:cs typeface="Arial"/>
              </a:rPr>
              <a:t> </a:t>
            </a:r>
            <a:r>
              <a:rPr lang="en-US" dirty="0">
                <a:effectLst/>
                <a:latin typeface="Arial"/>
                <a:cs typeface="Arial"/>
              </a:rPr>
              <a:t>information regarding the users’ utilization of the network and application resources, and uses such</a:t>
            </a:r>
            <a:r>
              <a:rPr lang="en-US" dirty="0">
                <a:latin typeface="Arial"/>
                <a:cs typeface="Arial"/>
              </a:rPr>
              <a:t> </a:t>
            </a:r>
            <a:r>
              <a:rPr lang="en-US" dirty="0">
                <a:effectLst/>
                <a:latin typeface="Arial"/>
                <a:cs typeface="Arial"/>
              </a:rPr>
              <a:t>information to effectively plan and allocate resources and guarantee safe operation of the network.</a:t>
            </a:r>
            <a:endParaRPr lang="en-US">
              <a:cs typeface="Calibri" panose="020F0502020204030204"/>
            </a:endParaRPr>
          </a:p>
          <a:p>
            <a:endParaRPr lang="en-US" dirty="0">
              <a:effectLst/>
              <a:latin typeface="Arial" panose="020B0604020202020204" pitchFamily="34" charset="0"/>
            </a:endParaRPr>
          </a:p>
          <a:p>
            <a:r>
              <a:rPr lang="en-US" dirty="0" err="1">
                <a:effectLst/>
                <a:latin typeface="Arial"/>
                <a:cs typeface="Arial"/>
              </a:rPr>
              <a:t>NetStream</a:t>
            </a:r>
            <a:r>
              <a:rPr lang="en-US" dirty="0">
                <a:effectLst/>
                <a:latin typeface="Arial"/>
                <a:cs typeface="Arial"/>
              </a:rPr>
              <a:t> is based on “stream”. A stream is composed of the packets from the same </a:t>
            </a:r>
            <a:r>
              <a:rPr lang="en-US" dirty="0">
                <a:latin typeface="Arial"/>
                <a:cs typeface="Arial"/>
              </a:rPr>
              <a:t>sub-interface</a:t>
            </a:r>
            <a:r>
              <a:rPr lang="en-US" dirty="0">
                <a:effectLst/>
                <a:latin typeface="Arial"/>
                <a:cs typeface="Arial"/>
              </a:rPr>
              <a:t>, with the same source and destination IP address, protocol type, and same source</a:t>
            </a:r>
            <a:r>
              <a:rPr lang="en-US" dirty="0">
                <a:latin typeface="Arial"/>
                <a:cs typeface="Arial"/>
              </a:rPr>
              <a:t> </a:t>
            </a:r>
            <a:r>
              <a:rPr lang="en-US" dirty="0">
                <a:effectLst/>
                <a:latin typeface="Arial"/>
                <a:cs typeface="Arial"/>
              </a:rPr>
              <a:t>and destination protocol port, and same </a:t>
            </a:r>
            <a:r>
              <a:rPr lang="en-US" dirty="0" err="1">
                <a:effectLst/>
                <a:latin typeface="Arial"/>
                <a:cs typeface="Arial"/>
              </a:rPr>
              <a:t>ToS</a:t>
            </a:r>
            <a:r>
              <a:rPr lang="en-US" dirty="0">
                <a:latin typeface="Arial"/>
                <a:cs typeface="Arial"/>
              </a:rPr>
              <a:t> </a:t>
            </a:r>
            <a:r>
              <a:rPr lang="en-US" dirty="0">
                <a:effectLst/>
                <a:latin typeface="Arial"/>
                <a:cs typeface="Arial"/>
              </a:rPr>
              <a:t>(usually referred to as the quintuple).</a:t>
            </a:r>
            <a:endParaRPr lang="en-US" dirty="0">
              <a:latin typeface="Arial"/>
              <a:cs typeface="Arial"/>
            </a:endParaRPr>
          </a:p>
          <a:p>
            <a:endParaRPr lang="en-US" dirty="0">
              <a:latin typeface="Arial"/>
              <a:cs typeface="Arial"/>
            </a:endParaRPr>
          </a:p>
          <a:p>
            <a:r>
              <a:rPr lang="en-US" dirty="0" err="1">
                <a:effectLst/>
                <a:latin typeface="Arial"/>
                <a:cs typeface="Arial"/>
              </a:rPr>
              <a:t>NetStream</a:t>
            </a:r>
            <a:r>
              <a:rPr lang="en-US" dirty="0">
                <a:effectLst/>
                <a:latin typeface="Arial"/>
                <a:cs typeface="Arial"/>
              </a:rPr>
              <a:t> will record the statistics of a stream, including the time stamp, packets, and</a:t>
            </a:r>
            <a:r>
              <a:rPr lang="en-US" dirty="0">
                <a:latin typeface="Arial"/>
                <a:cs typeface="Arial"/>
              </a:rPr>
              <a:t> </a:t>
            </a:r>
            <a:r>
              <a:rPr lang="en-US" dirty="0">
                <a:effectLst/>
                <a:latin typeface="Arial"/>
                <a:cs typeface="Arial"/>
              </a:rPr>
              <a:t>bytes.</a:t>
            </a:r>
            <a:endParaRPr lang="en-US" dirty="0">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144</a:t>
            </a:fld>
            <a:endParaRPr lang="ru-RU" noProof="0"/>
          </a:p>
        </p:txBody>
      </p:sp>
    </p:spTree>
    <p:extLst>
      <p:ext uri="{BB962C8B-B14F-4D97-AF65-F5344CB8AC3E}">
        <p14:creationId xmlns:p14="http://schemas.microsoft.com/office/powerpoint/2010/main" val="6933337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The NDE is responsible for traffic collection and transmission. </a:t>
            </a:r>
            <a:endParaRPr lang="ru-RU" dirty="0"/>
          </a:p>
          <a:p>
            <a:endParaRPr lang="en-US" dirty="0">
              <a:latin typeface="Arial"/>
              <a:cs typeface="Arial"/>
            </a:endParaRPr>
          </a:p>
          <a:p>
            <a:r>
              <a:rPr lang="en-US" dirty="0">
                <a:effectLst/>
                <a:latin typeface="Arial"/>
                <a:cs typeface="Arial"/>
              </a:rPr>
              <a:t>The NSC is responsible for</a:t>
            </a:r>
            <a:r>
              <a:rPr lang="en-US" dirty="0">
                <a:latin typeface="Arial"/>
                <a:cs typeface="Arial"/>
              </a:rPr>
              <a:t> </a:t>
            </a:r>
            <a:r>
              <a:rPr lang="en-US" dirty="0">
                <a:effectLst/>
                <a:latin typeface="Arial"/>
                <a:cs typeface="Arial"/>
              </a:rPr>
              <a:t>collecting and storing the traffic statistics from the NDE. The NDA analyzes the statistics to</a:t>
            </a:r>
            <a:r>
              <a:rPr lang="en-US" dirty="0">
                <a:latin typeface="Arial"/>
                <a:cs typeface="Arial"/>
              </a:rPr>
              <a:t> </a:t>
            </a:r>
            <a:r>
              <a:rPr lang="en-US" dirty="0">
                <a:effectLst/>
                <a:latin typeface="Arial"/>
                <a:cs typeface="Arial"/>
              </a:rPr>
              <a:t>provide the basis for network charging, network planning, network monitoring,</a:t>
            </a:r>
            <a:r>
              <a:rPr lang="en-US" dirty="0">
                <a:latin typeface="Arial"/>
                <a:cs typeface="Arial"/>
              </a:rPr>
              <a:t> </a:t>
            </a:r>
            <a:r>
              <a:rPr lang="en-US" dirty="0">
                <a:effectLst/>
                <a:latin typeface="Arial"/>
                <a:cs typeface="Arial"/>
              </a:rPr>
              <a:t>application monitoring and analysis.</a:t>
            </a:r>
            <a:br>
              <a:rPr lang="en-US" dirty="0">
                <a:cs typeface="+mn-lt"/>
              </a:rPr>
            </a:br>
            <a:endParaRPr lang="en-US" dirty="0">
              <a:latin typeface="Arial"/>
              <a:cs typeface="Arial"/>
            </a:endParaRPr>
          </a:p>
          <a:p>
            <a:r>
              <a:rPr lang="en-US" dirty="0" err="1">
                <a:effectLst/>
                <a:latin typeface="Arial"/>
                <a:cs typeface="Arial"/>
              </a:rPr>
              <a:t>NetStream</a:t>
            </a:r>
            <a:r>
              <a:rPr lang="en-US" dirty="0">
                <a:effectLst/>
                <a:latin typeface="Arial"/>
                <a:cs typeface="Arial"/>
              </a:rPr>
              <a:t> Data Exporter (NDE</a:t>
            </a:r>
            <a:r>
              <a:rPr lang="en-US" dirty="0">
                <a:latin typeface="Arial"/>
                <a:cs typeface="Arial"/>
              </a:rPr>
              <a:t>)  -  </a:t>
            </a:r>
            <a:r>
              <a:rPr lang="en-US" dirty="0">
                <a:effectLst/>
                <a:latin typeface="Arial"/>
                <a:cs typeface="Arial"/>
              </a:rPr>
              <a:t>analyzes and processes the network stream, takes the stream statistics that</a:t>
            </a:r>
            <a:r>
              <a:rPr lang="en-US" dirty="0">
                <a:latin typeface="Arial"/>
                <a:cs typeface="Arial"/>
              </a:rPr>
              <a:t> </a:t>
            </a:r>
            <a:r>
              <a:rPr lang="en-US" dirty="0">
                <a:effectLst/>
                <a:latin typeface="Arial"/>
                <a:cs typeface="Arial"/>
              </a:rPr>
              <a:t>meets the specified conditions, and outputs it to the NSC. Before the output, the</a:t>
            </a:r>
            <a:r>
              <a:rPr lang="en-US" dirty="0">
                <a:latin typeface="Arial"/>
                <a:cs typeface="Arial"/>
              </a:rPr>
              <a:t> </a:t>
            </a:r>
            <a:r>
              <a:rPr lang="en-US" dirty="0">
                <a:effectLst/>
                <a:latin typeface="Arial"/>
                <a:cs typeface="Arial"/>
              </a:rPr>
              <a:t>NDE also perform some processing to the data, for example, aggregation.</a:t>
            </a:r>
            <a:endParaRPr lang="en-US" dirty="0">
              <a:latin typeface="Calibri" panose="020F0502020204030204"/>
              <a:cs typeface="Calibri"/>
            </a:endParaRPr>
          </a:p>
          <a:p>
            <a:endParaRPr lang="en-US" dirty="0">
              <a:latin typeface="Arial"/>
              <a:cs typeface="Arial"/>
            </a:endParaRPr>
          </a:p>
          <a:p>
            <a:r>
              <a:rPr lang="en-US" dirty="0" err="1">
                <a:effectLst/>
                <a:latin typeface="Arial"/>
                <a:cs typeface="Arial"/>
              </a:rPr>
              <a:t>NetStream</a:t>
            </a:r>
            <a:r>
              <a:rPr lang="en-US" dirty="0">
                <a:effectLst/>
                <a:latin typeface="Arial"/>
                <a:cs typeface="Arial"/>
              </a:rPr>
              <a:t> Collector (NSC)</a:t>
            </a:r>
            <a:r>
              <a:rPr lang="en-US" dirty="0">
                <a:latin typeface="Arial"/>
                <a:cs typeface="Arial"/>
              </a:rPr>
              <a:t> -  as</a:t>
            </a:r>
            <a:r>
              <a:rPr lang="en-US" dirty="0">
                <a:effectLst/>
                <a:latin typeface="Arial"/>
                <a:cs typeface="Arial"/>
              </a:rPr>
              <a:t> a UNIX application running on Solaris, it parses the packets of the NDE and</a:t>
            </a:r>
            <a:r>
              <a:rPr lang="en-US" dirty="0">
                <a:latin typeface="Arial"/>
                <a:cs typeface="Arial"/>
              </a:rPr>
              <a:t> </a:t>
            </a:r>
            <a:r>
              <a:rPr lang="en-US" dirty="0">
                <a:effectLst/>
                <a:latin typeface="Arial"/>
                <a:cs typeface="Arial"/>
              </a:rPr>
              <a:t>stores the statistics to the database, for further analysis by the NDA. The NSC can</a:t>
            </a:r>
            <a:r>
              <a:rPr lang="en-US" dirty="0">
                <a:latin typeface="Arial"/>
                <a:cs typeface="Arial"/>
              </a:rPr>
              <a:t> </a:t>
            </a:r>
            <a:r>
              <a:rPr lang="en-US" dirty="0">
                <a:effectLst/>
                <a:latin typeface="Arial"/>
                <a:cs typeface="Arial"/>
              </a:rPr>
              <a:t>collect the data outputted from multiple </a:t>
            </a:r>
            <a:r>
              <a:rPr lang="en-US" dirty="0" err="1">
                <a:effectLst/>
                <a:latin typeface="Arial"/>
                <a:cs typeface="Arial"/>
              </a:rPr>
              <a:t>NetStream</a:t>
            </a:r>
            <a:r>
              <a:rPr lang="en-US" dirty="0">
                <a:effectLst/>
                <a:latin typeface="Arial"/>
                <a:cs typeface="Arial"/>
              </a:rPr>
              <a:t> devices, and filter and</a:t>
            </a:r>
            <a:r>
              <a:rPr lang="en-US" dirty="0">
                <a:latin typeface="Arial"/>
                <a:cs typeface="Arial"/>
              </a:rPr>
              <a:t> </a:t>
            </a:r>
            <a:r>
              <a:rPr lang="en-US" dirty="0">
                <a:effectLst/>
                <a:latin typeface="Arial"/>
                <a:cs typeface="Arial"/>
              </a:rPr>
              <a:t>aggregate them.</a:t>
            </a:r>
            <a:br>
              <a:rPr lang="en-US" dirty="0">
                <a:cs typeface="+mn-lt"/>
              </a:rPr>
            </a:br>
            <a:endParaRPr lang="en-US" dirty="0">
              <a:latin typeface="Arial"/>
              <a:cs typeface="Arial"/>
            </a:endParaRPr>
          </a:p>
          <a:p>
            <a:r>
              <a:rPr lang="en-US" dirty="0" err="1">
                <a:effectLst/>
                <a:latin typeface="Arial"/>
                <a:cs typeface="Arial"/>
              </a:rPr>
              <a:t>NetStream</a:t>
            </a:r>
            <a:r>
              <a:rPr lang="en-US" dirty="0">
                <a:effectLst/>
                <a:latin typeface="Arial"/>
                <a:cs typeface="Arial"/>
              </a:rPr>
              <a:t> Data Analyzer (NDA)</a:t>
            </a:r>
            <a:r>
              <a:rPr lang="en-US" dirty="0">
                <a:latin typeface="Arial"/>
                <a:cs typeface="Arial"/>
              </a:rPr>
              <a:t> - as</a:t>
            </a:r>
            <a:r>
              <a:rPr lang="en-US" dirty="0">
                <a:effectLst/>
                <a:latin typeface="Arial"/>
                <a:cs typeface="Arial"/>
              </a:rPr>
              <a:t> a network traffic analyzer, it takes the statistics from the NDC for subsequent</a:t>
            </a:r>
            <a:r>
              <a:rPr lang="en-US" dirty="0">
                <a:latin typeface="Arial"/>
                <a:cs typeface="Arial"/>
              </a:rPr>
              <a:t> </a:t>
            </a:r>
            <a:r>
              <a:rPr lang="en-US" dirty="0">
                <a:effectLst/>
                <a:latin typeface="Arial"/>
                <a:cs typeface="Arial"/>
              </a:rPr>
              <a:t>processing, and provides the basis for various services (for example, network</a:t>
            </a:r>
            <a:r>
              <a:rPr lang="en-US" dirty="0">
                <a:latin typeface="Arial"/>
                <a:cs typeface="Arial"/>
              </a:rPr>
              <a:t> </a:t>
            </a:r>
            <a:r>
              <a:rPr lang="en-US" dirty="0">
                <a:effectLst/>
                <a:latin typeface="Arial"/>
                <a:cs typeface="Arial"/>
              </a:rPr>
              <a:t>planning and attack monitoring). With the graphical user interface, it is easy to use,</a:t>
            </a:r>
            <a:r>
              <a:rPr lang="en-US" dirty="0">
                <a:latin typeface="Arial"/>
                <a:cs typeface="Arial"/>
              </a:rPr>
              <a:t> </a:t>
            </a:r>
            <a:r>
              <a:rPr lang="en-US" dirty="0">
                <a:effectLst/>
                <a:latin typeface="Arial"/>
                <a:cs typeface="Arial"/>
              </a:rPr>
              <a:t>allowing the users to easily obtain, display and analyze the data collected by the</a:t>
            </a:r>
            <a:r>
              <a:rPr lang="en-US" dirty="0">
                <a:latin typeface="Arial"/>
                <a:cs typeface="Arial"/>
              </a:rPr>
              <a:t> </a:t>
            </a:r>
            <a:r>
              <a:rPr lang="en-US" dirty="0">
                <a:effectLst/>
                <a:latin typeface="Arial"/>
                <a:cs typeface="Arial"/>
              </a:rPr>
              <a:t>NSC.</a:t>
            </a:r>
            <a:endParaRPr lang="en-US" dirty="0">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146</a:t>
            </a:fld>
            <a:endParaRPr lang="ru-RU" noProof="0"/>
          </a:p>
        </p:txBody>
      </p:sp>
    </p:spTree>
    <p:extLst>
      <p:ext uri="{BB962C8B-B14F-4D97-AF65-F5344CB8AC3E}">
        <p14:creationId xmlns:p14="http://schemas.microsoft.com/office/powerpoint/2010/main" val="17989413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The statistics of the network stream collected by the NDE is encapsulated in the UDP</a:t>
            </a:r>
            <a:r>
              <a:rPr lang="en-US" dirty="0">
                <a:latin typeface="Arial"/>
                <a:cs typeface="Arial"/>
              </a:rPr>
              <a:t> </a:t>
            </a:r>
            <a:r>
              <a:rPr lang="en-US" dirty="0">
                <a:effectLst/>
                <a:latin typeface="Arial"/>
                <a:cs typeface="Arial"/>
              </a:rPr>
              <a:t>packets for output to the NSC/NDA. One UDP packet can carry multiple statistics records.</a:t>
            </a:r>
            <a:r>
              <a:rPr lang="en-US" dirty="0">
                <a:latin typeface="Arial"/>
                <a:cs typeface="Arial"/>
              </a:rPr>
              <a:t> </a:t>
            </a:r>
            <a:endParaRPr lang="ru-RU" dirty="0"/>
          </a:p>
          <a:p>
            <a:endParaRPr lang="en-US" dirty="0">
              <a:latin typeface="Arial"/>
              <a:cs typeface="Arial"/>
            </a:endParaRPr>
          </a:p>
          <a:p>
            <a:r>
              <a:rPr lang="en-US" dirty="0">
                <a:effectLst/>
                <a:latin typeface="Arial"/>
                <a:cs typeface="Arial"/>
              </a:rPr>
              <a:t>The formats of these statistics records are determined by the NDE equipment. After the</a:t>
            </a:r>
            <a:r>
              <a:rPr lang="en-US" dirty="0">
                <a:latin typeface="Arial"/>
                <a:cs typeface="Arial"/>
              </a:rPr>
              <a:t> </a:t>
            </a:r>
            <a:r>
              <a:rPr lang="en-US" dirty="0">
                <a:effectLst/>
                <a:latin typeface="Arial"/>
                <a:cs typeface="Arial"/>
              </a:rPr>
              <a:t>NSC/NDA receive the statistics messages from the NDE, they first check the version of the</a:t>
            </a:r>
            <a:r>
              <a:rPr lang="en-US" dirty="0">
                <a:latin typeface="Arial"/>
                <a:cs typeface="Arial"/>
              </a:rPr>
              <a:t> </a:t>
            </a:r>
            <a:r>
              <a:rPr lang="en-US" dirty="0">
                <a:effectLst/>
                <a:latin typeface="Arial"/>
                <a:cs typeface="Arial"/>
              </a:rPr>
              <a:t>records. Records of different versions have different formats. </a:t>
            </a:r>
            <a:endParaRPr lang="en-US" dirty="0">
              <a:latin typeface="Calibri" panose="020F0502020204030204"/>
              <a:cs typeface="Calibri" panose="020F0502020204030204"/>
            </a:endParaRPr>
          </a:p>
          <a:p>
            <a:endParaRPr lang="en-US" dirty="0">
              <a:latin typeface="Arial"/>
              <a:cs typeface="Arial"/>
            </a:endParaRPr>
          </a:p>
          <a:p>
            <a:r>
              <a:rPr lang="en-US" dirty="0">
                <a:effectLst/>
                <a:latin typeface="Arial"/>
                <a:cs typeface="Arial"/>
              </a:rPr>
              <a:t>Currently, three versions of</a:t>
            </a:r>
            <a:r>
              <a:rPr lang="en-US" dirty="0">
                <a:latin typeface="Arial"/>
                <a:cs typeface="Arial"/>
              </a:rPr>
              <a:t> </a:t>
            </a:r>
            <a:r>
              <a:rPr lang="en-US" dirty="0">
                <a:effectLst/>
                <a:latin typeface="Arial"/>
                <a:cs typeface="Arial"/>
              </a:rPr>
              <a:t>records are supported: V5, V8, and V9.</a:t>
            </a:r>
            <a:endParaRPr lang="en-US" dirty="0">
              <a:cs typeface="Calibri"/>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147</a:t>
            </a:fld>
            <a:endParaRPr lang="ru-RU" noProof="0"/>
          </a:p>
        </p:txBody>
      </p:sp>
    </p:spTree>
    <p:extLst>
      <p:ext uri="{BB962C8B-B14F-4D97-AF65-F5344CB8AC3E}">
        <p14:creationId xmlns:p14="http://schemas.microsoft.com/office/powerpoint/2010/main" val="28251471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V5 is used to output flow details to the NSC/NDA.</a:t>
            </a:r>
            <a:endParaRPr lang="ru-RU" dirty="0"/>
          </a:p>
          <a:p>
            <a:br>
              <a:rPr lang="en-US" dirty="0">
                <a:cs typeface="+mn-lt"/>
              </a:rPr>
            </a:br>
            <a:r>
              <a:rPr lang="en-US" dirty="0">
                <a:effectLst/>
                <a:latin typeface="Arial"/>
                <a:cs typeface="Arial"/>
              </a:rPr>
              <a:t> V8 is used to output aggregated flow information to the NSC/NDA. </a:t>
            </a:r>
            <a:endParaRPr lang="en-US" dirty="0">
              <a:latin typeface="Calibri" panose="020F0502020204030204"/>
              <a:cs typeface="Calibri" panose="020F0502020204030204"/>
            </a:endParaRPr>
          </a:p>
          <a:p>
            <a:endParaRPr lang="en-US" dirty="0">
              <a:latin typeface="Arial"/>
              <a:cs typeface="Arial"/>
            </a:endParaRPr>
          </a:p>
          <a:p>
            <a:r>
              <a:rPr lang="en-US" dirty="0">
                <a:effectLst/>
                <a:latin typeface="Arial"/>
                <a:cs typeface="Arial"/>
              </a:rPr>
              <a:t>The common</a:t>
            </a:r>
            <a:r>
              <a:rPr lang="en-US" dirty="0">
                <a:latin typeface="Arial"/>
                <a:cs typeface="Arial"/>
              </a:rPr>
              <a:t> </a:t>
            </a:r>
            <a:r>
              <a:rPr lang="en-US" dirty="0">
                <a:effectLst/>
                <a:latin typeface="Arial"/>
                <a:cs typeface="Arial"/>
              </a:rPr>
              <a:t>disadvantage of V5 and V8 is as follows. As new user requirements emerge, the NDE</a:t>
            </a:r>
            <a:r>
              <a:rPr lang="en-US" dirty="0">
                <a:latin typeface="Arial"/>
                <a:cs typeface="Arial"/>
              </a:rPr>
              <a:t> </a:t>
            </a:r>
            <a:r>
              <a:rPr lang="en-US" dirty="0">
                <a:effectLst/>
                <a:latin typeface="Arial"/>
                <a:cs typeface="Arial"/>
              </a:rPr>
              <a:t>needs to expand output information. In this case, the software of the NSC/NDA needs to</a:t>
            </a:r>
            <a:r>
              <a:rPr lang="en-US" dirty="0">
                <a:latin typeface="Arial"/>
                <a:cs typeface="Arial"/>
              </a:rPr>
              <a:t> </a:t>
            </a:r>
            <a:r>
              <a:rPr lang="en-US" dirty="0">
                <a:effectLst/>
                <a:latin typeface="Arial"/>
                <a:cs typeface="Arial"/>
              </a:rPr>
              <a:t>be modified to adapt to NDE changes.</a:t>
            </a:r>
            <a:r>
              <a:rPr lang="en-US" dirty="0">
                <a:latin typeface="Arial"/>
                <a:cs typeface="Arial"/>
              </a:rPr>
              <a:t> </a:t>
            </a:r>
            <a:r>
              <a:rPr lang="en-US" dirty="0">
                <a:effectLst/>
                <a:latin typeface="Arial"/>
                <a:cs typeface="Arial"/>
              </a:rPr>
              <a:t>Thus, the NSC/NDA software of different vendors or</a:t>
            </a:r>
            <a:r>
              <a:rPr lang="en-US" dirty="0">
                <a:latin typeface="Arial"/>
                <a:cs typeface="Arial"/>
              </a:rPr>
              <a:t> </a:t>
            </a:r>
            <a:r>
              <a:rPr lang="en-US" dirty="0">
                <a:effectLst/>
                <a:latin typeface="Arial"/>
                <a:cs typeface="Arial"/>
              </a:rPr>
              <a:t>even different versions of the NSC/NDA software of the same vendor fail to parse the</a:t>
            </a:r>
            <a:r>
              <a:rPr lang="en-US" dirty="0">
                <a:latin typeface="Arial"/>
                <a:cs typeface="Arial"/>
              </a:rPr>
              <a:t> </a:t>
            </a:r>
            <a:r>
              <a:rPr lang="en-US" dirty="0">
                <a:effectLst/>
                <a:latin typeface="Arial"/>
                <a:cs typeface="Arial"/>
              </a:rPr>
              <a:t>statistics packets sent by the NDE.</a:t>
            </a:r>
            <a:br>
              <a:rPr lang="en-US" dirty="0">
                <a:cs typeface="+mn-lt"/>
              </a:rPr>
            </a:br>
            <a:endParaRPr lang="en-US" dirty="0">
              <a:latin typeface="Arial"/>
              <a:cs typeface="Arial"/>
            </a:endParaRPr>
          </a:p>
          <a:p>
            <a:r>
              <a:rPr lang="en-US" dirty="0">
                <a:effectLst/>
                <a:latin typeface="Arial"/>
                <a:cs typeface="Arial"/>
              </a:rPr>
              <a:t>The most noticeable difference between V9 and earlier versions is that V9 is </a:t>
            </a:r>
            <a:r>
              <a:rPr lang="en-US" dirty="0">
                <a:latin typeface="Arial"/>
                <a:cs typeface="Arial"/>
              </a:rPr>
              <a:t>template-based</a:t>
            </a:r>
            <a:r>
              <a:rPr lang="en-US" dirty="0">
                <a:effectLst/>
                <a:latin typeface="Arial"/>
                <a:cs typeface="Arial"/>
              </a:rPr>
              <a:t>. A template provides a flexible and expandable packet output format, which allows</a:t>
            </a:r>
            <a:r>
              <a:rPr lang="en-US" dirty="0">
                <a:latin typeface="Arial"/>
                <a:cs typeface="Arial"/>
              </a:rPr>
              <a:t> </a:t>
            </a:r>
            <a:r>
              <a:rPr lang="en-US" dirty="0">
                <a:effectLst/>
                <a:latin typeface="Arial"/>
                <a:cs typeface="Arial"/>
              </a:rPr>
              <a:t>new flow statistics services to be added easily without changing the basic record format.</a:t>
            </a:r>
            <a:endParaRPr lang="en-US" dirty="0">
              <a:cs typeface="Calibri"/>
            </a:endParaRPr>
          </a:p>
          <a:p>
            <a:endParaRPr lang="en-US" dirty="0"/>
          </a:p>
          <a:p>
            <a:endParaRPr lang="en-US" dirty="0">
              <a:cs typeface="Calibri" panose="020F0502020204030204"/>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148</a:t>
            </a:fld>
            <a:endParaRPr lang="ru-RU" noProof="0"/>
          </a:p>
        </p:txBody>
      </p:sp>
    </p:spTree>
    <p:extLst>
      <p:ext uri="{BB962C8B-B14F-4D97-AF65-F5344CB8AC3E}">
        <p14:creationId xmlns:p14="http://schemas.microsoft.com/office/powerpoint/2010/main" val="174333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Segoe UI" panose="020B0502040204020203" pitchFamily="34" charset="0"/>
              </a:rPr>
              <a:t>Separation of Forwarding Planes and Control Plane</a:t>
            </a:r>
            <a:endParaRPr lang="en-US" sz="1800" dirty="0">
              <a:effectLst/>
              <a:latin typeface="Arial" panose="020B0604020202020204" pitchFamily="34" charset="0"/>
            </a:endParaRPr>
          </a:p>
          <a:p>
            <a:r>
              <a:rPr lang="en-US" sz="1800" dirty="0">
                <a:effectLst/>
                <a:latin typeface="Segoe UI" panose="020B0502040204020203" pitchFamily="34" charset="0"/>
              </a:rPr>
              <a:t> The separation of control plane and forwarding plane is one of fundamental of</a:t>
            </a:r>
            <a:br>
              <a:rPr lang="en-US" sz="1800" dirty="0">
                <a:effectLst/>
                <a:latin typeface="Segoe UI" panose="020B0502040204020203" pitchFamily="34" charset="0"/>
              </a:rPr>
            </a:br>
            <a:r>
              <a:rPr lang="en-US" sz="1800" dirty="0">
                <a:effectLst/>
                <a:latin typeface="Segoe UI" panose="020B0502040204020203" pitchFamily="34" charset="0"/>
              </a:rPr>
              <a:t>SDN.</a:t>
            </a:r>
            <a:endParaRPr lang="en-US" sz="1800" dirty="0">
              <a:effectLst/>
              <a:latin typeface="Arial" panose="020B0604020202020204" pitchFamily="34" charset="0"/>
            </a:endParaRPr>
          </a:p>
          <a:p>
            <a:r>
              <a:rPr lang="en-US" sz="1800" dirty="0">
                <a:effectLst/>
                <a:latin typeface="Segoe UI" panose="020B0502040204020203" pitchFamily="34" charset="0"/>
              </a:rPr>
              <a:t> The control plane establishes the local data set used to create the forwarding table</a:t>
            </a:r>
            <a:br>
              <a:rPr lang="en-US" sz="1800" dirty="0">
                <a:effectLst/>
                <a:latin typeface="Segoe UI" panose="020B0502040204020203" pitchFamily="34" charset="0"/>
              </a:rPr>
            </a:br>
            <a:r>
              <a:rPr lang="en-US" sz="1800" dirty="0">
                <a:effectLst/>
                <a:latin typeface="Segoe UI" panose="020B0502040204020203" pitchFamily="34" charset="0"/>
              </a:rPr>
              <a:t>entries, which are in turn used by the data planes to forward the traffic between</a:t>
            </a:r>
            <a:br>
              <a:rPr lang="en-US" sz="1800" dirty="0">
                <a:effectLst/>
                <a:latin typeface="Segoe UI" panose="020B0502040204020203" pitchFamily="34" charset="0"/>
              </a:rPr>
            </a:br>
            <a:r>
              <a:rPr lang="en-US" sz="1800" dirty="0">
                <a:effectLst/>
                <a:latin typeface="Segoe UI" panose="020B0502040204020203" pitchFamily="34" charset="0"/>
              </a:rPr>
              <a:t>ingress and egress ports on a device. The data set used to store the network</a:t>
            </a:r>
            <a:br>
              <a:rPr lang="en-US" sz="1800" dirty="0">
                <a:effectLst/>
                <a:latin typeface="Segoe UI" panose="020B0502040204020203" pitchFamily="34" charset="0"/>
              </a:rPr>
            </a:br>
            <a:r>
              <a:rPr lang="en-US" sz="1800" dirty="0">
                <a:effectLst/>
                <a:latin typeface="Segoe UI" panose="020B0502040204020203" pitchFamily="34" charset="0"/>
              </a:rPr>
              <a:t>topology is called the routing information base (RIB). The RIB is often kept</a:t>
            </a:r>
            <a:br>
              <a:rPr lang="en-US" sz="1800" dirty="0">
                <a:effectLst/>
                <a:latin typeface="Segoe UI" panose="020B0502040204020203" pitchFamily="34" charset="0"/>
              </a:rPr>
            </a:br>
            <a:r>
              <a:rPr lang="en-US" sz="1800" dirty="0">
                <a:effectLst/>
                <a:latin typeface="Segoe UI" panose="020B0502040204020203" pitchFamily="34" charset="0"/>
              </a:rPr>
              <a:t>consistent (i.e. Loop free) through exchange of information between other</a:t>
            </a:r>
            <a:br>
              <a:rPr lang="en-US" sz="1800" dirty="0">
                <a:effectLst/>
                <a:latin typeface="Segoe UI" panose="020B0502040204020203" pitchFamily="34" charset="0"/>
              </a:rPr>
            </a:br>
            <a:r>
              <a:rPr lang="en-US" sz="1800" dirty="0">
                <a:effectLst/>
                <a:latin typeface="Segoe UI" panose="020B0502040204020203" pitchFamily="34" charset="0"/>
              </a:rPr>
              <a:t>instances of control planes within the network. Forwarding table entries are</a:t>
            </a:r>
            <a:br>
              <a:rPr lang="en-US" sz="1800" dirty="0">
                <a:effectLst/>
                <a:latin typeface="Segoe UI" panose="020B0502040204020203" pitchFamily="34" charset="0"/>
              </a:rPr>
            </a:br>
            <a:r>
              <a:rPr lang="en-US" sz="1800" dirty="0">
                <a:effectLst/>
                <a:latin typeface="Segoe UI" panose="020B0502040204020203" pitchFamily="34" charset="0"/>
              </a:rPr>
              <a:t>commonly called as forwarding information base (FIB) and are often mirrored</a:t>
            </a:r>
            <a:br>
              <a:rPr lang="en-US" sz="1800" dirty="0">
                <a:effectLst/>
                <a:latin typeface="Segoe UI" panose="020B0502040204020203" pitchFamily="34" charset="0"/>
              </a:rPr>
            </a:br>
            <a:r>
              <a:rPr lang="en-US" sz="1800" dirty="0">
                <a:effectLst/>
                <a:latin typeface="Segoe UI" panose="020B0502040204020203" pitchFamily="34" charset="0"/>
              </a:rPr>
              <a:t>between the control and data planes of a typical devices. The FIB is programmed</a:t>
            </a:r>
            <a:br>
              <a:rPr lang="en-US" sz="1800" dirty="0">
                <a:effectLst/>
                <a:latin typeface="Segoe UI" panose="020B0502040204020203" pitchFamily="34" charset="0"/>
              </a:rPr>
            </a:br>
            <a:r>
              <a:rPr lang="en-US" sz="1800" dirty="0">
                <a:effectLst/>
                <a:latin typeface="Segoe UI" panose="020B0502040204020203" pitchFamily="34" charset="0"/>
              </a:rPr>
              <a:t>once the RIB is deemed consistent and stable.</a:t>
            </a:r>
            <a:endParaRPr lang="en-US" sz="1800" dirty="0">
              <a:effectLst/>
              <a:latin typeface="Arial" panose="020B0604020202020204" pitchFamily="34" charset="0"/>
            </a:endParaRPr>
          </a:p>
          <a:p>
            <a:r>
              <a:rPr lang="en-US" sz="1800" dirty="0">
                <a:effectLst/>
                <a:latin typeface="Segoe UI" panose="020B0502040204020203" pitchFamily="34" charset="0"/>
              </a:rPr>
              <a:t> In a typical SDN, the network intelligence is logically centralized in controllers</a:t>
            </a:r>
            <a:br>
              <a:rPr lang="en-US" sz="1800" dirty="0">
                <a:effectLst/>
                <a:latin typeface="Segoe UI" panose="020B0502040204020203" pitchFamily="34" charset="0"/>
              </a:rPr>
            </a:br>
            <a:r>
              <a:rPr lang="en-US" sz="1800" dirty="0">
                <a:effectLst/>
                <a:latin typeface="Segoe UI" panose="020B0502040204020203" pitchFamily="34" charset="0"/>
              </a:rPr>
              <a:t>(software-based), which enables the control logic to be designed and operated on</a:t>
            </a:r>
            <a:br>
              <a:rPr lang="en-US" sz="1800" dirty="0">
                <a:effectLst/>
                <a:latin typeface="Segoe UI" panose="020B0502040204020203" pitchFamily="34" charset="0"/>
              </a:rPr>
            </a:br>
            <a:r>
              <a:rPr lang="en-US" sz="1800" dirty="0">
                <a:effectLst/>
                <a:latin typeface="Segoe UI" panose="020B0502040204020203" pitchFamily="34" charset="0"/>
              </a:rPr>
              <a:t>a global network view, as a centralized application, rather than a distributed</a:t>
            </a:r>
            <a:br>
              <a:rPr lang="en-US" sz="1800" dirty="0">
                <a:effectLst/>
                <a:latin typeface="Segoe UI" panose="020B0502040204020203" pitchFamily="34" charset="0"/>
              </a:rPr>
            </a:br>
            <a:r>
              <a:rPr lang="en-US" sz="1800" dirty="0">
                <a:effectLst/>
                <a:latin typeface="Segoe UI" panose="020B0502040204020203" pitchFamily="34" charset="0"/>
              </a:rPr>
              <a:t>system.</a:t>
            </a:r>
            <a:endParaRPr lang="en-US" sz="1800" dirty="0">
              <a:effectLst/>
              <a:latin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17</a:t>
            </a:fld>
            <a:endParaRPr lang="ru-RU" noProof="0"/>
          </a:p>
        </p:txBody>
      </p:sp>
    </p:spTree>
    <p:extLst>
      <p:ext uri="{BB962C8B-B14F-4D97-AF65-F5344CB8AC3E}">
        <p14:creationId xmlns:p14="http://schemas.microsoft.com/office/powerpoint/2010/main" val="41010629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The NDE can output streams in one of the three methods:</a:t>
            </a:r>
            <a:r>
              <a:rPr lang="en-US" dirty="0">
                <a:latin typeface="Arial"/>
                <a:cs typeface="Arial"/>
              </a:rPr>
              <a:t> </a:t>
            </a:r>
            <a:r>
              <a:rPr lang="en-US" dirty="0">
                <a:effectLst/>
                <a:latin typeface="Arial"/>
                <a:cs typeface="Arial"/>
              </a:rPr>
              <a:t>Stream-by-stream, sampling and</a:t>
            </a:r>
            <a:r>
              <a:rPr lang="en-US" dirty="0">
                <a:latin typeface="Arial"/>
                <a:cs typeface="Arial"/>
              </a:rPr>
              <a:t> </a:t>
            </a:r>
            <a:r>
              <a:rPr lang="en-US" dirty="0">
                <a:effectLst/>
                <a:latin typeface="Arial"/>
                <a:cs typeface="Arial"/>
              </a:rPr>
              <a:t>aggregation. </a:t>
            </a:r>
            <a:endParaRPr lang="en-US" dirty="0">
              <a:latin typeface="Calibri" panose="020F0502020204030204"/>
              <a:cs typeface="Calibri" panose="020F0502020204030204"/>
            </a:endParaRPr>
          </a:p>
          <a:p>
            <a:pPr marL="171450" indent="-171450">
              <a:buFont typeface="Calibri"/>
              <a:buChar char="-"/>
            </a:pPr>
            <a:r>
              <a:rPr lang="en-US" dirty="0">
                <a:effectLst/>
                <a:latin typeface="Arial"/>
                <a:cs typeface="Arial"/>
              </a:rPr>
              <a:t>Stream-by-stream is the process to output the information of each stream to</a:t>
            </a:r>
            <a:r>
              <a:rPr lang="en-US" dirty="0">
                <a:latin typeface="Arial"/>
                <a:cs typeface="Arial"/>
              </a:rPr>
              <a:t> </a:t>
            </a:r>
            <a:r>
              <a:rPr lang="en-US" dirty="0">
                <a:effectLst/>
                <a:latin typeface="Arial"/>
                <a:cs typeface="Arial"/>
              </a:rPr>
              <a:t>the NSC equipment.</a:t>
            </a:r>
            <a:r>
              <a:rPr lang="en-US" dirty="0">
                <a:latin typeface="Arial"/>
                <a:cs typeface="Arial"/>
              </a:rPr>
              <a:t> </a:t>
            </a:r>
            <a:endParaRPr lang="en-US" dirty="0">
              <a:latin typeface="Calibri" panose="020F0502020204030204"/>
              <a:cs typeface="Calibri" panose="020F0502020204030204"/>
            </a:endParaRPr>
          </a:p>
          <a:p>
            <a:pPr marL="171450" indent="-171450">
              <a:buFont typeface="Calibri"/>
              <a:buChar char="-"/>
            </a:pPr>
            <a:r>
              <a:rPr lang="en-US" dirty="0">
                <a:effectLst/>
                <a:latin typeface="Arial"/>
                <a:cs typeface="Arial"/>
              </a:rPr>
              <a:t>Sampling is the process to output the stream statistics information to</a:t>
            </a:r>
            <a:r>
              <a:rPr lang="en-US" dirty="0">
                <a:latin typeface="Arial"/>
                <a:cs typeface="Arial"/>
              </a:rPr>
              <a:t> </a:t>
            </a:r>
            <a:r>
              <a:rPr lang="en-US" dirty="0">
                <a:effectLst/>
                <a:latin typeface="Arial"/>
                <a:cs typeface="Arial"/>
              </a:rPr>
              <a:t>the NSC by ratio, and the NSC will restore the information to the original statistics based</a:t>
            </a:r>
            <a:r>
              <a:rPr lang="en-US" dirty="0">
                <a:latin typeface="Arial"/>
                <a:cs typeface="Arial"/>
              </a:rPr>
              <a:t> </a:t>
            </a:r>
            <a:r>
              <a:rPr lang="en-US" dirty="0">
                <a:effectLst/>
                <a:latin typeface="Arial"/>
                <a:cs typeface="Arial"/>
              </a:rPr>
              <a:t>on the sampling rate.</a:t>
            </a:r>
            <a:r>
              <a:rPr lang="en-US" dirty="0">
                <a:latin typeface="Arial"/>
                <a:cs typeface="Arial"/>
              </a:rPr>
              <a:t> </a:t>
            </a:r>
            <a:r>
              <a:rPr lang="en-US" dirty="0">
                <a:effectLst/>
                <a:latin typeface="Arial"/>
                <a:cs typeface="Arial"/>
              </a:rPr>
              <a:t>The advantages of the stream-by-stream method are that the NSC can obtain the details of</a:t>
            </a:r>
            <a:r>
              <a:rPr lang="en-US" dirty="0">
                <a:latin typeface="Arial"/>
                <a:cs typeface="Arial"/>
              </a:rPr>
              <a:t> </a:t>
            </a:r>
            <a:r>
              <a:rPr lang="en-US" dirty="0">
                <a:effectLst/>
                <a:latin typeface="Arial"/>
                <a:cs typeface="Arial"/>
              </a:rPr>
              <a:t>the stream, and can perform more flexible subsequent processing to these stream records.</a:t>
            </a:r>
            <a:r>
              <a:rPr lang="en-US" dirty="0">
                <a:latin typeface="Arial"/>
                <a:cs typeface="Arial"/>
              </a:rPr>
              <a:t> </a:t>
            </a:r>
            <a:r>
              <a:rPr lang="en-US" dirty="0">
                <a:effectLst/>
                <a:latin typeface="Arial"/>
                <a:cs typeface="Arial"/>
              </a:rPr>
              <a:t>However, its disadvantage is as obvious in that the network bandwidth and CPU utilization</a:t>
            </a:r>
            <a:r>
              <a:rPr lang="en-US" dirty="0">
                <a:latin typeface="Arial"/>
                <a:cs typeface="Arial"/>
              </a:rPr>
              <a:t> </a:t>
            </a:r>
            <a:r>
              <a:rPr lang="en-US" dirty="0">
                <a:effectLst/>
                <a:latin typeface="Arial"/>
                <a:cs typeface="Arial"/>
              </a:rPr>
              <a:t>are increased, enormous storage media space is required to store such information, and</a:t>
            </a:r>
            <a:r>
              <a:rPr lang="en-US" dirty="0">
                <a:latin typeface="Arial"/>
                <a:cs typeface="Arial"/>
              </a:rPr>
              <a:t> </a:t>
            </a:r>
            <a:r>
              <a:rPr lang="en-US" dirty="0">
                <a:effectLst/>
                <a:latin typeface="Arial"/>
                <a:cs typeface="Arial"/>
              </a:rPr>
              <a:t>probably the users do not need the information in such great detail. Sampling can reduce</a:t>
            </a:r>
            <a:r>
              <a:rPr lang="en-US" dirty="0">
                <a:latin typeface="Arial"/>
                <a:cs typeface="Arial"/>
              </a:rPr>
              <a:t> </a:t>
            </a:r>
            <a:r>
              <a:rPr lang="en-US" dirty="0">
                <a:effectLst/>
                <a:latin typeface="Arial"/>
                <a:cs typeface="Arial"/>
              </a:rPr>
              <a:t>the pressure on the storage media space, but the statistics information will suffer a certain</a:t>
            </a:r>
            <a:r>
              <a:rPr lang="en-US" dirty="0">
                <a:latin typeface="Arial"/>
                <a:cs typeface="Arial"/>
              </a:rPr>
              <a:t> </a:t>
            </a:r>
            <a:r>
              <a:rPr lang="en-US" dirty="0">
                <a:effectLst/>
                <a:latin typeface="Arial"/>
                <a:cs typeface="Arial"/>
              </a:rPr>
              <a:t>degree of distortion.</a:t>
            </a:r>
            <a:endParaRPr lang="en-US" dirty="0">
              <a:latin typeface="Calibri"/>
              <a:cs typeface="Calibri"/>
            </a:endParaRPr>
          </a:p>
          <a:p>
            <a:pPr marL="171450" indent="-171450">
              <a:buFont typeface="Calibri"/>
              <a:buChar char="-"/>
            </a:pPr>
            <a:r>
              <a:rPr lang="en-US" dirty="0">
                <a:effectLst/>
                <a:latin typeface="Arial"/>
                <a:cs typeface="Arial"/>
              </a:rPr>
              <a:t>Aggregation is the process to</a:t>
            </a:r>
            <a:r>
              <a:rPr lang="en-US" dirty="0">
                <a:latin typeface="Arial"/>
                <a:cs typeface="Arial"/>
              </a:rPr>
              <a:t> </a:t>
            </a:r>
            <a:r>
              <a:rPr lang="en-US" dirty="0">
                <a:effectLst/>
                <a:latin typeface="Arial"/>
                <a:cs typeface="Arial"/>
              </a:rPr>
              <a:t>combine the statistics information of the streams with the same attributes, for example, all</a:t>
            </a:r>
            <a:r>
              <a:rPr lang="en-US" dirty="0">
                <a:latin typeface="Arial"/>
                <a:cs typeface="Arial"/>
              </a:rPr>
              <a:t> </a:t>
            </a:r>
            <a:r>
              <a:rPr lang="en-US" dirty="0">
                <a:effectLst/>
                <a:latin typeface="Arial"/>
                <a:cs typeface="Arial"/>
              </a:rPr>
              <a:t>the packets between two autonomous domains, and the packets to the same destination.</a:t>
            </a:r>
            <a:r>
              <a:rPr lang="en-US" dirty="0">
                <a:latin typeface="Arial"/>
                <a:cs typeface="Arial"/>
              </a:rPr>
              <a:t> </a:t>
            </a:r>
            <a:r>
              <a:rPr lang="en-US" dirty="0">
                <a:effectLst/>
                <a:latin typeface="Arial"/>
                <a:cs typeface="Arial"/>
              </a:rPr>
              <a:t>On the NDE equipment, first the streams are aggregated, and then outputted to the NSC.</a:t>
            </a:r>
            <a:r>
              <a:rPr lang="en-US" dirty="0">
                <a:latin typeface="Arial"/>
                <a:cs typeface="Arial"/>
              </a:rPr>
              <a:t> </a:t>
            </a:r>
            <a:r>
              <a:rPr lang="en-US" dirty="0">
                <a:effectLst/>
                <a:latin typeface="Arial"/>
                <a:cs typeface="Arial"/>
              </a:rPr>
              <a:t>This way, the network bandwidth, CPU utilization and storage media space are reduced</a:t>
            </a:r>
            <a:r>
              <a:rPr lang="en-US" dirty="0">
                <a:latin typeface="Arial"/>
                <a:cs typeface="Arial"/>
              </a:rPr>
              <a:t> </a:t>
            </a:r>
            <a:r>
              <a:rPr lang="en-US" dirty="0">
                <a:effectLst/>
                <a:latin typeface="Arial"/>
                <a:cs typeface="Arial"/>
              </a:rPr>
              <a:t>greatly.</a:t>
            </a:r>
            <a:endParaRPr lang="en-US" dirty="0">
              <a:cs typeface="Calibri" panose="020F0502020204030204"/>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149</a:t>
            </a:fld>
            <a:endParaRPr lang="ru-RU" noProof="0"/>
          </a:p>
        </p:txBody>
      </p:sp>
    </p:spTree>
    <p:extLst>
      <p:ext uri="{BB962C8B-B14F-4D97-AF65-F5344CB8AC3E}">
        <p14:creationId xmlns:p14="http://schemas.microsoft.com/office/powerpoint/2010/main" val="27105373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The 4 types of </a:t>
            </a:r>
            <a:r>
              <a:rPr lang="en-US" dirty="0" err="1">
                <a:effectLst/>
                <a:latin typeface="Arial"/>
                <a:cs typeface="Arial"/>
              </a:rPr>
              <a:t>NetStream</a:t>
            </a:r>
            <a:r>
              <a:rPr lang="en-US" dirty="0">
                <a:effectLst/>
                <a:latin typeface="Arial"/>
                <a:cs typeface="Arial"/>
              </a:rPr>
              <a:t> sampling methods are explained in details below:-</a:t>
            </a:r>
            <a:br>
              <a:rPr lang="en-US" dirty="0">
                <a:cs typeface="+mn-lt"/>
              </a:rPr>
            </a:br>
            <a:r>
              <a:rPr lang="en-US" dirty="0">
                <a:effectLst/>
                <a:latin typeface="Arial"/>
                <a:cs typeface="Arial"/>
              </a:rPr>
              <a:t>1. Fixed packet sampling: One packet is sampled out of every fix-packets-number packets.</a:t>
            </a:r>
            <a:r>
              <a:rPr lang="en-US" dirty="0">
                <a:latin typeface="Arial"/>
                <a:cs typeface="Arial"/>
              </a:rPr>
              <a:t> </a:t>
            </a:r>
            <a:r>
              <a:rPr lang="en-US" dirty="0">
                <a:effectLst/>
                <a:latin typeface="Arial"/>
                <a:cs typeface="Arial"/>
              </a:rPr>
              <a:t>For example, if the fix-packets-number value is N, a </a:t>
            </a:r>
            <a:r>
              <a:rPr lang="en-US" dirty="0" err="1">
                <a:effectLst/>
                <a:latin typeface="Arial"/>
                <a:cs typeface="Arial"/>
              </a:rPr>
              <a:t>NetStream</a:t>
            </a:r>
            <a:r>
              <a:rPr lang="en-US" dirty="0">
                <a:effectLst/>
                <a:latin typeface="Arial"/>
                <a:cs typeface="Arial"/>
              </a:rPr>
              <a:t>-enabled interface samples</a:t>
            </a:r>
            <a:r>
              <a:rPr lang="en-US" dirty="0">
                <a:latin typeface="Arial"/>
                <a:cs typeface="Arial"/>
              </a:rPr>
              <a:t> </a:t>
            </a:r>
            <a:r>
              <a:rPr lang="en-US" dirty="0">
                <a:effectLst/>
                <a:latin typeface="Arial"/>
                <a:cs typeface="Arial"/>
              </a:rPr>
              <a:t>every Nth packet that passes through a</a:t>
            </a:r>
            <a:r>
              <a:rPr lang="en-US" dirty="0">
                <a:latin typeface="Arial"/>
                <a:cs typeface="Arial"/>
              </a:rPr>
              <a:t>  </a:t>
            </a:r>
            <a:r>
              <a:rPr lang="en-US" dirty="0" err="1">
                <a:effectLst/>
                <a:latin typeface="Arial"/>
                <a:cs typeface="Arial"/>
              </a:rPr>
              <a:t>NetStream</a:t>
            </a:r>
            <a:r>
              <a:rPr lang="en-US" dirty="0">
                <a:effectLst/>
                <a:latin typeface="Arial"/>
                <a:cs typeface="Arial"/>
              </a:rPr>
              <a:t>-enabled interface.</a:t>
            </a:r>
            <a:br>
              <a:rPr lang="en-US" dirty="0">
                <a:cs typeface="+mn-lt"/>
              </a:rPr>
            </a:br>
            <a:r>
              <a:rPr lang="en-US" dirty="0">
                <a:effectLst/>
                <a:latin typeface="Arial"/>
                <a:cs typeface="Arial"/>
              </a:rPr>
              <a:t>2. Random packet sampling: One packet is randomly sampled out of every </a:t>
            </a:r>
            <a:r>
              <a:rPr lang="en-US" dirty="0">
                <a:latin typeface="Arial"/>
                <a:cs typeface="Arial"/>
              </a:rPr>
              <a:t>random-packets-number</a:t>
            </a:r>
            <a:r>
              <a:rPr lang="en-US" dirty="0">
                <a:effectLst/>
                <a:latin typeface="Arial"/>
                <a:cs typeface="Arial"/>
              </a:rPr>
              <a:t> packets. For example, the sample ratio configured on a </a:t>
            </a:r>
            <a:r>
              <a:rPr lang="en-US" dirty="0" err="1">
                <a:latin typeface="Arial"/>
                <a:cs typeface="Arial"/>
              </a:rPr>
              <a:t>NetStream</a:t>
            </a:r>
            <a:r>
              <a:rPr lang="en-US" dirty="0">
                <a:latin typeface="Arial"/>
                <a:cs typeface="Arial"/>
              </a:rPr>
              <a:t>-enabled</a:t>
            </a:r>
            <a:r>
              <a:rPr lang="en-US" dirty="0">
                <a:effectLst/>
                <a:latin typeface="Arial"/>
                <a:cs typeface="Arial"/>
              </a:rPr>
              <a:t> interface is M:1, and N packets out of N x M packets passing through the</a:t>
            </a:r>
            <a:r>
              <a:rPr lang="en-US" dirty="0">
                <a:latin typeface="Arial"/>
                <a:cs typeface="Arial"/>
              </a:rPr>
              <a:t> </a:t>
            </a:r>
            <a:r>
              <a:rPr lang="en-US" dirty="0">
                <a:effectLst/>
                <a:latin typeface="Arial"/>
                <a:cs typeface="Arial"/>
              </a:rPr>
              <a:t>interface are sampled.</a:t>
            </a:r>
            <a:br>
              <a:rPr lang="en-US" dirty="0">
                <a:cs typeface="+mn-lt"/>
              </a:rPr>
            </a:br>
            <a:r>
              <a:rPr lang="en-US" dirty="0">
                <a:effectLst/>
                <a:latin typeface="Arial"/>
                <a:cs typeface="Arial"/>
              </a:rPr>
              <a:t>3. Fixed interval sampling: One packet is sampled every fix-time-value </a:t>
            </a:r>
            <a:r>
              <a:rPr lang="en-US" dirty="0" err="1">
                <a:effectLst/>
                <a:latin typeface="Arial"/>
                <a:cs typeface="Arial"/>
              </a:rPr>
              <a:t>ms.</a:t>
            </a:r>
            <a:br>
              <a:rPr lang="en-US" dirty="0">
                <a:cs typeface="+mn-lt"/>
              </a:rPr>
            </a:br>
            <a:r>
              <a:rPr lang="en-US" dirty="0">
                <a:effectLst/>
                <a:latin typeface="Arial"/>
                <a:cs typeface="Arial"/>
              </a:rPr>
              <a:t>4. Random interval sampling: One packet is sampled every random-time-value </a:t>
            </a:r>
            <a:r>
              <a:rPr lang="en-US" dirty="0" err="1">
                <a:effectLst/>
                <a:latin typeface="Arial"/>
                <a:cs typeface="Arial"/>
              </a:rPr>
              <a:t>ms</a:t>
            </a:r>
            <a:r>
              <a:rPr lang="en-US" dirty="0">
                <a:effectLst/>
                <a:latin typeface="Arial"/>
                <a:cs typeface="Arial"/>
              </a:rPr>
              <a:t>, based</a:t>
            </a:r>
            <a:r>
              <a:rPr lang="en-US" dirty="0">
                <a:latin typeface="Arial"/>
                <a:cs typeface="Arial"/>
              </a:rPr>
              <a:t> </a:t>
            </a:r>
            <a:r>
              <a:rPr lang="en-US" dirty="0">
                <a:effectLst/>
                <a:latin typeface="Arial"/>
                <a:cs typeface="Arial"/>
              </a:rPr>
              <a:t>on the sampling ratio.</a:t>
            </a:r>
            <a:endParaRPr lang="en-US" dirty="0">
              <a:latin typeface="Arial"/>
              <a:cs typeface="Arial"/>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150</a:t>
            </a:fld>
            <a:endParaRPr lang="ru-RU" noProof="0"/>
          </a:p>
        </p:txBody>
      </p:sp>
    </p:spTree>
    <p:extLst>
      <p:ext uri="{BB962C8B-B14F-4D97-AF65-F5344CB8AC3E}">
        <p14:creationId xmlns:p14="http://schemas.microsoft.com/office/powerpoint/2010/main" val="12618397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NDE collects and output a statistics information to NSC.</a:t>
            </a:r>
            <a:br>
              <a:rPr lang="en-US" dirty="0">
                <a:cs typeface="+mn-lt"/>
              </a:rPr>
            </a:br>
            <a:endParaRPr lang="en-US" dirty="0">
              <a:latin typeface="Arial"/>
              <a:cs typeface="Arial"/>
            </a:endParaRPr>
          </a:p>
          <a:p>
            <a:r>
              <a:rPr lang="en-US" dirty="0">
                <a:effectLst/>
                <a:latin typeface="Arial"/>
                <a:cs typeface="Arial"/>
              </a:rPr>
              <a:t>The statistics information collection unit identifies the streams and outputs those that meet</a:t>
            </a:r>
            <a:r>
              <a:rPr lang="en-US" dirty="0">
                <a:latin typeface="Arial"/>
                <a:cs typeface="Arial"/>
              </a:rPr>
              <a:t> </a:t>
            </a:r>
            <a:r>
              <a:rPr lang="en-US" dirty="0">
                <a:effectLst/>
                <a:latin typeface="Arial"/>
                <a:cs typeface="Arial"/>
              </a:rPr>
              <a:t>the pre-set conditions to the statistics information processing unit, which can aggregate</a:t>
            </a:r>
            <a:r>
              <a:rPr lang="en-US" dirty="0">
                <a:latin typeface="Arial"/>
                <a:cs typeface="Arial"/>
              </a:rPr>
              <a:t> </a:t>
            </a:r>
            <a:r>
              <a:rPr lang="en-US" dirty="0">
                <a:effectLst/>
                <a:latin typeface="Arial"/>
                <a:cs typeface="Arial"/>
              </a:rPr>
              <a:t>the statistics information, and obsolete the stream records. The obsolete streams are</a:t>
            </a:r>
            <a:r>
              <a:rPr lang="en-US" dirty="0">
                <a:latin typeface="Arial"/>
                <a:cs typeface="Arial"/>
              </a:rPr>
              <a:t> </a:t>
            </a:r>
            <a:r>
              <a:rPr lang="en-US" dirty="0">
                <a:effectLst/>
                <a:latin typeface="Arial"/>
                <a:cs typeface="Arial"/>
              </a:rPr>
              <a:t>assembled and outputted by the assembly and output unit.</a:t>
            </a:r>
            <a:endParaRPr lang="en-US" dirty="0"/>
          </a:p>
          <a:p>
            <a:endParaRPr lang="en-US" dirty="0">
              <a:effectLst/>
              <a:latin typeface="Arial" panose="020B0604020202020204" pitchFamily="34" charset="0"/>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151</a:t>
            </a:fld>
            <a:endParaRPr lang="ru-RU" noProof="0"/>
          </a:p>
        </p:txBody>
      </p:sp>
    </p:spTree>
    <p:extLst>
      <p:ext uri="{BB962C8B-B14F-4D97-AF65-F5344CB8AC3E}">
        <p14:creationId xmlns:p14="http://schemas.microsoft.com/office/powerpoint/2010/main" val="19687238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The NE40E-X8A consists of the data plane, control and management plane, and</a:t>
            </a:r>
            <a:r>
              <a:rPr lang="en-US" dirty="0">
                <a:latin typeface="Arial"/>
                <a:cs typeface="Arial"/>
              </a:rPr>
              <a:t> </a:t>
            </a:r>
            <a:r>
              <a:rPr lang="en-US" dirty="0">
                <a:effectLst/>
                <a:latin typeface="Arial"/>
                <a:cs typeface="Arial"/>
              </a:rPr>
              <a:t>monitoring plane, as shown in the figure above. This architecture improves system</a:t>
            </a:r>
            <a:r>
              <a:rPr lang="en-US" dirty="0">
                <a:latin typeface="Arial"/>
                <a:cs typeface="Arial"/>
              </a:rPr>
              <a:t> </a:t>
            </a:r>
            <a:r>
              <a:rPr lang="en-US" dirty="0">
                <a:effectLst/>
                <a:latin typeface="Arial"/>
                <a:cs typeface="Arial"/>
              </a:rPr>
              <a:t>reliability and facilitates upgrades on each plane.</a:t>
            </a:r>
            <a:br>
              <a:rPr lang="en-US" dirty="0">
                <a:cs typeface="+mn-lt"/>
              </a:rPr>
            </a:br>
            <a:endParaRPr lang="en-US" dirty="0">
              <a:latin typeface="Arial"/>
              <a:cs typeface="Arial"/>
            </a:endParaRPr>
          </a:p>
          <a:p>
            <a:pPr marL="171450" indent="-171450">
              <a:buFont typeface="Calibri"/>
              <a:buChar char="-"/>
            </a:pPr>
            <a:r>
              <a:rPr lang="en-US" dirty="0">
                <a:effectLst/>
                <a:latin typeface="Arial"/>
                <a:cs typeface="Arial"/>
              </a:rPr>
              <a:t>The data plane is responsible for high speed processing and non-blocking switching of</a:t>
            </a:r>
            <a:r>
              <a:rPr lang="en-US" dirty="0">
                <a:latin typeface="Arial"/>
                <a:cs typeface="Arial"/>
              </a:rPr>
              <a:t> </a:t>
            </a:r>
            <a:r>
              <a:rPr lang="en-US" dirty="0">
                <a:effectLst/>
                <a:latin typeface="Arial"/>
                <a:cs typeface="Arial"/>
              </a:rPr>
              <a:t>data packets. It encapsulates or decapsulates packets, forwards IPv4/IPv6/MPLS packets,</a:t>
            </a:r>
            <a:r>
              <a:rPr lang="en-US" dirty="0">
                <a:latin typeface="Arial"/>
                <a:cs typeface="Arial"/>
              </a:rPr>
              <a:t> </a:t>
            </a:r>
            <a:r>
              <a:rPr lang="en-US" dirty="0">
                <a:effectLst/>
                <a:latin typeface="Arial"/>
                <a:cs typeface="Arial"/>
              </a:rPr>
              <a:t>performs QoS as well as scheduling and internal high-speed switching, and collects</a:t>
            </a:r>
            <a:r>
              <a:rPr lang="en-US" dirty="0">
                <a:latin typeface="Arial"/>
                <a:cs typeface="Arial"/>
              </a:rPr>
              <a:t> </a:t>
            </a:r>
            <a:r>
              <a:rPr lang="en-US" dirty="0">
                <a:effectLst/>
                <a:latin typeface="Arial"/>
                <a:cs typeface="Arial"/>
              </a:rPr>
              <a:t>statistics.</a:t>
            </a:r>
            <a:endParaRPr lang="en-US" dirty="0">
              <a:latin typeface="Calibri" panose="020F0502020204030204"/>
              <a:cs typeface="Calibri" panose="020F0502020204030204"/>
            </a:endParaRPr>
          </a:p>
          <a:p>
            <a:pPr marL="171450" indent="-171450">
              <a:buFont typeface="Calibri"/>
              <a:buChar char="-"/>
            </a:pPr>
            <a:r>
              <a:rPr lang="en-US" dirty="0">
                <a:effectLst/>
                <a:latin typeface="Arial"/>
                <a:cs typeface="Arial"/>
              </a:rPr>
              <a:t>The control and management plane completes all control and management functions for</a:t>
            </a:r>
            <a:r>
              <a:rPr lang="en-US" dirty="0">
                <a:latin typeface="Arial"/>
                <a:cs typeface="Arial"/>
              </a:rPr>
              <a:t> </a:t>
            </a:r>
            <a:r>
              <a:rPr lang="en-US" dirty="0">
                <a:effectLst/>
                <a:latin typeface="Arial"/>
                <a:cs typeface="Arial"/>
              </a:rPr>
              <a:t>the system and is the core of the entire system. Control and management units process</a:t>
            </a:r>
            <a:r>
              <a:rPr lang="en-US" dirty="0">
                <a:latin typeface="Arial"/>
                <a:cs typeface="Arial"/>
              </a:rPr>
              <a:t> </a:t>
            </a:r>
            <a:r>
              <a:rPr lang="en-US" dirty="0">
                <a:effectLst/>
                <a:latin typeface="Arial"/>
                <a:cs typeface="Arial"/>
              </a:rPr>
              <a:t>protocols and signals, configure and manage the system, and display the system status.</a:t>
            </a:r>
            <a:endParaRPr lang="en-US" dirty="0">
              <a:latin typeface="Calibri" panose="020F0502020204030204"/>
              <a:cs typeface="Calibri" panose="020F0502020204030204"/>
            </a:endParaRPr>
          </a:p>
          <a:p>
            <a:pPr marL="171450" indent="-171450">
              <a:buFont typeface="Calibri"/>
              <a:buChar char="-"/>
            </a:pPr>
            <a:r>
              <a:rPr lang="en-US" dirty="0">
                <a:latin typeface="Arial"/>
                <a:cs typeface="Arial"/>
              </a:rPr>
              <a:t> </a:t>
            </a:r>
            <a:r>
              <a:rPr lang="en-US" dirty="0">
                <a:effectLst/>
                <a:latin typeface="Arial"/>
                <a:cs typeface="Arial"/>
              </a:rPr>
              <a:t>The monitoring plane monitors the ambient environment to ensure the secure and stable</a:t>
            </a:r>
            <a:r>
              <a:rPr lang="en-US" dirty="0">
                <a:latin typeface="Arial"/>
                <a:cs typeface="Arial"/>
              </a:rPr>
              <a:t> </a:t>
            </a:r>
            <a:r>
              <a:rPr lang="en-US" dirty="0">
                <a:effectLst/>
                <a:latin typeface="Arial"/>
                <a:cs typeface="Arial"/>
              </a:rPr>
              <a:t>operation of the system. It detects voltage levels, controls system power-on and power-off,</a:t>
            </a:r>
            <a:r>
              <a:rPr lang="en-US" dirty="0">
                <a:latin typeface="Arial"/>
                <a:cs typeface="Arial"/>
              </a:rPr>
              <a:t> </a:t>
            </a:r>
            <a:r>
              <a:rPr lang="en-US" dirty="0">
                <a:effectLst/>
                <a:latin typeface="Arial"/>
                <a:cs typeface="Arial"/>
              </a:rPr>
              <a:t>monitors the temperature, and controls fan modules. If a unit fails, the monitoring plane</a:t>
            </a:r>
            <a:r>
              <a:rPr lang="en-US" dirty="0">
                <a:latin typeface="Arial"/>
                <a:cs typeface="Arial"/>
              </a:rPr>
              <a:t> </a:t>
            </a:r>
            <a:r>
              <a:rPr lang="en-US" dirty="0">
                <a:effectLst/>
                <a:latin typeface="Arial"/>
                <a:cs typeface="Arial"/>
              </a:rPr>
              <a:t>isolates the faulty unit promptly so the other units remain unaffected</a:t>
            </a:r>
            <a:endParaRPr lang="en-US" dirty="0">
              <a:cs typeface="Calibri" panose="020F0502020204030204"/>
            </a:endParaRPr>
          </a:p>
          <a:p>
            <a:pPr marL="171450" indent="-171450">
              <a:buFont typeface="Calibri"/>
              <a:buChar char="-"/>
            </a:pPr>
            <a:endParaRPr lang="en-US" dirty="0">
              <a:effectLst/>
              <a:latin typeface="Arial" panose="020B0604020202020204" pitchFamily="34" charset="0"/>
              <a:cs typeface="Arial"/>
            </a:endParaRPr>
          </a:p>
          <a:p>
            <a:endParaRPr lang="en-US"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157</a:t>
            </a:fld>
            <a:endParaRPr lang="ru-RU" noProof="0"/>
          </a:p>
        </p:txBody>
      </p:sp>
    </p:spTree>
    <p:extLst>
      <p:ext uri="{BB962C8B-B14F-4D97-AF65-F5344CB8AC3E}">
        <p14:creationId xmlns:p14="http://schemas.microsoft.com/office/powerpoint/2010/main" val="37509734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Dimensions (H x W x D)</a:t>
            </a:r>
            <a:br>
              <a:rPr lang="en-US" dirty="0">
                <a:cs typeface="+mn-lt"/>
              </a:rPr>
            </a:br>
            <a:r>
              <a:rPr lang="en-US" dirty="0"/>
              <a:t> 930 mm x 442 mm × 650 mm (chassis main body dimensions)</a:t>
            </a:r>
            <a:br>
              <a:rPr lang="en-US" dirty="0">
                <a:cs typeface="+mn-lt"/>
              </a:rPr>
            </a:br>
            <a:r>
              <a:rPr lang="en-US" dirty="0"/>
              <a:t> (36.64 in. x 17.40 </a:t>
            </a:r>
            <a:r>
              <a:rPr lang="en-US" dirty="0" err="1"/>
              <a:t>i</a:t>
            </a:r>
            <a:r>
              <a:rPr lang="en-US" dirty="0"/>
              <a:t> n. x 25.59 in.) Chassis main body dimensions</a:t>
            </a:r>
            <a:br>
              <a:rPr lang="en-US" dirty="0">
                <a:cs typeface="+mn-lt"/>
              </a:rPr>
            </a:br>
            <a:r>
              <a:rPr lang="en-US" dirty="0"/>
              <a:t> 930 mm x 442 mm × 750 mm (chassis dimensions including the </a:t>
            </a:r>
            <a:r>
              <a:rPr lang="en-US" dirty="0" err="1"/>
              <a:t>chassis's</a:t>
            </a:r>
            <a:r>
              <a:rPr lang="en-US" dirty="0"/>
              <a:t> front and rear assembly and cable racks)</a:t>
            </a:r>
            <a:br>
              <a:rPr lang="en-US" dirty="0">
                <a:cs typeface="+mn-lt"/>
              </a:rPr>
            </a:br>
            <a:r>
              <a:rPr lang="en-US" dirty="0"/>
              <a:t>(36.64 in. x 17.40 </a:t>
            </a:r>
            <a:r>
              <a:rPr lang="en-US" dirty="0" err="1"/>
              <a:t>i</a:t>
            </a:r>
            <a:r>
              <a:rPr lang="en-US" dirty="0"/>
              <a:t> n. x 29.53 in.) Chassis dimensions including the </a:t>
            </a:r>
            <a:r>
              <a:rPr lang="en-US" dirty="0" err="1"/>
              <a:t>chassis's</a:t>
            </a:r>
            <a:r>
              <a:rPr lang="en-US" dirty="0"/>
              <a:t> front and rear assembly and cable racks</a:t>
            </a:r>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158</a:t>
            </a:fld>
            <a:endParaRPr lang="ru-RU" noProof="0"/>
          </a:p>
        </p:txBody>
      </p:sp>
    </p:spTree>
    <p:extLst>
      <p:ext uri="{BB962C8B-B14F-4D97-AF65-F5344CB8AC3E}">
        <p14:creationId xmlns:p14="http://schemas.microsoft.com/office/powerpoint/2010/main" val="26808083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SRUs work in 1:1 backup mode</a:t>
            </a:r>
            <a:br>
              <a:rPr lang="en-US" dirty="0">
                <a:cs typeface="+mn-lt"/>
              </a:rPr>
            </a:br>
            <a:r>
              <a:rPr lang="en-US" dirty="0"/>
              <a:t>SFUs work in 3+1 backup mode</a:t>
            </a:r>
            <a:br>
              <a:rPr lang="en-US" dirty="0">
                <a:cs typeface="+mn-lt"/>
              </a:rPr>
            </a:br>
            <a:endParaRPr lang="en-US" dirty="0">
              <a:ea typeface="Calibri"/>
              <a:cs typeface="Calibri"/>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159</a:t>
            </a:fld>
            <a:endParaRPr lang="ru-RU" noProof="0"/>
          </a:p>
        </p:txBody>
      </p:sp>
    </p:spTree>
    <p:extLst>
      <p:ext uri="{BB962C8B-B14F-4D97-AF65-F5344CB8AC3E}">
        <p14:creationId xmlns:p14="http://schemas.microsoft.com/office/powerpoint/2010/main" val="24881956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The system draws air from the front and discharges air from the back. The air intake vent</a:t>
            </a:r>
            <a:r>
              <a:rPr lang="en-US" dirty="0">
                <a:latin typeface="Arial"/>
                <a:cs typeface="Arial"/>
              </a:rPr>
              <a:t> </a:t>
            </a:r>
            <a:r>
              <a:rPr lang="en-US" dirty="0">
                <a:effectLst/>
                <a:latin typeface="Arial"/>
                <a:cs typeface="Arial"/>
              </a:rPr>
              <a:t>resides above the board area on the front chassis; the air exhaust vent resides above the</a:t>
            </a:r>
            <a:r>
              <a:rPr lang="en-US" dirty="0">
                <a:latin typeface="Arial"/>
                <a:cs typeface="Arial"/>
              </a:rPr>
              <a:t> </a:t>
            </a:r>
            <a:r>
              <a:rPr lang="en-US" dirty="0">
                <a:effectLst/>
                <a:latin typeface="Arial"/>
                <a:cs typeface="Arial"/>
              </a:rPr>
              <a:t>board area on the rear chassis.</a:t>
            </a:r>
            <a:br>
              <a:rPr lang="en-US" dirty="0">
                <a:cs typeface="+mn-lt"/>
              </a:rPr>
            </a:br>
            <a:endParaRPr lang="en-US" dirty="0">
              <a:latin typeface="Arial"/>
              <a:cs typeface="Arial"/>
            </a:endParaRPr>
          </a:p>
          <a:p>
            <a:r>
              <a:rPr lang="en-US" dirty="0">
                <a:effectLst/>
                <a:latin typeface="Arial"/>
                <a:cs typeface="Arial"/>
              </a:rPr>
              <a:t>The air filters on the air intake vents are vertically installed and featured with the curved</a:t>
            </a:r>
            <a:r>
              <a:rPr lang="en-US" dirty="0">
                <a:latin typeface="Arial"/>
                <a:cs typeface="Arial"/>
              </a:rPr>
              <a:t> </a:t>
            </a:r>
            <a:r>
              <a:rPr lang="en-US" dirty="0">
                <a:effectLst/>
                <a:latin typeface="Arial"/>
                <a:cs typeface="Arial"/>
              </a:rPr>
              <a:t>face, large area, and small windage resistance, helping to improve the heat dissipation</a:t>
            </a:r>
            <a:r>
              <a:rPr lang="en-US" dirty="0">
                <a:latin typeface="Arial"/>
                <a:cs typeface="Arial"/>
              </a:rPr>
              <a:t> </a:t>
            </a:r>
            <a:r>
              <a:rPr lang="en-US" dirty="0">
                <a:effectLst/>
                <a:latin typeface="Arial"/>
                <a:cs typeface="Arial"/>
              </a:rPr>
              <a:t>efficiency.</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161</a:t>
            </a:fld>
            <a:endParaRPr lang="ru-RU" noProof="0"/>
          </a:p>
        </p:txBody>
      </p:sp>
    </p:spTree>
    <p:extLst>
      <p:ext uri="{BB962C8B-B14F-4D97-AF65-F5344CB8AC3E}">
        <p14:creationId xmlns:p14="http://schemas.microsoft.com/office/powerpoint/2010/main" val="41788027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The black sponge air </a:t>
            </a:r>
            <a:r>
              <a:rPr lang="en-US" dirty="0" err="1">
                <a:effectLst/>
                <a:latin typeface="Arial"/>
                <a:cs typeface="Arial"/>
              </a:rPr>
              <a:t>filteron</a:t>
            </a:r>
            <a:r>
              <a:rPr lang="en-US" dirty="0">
                <a:effectLst/>
                <a:latin typeface="Arial"/>
                <a:cs typeface="Arial"/>
              </a:rPr>
              <a:t> the air intake vent is used to prevent dust from getting into</a:t>
            </a:r>
            <a:r>
              <a:rPr lang="en-US" dirty="0">
                <a:latin typeface="Arial"/>
                <a:cs typeface="Arial"/>
              </a:rPr>
              <a:t> </a:t>
            </a:r>
            <a:r>
              <a:rPr lang="en-US" dirty="0">
                <a:effectLst/>
                <a:latin typeface="Arial"/>
                <a:cs typeface="Arial"/>
              </a:rPr>
              <a:t>the system.</a:t>
            </a:r>
            <a:br>
              <a:rPr lang="en-US" dirty="0">
                <a:cs typeface="+mn-lt"/>
              </a:rPr>
            </a:br>
            <a:endParaRPr lang="en-US" dirty="0">
              <a:latin typeface="Arial"/>
              <a:cs typeface="Arial"/>
            </a:endParaRPr>
          </a:p>
          <a:p>
            <a:r>
              <a:rPr lang="en-US" dirty="0">
                <a:effectLst/>
                <a:latin typeface="Arial"/>
                <a:cs typeface="Arial"/>
              </a:rPr>
              <a:t>To ensure good heat dissipation and ventilation for the system and to prevent the</a:t>
            </a:r>
            <a:r>
              <a:rPr lang="en-US" dirty="0">
                <a:latin typeface="Arial"/>
                <a:cs typeface="Arial"/>
              </a:rPr>
              <a:t> </a:t>
            </a:r>
            <a:r>
              <a:rPr lang="en-US" dirty="0">
                <a:effectLst/>
                <a:latin typeface="Arial"/>
                <a:cs typeface="Arial"/>
              </a:rPr>
              <a:t>accumulation of dust on an air filter, you need to clean the air filter regularly. It is</a:t>
            </a:r>
            <a:r>
              <a:rPr lang="en-US" dirty="0">
                <a:latin typeface="Arial"/>
                <a:cs typeface="Arial"/>
              </a:rPr>
              <a:t> </a:t>
            </a:r>
            <a:r>
              <a:rPr lang="en-US" dirty="0">
                <a:effectLst/>
                <a:latin typeface="Arial"/>
                <a:cs typeface="Arial"/>
              </a:rPr>
              <a:t>recommended that an air filter be cleaned at least once every three months and </a:t>
            </a:r>
            <a:r>
              <a:rPr lang="en-US" dirty="0">
                <a:latin typeface="Arial"/>
                <a:cs typeface="Arial"/>
              </a:rPr>
              <a:t>be replaced</a:t>
            </a:r>
            <a:r>
              <a:rPr lang="en-US" dirty="0">
                <a:effectLst/>
                <a:latin typeface="Arial"/>
                <a:cs typeface="Arial"/>
              </a:rPr>
              <a:t> once every year. </a:t>
            </a:r>
            <a:endParaRPr lang="ru-RU" dirty="0">
              <a:latin typeface="Arial"/>
              <a:cs typeface="Arial"/>
            </a:endParaRPr>
          </a:p>
          <a:p>
            <a:endParaRPr lang="en-US" dirty="0">
              <a:latin typeface="Arial"/>
              <a:cs typeface="Arial"/>
            </a:endParaRPr>
          </a:p>
          <a:p>
            <a:r>
              <a:rPr lang="en-US" dirty="0">
                <a:effectLst/>
                <a:latin typeface="Arial"/>
                <a:cs typeface="Arial"/>
              </a:rPr>
              <a:t>When an air filter is placed in the dusty environment, it needs to</a:t>
            </a:r>
            <a:r>
              <a:rPr lang="en-US" dirty="0">
                <a:latin typeface="Arial"/>
                <a:cs typeface="Arial"/>
              </a:rPr>
              <a:t> </a:t>
            </a:r>
            <a:r>
              <a:rPr lang="en-US" dirty="0">
                <a:effectLst/>
                <a:latin typeface="Arial"/>
                <a:cs typeface="Arial"/>
              </a:rPr>
              <a:t>be cleaned more frequently.</a:t>
            </a:r>
            <a:endParaRPr lang="ru-RU" dirty="0">
              <a:latin typeface="Arial"/>
              <a:cs typeface="Arial"/>
            </a:endParaRPr>
          </a:p>
        </p:txBody>
      </p:sp>
      <p:sp>
        <p:nvSpPr>
          <p:cNvPr id="4" name="Номер слайда 3"/>
          <p:cNvSpPr>
            <a:spLocks noGrp="1"/>
          </p:cNvSpPr>
          <p:nvPr>
            <p:ph type="sldNum" sz="quarter" idx="5"/>
          </p:nvPr>
        </p:nvSpPr>
        <p:spPr/>
        <p:txBody>
          <a:bodyPr/>
          <a:lstStyle/>
          <a:p>
            <a:fld id="{91136B3A-7CC9-4572-922D-08F438F664D7}" type="slidenum">
              <a:rPr lang="ru-RU" noProof="0" smtClean="0"/>
              <a:t>162</a:t>
            </a:fld>
            <a:endParaRPr lang="ru-RU" noProof="0"/>
          </a:p>
        </p:txBody>
      </p:sp>
    </p:spTree>
    <p:extLst>
      <p:ext uri="{BB962C8B-B14F-4D97-AF65-F5344CB8AC3E}">
        <p14:creationId xmlns:p14="http://schemas.microsoft.com/office/powerpoint/2010/main" val="20848367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163</a:t>
            </a:fld>
            <a:endParaRPr lang="ru-RU" noProof="0"/>
          </a:p>
        </p:txBody>
      </p:sp>
    </p:spTree>
    <p:extLst>
      <p:ext uri="{BB962C8B-B14F-4D97-AF65-F5344CB8AC3E}">
        <p14:creationId xmlns:p14="http://schemas.microsoft.com/office/powerpoint/2010/main" val="29271813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effectLst/>
                <a:latin typeface="Arial"/>
                <a:cs typeface="Arial"/>
              </a:rPr>
              <a:t>Communication between servers requires a non-blocking network</a:t>
            </a:r>
            <a:br>
              <a:rPr lang="en-US" dirty="0">
                <a:cs typeface="+mn-lt"/>
              </a:rPr>
            </a:br>
            <a:r>
              <a:rPr lang="en-US" dirty="0">
                <a:latin typeface="Arial"/>
                <a:cs typeface="Arial"/>
              </a:rPr>
              <a:t>-   </a:t>
            </a:r>
            <a:r>
              <a:rPr lang="en-US" dirty="0">
                <a:effectLst/>
                <a:latin typeface="Arial"/>
                <a:cs typeface="Arial"/>
              </a:rPr>
              <a:t>Parallel computing, 3D rendering, and search services require collaboration</a:t>
            </a:r>
            <a:r>
              <a:rPr lang="en-US" dirty="0">
                <a:latin typeface="Arial"/>
                <a:cs typeface="Arial"/>
              </a:rPr>
              <a:t> </a:t>
            </a:r>
            <a:r>
              <a:rPr lang="en-US" dirty="0">
                <a:effectLst/>
                <a:latin typeface="Arial"/>
                <a:cs typeface="Arial"/>
              </a:rPr>
              <a:t>between server clusters, resulting in a large amount of east-to-west traffic.</a:t>
            </a:r>
            <a:br>
              <a:rPr lang="en-US" dirty="0">
                <a:cs typeface="+mn-lt"/>
              </a:rPr>
            </a:br>
            <a:r>
              <a:rPr lang="en-US" dirty="0">
                <a:latin typeface="Arial"/>
                <a:cs typeface="Arial"/>
              </a:rPr>
              <a:t>-   </a:t>
            </a:r>
            <a:r>
              <a:rPr lang="en-US" dirty="0">
                <a:effectLst/>
                <a:latin typeface="Arial"/>
                <a:cs typeface="Arial"/>
              </a:rPr>
              <a:t>VMs need to synchronize a large amount of data in real time to support flexible</a:t>
            </a:r>
            <a:r>
              <a:rPr lang="en-US" dirty="0">
                <a:latin typeface="Arial"/>
                <a:cs typeface="Arial"/>
              </a:rPr>
              <a:t> </a:t>
            </a:r>
            <a:r>
              <a:rPr lang="en-US" dirty="0">
                <a:effectLst/>
                <a:latin typeface="Arial"/>
                <a:cs typeface="Arial"/>
              </a:rPr>
              <a:t>deployment and dynamic migration.</a:t>
            </a:r>
            <a:endParaRPr lang="ru-RU" dirty="0"/>
          </a:p>
          <a:p>
            <a:pPr marL="171450" indent="-171450">
              <a:buFont typeface="Calibri"/>
              <a:buChar char="-"/>
            </a:pPr>
            <a:r>
              <a:rPr lang="en-US" dirty="0" err="1">
                <a:effectLst/>
                <a:latin typeface="Arial"/>
                <a:cs typeface="Arial"/>
              </a:rPr>
              <a:t>Incast</a:t>
            </a:r>
            <a:r>
              <a:rPr lang="en-US" dirty="0">
                <a:effectLst/>
                <a:latin typeface="Arial"/>
                <a:cs typeface="Arial"/>
              </a:rPr>
              <a:t> model requires a dynamically deployable large buffer</a:t>
            </a:r>
            <a:endParaRPr lang="en-US" dirty="0">
              <a:latin typeface="Calibri" panose="020F0502020204030204"/>
              <a:cs typeface="Calibri" panose="020F0502020204030204"/>
            </a:endParaRPr>
          </a:p>
          <a:p>
            <a:pPr marL="171450" indent="-171450">
              <a:buFont typeface="Calibri"/>
              <a:buChar char="-"/>
            </a:pPr>
            <a:r>
              <a:rPr lang="en-US" dirty="0">
                <a:effectLst/>
                <a:latin typeface="Arial"/>
                <a:cs typeface="Arial"/>
              </a:rPr>
              <a:t>In collaborative computing, multiple nodes in a cluster send TCP data to the master</a:t>
            </a:r>
            <a:r>
              <a:rPr lang="en-US" dirty="0">
                <a:latin typeface="Arial"/>
                <a:cs typeface="Arial"/>
              </a:rPr>
              <a:t> </a:t>
            </a:r>
            <a:r>
              <a:rPr lang="en-US" dirty="0">
                <a:effectLst/>
                <a:latin typeface="Arial"/>
                <a:cs typeface="Arial"/>
              </a:rPr>
              <a:t>node simultaneously.</a:t>
            </a:r>
            <a:r>
              <a:rPr lang="en-US" dirty="0">
                <a:latin typeface="Arial"/>
                <a:cs typeface="Arial"/>
              </a:rPr>
              <a:t> </a:t>
            </a:r>
            <a:endParaRPr lang="en-US" dirty="0">
              <a:latin typeface="Calibri" panose="020F0502020204030204"/>
              <a:cs typeface="Calibri" panose="020F0502020204030204"/>
            </a:endParaRPr>
          </a:p>
          <a:p>
            <a:pPr marL="171450" indent="-171450">
              <a:buFont typeface="Calibri"/>
              <a:buChar char="-"/>
            </a:pPr>
            <a:r>
              <a:rPr lang="en-US" dirty="0">
                <a:effectLst/>
                <a:latin typeface="Arial"/>
                <a:cs typeface="Arial"/>
              </a:rPr>
              <a:t>This multipoint-to-point communication causes traffic bursts and congests the</a:t>
            </a:r>
            <a:r>
              <a:rPr lang="en-US" dirty="0">
                <a:latin typeface="Arial"/>
                <a:cs typeface="Arial"/>
              </a:rPr>
              <a:t> </a:t>
            </a:r>
            <a:r>
              <a:rPr lang="en-US" dirty="0">
                <a:effectLst/>
                <a:latin typeface="Arial"/>
                <a:cs typeface="Arial"/>
              </a:rPr>
              <a:t>network.</a:t>
            </a:r>
            <a:endParaRPr lang="en-US" dirty="0">
              <a:cs typeface="Calibri" panose="020F0502020204030204"/>
            </a:endParaRPr>
          </a:p>
          <a:p>
            <a:endParaRPr lang="en-US" dirty="0"/>
          </a:p>
        </p:txBody>
      </p:sp>
      <p:sp>
        <p:nvSpPr>
          <p:cNvPr id="4" name="Номер слайда 3"/>
          <p:cNvSpPr>
            <a:spLocks noGrp="1"/>
          </p:cNvSpPr>
          <p:nvPr>
            <p:ph type="sldNum" sz="quarter" idx="5"/>
          </p:nvPr>
        </p:nvSpPr>
        <p:spPr/>
        <p:txBody>
          <a:bodyPr/>
          <a:lstStyle/>
          <a:p>
            <a:fld id="{91136B3A-7CC9-4572-922D-08F438F664D7}" type="slidenum">
              <a:rPr lang="ru-RU" noProof="0" smtClean="0"/>
              <a:t>165</a:t>
            </a:fld>
            <a:endParaRPr lang="ru-RU" noProof="0"/>
          </a:p>
        </p:txBody>
      </p:sp>
    </p:spTree>
    <p:extLst>
      <p:ext uri="{BB962C8B-B14F-4D97-AF65-F5344CB8AC3E}">
        <p14:creationId xmlns:p14="http://schemas.microsoft.com/office/powerpoint/2010/main" val="2909142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89213" y="2514600"/>
            <a:ext cx="8915399" cy="2262781"/>
          </a:xfrm>
        </p:spPr>
        <p:txBody>
          <a:bodyPr rtlCol="0" anchor="b">
            <a:normAutofit/>
          </a:bodyPr>
          <a:lstStyle>
            <a:lvl1pPr>
              <a:defRPr sz="5400"/>
            </a:lvl1pPr>
          </a:lstStyle>
          <a:p>
            <a:pPr rtl="0"/>
            <a:r>
              <a:rPr lang="ru-RU" noProof="0"/>
              <a:t>Образец заголовка</a:t>
            </a:r>
          </a:p>
        </p:txBody>
      </p:sp>
      <p:sp>
        <p:nvSpPr>
          <p:cNvPr id="3" name="Подзаголовок 2"/>
          <p:cNvSpPr>
            <a:spLocks noGrp="1"/>
          </p:cNvSpPr>
          <p:nvPr>
            <p:ph type="subTitle" idx="1"/>
          </p:nvPr>
        </p:nvSpPr>
        <p:spPr>
          <a:xfrm>
            <a:off x="2589213" y="4777379"/>
            <a:ext cx="8915399" cy="1126283"/>
          </a:xfrm>
        </p:spPr>
        <p:txBody>
          <a:bodyPr rtlCol="0"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RU" noProof="0"/>
              <a:t>Образец подзаголовка</a:t>
            </a:r>
          </a:p>
        </p:txBody>
      </p:sp>
      <p:sp>
        <p:nvSpPr>
          <p:cNvPr id="4" name="Дата 3"/>
          <p:cNvSpPr>
            <a:spLocks noGrp="1"/>
          </p:cNvSpPr>
          <p:nvPr>
            <p:ph type="dt" sz="half" idx="10"/>
          </p:nvPr>
        </p:nvSpPr>
        <p:spPr/>
        <p:txBody>
          <a:bodyPr rtlCol="0"/>
          <a:lstStyle/>
          <a:p>
            <a:pPr rtl="0"/>
            <a:fld id="{50D762B4-8BB7-4FF9-B489-6D3D90A75B5F}" type="datetime1">
              <a:rPr lang="ru-RU" noProof="0" smtClean="0"/>
              <a:t>06.04.2023</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7" name="Полилиния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Номер слайда 5"/>
          <p:cNvSpPr>
            <a:spLocks noGrp="1"/>
          </p:cNvSpPr>
          <p:nvPr>
            <p:ph type="sldNum" sz="quarter" idx="12"/>
          </p:nvPr>
        </p:nvSpPr>
        <p:spPr>
          <a:xfrm>
            <a:off x="531812" y="4529540"/>
            <a:ext cx="779767" cy="365125"/>
          </a:xfrm>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2" y="609600"/>
            <a:ext cx="8915399" cy="3117040"/>
          </a:xfrm>
        </p:spPr>
        <p:txBody>
          <a:bodyPr rtlCol="0" anchor="ctr">
            <a:normAutofit/>
          </a:bodyPr>
          <a:lstStyle>
            <a:lvl1pPr algn="l">
              <a:defRPr sz="4800" b="0" cap="none"/>
            </a:lvl1pPr>
          </a:lstStyle>
          <a:p>
            <a:pPr rtl="0"/>
            <a:r>
              <a:rPr lang="ru-RU" noProof="0"/>
              <a:t>Образец заголовка</a:t>
            </a:r>
          </a:p>
        </p:txBody>
      </p:sp>
      <p:sp>
        <p:nvSpPr>
          <p:cNvPr id="3" name="Текст 2"/>
          <p:cNvSpPr>
            <a:spLocks noGrp="1"/>
          </p:cNvSpPr>
          <p:nvPr>
            <p:ph type="body" idx="1"/>
          </p:nvPr>
        </p:nvSpPr>
        <p:spPr>
          <a:xfrm>
            <a:off x="2589212" y="4354046"/>
            <a:ext cx="8915399" cy="1555864"/>
          </a:xfrm>
        </p:spPr>
        <p:txBody>
          <a:bodyPr rtlCol="0"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0"/>
              <a:t>Образец текста</a:t>
            </a:r>
          </a:p>
        </p:txBody>
      </p:sp>
      <p:sp>
        <p:nvSpPr>
          <p:cNvPr id="4" name="Дата 3"/>
          <p:cNvSpPr>
            <a:spLocks noGrp="1"/>
          </p:cNvSpPr>
          <p:nvPr>
            <p:ph type="dt" sz="half" idx="10"/>
          </p:nvPr>
        </p:nvSpPr>
        <p:spPr/>
        <p:txBody>
          <a:bodyPr rtlCol="0"/>
          <a:lstStyle/>
          <a:p>
            <a:pPr rtl="0"/>
            <a:fld id="{F35ABEB7-A629-46CD-907F-81D12F552D6F}" type="datetime1">
              <a:rPr lang="ru-RU" noProof="0" smtClean="0"/>
              <a:t>06.04.2023</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9" name="Полилиния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Номер слайда 5"/>
          <p:cNvSpPr>
            <a:spLocks noGrp="1"/>
          </p:cNvSpPr>
          <p:nvPr>
            <p:ph type="sldNum" sz="quarter" idx="12"/>
          </p:nvPr>
        </p:nvSpPr>
        <p:spPr>
          <a:xfrm>
            <a:off x="531812" y="3244139"/>
            <a:ext cx="779767" cy="365125"/>
          </a:xfrm>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49949" y="609600"/>
            <a:ext cx="8393926" cy="2895600"/>
          </a:xfrm>
        </p:spPr>
        <p:txBody>
          <a:bodyPr rtlCol="0" anchor="ctr">
            <a:normAutofit/>
          </a:bodyPr>
          <a:lstStyle>
            <a:lvl1pPr algn="l">
              <a:defRPr sz="4800" b="0" cap="none"/>
            </a:lvl1pPr>
          </a:lstStyle>
          <a:p>
            <a:pPr rtl="0"/>
            <a:r>
              <a:rPr lang="ru-RU" noProof="0"/>
              <a:t>Образец заголовка</a:t>
            </a:r>
          </a:p>
        </p:txBody>
      </p:sp>
      <p:sp>
        <p:nvSpPr>
          <p:cNvPr id="13" name="Текст 9"/>
          <p:cNvSpPr>
            <a:spLocks noGrp="1"/>
          </p:cNvSpPr>
          <p:nvPr>
            <p:ph type="body" sz="quarter" idx="13"/>
          </p:nvPr>
        </p:nvSpPr>
        <p:spPr>
          <a:xfrm>
            <a:off x="3275012" y="3505200"/>
            <a:ext cx="7536554" cy="381000"/>
          </a:xfrm>
        </p:spPr>
        <p:txBody>
          <a:bodyPr rtlCol="0"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ru-RU" noProof="0"/>
              <a:t>Образец текста</a:t>
            </a:r>
          </a:p>
        </p:txBody>
      </p:sp>
      <p:sp>
        <p:nvSpPr>
          <p:cNvPr id="3" name="Текст 2"/>
          <p:cNvSpPr>
            <a:spLocks noGrp="1"/>
          </p:cNvSpPr>
          <p:nvPr>
            <p:ph type="body" idx="1"/>
          </p:nvPr>
        </p:nvSpPr>
        <p:spPr>
          <a:xfrm>
            <a:off x="2589212" y="4354046"/>
            <a:ext cx="8915399" cy="1555864"/>
          </a:xfrm>
        </p:spPr>
        <p:txBody>
          <a:bodyPr rtlCol="0"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0"/>
              <a:t>Образец текста</a:t>
            </a:r>
          </a:p>
        </p:txBody>
      </p:sp>
      <p:sp>
        <p:nvSpPr>
          <p:cNvPr id="4" name="Дата 3"/>
          <p:cNvSpPr>
            <a:spLocks noGrp="1"/>
          </p:cNvSpPr>
          <p:nvPr>
            <p:ph type="dt" sz="half" idx="10"/>
          </p:nvPr>
        </p:nvSpPr>
        <p:spPr/>
        <p:txBody>
          <a:bodyPr rtlCol="0"/>
          <a:lstStyle/>
          <a:p>
            <a:pPr rtl="0"/>
            <a:fld id="{BAAAEE07-5E57-4822-9522-7BBA2502B5EB}" type="datetime1">
              <a:rPr lang="ru-RU" noProof="0" smtClean="0"/>
              <a:t>06.04.2023</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11" name="Полилиния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Номер слайда 5"/>
          <p:cNvSpPr>
            <a:spLocks noGrp="1"/>
          </p:cNvSpPr>
          <p:nvPr>
            <p:ph type="sldNum" sz="quarter" idx="12"/>
          </p:nvPr>
        </p:nvSpPr>
        <p:spPr>
          <a:xfrm>
            <a:off x="531812" y="3244139"/>
            <a:ext cx="779767" cy="365125"/>
          </a:xfrm>
        </p:spPr>
        <p:txBody>
          <a:bodyPr rtlCol="0"/>
          <a:lstStyle/>
          <a:p>
            <a:pPr rtl="0"/>
            <a:fld id="{D57F1E4F-1CFF-5643-939E-217C01CDF565}" type="slidenum">
              <a:rPr lang="ru-RU" noProof="0" smtClean="0"/>
              <a:pPr/>
              <a:t>‹#›</a:t>
            </a:fld>
            <a:endParaRPr lang="ru-RU" noProof="0"/>
          </a:p>
        </p:txBody>
      </p:sp>
      <p:sp>
        <p:nvSpPr>
          <p:cNvPr id="14" name="Надпись 13"/>
          <p:cNvSpPr txBox="1"/>
          <p:nvPr/>
        </p:nvSpPr>
        <p:spPr>
          <a:xfrm>
            <a:off x="2467652" y="648005"/>
            <a:ext cx="609600" cy="584776"/>
          </a:xfrm>
          <a:prstGeom prst="rect">
            <a:avLst/>
          </a:prstGeom>
        </p:spPr>
        <p:txBody>
          <a:bodyPr vert="horz" lIns="91440" tIns="45720" rIns="91440" bIns="45720" rtlCol="0" anchor="ctr">
            <a:noAutofit/>
          </a:bodyPr>
          <a:lstStyle/>
          <a:p>
            <a:pPr lvl="0" rtl="0"/>
            <a:r>
              <a:rPr lang="ru-RU" sz="8000" noProof="0">
                <a:ln w="3175" cmpd="sng">
                  <a:noFill/>
                </a:ln>
                <a:solidFill>
                  <a:schemeClr val="accent1"/>
                </a:solidFill>
                <a:effectLst/>
                <a:latin typeface="Arial"/>
              </a:rPr>
              <a:t>«</a:t>
            </a:r>
          </a:p>
        </p:txBody>
      </p:sp>
      <p:sp>
        <p:nvSpPr>
          <p:cNvPr id="15" name="Надпись 14"/>
          <p:cNvSpPr txBox="1"/>
          <p:nvPr/>
        </p:nvSpPr>
        <p:spPr>
          <a:xfrm>
            <a:off x="11114852" y="2905306"/>
            <a:ext cx="609600" cy="584776"/>
          </a:xfrm>
          <a:prstGeom prst="rect">
            <a:avLst/>
          </a:prstGeom>
        </p:spPr>
        <p:txBody>
          <a:bodyPr vert="horz" lIns="91440" tIns="45720" rIns="91440" bIns="45720" rtlCol="0" anchor="ctr">
            <a:noAutofit/>
          </a:bodyPr>
          <a:lstStyle/>
          <a:p>
            <a:pPr lvl="0" rtl="0"/>
            <a:r>
              <a:rPr lang="ru-RU" sz="8000" noProof="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3" y="2438400"/>
            <a:ext cx="8915400" cy="2724845"/>
          </a:xfrm>
        </p:spPr>
        <p:txBody>
          <a:bodyPr rtlCol="0" anchor="b">
            <a:normAutofit/>
          </a:bodyPr>
          <a:lstStyle>
            <a:lvl1pPr algn="l">
              <a:defRPr sz="4800" b="0"/>
            </a:lvl1pPr>
          </a:lstStyle>
          <a:p>
            <a:pPr rtl="0"/>
            <a:r>
              <a:rPr lang="ru-RU" noProof="0"/>
              <a:t>Образец заголовка</a:t>
            </a:r>
          </a:p>
        </p:txBody>
      </p:sp>
      <p:sp>
        <p:nvSpPr>
          <p:cNvPr id="4" name="Текст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lvl="0" rtl="0"/>
            <a:r>
              <a:rPr lang="ru-RU" noProof="0"/>
              <a:t>Образец текста</a:t>
            </a:r>
          </a:p>
        </p:txBody>
      </p:sp>
      <p:sp>
        <p:nvSpPr>
          <p:cNvPr id="5" name="Дата 4"/>
          <p:cNvSpPr>
            <a:spLocks noGrp="1"/>
          </p:cNvSpPr>
          <p:nvPr>
            <p:ph type="dt" sz="half" idx="10"/>
          </p:nvPr>
        </p:nvSpPr>
        <p:spPr/>
        <p:txBody>
          <a:bodyPr rtlCol="0"/>
          <a:lstStyle/>
          <a:p>
            <a:pPr rtl="0"/>
            <a:fld id="{5CF1541A-27BD-4639-995E-BCAFBC12F969}" type="datetime1">
              <a:rPr lang="ru-RU" noProof="0" smtClean="0"/>
              <a:t>06.04.2023</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9" name="Полилиния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Номер слайда 6"/>
          <p:cNvSpPr>
            <a:spLocks noGrp="1"/>
          </p:cNvSpPr>
          <p:nvPr>
            <p:ph type="sldNum" sz="quarter" idx="12"/>
          </p:nvPr>
        </p:nvSpPr>
        <p:spPr>
          <a:xfrm>
            <a:off x="531812" y="4983087"/>
            <a:ext cx="779767" cy="365125"/>
          </a:xfrm>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с цитатой">
    <p:spTree>
      <p:nvGrpSpPr>
        <p:cNvPr id="1" name=""/>
        <p:cNvGrpSpPr/>
        <p:nvPr/>
      </p:nvGrpSpPr>
      <p:grpSpPr>
        <a:xfrm>
          <a:off x="0" y="0"/>
          <a:ext cx="0" cy="0"/>
          <a:chOff x="0" y="0"/>
          <a:chExt cx="0" cy="0"/>
        </a:xfrm>
      </p:grpSpPr>
      <p:sp>
        <p:nvSpPr>
          <p:cNvPr id="12" name="Заголовок 1"/>
          <p:cNvSpPr>
            <a:spLocks noGrp="1"/>
          </p:cNvSpPr>
          <p:nvPr>
            <p:ph type="title"/>
          </p:nvPr>
        </p:nvSpPr>
        <p:spPr>
          <a:xfrm>
            <a:off x="2849949" y="609600"/>
            <a:ext cx="8393926" cy="2895600"/>
          </a:xfrm>
        </p:spPr>
        <p:txBody>
          <a:bodyPr rtlCol="0" anchor="ctr">
            <a:normAutofit/>
          </a:bodyPr>
          <a:lstStyle>
            <a:lvl1pPr algn="l">
              <a:defRPr sz="4800" b="0" cap="none"/>
            </a:lvl1pPr>
          </a:lstStyle>
          <a:p>
            <a:pPr rtl="0"/>
            <a:r>
              <a:rPr lang="ru-RU" noProof="0"/>
              <a:t>Образец заголовка</a:t>
            </a:r>
          </a:p>
        </p:txBody>
      </p:sp>
      <p:sp>
        <p:nvSpPr>
          <p:cNvPr id="21" name="Текст 9"/>
          <p:cNvSpPr>
            <a:spLocks noGrp="1"/>
          </p:cNvSpPr>
          <p:nvPr>
            <p:ph type="body" sz="quarter" idx="13"/>
          </p:nvPr>
        </p:nvSpPr>
        <p:spPr>
          <a:xfrm>
            <a:off x="2589212" y="4343400"/>
            <a:ext cx="8915400" cy="838200"/>
          </a:xfrm>
        </p:spPr>
        <p:txBody>
          <a:bodyPr rtlCol="0"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ru-RU" noProof="0"/>
              <a:t>Образец текста</a:t>
            </a:r>
          </a:p>
        </p:txBody>
      </p:sp>
      <p:sp>
        <p:nvSpPr>
          <p:cNvPr id="4" name="Текст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lvl="0" rtl="0"/>
            <a:r>
              <a:rPr lang="ru-RU" noProof="0"/>
              <a:t>Образец текста</a:t>
            </a:r>
          </a:p>
        </p:txBody>
      </p:sp>
      <p:sp>
        <p:nvSpPr>
          <p:cNvPr id="5" name="Дата 4"/>
          <p:cNvSpPr>
            <a:spLocks noGrp="1"/>
          </p:cNvSpPr>
          <p:nvPr>
            <p:ph type="dt" sz="half" idx="10"/>
          </p:nvPr>
        </p:nvSpPr>
        <p:spPr/>
        <p:txBody>
          <a:bodyPr rtlCol="0"/>
          <a:lstStyle/>
          <a:p>
            <a:pPr rtl="0"/>
            <a:fld id="{83AE542C-AA3A-4FD8-A490-32FF135A09CE}" type="datetime1">
              <a:rPr lang="ru-RU" noProof="0" smtClean="0"/>
              <a:t>06.04.2023</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11" name="Полилиния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Номер слайда 6"/>
          <p:cNvSpPr>
            <a:spLocks noGrp="1"/>
          </p:cNvSpPr>
          <p:nvPr>
            <p:ph type="sldNum" sz="quarter" idx="12"/>
          </p:nvPr>
        </p:nvSpPr>
        <p:spPr>
          <a:xfrm>
            <a:off x="531812" y="4983087"/>
            <a:ext cx="779767" cy="365125"/>
          </a:xfrm>
        </p:spPr>
        <p:txBody>
          <a:bodyPr rtlCol="0"/>
          <a:lstStyle/>
          <a:p>
            <a:pPr rtl="0"/>
            <a:fld id="{D57F1E4F-1CFF-5643-939E-217C01CDF565}" type="slidenum">
              <a:rPr lang="ru-RU" noProof="0" smtClean="0"/>
              <a:pPr/>
              <a:t>‹#›</a:t>
            </a:fld>
            <a:endParaRPr lang="ru-RU" noProof="0"/>
          </a:p>
        </p:txBody>
      </p:sp>
      <p:sp>
        <p:nvSpPr>
          <p:cNvPr id="17" name="Надпись 16"/>
          <p:cNvSpPr txBox="1"/>
          <p:nvPr/>
        </p:nvSpPr>
        <p:spPr>
          <a:xfrm>
            <a:off x="2467652" y="648005"/>
            <a:ext cx="609600" cy="584776"/>
          </a:xfrm>
          <a:prstGeom prst="rect">
            <a:avLst/>
          </a:prstGeom>
        </p:spPr>
        <p:txBody>
          <a:bodyPr vert="horz" lIns="91440" tIns="45720" rIns="91440" bIns="45720" rtlCol="0" anchor="ctr">
            <a:noAutofit/>
          </a:bodyPr>
          <a:lstStyle/>
          <a:p>
            <a:pPr lvl="0" rtl="0"/>
            <a:r>
              <a:rPr lang="ru-RU" sz="8000" noProof="0">
                <a:ln w="3175" cmpd="sng">
                  <a:noFill/>
                </a:ln>
                <a:solidFill>
                  <a:schemeClr val="accent1"/>
                </a:solidFill>
                <a:effectLst/>
                <a:latin typeface="Arial"/>
              </a:rPr>
              <a:t>«</a:t>
            </a:r>
          </a:p>
        </p:txBody>
      </p:sp>
      <p:sp>
        <p:nvSpPr>
          <p:cNvPr id="18" name="Надпись 17"/>
          <p:cNvSpPr txBox="1"/>
          <p:nvPr/>
        </p:nvSpPr>
        <p:spPr>
          <a:xfrm>
            <a:off x="11114852" y="2905306"/>
            <a:ext cx="609600" cy="584776"/>
          </a:xfrm>
          <a:prstGeom prst="rect">
            <a:avLst/>
          </a:prstGeom>
        </p:spPr>
        <p:txBody>
          <a:bodyPr vert="horz" lIns="91440" tIns="45720" rIns="91440" bIns="45720" rtlCol="0" anchor="ctr">
            <a:noAutofit/>
          </a:bodyPr>
          <a:lstStyle/>
          <a:p>
            <a:pPr lvl="0" rtl="0"/>
            <a:r>
              <a:rPr lang="ru-RU" sz="8000" noProof="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2" y="627407"/>
            <a:ext cx="8915399" cy="2880020"/>
          </a:xfrm>
        </p:spPr>
        <p:txBody>
          <a:bodyPr rtlCol="0" anchor="ctr">
            <a:normAutofit/>
          </a:bodyPr>
          <a:lstStyle>
            <a:lvl1pPr algn="l">
              <a:defRPr sz="4800" b="0"/>
            </a:lvl1pPr>
          </a:lstStyle>
          <a:p>
            <a:pPr rtl="0"/>
            <a:r>
              <a:rPr lang="ru-RU" noProof="0"/>
              <a:t>Образец заголовка</a:t>
            </a:r>
          </a:p>
        </p:txBody>
      </p:sp>
      <p:sp>
        <p:nvSpPr>
          <p:cNvPr id="21" name="Текст 9"/>
          <p:cNvSpPr>
            <a:spLocks noGrp="1"/>
          </p:cNvSpPr>
          <p:nvPr>
            <p:ph type="body" sz="quarter" idx="13"/>
          </p:nvPr>
        </p:nvSpPr>
        <p:spPr>
          <a:xfrm>
            <a:off x="2589212" y="4343400"/>
            <a:ext cx="8915400" cy="838200"/>
          </a:xfrm>
        </p:spPr>
        <p:txBody>
          <a:bodyPr rtlCol="0"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ru-RU" noProof="0"/>
              <a:t>Образец текста</a:t>
            </a:r>
          </a:p>
        </p:txBody>
      </p:sp>
      <p:sp>
        <p:nvSpPr>
          <p:cNvPr id="4" name="Текст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lvl="0" rtl="0"/>
            <a:r>
              <a:rPr lang="ru-RU" noProof="0"/>
              <a:t>Образец текста</a:t>
            </a:r>
          </a:p>
        </p:txBody>
      </p:sp>
      <p:sp>
        <p:nvSpPr>
          <p:cNvPr id="5" name="Дата 4"/>
          <p:cNvSpPr>
            <a:spLocks noGrp="1"/>
          </p:cNvSpPr>
          <p:nvPr>
            <p:ph type="dt" sz="half" idx="10"/>
          </p:nvPr>
        </p:nvSpPr>
        <p:spPr/>
        <p:txBody>
          <a:bodyPr rtlCol="0"/>
          <a:lstStyle/>
          <a:p>
            <a:pPr rtl="0"/>
            <a:fld id="{34ECE632-83B3-4C22-B936-DDE14AD80D25}" type="datetime1">
              <a:rPr lang="ru-RU" noProof="0" smtClean="0"/>
              <a:t>06.04.2023</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9" name="Полилиния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Номер слайда 6"/>
          <p:cNvSpPr>
            <a:spLocks noGrp="1"/>
          </p:cNvSpPr>
          <p:nvPr>
            <p:ph type="sldNum" sz="quarter" idx="12"/>
          </p:nvPr>
        </p:nvSpPr>
        <p:spPr>
          <a:xfrm>
            <a:off x="531812" y="4983087"/>
            <a:ext cx="779767" cy="365125"/>
          </a:xfrm>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Вертикальный текст 2"/>
          <p:cNvSpPr>
            <a:spLocks noGrp="1"/>
          </p:cNvSpPr>
          <p:nvPr>
            <p:ph type="body" orient="vert" idx="1"/>
          </p:nvPr>
        </p:nvSpPr>
        <p:spPr/>
        <p:txBody>
          <a:bodyPr vert="eaVert" rtlCol="0" anchor="t"/>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rtl="0"/>
            <a:fld id="{EC776FC3-E975-4B22-9528-4B204CD9FC7C}" type="datetime1">
              <a:rPr lang="ru-RU" noProof="0" smtClean="0"/>
              <a:t>06.04.2023</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8"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Номер слайда 5"/>
          <p:cNvSpPr>
            <a:spLocks noGrp="1"/>
          </p:cNvSpPr>
          <p:nvPr>
            <p:ph type="sldNum" sz="quarter" idx="12"/>
          </p:nvPr>
        </p:nvSpPr>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294812" y="627405"/>
            <a:ext cx="2207601" cy="5283817"/>
          </a:xfrm>
        </p:spPr>
        <p:txBody>
          <a:bodyPr vert="eaVert" rtlCol="0" anchor="ctr"/>
          <a:lstStyle/>
          <a:p>
            <a:pPr rtl="0"/>
            <a:r>
              <a:rPr lang="ru-RU" noProof="0"/>
              <a:t>Образец заголовка</a:t>
            </a:r>
          </a:p>
        </p:txBody>
      </p:sp>
      <p:sp>
        <p:nvSpPr>
          <p:cNvPr id="3" name="Вертикальный текст 2"/>
          <p:cNvSpPr>
            <a:spLocks noGrp="1"/>
          </p:cNvSpPr>
          <p:nvPr>
            <p:ph type="body" orient="vert" idx="1"/>
          </p:nvPr>
        </p:nvSpPr>
        <p:spPr>
          <a:xfrm>
            <a:off x="2589212" y="627405"/>
            <a:ext cx="6477000" cy="5283817"/>
          </a:xfrm>
        </p:spPr>
        <p:txBody>
          <a:bodyPr vert="eaVert"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rtl="0"/>
            <a:fld id="{359F09A9-352D-4E1B-B336-2770868CAB85}" type="datetime1">
              <a:rPr lang="ru-RU" noProof="0" smtClean="0"/>
              <a:t>06.04.2023</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8"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Номер слайда 5"/>
          <p:cNvSpPr>
            <a:spLocks noGrp="1"/>
          </p:cNvSpPr>
          <p:nvPr>
            <p:ph type="sldNum" sz="quarter" idx="12"/>
          </p:nvPr>
        </p:nvSpPr>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624110"/>
            <a:ext cx="8911687" cy="1280890"/>
          </a:xfrm>
        </p:spPr>
        <p:txBody>
          <a:bodyPr rtlCol="0"/>
          <a:lstStyle/>
          <a:p>
            <a:pPr rtl="0"/>
            <a:r>
              <a:rPr lang="ru-RU" noProof="0"/>
              <a:t>Образец заголовка</a:t>
            </a:r>
          </a:p>
        </p:txBody>
      </p:sp>
      <p:sp>
        <p:nvSpPr>
          <p:cNvPr id="3" name="Объект 2"/>
          <p:cNvSpPr>
            <a:spLocks noGrp="1"/>
          </p:cNvSpPr>
          <p:nvPr>
            <p:ph idx="1"/>
          </p:nvPr>
        </p:nvSpPr>
        <p:spPr>
          <a:xfrm>
            <a:off x="2589212" y="2133600"/>
            <a:ext cx="8915400" cy="3777622"/>
          </a:xfrm>
        </p:spPr>
        <p:txBody>
          <a:bodyPr rtlCol="0"/>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rtl="0"/>
            <a:fld id="{44784DB2-6ECE-4C54-A645-EDCDD77AF5D0}" type="datetime1">
              <a:rPr lang="ru-RU" noProof="0" smtClean="0"/>
              <a:t>06.04.2023</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8"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Номер слайда 5"/>
          <p:cNvSpPr>
            <a:spLocks noGrp="1"/>
          </p:cNvSpPr>
          <p:nvPr>
            <p:ph type="sldNum" sz="quarter" idx="12"/>
          </p:nvPr>
        </p:nvSpPr>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2" y="2058750"/>
            <a:ext cx="8915399" cy="1468800"/>
          </a:xfrm>
        </p:spPr>
        <p:txBody>
          <a:bodyPr rtlCol="0" anchor="b"/>
          <a:lstStyle>
            <a:lvl1pPr algn="l">
              <a:defRPr sz="4000" b="0" cap="none"/>
            </a:lvl1pPr>
          </a:lstStyle>
          <a:p>
            <a:pPr rtl="0"/>
            <a:r>
              <a:rPr lang="ru-RU" noProof="0"/>
              <a:t>Образец заголовка</a:t>
            </a:r>
          </a:p>
        </p:txBody>
      </p:sp>
      <p:sp>
        <p:nvSpPr>
          <p:cNvPr id="3" name="Текст 2"/>
          <p:cNvSpPr>
            <a:spLocks noGrp="1"/>
          </p:cNvSpPr>
          <p:nvPr>
            <p:ph type="body" idx="1"/>
          </p:nvPr>
        </p:nvSpPr>
        <p:spPr>
          <a:xfrm>
            <a:off x="2589212" y="3530129"/>
            <a:ext cx="8915399" cy="860400"/>
          </a:xfrm>
        </p:spPr>
        <p:txBody>
          <a:bodyPr rtlCol="0"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0"/>
              <a:t>Образец текста</a:t>
            </a:r>
          </a:p>
        </p:txBody>
      </p:sp>
      <p:sp>
        <p:nvSpPr>
          <p:cNvPr id="4" name="Дата 3"/>
          <p:cNvSpPr>
            <a:spLocks noGrp="1"/>
          </p:cNvSpPr>
          <p:nvPr>
            <p:ph type="dt" sz="half" idx="10"/>
          </p:nvPr>
        </p:nvSpPr>
        <p:spPr/>
        <p:txBody>
          <a:bodyPr rtlCol="0"/>
          <a:lstStyle/>
          <a:p>
            <a:pPr rtl="0"/>
            <a:fld id="{61E9379A-9574-44DA-B293-F9343C37D97D}" type="datetime1">
              <a:rPr lang="ru-RU" noProof="0" smtClean="0"/>
              <a:t>06.04.2023</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9" name="Полилиния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Номер слайда 5"/>
          <p:cNvSpPr>
            <a:spLocks noGrp="1"/>
          </p:cNvSpPr>
          <p:nvPr>
            <p:ph type="sldNum" sz="quarter" idx="12"/>
          </p:nvPr>
        </p:nvSpPr>
        <p:spPr>
          <a:xfrm>
            <a:off x="531812" y="3244139"/>
            <a:ext cx="779767" cy="365125"/>
          </a:xfrm>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Заголовок 7"/>
          <p:cNvSpPr>
            <a:spLocks noGrp="1"/>
          </p:cNvSpPr>
          <p:nvPr>
            <p:ph type="title"/>
          </p:nvPr>
        </p:nvSpPr>
        <p:spPr/>
        <p:txBody>
          <a:bodyPr rtlCol="0"/>
          <a:lstStyle/>
          <a:p>
            <a:pPr rtl="0"/>
            <a:r>
              <a:rPr lang="ru-RU" noProof="0"/>
              <a:t>Образец заголовка</a:t>
            </a:r>
          </a:p>
        </p:txBody>
      </p:sp>
      <p:sp>
        <p:nvSpPr>
          <p:cNvPr id="3" name="Объект 2"/>
          <p:cNvSpPr>
            <a:spLocks noGrp="1"/>
          </p:cNvSpPr>
          <p:nvPr>
            <p:ph sz="half" idx="1"/>
          </p:nvPr>
        </p:nvSpPr>
        <p:spPr>
          <a:xfrm>
            <a:off x="2589212" y="2133600"/>
            <a:ext cx="4313864" cy="3777622"/>
          </a:xfrm>
        </p:spPr>
        <p:txBody>
          <a:bodyPr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Объект 3"/>
          <p:cNvSpPr>
            <a:spLocks noGrp="1"/>
          </p:cNvSpPr>
          <p:nvPr>
            <p:ph sz="half" idx="2"/>
          </p:nvPr>
        </p:nvSpPr>
        <p:spPr>
          <a:xfrm>
            <a:off x="7190747" y="2126222"/>
            <a:ext cx="4313864" cy="3777622"/>
          </a:xfrm>
        </p:spPr>
        <p:txBody>
          <a:bodyPr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Дата 4"/>
          <p:cNvSpPr>
            <a:spLocks noGrp="1"/>
          </p:cNvSpPr>
          <p:nvPr>
            <p:ph type="dt" sz="half" idx="10"/>
          </p:nvPr>
        </p:nvSpPr>
        <p:spPr/>
        <p:txBody>
          <a:bodyPr rtlCol="0"/>
          <a:lstStyle/>
          <a:p>
            <a:pPr rtl="0"/>
            <a:fld id="{7E539A00-B24B-4C2E-A651-593A998F06E5}" type="datetime1">
              <a:rPr lang="ru-RU" noProof="0" smtClean="0"/>
              <a:t>06.04.2023</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10"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Номер слайда 5"/>
          <p:cNvSpPr>
            <a:spLocks noGrp="1"/>
          </p:cNvSpPr>
          <p:nvPr>
            <p:ph type="sldNum" sz="quarter" idx="12"/>
          </p:nvPr>
        </p:nvSpPr>
        <p:spPr>
          <a:xfrm>
            <a:off x="531812" y="787782"/>
            <a:ext cx="779767" cy="365125"/>
          </a:xfrm>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Заголовок 9"/>
          <p:cNvSpPr>
            <a:spLocks noGrp="1"/>
          </p:cNvSpPr>
          <p:nvPr>
            <p:ph type="title"/>
          </p:nvPr>
        </p:nvSpPr>
        <p:spPr/>
        <p:txBody>
          <a:bodyPr rtlCol="0"/>
          <a:lstStyle/>
          <a:p>
            <a:pPr rtl="0"/>
            <a:r>
              <a:rPr lang="ru-RU" noProof="0"/>
              <a:t>Образец заголовка</a:t>
            </a:r>
          </a:p>
        </p:txBody>
      </p:sp>
      <p:sp>
        <p:nvSpPr>
          <p:cNvPr id="3" name="Текст 2"/>
          <p:cNvSpPr>
            <a:spLocks noGrp="1"/>
          </p:cNvSpPr>
          <p:nvPr>
            <p:ph type="body" idx="1"/>
          </p:nvPr>
        </p:nvSpPr>
        <p:spPr>
          <a:xfrm>
            <a:off x="2939373" y="1972703"/>
            <a:ext cx="3992732" cy="576262"/>
          </a:xfrm>
        </p:spPr>
        <p:txBody>
          <a:bodyPr rtlCol="0"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4" name="Объект 3"/>
          <p:cNvSpPr>
            <a:spLocks noGrp="1"/>
          </p:cNvSpPr>
          <p:nvPr>
            <p:ph sz="half" idx="2"/>
          </p:nvPr>
        </p:nvSpPr>
        <p:spPr>
          <a:xfrm>
            <a:off x="2589212" y="2548966"/>
            <a:ext cx="4342893" cy="3354060"/>
          </a:xfrm>
        </p:spPr>
        <p:txBody>
          <a:bodyPr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Текст 4"/>
          <p:cNvSpPr>
            <a:spLocks noGrp="1"/>
          </p:cNvSpPr>
          <p:nvPr>
            <p:ph type="body" sz="quarter" idx="3"/>
          </p:nvPr>
        </p:nvSpPr>
        <p:spPr>
          <a:xfrm>
            <a:off x="7506629" y="1969475"/>
            <a:ext cx="3999001" cy="576262"/>
          </a:xfrm>
        </p:spPr>
        <p:txBody>
          <a:bodyPr rtlCol="0"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Образец текста</a:t>
            </a:r>
          </a:p>
        </p:txBody>
      </p:sp>
      <p:sp>
        <p:nvSpPr>
          <p:cNvPr id="6" name="Объект 5"/>
          <p:cNvSpPr>
            <a:spLocks noGrp="1"/>
          </p:cNvSpPr>
          <p:nvPr>
            <p:ph sz="quarter" idx="4"/>
          </p:nvPr>
        </p:nvSpPr>
        <p:spPr>
          <a:xfrm>
            <a:off x="7166957" y="2545738"/>
            <a:ext cx="4338674" cy="3354060"/>
          </a:xfrm>
        </p:spPr>
        <p:txBody>
          <a:bodyPr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Дата 6"/>
          <p:cNvSpPr>
            <a:spLocks noGrp="1"/>
          </p:cNvSpPr>
          <p:nvPr>
            <p:ph type="dt" sz="half" idx="10"/>
          </p:nvPr>
        </p:nvSpPr>
        <p:spPr/>
        <p:txBody>
          <a:bodyPr rtlCol="0"/>
          <a:lstStyle/>
          <a:p>
            <a:pPr rtl="0"/>
            <a:fld id="{95F73DE5-7E09-4E95-A9DB-DD5B8E817A12}" type="datetime1">
              <a:rPr lang="ru-RU" noProof="0" smtClean="0"/>
              <a:t>06.04.2023</a:t>
            </a:fld>
            <a:endParaRPr lang="ru-RU" noProof="0"/>
          </a:p>
        </p:txBody>
      </p:sp>
      <p:sp>
        <p:nvSpPr>
          <p:cNvPr id="8" name="Нижний колонтитул 7"/>
          <p:cNvSpPr>
            <a:spLocks noGrp="1"/>
          </p:cNvSpPr>
          <p:nvPr>
            <p:ph type="ftr" sz="quarter" idx="11"/>
          </p:nvPr>
        </p:nvSpPr>
        <p:spPr/>
        <p:txBody>
          <a:bodyPr rtlCol="0"/>
          <a:lstStyle/>
          <a:p>
            <a:pPr rtl="0"/>
            <a:endParaRPr lang="ru-RU" noProof="0"/>
          </a:p>
        </p:txBody>
      </p:sp>
      <p:sp>
        <p:nvSpPr>
          <p:cNvPr id="12"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Номер слайда 5"/>
          <p:cNvSpPr>
            <a:spLocks noGrp="1"/>
          </p:cNvSpPr>
          <p:nvPr>
            <p:ph type="sldNum" sz="quarter" idx="12"/>
          </p:nvPr>
        </p:nvSpPr>
        <p:spPr>
          <a:xfrm>
            <a:off x="531812" y="787782"/>
            <a:ext cx="779767" cy="365125"/>
          </a:xfrm>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Дата 2"/>
          <p:cNvSpPr>
            <a:spLocks noGrp="1"/>
          </p:cNvSpPr>
          <p:nvPr>
            <p:ph type="dt" sz="half" idx="10"/>
          </p:nvPr>
        </p:nvSpPr>
        <p:spPr/>
        <p:txBody>
          <a:bodyPr rtlCol="0"/>
          <a:lstStyle/>
          <a:p>
            <a:pPr rtl="0"/>
            <a:fld id="{59450E6A-5167-47C4-BEB7-CC8BD2C564C2}" type="datetime1">
              <a:rPr lang="ru-RU" noProof="0" smtClean="0"/>
              <a:t>06.04.2023</a:t>
            </a:fld>
            <a:endParaRPr lang="ru-RU" noProof="0"/>
          </a:p>
        </p:txBody>
      </p:sp>
      <p:sp>
        <p:nvSpPr>
          <p:cNvPr id="4" name="Нижний колонтитул 3"/>
          <p:cNvSpPr>
            <a:spLocks noGrp="1"/>
          </p:cNvSpPr>
          <p:nvPr>
            <p:ph type="ftr" sz="quarter" idx="11"/>
          </p:nvPr>
        </p:nvSpPr>
        <p:spPr/>
        <p:txBody>
          <a:bodyPr rtlCol="0"/>
          <a:lstStyle/>
          <a:p>
            <a:pPr rtl="0"/>
            <a:endParaRPr lang="ru-RU" noProof="0"/>
          </a:p>
        </p:txBody>
      </p:sp>
      <p:sp>
        <p:nvSpPr>
          <p:cNvPr id="7"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Номер слайда 4"/>
          <p:cNvSpPr>
            <a:spLocks noGrp="1"/>
          </p:cNvSpPr>
          <p:nvPr>
            <p:ph type="sldNum" sz="quarter" idx="12"/>
          </p:nvPr>
        </p:nvSpPr>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rtlCol="0"/>
          <a:lstStyle/>
          <a:p>
            <a:pPr rtl="0"/>
            <a:fld id="{0374BD71-8699-434B-B55C-5F972293755A}" type="datetime1">
              <a:rPr lang="ru-RU" noProof="0" smtClean="0"/>
              <a:t>06.04.2023</a:t>
            </a:fld>
            <a:endParaRPr lang="ru-RU" noProof="0"/>
          </a:p>
        </p:txBody>
      </p:sp>
      <p:sp>
        <p:nvSpPr>
          <p:cNvPr id="3" name="Нижний колонтитул 2"/>
          <p:cNvSpPr>
            <a:spLocks noGrp="1"/>
          </p:cNvSpPr>
          <p:nvPr>
            <p:ph type="ftr" sz="quarter" idx="11"/>
          </p:nvPr>
        </p:nvSpPr>
        <p:spPr/>
        <p:txBody>
          <a:bodyPr rtlCol="0"/>
          <a:lstStyle/>
          <a:p>
            <a:pPr rtl="0"/>
            <a:endParaRPr lang="ru-RU" noProof="0"/>
          </a:p>
        </p:txBody>
      </p:sp>
      <p:sp>
        <p:nvSpPr>
          <p:cNvPr id="6"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Номер слайда 3"/>
          <p:cNvSpPr>
            <a:spLocks noGrp="1"/>
          </p:cNvSpPr>
          <p:nvPr>
            <p:ph type="sldNum" sz="quarter" idx="12"/>
          </p:nvPr>
        </p:nvSpPr>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2" y="446088"/>
            <a:ext cx="3505199" cy="976312"/>
          </a:xfrm>
        </p:spPr>
        <p:txBody>
          <a:bodyPr rtlCol="0" anchor="b"/>
          <a:lstStyle>
            <a:lvl1pPr algn="l">
              <a:defRPr sz="2000" b="0"/>
            </a:lvl1pPr>
          </a:lstStyle>
          <a:p>
            <a:pPr rtl="0"/>
            <a:r>
              <a:rPr lang="ru-RU" noProof="0"/>
              <a:t>Образец заголовка</a:t>
            </a:r>
          </a:p>
        </p:txBody>
      </p:sp>
      <p:sp>
        <p:nvSpPr>
          <p:cNvPr id="3" name="Объект 2"/>
          <p:cNvSpPr>
            <a:spLocks noGrp="1"/>
          </p:cNvSpPr>
          <p:nvPr>
            <p:ph idx="1"/>
          </p:nvPr>
        </p:nvSpPr>
        <p:spPr>
          <a:xfrm>
            <a:off x="6323012" y="446088"/>
            <a:ext cx="5181600" cy="5414963"/>
          </a:xfrm>
        </p:spPr>
        <p:txBody>
          <a:bodyPr rtlCol="0" anchor="ctr">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Текст 3"/>
          <p:cNvSpPr>
            <a:spLocks noGrp="1"/>
          </p:cNvSpPr>
          <p:nvPr>
            <p:ph type="body" sz="half" idx="2"/>
          </p:nvPr>
        </p:nvSpPr>
        <p:spPr>
          <a:xfrm>
            <a:off x="2589212" y="1598613"/>
            <a:ext cx="3505199" cy="4262436"/>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0"/>
              <a:t>Образец текста</a:t>
            </a:r>
          </a:p>
        </p:txBody>
      </p:sp>
      <p:sp>
        <p:nvSpPr>
          <p:cNvPr id="5" name="Дата 4"/>
          <p:cNvSpPr>
            <a:spLocks noGrp="1"/>
          </p:cNvSpPr>
          <p:nvPr>
            <p:ph type="dt" sz="half" idx="10"/>
          </p:nvPr>
        </p:nvSpPr>
        <p:spPr/>
        <p:txBody>
          <a:bodyPr rtlCol="0"/>
          <a:lstStyle/>
          <a:p>
            <a:pPr rtl="0"/>
            <a:fld id="{D25A88E9-FB70-48BA-A647-2EB2397C1AC5}" type="datetime1">
              <a:rPr lang="ru-RU" noProof="0" smtClean="0"/>
              <a:t>06.04.2023</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9" name="Полилиния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Номер слайда 6"/>
          <p:cNvSpPr>
            <a:spLocks noGrp="1"/>
          </p:cNvSpPr>
          <p:nvPr>
            <p:ph type="sldNum" sz="quarter" idx="12"/>
          </p:nvPr>
        </p:nvSpPr>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9213" y="4800600"/>
            <a:ext cx="8915400" cy="566738"/>
          </a:xfrm>
        </p:spPr>
        <p:txBody>
          <a:bodyPr rtlCol="0" anchor="b">
            <a:normAutofit/>
          </a:bodyPr>
          <a:lstStyle>
            <a:lvl1pPr algn="l">
              <a:defRPr sz="2400" b="0"/>
            </a:lvl1pPr>
          </a:lstStyle>
          <a:p>
            <a:pPr rtl="0"/>
            <a:r>
              <a:rPr lang="ru-RU" noProof="0"/>
              <a:t>Образец заголовка</a:t>
            </a:r>
          </a:p>
        </p:txBody>
      </p:sp>
      <p:sp>
        <p:nvSpPr>
          <p:cNvPr id="3" name="Рисунок 2"/>
          <p:cNvSpPr>
            <a:spLocks noGrp="1" noChangeAspect="1"/>
          </p:cNvSpPr>
          <p:nvPr>
            <p:ph type="pic" idx="1" hasCustomPrompt="1"/>
          </p:nvPr>
        </p:nvSpPr>
        <p:spPr>
          <a:xfrm>
            <a:off x="2589212" y="634965"/>
            <a:ext cx="8915400" cy="3854970"/>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ru-RU" noProof="0"/>
              <a:t>Щелкните значок, чтобы добавить фото</a:t>
            </a:r>
          </a:p>
        </p:txBody>
      </p:sp>
      <p:sp>
        <p:nvSpPr>
          <p:cNvPr id="4" name="Текст 3"/>
          <p:cNvSpPr>
            <a:spLocks noGrp="1"/>
          </p:cNvSpPr>
          <p:nvPr>
            <p:ph type="body" sz="half" idx="2"/>
          </p:nvPr>
        </p:nvSpPr>
        <p:spPr>
          <a:xfrm>
            <a:off x="2589213" y="5367338"/>
            <a:ext cx="8915400" cy="493712"/>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0"/>
              <a:t>Образец текста</a:t>
            </a:r>
          </a:p>
        </p:txBody>
      </p:sp>
      <p:sp>
        <p:nvSpPr>
          <p:cNvPr id="5" name="Дата 4"/>
          <p:cNvSpPr>
            <a:spLocks noGrp="1"/>
          </p:cNvSpPr>
          <p:nvPr>
            <p:ph type="dt" sz="half" idx="10"/>
          </p:nvPr>
        </p:nvSpPr>
        <p:spPr/>
        <p:txBody>
          <a:bodyPr rtlCol="0"/>
          <a:lstStyle/>
          <a:p>
            <a:pPr rtl="0"/>
            <a:fld id="{C9F797B2-B905-4469-9E15-29455C89A941}" type="datetime1">
              <a:rPr lang="ru-RU" noProof="0" smtClean="0"/>
              <a:t>06.04.2023</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9" name="Полилиния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Номер слайда 6"/>
          <p:cNvSpPr>
            <a:spLocks noGrp="1"/>
          </p:cNvSpPr>
          <p:nvPr>
            <p:ph type="sldNum" sz="quarter" idx="12"/>
          </p:nvPr>
        </p:nvSpPr>
        <p:spPr>
          <a:xfrm>
            <a:off x="531812" y="4983087"/>
            <a:ext cx="779767" cy="365125"/>
          </a:xfrm>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Группа 22"/>
          <p:cNvGrpSpPr/>
          <p:nvPr/>
        </p:nvGrpSpPr>
        <p:grpSpPr>
          <a:xfrm>
            <a:off x="1" y="228600"/>
            <a:ext cx="2851516" cy="6638628"/>
            <a:chOff x="2487613" y="285750"/>
            <a:chExt cx="2428875" cy="5654676"/>
          </a:xfrm>
        </p:grpSpPr>
        <p:sp>
          <p:nvSpPr>
            <p:cNvPr id="24" name="Полилиния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Полилиния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Полилиния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Полилиния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Полилиния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Полилиния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Полилиния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Полилиния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Полилиния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Полилиния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Полилиния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Полилиния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Группа 9"/>
          <p:cNvGrpSpPr/>
          <p:nvPr/>
        </p:nvGrpSpPr>
        <p:grpSpPr>
          <a:xfrm>
            <a:off x="27221" y="-786"/>
            <a:ext cx="2356674" cy="6854039"/>
            <a:chOff x="6627813" y="194833"/>
            <a:chExt cx="1952625" cy="5678918"/>
          </a:xfrm>
        </p:grpSpPr>
        <p:sp>
          <p:nvSpPr>
            <p:cNvPr id="11" name="Полилиния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Полилиния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Полилиния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Полилиния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Полилиния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Полилиния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Полилиния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Полилиния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Полилиния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Полилиния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Полилиния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Полилиния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Прямоугольник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Заголовок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pPr rtl="0"/>
            <a:r>
              <a:rPr lang="ru-RU" noProof="0"/>
              <a:t>Образец заголовка</a:t>
            </a:r>
          </a:p>
        </p:txBody>
      </p:sp>
      <p:sp>
        <p:nvSpPr>
          <p:cNvPr id="3" name="Текст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rtl="0"/>
            <a:r>
              <a:rPr lang="ru-RU" noProof="0"/>
              <a:t>Образец текста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9A772155-50C7-4F96-BB97-0932DC468B2C}" type="datetime1">
              <a:rPr lang="ru-RU" noProof="0" smtClean="0"/>
              <a:t>06.04.2023</a:t>
            </a:fld>
            <a:endParaRPr lang="ru-RU" noProof="0"/>
          </a:p>
        </p:txBody>
      </p:sp>
      <p:sp>
        <p:nvSpPr>
          <p:cNvPr id="5" name="Нижний колонтитул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endParaRPr lang="ru-RU" noProof="0"/>
          </a:p>
        </p:txBody>
      </p:sp>
      <p:sp>
        <p:nvSpPr>
          <p:cNvPr id="6" name="Номер слайда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rtl="0"/>
            <a:fld id="{D57F1E4F-1CFF-5643-939E-217C01CDF565}" type="slidenum">
              <a:rPr lang="ru-RU" noProof="0" smtClean="0"/>
              <a:pPr/>
              <a:t>‹#›</a:t>
            </a:fld>
            <a:endParaRPr lang="ru-RU" noProof="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0D_EA256B7D.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F_30822247.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1_40FDE880.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13_A6D08F7D.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17_101C6286.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19_7F4B4370.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1B_674AFE62.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1D_7A3519E1.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22_79C5D5DD.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26_1CB019D.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29_B484AC8D.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0.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12C_98CE77B7.xm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0.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189.xml"/><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130_CCC7B212.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10.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133_FD299D06.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20.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135_EB35A28.xm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30.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207.xml"/><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137_987FBB78.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40.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212.xml"/><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2" Type="http://schemas.openxmlformats.org/officeDocument/2006/relationships/image" Target="../media/image336.png"/><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2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139_37731A3.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50.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218.xml"/><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220.xml"/><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355.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13B_13DB16C5.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60.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368.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0.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371.xml.rels><?xml version="1.0" encoding="UTF-8" standalone="yes"?>
<Relationships xmlns="http://schemas.openxmlformats.org/package/2006/relationships"><Relationship Id="rId2" Type="http://schemas.openxmlformats.org/officeDocument/2006/relationships/image" Target="../media/image365.png"/><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09_93850853.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microsoft.com/office/2018/10/relationships/comments" Target="../comments/modernComment_18B_5AEBD05F.xm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83.xml.rels><?xml version="1.0" encoding="UTF-8" standalone="yes"?>
<Relationships xmlns="http://schemas.openxmlformats.org/package/2006/relationships"><Relationship Id="rId3" Type="http://schemas.microsoft.com/office/2018/10/relationships/comments" Target="../comments/modernComment_18D_56DB1A4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84.xml.rels><?xml version="1.0" encoding="UTF-8" standalone="yes"?>
<Relationships xmlns="http://schemas.openxmlformats.org/package/2006/relationships"><Relationship Id="rId3" Type="http://schemas.microsoft.com/office/2018/10/relationships/comments" Target="../comments/modernComment_18F_21C43995.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microsoft.com/office/2018/10/relationships/comments" Target="../comments/modernComment_195_CD295D.xm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0B_A4B8EAE0.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microsoft.com/office/2018/10/relationships/comments" Target="../comments/modernComment_197_99F4B68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8611FAD-3B0A-44E7-AB8D-77054DB28653}"/>
              </a:ext>
            </a:extLst>
          </p:cNvPr>
          <p:cNvSpPr>
            <a:spLocks noGrp="1"/>
          </p:cNvSpPr>
          <p:nvPr>
            <p:ph idx="4294967295"/>
          </p:nvPr>
        </p:nvSpPr>
        <p:spPr>
          <a:xfrm>
            <a:off x="1771186" y="934844"/>
            <a:ext cx="8915400" cy="3778250"/>
          </a:xfrm>
        </p:spPr>
        <p:txBody>
          <a:bodyPr vert="horz" lIns="91440" tIns="45720" rIns="91440" bIns="45720" rtlCol="0" anchor="t">
            <a:normAutofit/>
          </a:bodyPr>
          <a:lstStyle/>
          <a:p>
            <a:r>
              <a:rPr lang="ru-RU" dirty="0">
                <a:ea typeface="+mn-lt"/>
                <a:cs typeface="+mn-lt"/>
              </a:rPr>
              <a:t>1. SDN </a:t>
            </a:r>
            <a:r>
              <a:rPr lang="ru-RU" dirty="0" err="1">
                <a:ea typeface="+mn-lt"/>
                <a:cs typeface="+mn-lt"/>
              </a:rPr>
              <a:t>architecture</a:t>
            </a:r>
            <a:r>
              <a:rPr lang="ru-RU" dirty="0">
                <a:ea typeface="+mn-lt"/>
                <a:cs typeface="+mn-lt"/>
              </a:rPr>
              <a:t> </a:t>
            </a:r>
            <a:r>
              <a:rPr lang="ru-RU" dirty="0" err="1">
                <a:ea typeface="+mn-lt"/>
                <a:cs typeface="+mn-lt"/>
              </a:rPr>
              <a:t>and</a:t>
            </a:r>
            <a:r>
              <a:rPr lang="ru-RU" dirty="0">
                <a:ea typeface="+mn-lt"/>
                <a:cs typeface="+mn-lt"/>
              </a:rPr>
              <a:t> </a:t>
            </a:r>
            <a:r>
              <a:rPr lang="ru-RU" dirty="0" err="1">
                <a:ea typeface="+mn-lt"/>
                <a:cs typeface="+mn-lt"/>
              </a:rPr>
              <a:t>industrial</a:t>
            </a:r>
            <a:r>
              <a:rPr lang="ru-RU" dirty="0">
                <a:ea typeface="+mn-lt"/>
                <a:cs typeface="+mn-lt"/>
              </a:rPr>
              <a:t> </a:t>
            </a:r>
            <a:r>
              <a:rPr lang="ru-RU" dirty="0" err="1">
                <a:ea typeface="+mn-lt"/>
                <a:cs typeface="+mn-lt"/>
              </a:rPr>
              <a:t>ecosystem</a:t>
            </a:r>
            <a:endParaRPr lang="ru-RU" dirty="0" err="1"/>
          </a:p>
          <a:p>
            <a:r>
              <a:rPr lang="ru-RU" dirty="0">
                <a:ea typeface="+mn-lt"/>
                <a:cs typeface="+mn-lt"/>
              </a:rPr>
              <a:t>1.1 </a:t>
            </a:r>
            <a:r>
              <a:rPr lang="ru-RU" dirty="0" err="1">
                <a:ea typeface="+mn-lt"/>
                <a:cs typeface="+mn-lt"/>
              </a:rPr>
              <a:t>Traditional</a:t>
            </a:r>
            <a:r>
              <a:rPr lang="ru-RU" dirty="0">
                <a:ea typeface="+mn-lt"/>
                <a:cs typeface="+mn-lt"/>
              </a:rPr>
              <a:t> Network </a:t>
            </a:r>
            <a:r>
              <a:rPr lang="ru-RU" dirty="0" err="1">
                <a:ea typeface="+mn-lt"/>
                <a:cs typeface="+mn-lt"/>
              </a:rPr>
              <a:t>Limitations</a:t>
            </a:r>
            <a:endParaRPr lang="ru-RU" dirty="0" err="1"/>
          </a:p>
          <a:p>
            <a:r>
              <a:rPr lang="ru-RU" dirty="0">
                <a:ea typeface="+mn-lt"/>
                <a:cs typeface="+mn-lt"/>
              </a:rPr>
              <a:t>1.2 SDN </a:t>
            </a:r>
            <a:r>
              <a:rPr lang="ru-RU" dirty="0" err="1">
                <a:ea typeface="+mn-lt"/>
                <a:cs typeface="+mn-lt"/>
              </a:rPr>
              <a:t>Overview</a:t>
            </a:r>
            <a:r>
              <a:rPr lang="ru-RU" dirty="0">
                <a:ea typeface="+mn-lt"/>
                <a:cs typeface="+mn-lt"/>
              </a:rPr>
              <a:t> </a:t>
            </a:r>
            <a:r>
              <a:rPr lang="ru-RU" dirty="0" err="1">
                <a:ea typeface="+mn-lt"/>
                <a:cs typeface="+mn-lt"/>
              </a:rPr>
              <a:t>and</a:t>
            </a:r>
            <a:r>
              <a:rPr lang="ru-RU" dirty="0">
                <a:ea typeface="+mn-lt"/>
                <a:cs typeface="+mn-lt"/>
              </a:rPr>
              <a:t> </a:t>
            </a:r>
            <a:r>
              <a:rPr lang="ru-RU" dirty="0" err="1">
                <a:ea typeface="+mn-lt"/>
                <a:cs typeface="+mn-lt"/>
              </a:rPr>
              <a:t>History</a:t>
            </a:r>
            <a:endParaRPr lang="ru-RU" dirty="0" err="1"/>
          </a:p>
          <a:p>
            <a:r>
              <a:rPr lang="ru-RU" dirty="0">
                <a:ea typeface="+mn-lt"/>
                <a:cs typeface="+mn-lt"/>
              </a:rPr>
              <a:t>1.3 SDN Network Architecture</a:t>
            </a:r>
            <a:endParaRPr lang="ru-RU" dirty="0"/>
          </a:p>
          <a:p>
            <a:r>
              <a:rPr lang="ru-RU" dirty="0">
                <a:ea typeface="+mn-lt"/>
                <a:cs typeface="+mn-lt"/>
              </a:rPr>
              <a:t>1.4 SDN Value </a:t>
            </a:r>
            <a:r>
              <a:rPr lang="ru-RU" dirty="0" err="1">
                <a:ea typeface="+mn-lt"/>
                <a:cs typeface="+mn-lt"/>
              </a:rPr>
              <a:t>Proposition</a:t>
            </a:r>
            <a:r>
              <a:rPr lang="ru-RU" dirty="0">
                <a:ea typeface="+mn-lt"/>
                <a:cs typeface="+mn-lt"/>
              </a:rPr>
              <a:t> </a:t>
            </a:r>
            <a:endParaRPr lang="ru-RU" dirty="0"/>
          </a:p>
          <a:p>
            <a:r>
              <a:rPr lang="ru-RU" dirty="0">
                <a:ea typeface="+mn-lt"/>
                <a:cs typeface="+mn-lt"/>
              </a:rPr>
              <a:t>1.5 SDN </a:t>
            </a:r>
            <a:r>
              <a:rPr lang="ru-RU" dirty="0" err="1">
                <a:ea typeface="+mn-lt"/>
                <a:cs typeface="+mn-lt"/>
              </a:rPr>
              <a:t>Challenges</a:t>
            </a:r>
            <a:r>
              <a:rPr lang="ru-RU" dirty="0">
                <a:ea typeface="+mn-lt"/>
                <a:cs typeface="+mn-lt"/>
              </a:rPr>
              <a:t> </a:t>
            </a:r>
            <a:r>
              <a:rPr lang="ru-RU" dirty="0" err="1">
                <a:ea typeface="+mn-lt"/>
                <a:cs typeface="+mn-lt"/>
              </a:rPr>
              <a:t>and</a:t>
            </a:r>
            <a:r>
              <a:rPr lang="ru-RU" dirty="0">
                <a:ea typeface="+mn-lt"/>
                <a:cs typeface="+mn-lt"/>
              </a:rPr>
              <a:t> Solutions</a:t>
            </a:r>
            <a:endParaRPr lang="ru-RU" dirty="0"/>
          </a:p>
          <a:p>
            <a:r>
              <a:rPr lang="ru-RU" dirty="0">
                <a:ea typeface="+mn-lt"/>
                <a:cs typeface="+mn-lt"/>
              </a:rPr>
              <a:t>1.6 SDN </a:t>
            </a:r>
            <a:r>
              <a:rPr lang="ru-RU" dirty="0" err="1">
                <a:ea typeface="+mn-lt"/>
                <a:cs typeface="+mn-lt"/>
              </a:rPr>
              <a:t>Related</a:t>
            </a:r>
            <a:r>
              <a:rPr lang="ru-RU" dirty="0">
                <a:ea typeface="+mn-lt"/>
                <a:cs typeface="+mn-lt"/>
              </a:rPr>
              <a:t> </a:t>
            </a:r>
            <a:r>
              <a:rPr lang="ru-RU" dirty="0" err="1">
                <a:ea typeface="+mn-lt"/>
                <a:cs typeface="+mn-lt"/>
              </a:rPr>
              <a:t>Concepts</a:t>
            </a:r>
            <a:r>
              <a:rPr lang="ru-RU" dirty="0">
                <a:ea typeface="+mn-lt"/>
                <a:cs typeface="+mn-lt"/>
              </a:rPr>
              <a:t> </a:t>
            </a:r>
            <a:r>
              <a:rPr lang="ru-RU" dirty="0" err="1">
                <a:ea typeface="+mn-lt"/>
                <a:cs typeface="+mn-lt"/>
              </a:rPr>
              <a:t>and</a:t>
            </a:r>
            <a:r>
              <a:rPr lang="ru-RU" dirty="0">
                <a:ea typeface="+mn-lt"/>
                <a:cs typeface="+mn-lt"/>
              </a:rPr>
              <a:t> </a:t>
            </a:r>
            <a:r>
              <a:rPr lang="ru-RU" dirty="0" err="1">
                <a:ea typeface="+mn-lt"/>
                <a:cs typeface="+mn-lt"/>
              </a:rPr>
              <a:t>Organizations</a:t>
            </a:r>
            <a:endParaRPr lang="ru-RU" dirty="0" err="1"/>
          </a:p>
          <a:p>
            <a:r>
              <a:rPr lang="ru-RU" dirty="0">
                <a:ea typeface="+mn-lt"/>
                <a:cs typeface="+mn-lt"/>
              </a:rPr>
              <a:t>1.7 SDN </a:t>
            </a:r>
            <a:r>
              <a:rPr lang="ru-RU" dirty="0" err="1">
                <a:ea typeface="+mn-lt"/>
                <a:cs typeface="+mn-lt"/>
              </a:rPr>
              <a:t>Influences</a:t>
            </a:r>
            <a:r>
              <a:rPr lang="ru-RU" dirty="0">
                <a:ea typeface="+mn-lt"/>
                <a:cs typeface="+mn-lt"/>
              </a:rPr>
              <a:t> </a:t>
            </a:r>
            <a:r>
              <a:rPr lang="ru-RU" dirty="0" err="1">
                <a:ea typeface="+mn-lt"/>
                <a:cs typeface="+mn-lt"/>
              </a:rPr>
              <a:t>to</a:t>
            </a:r>
            <a:r>
              <a:rPr lang="ru-RU" dirty="0">
                <a:ea typeface="+mn-lt"/>
                <a:cs typeface="+mn-lt"/>
              </a:rPr>
              <a:t> Current Telecom Network</a:t>
            </a:r>
            <a:endParaRPr lang="ru-RU" dirty="0"/>
          </a:p>
          <a:p>
            <a:endParaRPr lang="ru-RU" dirty="0"/>
          </a:p>
        </p:txBody>
      </p:sp>
    </p:spTree>
    <p:extLst>
      <p:ext uri="{BB962C8B-B14F-4D97-AF65-F5344CB8AC3E}">
        <p14:creationId xmlns:p14="http://schemas.microsoft.com/office/powerpoint/2010/main" val="3370629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9F1225F8-9FD5-4004-B05C-5832F8F48B16}"/>
              </a:ext>
            </a:extLst>
          </p:cNvPr>
          <p:cNvPicPr>
            <a:picLocks noGrp="1" noChangeAspect="1"/>
          </p:cNvPicPr>
          <p:nvPr>
            <p:ph idx="4294967295"/>
          </p:nvPr>
        </p:nvPicPr>
        <p:blipFill>
          <a:blip r:embed="rId4"/>
          <a:stretch>
            <a:fillRect/>
          </a:stretch>
        </p:blipFill>
        <p:spPr>
          <a:xfrm>
            <a:off x="1847153" y="61332"/>
            <a:ext cx="8950943" cy="6733322"/>
          </a:xfrm>
        </p:spPr>
      </p:pic>
    </p:spTree>
    <p:extLst>
      <p:ext uri="{BB962C8B-B14F-4D97-AF65-F5344CB8AC3E}">
        <p14:creationId xmlns:p14="http://schemas.microsoft.com/office/powerpoint/2010/main" val="3928320893"/>
      </p:ext>
    </p:extLst>
  </p:cSld>
  <p:clrMapOvr>
    <a:masterClrMapping/>
  </p:clrMapOvr>
  <p:extLst>
    <p:ext uri="{6950BFC3-D8DA-4A85-94F7-54DA5524770B}">
      <p188:commentRel xmlns:p188="http://schemas.microsoft.com/office/powerpoint/2018/8/main" r:id="rId3"/>
    </p:ext>
  </p:extLs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F783AB0-B0F9-478D-A8D4-685F7A05E503}"/>
              </a:ext>
            </a:extLst>
          </p:cNvPr>
          <p:cNvPicPr>
            <a:picLocks noChangeAspect="1"/>
          </p:cNvPicPr>
          <p:nvPr/>
        </p:nvPicPr>
        <p:blipFill>
          <a:blip r:embed="rId3"/>
          <a:stretch>
            <a:fillRect/>
          </a:stretch>
        </p:blipFill>
        <p:spPr>
          <a:xfrm>
            <a:off x="1662023" y="107744"/>
            <a:ext cx="8925463" cy="6685644"/>
          </a:xfrm>
          <a:prstGeom prst="rect">
            <a:avLst/>
          </a:prstGeom>
        </p:spPr>
      </p:pic>
    </p:spTree>
    <p:extLst>
      <p:ext uri="{BB962C8B-B14F-4D97-AF65-F5344CB8AC3E}">
        <p14:creationId xmlns:p14="http://schemas.microsoft.com/office/powerpoint/2010/main" val="39328400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5562EE03-CEE6-443E-BB55-87EA6D912DC3}"/>
              </a:ext>
            </a:extLst>
          </p:cNvPr>
          <p:cNvPicPr>
            <a:picLocks noChangeAspect="1"/>
          </p:cNvPicPr>
          <p:nvPr/>
        </p:nvPicPr>
        <p:blipFill>
          <a:blip r:embed="rId3"/>
          <a:stretch>
            <a:fillRect/>
          </a:stretch>
        </p:blipFill>
        <p:spPr>
          <a:xfrm>
            <a:off x="1633268" y="52305"/>
            <a:ext cx="8853576" cy="6652748"/>
          </a:xfrm>
          <a:prstGeom prst="rect">
            <a:avLst/>
          </a:prstGeom>
        </p:spPr>
      </p:pic>
    </p:spTree>
    <p:extLst>
      <p:ext uri="{BB962C8B-B14F-4D97-AF65-F5344CB8AC3E}">
        <p14:creationId xmlns:p14="http://schemas.microsoft.com/office/powerpoint/2010/main" val="25660337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741F0E1-8979-4C7C-BD0C-49F1C4619C20}"/>
              </a:ext>
            </a:extLst>
          </p:cNvPr>
          <p:cNvPicPr>
            <a:picLocks noChangeAspect="1"/>
          </p:cNvPicPr>
          <p:nvPr/>
        </p:nvPicPr>
        <p:blipFill>
          <a:blip r:embed="rId2"/>
          <a:stretch>
            <a:fillRect/>
          </a:stretch>
        </p:blipFill>
        <p:spPr>
          <a:xfrm>
            <a:off x="1620644" y="40582"/>
            <a:ext cx="9127273" cy="6776834"/>
          </a:xfrm>
          <a:prstGeom prst="rect">
            <a:avLst/>
          </a:prstGeom>
        </p:spPr>
      </p:pic>
    </p:spTree>
    <p:extLst>
      <p:ext uri="{BB962C8B-B14F-4D97-AF65-F5344CB8AC3E}">
        <p14:creationId xmlns:p14="http://schemas.microsoft.com/office/powerpoint/2010/main" val="2141592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ADCA354-CD70-4017-95BB-1998993972EE}"/>
              </a:ext>
            </a:extLst>
          </p:cNvPr>
          <p:cNvPicPr>
            <a:picLocks noChangeAspect="1"/>
          </p:cNvPicPr>
          <p:nvPr/>
        </p:nvPicPr>
        <p:blipFill>
          <a:blip r:embed="rId3"/>
          <a:stretch>
            <a:fillRect/>
          </a:stretch>
        </p:blipFill>
        <p:spPr>
          <a:xfrm>
            <a:off x="1629937" y="-4438"/>
            <a:ext cx="9164443" cy="6829707"/>
          </a:xfrm>
          <a:prstGeom prst="rect">
            <a:avLst/>
          </a:prstGeom>
        </p:spPr>
      </p:pic>
    </p:spTree>
    <p:extLst>
      <p:ext uri="{BB962C8B-B14F-4D97-AF65-F5344CB8AC3E}">
        <p14:creationId xmlns:p14="http://schemas.microsoft.com/office/powerpoint/2010/main" val="17628803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1D95C3D-AA2C-43B6-B428-ABEF26978C4C}"/>
              </a:ext>
            </a:extLst>
          </p:cNvPr>
          <p:cNvPicPr>
            <a:picLocks noChangeAspect="1"/>
          </p:cNvPicPr>
          <p:nvPr/>
        </p:nvPicPr>
        <p:blipFill>
          <a:blip r:embed="rId3"/>
          <a:stretch>
            <a:fillRect/>
          </a:stretch>
        </p:blipFill>
        <p:spPr>
          <a:xfrm>
            <a:off x="1633268" y="94392"/>
            <a:ext cx="8882331" cy="6582954"/>
          </a:xfrm>
          <a:prstGeom prst="rect">
            <a:avLst/>
          </a:prstGeom>
        </p:spPr>
      </p:pic>
    </p:spTree>
    <p:extLst>
      <p:ext uri="{BB962C8B-B14F-4D97-AF65-F5344CB8AC3E}">
        <p14:creationId xmlns:p14="http://schemas.microsoft.com/office/powerpoint/2010/main" val="37900684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BFA94B2-7299-47C6-A6B9-5B2D365D4D65}"/>
              </a:ext>
            </a:extLst>
          </p:cNvPr>
          <p:cNvPicPr>
            <a:picLocks noChangeAspect="1"/>
          </p:cNvPicPr>
          <p:nvPr/>
        </p:nvPicPr>
        <p:blipFill>
          <a:blip r:embed="rId3"/>
          <a:stretch>
            <a:fillRect/>
          </a:stretch>
        </p:blipFill>
        <p:spPr>
          <a:xfrm>
            <a:off x="1618891" y="94338"/>
            <a:ext cx="8925463" cy="6640569"/>
          </a:xfrm>
          <a:prstGeom prst="rect">
            <a:avLst/>
          </a:prstGeom>
        </p:spPr>
      </p:pic>
    </p:spTree>
    <p:extLst>
      <p:ext uri="{BB962C8B-B14F-4D97-AF65-F5344CB8AC3E}">
        <p14:creationId xmlns:p14="http://schemas.microsoft.com/office/powerpoint/2010/main" val="17373513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D4AA0F-AC41-4587-8E6A-DE711FFDC8E7}"/>
              </a:ext>
            </a:extLst>
          </p:cNvPr>
          <p:cNvSpPr txBox="1"/>
          <p:nvPr/>
        </p:nvSpPr>
        <p:spPr>
          <a:xfrm>
            <a:off x="5702060" y="153262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Arial"/>
              <a:cs typeface="Arial"/>
            </a:endParaRPr>
          </a:p>
        </p:txBody>
      </p:sp>
      <p:pic>
        <p:nvPicPr>
          <p:cNvPr id="3" name="Рисунок 3" descr="Изображение выглядит как текст&#10;&#10;Автоматически созданное описание">
            <a:extLst>
              <a:ext uri="{FF2B5EF4-FFF2-40B4-BE49-F238E27FC236}">
                <a16:creationId xmlns:a16="http://schemas.microsoft.com/office/drawing/2014/main" id="{A703AB45-BDFF-4531-AAC2-757173C2DF65}"/>
              </a:ext>
            </a:extLst>
          </p:cNvPr>
          <p:cNvPicPr>
            <a:picLocks noChangeAspect="1"/>
          </p:cNvPicPr>
          <p:nvPr/>
        </p:nvPicPr>
        <p:blipFill>
          <a:blip r:embed="rId2"/>
          <a:stretch>
            <a:fillRect/>
          </a:stretch>
        </p:blipFill>
        <p:spPr>
          <a:xfrm>
            <a:off x="1633268" y="108588"/>
            <a:ext cx="8839199" cy="6568936"/>
          </a:xfrm>
          <a:prstGeom prst="rect">
            <a:avLst/>
          </a:prstGeom>
        </p:spPr>
      </p:pic>
    </p:spTree>
    <p:extLst>
      <p:ext uri="{BB962C8B-B14F-4D97-AF65-F5344CB8AC3E}">
        <p14:creationId xmlns:p14="http://schemas.microsoft.com/office/powerpoint/2010/main" val="21979296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C3098F6-B9C8-4F7A-9ACB-4D0EB7036637}"/>
              </a:ext>
            </a:extLst>
          </p:cNvPr>
          <p:cNvPicPr>
            <a:picLocks noChangeAspect="1"/>
          </p:cNvPicPr>
          <p:nvPr/>
        </p:nvPicPr>
        <p:blipFill>
          <a:blip r:embed="rId3"/>
          <a:stretch>
            <a:fillRect/>
          </a:stretch>
        </p:blipFill>
        <p:spPr>
          <a:xfrm>
            <a:off x="1633268" y="103220"/>
            <a:ext cx="8724181" cy="6550919"/>
          </a:xfrm>
          <a:prstGeom prst="rect">
            <a:avLst/>
          </a:prstGeom>
        </p:spPr>
      </p:pic>
    </p:spTree>
    <p:extLst>
      <p:ext uri="{BB962C8B-B14F-4D97-AF65-F5344CB8AC3E}">
        <p14:creationId xmlns:p14="http://schemas.microsoft.com/office/powerpoint/2010/main" val="40945413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A9985F30-06C6-468D-88A2-B63A17436E87}"/>
              </a:ext>
            </a:extLst>
          </p:cNvPr>
          <p:cNvPicPr>
            <a:picLocks noChangeAspect="1"/>
          </p:cNvPicPr>
          <p:nvPr/>
        </p:nvPicPr>
        <p:blipFill>
          <a:blip r:embed="rId3"/>
          <a:stretch>
            <a:fillRect/>
          </a:stretch>
        </p:blipFill>
        <p:spPr>
          <a:xfrm>
            <a:off x="1662023" y="77343"/>
            <a:ext cx="8824822" cy="6631428"/>
          </a:xfrm>
          <a:prstGeom prst="rect">
            <a:avLst/>
          </a:prstGeom>
        </p:spPr>
      </p:pic>
    </p:spTree>
    <p:extLst>
      <p:ext uri="{BB962C8B-B14F-4D97-AF65-F5344CB8AC3E}">
        <p14:creationId xmlns:p14="http://schemas.microsoft.com/office/powerpoint/2010/main" val="36187986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6D8B7BE-B38A-44E4-85BD-7617066999B4}"/>
              </a:ext>
            </a:extLst>
          </p:cNvPr>
          <p:cNvPicPr>
            <a:picLocks noChangeAspect="1"/>
          </p:cNvPicPr>
          <p:nvPr/>
        </p:nvPicPr>
        <p:blipFill>
          <a:blip r:embed="rId3"/>
          <a:stretch>
            <a:fillRect/>
          </a:stretch>
        </p:blipFill>
        <p:spPr>
          <a:xfrm>
            <a:off x="1644203" y="37612"/>
            <a:ext cx="9064580" cy="6772043"/>
          </a:xfrm>
          <a:prstGeom prst="rect">
            <a:avLst/>
          </a:prstGeom>
        </p:spPr>
      </p:pic>
    </p:spTree>
    <p:extLst>
      <p:ext uri="{BB962C8B-B14F-4D97-AF65-F5344CB8AC3E}">
        <p14:creationId xmlns:p14="http://schemas.microsoft.com/office/powerpoint/2010/main" val="863953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F67D813-952D-4DEB-A40C-B70BD95E58D5}"/>
              </a:ext>
            </a:extLst>
          </p:cNvPr>
          <p:cNvPicPr>
            <a:picLocks noChangeAspect="1"/>
          </p:cNvPicPr>
          <p:nvPr/>
        </p:nvPicPr>
        <p:blipFill>
          <a:blip r:embed="rId4"/>
          <a:stretch>
            <a:fillRect/>
          </a:stretch>
        </p:blipFill>
        <p:spPr>
          <a:xfrm>
            <a:off x="1602059" y="747"/>
            <a:ext cx="9145857" cy="6828628"/>
          </a:xfrm>
          <a:prstGeom prst="rect">
            <a:avLst/>
          </a:prstGeom>
        </p:spPr>
      </p:pic>
    </p:spTree>
    <p:extLst>
      <p:ext uri="{BB962C8B-B14F-4D97-AF65-F5344CB8AC3E}">
        <p14:creationId xmlns:p14="http://schemas.microsoft.com/office/powerpoint/2010/main" val="813834823"/>
      </p:ext>
    </p:extLst>
  </p:cSld>
  <p:clrMapOvr>
    <a:masterClrMapping/>
  </p:clrMapOvr>
  <p:extLst>
    <p:ext uri="{6950BFC3-D8DA-4A85-94F7-54DA5524770B}">
      <p188:commentRel xmlns:p188="http://schemas.microsoft.com/office/powerpoint/2018/8/main" r:id="rId3"/>
    </p:ext>
  </p:extLs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A0DB2DD-DB89-47B9-AB04-123BE00A6C05}"/>
              </a:ext>
            </a:extLst>
          </p:cNvPr>
          <p:cNvPicPr>
            <a:picLocks noChangeAspect="1"/>
          </p:cNvPicPr>
          <p:nvPr/>
        </p:nvPicPr>
        <p:blipFill>
          <a:blip r:embed="rId3"/>
          <a:stretch>
            <a:fillRect/>
          </a:stretch>
        </p:blipFill>
        <p:spPr>
          <a:xfrm>
            <a:off x="1622738" y="-3628"/>
            <a:ext cx="9171904" cy="6779396"/>
          </a:xfrm>
          <a:prstGeom prst="rect">
            <a:avLst/>
          </a:prstGeom>
        </p:spPr>
      </p:pic>
    </p:spTree>
    <p:extLst>
      <p:ext uri="{BB962C8B-B14F-4D97-AF65-F5344CB8AC3E}">
        <p14:creationId xmlns:p14="http://schemas.microsoft.com/office/powerpoint/2010/main" val="29930111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5518054-34A6-4547-934D-206E0D8ED24A}"/>
              </a:ext>
            </a:extLst>
          </p:cNvPr>
          <p:cNvPicPr>
            <a:picLocks noChangeAspect="1"/>
          </p:cNvPicPr>
          <p:nvPr/>
        </p:nvPicPr>
        <p:blipFill>
          <a:blip r:embed="rId3"/>
          <a:stretch>
            <a:fillRect/>
          </a:stretch>
        </p:blipFill>
        <p:spPr>
          <a:xfrm>
            <a:off x="1633470" y="39173"/>
            <a:ext cx="9053847" cy="6768921"/>
          </a:xfrm>
          <a:prstGeom prst="rect">
            <a:avLst/>
          </a:prstGeom>
        </p:spPr>
      </p:pic>
    </p:spTree>
    <p:extLst>
      <p:ext uri="{BB962C8B-B14F-4D97-AF65-F5344CB8AC3E}">
        <p14:creationId xmlns:p14="http://schemas.microsoft.com/office/powerpoint/2010/main" val="5569242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E678969-2CD0-48E8-B4E2-645E73CDC676}"/>
              </a:ext>
            </a:extLst>
          </p:cNvPr>
          <p:cNvPicPr>
            <a:picLocks noChangeAspect="1"/>
          </p:cNvPicPr>
          <p:nvPr/>
        </p:nvPicPr>
        <p:blipFill>
          <a:blip r:embed="rId2"/>
          <a:stretch>
            <a:fillRect/>
          </a:stretch>
        </p:blipFill>
        <p:spPr>
          <a:xfrm>
            <a:off x="1622738" y="-4792"/>
            <a:ext cx="9118242" cy="6813922"/>
          </a:xfrm>
          <a:prstGeom prst="rect">
            <a:avLst/>
          </a:prstGeom>
        </p:spPr>
      </p:pic>
    </p:spTree>
    <p:extLst>
      <p:ext uri="{BB962C8B-B14F-4D97-AF65-F5344CB8AC3E}">
        <p14:creationId xmlns:p14="http://schemas.microsoft.com/office/powerpoint/2010/main" val="5987204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4285064-9BEA-474C-AB46-7E78ECDBD01B}"/>
              </a:ext>
            </a:extLst>
          </p:cNvPr>
          <p:cNvPicPr>
            <a:picLocks noChangeAspect="1"/>
          </p:cNvPicPr>
          <p:nvPr/>
        </p:nvPicPr>
        <p:blipFill>
          <a:blip r:embed="rId3"/>
          <a:stretch>
            <a:fillRect/>
          </a:stretch>
        </p:blipFill>
        <p:spPr>
          <a:xfrm>
            <a:off x="1676400" y="-147"/>
            <a:ext cx="9118242" cy="6804631"/>
          </a:xfrm>
          <a:prstGeom prst="rect">
            <a:avLst/>
          </a:prstGeom>
        </p:spPr>
      </p:pic>
    </p:spTree>
    <p:extLst>
      <p:ext uri="{BB962C8B-B14F-4D97-AF65-F5344CB8AC3E}">
        <p14:creationId xmlns:p14="http://schemas.microsoft.com/office/powerpoint/2010/main" val="26557966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558107ED-073D-4664-8AAB-67139FE1D65E}"/>
              </a:ext>
            </a:extLst>
          </p:cNvPr>
          <p:cNvPicPr>
            <a:picLocks noChangeAspect="1"/>
          </p:cNvPicPr>
          <p:nvPr/>
        </p:nvPicPr>
        <p:blipFill>
          <a:blip r:embed="rId2"/>
          <a:stretch>
            <a:fillRect/>
          </a:stretch>
        </p:blipFill>
        <p:spPr>
          <a:xfrm>
            <a:off x="1633470" y="31011"/>
            <a:ext cx="9086045" cy="6785244"/>
          </a:xfrm>
          <a:prstGeom prst="rect">
            <a:avLst/>
          </a:prstGeom>
        </p:spPr>
      </p:pic>
    </p:spTree>
    <p:extLst>
      <p:ext uri="{BB962C8B-B14F-4D97-AF65-F5344CB8AC3E}">
        <p14:creationId xmlns:p14="http://schemas.microsoft.com/office/powerpoint/2010/main" val="36064721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4C5A3AB-4C01-4E9A-9203-A5E728E2B982}"/>
              </a:ext>
            </a:extLst>
          </p:cNvPr>
          <p:cNvPicPr>
            <a:picLocks noChangeAspect="1"/>
          </p:cNvPicPr>
          <p:nvPr/>
        </p:nvPicPr>
        <p:blipFill>
          <a:blip r:embed="rId2"/>
          <a:stretch>
            <a:fillRect/>
          </a:stretch>
        </p:blipFill>
        <p:spPr>
          <a:xfrm>
            <a:off x="1622739" y="28958"/>
            <a:ext cx="9086044" cy="6800083"/>
          </a:xfrm>
          <a:prstGeom prst="rect">
            <a:avLst/>
          </a:prstGeom>
        </p:spPr>
      </p:pic>
    </p:spTree>
    <p:extLst>
      <p:ext uri="{BB962C8B-B14F-4D97-AF65-F5344CB8AC3E}">
        <p14:creationId xmlns:p14="http://schemas.microsoft.com/office/powerpoint/2010/main" val="41957747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4767B53-893A-4BEA-BBA1-9A44E8BF8DAE}"/>
              </a:ext>
            </a:extLst>
          </p:cNvPr>
          <p:cNvPicPr>
            <a:picLocks noChangeAspect="1"/>
          </p:cNvPicPr>
          <p:nvPr/>
        </p:nvPicPr>
        <p:blipFill>
          <a:blip r:embed="rId3"/>
          <a:stretch>
            <a:fillRect/>
          </a:stretch>
        </p:blipFill>
        <p:spPr>
          <a:xfrm>
            <a:off x="1644203" y="351"/>
            <a:ext cx="9096777" cy="6792905"/>
          </a:xfrm>
          <a:prstGeom prst="rect">
            <a:avLst/>
          </a:prstGeom>
        </p:spPr>
      </p:pic>
    </p:spTree>
    <p:extLst>
      <p:ext uri="{BB962C8B-B14F-4D97-AF65-F5344CB8AC3E}">
        <p14:creationId xmlns:p14="http://schemas.microsoft.com/office/powerpoint/2010/main" val="10680070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C4CFCAE-7EB4-49B3-BFBC-726BB7273FE5}"/>
              </a:ext>
            </a:extLst>
          </p:cNvPr>
          <p:cNvPicPr>
            <a:picLocks noChangeAspect="1"/>
          </p:cNvPicPr>
          <p:nvPr/>
        </p:nvPicPr>
        <p:blipFill>
          <a:blip r:embed="rId3"/>
          <a:stretch>
            <a:fillRect/>
          </a:stretch>
        </p:blipFill>
        <p:spPr>
          <a:xfrm>
            <a:off x="1612006" y="29988"/>
            <a:ext cx="9053847" cy="6765827"/>
          </a:xfrm>
          <a:prstGeom prst="rect">
            <a:avLst/>
          </a:prstGeom>
        </p:spPr>
      </p:pic>
    </p:spTree>
    <p:extLst>
      <p:ext uri="{BB962C8B-B14F-4D97-AF65-F5344CB8AC3E}">
        <p14:creationId xmlns:p14="http://schemas.microsoft.com/office/powerpoint/2010/main" val="26339621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3E47AF07-9B03-464E-9089-510F94015666}"/>
              </a:ext>
            </a:extLst>
          </p:cNvPr>
          <p:cNvPicPr>
            <a:picLocks noChangeAspect="1"/>
          </p:cNvPicPr>
          <p:nvPr/>
        </p:nvPicPr>
        <p:blipFill>
          <a:blip r:embed="rId2"/>
          <a:stretch>
            <a:fillRect/>
          </a:stretch>
        </p:blipFill>
        <p:spPr>
          <a:xfrm>
            <a:off x="1644203" y="1916"/>
            <a:ext cx="9150439" cy="6811238"/>
          </a:xfrm>
          <a:prstGeom prst="rect">
            <a:avLst/>
          </a:prstGeom>
        </p:spPr>
      </p:pic>
    </p:spTree>
    <p:extLst>
      <p:ext uri="{BB962C8B-B14F-4D97-AF65-F5344CB8AC3E}">
        <p14:creationId xmlns:p14="http://schemas.microsoft.com/office/powerpoint/2010/main" val="6156403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45F2C550-61F5-400E-A2CE-E3080DDB5CE0}"/>
              </a:ext>
            </a:extLst>
          </p:cNvPr>
          <p:cNvPicPr>
            <a:picLocks noChangeAspect="1"/>
          </p:cNvPicPr>
          <p:nvPr/>
        </p:nvPicPr>
        <p:blipFill>
          <a:blip r:embed="rId3"/>
          <a:stretch>
            <a:fillRect/>
          </a:stretch>
        </p:blipFill>
        <p:spPr>
          <a:xfrm>
            <a:off x="1612006" y="40720"/>
            <a:ext cx="9075312" cy="6776559"/>
          </a:xfrm>
          <a:prstGeom prst="rect">
            <a:avLst/>
          </a:prstGeom>
        </p:spPr>
      </p:pic>
    </p:spTree>
    <p:extLst>
      <p:ext uri="{BB962C8B-B14F-4D97-AF65-F5344CB8AC3E}">
        <p14:creationId xmlns:p14="http://schemas.microsoft.com/office/powerpoint/2010/main" val="3271994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7B94593-4A9C-4D35-B3CA-DD2A37B75F89}"/>
              </a:ext>
            </a:extLst>
          </p:cNvPr>
          <p:cNvPicPr>
            <a:picLocks noChangeAspect="1"/>
          </p:cNvPicPr>
          <p:nvPr/>
        </p:nvPicPr>
        <p:blipFill>
          <a:blip r:embed="rId4"/>
          <a:stretch>
            <a:fillRect/>
          </a:stretch>
        </p:blipFill>
        <p:spPr>
          <a:xfrm>
            <a:off x="1462670" y="4461"/>
            <a:ext cx="9127271" cy="6876956"/>
          </a:xfrm>
          <a:prstGeom prst="rect">
            <a:avLst/>
          </a:prstGeom>
        </p:spPr>
      </p:pic>
    </p:spTree>
    <p:extLst>
      <p:ext uri="{BB962C8B-B14F-4D97-AF65-F5344CB8AC3E}">
        <p14:creationId xmlns:p14="http://schemas.microsoft.com/office/powerpoint/2010/main" val="1090381952"/>
      </p:ext>
    </p:extLst>
  </p:cSld>
  <p:clrMapOvr>
    <a:masterClrMapping/>
  </p:clrMapOvr>
  <p:extLst>
    <p:ext uri="{6950BFC3-D8DA-4A85-94F7-54DA5524770B}">
      <p188:commentRel xmlns:p188="http://schemas.microsoft.com/office/powerpoint/2018/8/main" r:id="rId3"/>
    </p:ext>
  </p:extLs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99372A9-1255-409C-9D53-B300E57F9314}"/>
              </a:ext>
            </a:extLst>
          </p:cNvPr>
          <p:cNvPicPr>
            <a:picLocks noChangeAspect="1"/>
          </p:cNvPicPr>
          <p:nvPr/>
        </p:nvPicPr>
        <p:blipFill>
          <a:blip r:embed="rId2"/>
          <a:stretch>
            <a:fillRect/>
          </a:stretch>
        </p:blipFill>
        <p:spPr>
          <a:xfrm>
            <a:off x="1622738" y="1400"/>
            <a:ext cx="9214833" cy="6801537"/>
          </a:xfrm>
          <a:prstGeom prst="rect">
            <a:avLst/>
          </a:prstGeom>
        </p:spPr>
      </p:pic>
    </p:spTree>
    <p:extLst>
      <p:ext uri="{BB962C8B-B14F-4D97-AF65-F5344CB8AC3E}">
        <p14:creationId xmlns:p14="http://schemas.microsoft.com/office/powerpoint/2010/main" val="6060905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1931F91-DFF5-44E8-AC04-3B36E42AE7AB}"/>
              </a:ext>
            </a:extLst>
          </p:cNvPr>
          <p:cNvPicPr>
            <a:picLocks noChangeAspect="1"/>
          </p:cNvPicPr>
          <p:nvPr/>
        </p:nvPicPr>
        <p:blipFill>
          <a:blip r:embed="rId3"/>
          <a:stretch>
            <a:fillRect/>
          </a:stretch>
        </p:blipFill>
        <p:spPr>
          <a:xfrm>
            <a:off x="1676400" y="43887"/>
            <a:ext cx="9139707" cy="6748761"/>
          </a:xfrm>
          <a:prstGeom prst="rect">
            <a:avLst/>
          </a:prstGeom>
        </p:spPr>
      </p:pic>
    </p:spTree>
    <p:extLst>
      <p:ext uri="{BB962C8B-B14F-4D97-AF65-F5344CB8AC3E}">
        <p14:creationId xmlns:p14="http://schemas.microsoft.com/office/powerpoint/2010/main" val="33652950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25254C9-B4FB-4E74-888C-AF3CB528850C}"/>
              </a:ext>
            </a:extLst>
          </p:cNvPr>
          <p:cNvPicPr>
            <a:picLocks noChangeAspect="1"/>
          </p:cNvPicPr>
          <p:nvPr/>
        </p:nvPicPr>
        <p:blipFill>
          <a:blip r:embed="rId3"/>
          <a:stretch>
            <a:fillRect/>
          </a:stretch>
        </p:blipFill>
        <p:spPr>
          <a:xfrm>
            <a:off x="1618891" y="75823"/>
            <a:ext cx="8882332" cy="6663222"/>
          </a:xfrm>
          <a:prstGeom prst="rect">
            <a:avLst/>
          </a:prstGeom>
        </p:spPr>
      </p:pic>
    </p:spTree>
    <p:extLst>
      <p:ext uri="{BB962C8B-B14F-4D97-AF65-F5344CB8AC3E}">
        <p14:creationId xmlns:p14="http://schemas.microsoft.com/office/powerpoint/2010/main" val="15636354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365185A-7D1F-45AB-8A2A-EE6671FD3F3D}"/>
              </a:ext>
            </a:extLst>
          </p:cNvPr>
          <p:cNvPicPr>
            <a:picLocks noChangeAspect="1"/>
          </p:cNvPicPr>
          <p:nvPr/>
        </p:nvPicPr>
        <p:blipFill>
          <a:blip r:embed="rId2"/>
          <a:stretch>
            <a:fillRect/>
          </a:stretch>
        </p:blipFill>
        <p:spPr>
          <a:xfrm>
            <a:off x="1633268" y="59377"/>
            <a:ext cx="8896709" cy="6681737"/>
          </a:xfrm>
          <a:prstGeom prst="rect">
            <a:avLst/>
          </a:prstGeom>
        </p:spPr>
      </p:pic>
    </p:spTree>
    <p:extLst>
      <p:ext uri="{BB962C8B-B14F-4D97-AF65-F5344CB8AC3E}">
        <p14:creationId xmlns:p14="http://schemas.microsoft.com/office/powerpoint/2010/main" val="39093556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380EC16-9D95-47C4-8EB6-C0E5F42F6F67}"/>
              </a:ext>
            </a:extLst>
          </p:cNvPr>
          <p:cNvPicPr>
            <a:picLocks noChangeAspect="1"/>
          </p:cNvPicPr>
          <p:nvPr/>
        </p:nvPicPr>
        <p:blipFill>
          <a:blip r:embed="rId2"/>
          <a:stretch>
            <a:fillRect/>
          </a:stretch>
        </p:blipFill>
        <p:spPr>
          <a:xfrm>
            <a:off x="1618891" y="1347"/>
            <a:ext cx="9011728" cy="6769042"/>
          </a:xfrm>
          <a:prstGeom prst="rect">
            <a:avLst/>
          </a:prstGeom>
        </p:spPr>
      </p:pic>
    </p:spTree>
    <p:extLst>
      <p:ext uri="{BB962C8B-B14F-4D97-AF65-F5344CB8AC3E}">
        <p14:creationId xmlns:p14="http://schemas.microsoft.com/office/powerpoint/2010/main" val="23439598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54A57BC-C919-46D8-9A61-AB79D32A6FE9}"/>
              </a:ext>
            </a:extLst>
          </p:cNvPr>
          <p:cNvPicPr>
            <a:picLocks noChangeAspect="1"/>
          </p:cNvPicPr>
          <p:nvPr/>
        </p:nvPicPr>
        <p:blipFill>
          <a:blip r:embed="rId3"/>
          <a:stretch>
            <a:fillRect/>
          </a:stretch>
        </p:blipFill>
        <p:spPr>
          <a:xfrm>
            <a:off x="1633268" y="57827"/>
            <a:ext cx="8839200" cy="6641705"/>
          </a:xfrm>
          <a:prstGeom prst="rect">
            <a:avLst/>
          </a:prstGeom>
        </p:spPr>
      </p:pic>
    </p:spTree>
    <p:extLst>
      <p:ext uri="{BB962C8B-B14F-4D97-AF65-F5344CB8AC3E}">
        <p14:creationId xmlns:p14="http://schemas.microsoft.com/office/powerpoint/2010/main" val="26148552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70FBC99-8731-49C6-BDFC-C6070E2751E3}"/>
              </a:ext>
            </a:extLst>
          </p:cNvPr>
          <p:cNvPicPr>
            <a:picLocks noChangeAspect="1"/>
          </p:cNvPicPr>
          <p:nvPr/>
        </p:nvPicPr>
        <p:blipFill>
          <a:blip r:embed="rId3"/>
          <a:stretch>
            <a:fillRect/>
          </a:stretch>
        </p:blipFill>
        <p:spPr>
          <a:xfrm>
            <a:off x="1633268" y="76840"/>
            <a:ext cx="8824822" cy="6618056"/>
          </a:xfrm>
          <a:prstGeom prst="rect">
            <a:avLst/>
          </a:prstGeom>
        </p:spPr>
      </p:pic>
    </p:spTree>
    <p:extLst>
      <p:ext uri="{BB962C8B-B14F-4D97-AF65-F5344CB8AC3E}">
        <p14:creationId xmlns:p14="http://schemas.microsoft.com/office/powerpoint/2010/main" val="17693103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C56F1F0-3789-4629-AEF9-D553C058C241}"/>
              </a:ext>
            </a:extLst>
          </p:cNvPr>
          <p:cNvPicPr>
            <a:picLocks noChangeAspect="1"/>
          </p:cNvPicPr>
          <p:nvPr/>
        </p:nvPicPr>
        <p:blipFill>
          <a:blip r:embed="rId3"/>
          <a:stretch>
            <a:fillRect/>
          </a:stretch>
        </p:blipFill>
        <p:spPr>
          <a:xfrm>
            <a:off x="1618891" y="42931"/>
            <a:ext cx="8882331" cy="6700252"/>
          </a:xfrm>
          <a:prstGeom prst="rect">
            <a:avLst/>
          </a:prstGeom>
        </p:spPr>
      </p:pic>
    </p:spTree>
    <p:extLst>
      <p:ext uri="{BB962C8B-B14F-4D97-AF65-F5344CB8AC3E}">
        <p14:creationId xmlns:p14="http://schemas.microsoft.com/office/powerpoint/2010/main" val="4029991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9F7FA32-AE9D-42E3-AA7F-230F4EC61650}"/>
              </a:ext>
            </a:extLst>
          </p:cNvPr>
          <p:cNvPicPr>
            <a:picLocks noChangeAspect="1"/>
          </p:cNvPicPr>
          <p:nvPr/>
        </p:nvPicPr>
        <p:blipFill>
          <a:blip r:embed="rId2"/>
          <a:stretch>
            <a:fillRect/>
          </a:stretch>
        </p:blipFill>
        <p:spPr>
          <a:xfrm>
            <a:off x="1618891" y="68118"/>
            <a:ext cx="9097992" cy="6750519"/>
          </a:xfrm>
          <a:prstGeom prst="rect">
            <a:avLst/>
          </a:prstGeom>
        </p:spPr>
      </p:pic>
    </p:spTree>
    <p:extLst>
      <p:ext uri="{BB962C8B-B14F-4D97-AF65-F5344CB8AC3E}">
        <p14:creationId xmlns:p14="http://schemas.microsoft.com/office/powerpoint/2010/main" val="20998718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481D7FF-5724-49AC-B4A3-077B89583F90}"/>
              </a:ext>
            </a:extLst>
          </p:cNvPr>
          <p:cNvPicPr>
            <a:picLocks noChangeAspect="1"/>
          </p:cNvPicPr>
          <p:nvPr/>
        </p:nvPicPr>
        <p:blipFill>
          <a:blip r:embed="rId3"/>
          <a:stretch>
            <a:fillRect/>
          </a:stretch>
        </p:blipFill>
        <p:spPr>
          <a:xfrm>
            <a:off x="1676400" y="57821"/>
            <a:ext cx="8982973" cy="6756737"/>
          </a:xfrm>
          <a:prstGeom prst="rect">
            <a:avLst/>
          </a:prstGeom>
        </p:spPr>
      </p:pic>
    </p:spTree>
    <p:extLst>
      <p:ext uri="{BB962C8B-B14F-4D97-AF65-F5344CB8AC3E}">
        <p14:creationId xmlns:p14="http://schemas.microsoft.com/office/powerpoint/2010/main" val="1924796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666FD15-E2A2-46F8-9080-52CE31CCCF97}"/>
              </a:ext>
            </a:extLst>
          </p:cNvPr>
          <p:cNvPicPr>
            <a:picLocks noChangeAspect="1"/>
          </p:cNvPicPr>
          <p:nvPr/>
        </p:nvPicPr>
        <p:blipFill>
          <a:blip r:embed="rId4"/>
          <a:stretch>
            <a:fillRect/>
          </a:stretch>
        </p:blipFill>
        <p:spPr>
          <a:xfrm>
            <a:off x="1629937" y="138"/>
            <a:ext cx="9164443" cy="6811259"/>
          </a:xfrm>
          <a:prstGeom prst="rect">
            <a:avLst/>
          </a:prstGeom>
        </p:spPr>
      </p:pic>
    </p:spTree>
    <p:extLst>
      <p:ext uri="{BB962C8B-B14F-4D97-AF65-F5344CB8AC3E}">
        <p14:creationId xmlns:p14="http://schemas.microsoft.com/office/powerpoint/2010/main" val="2798686077"/>
      </p:ext>
    </p:extLst>
  </p:cSld>
  <p:clrMapOvr>
    <a:masterClrMapping/>
  </p:clrMapOvr>
  <p:extLst>
    <p:ext uri="{6950BFC3-D8DA-4A85-94F7-54DA5524770B}">
      <p188:commentRel xmlns:p188="http://schemas.microsoft.com/office/powerpoint/2018/8/main" r:id="rId3"/>
    </p:ext>
  </p:extLs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4F10D4E-3F0C-D567-7A0D-1CB920549DD8}"/>
              </a:ext>
            </a:extLst>
          </p:cNvPr>
          <p:cNvPicPr>
            <a:picLocks noChangeAspect="1"/>
          </p:cNvPicPr>
          <p:nvPr/>
        </p:nvPicPr>
        <p:blipFill>
          <a:blip r:embed="rId2"/>
          <a:stretch>
            <a:fillRect/>
          </a:stretch>
        </p:blipFill>
        <p:spPr>
          <a:xfrm>
            <a:off x="1620644" y="26553"/>
            <a:ext cx="9192321" cy="6832771"/>
          </a:xfrm>
          <a:prstGeom prst="rect">
            <a:avLst/>
          </a:prstGeom>
        </p:spPr>
      </p:pic>
    </p:spTree>
    <p:extLst>
      <p:ext uri="{BB962C8B-B14F-4D97-AF65-F5344CB8AC3E}">
        <p14:creationId xmlns:p14="http://schemas.microsoft.com/office/powerpoint/2010/main" val="7870967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4046D91-9A4F-EFE2-B62B-715C4C08523C}"/>
              </a:ext>
            </a:extLst>
          </p:cNvPr>
          <p:cNvPicPr>
            <a:picLocks noChangeAspect="1"/>
          </p:cNvPicPr>
          <p:nvPr/>
        </p:nvPicPr>
        <p:blipFill>
          <a:blip r:embed="rId2"/>
          <a:stretch>
            <a:fillRect/>
          </a:stretch>
        </p:blipFill>
        <p:spPr>
          <a:xfrm>
            <a:off x="1620644" y="24932"/>
            <a:ext cx="9201614" cy="6789548"/>
          </a:xfrm>
          <a:prstGeom prst="rect">
            <a:avLst/>
          </a:prstGeom>
        </p:spPr>
      </p:pic>
    </p:spTree>
    <p:extLst>
      <p:ext uri="{BB962C8B-B14F-4D97-AF65-F5344CB8AC3E}">
        <p14:creationId xmlns:p14="http://schemas.microsoft.com/office/powerpoint/2010/main" val="37566123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DE21468-8847-092E-E35B-B4434FC0D58B}"/>
              </a:ext>
            </a:extLst>
          </p:cNvPr>
          <p:cNvPicPr>
            <a:picLocks noChangeAspect="1"/>
          </p:cNvPicPr>
          <p:nvPr/>
        </p:nvPicPr>
        <p:blipFill>
          <a:blip r:embed="rId3"/>
          <a:stretch>
            <a:fillRect/>
          </a:stretch>
        </p:blipFill>
        <p:spPr>
          <a:xfrm>
            <a:off x="1629937" y="31170"/>
            <a:ext cx="9043639" cy="6721318"/>
          </a:xfrm>
          <a:prstGeom prst="rect">
            <a:avLst/>
          </a:prstGeom>
        </p:spPr>
      </p:pic>
    </p:spTree>
    <p:extLst>
      <p:ext uri="{BB962C8B-B14F-4D97-AF65-F5344CB8AC3E}">
        <p14:creationId xmlns:p14="http://schemas.microsoft.com/office/powerpoint/2010/main" val="23471433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AA742F4-765A-43E2-7471-AEC9BEBD9CF2}"/>
              </a:ext>
            </a:extLst>
          </p:cNvPr>
          <p:cNvPicPr>
            <a:picLocks noChangeAspect="1"/>
          </p:cNvPicPr>
          <p:nvPr/>
        </p:nvPicPr>
        <p:blipFill>
          <a:blip r:embed="rId3"/>
          <a:stretch>
            <a:fillRect/>
          </a:stretch>
        </p:blipFill>
        <p:spPr>
          <a:xfrm>
            <a:off x="1662023" y="80965"/>
            <a:ext cx="8982972" cy="6681692"/>
          </a:xfrm>
          <a:prstGeom prst="rect">
            <a:avLst/>
          </a:prstGeom>
        </p:spPr>
      </p:pic>
    </p:spTree>
    <p:extLst>
      <p:ext uri="{BB962C8B-B14F-4D97-AF65-F5344CB8AC3E}">
        <p14:creationId xmlns:p14="http://schemas.microsoft.com/office/powerpoint/2010/main" val="148903084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A82226F-1E96-AFB1-8C6E-C91BFD9A02D6}"/>
              </a:ext>
            </a:extLst>
          </p:cNvPr>
          <p:cNvPicPr>
            <a:picLocks noChangeAspect="1"/>
          </p:cNvPicPr>
          <p:nvPr/>
        </p:nvPicPr>
        <p:blipFill>
          <a:blip r:embed="rId2"/>
          <a:stretch>
            <a:fillRect/>
          </a:stretch>
        </p:blipFill>
        <p:spPr>
          <a:xfrm>
            <a:off x="1676400" y="50148"/>
            <a:ext cx="8954218" cy="6714572"/>
          </a:xfrm>
          <a:prstGeom prst="rect">
            <a:avLst/>
          </a:prstGeom>
        </p:spPr>
      </p:pic>
    </p:spTree>
    <p:extLst>
      <p:ext uri="{BB962C8B-B14F-4D97-AF65-F5344CB8AC3E}">
        <p14:creationId xmlns:p14="http://schemas.microsoft.com/office/powerpoint/2010/main" val="9154508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8FFF3D5-460F-2A1A-3501-4C0DF97D9678}"/>
              </a:ext>
            </a:extLst>
          </p:cNvPr>
          <p:cNvPicPr>
            <a:picLocks noChangeAspect="1"/>
          </p:cNvPicPr>
          <p:nvPr/>
        </p:nvPicPr>
        <p:blipFill>
          <a:blip r:embed="rId2"/>
          <a:stretch>
            <a:fillRect/>
          </a:stretch>
        </p:blipFill>
        <p:spPr>
          <a:xfrm>
            <a:off x="1676400" y="79855"/>
            <a:ext cx="9054860" cy="6727043"/>
          </a:xfrm>
          <a:prstGeom prst="rect">
            <a:avLst/>
          </a:prstGeom>
        </p:spPr>
      </p:pic>
    </p:spTree>
    <p:extLst>
      <p:ext uri="{BB962C8B-B14F-4D97-AF65-F5344CB8AC3E}">
        <p14:creationId xmlns:p14="http://schemas.microsoft.com/office/powerpoint/2010/main" val="8005749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B004820-1FD1-6A7D-1B62-E5B3F5E3EADF}"/>
              </a:ext>
            </a:extLst>
          </p:cNvPr>
          <p:cNvPicPr>
            <a:picLocks noChangeAspect="1"/>
          </p:cNvPicPr>
          <p:nvPr/>
        </p:nvPicPr>
        <p:blipFill>
          <a:blip r:embed="rId3"/>
          <a:stretch>
            <a:fillRect/>
          </a:stretch>
        </p:blipFill>
        <p:spPr>
          <a:xfrm>
            <a:off x="1547004" y="50676"/>
            <a:ext cx="9040483" cy="6713516"/>
          </a:xfrm>
          <a:prstGeom prst="rect">
            <a:avLst/>
          </a:prstGeom>
        </p:spPr>
      </p:pic>
    </p:spTree>
    <p:extLst>
      <p:ext uri="{BB962C8B-B14F-4D97-AF65-F5344CB8AC3E}">
        <p14:creationId xmlns:p14="http://schemas.microsoft.com/office/powerpoint/2010/main" val="40704205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42397CB-589F-0E03-B15D-1B395D7E17CC}"/>
              </a:ext>
            </a:extLst>
          </p:cNvPr>
          <p:cNvPicPr>
            <a:picLocks noChangeAspect="1"/>
          </p:cNvPicPr>
          <p:nvPr/>
        </p:nvPicPr>
        <p:blipFill>
          <a:blip r:embed="rId3"/>
          <a:stretch>
            <a:fillRect/>
          </a:stretch>
        </p:blipFill>
        <p:spPr>
          <a:xfrm>
            <a:off x="1676400" y="52210"/>
            <a:ext cx="9040483" cy="6710447"/>
          </a:xfrm>
          <a:prstGeom prst="rect">
            <a:avLst/>
          </a:prstGeom>
        </p:spPr>
      </p:pic>
    </p:spTree>
    <p:extLst>
      <p:ext uri="{BB962C8B-B14F-4D97-AF65-F5344CB8AC3E}">
        <p14:creationId xmlns:p14="http://schemas.microsoft.com/office/powerpoint/2010/main" val="18192289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42CF915-34AF-3ABF-2B3B-EC1B85C3C8E8}"/>
              </a:ext>
            </a:extLst>
          </p:cNvPr>
          <p:cNvPicPr>
            <a:picLocks noChangeAspect="1"/>
          </p:cNvPicPr>
          <p:nvPr/>
        </p:nvPicPr>
        <p:blipFill>
          <a:blip r:embed="rId3"/>
          <a:stretch>
            <a:fillRect/>
          </a:stretch>
        </p:blipFill>
        <p:spPr>
          <a:xfrm>
            <a:off x="1676400" y="61861"/>
            <a:ext cx="9054860" cy="6705522"/>
          </a:xfrm>
          <a:prstGeom prst="rect">
            <a:avLst/>
          </a:prstGeom>
        </p:spPr>
      </p:pic>
    </p:spTree>
    <p:extLst>
      <p:ext uri="{BB962C8B-B14F-4D97-AF65-F5344CB8AC3E}">
        <p14:creationId xmlns:p14="http://schemas.microsoft.com/office/powerpoint/2010/main" val="15141596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716D1AA-C2FE-ED05-58C6-5B331DE528D7}"/>
              </a:ext>
            </a:extLst>
          </p:cNvPr>
          <p:cNvPicPr>
            <a:picLocks noChangeAspect="1"/>
          </p:cNvPicPr>
          <p:nvPr/>
        </p:nvPicPr>
        <p:blipFill>
          <a:blip r:embed="rId3"/>
          <a:stretch>
            <a:fillRect/>
          </a:stretch>
        </p:blipFill>
        <p:spPr>
          <a:xfrm>
            <a:off x="1676400" y="119938"/>
            <a:ext cx="8767313" cy="6589369"/>
          </a:xfrm>
          <a:prstGeom prst="rect">
            <a:avLst/>
          </a:prstGeom>
        </p:spPr>
      </p:pic>
    </p:spTree>
    <p:extLst>
      <p:ext uri="{BB962C8B-B14F-4D97-AF65-F5344CB8AC3E}">
        <p14:creationId xmlns:p14="http://schemas.microsoft.com/office/powerpoint/2010/main" val="980852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62C35F4-E653-43DB-B07B-AB0436E17FA1}"/>
              </a:ext>
            </a:extLst>
          </p:cNvPr>
          <p:cNvPicPr>
            <a:picLocks noChangeAspect="1"/>
          </p:cNvPicPr>
          <p:nvPr/>
        </p:nvPicPr>
        <p:blipFill>
          <a:blip r:embed="rId2"/>
          <a:stretch>
            <a:fillRect/>
          </a:stretch>
        </p:blipFill>
        <p:spPr>
          <a:xfrm>
            <a:off x="1611351" y="33547"/>
            <a:ext cx="9136565" cy="6744442"/>
          </a:xfrm>
          <a:prstGeom prst="rect">
            <a:avLst/>
          </a:prstGeom>
        </p:spPr>
      </p:pic>
    </p:spTree>
    <p:extLst>
      <p:ext uri="{BB962C8B-B14F-4D97-AF65-F5344CB8AC3E}">
        <p14:creationId xmlns:p14="http://schemas.microsoft.com/office/powerpoint/2010/main" val="229930492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50EE8D65-42DA-B644-863C-DB7B383DB153}"/>
              </a:ext>
            </a:extLst>
          </p:cNvPr>
          <p:cNvPicPr>
            <a:picLocks noChangeAspect="1"/>
          </p:cNvPicPr>
          <p:nvPr/>
        </p:nvPicPr>
        <p:blipFill>
          <a:blip r:embed="rId2"/>
          <a:stretch>
            <a:fillRect/>
          </a:stretch>
        </p:blipFill>
        <p:spPr>
          <a:xfrm>
            <a:off x="1676400" y="82887"/>
            <a:ext cx="8997350" cy="6677849"/>
          </a:xfrm>
          <a:prstGeom prst="rect">
            <a:avLst/>
          </a:prstGeom>
        </p:spPr>
      </p:pic>
    </p:spTree>
    <p:extLst>
      <p:ext uri="{BB962C8B-B14F-4D97-AF65-F5344CB8AC3E}">
        <p14:creationId xmlns:p14="http://schemas.microsoft.com/office/powerpoint/2010/main" val="360192959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961A304-A040-5A85-92AA-3063A2A829A4}"/>
              </a:ext>
            </a:extLst>
          </p:cNvPr>
          <p:cNvPicPr>
            <a:picLocks noChangeAspect="1"/>
          </p:cNvPicPr>
          <p:nvPr/>
        </p:nvPicPr>
        <p:blipFill>
          <a:blip r:embed="rId2"/>
          <a:stretch>
            <a:fillRect/>
          </a:stretch>
        </p:blipFill>
        <p:spPr>
          <a:xfrm>
            <a:off x="1633268" y="90172"/>
            <a:ext cx="8925464" cy="6706410"/>
          </a:xfrm>
          <a:prstGeom prst="rect">
            <a:avLst/>
          </a:prstGeom>
        </p:spPr>
      </p:pic>
    </p:spTree>
    <p:extLst>
      <p:ext uri="{BB962C8B-B14F-4D97-AF65-F5344CB8AC3E}">
        <p14:creationId xmlns:p14="http://schemas.microsoft.com/office/powerpoint/2010/main" val="10370660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2543D17-C625-2234-D5D4-4B37E380D31B}"/>
              </a:ext>
            </a:extLst>
          </p:cNvPr>
          <p:cNvPicPr>
            <a:picLocks noChangeAspect="1"/>
          </p:cNvPicPr>
          <p:nvPr/>
        </p:nvPicPr>
        <p:blipFill>
          <a:blip r:embed="rId2"/>
          <a:stretch>
            <a:fillRect/>
          </a:stretch>
        </p:blipFill>
        <p:spPr>
          <a:xfrm>
            <a:off x="1676400" y="39006"/>
            <a:ext cx="8937522" cy="6706244"/>
          </a:xfrm>
          <a:prstGeom prst="rect">
            <a:avLst/>
          </a:prstGeom>
        </p:spPr>
      </p:pic>
    </p:spTree>
    <p:extLst>
      <p:ext uri="{BB962C8B-B14F-4D97-AF65-F5344CB8AC3E}">
        <p14:creationId xmlns:p14="http://schemas.microsoft.com/office/powerpoint/2010/main" val="19097955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03BDDBF-456E-6E41-FB07-CC4ED402A96C}"/>
              </a:ext>
            </a:extLst>
          </p:cNvPr>
          <p:cNvPicPr>
            <a:picLocks noChangeAspect="1"/>
          </p:cNvPicPr>
          <p:nvPr/>
        </p:nvPicPr>
        <p:blipFill>
          <a:blip r:embed="rId2"/>
          <a:stretch>
            <a:fillRect/>
          </a:stretch>
        </p:blipFill>
        <p:spPr>
          <a:xfrm>
            <a:off x="1676400" y="50297"/>
            <a:ext cx="9097296" cy="6745115"/>
          </a:xfrm>
          <a:prstGeom prst="rect">
            <a:avLst/>
          </a:prstGeom>
        </p:spPr>
      </p:pic>
    </p:spTree>
    <p:extLst>
      <p:ext uri="{BB962C8B-B14F-4D97-AF65-F5344CB8AC3E}">
        <p14:creationId xmlns:p14="http://schemas.microsoft.com/office/powerpoint/2010/main" val="14513535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B5B94AE-00AE-72F9-44F3-2996AAF01B84}"/>
              </a:ext>
            </a:extLst>
          </p:cNvPr>
          <p:cNvPicPr>
            <a:picLocks noChangeAspect="1"/>
          </p:cNvPicPr>
          <p:nvPr/>
        </p:nvPicPr>
        <p:blipFill>
          <a:blip r:embed="rId3"/>
          <a:stretch>
            <a:fillRect/>
          </a:stretch>
        </p:blipFill>
        <p:spPr>
          <a:xfrm>
            <a:off x="1614948" y="52848"/>
            <a:ext cx="8986683" cy="6740012"/>
          </a:xfrm>
          <a:prstGeom prst="rect">
            <a:avLst/>
          </a:prstGeom>
        </p:spPr>
      </p:pic>
    </p:spTree>
    <p:extLst>
      <p:ext uri="{BB962C8B-B14F-4D97-AF65-F5344CB8AC3E}">
        <p14:creationId xmlns:p14="http://schemas.microsoft.com/office/powerpoint/2010/main" val="54088322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B517408-BEBC-61DE-1CC1-FF311B409990}"/>
              </a:ext>
            </a:extLst>
          </p:cNvPr>
          <p:cNvPicPr>
            <a:picLocks noChangeAspect="1"/>
          </p:cNvPicPr>
          <p:nvPr/>
        </p:nvPicPr>
        <p:blipFill>
          <a:blip r:embed="rId2"/>
          <a:stretch>
            <a:fillRect/>
          </a:stretch>
        </p:blipFill>
        <p:spPr>
          <a:xfrm>
            <a:off x="1676400" y="45509"/>
            <a:ext cx="9070521" cy="6726159"/>
          </a:xfrm>
          <a:prstGeom prst="rect">
            <a:avLst/>
          </a:prstGeom>
        </p:spPr>
      </p:pic>
    </p:spTree>
    <p:extLst>
      <p:ext uri="{BB962C8B-B14F-4D97-AF65-F5344CB8AC3E}">
        <p14:creationId xmlns:p14="http://schemas.microsoft.com/office/powerpoint/2010/main" val="25695110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59D5226-F976-D462-AE92-C905D02689DB}"/>
              </a:ext>
            </a:extLst>
          </p:cNvPr>
          <p:cNvPicPr>
            <a:picLocks noChangeAspect="1"/>
          </p:cNvPicPr>
          <p:nvPr/>
        </p:nvPicPr>
        <p:blipFill>
          <a:blip r:embed="rId3"/>
          <a:stretch>
            <a:fillRect/>
          </a:stretch>
        </p:blipFill>
        <p:spPr>
          <a:xfrm>
            <a:off x="1635579" y="51936"/>
            <a:ext cx="9097735" cy="6767734"/>
          </a:xfrm>
          <a:prstGeom prst="rect">
            <a:avLst/>
          </a:prstGeom>
        </p:spPr>
      </p:pic>
    </p:spTree>
    <p:extLst>
      <p:ext uri="{BB962C8B-B14F-4D97-AF65-F5344CB8AC3E}">
        <p14:creationId xmlns:p14="http://schemas.microsoft.com/office/powerpoint/2010/main" val="19209911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2F51A89-A06F-1303-6DAE-F5E77280BC9C}"/>
              </a:ext>
            </a:extLst>
          </p:cNvPr>
          <p:cNvPicPr>
            <a:picLocks noChangeAspect="1"/>
          </p:cNvPicPr>
          <p:nvPr/>
        </p:nvPicPr>
        <p:blipFill>
          <a:blip r:embed="rId3"/>
          <a:stretch>
            <a:fillRect/>
          </a:stretch>
        </p:blipFill>
        <p:spPr>
          <a:xfrm>
            <a:off x="1621971" y="54527"/>
            <a:ext cx="9070521" cy="6735339"/>
          </a:xfrm>
          <a:prstGeom prst="rect">
            <a:avLst/>
          </a:prstGeom>
        </p:spPr>
      </p:pic>
    </p:spTree>
    <p:extLst>
      <p:ext uri="{BB962C8B-B14F-4D97-AF65-F5344CB8AC3E}">
        <p14:creationId xmlns:p14="http://schemas.microsoft.com/office/powerpoint/2010/main" val="274575682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47F4762-754D-BA80-DC91-65C8E8F6ED53}"/>
              </a:ext>
            </a:extLst>
          </p:cNvPr>
          <p:cNvPicPr>
            <a:picLocks noChangeAspect="1"/>
          </p:cNvPicPr>
          <p:nvPr/>
        </p:nvPicPr>
        <p:blipFill>
          <a:blip r:embed="rId3"/>
          <a:stretch>
            <a:fillRect/>
          </a:stretch>
        </p:blipFill>
        <p:spPr>
          <a:xfrm>
            <a:off x="1621971" y="47294"/>
            <a:ext cx="9016092" cy="6804233"/>
          </a:xfrm>
          <a:prstGeom prst="rect">
            <a:avLst/>
          </a:prstGeom>
        </p:spPr>
      </p:pic>
    </p:spTree>
    <p:extLst>
      <p:ext uri="{BB962C8B-B14F-4D97-AF65-F5344CB8AC3E}">
        <p14:creationId xmlns:p14="http://schemas.microsoft.com/office/powerpoint/2010/main" val="303779078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54B6E98-26F3-8F55-4A2F-E6D498B03B2E}"/>
              </a:ext>
            </a:extLst>
          </p:cNvPr>
          <p:cNvPicPr>
            <a:picLocks noChangeAspect="1"/>
          </p:cNvPicPr>
          <p:nvPr/>
        </p:nvPicPr>
        <p:blipFill>
          <a:blip r:embed="rId3"/>
          <a:stretch>
            <a:fillRect/>
          </a:stretch>
        </p:blipFill>
        <p:spPr>
          <a:xfrm>
            <a:off x="1676400" y="39865"/>
            <a:ext cx="9070521" cy="6737448"/>
          </a:xfrm>
          <a:prstGeom prst="rect">
            <a:avLst/>
          </a:prstGeom>
        </p:spPr>
      </p:pic>
    </p:spTree>
    <p:extLst>
      <p:ext uri="{BB962C8B-B14F-4D97-AF65-F5344CB8AC3E}">
        <p14:creationId xmlns:p14="http://schemas.microsoft.com/office/powerpoint/2010/main" val="1060097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256E08E-FCEF-46A9-823A-595FA963BF45}"/>
              </a:ext>
            </a:extLst>
          </p:cNvPr>
          <p:cNvPicPr>
            <a:picLocks noChangeAspect="1"/>
          </p:cNvPicPr>
          <p:nvPr/>
        </p:nvPicPr>
        <p:blipFill>
          <a:blip r:embed="rId4"/>
          <a:stretch>
            <a:fillRect/>
          </a:stretch>
        </p:blipFill>
        <p:spPr>
          <a:xfrm>
            <a:off x="1602059" y="28539"/>
            <a:ext cx="9127272" cy="6782337"/>
          </a:xfrm>
          <a:prstGeom prst="rect">
            <a:avLst/>
          </a:prstGeom>
        </p:spPr>
      </p:pic>
    </p:spTree>
    <p:extLst>
      <p:ext uri="{BB962C8B-B14F-4D97-AF65-F5344CB8AC3E}">
        <p14:creationId xmlns:p14="http://schemas.microsoft.com/office/powerpoint/2010/main" val="270295686"/>
      </p:ext>
    </p:extLst>
  </p:cSld>
  <p:clrMapOvr>
    <a:masterClrMapping/>
  </p:clrMapOvr>
  <p:extLst>
    <p:ext uri="{6950BFC3-D8DA-4A85-94F7-54DA5524770B}">
      <p188:commentRel xmlns:p188="http://schemas.microsoft.com/office/powerpoint/2018/8/main" r:id="rId3"/>
    </p:ext>
  </p:extLs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6ABF8FA-B795-8966-6077-FED5C59EA0D4}"/>
              </a:ext>
            </a:extLst>
          </p:cNvPr>
          <p:cNvPicPr>
            <a:picLocks noChangeAspect="1"/>
          </p:cNvPicPr>
          <p:nvPr/>
        </p:nvPicPr>
        <p:blipFill>
          <a:blip r:embed="rId3"/>
          <a:stretch>
            <a:fillRect/>
          </a:stretch>
        </p:blipFill>
        <p:spPr>
          <a:xfrm>
            <a:off x="1676400" y="36788"/>
            <a:ext cx="9097735" cy="6770815"/>
          </a:xfrm>
          <a:prstGeom prst="rect">
            <a:avLst/>
          </a:prstGeom>
        </p:spPr>
      </p:pic>
    </p:spTree>
    <p:extLst>
      <p:ext uri="{BB962C8B-B14F-4D97-AF65-F5344CB8AC3E}">
        <p14:creationId xmlns:p14="http://schemas.microsoft.com/office/powerpoint/2010/main" val="363068513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4C140C2-C81C-E82A-DF6D-BC34D11FE29D}"/>
              </a:ext>
            </a:extLst>
          </p:cNvPr>
          <p:cNvPicPr>
            <a:picLocks noChangeAspect="1"/>
          </p:cNvPicPr>
          <p:nvPr/>
        </p:nvPicPr>
        <p:blipFill>
          <a:blip r:embed="rId3"/>
          <a:stretch>
            <a:fillRect/>
          </a:stretch>
        </p:blipFill>
        <p:spPr>
          <a:xfrm>
            <a:off x="1635579" y="41397"/>
            <a:ext cx="9124950" cy="6775206"/>
          </a:xfrm>
          <a:prstGeom prst="rect">
            <a:avLst/>
          </a:prstGeom>
        </p:spPr>
      </p:pic>
    </p:spTree>
    <p:extLst>
      <p:ext uri="{BB962C8B-B14F-4D97-AF65-F5344CB8AC3E}">
        <p14:creationId xmlns:p14="http://schemas.microsoft.com/office/powerpoint/2010/main" val="414993938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94EA31A-0506-3AB3-435A-9F2D16AFCE07}"/>
              </a:ext>
            </a:extLst>
          </p:cNvPr>
          <p:cNvPicPr>
            <a:picLocks noChangeAspect="1"/>
          </p:cNvPicPr>
          <p:nvPr/>
        </p:nvPicPr>
        <p:blipFill>
          <a:blip r:embed="rId2"/>
          <a:stretch>
            <a:fillRect/>
          </a:stretch>
        </p:blipFill>
        <p:spPr>
          <a:xfrm>
            <a:off x="1621971" y="48317"/>
            <a:ext cx="9097735" cy="6774971"/>
          </a:xfrm>
          <a:prstGeom prst="rect">
            <a:avLst/>
          </a:prstGeom>
        </p:spPr>
      </p:pic>
    </p:spTree>
    <p:extLst>
      <p:ext uri="{BB962C8B-B14F-4D97-AF65-F5344CB8AC3E}">
        <p14:creationId xmlns:p14="http://schemas.microsoft.com/office/powerpoint/2010/main" val="244612476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визитка, снимок экрана&#10;&#10;Автоматически созданное описание">
            <a:extLst>
              <a:ext uri="{FF2B5EF4-FFF2-40B4-BE49-F238E27FC236}">
                <a16:creationId xmlns:a16="http://schemas.microsoft.com/office/drawing/2014/main" id="{F81AADB9-561F-A394-701D-702F7A2ADFAE}"/>
              </a:ext>
            </a:extLst>
          </p:cNvPr>
          <p:cNvPicPr>
            <a:picLocks noChangeAspect="1"/>
          </p:cNvPicPr>
          <p:nvPr/>
        </p:nvPicPr>
        <p:blipFill>
          <a:blip r:embed="rId2"/>
          <a:stretch>
            <a:fillRect/>
          </a:stretch>
        </p:blipFill>
        <p:spPr>
          <a:xfrm>
            <a:off x="1621971" y="54477"/>
            <a:ext cx="9029700" cy="6708224"/>
          </a:xfrm>
          <a:prstGeom prst="rect">
            <a:avLst/>
          </a:prstGeom>
        </p:spPr>
      </p:pic>
    </p:spTree>
    <p:extLst>
      <p:ext uri="{BB962C8B-B14F-4D97-AF65-F5344CB8AC3E}">
        <p14:creationId xmlns:p14="http://schemas.microsoft.com/office/powerpoint/2010/main" val="52392198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A9F534C-6638-4BC7-55E4-253FB34F58C6}"/>
              </a:ext>
            </a:extLst>
          </p:cNvPr>
          <p:cNvPicPr>
            <a:picLocks noChangeAspect="1"/>
          </p:cNvPicPr>
          <p:nvPr/>
        </p:nvPicPr>
        <p:blipFill>
          <a:blip r:embed="rId2"/>
          <a:stretch>
            <a:fillRect/>
          </a:stretch>
        </p:blipFill>
        <p:spPr>
          <a:xfrm>
            <a:off x="1676400" y="43984"/>
            <a:ext cx="9124950" cy="6770031"/>
          </a:xfrm>
          <a:prstGeom prst="rect">
            <a:avLst/>
          </a:prstGeom>
        </p:spPr>
      </p:pic>
    </p:spTree>
    <p:extLst>
      <p:ext uri="{BB962C8B-B14F-4D97-AF65-F5344CB8AC3E}">
        <p14:creationId xmlns:p14="http://schemas.microsoft.com/office/powerpoint/2010/main" val="40874444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35502C82-77D0-0F4B-5631-175226D9E9FB}"/>
              </a:ext>
            </a:extLst>
          </p:cNvPr>
          <p:cNvPicPr>
            <a:picLocks noChangeAspect="1"/>
          </p:cNvPicPr>
          <p:nvPr/>
        </p:nvPicPr>
        <p:blipFill>
          <a:blip r:embed="rId2"/>
          <a:stretch>
            <a:fillRect/>
          </a:stretch>
        </p:blipFill>
        <p:spPr>
          <a:xfrm>
            <a:off x="1676400" y="49873"/>
            <a:ext cx="8988878" cy="6690216"/>
          </a:xfrm>
          <a:prstGeom prst="rect">
            <a:avLst/>
          </a:prstGeom>
        </p:spPr>
      </p:pic>
    </p:spTree>
    <p:extLst>
      <p:ext uri="{BB962C8B-B14F-4D97-AF65-F5344CB8AC3E}">
        <p14:creationId xmlns:p14="http://schemas.microsoft.com/office/powerpoint/2010/main" val="270523892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560582F-C814-551E-7D46-7F871F95FB3A}"/>
              </a:ext>
            </a:extLst>
          </p:cNvPr>
          <p:cNvPicPr>
            <a:picLocks noChangeAspect="1"/>
          </p:cNvPicPr>
          <p:nvPr/>
        </p:nvPicPr>
        <p:blipFill>
          <a:blip r:embed="rId2"/>
          <a:stretch>
            <a:fillRect/>
          </a:stretch>
        </p:blipFill>
        <p:spPr>
          <a:xfrm>
            <a:off x="1608364" y="58053"/>
            <a:ext cx="9029700" cy="6701072"/>
          </a:xfrm>
          <a:prstGeom prst="rect">
            <a:avLst/>
          </a:prstGeom>
        </p:spPr>
      </p:pic>
    </p:spTree>
    <p:extLst>
      <p:ext uri="{BB962C8B-B14F-4D97-AF65-F5344CB8AC3E}">
        <p14:creationId xmlns:p14="http://schemas.microsoft.com/office/powerpoint/2010/main" val="315711578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CB5488A-4522-32FC-07B7-7D226175F68C}"/>
              </a:ext>
            </a:extLst>
          </p:cNvPr>
          <p:cNvPicPr>
            <a:picLocks noChangeAspect="1"/>
          </p:cNvPicPr>
          <p:nvPr/>
        </p:nvPicPr>
        <p:blipFill>
          <a:blip r:embed="rId3"/>
          <a:stretch>
            <a:fillRect/>
          </a:stretch>
        </p:blipFill>
        <p:spPr>
          <a:xfrm>
            <a:off x="1676400" y="53472"/>
            <a:ext cx="9043307" cy="6723841"/>
          </a:xfrm>
          <a:prstGeom prst="rect">
            <a:avLst/>
          </a:prstGeom>
        </p:spPr>
      </p:pic>
    </p:spTree>
    <p:extLst>
      <p:ext uri="{BB962C8B-B14F-4D97-AF65-F5344CB8AC3E}">
        <p14:creationId xmlns:p14="http://schemas.microsoft.com/office/powerpoint/2010/main" val="188271483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AD05D80-DB54-053B-8878-F0E664508BCC}"/>
              </a:ext>
            </a:extLst>
          </p:cNvPr>
          <p:cNvPicPr>
            <a:picLocks noChangeAspect="1"/>
          </p:cNvPicPr>
          <p:nvPr/>
        </p:nvPicPr>
        <p:blipFill>
          <a:blip r:embed="rId3"/>
          <a:stretch>
            <a:fillRect/>
          </a:stretch>
        </p:blipFill>
        <p:spPr>
          <a:xfrm>
            <a:off x="1635579" y="42985"/>
            <a:ext cx="9124950" cy="6772028"/>
          </a:xfrm>
          <a:prstGeom prst="rect">
            <a:avLst/>
          </a:prstGeom>
        </p:spPr>
      </p:pic>
    </p:spTree>
    <p:extLst>
      <p:ext uri="{BB962C8B-B14F-4D97-AF65-F5344CB8AC3E}">
        <p14:creationId xmlns:p14="http://schemas.microsoft.com/office/powerpoint/2010/main" val="383746487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6F4605A-1114-775C-48E4-65F8D178E52A}"/>
              </a:ext>
            </a:extLst>
          </p:cNvPr>
          <p:cNvPicPr>
            <a:picLocks noChangeAspect="1"/>
          </p:cNvPicPr>
          <p:nvPr/>
        </p:nvPicPr>
        <p:blipFill>
          <a:blip r:embed="rId3"/>
          <a:stretch>
            <a:fillRect/>
          </a:stretch>
        </p:blipFill>
        <p:spPr>
          <a:xfrm>
            <a:off x="1676400" y="62457"/>
            <a:ext cx="9070521" cy="6746692"/>
          </a:xfrm>
          <a:prstGeom prst="rect">
            <a:avLst/>
          </a:prstGeom>
        </p:spPr>
      </p:pic>
    </p:spTree>
    <p:extLst>
      <p:ext uri="{BB962C8B-B14F-4D97-AF65-F5344CB8AC3E}">
        <p14:creationId xmlns:p14="http://schemas.microsoft.com/office/powerpoint/2010/main" val="769077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9D8E11B-7333-4721-8AF7-299FB62DB63F}"/>
              </a:ext>
            </a:extLst>
          </p:cNvPr>
          <p:cNvPicPr>
            <a:picLocks noChangeAspect="1"/>
          </p:cNvPicPr>
          <p:nvPr/>
        </p:nvPicPr>
        <p:blipFill>
          <a:blip r:embed="rId4"/>
          <a:stretch>
            <a:fillRect/>
          </a:stretch>
        </p:blipFill>
        <p:spPr>
          <a:xfrm>
            <a:off x="1639229" y="33755"/>
            <a:ext cx="9071517" cy="6753319"/>
          </a:xfrm>
          <a:prstGeom prst="rect">
            <a:avLst/>
          </a:prstGeom>
        </p:spPr>
      </p:pic>
    </p:spTree>
    <p:extLst>
      <p:ext uri="{BB962C8B-B14F-4D97-AF65-F5344CB8AC3E}">
        <p14:creationId xmlns:p14="http://schemas.microsoft.com/office/powerpoint/2010/main" val="2135638896"/>
      </p:ext>
    </p:extLst>
  </p:cSld>
  <p:clrMapOvr>
    <a:masterClrMapping/>
  </p:clrMapOvr>
  <p:extLst>
    <p:ext uri="{6950BFC3-D8DA-4A85-94F7-54DA5524770B}">
      <p188:commentRel xmlns:p188="http://schemas.microsoft.com/office/powerpoint/2018/8/main" r:id="rId3"/>
    </p:ext>
  </p:extLs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625AD3E1-3113-92C5-3EF6-909AC5B4A34D}"/>
              </a:ext>
            </a:extLst>
          </p:cNvPr>
          <p:cNvPicPr>
            <a:picLocks noChangeAspect="1"/>
          </p:cNvPicPr>
          <p:nvPr/>
        </p:nvPicPr>
        <p:blipFill>
          <a:blip r:embed="rId2"/>
          <a:stretch>
            <a:fillRect/>
          </a:stretch>
        </p:blipFill>
        <p:spPr>
          <a:xfrm>
            <a:off x="1676400" y="68611"/>
            <a:ext cx="9043307" cy="6720778"/>
          </a:xfrm>
          <a:prstGeom prst="rect">
            <a:avLst/>
          </a:prstGeom>
        </p:spPr>
      </p:pic>
    </p:spTree>
    <p:extLst>
      <p:ext uri="{BB962C8B-B14F-4D97-AF65-F5344CB8AC3E}">
        <p14:creationId xmlns:p14="http://schemas.microsoft.com/office/powerpoint/2010/main" val="329056122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41C172D-C733-0596-A478-AB85AE868FC0}"/>
              </a:ext>
            </a:extLst>
          </p:cNvPr>
          <p:cNvPicPr>
            <a:picLocks noChangeAspect="1"/>
          </p:cNvPicPr>
          <p:nvPr/>
        </p:nvPicPr>
        <p:blipFill>
          <a:blip r:embed="rId3"/>
          <a:stretch>
            <a:fillRect/>
          </a:stretch>
        </p:blipFill>
        <p:spPr>
          <a:xfrm>
            <a:off x="1621971" y="53387"/>
            <a:ext cx="9029700" cy="6710405"/>
          </a:xfrm>
          <a:prstGeom prst="rect">
            <a:avLst/>
          </a:prstGeom>
        </p:spPr>
      </p:pic>
    </p:spTree>
    <p:extLst>
      <p:ext uri="{BB962C8B-B14F-4D97-AF65-F5344CB8AC3E}">
        <p14:creationId xmlns:p14="http://schemas.microsoft.com/office/powerpoint/2010/main" val="52330535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BBB525B-B34A-5574-CAA6-D527F72AE928}"/>
              </a:ext>
            </a:extLst>
          </p:cNvPr>
          <p:cNvPicPr>
            <a:picLocks noChangeAspect="1"/>
          </p:cNvPicPr>
          <p:nvPr/>
        </p:nvPicPr>
        <p:blipFill>
          <a:blip r:embed="rId3"/>
          <a:stretch>
            <a:fillRect/>
          </a:stretch>
        </p:blipFill>
        <p:spPr>
          <a:xfrm>
            <a:off x="1635579" y="49873"/>
            <a:ext cx="9070521" cy="6744645"/>
          </a:xfrm>
          <a:prstGeom prst="rect">
            <a:avLst/>
          </a:prstGeom>
        </p:spPr>
      </p:pic>
    </p:spTree>
    <p:extLst>
      <p:ext uri="{BB962C8B-B14F-4D97-AF65-F5344CB8AC3E}">
        <p14:creationId xmlns:p14="http://schemas.microsoft.com/office/powerpoint/2010/main" val="81856152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101BE6AB-D4D3-5DB2-9F33-2A4F3738DBB4}"/>
              </a:ext>
            </a:extLst>
          </p:cNvPr>
          <p:cNvPicPr>
            <a:picLocks noChangeAspect="1"/>
          </p:cNvPicPr>
          <p:nvPr/>
        </p:nvPicPr>
        <p:blipFill>
          <a:blip r:embed="rId3"/>
          <a:stretch>
            <a:fillRect/>
          </a:stretch>
        </p:blipFill>
        <p:spPr>
          <a:xfrm>
            <a:off x="1676400" y="48330"/>
            <a:ext cx="9070521" cy="6747733"/>
          </a:xfrm>
          <a:prstGeom prst="rect">
            <a:avLst/>
          </a:prstGeom>
        </p:spPr>
      </p:pic>
    </p:spTree>
    <p:extLst>
      <p:ext uri="{BB962C8B-B14F-4D97-AF65-F5344CB8AC3E}">
        <p14:creationId xmlns:p14="http://schemas.microsoft.com/office/powerpoint/2010/main" val="228719230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581CEE7-B31E-8B57-2643-0E1BEE3D3609}"/>
              </a:ext>
            </a:extLst>
          </p:cNvPr>
          <p:cNvPicPr>
            <a:picLocks noChangeAspect="1"/>
          </p:cNvPicPr>
          <p:nvPr/>
        </p:nvPicPr>
        <p:blipFill>
          <a:blip r:embed="rId2"/>
          <a:stretch>
            <a:fillRect/>
          </a:stretch>
        </p:blipFill>
        <p:spPr>
          <a:xfrm>
            <a:off x="1635579" y="100925"/>
            <a:ext cx="9016092" cy="6683364"/>
          </a:xfrm>
          <a:prstGeom prst="rect">
            <a:avLst/>
          </a:prstGeom>
        </p:spPr>
      </p:pic>
    </p:spTree>
    <p:extLst>
      <p:ext uri="{BB962C8B-B14F-4D97-AF65-F5344CB8AC3E}">
        <p14:creationId xmlns:p14="http://schemas.microsoft.com/office/powerpoint/2010/main" val="85625284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C7FC300-3427-BF53-9F70-58BF0FB6687D}"/>
              </a:ext>
            </a:extLst>
          </p:cNvPr>
          <p:cNvPicPr>
            <a:picLocks noChangeAspect="1"/>
          </p:cNvPicPr>
          <p:nvPr/>
        </p:nvPicPr>
        <p:blipFill>
          <a:blip r:embed="rId3"/>
          <a:stretch>
            <a:fillRect/>
          </a:stretch>
        </p:blipFill>
        <p:spPr>
          <a:xfrm>
            <a:off x="1635579" y="39865"/>
            <a:ext cx="9084128" cy="6751055"/>
          </a:xfrm>
          <a:prstGeom prst="rect">
            <a:avLst/>
          </a:prstGeom>
        </p:spPr>
      </p:pic>
    </p:spTree>
    <p:extLst>
      <p:ext uri="{BB962C8B-B14F-4D97-AF65-F5344CB8AC3E}">
        <p14:creationId xmlns:p14="http://schemas.microsoft.com/office/powerpoint/2010/main" val="92589889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E0FB4BC-EA17-CB2F-7DB1-D867B33068B4}"/>
              </a:ext>
            </a:extLst>
          </p:cNvPr>
          <p:cNvPicPr>
            <a:picLocks noChangeAspect="1"/>
          </p:cNvPicPr>
          <p:nvPr/>
        </p:nvPicPr>
        <p:blipFill>
          <a:blip r:embed="rId2"/>
          <a:stretch>
            <a:fillRect/>
          </a:stretch>
        </p:blipFill>
        <p:spPr>
          <a:xfrm>
            <a:off x="1621971" y="50919"/>
            <a:ext cx="9043307" cy="6728947"/>
          </a:xfrm>
          <a:prstGeom prst="rect">
            <a:avLst/>
          </a:prstGeom>
        </p:spPr>
      </p:pic>
    </p:spTree>
    <p:extLst>
      <p:ext uri="{BB962C8B-B14F-4D97-AF65-F5344CB8AC3E}">
        <p14:creationId xmlns:p14="http://schemas.microsoft.com/office/powerpoint/2010/main" val="26457396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CEEF6A5-695B-315F-7719-A20E0F4155D1}"/>
              </a:ext>
            </a:extLst>
          </p:cNvPr>
          <p:cNvPicPr>
            <a:picLocks noChangeAspect="1"/>
          </p:cNvPicPr>
          <p:nvPr/>
        </p:nvPicPr>
        <p:blipFill>
          <a:blip r:embed="rId2"/>
          <a:stretch>
            <a:fillRect/>
          </a:stretch>
        </p:blipFill>
        <p:spPr>
          <a:xfrm>
            <a:off x="1621972" y="63460"/>
            <a:ext cx="9084127" cy="6758294"/>
          </a:xfrm>
          <a:prstGeom prst="rect">
            <a:avLst/>
          </a:prstGeom>
        </p:spPr>
      </p:pic>
    </p:spTree>
    <p:extLst>
      <p:ext uri="{BB962C8B-B14F-4D97-AF65-F5344CB8AC3E}">
        <p14:creationId xmlns:p14="http://schemas.microsoft.com/office/powerpoint/2010/main" val="406522181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198B45C-5C1B-EB9A-2327-88AC20DA8971}"/>
              </a:ext>
            </a:extLst>
          </p:cNvPr>
          <p:cNvPicPr>
            <a:picLocks noChangeAspect="1"/>
          </p:cNvPicPr>
          <p:nvPr/>
        </p:nvPicPr>
        <p:blipFill>
          <a:blip r:embed="rId2"/>
          <a:stretch>
            <a:fillRect/>
          </a:stretch>
        </p:blipFill>
        <p:spPr>
          <a:xfrm>
            <a:off x="1676400" y="49353"/>
            <a:ext cx="9029700" cy="6718472"/>
          </a:xfrm>
          <a:prstGeom prst="rect">
            <a:avLst/>
          </a:prstGeom>
        </p:spPr>
      </p:pic>
    </p:spTree>
    <p:extLst>
      <p:ext uri="{BB962C8B-B14F-4D97-AF65-F5344CB8AC3E}">
        <p14:creationId xmlns:p14="http://schemas.microsoft.com/office/powerpoint/2010/main" val="326734188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8B562D85-FFA4-CFC8-ED32-6A5F3E75D016}"/>
              </a:ext>
            </a:extLst>
          </p:cNvPr>
          <p:cNvPicPr>
            <a:picLocks noChangeAspect="1"/>
          </p:cNvPicPr>
          <p:nvPr/>
        </p:nvPicPr>
        <p:blipFill>
          <a:blip r:embed="rId2"/>
          <a:stretch>
            <a:fillRect/>
          </a:stretch>
        </p:blipFill>
        <p:spPr>
          <a:xfrm>
            <a:off x="1621971" y="45509"/>
            <a:ext cx="9043307" cy="6712552"/>
          </a:xfrm>
          <a:prstGeom prst="rect">
            <a:avLst/>
          </a:prstGeom>
        </p:spPr>
      </p:pic>
    </p:spTree>
    <p:extLst>
      <p:ext uri="{BB962C8B-B14F-4D97-AF65-F5344CB8AC3E}">
        <p14:creationId xmlns:p14="http://schemas.microsoft.com/office/powerpoint/2010/main" val="2612321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180627D-7F6C-41E5-8F9F-2B3C9589FBF2}"/>
              </a:ext>
            </a:extLst>
          </p:cNvPr>
          <p:cNvPicPr>
            <a:picLocks noChangeAspect="1"/>
          </p:cNvPicPr>
          <p:nvPr/>
        </p:nvPicPr>
        <p:blipFill>
          <a:blip r:embed="rId4"/>
          <a:stretch>
            <a:fillRect/>
          </a:stretch>
        </p:blipFill>
        <p:spPr>
          <a:xfrm>
            <a:off x="1620645" y="40989"/>
            <a:ext cx="8978589" cy="6729560"/>
          </a:xfrm>
          <a:prstGeom prst="rect">
            <a:avLst/>
          </a:prstGeom>
        </p:spPr>
      </p:pic>
    </p:spTree>
    <p:extLst>
      <p:ext uri="{BB962C8B-B14F-4D97-AF65-F5344CB8AC3E}">
        <p14:creationId xmlns:p14="http://schemas.microsoft.com/office/powerpoint/2010/main" val="1732968034"/>
      </p:ext>
    </p:extLst>
  </p:cSld>
  <p:clrMapOvr>
    <a:masterClrMapping/>
  </p:clrMapOvr>
  <p:extLst>
    <p:ext uri="{6950BFC3-D8DA-4A85-94F7-54DA5524770B}">
      <p188:commentRel xmlns:p188="http://schemas.microsoft.com/office/powerpoint/2018/8/main" r:id="rId3"/>
    </p:ext>
  </p:extLs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35D126E-70B9-F949-C8E2-C3D460231F83}"/>
              </a:ext>
            </a:extLst>
          </p:cNvPr>
          <p:cNvPicPr>
            <a:picLocks noChangeAspect="1"/>
          </p:cNvPicPr>
          <p:nvPr/>
        </p:nvPicPr>
        <p:blipFill>
          <a:blip r:embed="rId2"/>
          <a:stretch>
            <a:fillRect/>
          </a:stretch>
        </p:blipFill>
        <p:spPr>
          <a:xfrm>
            <a:off x="1676400" y="38329"/>
            <a:ext cx="9084128" cy="6754127"/>
          </a:xfrm>
          <a:prstGeom prst="rect">
            <a:avLst/>
          </a:prstGeom>
        </p:spPr>
      </p:pic>
    </p:spTree>
    <p:extLst>
      <p:ext uri="{BB962C8B-B14F-4D97-AF65-F5344CB8AC3E}">
        <p14:creationId xmlns:p14="http://schemas.microsoft.com/office/powerpoint/2010/main" val="287155566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08E6389-57BA-2961-09E4-2C4D346E9ED9}"/>
              </a:ext>
            </a:extLst>
          </p:cNvPr>
          <p:cNvPicPr>
            <a:picLocks noChangeAspect="1"/>
          </p:cNvPicPr>
          <p:nvPr/>
        </p:nvPicPr>
        <p:blipFill>
          <a:blip r:embed="rId3"/>
          <a:stretch>
            <a:fillRect/>
          </a:stretch>
        </p:blipFill>
        <p:spPr>
          <a:xfrm>
            <a:off x="1621971" y="43389"/>
            <a:ext cx="9043307" cy="6716794"/>
          </a:xfrm>
          <a:prstGeom prst="rect">
            <a:avLst/>
          </a:prstGeom>
        </p:spPr>
      </p:pic>
    </p:spTree>
    <p:extLst>
      <p:ext uri="{BB962C8B-B14F-4D97-AF65-F5344CB8AC3E}">
        <p14:creationId xmlns:p14="http://schemas.microsoft.com/office/powerpoint/2010/main" val="183275325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A4D2AF8-F80A-F792-CE69-B6550D9A54D7}"/>
              </a:ext>
            </a:extLst>
          </p:cNvPr>
          <p:cNvPicPr>
            <a:picLocks noChangeAspect="1"/>
          </p:cNvPicPr>
          <p:nvPr/>
        </p:nvPicPr>
        <p:blipFill>
          <a:blip r:embed="rId3"/>
          <a:stretch>
            <a:fillRect/>
          </a:stretch>
        </p:blipFill>
        <p:spPr>
          <a:xfrm>
            <a:off x="1635579" y="49852"/>
            <a:ext cx="9016092" cy="6703866"/>
          </a:xfrm>
          <a:prstGeom prst="rect">
            <a:avLst/>
          </a:prstGeom>
        </p:spPr>
      </p:pic>
    </p:spTree>
    <p:extLst>
      <p:ext uri="{BB962C8B-B14F-4D97-AF65-F5344CB8AC3E}">
        <p14:creationId xmlns:p14="http://schemas.microsoft.com/office/powerpoint/2010/main" val="403376865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1D7A6EB-80B9-D52E-4FCC-12AE4DB49CA9}"/>
              </a:ext>
            </a:extLst>
          </p:cNvPr>
          <p:cNvPicPr>
            <a:picLocks noChangeAspect="1"/>
          </p:cNvPicPr>
          <p:nvPr/>
        </p:nvPicPr>
        <p:blipFill>
          <a:blip r:embed="rId2"/>
          <a:stretch>
            <a:fillRect/>
          </a:stretch>
        </p:blipFill>
        <p:spPr>
          <a:xfrm>
            <a:off x="1581150" y="51936"/>
            <a:ext cx="9097735" cy="6767734"/>
          </a:xfrm>
          <a:prstGeom prst="rect">
            <a:avLst/>
          </a:prstGeom>
        </p:spPr>
      </p:pic>
    </p:spTree>
    <p:extLst>
      <p:ext uri="{BB962C8B-B14F-4D97-AF65-F5344CB8AC3E}">
        <p14:creationId xmlns:p14="http://schemas.microsoft.com/office/powerpoint/2010/main" val="204451328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134F90B-ADF4-E88A-FF24-13509EC4B669}"/>
              </a:ext>
            </a:extLst>
          </p:cNvPr>
          <p:cNvPicPr>
            <a:picLocks noChangeAspect="1"/>
          </p:cNvPicPr>
          <p:nvPr/>
        </p:nvPicPr>
        <p:blipFill>
          <a:blip r:embed="rId2"/>
          <a:stretch>
            <a:fillRect/>
          </a:stretch>
        </p:blipFill>
        <p:spPr>
          <a:xfrm>
            <a:off x="1676400" y="37806"/>
            <a:ext cx="9029700" cy="6714353"/>
          </a:xfrm>
          <a:prstGeom prst="rect">
            <a:avLst/>
          </a:prstGeom>
        </p:spPr>
      </p:pic>
    </p:spTree>
    <p:extLst>
      <p:ext uri="{BB962C8B-B14F-4D97-AF65-F5344CB8AC3E}">
        <p14:creationId xmlns:p14="http://schemas.microsoft.com/office/powerpoint/2010/main" val="356017135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701D59B-4E95-4D68-5137-B38BE7843FD7}"/>
              </a:ext>
            </a:extLst>
          </p:cNvPr>
          <p:cNvPicPr>
            <a:picLocks noChangeAspect="1"/>
          </p:cNvPicPr>
          <p:nvPr/>
        </p:nvPicPr>
        <p:blipFill>
          <a:blip r:embed="rId2"/>
          <a:stretch>
            <a:fillRect/>
          </a:stretch>
        </p:blipFill>
        <p:spPr>
          <a:xfrm>
            <a:off x="1649186" y="48835"/>
            <a:ext cx="9043306" cy="6733115"/>
          </a:xfrm>
          <a:prstGeom prst="rect">
            <a:avLst/>
          </a:prstGeom>
        </p:spPr>
      </p:pic>
    </p:spTree>
    <p:extLst>
      <p:ext uri="{BB962C8B-B14F-4D97-AF65-F5344CB8AC3E}">
        <p14:creationId xmlns:p14="http://schemas.microsoft.com/office/powerpoint/2010/main" val="994590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EFBCF7C-AF76-EEF5-031C-733DD4F16695}"/>
              </a:ext>
            </a:extLst>
          </p:cNvPr>
          <p:cNvPicPr>
            <a:picLocks noChangeAspect="1"/>
          </p:cNvPicPr>
          <p:nvPr/>
        </p:nvPicPr>
        <p:blipFill>
          <a:blip r:embed="rId2"/>
          <a:stretch>
            <a:fillRect/>
          </a:stretch>
        </p:blipFill>
        <p:spPr>
          <a:xfrm>
            <a:off x="1676400" y="55532"/>
            <a:ext cx="8975271" cy="6665293"/>
          </a:xfrm>
          <a:prstGeom prst="rect">
            <a:avLst/>
          </a:prstGeom>
        </p:spPr>
      </p:pic>
    </p:spTree>
    <p:extLst>
      <p:ext uri="{BB962C8B-B14F-4D97-AF65-F5344CB8AC3E}">
        <p14:creationId xmlns:p14="http://schemas.microsoft.com/office/powerpoint/2010/main" val="25192735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8F2F69F2-C2CC-E032-B789-66FF6E55ED36}"/>
              </a:ext>
            </a:extLst>
          </p:cNvPr>
          <p:cNvPicPr>
            <a:picLocks noChangeAspect="1"/>
          </p:cNvPicPr>
          <p:nvPr/>
        </p:nvPicPr>
        <p:blipFill>
          <a:blip r:embed="rId3"/>
          <a:stretch>
            <a:fillRect/>
          </a:stretch>
        </p:blipFill>
        <p:spPr>
          <a:xfrm>
            <a:off x="1676400" y="39340"/>
            <a:ext cx="8975271" cy="6670462"/>
          </a:xfrm>
          <a:prstGeom prst="rect">
            <a:avLst/>
          </a:prstGeom>
        </p:spPr>
      </p:pic>
    </p:spTree>
    <p:extLst>
      <p:ext uri="{BB962C8B-B14F-4D97-AF65-F5344CB8AC3E}">
        <p14:creationId xmlns:p14="http://schemas.microsoft.com/office/powerpoint/2010/main" val="311219823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4AE52898-FF00-F552-9F13-0378920B3B1E}"/>
              </a:ext>
            </a:extLst>
          </p:cNvPr>
          <p:cNvPicPr>
            <a:picLocks noChangeAspect="1"/>
          </p:cNvPicPr>
          <p:nvPr/>
        </p:nvPicPr>
        <p:blipFill>
          <a:blip r:embed="rId3"/>
          <a:stretch>
            <a:fillRect/>
          </a:stretch>
        </p:blipFill>
        <p:spPr>
          <a:xfrm>
            <a:off x="1676400" y="60901"/>
            <a:ext cx="8961664" cy="6736198"/>
          </a:xfrm>
          <a:prstGeom prst="rect">
            <a:avLst/>
          </a:prstGeom>
        </p:spPr>
      </p:pic>
    </p:spTree>
    <p:extLst>
      <p:ext uri="{BB962C8B-B14F-4D97-AF65-F5344CB8AC3E}">
        <p14:creationId xmlns:p14="http://schemas.microsoft.com/office/powerpoint/2010/main" val="107373075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1108A3B-A350-56A0-43AC-123C981D5CB0}"/>
              </a:ext>
            </a:extLst>
          </p:cNvPr>
          <p:cNvPicPr>
            <a:picLocks noChangeAspect="1"/>
          </p:cNvPicPr>
          <p:nvPr/>
        </p:nvPicPr>
        <p:blipFill>
          <a:blip r:embed="rId3"/>
          <a:stretch>
            <a:fillRect/>
          </a:stretch>
        </p:blipFill>
        <p:spPr>
          <a:xfrm>
            <a:off x="1621971" y="-999"/>
            <a:ext cx="9084128" cy="6751141"/>
          </a:xfrm>
          <a:prstGeom prst="rect">
            <a:avLst/>
          </a:prstGeom>
        </p:spPr>
      </p:pic>
    </p:spTree>
    <p:extLst>
      <p:ext uri="{BB962C8B-B14F-4D97-AF65-F5344CB8AC3E}">
        <p14:creationId xmlns:p14="http://schemas.microsoft.com/office/powerpoint/2010/main" val="3967040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10C6A68-A32E-463B-A7B5-C5BD3B7DB06D}"/>
              </a:ext>
            </a:extLst>
          </p:cNvPr>
          <p:cNvPicPr>
            <a:picLocks noChangeAspect="1"/>
          </p:cNvPicPr>
          <p:nvPr/>
        </p:nvPicPr>
        <p:blipFill>
          <a:blip r:embed="rId4"/>
          <a:stretch>
            <a:fillRect/>
          </a:stretch>
        </p:blipFill>
        <p:spPr>
          <a:xfrm>
            <a:off x="1620644" y="3761"/>
            <a:ext cx="9117980" cy="6776135"/>
          </a:xfrm>
          <a:prstGeom prst="rect">
            <a:avLst/>
          </a:prstGeom>
        </p:spPr>
      </p:pic>
    </p:spTree>
    <p:extLst>
      <p:ext uri="{BB962C8B-B14F-4D97-AF65-F5344CB8AC3E}">
        <p14:creationId xmlns:p14="http://schemas.microsoft.com/office/powerpoint/2010/main" val="2050300385"/>
      </p:ext>
    </p:extLst>
  </p:cSld>
  <p:clrMapOvr>
    <a:masterClrMapping/>
  </p:clrMapOvr>
  <p:extLst>
    <p:ext uri="{6950BFC3-D8DA-4A85-94F7-54DA5524770B}">
      <p188:commentRel xmlns:p188="http://schemas.microsoft.com/office/powerpoint/2018/8/main" r:id="rId3"/>
    </p:ext>
  </p:extLs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2D12FD6-56B0-C9C2-AAE4-E9DB4EBE15BD}"/>
              </a:ext>
            </a:extLst>
          </p:cNvPr>
          <p:cNvPicPr>
            <a:picLocks noChangeAspect="1"/>
          </p:cNvPicPr>
          <p:nvPr/>
        </p:nvPicPr>
        <p:blipFill>
          <a:blip r:embed="rId3"/>
          <a:stretch>
            <a:fillRect/>
          </a:stretch>
        </p:blipFill>
        <p:spPr>
          <a:xfrm>
            <a:off x="1676400" y="50596"/>
            <a:ext cx="9138557" cy="6702378"/>
          </a:xfrm>
          <a:prstGeom prst="rect">
            <a:avLst/>
          </a:prstGeom>
        </p:spPr>
      </p:pic>
    </p:spTree>
    <p:extLst>
      <p:ext uri="{BB962C8B-B14F-4D97-AF65-F5344CB8AC3E}">
        <p14:creationId xmlns:p14="http://schemas.microsoft.com/office/powerpoint/2010/main" val="395557032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A4938EA-562F-F7ED-0891-CFE84F788B2B}"/>
              </a:ext>
            </a:extLst>
          </p:cNvPr>
          <p:cNvPicPr>
            <a:picLocks noChangeAspect="1"/>
          </p:cNvPicPr>
          <p:nvPr/>
        </p:nvPicPr>
        <p:blipFill>
          <a:blip r:embed="rId3"/>
          <a:stretch>
            <a:fillRect/>
          </a:stretch>
        </p:blipFill>
        <p:spPr>
          <a:xfrm>
            <a:off x="1621971" y="38329"/>
            <a:ext cx="9097735" cy="6767734"/>
          </a:xfrm>
          <a:prstGeom prst="rect">
            <a:avLst/>
          </a:prstGeom>
        </p:spPr>
      </p:pic>
    </p:spTree>
    <p:extLst>
      <p:ext uri="{BB962C8B-B14F-4D97-AF65-F5344CB8AC3E}">
        <p14:creationId xmlns:p14="http://schemas.microsoft.com/office/powerpoint/2010/main" val="312028856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A1E01A5-6E22-5035-ED19-B35979492720}"/>
              </a:ext>
            </a:extLst>
          </p:cNvPr>
          <p:cNvPicPr>
            <a:picLocks noChangeAspect="1"/>
          </p:cNvPicPr>
          <p:nvPr/>
        </p:nvPicPr>
        <p:blipFill>
          <a:blip r:embed="rId3"/>
          <a:stretch>
            <a:fillRect/>
          </a:stretch>
        </p:blipFill>
        <p:spPr>
          <a:xfrm>
            <a:off x="1608364" y="46264"/>
            <a:ext cx="8934450" cy="6711042"/>
          </a:xfrm>
          <a:prstGeom prst="rect">
            <a:avLst/>
          </a:prstGeom>
        </p:spPr>
      </p:pic>
    </p:spTree>
    <p:extLst>
      <p:ext uri="{BB962C8B-B14F-4D97-AF65-F5344CB8AC3E}">
        <p14:creationId xmlns:p14="http://schemas.microsoft.com/office/powerpoint/2010/main" val="267418416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0C553CF1-C0EF-2406-E835-C3EDC74D1699}"/>
              </a:ext>
            </a:extLst>
          </p:cNvPr>
          <p:cNvPicPr>
            <a:picLocks noChangeAspect="1"/>
          </p:cNvPicPr>
          <p:nvPr/>
        </p:nvPicPr>
        <p:blipFill>
          <a:blip r:embed="rId2"/>
          <a:stretch>
            <a:fillRect/>
          </a:stretch>
        </p:blipFill>
        <p:spPr>
          <a:xfrm>
            <a:off x="1635579" y="-6098"/>
            <a:ext cx="9070521" cy="6747733"/>
          </a:xfrm>
          <a:prstGeom prst="rect">
            <a:avLst/>
          </a:prstGeom>
        </p:spPr>
      </p:pic>
    </p:spTree>
    <p:extLst>
      <p:ext uri="{BB962C8B-B14F-4D97-AF65-F5344CB8AC3E}">
        <p14:creationId xmlns:p14="http://schemas.microsoft.com/office/powerpoint/2010/main" val="233217621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72F38FB6-9E11-6FA8-4EBC-664979B3369A}"/>
              </a:ext>
            </a:extLst>
          </p:cNvPr>
          <p:cNvPicPr>
            <a:picLocks noChangeAspect="1"/>
          </p:cNvPicPr>
          <p:nvPr/>
        </p:nvPicPr>
        <p:blipFill>
          <a:blip r:embed="rId2"/>
          <a:stretch>
            <a:fillRect/>
          </a:stretch>
        </p:blipFill>
        <p:spPr>
          <a:xfrm>
            <a:off x="1676400" y="49771"/>
            <a:ext cx="9015760" cy="6758456"/>
          </a:xfrm>
          <a:prstGeom prst="rect">
            <a:avLst/>
          </a:prstGeom>
        </p:spPr>
      </p:pic>
    </p:spTree>
    <p:extLst>
      <p:ext uri="{BB962C8B-B14F-4D97-AF65-F5344CB8AC3E}">
        <p14:creationId xmlns:p14="http://schemas.microsoft.com/office/powerpoint/2010/main" val="379004146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88C157C-BA35-283E-3BC0-008E9E104781}"/>
              </a:ext>
            </a:extLst>
          </p:cNvPr>
          <p:cNvPicPr>
            <a:picLocks noChangeAspect="1"/>
          </p:cNvPicPr>
          <p:nvPr/>
        </p:nvPicPr>
        <p:blipFill>
          <a:blip r:embed="rId3"/>
          <a:stretch>
            <a:fillRect/>
          </a:stretch>
        </p:blipFill>
        <p:spPr>
          <a:xfrm>
            <a:off x="1639229" y="30585"/>
            <a:ext cx="9034346" cy="6713195"/>
          </a:xfrm>
          <a:prstGeom prst="rect">
            <a:avLst/>
          </a:prstGeom>
        </p:spPr>
      </p:pic>
    </p:spTree>
    <p:extLst>
      <p:ext uri="{BB962C8B-B14F-4D97-AF65-F5344CB8AC3E}">
        <p14:creationId xmlns:p14="http://schemas.microsoft.com/office/powerpoint/2010/main" val="318030795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8F24468-D16C-6DD8-0A5C-77AE559BB8EC}"/>
              </a:ext>
            </a:extLst>
          </p:cNvPr>
          <p:cNvPicPr>
            <a:picLocks noChangeAspect="1"/>
          </p:cNvPicPr>
          <p:nvPr/>
        </p:nvPicPr>
        <p:blipFill>
          <a:blip r:embed="rId2"/>
          <a:stretch>
            <a:fillRect/>
          </a:stretch>
        </p:blipFill>
        <p:spPr>
          <a:xfrm>
            <a:off x="1676400" y="28072"/>
            <a:ext cx="9071517" cy="6829734"/>
          </a:xfrm>
          <a:prstGeom prst="rect">
            <a:avLst/>
          </a:prstGeom>
        </p:spPr>
      </p:pic>
    </p:spTree>
    <p:extLst>
      <p:ext uri="{BB962C8B-B14F-4D97-AF65-F5344CB8AC3E}">
        <p14:creationId xmlns:p14="http://schemas.microsoft.com/office/powerpoint/2010/main" val="101376783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44E21F2-54AE-1D76-1F42-CE67C4B26981}"/>
              </a:ext>
            </a:extLst>
          </p:cNvPr>
          <p:cNvPicPr>
            <a:picLocks noChangeAspect="1"/>
          </p:cNvPicPr>
          <p:nvPr/>
        </p:nvPicPr>
        <p:blipFill>
          <a:blip r:embed="rId3"/>
          <a:stretch>
            <a:fillRect/>
          </a:stretch>
        </p:blipFill>
        <p:spPr>
          <a:xfrm>
            <a:off x="1676400" y="25388"/>
            <a:ext cx="9164443" cy="6760762"/>
          </a:xfrm>
          <a:prstGeom prst="rect">
            <a:avLst/>
          </a:prstGeom>
        </p:spPr>
      </p:pic>
    </p:spTree>
    <p:extLst>
      <p:ext uri="{BB962C8B-B14F-4D97-AF65-F5344CB8AC3E}">
        <p14:creationId xmlns:p14="http://schemas.microsoft.com/office/powerpoint/2010/main" val="29639898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C88F6B0D-4224-5D48-F707-A526869A61D3}"/>
              </a:ext>
            </a:extLst>
          </p:cNvPr>
          <p:cNvPicPr>
            <a:picLocks noChangeAspect="1"/>
          </p:cNvPicPr>
          <p:nvPr/>
        </p:nvPicPr>
        <p:blipFill>
          <a:blip r:embed="rId2"/>
          <a:stretch>
            <a:fillRect/>
          </a:stretch>
        </p:blipFill>
        <p:spPr>
          <a:xfrm>
            <a:off x="1676400" y="-3919"/>
            <a:ext cx="9145858" cy="6810081"/>
          </a:xfrm>
          <a:prstGeom prst="rect">
            <a:avLst/>
          </a:prstGeom>
        </p:spPr>
      </p:pic>
    </p:spTree>
    <p:extLst>
      <p:ext uri="{BB962C8B-B14F-4D97-AF65-F5344CB8AC3E}">
        <p14:creationId xmlns:p14="http://schemas.microsoft.com/office/powerpoint/2010/main" val="109736584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C41D302-749F-C95F-16A8-EE3FAA974166}"/>
              </a:ext>
            </a:extLst>
          </p:cNvPr>
          <p:cNvPicPr>
            <a:picLocks noChangeAspect="1"/>
          </p:cNvPicPr>
          <p:nvPr/>
        </p:nvPicPr>
        <p:blipFill>
          <a:blip r:embed="rId2"/>
          <a:stretch>
            <a:fillRect/>
          </a:stretch>
        </p:blipFill>
        <p:spPr>
          <a:xfrm>
            <a:off x="1639229" y="34759"/>
            <a:ext cx="9117980" cy="6723431"/>
          </a:xfrm>
          <a:prstGeom prst="rect">
            <a:avLst/>
          </a:prstGeom>
        </p:spPr>
      </p:pic>
    </p:spTree>
    <p:extLst>
      <p:ext uri="{BB962C8B-B14F-4D97-AF65-F5344CB8AC3E}">
        <p14:creationId xmlns:p14="http://schemas.microsoft.com/office/powerpoint/2010/main" val="1107750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B6FF7DB-DFD8-435C-BEBD-F11E8DA770EF}"/>
              </a:ext>
            </a:extLst>
          </p:cNvPr>
          <p:cNvPicPr>
            <a:picLocks noChangeAspect="1"/>
          </p:cNvPicPr>
          <p:nvPr/>
        </p:nvPicPr>
        <p:blipFill>
          <a:blip r:embed="rId2"/>
          <a:stretch>
            <a:fillRect/>
          </a:stretch>
        </p:blipFill>
        <p:spPr>
          <a:xfrm>
            <a:off x="1629937" y="29124"/>
            <a:ext cx="8997175" cy="6753289"/>
          </a:xfrm>
          <a:prstGeom prst="rect">
            <a:avLst/>
          </a:prstGeom>
        </p:spPr>
      </p:pic>
    </p:spTree>
    <p:extLst>
      <p:ext uri="{BB962C8B-B14F-4D97-AF65-F5344CB8AC3E}">
        <p14:creationId xmlns:p14="http://schemas.microsoft.com/office/powerpoint/2010/main" val="39890473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электроника, снимок экрана&#10;&#10;Автоматически созданное описание">
            <a:extLst>
              <a:ext uri="{FF2B5EF4-FFF2-40B4-BE49-F238E27FC236}">
                <a16:creationId xmlns:a16="http://schemas.microsoft.com/office/drawing/2014/main" id="{F0976A87-0FB9-217A-68DF-23DB2700E7C4}"/>
              </a:ext>
            </a:extLst>
          </p:cNvPr>
          <p:cNvPicPr>
            <a:picLocks noChangeAspect="1"/>
          </p:cNvPicPr>
          <p:nvPr/>
        </p:nvPicPr>
        <p:blipFill>
          <a:blip r:embed="rId3"/>
          <a:stretch>
            <a:fillRect/>
          </a:stretch>
        </p:blipFill>
        <p:spPr>
          <a:xfrm>
            <a:off x="1620644" y="33252"/>
            <a:ext cx="9108687" cy="6782203"/>
          </a:xfrm>
          <a:prstGeom prst="rect">
            <a:avLst/>
          </a:prstGeom>
        </p:spPr>
      </p:pic>
    </p:spTree>
    <p:extLst>
      <p:ext uri="{BB962C8B-B14F-4D97-AF65-F5344CB8AC3E}">
        <p14:creationId xmlns:p14="http://schemas.microsoft.com/office/powerpoint/2010/main" val="106596621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D542684-82B1-8AA9-122F-48B38F032278}"/>
              </a:ext>
            </a:extLst>
          </p:cNvPr>
          <p:cNvPicPr>
            <a:picLocks noChangeAspect="1"/>
          </p:cNvPicPr>
          <p:nvPr/>
        </p:nvPicPr>
        <p:blipFill>
          <a:blip r:embed="rId2"/>
          <a:stretch>
            <a:fillRect/>
          </a:stretch>
        </p:blipFill>
        <p:spPr>
          <a:xfrm>
            <a:off x="1611351" y="30666"/>
            <a:ext cx="9099395" cy="6824546"/>
          </a:xfrm>
          <a:prstGeom prst="rect">
            <a:avLst/>
          </a:prstGeom>
        </p:spPr>
      </p:pic>
    </p:spTree>
    <p:extLst>
      <p:ext uri="{BB962C8B-B14F-4D97-AF65-F5344CB8AC3E}">
        <p14:creationId xmlns:p14="http://schemas.microsoft.com/office/powerpoint/2010/main" val="29978525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DF1130C-EB1A-8FAA-A9A9-9370AF502967}"/>
              </a:ext>
            </a:extLst>
          </p:cNvPr>
          <p:cNvPicPr>
            <a:picLocks noChangeAspect="1"/>
          </p:cNvPicPr>
          <p:nvPr/>
        </p:nvPicPr>
        <p:blipFill>
          <a:blip r:embed="rId3"/>
          <a:stretch>
            <a:fillRect/>
          </a:stretch>
        </p:blipFill>
        <p:spPr>
          <a:xfrm>
            <a:off x="1676400" y="65709"/>
            <a:ext cx="9043639" cy="6726582"/>
          </a:xfrm>
          <a:prstGeom prst="rect">
            <a:avLst/>
          </a:prstGeom>
        </p:spPr>
      </p:pic>
    </p:spTree>
    <p:extLst>
      <p:ext uri="{BB962C8B-B14F-4D97-AF65-F5344CB8AC3E}">
        <p14:creationId xmlns:p14="http://schemas.microsoft.com/office/powerpoint/2010/main" val="379131066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A09E04A-CD63-59D3-C3B4-8899E3125BEB}"/>
              </a:ext>
            </a:extLst>
          </p:cNvPr>
          <p:cNvPicPr>
            <a:picLocks noChangeAspect="1"/>
          </p:cNvPicPr>
          <p:nvPr/>
        </p:nvPicPr>
        <p:blipFill>
          <a:blip r:embed="rId3"/>
          <a:stretch>
            <a:fillRect/>
          </a:stretch>
        </p:blipFill>
        <p:spPr>
          <a:xfrm>
            <a:off x="1676400" y="32213"/>
            <a:ext cx="9025053" cy="6765696"/>
          </a:xfrm>
          <a:prstGeom prst="rect">
            <a:avLst/>
          </a:prstGeom>
        </p:spPr>
      </p:pic>
    </p:spTree>
    <p:extLst>
      <p:ext uri="{BB962C8B-B14F-4D97-AF65-F5344CB8AC3E}">
        <p14:creationId xmlns:p14="http://schemas.microsoft.com/office/powerpoint/2010/main" val="263847051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E810614-2957-9C63-3011-E866830A1B79}"/>
              </a:ext>
            </a:extLst>
          </p:cNvPr>
          <p:cNvPicPr>
            <a:picLocks noChangeAspect="1"/>
          </p:cNvPicPr>
          <p:nvPr/>
        </p:nvPicPr>
        <p:blipFill>
          <a:blip r:embed="rId3"/>
          <a:stretch>
            <a:fillRect/>
          </a:stretch>
        </p:blipFill>
        <p:spPr>
          <a:xfrm>
            <a:off x="1629937" y="37892"/>
            <a:ext cx="9034346" cy="6782213"/>
          </a:xfrm>
          <a:prstGeom prst="rect">
            <a:avLst/>
          </a:prstGeom>
        </p:spPr>
      </p:pic>
    </p:spTree>
    <p:extLst>
      <p:ext uri="{BB962C8B-B14F-4D97-AF65-F5344CB8AC3E}">
        <p14:creationId xmlns:p14="http://schemas.microsoft.com/office/powerpoint/2010/main" val="388683859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визитка, снимок экрана&#10;&#10;Автоматически созданное описание">
            <a:extLst>
              <a:ext uri="{FF2B5EF4-FFF2-40B4-BE49-F238E27FC236}">
                <a16:creationId xmlns:a16="http://schemas.microsoft.com/office/drawing/2014/main" id="{36611ADF-20D1-5232-7CD5-C75EB0AA6A72}"/>
              </a:ext>
            </a:extLst>
          </p:cNvPr>
          <p:cNvPicPr>
            <a:picLocks noChangeAspect="1"/>
          </p:cNvPicPr>
          <p:nvPr/>
        </p:nvPicPr>
        <p:blipFill>
          <a:blip r:embed="rId2"/>
          <a:stretch>
            <a:fillRect/>
          </a:stretch>
        </p:blipFill>
        <p:spPr>
          <a:xfrm>
            <a:off x="1649186" y="32854"/>
            <a:ext cx="9147628" cy="6792293"/>
          </a:xfrm>
          <a:prstGeom prst="rect">
            <a:avLst/>
          </a:prstGeom>
        </p:spPr>
      </p:pic>
    </p:spTree>
    <p:extLst>
      <p:ext uri="{BB962C8B-B14F-4D97-AF65-F5344CB8AC3E}">
        <p14:creationId xmlns:p14="http://schemas.microsoft.com/office/powerpoint/2010/main" val="87291537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A54552A-491B-D67E-26DD-7CB40F8576F1}"/>
              </a:ext>
            </a:extLst>
          </p:cNvPr>
          <p:cNvPicPr>
            <a:picLocks noChangeAspect="1"/>
          </p:cNvPicPr>
          <p:nvPr/>
        </p:nvPicPr>
        <p:blipFill>
          <a:blip r:embed="rId2"/>
          <a:stretch>
            <a:fillRect/>
          </a:stretch>
        </p:blipFill>
        <p:spPr>
          <a:xfrm>
            <a:off x="1631043" y="44315"/>
            <a:ext cx="8975271" cy="6714942"/>
          </a:xfrm>
          <a:prstGeom prst="rect">
            <a:avLst/>
          </a:prstGeom>
        </p:spPr>
      </p:pic>
    </p:spTree>
    <p:extLst>
      <p:ext uri="{BB962C8B-B14F-4D97-AF65-F5344CB8AC3E}">
        <p14:creationId xmlns:p14="http://schemas.microsoft.com/office/powerpoint/2010/main" val="230581655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E0B9005-8105-3216-8038-848F796A4AAA}"/>
              </a:ext>
            </a:extLst>
          </p:cNvPr>
          <p:cNvPicPr>
            <a:picLocks noChangeAspect="1"/>
          </p:cNvPicPr>
          <p:nvPr/>
        </p:nvPicPr>
        <p:blipFill>
          <a:blip r:embed="rId2"/>
          <a:stretch>
            <a:fillRect/>
          </a:stretch>
        </p:blipFill>
        <p:spPr>
          <a:xfrm>
            <a:off x="1639229" y="30113"/>
            <a:ext cx="9071517" cy="6742018"/>
          </a:xfrm>
          <a:prstGeom prst="rect">
            <a:avLst/>
          </a:prstGeom>
        </p:spPr>
      </p:pic>
    </p:spTree>
    <p:extLst>
      <p:ext uri="{BB962C8B-B14F-4D97-AF65-F5344CB8AC3E}">
        <p14:creationId xmlns:p14="http://schemas.microsoft.com/office/powerpoint/2010/main" val="58771336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7BF9A68-66AE-A609-C486-51E172223824}"/>
              </a:ext>
            </a:extLst>
          </p:cNvPr>
          <p:cNvPicPr>
            <a:picLocks noChangeAspect="1"/>
          </p:cNvPicPr>
          <p:nvPr/>
        </p:nvPicPr>
        <p:blipFill>
          <a:blip r:embed="rId2"/>
          <a:stretch>
            <a:fillRect/>
          </a:stretch>
        </p:blipFill>
        <p:spPr>
          <a:xfrm>
            <a:off x="1611351" y="31170"/>
            <a:ext cx="9108687" cy="6767781"/>
          </a:xfrm>
          <a:prstGeom prst="rect">
            <a:avLst/>
          </a:prstGeom>
        </p:spPr>
      </p:pic>
    </p:spTree>
    <p:extLst>
      <p:ext uri="{BB962C8B-B14F-4D97-AF65-F5344CB8AC3E}">
        <p14:creationId xmlns:p14="http://schemas.microsoft.com/office/powerpoint/2010/main" val="72538247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2BCEC8B-C6F7-E856-6A2A-38B4DEB0E126}"/>
              </a:ext>
            </a:extLst>
          </p:cNvPr>
          <p:cNvPicPr>
            <a:picLocks noChangeAspect="1"/>
          </p:cNvPicPr>
          <p:nvPr/>
        </p:nvPicPr>
        <p:blipFill>
          <a:blip r:embed="rId2"/>
          <a:stretch>
            <a:fillRect/>
          </a:stretch>
        </p:blipFill>
        <p:spPr>
          <a:xfrm>
            <a:off x="1602059" y="40995"/>
            <a:ext cx="8987882" cy="6738840"/>
          </a:xfrm>
          <a:prstGeom prst="rect">
            <a:avLst/>
          </a:prstGeom>
        </p:spPr>
      </p:pic>
    </p:spTree>
    <p:extLst>
      <p:ext uri="{BB962C8B-B14F-4D97-AF65-F5344CB8AC3E}">
        <p14:creationId xmlns:p14="http://schemas.microsoft.com/office/powerpoint/2010/main" val="1870695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C176F41-439B-4D5F-ABD4-4731E7E15282}"/>
              </a:ext>
            </a:extLst>
          </p:cNvPr>
          <p:cNvSpPr>
            <a:spLocks noGrp="1"/>
          </p:cNvSpPr>
          <p:nvPr>
            <p:ph idx="4294967295"/>
          </p:nvPr>
        </p:nvSpPr>
        <p:spPr>
          <a:xfrm>
            <a:off x="1761893" y="1092820"/>
            <a:ext cx="8915400" cy="3778250"/>
          </a:xfrm>
        </p:spPr>
        <p:txBody>
          <a:bodyPr vert="horz" lIns="91440" tIns="45720" rIns="91440" bIns="45720" rtlCol="0" anchor="t">
            <a:normAutofit/>
          </a:bodyPr>
          <a:lstStyle/>
          <a:p>
            <a:r>
              <a:rPr lang="ru-RU" dirty="0">
                <a:ea typeface="+mn-lt"/>
                <a:cs typeface="+mn-lt"/>
              </a:rPr>
              <a:t>2 HUAWEI SDN </a:t>
            </a:r>
            <a:r>
              <a:rPr lang="ru-RU" dirty="0" err="1">
                <a:ea typeface="+mn-lt"/>
                <a:cs typeface="+mn-lt"/>
              </a:rPr>
              <a:t>solutions</a:t>
            </a:r>
            <a:r>
              <a:rPr lang="ru-RU" dirty="0">
                <a:ea typeface="+mn-lt"/>
                <a:cs typeface="+mn-lt"/>
              </a:rPr>
              <a:t> </a:t>
            </a:r>
            <a:r>
              <a:rPr lang="ru-RU" dirty="0" err="1">
                <a:ea typeface="+mn-lt"/>
                <a:cs typeface="+mn-lt"/>
              </a:rPr>
              <a:t>and</a:t>
            </a:r>
            <a:r>
              <a:rPr lang="ru-RU" dirty="0">
                <a:ea typeface="+mn-lt"/>
                <a:cs typeface="+mn-lt"/>
              </a:rPr>
              <a:t> </a:t>
            </a:r>
            <a:r>
              <a:rPr lang="ru-RU" dirty="0" err="1">
                <a:ea typeface="+mn-lt"/>
                <a:cs typeface="+mn-lt"/>
              </a:rPr>
              <a:t>products</a:t>
            </a:r>
            <a:endParaRPr lang="ru-RU" dirty="0" err="1"/>
          </a:p>
          <a:p>
            <a:r>
              <a:rPr lang="ru-RU" dirty="0">
                <a:ea typeface="+mn-lt"/>
                <a:cs typeface="+mn-lt"/>
              </a:rPr>
              <a:t>2.1 SDN </a:t>
            </a:r>
            <a:r>
              <a:rPr lang="ru-RU" dirty="0" err="1">
                <a:ea typeface="+mn-lt"/>
                <a:cs typeface="+mn-lt"/>
              </a:rPr>
              <a:t>routers</a:t>
            </a:r>
            <a:r>
              <a:rPr lang="ru-RU" dirty="0">
                <a:ea typeface="+mn-lt"/>
                <a:cs typeface="+mn-lt"/>
              </a:rPr>
              <a:t> </a:t>
            </a:r>
            <a:r>
              <a:rPr lang="ru-RU" dirty="0" err="1">
                <a:ea typeface="+mn-lt"/>
                <a:cs typeface="+mn-lt"/>
              </a:rPr>
              <a:t>products</a:t>
            </a:r>
            <a:endParaRPr lang="ru-RU" dirty="0" err="1"/>
          </a:p>
          <a:p>
            <a:r>
              <a:rPr lang="ru-RU" dirty="0">
                <a:ea typeface="+mn-lt"/>
                <a:cs typeface="+mn-lt"/>
              </a:rPr>
              <a:t>2.2 SDN </a:t>
            </a:r>
            <a:r>
              <a:rPr lang="ru-RU" dirty="0" err="1">
                <a:ea typeface="+mn-lt"/>
                <a:cs typeface="+mn-lt"/>
              </a:rPr>
              <a:t>CloudEngine</a:t>
            </a:r>
            <a:r>
              <a:rPr lang="ru-RU" dirty="0">
                <a:ea typeface="+mn-lt"/>
                <a:cs typeface="+mn-lt"/>
              </a:rPr>
              <a:t> </a:t>
            </a:r>
            <a:r>
              <a:rPr lang="ru-RU" dirty="0" err="1">
                <a:ea typeface="+mn-lt"/>
                <a:cs typeface="+mn-lt"/>
              </a:rPr>
              <a:t>Switches</a:t>
            </a:r>
            <a:endParaRPr lang="ru-RU" dirty="0" err="1"/>
          </a:p>
          <a:p>
            <a:endParaRPr lang="ru-RU" dirty="0"/>
          </a:p>
        </p:txBody>
      </p:sp>
    </p:spTree>
    <p:extLst>
      <p:ext uri="{BB962C8B-B14F-4D97-AF65-F5344CB8AC3E}">
        <p14:creationId xmlns:p14="http://schemas.microsoft.com/office/powerpoint/2010/main" val="37174975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F3A75F2-BBAB-44CB-99BE-78DE4E15E351}"/>
              </a:ext>
            </a:extLst>
          </p:cNvPr>
          <p:cNvPicPr>
            <a:picLocks noChangeAspect="1"/>
          </p:cNvPicPr>
          <p:nvPr/>
        </p:nvPicPr>
        <p:blipFill>
          <a:blip r:embed="rId2"/>
          <a:stretch>
            <a:fillRect/>
          </a:stretch>
        </p:blipFill>
        <p:spPr>
          <a:xfrm>
            <a:off x="1592766" y="35746"/>
            <a:ext cx="9192321" cy="6777214"/>
          </a:xfrm>
          <a:prstGeom prst="rect">
            <a:avLst/>
          </a:prstGeom>
        </p:spPr>
      </p:pic>
    </p:spTree>
    <p:extLst>
      <p:ext uri="{BB962C8B-B14F-4D97-AF65-F5344CB8AC3E}">
        <p14:creationId xmlns:p14="http://schemas.microsoft.com/office/powerpoint/2010/main" val="326233510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738A489E-D306-D1BA-545E-37BB5F8E0224}"/>
              </a:ext>
            </a:extLst>
          </p:cNvPr>
          <p:cNvPicPr>
            <a:picLocks noChangeAspect="1"/>
          </p:cNvPicPr>
          <p:nvPr/>
        </p:nvPicPr>
        <p:blipFill>
          <a:blip r:embed="rId2"/>
          <a:stretch>
            <a:fillRect/>
          </a:stretch>
        </p:blipFill>
        <p:spPr>
          <a:xfrm>
            <a:off x="1620644" y="32732"/>
            <a:ext cx="9108687" cy="6783244"/>
          </a:xfrm>
          <a:prstGeom prst="rect">
            <a:avLst/>
          </a:prstGeom>
        </p:spPr>
      </p:pic>
    </p:spTree>
    <p:extLst>
      <p:ext uri="{BB962C8B-B14F-4D97-AF65-F5344CB8AC3E}">
        <p14:creationId xmlns:p14="http://schemas.microsoft.com/office/powerpoint/2010/main" val="335078489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0DB3E76-5E5B-536C-7B79-C60ACC516E86}"/>
              </a:ext>
            </a:extLst>
          </p:cNvPr>
          <p:cNvPicPr>
            <a:picLocks noChangeAspect="1"/>
          </p:cNvPicPr>
          <p:nvPr/>
        </p:nvPicPr>
        <p:blipFill>
          <a:blip r:embed="rId2"/>
          <a:stretch>
            <a:fillRect/>
          </a:stretch>
        </p:blipFill>
        <p:spPr>
          <a:xfrm>
            <a:off x="1639230" y="45108"/>
            <a:ext cx="9099394" cy="6777077"/>
          </a:xfrm>
          <a:prstGeom prst="rect">
            <a:avLst/>
          </a:prstGeom>
        </p:spPr>
      </p:pic>
    </p:spTree>
    <p:extLst>
      <p:ext uri="{BB962C8B-B14F-4D97-AF65-F5344CB8AC3E}">
        <p14:creationId xmlns:p14="http://schemas.microsoft.com/office/powerpoint/2010/main" val="291610850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99E69928-D657-93D5-11A9-6DFE36BF27D9}"/>
              </a:ext>
            </a:extLst>
          </p:cNvPr>
          <p:cNvPicPr>
            <a:picLocks noChangeAspect="1"/>
          </p:cNvPicPr>
          <p:nvPr/>
        </p:nvPicPr>
        <p:blipFill>
          <a:blip r:embed="rId2"/>
          <a:stretch>
            <a:fillRect/>
          </a:stretch>
        </p:blipFill>
        <p:spPr>
          <a:xfrm>
            <a:off x="1628775" y="41709"/>
            <a:ext cx="8982075" cy="6726956"/>
          </a:xfrm>
          <a:prstGeom prst="rect">
            <a:avLst/>
          </a:prstGeom>
        </p:spPr>
      </p:pic>
    </p:spTree>
    <p:extLst>
      <p:ext uri="{BB962C8B-B14F-4D97-AF65-F5344CB8AC3E}">
        <p14:creationId xmlns:p14="http://schemas.microsoft.com/office/powerpoint/2010/main" val="171279940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11AAF20-8BC5-437D-FA47-35EE405FF6FE}"/>
              </a:ext>
            </a:extLst>
          </p:cNvPr>
          <p:cNvPicPr>
            <a:picLocks noChangeAspect="1"/>
          </p:cNvPicPr>
          <p:nvPr/>
        </p:nvPicPr>
        <p:blipFill>
          <a:blip r:embed="rId2"/>
          <a:stretch>
            <a:fillRect/>
          </a:stretch>
        </p:blipFill>
        <p:spPr>
          <a:xfrm>
            <a:off x="1628775" y="-3328"/>
            <a:ext cx="9153525" cy="6807506"/>
          </a:xfrm>
          <a:prstGeom prst="rect">
            <a:avLst/>
          </a:prstGeom>
        </p:spPr>
      </p:pic>
    </p:spTree>
    <p:extLst>
      <p:ext uri="{BB962C8B-B14F-4D97-AF65-F5344CB8AC3E}">
        <p14:creationId xmlns:p14="http://schemas.microsoft.com/office/powerpoint/2010/main" val="264001593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8495933-A987-DEE6-4D9C-4BA7455C462F}"/>
              </a:ext>
            </a:extLst>
          </p:cNvPr>
          <p:cNvPicPr>
            <a:picLocks noChangeAspect="1"/>
          </p:cNvPicPr>
          <p:nvPr/>
        </p:nvPicPr>
        <p:blipFill>
          <a:blip r:embed="rId2"/>
          <a:stretch>
            <a:fillRect/>
          </a:stretch>
        </p:blipFill>
        <p:spPr>
          <a:xfrm>
            <a:off x="1609725" y="214"/>
            <a:ext cx="9115425" cy="6771848"/>
          </a:xfrm>
          <a:prstGeom prst="rect">
            <a:avLst/>
          </a:prstGeom>
        </p:spPr>
      </p:pic>
    </p:spTree>
    <p:extLst>
      <p:ext uri="{BB962C8B-B14F-4D97-AF65-F5344CB8AC3E}">
        <p14:creationId xmlns:p14="http://schemas.microsoft.com/office/powerpoint/2010/main" val="373549518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98CA7230-0351-5CE5-3A85-EDFF8D8C90D5}"/>
              </a:ext>
            </a:extLst>
          </p:cNvPr>
          <p:cNvPicPr>
            <a:picLocks noChangeAspect="1"/>
          </p:cNvPicPr>
          <p:nvPr/>
        </p:nvPicPr>
        <p:blipFill>
          <a:blip r:embed="rId2"/>
          <a:stretch>
            <a:fillRect/>
          </a:stretch>
        </p:blipFill>
        <p:spPr>
          <a:xfrm>
            <a:off x="1638300" y="25733"/>
            <a:ext cx="9144000" cy="6797009"/>
          </a:xfrm>
          <a:prstGeom prst="rect">
            <a:avLst/>
          </a:prstGeom>
        </p:spPr>
      </p:pic>
    </p:spTree>
    <p:extLst>
      <p:ext uri="{BB962C8B-B14F-4D97-AF65-F5344CB8AC3E}">
        <p14:creationId xmlns:p14="http://schemas.microsoft.com/office/powerpoint/2010/main" val="210326267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40D1C5E-2AB2-E330-2BA2-1F89B388D4A0}"/>
              </a:ext>
            </a:extLst>
          </p:cNvPr>
          <p:cNvPicPr>
            <a:picLocks noChangeAspect="1"/>
          </p:cNvPicPr>
          <p:nvPr/>
        </p:nvPicPr>
        <p:blipFill>
          <a:blip r:embed="rId3"/>
          <a:stretch>
            <a:fillRect/>
          </a:stretch>
        </p:blipFill>
        <p:spPr>
          <a:xfrm>
            <a:off x="1647825" y="37064"/>
            <a:ext cx="9029700" cy="6774347"/>
          </a:xfrm>
          <a:prstGeom prst="rect">
            <a:avLst/>
          </a:prstGeom>
        </p:spPr>
      </p:pic>
    </p:spTree>
    <p:extLst>
      <p:ext uri="{BB962C8B-B14F-4D97-AF65-F5344CB8AC3E}">
        <p14:creationId xmlns:p14="http://schemas.microsoft.com/office/powerpoint/2010/main" val="300857586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4DA6440-5925-5D4E-A73A-04D9B49983A6}"/>
              </a:ext>
            </a:extLst>
          </p:cNvPr>
          <p:cNvPicPr>
            <a:picLocks noChangeAspect="1"/>
          </p:cNvPicPr>
          <p:nvPr/>
        </p:nvPicPr>
        <p:blipFill>
          <a:blip r:embed="rId2"/>
          <a:stretch>
            <a:fillRect/>
          </a:stretch>
        </p:blipFill>
        <p:spPr>
          <a:xfrm>
            <a:off x="1676400" y="82397"/>
            <a:ext cx="9039225" cy="6721781"/>
          </a:xfrm>
          <a:prstGeom prst="rect">
            <a:avLst/>
          </a:prstGeom>
        </p:spPr>
      </p:pic>
    </p:spTree>
    <p:extLst>
      <p:ext uri="{BB962C8B-B14F-4D97-AF65-F5344CB8AC3E}">
        <p14:creationId xmlns:p14="http://schemas.microsoft.com/office/powerpoint/2010/main" val="79541142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C73498A-B136-8706-A994-34B3E7D07376}"/>
              </a:ext>
            </a:extLst>
          </p:cNvPr>
          <p:cNvPicPr>
            <a:picLocks noChangeAspect="1"/>
          </p:cNvPicPr>
          <p:nvPr/>
        </p:nvPicPr>
        <p:blipFill>
          <a:blip r:embed="rId2"/>
          <a:stretch>
            <a:fillRect/>
          </a:stretch>
        </p:blipFill>
        <p:spPr>
          <a:xfrm>
            <a:off x="1609725" y="47839"/>
            <a:ext cx="9086850" cy="6752798"/>
          </a:xfrm>
          <a:prstGeom prst="rect">
            <a:avLst/>
          </a:prstGeom>
        </p:spPr>
      </p:pic>
    </p:spTree>
    <p:extLst>
      <p:ext uri="{BB962C8B-B14F-4D97-AF65-F5344CB8AC3E}">
        <p14:creationId xmlns:p14="http://schemas.microsoft.com/office/powerpoint/2010/main" val="231168835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E30EAD18-F79A-3F10-DC2B-69DF9F70E06B}"/>
              </a:ext>
            </a:extLst>
          </p:cNvPr>
          <p:cNvPicPr>
            <a:picLocks noChangeAspect="1"/>
          </p:cNvPicPr>
          <p:nvPr/>
        </p:nvPicPr>
        <p:blipFill>
          <a:blip r:embed="rId2"/>
          <a:stretch>
            <a:fillRect/>
          </a:stretch>
        </p:blipFill>
        <p:spPr>
          <a:xfrm>
            <a:off x="1590675" y="48661"/>
            <a:ext cx="9029700" cy="6770203"/>
          </a:xfrm>
          <a:prstGeom prst="rect">
            <a:avLst/>
          </a:prstGeom>
        </p:spPr>
      </p:pic>
    </p:spTree>
    <p:extLst>
      <p:ext uri="{BB962C8B-B14F-4D97-AF65-F5344CB8AC3E}">
        <p14:creationId xmlns:p14="http://schemas.microsoft.com/office/powerpoint/2010/main" val="2094897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BEB29D3-EF89-4329-96CE-6A28F2181E2B}"/>
              </a:ext>
            </a:extLst>
          </p:cNvPr>
          <p:cNvPicPr>
            <a:picLocks noChangeAspect="1"/>
          </p:cNvPicPr>
          <p:nvPr/>
        </p:nvPicPr>
        <p:blipFill>
          <a:blip r:embed="rId2"/>
          <a:stretch>
            <a:fillRect/>
          </a:stretch>
        </p:blipFill>
        <p:spPr>
          <a:xfrm>
            <a:off x="1629937" y="29636"/>
            <a:ext cx="9136565" cy="6789435"/>
          </a:xfrm>
          <a:prstGeom prst="rect">
            <a:avLst/>
          </a:prstGeom>
        </p:spPr>
      </p:pic>
    </p:spTree>
    <p:extLst>
      <p:ext uri="{BB962C8B-B14F-4D97-AF65-F5344CB8AC3E}">
        <p14:creationId xmlns:p14="http://schemas.microsoft.com/office/powerpoint/2010/main" val="279680535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4CC8425-5B78-928F-8529-414757BFED7C}"/>
              </a:ext>
            </a:extLst>
          </p:cNvPr>
          <p:cNvPicPr>
            <a:picLocks noChangeAspect="1"/>
          </p:cNvPicPr>
          <p:nvPr/>
        </p:nvPicPr>
        <p:blipFill>
          <a:blip r:embed="rId3"/>
          <a:stretch>
            <a:fillRect/>
          </a:stretch>
        </p:blipFill>
        <p:spPr>
          <a:xfrm>
            <a:off x="1619250" y="41189"/>
            <a:ext cx="9039225" cy="6775622"/>
          </a:xfrm>
          <a:prstGeom prst="rect">
            <a:avLst/>
          </a:prstGeom>
        </p:spPr>
      </p:pic>
    </p:spTree>
    <p:extLst>
      <p:ext uri="{BB962C8B-B14F-4D97-AF65-F5344CB8AC3E}">
        <p14:creationId xmlns:p14="http://schemas.microsoft.com/office/powerpoint/2010/main" val="82228154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9A907E4-5A41-6864-762E-A580B786D0F1}"/>
              </a:ext>
            </a:extLst>
          </p:cNvPr>
          <p:cNvPicPr>
            <a:picLocks noChangeAspect="1"/>
          </p:cNvPicPr>
          <p:nvPr/>
        </p:nvPicPr>
        <p:blipFill>
          <a:blip r:embed="rId3"/>
          <a:stretch>
            <a:fillRect/>
          </a:stretch>
        </p:blipFill>
        <p:spPr>
          <a:xfrm>
            <a:off x="1609725" y="51756"/>
            <a:ext cx="9001125" cy="6744962"/>
          </a:xfrm>
          <a:prstGeom prst="rect">
            <a:avLst/>
          </a:prstGeom>
        </p:spPr>
      </p:pic>
    </p:spTree>
    <p:extLst>
      <p:ext uri="{BB962C8B-B14F-4D97-AF65-F5344CB8AC3E}">
        <p14:creationId xmlns:p14="http://schemas.microsoft.com/office/powerpoint/2010/main" val="171026914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6751758-111D-02CA-A038-AE764F1D873E}"/>
              </a:ext>
            </a:extLst>
          </p:cNvPr>
          <p:cNvPicPr>
            <a:picLocks noChangeAspect="1"/>
          </p:cNvPicPr>
          <p:nvPr/>
        </p:nvPicPr>
        <p:blipFill>
          <a:blip r:embed="rId3"/>
          <a:stretch>
            <a:fillRect/>
          </a:stretch>
        </p:blipFill>
        <p:spPr>
          <a:xfrm>
            <a:off x="1609725" y="44297"/>
            <a:ext cx="9105900" cy="6769406"/>
          </a:xfrm>
          <a:prstGeom prst="rect">
            <a:avLst/>
          </a:prstGeom>
        </p:spPr>
      </p:pic>
    </p:spTree>
    <p:extLst>
      <p:ext uri="{BB962C8B-B14F-4D97-AF65-F5344CB8AC3E}">
        <p14:creationId xmlns:p14="http://schemas.microsoft.com/office/powerpoint/2010/main" val="397207107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4372A31-0F95-C0A6-B196-6F45D24BE921}"/>
              </a:ext>
            </a:extLst>
          </p:cNvPr>
          <p:cNvPicPr>
            <a:picLocks noChangeAspect="1"/>
          </p:cNvPicPr>
          <p:nvPr/>
        </p:nvPicPr>
        <p:blipFill>
          <a:blip r:embed="rId3"/>
          <a:stretch>
            <a:fillRect/>
          </a:stretch>
        </p:blipFill>
        <p:spPr>
          <a:xfrm>
            <a:off x="1619250" y="61464"/>
            <a:ext cx="9086850" cy="6744597"/>
          </a:xfrm>
          <a:prstGeom prst="rect">
            <a:avLst/>
          </a:prstGeom>
        </p:spPr>
      </p:pic>
    </p:spTree>
    <p:extLst>
      <p:ext uri="{BB962C8B-B14F-4D97-AF65-F5344CB8AC3E}">
        <p14:creationId xmlns:p14="http://schemas.microsoft.com/office/powerpoint/2010/main" val="166678467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E6DEB95-2299-2E88-5C11-37CA483AF96B}"/>
              </a:ext>
            </a:extLst>
          </p:cNvPr>
          <p:cNvPicPr>
            <a:picLocks noChangeAspect="1"/>
          </p:cNvPicPr>
          <p:nvPr/>
        </p:nvPicPr>
        <p:blipFill>
          <a:blip r:embed="rId3"/>
          <a:stretch>
            <a:fillRect/>
          </a:stretch>
        </p:blipFill>
        <p:spPr>
          <a:xfrm>
            <a:off x="1638300" y="30377"/>
            <a:ext cx="9086850" cy="6749621"/>
          </a:xfrm>
          <a:prstGeom prst="rect">
            <a:avLst/>
          </a:prstGeom>
        </p:spPr>
      </p:pic>
    </p:spTree>
    <p:extLst>
      <p:ext uri="{BB962C8B-B14F-4D97-AF65-F5344CB8AC3E}">
        <p14:creationId xmlns:p14="http://schemas.microsoft.com/office/powerpoint/2010/main" val="168523365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B9C2088C-A940-1EA2-E201-973299E840EA}"/>
              </a:ext>
            </a:extLst>
          </p:cNvPr>
          <p:cNvPicPr>
            <a:picLocks noChangeAspect="1"/>
          </p:cNvPicPr>
          <p:nvPr/>
        </p:nvPicPr>
        <p:blipFill>
          <a:blip r:embed="rId3"/>
          <a:stretch>
            <a:fillRect/>
          </a:stretch>
        </p:blipFill>
        <p:spPr>
          <a:xfrm>
            <a:off x="1609725" y="41688"/>
            <a:ext cx="9058275" cy="6812724"/>
          </a:xfrm>
          <a:prstGeom prst="rect">
            <a:avLst/>
          </a:prstGeom>
        </p:spPr>
      </p:pic>
    </p:spTree>
    <p:extLst>
      <p:ext uri="{BB962C8B-B14F-4D97-AF65-F5344CB8AC3E}">
        <p14:creationId xmlns:p14="http://schemas.microsoft.com/office/powerpoint/2010/main" val="366305552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79BC882-9753-A714-4919-2F63D88B8901}"/>
              </a:ext>
            </a:extLst>
          </p:cNvPr>
          <p:cNvPicPr>
            <a:picLocks noChangeAspect="1"/>
          </p:cNvPicPr>
          <p:nvPr/>
        </p:nvPicPr>
        <p:blipFill>
          <a:blip r:embed="rId3"/>
          <a:stretch>
            <a:fillRect/>
          </a:stretch>
        </p:blipFill>
        <p:spPr>
          <a:xfrm>
            <a:off x="1628775" y="42727"/>
            <a:ext cx="8963025" cy="6715396"/>
          </a:xfrm>
          <a:prstGeom prst="rect">
            <a:avLst/>
          </a:prstGeom>
        </p:spPr>
      </p:pic>
    </p:spTree>
    <p:extLst>
      <p:ext uri="{BB962C8B-B14F-4D97-AF65-F5344CB8AC3E}">
        <p14:creationId xmlns:p14="http://schemas.microsoft.com/office/powerpoint/2010/main" val="335871203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18EE4B2-9618-5109-A430-16BCA987CE93}"/>
              </a:ext>
            </a:extLst>
          </p:cNvPr>
          <p:cNvPicPr>
            <a:picLocks noChangeAspect="1"/>
          </p:cNvPicPr>
          <p:nvPr/>
        </p:nvPicPr>
        <p:blipFill>
          <a:blip r:embed="rId3"/>
          <a:stretch>
            <a:fillRect/>
          </a:stretch>
        </p:blipFill>
        <p:spPr>
          <a:xfrm>
            <a:off x="1628775" y="32184"/>
            <a:ext cx="8991600" cy="6736481"/>
          </a:xfrm>
          <a:prstGeom prst="rect">
            <a:avLst/>
          </a:prstGeom>
        </p:spPr>
      </p:pic>
    </p:spTree>
    <p:extLst>
      <p:ext uri="{BB962C8B-B14F-4D97-AF65-F5344CB8AC3E}">
        <p14:creationId xmlns:p14="http://schemas.microsoft.com/office/powerpoint/2010/main" val="285811317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6C6F64B-DEC1-FE0A-F6B0-05FB1D00DDFE}"/>
              </a:ext>
            </a:extLst>
          </p:cNvPr>
          <p:cNvPicPr>
            <a:picLocks noChangeAspect="1"/>
          </p:cNvPicPr>
          <p:nvPr/>
        </p:nvPicPr>
        <p:blipFill>
          <a:blip r:embed="rId3"/>
          <a:stretch>
            <a:fillRect/>
          </a:stretch>
        </p:blipFill>
        <p:spPr>
          <a:xfrm>
            <a:off x="1628775" y="37587"/>
            <a:ext cx="9020175" cy="6763775"/>
          </a:xfrm>
          <a:prstGeom prst="rect">
            <a:avLst/>
          </a:prstGeom>
        </p:spPr>
      </p:pic>
    </p:spTree>
    <p:extLst>
      <p:ext uri="{BB962C8B-B14F-4D97-AF65-F5344CB8AC3E}">
        <p14:creationId xmlns:p14="http://schemas.microsoft.com/office/powerpoint/2010/main" val="365217361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8FDB8DF-A640-8B7D-70CE-BBC9FE8AE78B}"/>
              </a:ext>
            </a:extLst>
          </p:cNvPr>
          <p:cNvPicPr>
            <a:picLocks noChangeAspect="1"/>
          </p:cNvPicPr>
          <p:nvPr/>
        </p:nvPicPr>
        <p:blipFill>
          <a:blip r:embed="rId3"/>
          <a:stretch>
            <a:fillRect/>
          </a:stretch>
        </p:blipFill>
        <p:spPr>
          <a:xfrm>
            <a:off x="1638300" y="30113"/>
            <a:ext cx="9029700" cy="6769200"/>
          </a:xfrm>
          <a:prstGeom prst="rect">
            <a:avLst/>
          </a:prstGeom>
        </p:spPr>
      </p:pic>
    </p:spTree>
    <p:extLst>
      <p:ext uri="{BB962C8B-B14F-4D97-AF65-F5344CB8AC3E}">
        <p14:creationId xmlns:p14="http://schemas.microsoft.com/office/powerpoint/2010/main" val="3024682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3F315CA-920C-445A-98DF-3FE7077B30E2}"/>
              </a:ext>
            </a:extLst>
          </p:cNvPr>
          <p:cNvPicPr>
            <a:picLocks noChangeAspect="1"/>
          </p:cNvPicPr>
          <p:nvPr/>
        </p:nvPicPr>
        <p:blipFill>
          <a:blip r:embed="rId4"/>
          <a:stretch>
            <a:fillRect/>
          </a:stretch>
        </p:blipFill>
        <p:spPr>
          <a:xfrm>
            <a:off x="1629937" y="28625"/>
            <a:ext cx="9108687" cy="6772872"/>
          </a:xfrm>
          <a:prstGeom prst="rect">
            <a:avLst/>
          </a:prstGeom>
        </p:spPr>
      </p:pic>
    </p:spTree>
    <p:extLst>
      <p:ext uri="{BB962C8B-B14F-4D97-AF65-F5344CB8AC3E}">
        <p14:creationId xmlns:p14="http://schemas.microsoft.com/office/powerpoint/2010/main" val="2043008477"/>
      </p:ext>
    </p:extLst>
  </p:cSld>
  <p:clrMapOvr>
    <a:masterClrMapping/>
  </p:clrMapOvr>
  <p:extLst>
    <p:ext uri="{6950BFC3-D8DA-4A85-94F7-54DA5524770B}">
      <p188:commentRel xmlns:p188="http://schemas.microsoft.com/office/powerpoint/2018/8/main" r:id="rId3"/>
    </p:ext>
  </p:extLs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DB8AF5-80E9-EE07-75F9-90DDE098576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Arial"/>
              <a:cs typeface="Arial"/>
            </a:endParaRPr>
          </a:p>
        </p:txBody>
      </p:sp>
      <p:pic>
        <p:nvPicPr>
          <p:cNvPr id="3" name="Рисунок 3">
            <a:extLst>
              <a:ext uri="{FF2B5EF4-FFF2-40B4-BE49-F238E27FC236}">
                <a16:creationId xmlns:a16="http://schemas.microsoft.com/office/drawing/2014/main" id="{2817AB2C-43C3-2191-3E19-1878872F291B}"/>
              </a:ext>
            </a:extLst>
          </p:cNvPr>
          <p:cNvPicPr>
            <a:picLocks noChangeAspect="1"/>
          </p:cNvPicPr>
          <p:nvPr/>
        </p:nvPicPr>
        <p:blipFill>
          <a:blip r:embed="rId3"/>
          <a:stretch>
            <a:fillRect/>
          </a:stretch>
        </p:blipFill>
        <p:spPr>
          <a:xfrm>
            <a:off x="1609725" y="49172"/>
            <a:ext cx="9001125" cy="6750131"/>
          </a:xfrm>
          <a:prstGeom prst="rect">
            <a:avLst/>
          </a:prstGeom>
        </p:spPr>
      </p:pic>
    </p:spTree>
    <p:extLst>
      <p:ext uri="{BB962C8B-B14F-4D97-AF65-F5344CB8AC3E}">
        <p14:creationId xmlns:p14="http://schemas.microsoft.com/office/powerpoint/2010/main" val="248800914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505DC9C-28E5-3D47-8508-A4B486FEBDF8}"/>
              </a:ext>
            </a:extLst>
          </p:cNvPr>
          <p:cNvPicPr>
            <a:picLocks noChangeAspect="1"/>
          </p:cNvPicPr>
          <p:nvPr/>
        </p:nvPicPr>
        <p:blipFill>
          <a:blip r:embed="rId3"/>
          <a:stretch>
            <a:fillRect/>
          </a:stretch>
        </p:blipFill>
        <p:spPr>
          <a:xfrm>
            <a:off x="1628775" y="26738"/>
            <a:ext cx="9144000" cy="6794998"/>
          </a:xfrm>
          <a:prstGeom prst="rect">
            <a:avLst/>
          </a:prstGeom>
        </p:spPr>
      </p:pic>
    </p:spTree>
    <p:extLst>
      <p:ext uri="{BB962C8B-B14F-4D97-AF65-F5344CB8AC3E}">
        <p14:creationId xmlns:p14="http://schemas.microsoft.com/office/powerpoint/2010/main" val="302229041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FDF6F14-5957-BF29-6B44-E4B10A80464E}"/>
              </a:ext>
            </a:extLst>
          </p:cNvPr>
          <p:cNvPicPr>
            <a:picLocks noChangeAspect="1"/>
          </p:cNvPicPr>
          <p:nvPr/>
        </p:nvPicPr>
        <p:blipFill>
          <a:blip r:embed="rId3"/>
          <a:stretch>
            <a:fillRect/>
          </a:stretch>
        </p:blipFill>
        <p:spPr>
          <a:xfrm>
            <a:off x="1609725" y="28262"/>
            <a:ext cx="9105900" cy="6763376"/>
          </a:xfrm>
          <a:prstGeom prst="rect">
            <a:avLst/>
          </a:prstGeom>
        </p:spPr>
      </p:pic>
    </p:spTree>
    <p:extLst>
      <p:ext uri="{BB962C8B-B14F-4D97-AF65-F5344CB8AC3E}">
        <p14:creationId xmlns:p14="http://schemas.microsoft.com/office/powerpoint/2010/main" val="390721606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1EA6C05-3521-DE89-1240-FBDE6CC8524F}"/>
              </a:ext>
            </a:extLst>
          </p:cNvPr>
          <p:cNvPicPr>
            <a:picLocks noChangeAspect="1"/>
          </p:cNvPicPr>
          <p:nvPr/>
        </p:nvPicPr>
        <p:blipFill>
          <a:blip r:embed="rId3"/>
          <a:stretch>
            <a:fillRect/>
          </a:stretch>
        </p:blipFill>
        <p:spPr>
          <a:xfrm>
            <a:off x="1619250" y="53297"/>
            <a:ext cx="9077325" cy="6751406"/>
          </a:xfrm>
          <a:prstGeom prst="rect">
            <a:avLst/>
          </a:prstGeom>
        </p:spPr>
      </p:pic>
    </p:spTree>
    <p:extLst>
      <p:ext uri="{BB962C8B-B14F-4D97-AF65-F5344CB8AC3E}">
        <p14:creationId xmlns:p14="http://schemas.microsoft.com/office/powerpoint/2010/main" val="318474804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B3446DA-A821-FD2C-5C06-1C05B5D82DDB}"/>
              </a:ext>
            </a:extLst>
          </p:cNvPr>
          <p:cNvPicPr>
            <a:picLocks noChangeAspect="1"/>
          </p:cNvPicPr>
          <p:nvPr/>
        </p:nvPicPr>
        <p:blipFill>
          <a:blip r:embed="rId2"/>
          <a:stretch>
            <a:fillRect/>
          </a:stretch>
        </p:blipFill>
        <p:spPr>
          <a:xfrm>
            <a:off x="1619250" y="51732"/>
            <a:ext cx="9020175" cy="6754537"/>
          </a:xfrm>
          <a:prstGeom prst="rect">
            <a:avLst/>
          </a:prstGeom>
        </p:spPr>
      </p:pic>
    </p:spTree>
    <p:extLst>
      <p:ext uri="{BB962C8B-B14F-4D97-AF65-F5344CB8AC3E}">
        <p14:creationId xmlns:p14="http://schemas.microsoft.com/office/powerpoint/2010/main" val="315574181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135A936-1688-DAA0-35D0-B65AB474A044}"/>
              </a:ext>
            </a:extLst>
          </p:cNvPr>
          <p:cNvPicPr>
            <a:picLocks noChangeAspect="1"/>
          </p:cNvPicPr>
          <p:nvPr/>
        </p:nvPicPr>
        <p:blipFill>
          <a:blip r:embed="rId3"/>
          <a:stretch>
            <a:fillRect/>
          </a:stretch>
        </p:blipFill>
        <p:spPr>
          <a:xfrm>
            <a:off x="1609725" y="48661"/>
            <a:ext cx="8991600" cy="6741628"/>
          </a:xfrm>
          <a:prstGeom prst="rect">
            <a:avLst/>
          </a:prstGeom>
        </p:spPr>
      </p:pic>
    </p:spTree>
    <p:extLst>
      <p:ext uri="{BB962C8B-B14F-4D97-AF65-F5344CB8AC3E}">
        <p14:creationId xmlns:p14="http://schemas.microsoft.com/office/powerpoint/2010/main" val="24902481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93766AA-607F-CBC0-8372-4F2F416D9768}"/>
              </a:ext>
            </a:extLst>
          </p:cNvPr>
          <p:cNvPicPr>
            <a:picLocks noChangeAspect="1"/>
          </p:cNvPicPr>
          <p:nvPr/>
        </p:nvPicPr>
        <p:blipFill>
          <a:blip r:embed="rId3"/>
          <a:stretch>
            <a:fillRect/>
          </a:stretch>
        </p:blipFill>
        <p:spPr>
          <a:xfrm>
            <a:off x="1638300" y="33230"/>
            <a:ext cx="9058275" cy="6772490"/>
          </a:xfrm>
          <a:prstGeom prst="rect">
            <a:avLst/>
          </a:prstGeom>
        </p:spPr>
      </p:pic>
    </p:spTree>
    <p:extLst>
      <p:ext uri="{BB962C8B-B14F-4D97-AF65-F5344CB8AC3E}">
        <p14:creationId xmlns:p14="http://schemas.microsoft.com/office/powerpoint/2010/main" val="27592940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5554378E-48FF-BAC7-267D-D6AD9AAAE6FB}"/>
              </a:ext>
            </a:extLst>
          </p:cNvPr>
          <p:cNvPicPr>
            <a:picLocks noChangeAspect="1"/>
          </p:cNvPicPr>
          <p:nvPr/>
        </p:nvPicPr>
        <p:blipFill>
          <a:blip r:embed="rId3"/>
          <a:stretch>
            <a:fillRect/>
          </a:stretch>
        </p:blipFill>
        <p:spPr>
          <a:xfrm>
            <a:off x="1638300" y="26258"/>
            <a:ext cx="9153525" cy="6805484"/>
          </a:xfrm>
          <a:prstGeom prst="rect">
            <a:avLst/>
          </a:prstGeom>
        </p:spPr>
      </p:pic>
    </p:spTree>
    <p:extLst>
      <p:ext uri="{BB962C8B-B14F-4D97-AF65-F5344CB8AC3E}">
        <p14:creationId xmlns:p14="http://schemas.microsoft.com/office/powerpoint/2010/main" val="340890338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0EBFDCE-ED39-E93A-4B46-F5E8BF9E39B8}"/>
              </a:ext>
            </a:extLst>
          </p:cNvPr>
          <p:cNvPicPr>
            <a:picLocks noChangeAspect="1"/>
          </p:cNvPicPr>
          <p:nvPr/>
        </p:nvPicPr>
        <p:blipFill>
          <a:blip r:embed="rId3"/>
          <a:stretch>
            <a:fillRect/>
          </a:stretch>
        </p:blipFill>
        <p:spPr>
          <a:xfrm>
            <a:off x="1628775" y="32682"/>
            <a:ext cx="9048750" cy="6764062"/>
          </a:xfrm>
          <a:prstGeom prst="rect">
            <a:avLst/>
          </a:prstGeom>
        </p:spPr>
      </p:pic>
    </p:spTree>
    <p:extLst>
      <p:ext uri="{BB962C8B-B14F-4D97-AF65-F5344CB8AC3E}">
        <p14:creationId xmlns:p14="http://schemas.microsoft.com/office/powerpoint/2010/main" val="418047365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EA7DDF3B-D3A6-B36F-846B-E831EF13FD00}"/>
              </a:ext>
            </a:extLst>
          </p:cNvPr>
          <p:cNvPicPr>
            <a:picLocks noChangeAspect="1"/>
          </p:cNvPicPr>
          <p:nvPr/>
        </p:nvPicPr>
        <p:blipFill>
          <a:blip r:embed="rId3"/>
          <a:stretch>
            <a:fillRect/>
          </a:stretch>
        </p:blipFill>
        <p:spPr>
          <a:xfrm>
            <a:off x="1647825" y="46363"/>
            <a:ext cx="9115425" cy="6774800"/>
          </a:xfrm>
          <a:prstGeom prst="rect">
            <a:avLst/>
          </a:prstGeom>
        </p:spPr>
      </p:pic>
    </p:spTree>
    <p:extLst>
      <p:ext uri="{BB962C8B-B14F-4D97-AF65-F5344CB8AC3E}">
        <p14:creationId xmlns:p14="http://schemas.microsoft.com/office/powerpoint/2010/main" val="518771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E16CF42F-500C-4E13-B137-4B4A44F14647}"/>
              </a:ext>
            </a:extLst>
          </p:cNvPr>
          <p:cNvPicPr>
            <a:picLocks noChangeAspect="1"/>
          </p:cNvPicPr>
          <p:nvPr/>
        </p:nvPicPr>
        <p:blipFill>
          <a:blip r:embed="rId2"/>
          <a:stretch>
            <a:fillRect/>
          </a:stretch>
        </p:blipFill>
        <p:spPr>
          <a:xfrm>
            <a:off x="1620644" y="4291"/>
            <a:ext cx="9183029" cy="6849417"/>
          </a:xfrm>
          <a:prstGeom prst="rect">
            <a:avLst/>
          </a:prstGeom>
        </p:spPr>
      </p:pic>
    </p:spTree>
    <p:extLst>
      <p:ext uri="{BB962C8B-B14F-4D97-AF65-F5344CB8AC3E}">
        <p14:creationId xmlns:p14="http://schemas.microsoft.com/office/powerpoint/2010/main" val="191880333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44E21BF-F384-5CA6-6732-7A0EC78BC9F1}"/>
              </a:ext>
            </a:extLst>
          </p:cNvPr>
          <p:cNvPicPr>
            <a:picLocks noChangeAspect="1"/>
          </p:cNvPicPr>
          <p:nvPr/>
        </p:nvPicPr>
        <p:blipFill>
          <a:blip r:embed="rId3"/>
          <a:stretch>
            <a:fillRect/>
          </a:stretch>
        </p:blipFill>
        <p:spPr>
          <a:xfrm>
            <a:off x="1628775" y="35258"/>
            <a:ext cx="9105900" cy="6768434"/>
          </a:xfrm>
          <a:prstGeom prst="rect">
            <a:avLst/>
          </a:prstGeom>
        </p:spPr>
      </p:pic>
    </p:spTree>
    <p:extLst>
      <p:ext uri="{BB962C8B-B14F-4D97-AF65-F5344CB8AC3E}">
        <p14:creationId xmlns:p14="http://schemas.microsoft.com/office/powerpoint/2010/main" val="194378264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A9DA71F-C6F2-907D-08E9-3E541B680AA1}"/>
              </a:ext>
            </a:extLst>
          </p:cNvPr>
          <p:cNvPicPr>
            <a:picLocks noChangeAspect="1"/>
          </p:cNvPicPr>
          <p:nvPr/>
        </p:nvPicPr>
        <p:blipFill>
          <a:blip r:embed="rId2"/>
          <a:stretch>
            <a:fillRect/>
          </a:stretch>
        </p:blipFill>
        <p:spPr>
          <a:xfrm>
            <a:off x="1619250" y="50211"/>
            <a:ext cx="8982075" cy="6729003"/>
          </a:xfrm>
          <a:prstGeom prst="rect">
            <a:avLst/>
          </a:prstGeom>
        </p:spPr>
      </p:pic>
    </p:spTree>
    <p:extLst>
      <p:ext uri="{BB962C8B-B14F-4D97-AF65-F5344CB8AC3E}">
        <p14:creationId xmlns:p14="http://schemas.microsoft.com/office/powerpoint/2010/main" val="324327869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643A6DC-2036-C7B7-B2EE-E68AC307D0F7}"/>
              </a:ext>
            </a:extLst>
          </p:cNvPr>
          <p:cNvPicPr>
            <a:picLocks noChangeAspect="1"/>
          </p:cNvPicPr>
          <p:nvPr/>
        </p:nvPicPr>
        <p:blipFill>
          <a:blip r:embed="rId3"/>
          <a:stretch>
            <a:fillRect/>
          </a:stretch>
        </p:blipFill>
        <p:spPr>
          <a:xfrm>
            <a:off x="1628775" y="38372"/>
            <a:ext cx="9086850" cy="6752681"/>
          </a:xfrm>
          <a:prstGeom prst="rect">
            <a:avLst/>
          </a:prstGeom>
        </p:spPr>
      </p:pic>
    </p:spTree>
    <p:extLst>
      <p:ext uri="{BB962C8B-B14F-4D97-AF65-F5344CB8AC3E}">
        <p14:creationId xmlns:p14="http://schemas.microsoft.com/office/powerpoint/2010/main" val="329365525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FAAD23D-AE8A-678E-AC50-D9F17E0738D9}"/>
              </a:ext>
            </a:extLst>
          </p:cNvPr>
          <p:cNvPicPr>
            <a:picLocks noChangeAspect="1"/>
          </p:cNvPicPr>
          <p:nvPr/>
        </p:nvPicPr>
        <p:blipFill>
          <a:blip r:embed="rId3"/>
          <a:stretch>
            <a:fillRect/>
          </a:stretch>
        </p:blipFill>
        <p:spPr>
          <a:xfrm>
            <a:off x="1628775" y="26785"/>
            <a:ext cx="9086850" cy="6756806"/>
          </a:xfrm>
          <a:prstGeom prst="rect">
            <a:avLst/>
          </a:prstGeom>
        </p:spPr>
      </p:pic>
    </p:spTree>
    <p:extLst>
      <p:ext uri="{BB962C8B-B14F-4D97-AF65-F5344CB8AC3E}">
        <p14:creationId xmlns:p14="http://schemas.microsoft.com/office/powerpoint/2010/main" val="131836764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643FD946-B8CE-8026-5FBB-E32B48D84C2C}"/>
              </a:ext>
            </a:extLst>
          </p:cNvPr>
          <p:cNvPicPr>
            <a:picLocks noChangeAspect="1"/>
          </p:cNvPicPr>
          <p:nvPr/>
        </p:nvPicPr>
        <p:blipFill>
          <a:blip r:embed="rId3"/>
          <a:stretch>
            <a:fillRect/>
          </a:stretch>
        </p:blipFill>
        <p:spPr>
          <a:xfrm>
            <a:off x="1619250" y="50211"/>
            <a:ext cx="9020175" cy="6757578"/>
          </a:xfrm>
          <a:prstGeom prst="rect">
            <a:avLst/>
          </a:prstGeom>
        </p:spPr>
      </p:pic>
    </p:spTree>
    <p:extLst>
      <p:ext uri="{BB962C8B-B14F-4D97-AF65-F5344CB8AC3E}">
        <p14:creationId xmlns:p14="http://schemas.microsoft.com/office/powerpoint/2010/main" val="285631603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F7E44B1-6CDC-EC3C-D23C-716C03829265}"/>
              </a:ext>
            </a:extLst>
          </p:cNvPr>
          <p:cNvPicPr>
            <a:picLocks noChangeAspect="1"/>
          </p:cNvPicPr>
          <p:nvPr/>
        </p:nvPicPr>
        <p:blipFill>
          <a:blip r:embed="rId3"/>
          <a:stretch>
            <a:fillRect/>
          </a:stretch>
        </p:blipFill>
        <p:spPr>
          <a:xfrm>
            <a:off x="1638300" y="28318"/>
            <a:ext cx="9144000" cy="6791840"/>
          </a:xfrm>
          <a:prstGeom prst="rect">
            <a:avLst/>
          </a:prstGeom>
        </p:spPr>
      </p:pic>
    </p:spTree>
    <p:extLst>
      <p:ext uri="{BB962C8B-B14F-4D97-AF65-F5344CB8AC3E}">
        <p14:creationId xmlns:p14="http://schemas.microsoft.com/office/powerpoint/2010/main" val="4252210546"/>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ED8B355-D3E3-5F50-9D14-B838AC28D4B4}"/>
              </a:ext>
            </a:extLst>
          </p:cNvPr>
          <p:cNvPicPr>
            <a:picLocks noChangeAspect="1"/>
          </p:cNvPicPr>
          <p:nvPr/>
        </p:nvPicPr>
        <p:blipFill>
          <a:blip r:embed="rId2"/>
          <a:stretch>
            <a:fillRect/>
          </a:stretch>
        </p:blipFill>
        <p:spPr>
          <a:xfrm>
            <a:off x="1647825" y="30122"/>
            <a:ext cx="9077325" cy="6826331"/>
          </a:xfrm>
          <a:prstGeom prst="rect">
            <a:avLst/>
          </a:prstGeom>
        </p:spPr>
      </p:pic>
    </p:spTree>
    <p:extLst>
      <p:ext uri="{BB962C8B-B14F-4D97-AF65-F5344CB8AC3E}">
        <p14:creationId xmlns:p14="http://schemas.microsoft.com/office/powerpoint/2010/main" val="388061706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4B660BE-C40B-BA06-1522-9EA5B889D321}"/>
              </a:ext>
            </a:extLst>
          </p:cNvPr>
          <p:cNvPicPr>
            <a:picLocks noChangeAspect="1"/>
          </p:cNvPicPr>
          <p:nvPr/>
        </p:nvPicPr>
        <p:blipFill>
          <a:blip r:embed="rId3"/>
          <a:stretch>
            <a:fillRect/>
          </a:stretch>
        </p:blipFill>
        <p:spPr>
          <a:xfrm>
            <a:off x="1609725" y="39902"/>
            <a:ext cx="9134475" cy="6787721"/>
          </a:xfrm>
          <a:prstGeom prst="rect">
            <a:avLst/>
          </a:prstGeom>
        </p:spPr>
      </p:pic>
    </p:spTree>
    <p:extLst>
      <p:ext uri="{BB962C8B-B14F-4D97-AF65-F5344CB8AC3E}">
        <p14:creationId xmlns:p14="http://schemas.microsoft.com/office/powerpoint/2010/main" val="235768577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CF2DEB5-090E-2931-4380-DC37D29FC5E4}"/>
              </a:ext>
            </a:extLst>
          </p:cNvPr>
          <p:cNvPicPr>
            <a:picLocks noChangeAspect="1"/>
          </p:cNvPicPr>
          <p:nvPr/>
        </p:nvPicPr>
        <p:blipFill>
          <a:blip r:embed="rId3"/>
          <a:stretch>
            <a:fillRect/>
          </a:stretch>
        </p:blipFill>
        <p:spPr>
          <a:xfrm>
            <a:off x="1628775" y="40364"/>
            <a:ext cx="9115425" cy="6767747"/>
          </a:xfrm>
          <a:prstGeom prst="rect">
            <a:avLst/>
          </a:prstGeom>
        </p:spPr>
      </p:pic>
    </p:spTree>
    <p:extLst>
      <p:ext uri="{BB962C8B-B14F-4D97-AF65-F5344CB8AC3E}">
        <p14:creationId xmlns:p14="http://schemas.microsoft.com/office/powerpoint/2010/main" val="159142542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39E20B0-862F-3A10-3C47-BE5914AB1011}"/>
              </a:ext>
            </a:extLst>
          </p:cNvPr>
          <p:cNvPicPr>
            <a:picLocks noChangeAspect="1"/>
          </p:cNvPicPr>
          <p:nvPr/>
        </p:nvPicPr>
        <p:blipFill>
          <a:blip r:embed="rId3"/>
          <a:stretch>
            <a:fillRect/>
          </a:stretch>
        </p:blipFill>
        <p:spPr>
          <a:xfrm>
            <a:off x="1619250" y="38614"/>
            <a:ext cx="9039225" cy="6780772"/>
          </a:xfrm>
          <a:prstGeom prst="rect">
            <a:avLst/>
          </a:prstGeom>
        </p:spPr>
      </p:pic>
    </p:spTree>
    <p:extLst>
      <p:ext uri="{BB962C8B-B14F-4D97-AF65-F5344CB8AC3E}">
        <p14:creationId xmlns:p14="http://schemas.microsoft.com/office/powerpoint/2010/main" val="716881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E979049D-F0C1-4DDC-A2F6-EA4005AAD19D}"/>
              </a:ext>
            </a:extLst>
          </p:cNvPr>
          <p:cNvPicPr>
            <a:picLocks noChangeAspect="1"/>
          </p:cNvPicPr>
          <p:nvPr/>
        </p:nvPicPr>
        <p:blipFill>
          <a:blip r:embed="rId4"/>
          <a:stretch>
            <a:fillRect/>
          </a:stretch>
        </p:blipFill>
        <p:spPr>
          <a:xfrm>
            <a:off x="1639229" y="40995"/>
            <a:ext cx="8699809" cy="6525108"/>
          </a:xfrm>
          <a:prstGeom prst="rect">
            <a:avLst/>
          </a:prstGeom>
        </p:spPr>
      </p:pic>
    </p:spTree>
    <p:extLst>
      <p:ext uri="{BB962C8B-B14F-4D97-AF65-F5344CB8AC3E}">
        <p14:creationId xmlns:p14="http://schemas.microsoft.com/office/powerpoint/2010/main" val="30081437"/>
      </p:ext>
    </p:extLst>
  </p:cSld>
  <p:clrMapOvr>
    <a:masterClrMapping/>
  </p:clrMapOvr>
  <p:extLst>
    <p:ext uri="{6950BFC3-D8DA-4A85-94F7-54DA5524770B}">
      <p188:commentRel xmlns:p188="http://schemas.microsoft.com/office/powerpoint/2018/8/main" r:id="rId3"/>
    </p:ext>
  </p:extLs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F64DDD3-1A6A-2AD5-0E1E-E848E425D0F9}"/>
              </a:ext>
            </a:extLst>
          </p:cNvPr>
          <p:cNvPicPr>
            <a:picLocks noChangeAspect="1"/>
          </p:cNvPicPr>
          <p:nvPr/>
        </p:nvPicPr>
        <p:blipFill>
          <a:blip r:embed="rId3"/>
          <a:stretch>
            <a:fillRect/>
          </a:stretch>
        </p:blipFill>
        <p:spPr>
          <a:xfrm>
            <a:off x="1619250" y="-4376"/>
            <a:ext cx="9153525" cy="6809603"/>
          </a:xfrm>
          <a:prstGeom prst="rect">
            <a:avLst/>
          </a:prstGeom>
        </p:spPr>
      </p:pic>
    </p:spTree>
    <p:extLst>
      <p:ext uri="{BB962C8B-B14F-4D97-AF65-F5344CB8AC3E}">
        <p14:creationId xmlns:p14="http://schemas.microsoft.com/office/powerpoint/2010/main" val="4593162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74E0439-41DB-E938-2C63-8F74DFD26258}"/>
              </a:ext>
            </a:extLst>
          </p:cNvPr>
          <p:cNvPicPr>
            <a:picLocks noChangeAspect="1"/>
          </p:cNvPicPr>
          <p:nvPr/>
        </p:nvPicPr>
        <p:blipFill>
          <a:blip r:embed="rId3"/>
          <a:stretch>
            <a:fillRect/>
          </a:stretch>
        </p:blipFill>
        <p:spPr>
          <a:xfrm>
            <a:off x="1628775" y="36788"/>
            <a:ext cx="9039225" cy="6717749"/>
          </a:xfrm>
          <a:prstGeom prst="rect">
            <a:avLst/>
          </a:prstGeom>
        </p:spPr>
      </p:pic>
    </p:spTree>
    <p:extLst>
      <p:ext uri="{BB962C8B-B14F-4D97-AF65-F5344CB8AC3E}">
        <p14:creationId xmlns:p14="http://schemas.microsoft.com/office/powerpoint/2010/main" val="57915240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4462E89-25FB-7096-216D-E4451C80DBF4}"/>
              </a:ext>
            </a:extLst>
          </p:cNvPr>
          <p:cNvPicPr>
            <a:picLocks noChangeAspect="1"/>
          </p:cNvPicPr>
          <p:nvPr/>
        </p:nvPicPr>
        <p:blipFill>
          <a:blip r:embed="rId3"/>
          <a:stretch>
            <a:fillRect/>
          </a:stretch>
        </p:blipFill>
        <p:spPr>
          <a:xfrm>
            <a:off x="1609725" y="38841"/>
            <a:ext cx="9077325" cy="6742217"/>
          </a:xfrm>
          <a:prstGeom prst="rect">
            <a:avLst/>
          </a:prstGeom>
        </p:spPr>
      </p:pic>
    </p:spTree>
    <p:extLst>
      <p:ext uri="{BB962C8B-B14F-4D97-AF65-F5344CB8AC3E}">
        <p14:creationId xmlns:p14="http://schemas.microsoft.com/office/powerpoint/2010/main" val="187840771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визитка, снимок экрана&#10;&#10;Автоматически созданное описание">
            <a:extLst>
              <a:ext uri="{FF2B5EF4-FFF2-40B4-BE49-F238E27FC236}">
                <a16:creationId xmlns:a16="http://schemas.microsoft.com/office/drawing/2014/main" id="{64A93B09-F94D-E30D-4935-A6EDF8AA029C}"/>
              </a:ext>
            </a:extLst>
          </p:cNvPr>
          <p:cNvPicPr>
            <a:picLocks noChangeAspect="1"/>
          </p:cNvPicPr>
          <p:nvPr/>
        </p:nvPicPr>
        <p:blipFill>
          <a:blip r:embed="rId2"/>
          <a:stretch>
            <a:fillRect/>
          </a:stretch>
        </p:blipFill>
        <p:spPr>
          <a:xfrm>
            <a:off x="1676400" y="29636"/>
            <a:ext cx="8978590" cy="6677923"/>
          </a:xfrm>
          <a:prstGeom prst="rect">
            <a:avLst/>
          </a:prstGeom>
        </p:spPr>
      </p:pic>
    </p:spTree>
    <p:extLst>
      <p:ext uri="{BB962C8B-B14F-4D97-AF65-F5344CB8AC3E}">
        <p14:creationId xmlns:p14="http://schemas.microsoft.com/office/powerpoint/2010/main" val="347753081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77115BC9-FA90-1C89-59F9-CF17EF4A597F}"/>
              </a:ext>
            </a:extLst>
          </p:cNvPr>
          <p:cNvPicPr>
            <a:picLocks noChangeAspect="1"/>
          </p:cNvPicPr>
          <p:nvPr/>
        </p:nvPicPr>
        <p:blipFill>
          <a:blip r:embed="rId2"/>
          <a:stretch>
            <a:fillRect/>
          </a:stretch>
        </p:blipFill>
        <p:spPr>
          <a:xfrm>
            <a:off x="1620644" y="-4403"/>
            <a:ext cx="9229492" cy="6811048"/>
          </a:xfrm>
          <a:prstGeom prst="rect">
            <a:avLst/>
          </a:prstGeom>
        </p:spPr>
      </p:pic>
    </p:spTree>
    <p:extLst>
      <p:ext uri="{BB962C8B-B14F-4D97-AF65-F5344CB8AC3E}">
        <p14:creationId xmlns:p14="http://schemas.microsoft.com/office/powerpoint/2010/main" val="333528888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D00F8A9-5108-F3BD-334D-9F6750D57101}"/>
              </a:ext>
            </a:extLst>
          </p:cNvPr>
          <p:cNvPicPr>
            <a:picLocks noChangeAspect="1"/>
          </p:cNvPicPr>
          <p:nvPr/>
        </p:nvPicPr>
        <p:blipFill>
          <a:blip r:embed="rId2"/>
          <a:stretch>
            <a:fillRect/>
          </a:stretch>
        </p:blipFill>
        <p:spPr>
          <a:xfrm>
            <a:off x="1620644" y="4356"/>
            <a:ext cx="9117980" cy="6774946"/>
          </a:xfrm>
          <a:prstGeom prst="rect">
            <a:avLst/>
          </a:prstGeom>
        </p:spPr>
      </p:pic>
    </p:spTree>
    <p:extLst>
      <p:ext uri="{BB962C8B-B14F-4D97-AF65-F5344CB8AC3E}">
        <p14:creationId xmlns:p14="http://schemas.microsoft.com/office/powerpoint/2010/main" val="222664439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C277270-A23D-BF4F-EFC4-E9507F72D66A}"/>
              </a:ext>
            </a:extLst>
          </p:cNvPr>
          <p:cNvPicPr>
            <a:picLocks noChangeAspect="1"/>
          </p:cNvPicPr>
          <p:nvPr/>
        </p:nvPicPr>
        <p:blipFill>
          <a:blip r:embed="rId3"/>
          <a:stretch>
            <a:fillRect/>
          </a:stretch>
        </p:blipFill>
        <p:spPr>
          <a:xfrm>
            <a:off x="1639229" y="50287"/>
            <a:ext cx="9015760" cy="6701669"/>
          </a:xfrm>
          <a:prstGeom prst="rect">
            <a:avLst/>
          </a:prstGeom>
        </p:spPr>
      </p:pic>
    </p:spTree>
    <p:extLst>
      <p:ext uri="{BB962C8B-B14F-4D97-AF65-F5344CB8AC3E}">
        <p14:creationId xmlns:p14="http://schemas.microsoft.com/office/powerpoint/2010/main" val="23017898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B91C384-B7F4-9617-5466-8902B5C322FE}"/>
              </a:ext>
            </a:extLst>
          </p:cNvPr>
          <p:cNvPicPr>
            <a:picLocks noChangeAspect="1"/>
          </p:cNvPicPr>
          <p:nvPr/>
        </p:nvPicPr>
        <p:blipFill>
          <a:blip r:embed="rId3"/>
          <a:stretch>
            <a:fillRect/>
          </a:stretch>
        </p:blipFill>
        <p:spPr>
          <a:xfrm>
            <a:off x="1619956" y="55071"/>
            <a:ext cx="9107310" cy="6761967"/>
          </a:xfrm>
          <a:prstGeom prst="rect">
            <a:avLst/>
          </a:prstGeom>
        </p:spPr>
      </p:pic>
    </p:spTree>
    <p:extLst>
      <p:ext uri="{BB962C8B-B14F-4D97-AF65-F5344CB8AC3E}">
        <p14:creationId xmlns:p14="http://schemas.microsoft.com/office/powerpoint/2010/main" val="310300992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028CF81-1DF6-F010-4AA7-8EC82F3B744A}"/>
              </a:ext>
            </a:extLst>
          </p:cNvPr>
          <p:cNvPicPr>
            <a:picLocks noChangeAspect="1"/>
          </p:cNvPicPr>
          <p:nvPr/>
        </p:nvPicPr>
        <p:blipFill>
          <a:blip r:embed="rId2"/>
          <a:stretch>
            <a:fillRect/>
          </a:stretch>
        </p:blipFill>
        <p:spPr>
          <a:xfrm>
            <a:off x="1634067" y="-5936"/>
            <a:ext cx="9093199" cy="6756982"/>
          </a:xfrm>
          <a:prstGeom prst="rect">
            <a:avLst/>
          </a:prstGeom>
        </p:spPr>
      </p:pic>
    </p:spTree>
    <p:extLst>
      <p:ext uri="{BB962C8B-B14F-4D97-AF65-F5344CB8AC3E}">
        <p14:creationId xmlns:p14="http://schemas.microsoft.com/office/powerpoint/2010/main" val="362740191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DAFA43F-7CBB-8F34-947C-ED963112C131}"/>
              </a:ext>
            </a:extLst>
          </p:cNvPr>
          <p:cNvPicPr>
            <a:picLocks noChangeAspect="1"/>
          </p:cNvPicPr>
          <p:nvPr/>
        </p:nvPicPr>
        <p:blipFill>
          <a:blip r:embed="rId2"/>
          <a:stretch>
            <a:fillRect/>
          </a:stretch>
        </p:blipFill>
        <p:spPr>
          <a:xfrm>
            <a:off x="1634067" y="75075"/>
            <a:ext cx="8952088" cy="6721961"/>
          </a:xfrm>
          <a:prstGeom prst="rect">
            <a:avLst/>
          </a:prstGeom>
        </p:spPr>
      </p:pic>
    </p:spTree>
    <p:extLst>
      <p:ext uri="{BB962C8B-B14F-4D97-AF65-F5344CB8AC3E}">
        <p14:creationId xmlns:p14="http://schemas.microsoft.com/office/powerpoint/2010/main" val="1095063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F558772-5986-4C8A-9A4D-D7D93C8C0D02}"/>
              </a:ext>
            </a:extLst>
          </p:cNvPr>
          <p:cNvPicPr>
            <a:picLocks noChangeAspect="1"/>
          </p:cNvPicPr>
          <p:nvPr/>
        </p:nvPicPr>
        <p:blipFill>
          <a:blip r:embed="rId2"/>
          <a:stretch>
            <a:fillRect/>
          </a:stretch>
        </p:blipFill>
        <p:spPr>
          <a:xfrm>
            <a:off x="1639229" y="29636"/>
            <a:ext cx="9108687" cy="6770850"/>
          </a:xfrm>
          <a:prstGeom prst="rect">
            <a:avLst/>
          </a:prstGeom>
        </p:spPr>
      </p:pic>
    </p:spTree>
    <p:extLst>
      <p:ext uri="{BB962C8B-B14F-4D97-AF65-F5344CB8AC3E}">
        <p14:creationId xmlns:p14="http://schemas.microsoft.com/office/powerpoint/2010/main" val="192249586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D00484F-8C57-EA69-6F4B-A424B07BCE41}"/>
              </a:ext>
            </a:extLst>
          </p:cNvPr>
          <p:cNvPicPr>
            <a:picLocks noChangeAspect="1"/>
          </p:cNvPicPr>
          <p:nvPr/>
        </p:nvPicPr>
        <p:blipFill>
          <a:blip r:embed="rId3"/>
          <a:stretch>
            <a:fillRect/>
          </a:stretch>
        </p:blipFill>
        <p:spPr>
          <a:xfrm>
            <a:off x="1676400" y="51432"/>
            <a:ext cx="9079088" cy="6741023"/>
          </a:xfrm>
          <a:prstGeom prst="rect">
            <a:avLst/>
          </a:prstGeom>
        </p:spPr>
      </p:pic>
    </p:spTree>
    <p:extLst>
      <p:ext uri="{BB962C8B-B14F-4D97-AF65-F5344CB8AC3E}">
        <p14:creationId xmlns:p14="http://schemas.microsoft.com/office/powerpoint/2010/main" val="51476848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A4B0B54-E68C-A78D-01AF-53FAB0AA6E6E}"/>
              </a:ext>
            </a:extLst>
          </p:cNvPr>
          <p:cNvPicPr>
            <a:picLocks noChangeAspect="1"/>
          </p:cNvPicPr>
          <p:nvPr/>
        </p:nvPicPr>
        <p:blipFill>
          <a:blip r:embed="rId3"/>
          <a:stretch>
            <a:fillRect/>
          </a:stretch>
        </p:blipFill>
        <p:spPr>
          <a:xfrm>
            <a:off x="1676400" y="53013"/>
            <a:ext cx="9064977" cy="6737864"/>
          </a:xfrm>
          <a:prstGeom prst="rect">
            <a:avLst/>
          </a:prstGeom>
        </p:spPr>
      </p:pic>
    </p:spTree>
    <p:extLst>
      <p:ext uri="{BB962C8B-B14F-4D97-AF65-F5344CB8AC3E}">
        <p14:creationId xmlns:p14="http://schemas.microsoft.com/office/powerpoint/2010/main" val="326815367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D87E704-68DC-E1A9-BA43-7F9F3EC93620}"/>
              </a:ext>
            </a:extLst>
          </p:cNvPr>
          <p:cNvPicPr>
            <a:picLocks noChangeAspect="1"/>
          </p:cNvPicPr>
          <p:nvPr/>
        </p:nvPicPr>
        <p:blipFill>
          <a:blip r:embed="rId3"/>
          <a:stretch>
            <a:fillRect/>
          </a:stretch>
        </p:blipFill>
        <p:spPr>
          <a:xfrm>
            <a:off x="1676400" y="-5448"/>
            <a:ext cx="9107311" cy="6770119"/>
          </a:xfrm>
          <a:prstGeom prst="rect">
            <a:avLst/>
          </a:prstGeom>
        </p:spPr>
      </p:pic>
    </p:spTree>
    <p:extLst>
      <p:ext uri="{BB962C8B-B14F-4D97-AF65-F5344CB8AC3E}">
        <p14:creationId xmlns:p14="http://schemas.microsoft.com/office/powerpoint/2010/main" val="279658611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A7666B9-658E-E494-E320-4C20DB925FD0}"/>
              </a:ext>
            </a:extLst>
          </p:cNvPr>
          <p:cNvPicPr>
            <a:picLocks noChangeAspect="1"/>
          </p:cNvPicPr>
          <p:nvPr/>
        </p:nvPicPr>
        <p:blipFill>
          <a:blip r:embed="rId3"/>
          <a:stretch>
            <a:fillRect/>
          </a:stretch>
        </p:blipFill>
        <p:spPr>
          <a:xfrm>
            <a:off x="1634067" y="51479"/>
            <a:ext cx="9079088" cy="6740931"/>
          </a:xfrm>
          <a:prstGeom prst="rect">
            <a:avLst/>
          </a:prstGeom>
        </p:spPr>
      </p:pic>
    </p:spTree>
    <p:extLst>
      <p:ext uri="{BB962C8B-B14F-4D97-AF65-F5344CB8AC3E}">
        <p14:creationId xmlns:p14="http://schemas.microsoft.com/office/powerpoint/2010/main" val="255002710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80BFCAE7-09FA-E239-9A03-19AC8EADA90C}"/>
              </a:ext>
            </a:extLst>
          </p:cNvPr>
          <p:cNvPicPr>
            <a:picLocks noChangeAspect="1"/>
          </p:cNvPicPr>
          <p:nvPr/>
        </p:nvPicPr>
        <p:blipFill>
          <a:blip r:embed="rId3"/>
          <a:stretch>
            <a:fillRect/>
          </a:stretch>
        </p:blipFill>
        <p:spPr>
          <a:xfrm>
            <a:off x="1634067" y="49451"/>
            <a:ext cx="9008532" cy="6702652"/>
          </a:xfrm>
          <a:prstGeom prst="rect">
            <a:avLst/>
          </a:prstGeom>
        </p:spPr>
      </p:pic>
    </p:spTree>
    <p:extLst>
      <p:ext uri="{BB962C8B-B14F-4D97-AF65-F5344CB8AC3E}">
        <p14:creationId xmlns:p14="http://schemas.microsoft.com/office/powerpoint/2010/main" val="396630118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61E0865-536B-1368-3ECE-7265A0A5A8F7}"/>
              </a:ext>
            </a:extLst>
          </p:cNvPr>
          <p:cNvPicPr>
            <a:picLocks noChangeAspect="1"/>
          </p:cNvPicPr>
          <p:nvPr/>
        </p:nvPicPr>
        <p:blipFill>
          <a:blip r:embed="rId3"/>
          <a:stretch>
            <a:fillRect/>
          </a:stretch>
        </p:blipFill>
        <p:spPr>
          <a:xfrm>
            <a:off x="1619956" y="49450"/>
            <a:ext cx="9079088" cy="6744987"/>
          </a:xfrm>
          <a:prstGeom prst="rect">
            <a:avLst/>
          </a:prstGeom>
        </p:spPr>
      </p:pic>
    </p:spTree>
    <p:extLst>
      <p:ext uri="{BB962C8B-B14F-4D97-AF65-F5344CB8AC3E}">
        <p14:creationId xmlns:p14="http://schemas.microsoft.com/office/powerpoint/2010/main" val="275946517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EF247A1-BFAF-8034-C34B-737853154386}"/>
              </a:ext>
            </a:extLst>
          </p:cNvPr>
          <p:cNvPicPr>
            <a:picLocks noChangeAspect="1"/>
          </p:cNvPicPr>
          <p:nvPr/>
        </p:nvPicPr>
        <p:blipFill>
          <a:blip r:embed="rId2"/>
          <a:stretch>
            <a:fillRect/>
          </a:stretch>
        </p:blipFill>
        <p:spPr>
          <a:xfrm>
            <a:off x="1591733" y="67653"/>
            <a:ext cx="8980311" cy="6666250"/>
          </a:xfrm>
          <a:prstGeom prst="rect">
            <a:avLst/>
          </a:prstGeom>
        </p:spPr>
      </p:pic>
    </p:spTree>
    <p:extLst>
      <p:ext uri="{BB962C8B-B14F-4D97-AF65-F5344CB8AC3E}">
        <p14:creationId xmlns:p14="http://schemas.microsoft.com/office/powerpoint/2010/main" val="238925778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72C02A3-C01D-7E09-4558-2D1F38F244D5}"/>
              </a:ext>
            </a:extLst>
          </p:cNvPr>
          <p:cNvPicPr>
            <a:picLocks noChangeAspect="1"/>
          </p:cNvPicPr>
          <p:nvPr/>
        </p:nvPicPr>
        <p:blipFill>
          <a:blip r:embed="rId3"/>
          <a:stretch>
            <a:fillRect/>
          </a:stretch>
        </p:blipFill>
        <p:spPr>
          <a:xfrm>
            <a:off x="1676400" y="49416"/>
            <a:ext cx="8994422" cy="6688611"/>
          </a:xfrm>
          <a:prstGeom prst="rect">
            <a:avLst/>
          </a:prstGeom>
        </p:spPr>
      </p:pic>
    </p:spTree>
    <p:extLst>
      <p:ext uri="{BB962C8B-B14F-4D97-AF65-F5344CB8AC3E}">
        <p14:creationId xmlns:p14="http://schemas.microsoft.com/office/powerpoint/2010/main" val="186371484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83333B7-3969-8CBE-131D-3FD8755C5381}"/>
              </a:ext>
            </a:extLst>
          </p:cNvPr>
          <p:cNvPicPr>
            <a:picLocks noChangeAspect="1"/>
          </p:cNvPicPr>
          <p:nvPr/>
        </p:nvPicPr>
        <p:blipFill>
          <a:blip r:embed="rId3"/>
          <a:stretch>
            <a:fillRect/>
          </a:stretch>
        </p:blipFill>
        <p:spPr>
          <a:xfrm>
            <a:off x="1619956" y="61486"/>
            <a:ext cx="8895644" cy="6678581"/>
          </a:xfrm>
          <a:prstGeom prst="rect">
            <a:avLst/>
          </a:prstGeom>
        </p:spPr>
      </p:pic>
    </p:spTree>
    <p:extLst>
      <p:ext uri="{BB962C8B-B14F-4D97-AF65-F5344CB8AC3E}">
        <p14:creationId xmlns:p14="http://schemas.microsoft.com/office/powerpoint/2010/main" val="42532258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82FFED4A-C67A-AE3E-49A6-DF48D4F81D7B}"/>
              </a:ext>
            </a:extLst>
          </p:cNvPr>
          <p:cNvPicPr>
            <a:picLocks noChangeAspect="1"/>
          </p:cNvPicPr>
          <p:nvPr/>
        </p:nvPicPr>
        <p:blipFill>
          <a:blip r:embed="rId3"/>
          <a:stretch>
            <a:fillRect/>
          </a:stretch>
        </p:blipFill>
        <p:spPr>
          <a:xfrm>
            <a:off x="1676400" y="52007"/>
            <a:ext cx="9093199" cy="6753986"/>
          </a:xfrm>
          <a:prstGeom prst="rect">
            <a:avLst/>
          </a:prstGeom>
        </p:spPr>
      </p:pic>
    </p:spTree>
    <p:extLst>
      <p:ext uri="{BB962C8B-B14F-4D97-AF65-F5344CB8AC3E}">
        <p14:creationId xmlns:p14="http://schemas.microsoft.com/office/powerpoint/2010/main" val="1132007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4938641-E4ED-408A-9956-EF4C903C9F16}"/>
              </a:ext>
            </a:extLst>
          </p:cNvPr>
          <p:cNvPicPr>
            <a:picLocks noChangeAspect="1"/>
          </p:cNvPicPr>
          <p:nvPr/>
        </p:nvPicPr>
        <p:blipFill>
          <a:blip r:embed="rId4"/>
          <a:stretch>
            <a:fillRect/>
          </a:stretch>
        </p:blipFill>
        <p:spPr>
          <a:xfrm>
            <a:off x="1620644" y="27045"/>
            <a:ext cx="9052931" cy="6738860"/>
          </a:xfrm>
          <a:prstGeom prst="rect">
            <a:avLst/>
          </a:prstGeom>
        </p:spPr>
      </p:pic>
    </p:spTree>
    <p:extLst>
      <p:ext uri="{BB962C8B-B14F-4D97-AF65-F5344CB8AC3E}">
        <p14:creationId xmlns:p14="http://schemas.microsoft.com/office/powerpoint/2010/main" val="3028593805"/>
      </p:ext>
    </p:extLst>
  </p:cSld>
  <p:clrMapOvr>
    <a:masterClrMapping/>
  </p:clrMapOvr>
  <p:extLst>
    <p:ext uri="{6950BFC3-D8DA-4A85-94F7-54DA5524770B}">
      <p188:commentRel xmlns:p188="http://schemas.microsoft.com/office/powerpoint/2018/8/main" r:id="rId3"/>
    </p:ext>
  </p:extLs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E04F90A-5BC1-2698-7408-36B48230700A}"/>
              </a:ext>
            </a:extLst>
          </p:cNvPr>
          <p:cNvPicPr>
            <a:picLocks noChangeAspect="1"/>
          </p:cNvPicPr>
          <p:nvPr/>
        </p:nvPicPr>
        <p:blipFill>
          <a:blip r:embed="rId3"/>
          <a:stretch>
            <a:fillRect/>
          </a:stretch>
        </p:blipFill>
        <p:spPr>
          <a:xfrm>
            <a:off x="1676400" y="43225"/>
            <a:ext cx="8923866" cy="6715104"/>
          </a:xfrm>
          <a:prstGeom prst="rect">
            <a:avLst/>
          </a:prstGeom>
        </p:spPr>
      </p:pic>
    </p:spTree>
    <p:extLst>
      <p:ext uri="{BB962C8B-B14F-4D97-AF65-F5344CB8AC3E}">
        <p14:creationId xmlns:p14="http://schemas.microsoft.com/office/powerpoint/2010/main" val="268216927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ED77FA5-68AB-55A5-EA25-92E088B64D95}"/>
              </a:ext>
            </a:extLst>
          </p:cNvPr>
          <p:cNvPicPr>
            <a:picLocks noChangeAspect="1"/>
          </p:cNvPicPr>
          <p:nvPr/>
        </p:nvPicPr>
        <p:blipFill>
          <a:blip r:embed="rId3"/>
          <a:stretch>
            <a:fillRect/>
          </a:stretch>
        </p:blipFill>
        <p:spPr>
          <a:xfrm>
            <a:off x="1676401" y="40430"/>
            <a:ext cx="9050866" cy="6720695"/>
          </a:xfrm>
          <a:prstGeom prst="rect">
            <a:avLst/>
          </a:prstGeom>
        </p:spPr>
      </p:pic>
    </p:spTree>
    <p:extLst>
      <p:ext uri="{BB962C8B-B14F-4D97-AF65-F5344CB8AC3E}">
        <p14:creationId xmlns:p14="http://schemas.microsoft.com/office/powerpoint/2010/main" val="82977683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7CD7E86-3359-23F7-CA61-349F61C80C97}"/>
              </a:ext>
            </a:extLst>
          </p:cNvPr>
          <p:cNvPicPr>
            <a:picLocks noChangeAspect="1"/>
          </p:cNvPicPr>
          <p:nvPr/>
        </p:nvPicPr>
        <p:blipFill>
          <a:blip r:embed="rId3"/>
          <a:stretch>
            <a:fillRect/>
          </a:stretch>
        </p:blipFill>
        <p:spPr>
          <a:xfrm>
            <a:off x="1634067" y="-4965"/>
            <a:ext cx="9093199" cy="6755042"/>
          </a:xfrm>
          <a:prstGeom prst="rect">
            <a:avLst/>
          </a:prstGeom>
        </p:spPr>
      </p:pic>
    </p:spTree>
    <p:extLst>
      <p:ext uri="{BB962C8B-B14F-4D97-AF65-F5344CB8AC3E}">
        <p14:creationId xmlns:p14="http://schemas.microsoft.com/office/powerpoint/2010/main" val="184918046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451B67D8-94F5-D89D-140A-0C7048A9B138}"/>
              </a:ext>
            </a:extLst>
          </p:cNvPr>
          <p:cNvPicPr>
            <a:picLocks noChangeAspect="1"/>
          </p:cNvPicPr>
          <p:nvPr/>
        </p:nvPicPr>
        <p:blipFill>
          <a:blip r:embed="rId3"/>
          <a:stretch>
            <a:fillRect/>
          </a:stretch>
        </p:blipFill>
        <p:spPr>
          <a:xfrm>
            <a:off x="1619956" y="76622"/>
            <a:ext cx="8909755" cy="6690645"/>
          </a:xfrm>
          <a:prstGeom prst="rect">
            <a:avLst/>
          </a:prstGeom>
        </p:spPr>
      </p:pic>
    </p:spTree>
    <p:extLst>
      <p:ext uri="{BB962C8B-B14F-4D97-AF65-F5344CB8AC3E}">
        <p14:creationId xmlns:p14="http://schemas.microsoft.com/office/powerpoint/2010/main" val="140154171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22A8DC4-0A8A-1D36-5783-5927C4451E0F}"/>
              </a:ext>
            </a:extLst>
          </p:cNvPr>
          <p:cNvPicPr>
            <a:picLocks noChangeAspect="1"/>
          </p:cNvPicPr>
          <p:nvPr/>
        </p:nvPicPr>
        <p:blipFill>
          <a:blip r:embed="rId3"/>
          <a:stretch>
            <a:fillRect/>
          </a:stretch>
        </p:blipFill>
        <p:spPr>
          <a:xfrm>
            <a:off x="1605844" y="46315"/>
            <a:ext cx="8980311" cy="6751259"/>
          </a:xfrm>
          <a:prstGeom prst="rect">
            <a:avLst/>
          </a:prstGeom>
        </p:spPr>
      </p:pic>
    </p:spTree>
    <p:extLst>
      <p:ext uri="{BB962C8B-B14F-4D97-AF65-F5344CB8AC3E}">
        <p14:creationId xmlns:p14="http://schemas.microsoft.com/office/powerpoint/2010/main" val="392082410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4858660-DA9B-0D91-DED9-AC1F116624E9}"/>
              </a:ext>
            </a:extLst>
          </p:cNvPr>
          <p:cNvPicPr>
            <a:picLocks noChangeAspect="1"/>
          </p:cNvPicPr>
          <p:nvPr/>
        </p:nvPicPr>
        <p:blipFill>
          <a:blip r:embed="rId2"/>
          <a:stretch>
            <a:fillRect/>
          </a:stretch>
        </p:blipFill>
        <p:spPr>
          <a:xfrm>
            <a:off x="1676400" y="50427"/>
            <a:ext cx="9079088" cy="6743034"/>
          </a:xfrm>
          <a:prstGeom prst="rect">
            <a:avLst/>
          </a:prstGeom>
        </p:spPr>
      </p:pic>
    </p:spTree>
    <p:extLst>
      <p:ext uri="{BB962C8B-B14F-4D97-AF65-F5344CB8AC3E}">
        <p14:creationId xmlns:p14="http://schemas.microsoft.com/office/powerpoint/2010/main" val="391794107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E3388E3-F3E2-580B-B5E0-81C791AB55C7}"/>
              </a:ext>
            </a:extLst>
          </p:cNvPr>
          <p:cNvPicPr>
            <a:picLocks noChangeAspect="1"/>
          </p:cNvPicPr>
          <p:nvPr/>
        </p:nvPicPr>
        <p:blipFill>
          <a:blip r:embed="rId3"/>
          <a:stretch>
            <a:fillRect/>
          </a:stretch>
        </p:blipFill>
        <p:spPr>
          <a:xfrm>
            <a:off x="1676400" y="41166"/>
            <a:ext cx="8952088" cy="6733333"/>
          </a:xfrm>
          <a:prstGeom prst="rect">
            <a:avLst/>
          </a:prstGeom>
        </p:spPr>
      </p:pic>
    </p:spTree>
    <p:extLst>
      <p:ext uri="{BB962C8B-B14F-4D97-AF65-F5344CB8AC3E}">
        <p14:creationId xmlns:p14="http://schemas.microsoft.com/office/powerpoint/2010/main" val="171331323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FE7C0A1-DF28-D4C9-2F19-242E0F28EB17}"/>
              </a:ext>
            </a:extLst>
          </p:cNvPr>
          <p:cNvPicPr>
            <a:picLocks noChangeAspect="1"/>
          </p:cNvPicPr>
          <p:nvPr/>
        </p:nvPicPr>
        <p:blipFill>
          <a:blip r:embed="rId3"/>
          <a:stretch>
            <a:fillRect/>
          </a:stretch>
        </p:blipFill>
        <p:spPr>
          <a:xfrm>
            <a:off x="1676400" y="45291"/>
            <a:ext cx="8909755" cy="6696861"/>
          </a:xfrm>
          <a:prstGeom prst="rect">
            <a:avLst/>
          </a:prstGeom>
        </p:spPr>
      </p:pic>
    </p:spTree>
    <p:extLst>
      <p:ext uri="{BB962C8B-B14F-4D97-AF65-F5344CB8AC3E}">
        <p14:creationId xmlns:p14="http://schemas.microsoft.com/office/powerpoint/2010/main" val="227988360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3">
            <a:extLst>
              <a:ext uri="{FF2B5EF4-FFF2-40B4-BE49-F238E27FC236}">
                <a16:creationId xmlns:a16="http://schemas.microsoft.com/office/drawing/2014/main" id="{0A9E183F-425E-AEEF-9A33-9996AC73EC85}"/>
              </a:ext>
            </a:extLst>
          </p:cNvPr>
          <p:cNvPicPr>
            <a:picLocks noChangeAspect="1"/>
          </p:cNvPicPr>
          <p:nvPr/>
        </p:nvPicPr>
        <p:blipFill>
          <a:blip r:embed="rId3"/>
          <a:stretch>
            <a:fillRect/>
          </a:stretch>
        </p:blipFill>
        <p:spPr>
          <a:xfrm>
            <a:off x="1676400" y="66648"/>
            <a:ext cx="8923866" cy="6625926"/>
          </a:xfrm>
          <a:prstGeom prst="rect">
            <a:avLst/>
          </a:prstGeom>
        </p:spPr>
      </p:pic>
    </p:spTree>
    <p:extLst>
      <p:ext uri="{BB962C8B-B14F-4D97-AF65-F5344CB8AC3E}">
        <p14:creationId xmlns:p14="http://schemas.microsoft.com/office/powerpoint/2010/main" val="59932479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C568B69-E036-7ADB-1F3D-D63452AD7306}"/>
              </a:ext>
            </a:extLst>
          </p:cNvPr>
          <p:cNvPicPr>
            <a:picLocks noChangeAspect="1"/>
          </p:cNvPicPr>
          <p:nvPr/>
        </p:nvPicPr>
        <p:blipFill>
          <a:blip r:embed="rId3"/>
          <a:stretch>
            <a:fillRect/>
          </a:stretch>
        </p:blipFill>
        <p:spPr>
          <a:xfrm>
            <a:off x="1648178" y="39900"/>
            <a:ext cx="9107310" cy="6764088"/>
          </a:xfrm>
          <a:prstGeom prst="rect">
            <a:avLst/>
          </a:prstGeom>
        </p:spPr>
      </p:pic>
    </p:spTree>
    <p:extLst>
      <p:ext uri="{BB962C8B-B14F-4D97-AF65-F5344CB8AC3E}">
        <p14:creationId xmlns:p14="http://schemas.microsoft.com/office/powerpoint/2010/main" val="1348954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669EFD3-869E-4DAD-929F-4CEFCADC494F}"/>
              </a:ext>
            </a:extLst>
          </p:cNvPr>
          <p:cNvPicPr>
            <a:picLocks noChangeAspect="1"/>
          </p:cNvPicPr>
          <p:nvPr/>
        </p:nvPicPr>
        <p:blipFill>
          <a:blip r:embed="rId2"/>
          <a:stretch>
            <a:fillRect/>
          </a:stretch>
        </p:blipFill>
        <p:spPr>
          <a:xfrm>
            <a:off x="1620644" y="38922"/>
            <a:ext cx="8987882" cy="6742984"/>
          </a:xfrm>
          <a:prstGeom prst="rect">
            <a:avLst/>
          </a:prstGeom>
        </p:spPr>
      </p:pic>
    </p:spTree>
    <p:extLst>
      <p:ext uri="{BB962C8B-B14F-4D97-AF65-F5344CB8AC3E}">
        <p14:creationId xmlns:p14="http://schemas.microsoft.com/office/powerpoint/2010/main" val="70946088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9120EE1-C3A9-E666-5A1F-F93F167700B6}"/>
              </a:ext>
            </a:extLst>
          </p:cNvPr>
          <p:cNvPicPr>
            <a:picLocks noChangeAspect="1"/>
          </p:cNvPicPr>
          <p:nvPr/>
        </p:nvPicPr>
        <p:blipFill>
          <a:blip r:embed="rId3"/>
          <a:stretch>
            <a:fillRect/>
          </a:stretch>
        </p:blipFill>
        <p:spPr>
          <a:xfrm>
            <a:off x="1634067" y="45810"/>
            <a:ext cx="9008533" cy="6766380"/>
          </a:xfrm>
          <a:prstGeom prst="rect">
            <a:avLst/>
          </a:prstGeom>
        </p:spPr>
      </p:pic>
    </p:spTree>
    <p:extLst>
      <p:ext uri="{BB962C8B-B14F-4D97-AF65-F5344CB8AC3E}">
        <p14:creationId xmlns:p14="http://schemas.microsoft.com/office/powerpoint/2010/main" val="182623168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3FCB548-40DE-87AC-43FF-15FDF5076842}"/>
              </a:ext>
            </a:extLst>
          </p:cNvPr>
          <p:cNvPicPr>
            <a:picLocks noChangeAspect="1"/>
          </p:cNvPicPr>
          <p:nvPr/>
        </p:nvPicPr>
        <p:blipFill>
          <a:blip r:embed="rId3"/>
          <a:stretch>
            <a:fillRect/>
          </a:stretch>
        </p:blipFill>
        <p:spPr>
          <a:xfrm>
            <a:off x="1676400" y="60964"/>
            <a:ext cx="8895644" cy="6679628"/>
          </a:xfrm>
          <a:prstGeom prst="rect">
            <a:avLst/>
          </a:prstGeom>
        </p:spPr>
      </p:pic>
    </p:spTree>
    <p:extLst>
      <p:ext uri="{BB962C8B-B14F-4D97-AF65-F5344CB8AC3E}">
        <p14:creationId xmlns:p14="http://schemas.microsoft.com/office/powerpoint/2010/main" val="85453578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07D735E-A171-9F32-19AC-45E2B68F28C3}"/>
              </a:ext>
            </a:extLst>
          </p:cNvPr>
          <p:cNvPicPr>
            <a:picLocks noChangeAspect="1"/>
          </p:cNvPicPr>
          <p:nvPr/>
        </p:nvPicPr>
        <p:blipFill>
          <a:blip r:embed="rId3"/>
          <a:stretch>
            <a:fillRect/>
          </a:stretch>
        </p:blipFill>
        <p:spPr>
          <a:xfrm>
            <a:off x="1676400" y="49905"/>
            <a:ext cx="9079088" cy="6744080"/>
          </a:xfrm>
          <a:prstGeom prst="rect">
            <a:avLst/>
          </a:prstGeom>
        </p:spPr>
      </p:pic>
    </p:spTree>
    <p:extLst>
      <p:ext uri="{BB962C8B-B14F-4D97-AF65-F5344CB8AC3E}">
        <p14:creationId xmlns:p14="http://schemas.microsoft.com/office/powerpoint/2010/main" val="128329633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6F26F51-420A-E96A-DAB4-D8DEF8E2311C}"/>
              </a:ext>
            </a:extLst>
          </p:cNvPr>
          <p:cNvPicPr>
            <a:picLocks noChangeAspect="1"/>
          </p:cNvPicPr>
          <p:nvPr/>
        </p:nvPicPr>
        <p:blipFill>
          <a:blip r:embed="rId2"/>
          <a:stretch>
            <a:fillRect/>
          </a:stretch>
        </p:blipFill>
        <p:spPr>
          <a:xfrm>
            <a:off x="1634067" y="48893"/>
            <a:ext cx="8966199" cy="6731991"/>
          </a:xfrm>
          <a:prstGeom prst="rect">
            <a:avLst/>
          </a:prstGeom>
        </p:spPr>
      </p:pic>
    </p:spTree>
    <p:extLst>
      <p:ext uri="{BB962C8B-B14F-4D97-AF65-F5344CB8AC3E}">
        <p14:creationId xmlns:p14="http://schemas.microsoft.com/office/powerpoint/2010/main" val="240944730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EF714C34-E049-F546-BD66-1D56E08A159D}"/>
              </a:ext>
            </a:extLst>
          </p:cNvPr>
          <p:cNvPicPr>
            <a:picLocks noChangeAspect="1"/>
          </p:cNvPicPr>
          <p:nvPr/>
        </p:nvPicPr>
        <p:blipFill>
          <a:blip r:embed="rId3"/>
          <a:stretch>
            <a:fillRect/>
          </a:stretch>
        </p:blipFill>
        <p:spPr>
          <a:xfrm>
            <a:off x="1605844" y="44261"/>
            <a:ext cx="9008533" cy="6769477"/>
          </a:xfrm>
          <a:prstGeom prst="rect">
            <a:avLst/>
          </a:prstGeom>
        </p:spPr>
      </p:pic>
    </p:spTree>
    <p:extLst>
      <p:ext uri="{BB962C8B-B14F-4D97-AF65-F5344CB8AC3E}">
        <p14:creationId xmlns:p14="http://schemas.microsoft.com/office/powerpoint/2010/main" val="297317426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59388694-0698-5334-35CE-1ACE0A1E9DF1}"/>
              </a:ext>
            </a:extLst>
          </p:cNvPr>
          <p:cNvPicPr>
            <a:picLocks noChangeAspect="1"/>
          </p:cNvPicPr>
          <p:nvPr/>
        </p:nvPicPr>
        <p:blipFill>
          <a:blip r:embed="rId2"/>
          <a:stretch>
            <a:fillRect/>
          </a:stretch>
        </p:blipFill>
        <p:spPr>
          <a:xfrm>
            <a:off x="1634067" y="40617"/>
            <a:ext cx="9079088" cy="6819097"/>
          </a:xfrm>
          <a:prstGeom prst="rect">
            <a:avLst/>
          </a:prstGeom>
        </p:spPr>
      </p:pic>
    </p:spTree>
    <p:extLst>
      <p:ext uri="{BB962C8B-B14F-4D97-AF65-F5344CB8AC3E}">
        <p14:creationId xmlns:p14="http://schemas.microsoft.com/office/powerpoint/2010/main" val="262896319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AE2F530-C5E4-0CE0-CCCC-47836C89BB2F}"/>
              </a:ext>
            </a:extLst>
          </p:cNvPr>
          <p:cNvPicPr>
            <a:picLocks noChangeAspect="1"/>
          </p:cNvPicPr>
          <p:nvPr/>
        </p:nvPicPr>
        <p:blipFill>
          <a:blip r:embed="rId2"/>
          <a:stretch>
            <a:fillRect/>
          </a:stretch>
        </p:blipFill>
        <p:spPr>
          <a:xfrm>
            <a:off x="1620982" y="49654"/>
            <a:ext cx="9088581" cy="6758691"/>
          </a:xfrm>
          <a:prstGeom prst="rect">
            <a:avLst/>
          </a:prstGeom>
        </p:spPr>
      </p:pic>
    </p:spTree>
    <p:extLst>
      <p:ext uri="{BB962C8B-B14F-4D97-AF65-F5344CB8AC3E}">
        <p14:creationId xmlns:p14="http://schemas.microsoft.com/office/powerpoint/2010/main" val="129507594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F4B210C-0454-94F2-72C9-E5D6B1A6FDCA}"/>
              </a:ext>
            </a:extLst>
          </p:cNvPr>
          <p:cNvPicPr>
            <a:picLocks noChangeAspect="1"/>
          </p:cNvPicPr>
          <p:nvPr/>
        </p:nvPicPr>
        <p:blipFill>
          <a:blip r:embed="rId2"/>
          <a:stretch>
            <a:fillRect/>
          </a:stretch>
        </p:blipFill>
        <p:spPr>
          <a:xfrm>
            <a:off x="1634836" y="63013"/>
            <a:ext cx="9019309" cy="6704264"/>
          </a:xfrm>
          <a:prstGeom prst="rect">
            <a:avLst/>
          </a:prstGeom>
        </p:spPr>
      </p:pic>
    </p:spTree>
    <p:extLst>
      <p:ext uri="{BB962C8B-B14F-4D97-AF65-F5344CB8AC3E}">
        <p14:creationId xmlns:p14="http://schemas.microsoft.com/office/powerpoint/2010/main" val="202244268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B1B8E9D-90F3-9927-65B1-33398B45EE31}"/>
              </a:ext>
            </a:extLst>
          </p:cNvPr>
          <p:cNvPicPr>
            <a:picLocks noChangeAspect="1"/>
          </p:cNvPicPr>
          <p:nvPr/>
        </p:nvPicPr>
        <p:blipFill>
          <a:blip r:embed="rId3"/>
          <a:stretch>
            <a:fillRect/>
          </a:stretch>
        </p:blipFill>
        <p:spPr>
          <a:xfrm>
            <a:off x="1579418" y="51187"/>
            <a:ext cx="9102436" cy="6769480"/>
          </a:xfrm>
          <a:prstGeom prst="rect">
            <a:avLst/>
          </a:prstGeom>
        </p:spPr>
      </p:pic>
    </p:spTree>
    <p:extLst>
      <p:ext uri="{BB962C8B-B14F-4D97-AF65-F5344CB8AC3E}">
        <p14:creationId xmlns:p14="http://schemas.microsoft.com/office/powerpoint/2010/main" val="346552605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CDFB603-43BC-E9C6-5739-B60029EE3FC2}"/>
              </a:ext>
            </a:extLst>
          </p:cNvPr>
          <p:cNvPicPr>
            <a:picLocks noChangeAspect="1"/>
          </p:cNvPicPr>
          <p:nvPr/>
        </p:nvPicPr>
        <p:blipFill>
          <a:blip r:embed="rId2"/>
          <a:stretch>
            <a:fillRect/>
          </a:stretch>
        </p:blipFill>
        <p:spPr>
          <a:xfrm>
            <a:off x="1620982" y="-4230"/>
            <a:ext cx="9171708" cy="6811042"/>
          </a:xfrm>
          <a:prstGeom prst="rect">
            <a:avLst/>
          </a:prstGeom>
        </p:spPr>
      </p:pic>
    </p:spTree>
    <p:extLst>
      <p:ext uri="{BB962C8B-B14F-4D97-AF65-F5344CB8AC3E}">
        <p14:creationId xmlns:p14="http://schemas.microsoft.com/office/powerpoint/2010/main" val="4119415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840DAD1-3BD5-4FF3-85D8-CBFD5F4BCC6F}"/>
              </a:ext>
            </a:extLst>
          </p:cNvPr>
          <p:cNvPicPr>
            <a:picLocks noChangeAspect="1"/>
          </p:cNvPicPr>
          <p:nvPr/>
        </p:nvPicPr>
        <p:blipFill>
          <a:blip r:embed="rId4"/>
          <a:stretch>
            <a:fillRect/>
          </a:stretch>
        </p:blipFill>
        <p:spPr>
          <a:xfrm>
            <a:off x="1629937" y="46156"/>
            <a:ext cx="9071517" cy="6747103"/>
          </a:xfrm>
          <a:prstGeom prst="rect">
            <a:avLst/>
          </a:prstGeom>
        </p:spPr>
      </p:pic>
    </p:spTree>
    <p:extLst>
      <p:ext uri="{BB962C8B-B14F-4D97-AF65-F5344CB8AC3E}">
        <p14:creationId xmlns:p14="http://schemas.microsoft.com/office/powerpoint/2010/main" val="2563667895"/>
      </p:ext>
    </p:extLst>
  </p:cSld>
  <p:clrMapOvr>
    <a:masterClrMapping/>
  </p:clrMapOvr>
  <p:extLst>
    <p:ext uri="{6950BFC3-D8DA-4A85-94F7-54DA5524770B}">
      <p188:commentRel xmlns:p188="http://schemas.microsoft.com/office/powerpoint/2018/8/main" r:id="rId3"/>
    </p:ext>
  </p:extLs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4B6875A3-C679-3878-3E5A-7D9C386C40CC}"/>
              </a:ext>
            </a:extLst>
          </p:cNvPr>
          <p:cNvPicPr>
            <a:picLocks noChangeAspect="1"/>
          </p:cNvPicPr>
          <p:nvPr/>
        </p:nvPicPr>
        <p:blipFill>
          <a:blip r:embed="rId3"/>
          <a:stretch>
            <a:fillRect/>
          </a:stretch>
        </p:blipFill>
        <p:spPr>
          <a:xfrm>
            <a:off x="1676400" y="-4231"/>
            <a:ext cx="9157854" cy="6811043"/>
          </a:xfrm>
          <a:prstGeom prst="rect">
            <a:avLst/>
          </a:prstGeom>
        </p:spPr>
      </p:pic>
    </p:spTree>
    <p:extLst>
      <p:ext uri="{BB962C8B-B14F-4D97-AF65-F5344CB8AC3E}">
        <p14:creationId xmlns:p14="http://schemas.microsoft.com/office/powerpoint/2010/main" val="239067255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1FF0E54-090E-F78B-4674-C3263733F9F4}"/>
              </a:ext>
            </a:extLst>
          </p:cNvPr>
          <p:cNvPicPr>
            <a:picLocks noChangeAspect="1"/>
          </p:cNvPicPr>
          <p:nvPr/>
        </p:nvPicPr>
        <p:blipFill>
          <a:blip r:embed="rId3"/>
          <a:stretch>
            <a:fillRect/>
          </a:stretch>
        </p:blipFill>
        <p:spPr>
          <a:xfrm>
            <a:off x="1634836" y="47597"/>
            <a:ext cx="8963890" cy="6735095"/>
          </a:xfrm>
          <a:prstGeom prst="rect">
            <a:avLst/>
          </a:prstGeom>
        </p:spPr>
      </p:pic>
      <p:sp>
        <p:nvSpPr>
          <p:cNvPr id="3" name="TextBox 2">
            <a:extLst>
              <a:ext uri="{FF2B5EF4-FFF2-40B4-BE49-F238E27FC236}">
                <a16:creationId xmlns:a16="http://schemas.microsoft.com/office/drawing/2014/main" id="{978EA2A4-CE4F-F5B4-2A90-AE18068D8BD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ru-RU" dirty="0"/>
          </a:p>
        </p:txBody>
      </p:sp>
    </p:spTree>
    <p:extLst>
      <p:ext uri="{BB962C8B-B14F-4D97-AF65-F5344CB8AC3E}">
        <p14:creationId xmlns:p14="http://schemas.microsoft.com/office/powerpoint/2010/main" val="293651737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138D231-2716-8106-DED2-3FE965F6DCE1}"/>
              </a:ext>
            </a:extLst>
          </p:cNvPr>
          <p:cNvPicPr>
            <a:picLocks noChangeAspect="1"/>
          </p:cNvPicPr>
          <p:nvPr/>
        </p:nvPicPr>
        <p:blipFill>
          <a:blip r:embed="rId3"/>
          <a:stretch>
            <a:fillRect/>
          </a:stretch>
        </p:blipFill>
        <p:spPr>
          <a:xfrm>
            <a:off x="1620982" y="54295"/>
            <a:ext cx="9074727" cy="6735555"/>
          </a:xfrm>
          <a:prstGeom prst="rect">
            <a:avLst/>
          </a:prstGeom>
        </p:spPr>
      </p:pic>
    </p:spTree>
    <p:extLst>
      <p:ext uri="{BB962C8B-B14F-4D97-AF65-F5344CB8AC3E}">
        <p14:creationId xmlns:p14="http://schemas.microsoft.com/office/powerpoint/2010/main" val="366163702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9086B691-D51D-35F4-32F3-5C150C3F57A4}"/>
              </a:ext>
            </a:extLst>
          </p:cNvPr>
          <p:cNvPicPr>
            <a:picLocks noChangeAspect="1"/>
          </p:cNvPicPr>
          <p:nvPr/>
        </p:nvPicPr>
        <p:blipFill>
          <a:blip r:embed="rId3"/>
          <a:stretch>
            <a:fillRect/>
          </a:stretch>
        </p:blipFill>
        <p:spPr>
          <a:xfrm>
            <a:off x="1676400" y="39913"/>
            <a:ext cx="9130145" cy="6778175"/>
          </a:xfrm>
          <a:prstGeom prst="rect">
            <a:avLst/>
          </a:prstGeom>
        </p:spPr>
      </p:pic>
    </p:spTree>
    <p:extLst>
      <p:ext uri="{BB962C8B-B14F-4D97-AF65-F5344CB8AC3E}">
        <p14:creationId xmlns:p14="http://schemas.microsoft.com/office/powerpoint/2010/main" val="17017668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ECC88E5-68B7-9049-4F03-FFA97EABFF6C}"/>
              </a:ext>
            </a:extLst>
          </p:cNvPr>
          <p:cNvPicPr>
            <a:picLocks noChangeAspect="1"/>
          </p:cNvPicPr>
          <p:nvPr/>
        </p:nvPicPr>
        <p:blipFill>
          <a:blip r:embed="rId2"/>
          <a:stretch>
            <a:fillRect/>
          </a:stretch>
        </p:blipFill>
        <p:spPr>
          <a:xfrm>
            <a:off x="1593273" y="74802"/>
            <a:ext cx="8950036" cy="6722250"/>
          </a:xfrm>
          <a:prstGeom prst="rect">
            <a:avLst/>
          </a:prstGeom>
        </p:spPr>
      </p:pic>
    </p:spTree>
    <p:extLst>
      <p:ext uri="{BB962C8B-B14F-4D97-AF65-F5344CB8AC3E}">
        <p14:creationId xmlns:p14="http://schemas.microsoft.com/office/powerpoint/2010/main" val="45608448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81D661A2-F281-F9DF-B2B7-DC84D651A3D5}"/>
              </a:ext>
            </a:extLst>
          </p:cNvPr>
          <p:cNvPicPr>
            <a:picLocks noChangeAspect="1"/>
          </p:cNvPicPr>
          <p:nvPr/>
        </p:nvPicPr>
        <p:blipFill>
          <a:blip r:embed="rId3"/>
          <a:stretch>
            <a:fillRect/>
          </a:stretch>
        </p:blipFill>
        <p:spPr>
          <a:xfrm>
            <a:off x="1676400" y="59912"/>
            <a:ext cx="9005454" cy="6793595"/>
          </a:xfrm>
          <a:prstGeom prst="rect">
            <a:avLst/>
          </a:prstGeom>
        </p:spPr>
      </p:pic>
    </p:spTree>
    <p:extLst>
      <p:ext uri="{BB962C8B-B14F-4D97-AF65-F5344CB8AC3E}">
        <p14:creationId xmlns:p14="http://schemas.microsoft.com/office/powerpoint/2010/main" val="2634548663"/>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89B9986F-3251-F7DD-7E4B-042253095414}"/>
              </a:ext>
            </a:extLst>
          </p:cNvPr>
          <p:cNvPicPr>
            <a:picLocks noChangeAspect="1"/>
          </p:cNvPicPr>
          <p:nvPr/>
        </p:nvPicPr>
        <p:blipFill>
          <a:blip r:embed="rId3"/>
          <a:stretch>
            <a:fillRect/>
          </a:stretch>
        </p:blipFill>
        <p:spPr>
          <a:xfrm>
            <a:off x="1634836" y="49682"/>
            <a:ext cx="9185563" cy="6814053"/>
          </a:xfrm>
          <a:prstGeom prst="rect">
            <a:avLst/>
          </a:prstGeom>
        </p:spPr>
      </p:pic>
    </p:spTree>
    <p:extLst>
      <p:ext uri="{BB962C8B-B14F-4D97-AF65-F5344CB8AC3E}">
        <p14:creationId xmlns:p14="http://schemas.microsoft.com/office/powerpoint/2010/main" val="110594597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3">
            <a:extLst>
              <a:ext uri="{FF2B5EF4-FFF2-40B4-BE49-F238E27FC236}">
                <a16:creationId xmlns:a16="http://schemas.microsoft.com/office/drawing/2014/main" id="{BCAA550C-C61A-67D9-779D-20E21CC30DB5}"/>
              </a:ext>
            </a:extLst>
          </p:cNvPr>
          <p:cNvPicPr>
            <a:picLocks noChangeAspect="1"/>
          </p:cNvPicPr>
          <p:nvPr/>
        </p:nvPicPr>
        <p:blipFill>
          <a:blip r:embed="rId3"/>
          <a:stretch>
            <a:fillRect/>
          </a:stretch>
        </p:blipFill>
        <p:spPr>
          <a:xfrm>
            <a:off x="1676400" y="50699"/>
            <a:ext cx="9074727" cy="6742746"/>
          </a:xfrm>
          <a:prstGeom prst="rect">
            <a:avLst/>
          </a:prstGeom>
        </p:spPr>
      </p:pic>
    </p:spTree>
    <p:extLst>
      <p:ext uri="{BB962C8B-B14F-4D97-AF65-F5344CB8AC3E}">
        <p14:creationId xmlns:p14="http://schemas.microsoft.com/office/powerpoint/2010/main" val="347194688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1D5E8B9-975C-45A6-E545-E4D012E3BC0D}"/>
              </a:ext>
            </a:extLst>
          </p:cNvPr>
          <p:cNvPicPr>
            <a:picLocks noChangeAspect="1"/>
          </p:cNvPicPr>
          <p:nvPr/>
        </p:nvPicPr>
        <p:blipFill>
          <a:blip r:embed="rId3"/>
          <a:stretch>
            <a:fillRect/>
          </a:stretch>
        </p:blipFill>
        <p:spPr>
          <a:xfrm>
            <a:off x="1579418" y="60822"/>
            <a:ext cx="9157854" cy="6791773"/>
          </a:xfrm>
          <a:prstGeom prst="rect">
            <a:avLst/>
          </a:prstGeom>
        </p:spPr>
      </p:pic>
    </p:spTree>
    <p:extLst>
      <p:ext uri="{BB962C8B-B14F-4D97-AF65-F5344CB8AC3E}">
        <p14:creationId xmlns:p14="http://schemas.microsoft.com/office/powerpoint/2010/main" val="1056467822"/>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CD8163C-8518-3B63-2338-4338152BEDC2}"/>
              </a:ext>
            </a:extLst>
          </p:cNvPr>
          <p:cNvPicPr>
            <a:picLocks noChangeAspect="1"/>
          </p:cNvPicPr>
          <p:nvPr/>
        </p:nvPicPr>
        <p:blipFill>
          <a:blip r:embed="rId3"/>
          <a:stretch>
            <a:fillRect/>
          </a:stretch>
        </p:blipFill>
        <p:spPr>
          <a:xfrm>
            <a:off x="1676400" y="64000"/>
            <a:ext cx="9074727" cy="6743854"/>
          </a:xfrm>
          <a:prstGeom prst="rect">
            <a:avLst/>
          </a:prstGeom>
        </p:spPr>
      </p:pic>
    </p:spTree>
    <p:extLst>
      <p:ext uri="{BB962C8B-B14F-4D97-AF65-F5344CB8AC3E}">
        <p14:creationId xmlns:p14="http://schemas.microsoft.com/office/powerpoint/2010/main" val="4096446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BAEA254-6404-44FB-80B1-2926B472B861}"/>
              </a:ext>
            </a:extLst>
          </p:cNvPr>
          <p:cNvPicPr>
            <a:picLocks noChangeAspect="1"/>
          </p:cNvPicPr>
          <p:nvPr/>
        </p:nvPicPr>
        <p:blipFill>
          <a:blip r:embed="rId2"/>
          <a:stretch>
            <a:fillRect/>
          </a:stretch>
        </p:blipFill>
        <p:spPr>
          <a:xfrm>
            <a:off x="1620644" y="25997"/>
            <a:ext cx="9062224" cy="6806006"/>
          </a:xfrm>
          <a:prstGeom prst="rect">
            <a:avLst/>
          </a:prstGeom>
        </p:spPr>
      </p:pic>
    </p:spTree>
    <p:extLst>
      <p:ext uri="{BB962C8B-B14F-4D97-AF65-F5344CB8AC3E}">
        <p14:creationId xmlns:p14="http://schemas.microsoft.com/office/powerpoint/2010/main" val="307401239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DA1BE7D-7748-97D9-7B4D-B21032E0382D}"/>
              </a:ext>
            </a:extLst>
          </p:cNvPr>
          <p:cNvPicPr>
            <a:picLocks noChangeAspect="1"/>
          </p:cNvPicPr>
          <p:nvPr/>
        </p:nvPicPr>
        <p:blipFill>
          <a:blip r:embed="rId3"/>
          <a:stretch>
            <a:fillRect/>
          </a:stretch>
        </p:blipFill>
        <p:spPr>
          <a:xfrm>
            <a:off x="1676400" y="-6284"/>
            <a:ext cx="9199418" cy="6870568"/>
          </a:xfrm>
          <a:prstGeom prst="rect">
            <a:avLst/>
          </a:prstGeom>
        </p:spPr>
      </p:pic>
    </p:spTree>
    <p:extLst>
      <p:ext uri="{BB962C8B-B14F-4D97-AF65-F5344CB8AC3E}">
        <p14:creationId xmlns:p14="http://schemas.microsoft.com/office/powerpoint/2010/main" val="2963977452"/>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5A6414D7-B2EF-1777-E0FE-510616893A31}"/>
              </a:ext>
            </a:extLst>
          </p:cNvPr>
          <p:cNvPicPr>
            <a:picLocks noChangeAspect="1"/>
          </p:cNvPicPr>
          <p:nvPr/>
        </p:nvPicPr>
        <p:blipFill>
          <a:blip r:embed="rId3"/>
          <a:stretch>
            <a:fillRect/>
          </a:stretch>
        </p:blipFill>
        <p:spPr>
          <a:xfrm>
            <a:off x="1676400" y="37333"/>
            <a:ext cx="9130145" cy="6783334"/>
          </a:xfrm>
          <a:prstGeom prst="rect">
            <a:avLst/>
          </a:prstGeom>
        </p:spPr>
      </p:pic>
    </p:spTree>
    <p:extLst>
      <p:ext uri="{BB962C8B-B14F-4D97-AF65-F5344CB8AC3E}">
        <p14:creationId xmlns:p14="http://schemas.microsoft.com/office/powerpoint/2010/main" val="704358543"/>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6A5F0C3-E62A-CDB9-98D8-29C71769981B}"/>
              </a:ext>
            </a:extLst>
          </p:cNvPr>
          <p:cNvPicPr>
            <a:picLocks noChangeAspect="1"/>
          </p:cNvPicPr>
          <p:nvPr/>
        </p:nvPicPr>
        <p:blipFill>
          <a:blip r:embed="rId3"/>
          <a:stretch>
            <a:fillRect/>
          </a:stretch>
        </p:blipFill>
        <p:spPr>
          <a:xfrm>
            <a:off x="1676400" y="58334"/>
            <a:ext cx="9074727" cy="6727477"/>
          </a:xfrm>
          <a:prstGeom prst="rect">
            <a:avLst/>
          </a:prstGeom>
        </p:spPr>
      </p:pic>
    </p:spTree>
    <p:extLst>
      <p:ext uri="{BB962C8B-B14F-4D97-AF65-F5344CB8AC3E}">
        <p14:creationId xmlns:p14="http://schemas.microsoft.com/office/powerpoint/2010/main" val="187265038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57CBADF-701F-D662-01CF-BF97D61D9924}"/>
              </a:ext>
            </a:extLst>
          </p:cNvPr>
          <p:cNvPicPr>
            <a:picLocks noChangeAspect="1"/>
          </p:cNvPicPr>
          <p:nvPr/>
        </p:nvPicPr>
        <p:blipFill>
          <a:blip r:embed="rId3"/>
          <a:stretch>
            <a:fillRect/>
          </a:stretch>
        </p:blipFill>
        <p:spPr>
          <a:xfrm>
            <a:off x="1676400" y="88632"/>
            <a:ext cx="8922327" cy="6708445"/>
          </a:xfrm>
          <a:prstGeom prst="rect">
            <a:avLst/>
          </a:prstGeom>
        </p:spPr>
      </p:pic>
    </p:spTree>
    <p:extLst>
      <p:ext uri="{BB962C8B-B14F-4D97-AF65-F5344CB8AC3E}">
        <p14:creationId xmlns:p14="http://schemas.microsoft.com/office/powerpoint/2010/main" val="227762319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78D63A6-0B94-07E4-4F9B-FE790BB85866}"/>
              </a:ext>
            </a:extLst>
          </p:cNvPr>
          <p:cNvPicPr>
            <a:picLocks noChangeAspect="1"/>
          </p:cNvPicPr>
          <p:nvPr/>
        </p:nvPicPr>
        <p:blipFill>
          <a:blip r:embed="rId2"/>
          <a:stretch>
            <a:fillRect/>
          </a:stretch>
        </p:blipFill>
        <p:spPr>
          <a:xfrm>
            <a:off x="1620982" y="-2656"/>
            <a:ext cx="9185563" cy="6821749"/>
          </a:xfrm>
          <a:prstGeom prst="rect">
            <a:avLst/>
          </a:prstGeom>
        </p:spPr>
      </p:pic>
    </p:spTree>
    <p:extLst>
      <p:ext uri="{BB962C8B-B14F-4D97-AF65-F5344CB8AC3E}">
        <p14:creationId xmlns:p14="http://schemas.microsoft.com/office/powerpoint/2010/main" val="34708865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EAC2B37C-7762-C979-6599-9DA6EC1E40D8}"/>
              </a:ext>
            </a:extLst>
          </p:cNvPr>
          <p:cNvPicPr>
            <a:picLocks noChangeAspect="1"/>
          </p:cNvPicPr>
          <p:nvPr/>
        </p:nvPicPr>
        <p:blipFill>
          <a:blip r:embed="rId3"/>
          <a:stretch>
            <a:fillRect/>
          </a:stretch>
        </p:blipFill>
        <p:spPr>
          <a:xfrm>
            <a:off x="1565564" y="46574"/>
            <a:ext cx="8963890" cy="6737142"/>
          </a:xfrm>
          <a:prstGeom prst="rect">
            <a:avLst/>
          </a:prstGeom>
        </p:spPr>
      </p:pic>
    </p:spTree>
    <p:extLst>
      <p:ext uri="{BB962C8B-B14F-4D97-AF65-F5344CB8AC3E}">
        <p14:creationId xmlns:p14="http://schemas.microsoft.com/office/powerpoint/2010/main" val="190745373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F70D4E6-7835-0277-8A94-290D60200185}"/>
              </a:ext>
            </a:extLst>
          </p:cNvPr>
          <p:cNvPicPr>
            <a:picLocks noChangeAspect="1"/>
          </p:cNvPicPr>
          <p:nvPr/>
        </p:nvPicPr>
        <p:blipFill>
          <a:blip r:embed="rId2"/>
          <a:stretch>
            <a:fillRect/>
          </a:stretch>
        </p:blipFill>
        <p:spPr>
          <a:xfrm>
            <a:off x="1607127" y="-1179"/>
            <a:ext cx="9185563" cy="6818794"/>
          </a:xfrm>
          <a:prstGeom prst="rect">
            <a:avLst/>
          </a:prstGeom>
        </p:spPr>
      </p:pic>
    </p:spTree>
    <p:extLst>
      <p:ext uri="{BB962C8B-B14F-4D97-AF65-F5344CB8AC3E}">
        <p14:creationId xmlns:p14="http://schemas.microsoft.com/office/powerpoint/2010/main" val="220715165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E5EEF60-EE0F-FD96-6300-2B63965CDB97}"/>
              </a:ext>
            </a:extLst>
          </p:cNvPr>
          <p:cNvPicPr>
            <a:picLocks noChangeAspect="1"/>
          </p:cNvPicPr>
          <p:nvPr/>
        </p:nvPicPr>
        <p:blipFill>
          <a:blip r:embed="rId2"/>
          <a:stretch>
            <a:fillRect/>
          </a:stretch>
        </p:blipFill>
        <p:spPr>
          <a:xfrm>
            <a:off x="1676400" y="37333"/>
            <a:ext cx="9088581" cy="6755625"/>
          </a:xfrm>
          <a:prstGeom prst="rect">
            <a:avLst/>
          </a:prstGeom>
        </p:spPr>
      </p:pic>
    </p:spTree>
    <p:extLst>
      <p:ext uri="{BB962C8B-B14F-4D97-AF65-F5344CB8AC3E}">
        <p14:creationId xmlns:p14="http://schemas.microsoft.com/office/powerpoint/2010/main" val="365191682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4D1F7F4-83BB-6C6A-F75F-E196C4A42D2F}"/>
              </a:ext>
            </a:extLst>
          </p:cNvPr>
          <p:cNvPicPr>
            <a:picLocks noChangeAspect="1"/>
          </p:cNvPicPr>
          <p:nvPr/>
        </p:nvPicPr>
        <p:blipFill>
          <a:blip r:embed="rId3"/>
          <a:stretch>
            <a:fillRect/>
          </a:stretch>
        </p:blipFill>
        <p:spPr>
          <a:xfrm>
            <a:off x="1676400" y="53240"/>
            <a:ext cx="9047018" cy="6723810"/>
          </a:xfrm>
          <a:prstGeom prst="rect">
            <a:avLst/>
          </a:prstGeom>
        </p:spPr>
      </p:pic>
    </p:spTree>
    <p:extLst>
      <p:ext uri="{BB962C8B-B14F-4D97-AF65-F5344CB8AC3E}">
        <p14:creationId xmlns:p14="http://schemas.microsoft.com/office/powerpoint/2010/main" val="2486232240"/>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A75EE5D-18A2-490C-FC56-B921761D55E8}"/>
              </a:ext>
            </a:extLst>
          </p:cNvPr>
          <p:cNvPicPr>
            <a:picLocks noChangeAspect="1"/>
          </p:cNvPicPr>
          <p:nvPr/>
        </p:nvPicPr>
        <p:blipFill>
          <a:blip r:embed="rId2"/>
          <a:stretch>
            <a:fillRect/>
          </a:stretch>
        </p:blipFill>
        <p:spPr>
          <a:xfrm>
            <a:off x="1676400" y="6034"/>
            <a:ext cx="9060872" cy="6845931"/>
          </a:xfrm>
          <a:prstGeom prst="rect">
            <a:avLst/>
          </a:prstGeom>
        </p:spPr>
      </p:pic>
    </p:spTree>
    <p:extLst>
      <p:ext uri="{BB962C8B-B14F-4D97-AF65-F5344CB8AC3E}">
        <p14:creationId xmlns:p14="http://schemas.microsoft.com/office/powerpoint/2010/main" val="3063315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EAD029A-96EE-418E-B9DD-44BDB91AB06E}"/>
              </a:ext>
            </a:extLst>
          </p:cNvPr>
          <p:cNvSpPr>
            <a:spLocks noGrp="1"/>
          </p:cNvSpPr>
          <p:nvPr>
            <p:ph idx="4294967295"/>
          </p:nvPr>
        </p:nvSpPr>
        <p:spPr>
          <a:xfrm>
            <a:off x="1715429" y="1102112"/>
            <a:ext cx="6517888" cy="2086982"/>
          </a:xfrm>
        </p:spPr>
        <p:txBody>
          <a:bodyPr vert="horz" lIns="91440" tIns="45720" rIns="91440" bIns="45720" rtlCol="0" anchor="t">
            <a:normAutofit/>
          </a:bodyPr>
          <a:lstStyle/>
          <a:p>
            <a:r>
              <a:rPr lang="ru-RU" dirty="0">
                <a:ea typeface="+mn-lt"/>
                <a:cs typeface="+mn-lt"/>
              </a:rPr>
              <a:t>3. SDN Layer 2 </a:t>
            </a:r>
            <a:r>
              <a:rPr lang="ru-RU" dirty="0" err="1">
                <a:ea typeface="+mn-lt"/>
                <a:cs typeface="+mn-lt"/>
              </a:rPr>
              <a:t>Networking</a:t>
            </a:r>
            <a:r>
              <a:rPr lang="ru-RU" dirty="0">
                <a:ea typeface="+mn-lt"/>
                <a:cs typeface="+mn-lt"/>
              </a:rPr>
              <a:t> </a:t>
            </a:r>
            <a:r>
              <a:rPr lang="ru-RU" dirty="0" err="1">
                <a:ea typeface="+mn-lt"/>
                <a:cs typeface="+mn-lt"/>
              </a:rPr>
              <a:t>Principles</a:t>
            </a:r>
            <a:endParaRPr lang="ru-RU"/>
          </a:p>
          <a:p>
            <a:r>
              <a:rPr lang="ru-RU" dirty="0">
                <a:ea typeface="+mn-lt"/>
                <a:cs typeface="+mn-lt"/>
              </a:rPr>
              <a:t>3.1 Control Channel </a:t>
            </a:r>
            <a:r>
              <a:rPr lang="ru-RU" dirty="0" err="1">
                <a:ea typeface="+mn-lt"/>
                <a:cs typeface="+mn-lt"/>
              </a:rPr>
              <a:t>Overview</a:t>
            </a:r>
            <a:endParaRPr lang="ru-RU" dirty="0"/>
          </a:p>
          <a:p>
            <a:r>
              <a:rPr lang="ru-RU" dirty="0">
                <a:ea typeface="+mn-lt"/>
                <a:cs typeface="+mn-lt"/>
              </a:rPr>
              <a:t>3.2 Ethernet </a:t>
            </a:r>
            <a:r>
              <a:rPr lang="ru-RU" dirty="0" err="1">
                <a:ea typeface="+mn-lt"/>
                <a:cs typeface="+mn-lt"/>
              </a:rPr>
              <a:t>Networking</a:t>
            </a:r>
            <a:r>
              <a:rPr lang="ru-RU" dirty="0">
                <a:ea typeface="+mn-lt"/>
                <a:cs typeface="+mn-lt"/>
              </a:rPr>
              <a:t> </a:t>
            </a:r>
            <a:r>
              <a:rPr lang="ru-RU" dirty="0" err="1">
                <a:ea typeface="+mn-lt"/>
                <a:cs typeface="+mn-lt"/>
              </a:rPr>
              <a:t>Principles</a:t>
            </a:r>
            <a:endParaRPr lang="ru-RU" dirty="0" err="1"/>
          </a:p>
          <a:p>
            <a:endParaRPr lang="ru-RU" dirty="0"/>
          </a:p>
        </p:txBody>
      </p:sp>
    </p:spTree>
    <p:extLst>
      <p:ext uri="{BB962C8B-B14F-4D97-AF65-F5344CB8AC3E}">
        <p14:creationId xmlns:p14="http://schemas.microsoft.com/office/powerpoint/2010/main" val="771711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350C6A8C-EBD3-4767-8A2C-23AC630406E4}"/>
              </a:ext>
            </a:extLst>
          </p:cNvPr>
          <p:cNvPicPr>
            <a:picLocks noChangeAspect="1"/>
          </p:cNvPicPr>
          <p:nvPr/>
        </p:nvPicPr>
        <p:blipFill>
          <a:blip r:embed="rId2"/>
          <a:stretch>
            <a:fillRect/>
          </a:stretch>
        </p:blipFill>
        <p:spPr>
          <a:xfrm>
            <a:off x="1639229" y="46683"/>
            <a:ext cx="9080809" cy="6755343"/>
          </a:xfrm>
          <a:prstGeom prst="rect">
            <a:avLst/>
          </a:prstGeom>
        </p:spPr>
      </p:pic>
    </p:spTree>
    <p:extLst>
      <p:ext uri="{BB962C8B-B14F-4D97-AF65-F5344CB8AC3E}">
        <p14:creationId xmlns:p14="http://schemas.microsoft.com/office/powerpoint/2010/main" val="2903425341"/>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0D8258FF-780E-4BA6-73AD-55DB605F59C0}"/>
              </a:ext>
            </a:extLst>
          </p:cNvPr>
          <p:cNvPicPr>
            <a:picLocks noChangeAspect="1"/>
          </p:cNvPicPr>
          <p:nvPr/>
        </p:nvPicPr>
        <p:blipFill>
          <a:blip r:embed="rId3"/>
          <a:stretch>
            <a:fillRect/>
          </a:stretch>
        </p:blipFill>
        <p:spPr>
          <a:xfrm>
            <a:off x="1607127" y="45541"/>
            <a:ext cx="8977745" cy="6753062"/>
          </a:xfrm>
          <a:prstGeom prst="rect">
            <a:avLst/>
          </a:prstGeom>
        </p:spPr>
      </p:pic>
    </p:spTree>
    <p:extLst>
      <p:ext uri="{BB962C8B-B14F-4D97-AF65-F5344CB8AC3E}">
        <p14:creationId xmlns:p14="http://schemas.microsoft.com/office/powerpoint/2010/main" val="800214213"/>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E42C2CC9-61DD-1A8E-5482-DBBD936D462B}"/>
              </a:ext>
            </a:extLst>
          </p:cNvPr>
          <p:cNvPicPr>
            <a:picLocks noChangeAspect="1"/>
          </p:cNvPicPr>
          <p:nvPr/>
        </p:nvPicPr>
        <p:blipFill>
          <a:blip r:embed="rId3"/>
          <a:stretch>
            <a:fillRect/>
          </a:stretch>
        </p:blipFill>
        <p:spPr>
          <a:xfrm>
            <a:off x="1676400" y="57347"/>
            <a:ext cx="9088581" cy="6743305"/>
          </a:xfrm>
          <a:prstGeom prst="rect">
            <a:avLst/>
          </a:prstGeom>
        </p:spPr>
      </p:pic>
    </p:spTree>
    <p:extLst>
      <p:ext uri="{BB962C8B-B14F-4D97-AF65-F5344CB8AC3E}">
        <p14:creationId xmlns:p14="http://schemas.microsoft.com/office/powerpoint/2010/main" val="73294753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1AF82AA-B1EF-6E63-18EC-D92208B2E157}"/>
              </a:ext>
            </a:extLst>
          </p:cNvPr>
          <p:cNvPicPr>
            <a:picLocks noChangeAspect="1"/>
          </p:cNvPicPr>
          <p:nvPr/>
        </p:nvPicPr>
        <p:blipFill>
          <a:blip r:embed="rId3"/>
          <a:stretch>
            <a:fillRect/>
          </a:stretch>
        </p:blipFill>
        <p:spPr>
          <a:xfrm>
            <a:off x="1676400" y="53714"/>
            <a:ext cx="9102436" cy="6764425"/>
          </a:xfrm>
          <a:prstGeom prst="rect">
            <a:avLst/>
          </a:prstGeom>
        </p:spPr>
      </p:pic>
    </p:spTree>
    <p:extLst>
      <p:ext uri="{BB962C8B-B14F-4D97-AF65-F5344CB8AC3E}">
        <p14:creationId xmlns:p14="http://schemas.microsoft.com/office/powerpoint/2010/main" val="342874088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E5D55281-8136-EDED-7E49-9CD02E68B617}"/>
              </a:ext>
            </a:extLst>
          </p:cNvPr>
          <p:cNvPicPr>
            <a:picLocks noChangeAspect="1"/>
          </p:cNvPicPr>
          <p:nvPr/>
        </p:nvPicPr>
        <p:blipFill>
          <a:blip r:embed="rId2"/>
          <a:stretch>
            <a:fillRect/>
          </a:stretch>
        </p:blipFill>
        <p:spPr>
          <a:xfrm>
            <a:off x="1634836" y="47597"/>
            <a:ext cx="9019309" cy="6804368"/>
          </a:xfrm>
          <a:prstGeom prst="rect">
            <a:avLst/>
          </a:prstGeom>
        </p:spPr>
      </p:pic>
    </p:spTree>
    <p:extLst>
      <p:ext uri="{BB962C8B-B14F-4D97-AF65-F5344CB8AC3E}">
        <p14:creationId xmlns:p14="http://schemas.microsoft.com/office/powerpoint/2010/main" val="1051881476"/>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2F6D2A49-1943-793D-1B85-4667716C4202}"/>
              </a:ext>
            </a:extLst>
          </p:cNvPr>
          <p:cNvPicPr>
            <a:picLocks noChangeAspect="1"/>
          </p:cNvPicPr>
          <p:nvPr/>
        </p:nvPicPr>
        <p:blipFill>
          <a:blip r:embed="rId3"/>
          <a:stretch>
            <a:fillRect/>
          </a:stretch>
        </p:blipFill>
        <p:spPr>
          <a:xfrm>
            <a:off x="1620982" y="66617"/>
            <a:ext cx="9074727" cy="6738621"/>
          </a:xfrm>
          <a:prstGeom prst="rect">
            <a:avLst/>
          </a:prstGeom>
        </p:spPr>
      </p:pic>
    </p:spTree>
    <p:extLst>
      <p:ext uri="{BB962C8B-B14F-4D97-AF65-F5344CB8AC3E}">
        <p14:creationId xmlns:p14="http://schemas.microsoft.com/office/powerpoint/2010/main" val="266885129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36B6DFD2-B068-2F6B-6EF2-1986917D2788}"/>
              </a:ext>
            </a:extLst>
          </p:cNvPr>
          <p:cNvPicPr>
            <a:picLocks noChangeAspect="1"/>
          </p:cNvPicPr>
          <p:nvPr/>
        </p:nvPicPr>
        <p:blipFill>
          <a:blip r:embed="rId3"/>
          <a:stretch>
            <a:fillRect/>
          </a:stretch>
        </p:blipFill>
        <p:spPr>
          <a:xfrm>
            <a:off x="1676400" y="4518"/>
            <a:ext cx="9102436" cy="6751983"/>
          </a:xfrm>
          <a:prstGeom prst="rect">
            <a:avLst/>
          </a:prstGeom>
        </p:spPr>
      </p:pic>
    </p:spTree>
    <p:extLst>
      <p:ext uri="{BB962C8B-B14F-4D97-AF65-F5344CB8AC3E}">
        <p14:creationId xmlns:p14="http://schemas.microsoft.com/office/powerpoint/2010/main" val="149068214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DBF8D22-C375-3F1B-D733-4FF30A044A9E}"/>
              </a:ext>
            </a:extLst>
          </p:cNvPr>
          <p:cNvPicPr>
            <a:picLocks noChangeAspect="1"/>
          </p:cNvPicPr>
          <p:nvPr/>
        </p:nvPicPr>
        <p:blipFill>
          <a:blip r:embed="rId3"/>
          <a:stretch>
            <a:fillRect/>
          </a:stretch>
        </p:blipFill>
        <p:spPr>
          <a:xfrm>
            <a:off x="1607127" y="38908"/>
            <a:ext cx="9088581" cy="6752476"/>
          </a:xfrm>
          <a:prstGeom prst="rect">
            <a:avLst/>
          </a:prstGeom>
        </p:spPr>
      </p:pic>
    </p:spTree>
    <p:extLst>
      <p:ext uri="{BB962C8B-B14F-4D97-AF65-F5344CB8AC3E}">
        <p14:creationId xmlns:p14="http://schemas.microsoft.com/office/powerpoint/2010/main" val="2705854285"/>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E4998DD-C82C-46BE-FBE2-D0A91053F1F3}"/>
              </a:ext>
            </a:extLst>
          </p:cNvPr>
          <p:cNvPicPr>
            <a:picLocks noChangeAspect="1"/>
          </p:cNvPicPr>
          <p:nvPr/>
        </p:nvPicPr>
        <p:blipFill>
          <a:blip r:embed="rId2"/>
          <a:stretch>
            <a:fillRect/>
          </a:stretch>
        </p:blipFill>
        <p:spPr>
          <a:xfrm>
            <a:off x="1676400" y="53767"/>
            <a:ext cx="9130145" cy="6805884"/>
          </a:xfrm>
          <a:prstGeom prst="rect">
            <a:avLst/>
          </a:prstGeom>
        </p:spPr>
      </p:pic>
    </p:spTree>
    <p:extLst>
      <p:ext uri="{BB962C8B-B14F-4D97-AF65-F5344CB8AC3E}">
        <p14:creationId xmlns:p14="http://schemas.microsoft.com/office/powerpoint/2010/main" val="4231178238"/>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E7DB9299-AFE8-6C17-F91F-2CB1F358A3C1}"/>
              </a:ext>
            </a:extLst>
          </p:cNvPr>
          <p:cNvPicPr>
            <a:picLocks noChangeAspect="1"/>
          </p:cNvPicPr>
          <p:nvPr/>
        </p:nvPicPr>
        <p:blipFill>
          <a:blip r:embed="rId2"/>
          <a:stretch>
            <a:fillRect/>
          </a:stretch>
        </p:blipFill>
        <p:spPr>
          <a:xfrm>
            <a:off x="1676400" y="-6803"/>
            <a:ext cx="9157854" cy="6816187"/>
          </a:xfrm>
          <a:prstGeom prst="rect">
            <a:avLst/>
          </a:prstGeom>
        </p:spPr>
      </p:pic>
    </p:spTree>
    <p:extLst>
      <p:ext uri="{BB962C8B-B14F-4D97-AF65-F5344CB8AC3E}">
        <p14:creationId xmlns:p14="http://schemas.microsoft.com/office/powerpoint/2010/main" val="346035028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06E1AEE-29BB-603D-9A10-881869EC0E2F}"/>
              </a:ext>
            </a:extLst>
          </p:cNvPr>
          <p:cNvPicPr>
            <a:picLocks noChangeAspect="1"/>
          </p:cNvPicPr>
          <p:nvPr/>
        </p:nvPicPr>
        <p:blipFill>
          <a:blip r:embed="rId3"/>
          <a:stretch>
            <a:fillRect/>
          </a:stretch>
        </p:blipFill>
        <p:spPr>
          <a:xfrm>
            <a:off x="1676400" y="65565"/>
            <a:ext cx="9074727" cy="6740724"/>
          </a:xfrm>
          <a:prstGeom prst="rect">
            <a:avLst/>
          </a:prstGeom>
        </p:spPr>
      </p:pic>
    </p:spTree>
    <p:extLst>
      <p:ext uri="{BB962C8B-B14F-4D97-AF65-F5344CB8AC3E}">
        <p14:creationId xmlns:p14="http://schemas.microsoft.com/office/powerpoint/2010/main" val="3342553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8EDDFF64-5705-42CD-A41D-E15071209F59}"/>
              </a:ext>
            </a:extLst>
          </p:cNvPr>
          <p:cNvPicPr>
            <a:picLocks noChangeAspect="1"/>
          </p:cNvPicPr>
          <p:nvPr/>
        </p:nvPicPr>
        <p:blipFill>
          <a:blip r:embed="rId4"/>
          <a:stretch>
            <a:fillRect/>
          </a:stretch>
        </p:blipFill>
        <p:spPr>
          <a:xfrm>
            <a:off x="1620644" y="29108"/>
            <a:ext cx="9117980" cy="6781199"/>
          </a:xfrm>
          <a:prstGeom prst="rect">
            <a:avLst/>
          </a:prstGeom>
        </p:spPr>
      </p:pic>
    </p:spTree>
    <p:extLst>
      <p:ext uri="{BB962C8B-B14F-4D97-AF65-F5344CB8AC3E}">
        <p14:creationId xmlns:p14="http://schemas.microsoft.com/office/powerpoint/2010/main" val="3435639314"/>
      </p:ext>
    </p:extLst>
  </p:cSld>
  <p:clrMapOvr>
    <a:masterClrMapping/>
  </p:clrMapOvr>
  <p:extLst>
    <p:ext uri="{6950BFC3-D8DA-4A85-94F7-54DA5524770B}">
      <p188:commentRel xmlns:p188="http://schemas.microsoft.com/office/powerpoint/2018/8/main" r:id="rId3"/>
    </p:ext>
  </p:extLs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B6F4031-E831-9562-46FE-F6C8D0E48EF3}"/>
              </a:ext>
            </a:extLst>
          </p:cNvPr>
          <p:cNvPicPr>
            <a:picLocks noChangeAspect="1"/>
          </p:cNvPicPr>
          <p:nvPr/>
        </p:nvPicPr>
        <p:blipFill>
          <a:blip r:embed="rId3"/>
          <a:stretch>
            <a:fillRect/>
          </a:stretch>
        </p:blipFill>
        <p:spPr>
          <a:xfrm>
            <a:off x="1676400" y="56304"/>
            <a:ext cx="9033163" cy="6800810"/>
          </a:xfrm>
          <a:prstGeom prst="rect">
            <a:avLst/>
          </a:prstGeom>
        </p:spPr>
      </p:pic>
    </p:spTree>
    <p:extLst>
      <p:ext uri="{BB962C8B-B14F-4D97-AF65-F5344CB8AC3E}">
        <p14:creationId xmlns:p14="http://schemas.microsoft.com/office/powerpoint/2010/main" val="129101151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5A950783-99AC-BCEA-B6D1-9D051BA77F0F}"/>
              </a:ext>
            </a:extLst>
          </p:cNvPr>
          <p:cNvPicPr>
            <a:picLocks noChangeAspect="1"/>
          </p:cNvPicPr>
          <p:nvPr/>
        </p:nvPicPr>
        <p:blipFill>
          <a:blip r:embed="rId2"/>
          <a:stretch>
            <a:fillRect/>
          </a:stretch>
        </p:blipFill>
        <p:spPr>
          <a:xfrm>
            <a:off x="1620982" y="-2178"/>
            <a:ext cx="9157854" cy="6806937"/>
          </a:xfrm>
          <a:prstGeom prst="rect">
            <a:avLst/>
          </a:prstGeom>
        </p:spPr>
      </p:pic>
    </p:spTree>
    <p:extLst>
      <p:ext uri="{BB962C8B-B14F-4D97-AF65-F5344CB8AC3E}">
        <p14:creationId xmlns:p14="http://schemas.microsoft.com/office/powerpoint/2010/main" val="1027536606"/>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визитка, снимок экрана&#10;&#10;Автоматически созданное описание">
            <a:extLst>
              <a:ext uri="{FF2B5EF4-FFF2-40B4-BE49-F238E27FC236}">
                <a16:creationId xmlns:a16="http://schemas.microsoft.com/office/drawing/2014/main" id="{99D465DE-55B4-C2D6-A731-62D719088DF9}"/>
              </a:ext>
            </a:extLst>
          </p:cNvPr>
          <p:cNvPicPr>
            <a:picLocks noChangeAspect="1"/>
          </p:cNvPicPr>
          <p:nvPr/>
        </p:nvPicPr>
        <p:blipFill>
          <a:blip r:embed="rId2"/>
          <a:stretch>
            <a:fillRect/>
          </a:stretch>
        </p:blipFill>
        <p:spPr>
          <a:xfrm>
            <a:off x="1676400" y="-5242"/>
            <a:ext cx="9074727" cy="6743793"/>
          </a:xfrm>
          <a:prstGeom prst="rect">
            <a:avLst/>
          </a:prstGeom>
        </p:spPr>
      </p:pic>
    </p:spTree>
    <p:extLst>
      <p:ext uri="{BB962C8B-B14F-4D97-AF65-F5344CB8AC3E}">
        <p14:creationId xmlns:p14="http://schemas.microsoft.com/office/powerpoint/2010/main" val="106271588"/>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0135F11-4C9C-4676-267B-5310C9852F94}"/>
              </a:ext>
            </a:extLst>
          </p:cNvPr>
          <p:cNvPicPr>
            <a:picLocks noChangeAspect="1"/>
          </p:cNvPicPr>
          <p:nvPr/>
        </p:nvPicPr>
        <p:blipFill>
          <a:blip r:embed="rId2"/>
          <a:stretch>
            <a:fillRect/>
          </a:stretch>
        </p:blipFill>
        <p:spPr>
          <a:xfrm>
            <a:off x="1634836" y="45993"/>
            <a:ext cx="9047018" cy="6710596"/>
          </a:xfrm>
          <a:prstGeom prst="rect">
            <a:avLst/>
          </a:prstGeom>
        </p:spPr>
      </p:pic>
    </p:spTree>
    <p:extLst>
      <p:ext uri="{BB962C8B-B14F-4D97-AF65-F5344CB8AC3E}">
        <p14:creationId xmlns:p14="http://schemas.microsoft.com/office/powerpoint/2010/main" val="1606542492"/>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2A504E-314F-36A7-221E-529ECB96FD5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ru-RU"/>
              <a:t>Текст слайда</a:t>
            </a:r>
          </a:p>
        </p:txBody>
      </p:sp>
      <p:pic>
        <p:nvPicPr>
          <p:cNvPr id="3" name="Рисунок 3" descr="Изображение выглядит как текст&#10;&#10;Автоматически созданное описание">
            <a:extLst>
              <a:ext uri="{FF2B5EF4-FFF2-40B4-BE49-F238E27FC236}">
                <a16:creationId xmlns:a16="http://schemas.microsoft.com/office/drawing/2014/main" id="{A489FC22-CF08-2294-C4A0-C76C02336904}"/>
              </a:ext>
            </a:extLst>
          </p:cNvPr>
          <p:cNvPicPr>
            <a:picLocks noChangeAspect="1"/>
          </p:cNvPicPr>
          <p:nvPr/>
        </p:nvPicPr>
        <p:blipFill>
          <a:blip r:embed="rId2"/>
          <a:stretch>
            <a:fillRect/>
          </a:stretch>
        </p:blipFill>
        <p:spPr>
          <a:xfrm>
            <a:off x="1676400" y="60429"/>
            <a:ext cx="8950036" cy="6723287"/>
          </a:xfrm>
          <a:prstGeom prst="rect">
            <a:avLst/>
          </a:prstGeom>
        </p:spPr>
      </p:pic>
    </p:spTree>
    <p:extLst>
      <p:ext uri="{BB962C8B-B14F-4D97-AF65-F5344CB8AC3E}">
        <p14:creationId xmlns:p14="http://schemas.microsoft.com/office/powerpoint/2010/main" val="3469868831"/>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23C7A1A-79E7-A31F-AA90-72E8D886F377}"/>
              </a:ext>
            </a:extLst>
          </p:cNvPr>
          <p:cNvPicPr>
            <a:picLocks noChangeAspect="1"/>
          </p:cNvPicPr>
          <p:nvPr/>
        </p:nvPicPr>
        <p:blipFill>
          <a:blip r:embed="rId2"/>
          <a:stretch>
            <a:fillRect/>
          </a:stretch>
        </p:blipFill>
        <p:spPr>
          <a:xfrm>
            <a:off x="1676400" y="-5765"/>
            <a:ext cx="9282545" cy="6814113"/>
          </a:xfrm>
          <a:prstGeom prst="rect">
            <a:avLst/>
          </a:prstGeom>
        </p:spPr>
      </p:pic>
    </p:spTree>
    <p:extLst>
      <p:ext uri="{BB962C8B-B14F-4D97-AF65-F5344CB8AC3E}">
        <p14:creationId xmlns:p14="http://schemas.microsoft.com/office/powerpoint/2010/main" val="2627413646"/>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26CC967-7646-B982-AE76-8E0BE245285A}"/>
              </a:ext>
            </a:extLst>
          </p:cNvPr>
          <p:cNvPicPr>
            <a:picLocks noChangeAspect="1"/>
          </p:cNvPicPr>
          <p:nvPr/>
        </p:nvPicPr>
        <p:blipFill>
          <a:blip r:embed="rId3"/>
          <a:stretch>
            <a:fillRect/>
          </a:stretch>
        </p:blipFill>
        <p:spPr>
          <a:xfrm>
            <a:off x="1607127" y="41905"/>
            <a:ext cx="9019309" cy="6691064"/>
          </a:xfrm>
          <a:prstGeom prst="rect">
            <a:avLst/>
          </a:prstGeom>
        </p:spPr>
      </p:pic>
    </p:spTree>
    <p:extLst>
      <p:ext uri="{BB962C8B-B14F-4D97-AF65-F5344CB8AC3E}">
        <p14:creationId xmlns:p14="http://schemas.microsoft.com/office/powerpoint/2010/main" val="200921295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B4570B8-232E-6069-A0AB-6E63E30832EA}"/>
              </a:ext>
            </a:extLst>
          </p:cNvPr>
          <p:cNvPicPr>
            <a:picLocks noChangeAspect="1"/>
          </p:cNvPicPr>
          <p:nvPr/>
        </p:nvPicPr>
        <p:blipFill>
          <a:blip r:embed="rId3"/>
          <a:stretch>
            <a:fillRect/>
          </a:stretch>
        </p:blipFill>
        <p:spPr>
          <a:xfrm>
            <a:off x="1579418" y="70671"/>
            <a:ext cx="9074727" cy="6730512"/>
          </a:xfrm>
          <a:prstGeom prst="rect">
            <a:avLst/>
          </a:prstGeom>
        </p:spPr>
      </p:pic>
    </p:spTree>
    <p:extLst>
      <p:ext uri="{BB962C8B-B14F-4D97-AF65-F5344CB8AC3E}">
        <p14:creationId xmlns:p14="http://schemas.microsoft.com/office/powerpoint/2010/main" val="45992732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B8DB374-0362-C513-046E-4487F02FAB99}"/>
              </a:ext>
            </a:extLst>
          </p:cNvPr>
          <p:cNvPicPr>
            <a:picLocks noChangeAspect="1"/>
          </p:cNvPicPr>
          <p:nvPr/>
        </p:nvPicPr>
        <p:blipFill>
          <a:blip r:embed="rId3"/>
          <a:stretch>
            <a:fillRect/>
          </a:stretch>
        </p:blipFill>
        <p:spPr>
          <a:xfrm>
            <a:off x="1634836" y="38908"/>
            <a:ext cx="9102436" cy="6766331"/>
          </a:xfrm>
          <a:prstGeom prst="rect">
            <a:avLst/>
          </a:prstGeom>
        </p:spPr>
      </p:pic>
    </p:spTree>
    <p:extLst>
      <p:ext uri="{BB962C8B-B14F-4D97-AF65-F5344CB8AC3E}">
        <p14:creationId xmlns:p14="http://schemas.microsoft.com/office/powerpoint/2010/main" val="3261853071"/>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0DE7F88-858E-EDAA-F320-C932ED87FE82}"/>
              </a:ext>
            </a:extLst>
          </p:cNvPr>
          <p:cNvPicPr>
            <a:picLocks noChangeAspect="1"/>
          </p:cNvPicPr>
          <p:nvPr/>
        </p:nvPicPr>
        <p:blipFill>
          <a:blip r:embed="rId2"/>
          <a:stretch>
            <a:fillRect/>
          </a:stretch>
        </p:blipFill>
        <p:spPr>
          <a:xfrm>
            <a:off x="1676400" y="51751"/>
            <a:ext cx="9088581" cy="6754498"/>
          </a:xfrm>
          <a:prstGeom prst="rect">
            <a:avLst/>
          </a:prstGeom>
        </p:spPr>
      </p:pic>
    </p:spTree>
    <p:extLst>
      <p:ext uri="{BB962C8B-B14F-4D97-AF65-F5344CB8AC3E}">
        <p14:creationId xmlns:p14="http://schemas.microsoft.com/office/powerpoint/2010/main" val="3959942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7E9B6F4-2490-42CE-923A-99EB3941BA3B}"/>
              </a:ext>
            </a:extLst>
          </p:cNvPr>
          <p:cNvPicPr>
            <a:picLocks noChangeAspect="1"/>
          </p:cNvPicPr>
          <p:nvPr/>
        </p:nvPicPr>
        <p:blipFill>
          <a:blip r:embed="rId4"/>
          <a:stretch>
            <a:fillRect/>
          </a:stretch>
        </p:blipFill>
        <p:spPr>
          <a:xfrm>
            <a:off x="1620644" y="40463"/>
            <a:ext cx="9117980" cy="6777074"/>
          </a:xfrm>
          <a:prstGeom prst="rect">
            <a:avLst/>
          </a:prstGeom>
        </p:spPr>
      </p:pic>
    </p:spTree>
    <p:extLst>
      <p:ext uri="{BB962C8B-B14F-4D97-AF65-F5344CB8AC3E}">
        <p14:creationId xmlns:p14="http://schemas.microsoft.com/office/powerpoint/2010/main" val="4247362822"/>
      </p:ext>
    </p:extLst>
  </p:cSld>
  <p:clrMapOvr>
    <a:masterClrMapping/>
  </p:clrMapOvr>
  <p:extLst>
    <p:ext uri="{6950BFC3-D8DA-4A85-94F7-54DA5524770B}">
      <p188:commentRel xmlns:p188="http://schemas.microsoft.com/office/powerpoint/2018/8/main" r:id="rId3"/>
    </p:ext>
  </p:extLs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B613D79-AC5D-F8F9-92C4-C2261C7E330D}"/>
              </a:ext>
            </a:extLst>
          </p:cNvPr>
          <p:cNvPicPr>
            <a:picLocks noChangeAspect="1"/>
          </p:cNvPicPr>
          <p:nvPr/>
        </p:nvPicPr>
        <p:blipFill>
          <a:blip r:embed="rId2"/>
          <a:stretch>
            <a:fillRect/>
          </a:stretch>
        </p:blipFill>
        <p:spPr>
          <a:xfrm>
            <a:off x="1620982" y="49682"/>
            <a:ext cx="9185563" cy="6814053"/>
          </a:xfrm>
          <a:prstGeom prst="rect">
            <a:avLst/>
          </a:prstGeom>
        </p:spPr>
      </p:pic>
    </p:spTree>
    <p:extLst>
      <p:ext uri="{BB962C8B-B14F-4D97-AF65-F5344CB8AC3E}">
        <p14:creationId xmlns:p14="http://schemas.microsoft.com/office/powerpoint/2010/main" val="281214681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FE47D2B-79EA-59F8-D135-60194A1AA4F8}"/>
              </a:ext>
            </a:extLst>
          </p:cNvPr>
          <p:cNvPicPr>
            <a:picLocks noChangeAspect="1"/>
          </p:cNvPicPr>
          <p:nvPr/>
        </p:nvPicPr>
        <p:blipFill>
          <a:blip r:embed="rId3"/>
          <a:stretch>
            <a:fillRect/>
          </a:stretch>
        </p:blipFill>
        <p:spPr>
          <a:xfrm>
            <a:off x="1607127" y="59936"/>
            <a:ext cx="9088581" cy="6738128"/>
          </a:xfrm>
          <a:prstGeom prst="rect">
            <a:avLst/>
          </a:prstGeom>
        </p:spPr>
      </p:pic>
    </p:spTree>
    <p:extLst>
      <p:ext uri="{BB962C8B-B14F-4D97-AF65-F5344CB8AC3E}">
        <p14:creationId xmlns:p14="http://schemas.microsoft.com/office/powerpoint/2010/main" val="682164211"/>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94AB200-9CC4-A0E9-D86A-7CE3E913AED3}"/>
              </a:ext>
            </a:extLst>
          </p:cNvPr>
          <p:cNvPicPr>
            <a:picLocks noChangeAspect="1"/>
          </p:cNvPicPr>
          <p:nvPr/>
        </p:nvPicPr>
        <p:blipFill>
          <a:blip r:embed="rId3"/>
          <a:stretch>
            <a:fillRect/>
          </a:stretch>
        </p:blipFill>
        <p:spPr>
          <a:xfrm>
            <a:off x="1620982" y="37856"/>
            <a:ext cx="9157854" cy="6823852"/>
          </a:xfrm>
          <a:prstGeom prst="rect">
            <a:avLst/>
          </a:prstGeom>
        </p:spPr>
      </p:pic>
    </p:spTree>
    <p:extLst>
      <p:ext uri="{BB962C8B-B14F-4D97-AF65-F5344CB8AC3E}">
        <p14:creationId xmlns:p14="http://schemas.microsoft.com/office/powerpoint/2010/main" val="1771380485"/>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685DD9E-CB3E-121C-85B3-B559C4AAA36C}"/>
              </a:ext>
            </a:extLst>
          </p:cNvPr>
          <p:cNvPicPr>
            <a:picLocks noChangeAspect="1"/>
          </p:cNvPicPr>
          <p:nvPr/>
        </p:nvPicPr>
        <p:blipFill>
          <a:blip r:embed="rId3"/>
          <a:stretch>
            <a:fillRect/>
          </a:stretch>
        </p:blipFill>
        <p:spPr>
          <a:xfrm>
            <a:off x="1607127" y="47093"/>
            <a:ext cx="9005454" cy="6805378"/>
          </a:xfrm>
          <a:prstGeom prst="rect">
            <a:avLst/>
          </a:prstGeom>
        </p:spPr>
      </p:pic>
    </p:spTree>
    <p:extLst>
      <p:ext uri="{BB962C8B-B14F-4D97-AF65-F5344CB8AC3E}">
        <p14:creationId xmlns:p14="http://schemas.microsoft.com/office/powerpoint/2010/main" val="272418634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AA266A4-A532-3C8C-2A97-2CBA734C08BD}"/>
              </a:ext>
            </a:extLst>
          </p:cNvPr>
          <p:cNvPicPr>
            <a:picLocks noChangeAspect="1"/>
          </p:cNvPicPr>
          <p:nvPr/>
        </p:nvPicPr>
        <p:blipFill>
          <a:blip r:embed="rId2"/>
          <a:stretch>
            <a:fillRect/>
          </a:stretch>
        </p:blipFill>
        <p:spPr>
          <a:xfrm>
            <a:off x="1634836" y="44511"/>
            <a:ext cx="8977745" cy="6755121"/>
          </a:xfrm>
          <a:prstGeom prst="rect">
            <a:avLst/>
          </a:prstGeom>
        </p:spPr>
      </p:pic>
    </p:spTree>
    <p:extLst>
      <p:ext uri="{BB962C8B-B14F-4D97-AF65-F5344CB8AC3E}">
        <p14:creationId xmlns:p14="http://schemas.microsoft.com/office/powerpoint/2010/main" val="228158923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631F939-6B7D-2F7F-807C-D58F62FDD4BE}"/>
              </a:ext>
            </a:extLst>
          </p:cNvPr>
          <p:cNvPicPr>
            <a:picLocks noChangeAspect="1"/>
          </p:cNvPicPr>
          <p:nvPr/>
        </p:nvPicPr>
        <p:blipFill>
          <a:blip r:embed="rId3"/>
          <a:stretch>
            <a:fillRect/>
          </a:stretch>
        </p:blipFill>
        <p:spPr>
          <a:xfrm>
            <a:off x="1620982" y="38861"/>
            <a:ext cx="9047018" cy="6724859"/>
          </a:xfrm>
          <a:prstGeom prst="rect">
            <a:avLst/>
          </a:prstGeom>
        </p:spPr>
      </p:pic>
    </p:spTree>
    <p:extLst>
      <p:ext uri="{BB962C8B-B14F-4D97-AF65-F5344CB8AC3E}">
        <p14:creationId xmlns:p14="http://schemas.microsoft.com/office/powerpoint/2010/main" val="266004064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3">
            <a:extLst>
              <a:ext uri="{FF2B5EF4-FFF2-40B4-BE49-F238E27FC236}">
                <a16:creationId xmlns:a16="http://schemas.microsoft.com/office/drawing/2014/main" id="{2CF2CEE9-D647-5DCE-0710-7EC0DE284C38}"/>
              </a:ext>
            </a:extLst>
          </p:cNvPr>
          <p:cNvPicPr>
            <a:picLocks noChangeAspect="1"/>
          </p:cNvPicPr>
          <p:nvPr/>
        </p:nvPicPr>
        <p:blipFill>
          <a:blip r:embed="rId3"/>
          <a:stretch>
            <a:fillRect/>
          </a:stretch>
        </p:blipFill>
        <p:spPr>
          <a:xfrm>
            <a:off x="1634836" y="57852"/>
            <a:ext cx="8977745" cy="6756149"/>
          </a:xfrm>
          <a:prstGeom prst="rect">
            <a:avLst/>
          </a:prstGeom>
        </p:spPr>
      </p:pic>
    </p:spTree>
    <p:extLst>
      <p:ext uri="{BB962C8B-B14F-4D97-AF65-F5344CB8AC3E}">
        <p14:creationId xmlns:p14="http://schemas.microsoft.com/office/powerpoint/2010/main" val="229857571"/>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3A5D75D-F4D1-8A50-95F5-71335513319D}"/>
              </a:ext>
            </a:extLst>
          </p:cNvPr>
          <p:cNvPicPr>
            <a:picLocks noChangeAspect="1"/>
          </p:cNvPicPr>
          <p:nvPr/>
        </p:nvPicPr>
        <p:blipFill>
          <a:blip r:embed="rId3"/>
          <a:stretch>
            <a:fillRect/>
          </a:stretch>
        </p:blipFill>
        <p:spPr>
          <a:xfrm>
            <a:off x="1607127" y="43997"/>
            <a:ext cx="9005454" cy="6770004"/>
          </a:xfrm>
          <a:prstGeom prst="rect">
            <a:avLst/>
          </a:prstGeom>
        </p:spPr>
      </p:pic>
    </p:spTree>
    <p:extLst>
      <p:ext uri="{BB962C8B-B14F-4D97-AF65-F5344CB8AC3E}">
        <p14:creationId xmlns:p14="http://schemas.microsoft.com/office/powerpoint/2010/main" val="2683272542"/>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0EFF0E4-9462-8B3B-4CB4-9DECA0B3D3BE}"/>
              </a:ext>
            </a:extLst>
          </p:cNvPr>
          <p:cNvPicPr>
            <a:picLocks noChangeAspect="1"/>
          </p:cNvPicPr>
          <p:nvPr/>
        </p:nvPicPr>
        <p:blipFill>
          <a:blip r:embed="rId3"/>
          <a:stretch>
            <a:fillRect/>
          </a:stretch>
        </p:blipFill>
        <p:spPr>
          <a:xfrm>
            <a:off x="1634836" y="45546"/>
            <a:ext cx="9047018" cy="6711490"/>
          </a:xfrm>
          <a:prstGeom prst="rect">
            <a:avLst/>
          </a:prstGeom>
        </p:spPr>
      </p:pic>
    </p:spTree>
    <p:extLst>
      <p:ext uri="{BB962C8B-B14F-4D97-AF65-F5344CB8AC3E}">
        <p14:creationId xmlns:p14="http://schemas.microsoft.com/office/powerpoint/2010/main" val="257437316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D38FB62-31BB-6854-2D48-E4E8DF3D60DB}"/>
              </a:ext>
            </a:extLst>
          </p:cNvPr>
          <p:cNvPicPr>
            <a:picLocks noChangeAspect="1"/>
          </p:cNvPicPr>
          <p:nvPr/>
        </p:nvPicPr>
        <p:blipFill>
          <a:blip r:embed="rId3"/>
          <a:stretch>
            <a:fillRect/>
          </a:stretch>
        </p:blipFill>
        <p:spPr>
          <a:xfrm>
            <a:off x="1634836" y="44025"/>
            <a:ext cx="9074727" cy="6728385"/>
          </a:xfrm>
          <a:prstGeom prst="rect">
            <a:avLst/>
          </a:prstGeom>
        </p:spPr>
      </p:pic>
    </p:spTree>
    <p:extLst>
      <p:ext uri="{BB962C8B-B14F-4D97-AF65-F5344CB8AC3E}">
        <p14:creationId xmlns:p14="http://schemas.microsoft.com/office/powerpoint/2010/main" val="2144196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CBDE676-3A85-442B-B7A5-EA8082DBC5CD}"/>
              </a:ext>
            </a:extLst>
          </p:cNvPr>
          <p:cNvPicPr>
            <a:picLocks noChangeAspect="1"/>
          </p:cNvPicPr>
          <p:nvPr/>
        </p:nvPicPr>
        <p:blipFill>
          <a:blip r:embed="rId4"/>
          <a:stretch>
            <a:fillRect/>
          </a:stretch>
        </p:blipFill>
        <p:spPr>
          <a:xfrm>
            <a:off x="1629937" y="38354"/>
            <a:ext cx="9090102" cy="6762705"/>
          </a:xfrm>
          <a:prstGeom prst="rect">
            <a:avLst/>
          </a:prstGeom>
        </p:spPr>
      </p:pic>
    </p:spTree>
    <p:extLst>
      <p:ext uri="{BB962C8B-B14F-4D97-AF65-F5344CB8AC3E}">
        <p14:creationId xmlns:p14="http://schemas.microsoft.com/office/powerpoint/2010/main" val="246635048"/>
      </p:ext>
    </p:extLst>
  </p:cSld>
  <p:clrMapOvr>
    <a:masterClrMapping/>
  </p:clrMapOvr>
  <p:extLst>
    <p:ext uri="{6950BFC3-D8DA-4A85-94F7-54DA5524770B}">
      <p188:commentRel xmlns:p188="http://schemas.microsoft.com/office/powerpoint/2018/8/main" r:id="rId3"/>
    </p:ext>
  </p:extLst>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891464B-5456-9071-E09E-DEAFEBD9DCED}"/>
              </a:ext>
            </a:extLst>
          </p:cNvPr>
          <p:cNvPicPr>
            <a:picLocks noChangeAspect="1"/>
          </p:cNvPicPr>
          <p:nvPr/>
        </p:nvPicPr>
        <p:blipFill>
          <a:blip r:embed="rId3"/>
          <a:stretch>
            <a:fillRect/>
          </a:stretch>
        </p:blipFill>
        <p:spPr>
          <a:xfrm>
            <a:off x="1620982" y="59399"/>
            <a:ext cx="8963890" cy="6739202"/>
          </a:xfrm>
          <a:prstGeom prst="rect">
            <a:avLst/>
          </a:prstGeom>
        </p:spPr>
      </p:pic>
    </p:spTree>
    <p:extLst>
      <p:ext uri="{BB962C8B-B14F-4D97-AF65-F5344CB8AC3E}">
        <p14:creationId xmlns:p14="http://schemas.microsoft.com/office/powerpoint/2010/main" val="970613498"/>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22E910A-94C7-78BB-4A9B-DCD547CE9AC5}"/>
              </a:ext>
            </a:extLst>
          </p:cNvPr>
          <p:cNvPicPr>
            <a:picLocks noChangeAspect="1"/>
          </p:cNvPicPr>
          <p:nvPr/>
        </p:nvPicPr>
        <p:blipFill>
          <a:blip r:embed="rId3"/>
          <a:stretch>
            <a:fillRect/>
          </a:stretch>
        </p:blipFill>
        <p:spPr>
          <a:xfrm>
            <a:off x="1607127" y="67622"/>
            <a:ext cx="9074727" cy="6736611"/>
          </a:xfrm>
          <a:prstGeom prst="rect">
            <a:avLst/>
          </a:prstGeom>
        </p:spPr>
      </p:pic>
    </p:spTree>
    <p:extLst>
      <p:ext uri="{BB962C8B-B14F-4D97-AF65-F5344CB8AC3E}">
        <p14:creationId xmlns:p14="http://schemas.microsoft.com/office/powerpoint/2010/main" val="311857363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галерея, снимок экрана, векторная графика&#10;&#10;Автоматически созданное описание">
            <a:extLst>
              <a:ext uri="{FF2B5EF4-FFF2-40B4-BE49-F238E27FC236}">
                <a16:creationId xmlns:a16="http://schemas.microsoft.com/office/drawing/2014/main" id="{31A7A260-439D-F3EA-74BC-63E525B696CD}"/>
              </a:ext>
            </a:extLst>
          </p:cNvPr>
          <p:cNvPicPr>
            <a:picLocks noChangeAspect="1"/>
          </p:cNvPicPr>
          <p:nvPr/>
        </p:nvPicPr>
        <p:blipFill>
          <a:blip r:embed="rId3"/>
          <a:stretch>
            <a:fillRect/>
          </a:stretch>
        </p:blipFill>
        <p:spPr>
          <a:xfrm>
            <a:off x="1620982" y="61452"/>
            <a:ext cx="8908472" cy="6693531"/>
          </a:xfrm>
          <a:prstGeom prst="rect">
            <a:avLst/>
          </a:prstGeom>
        </p:spPr>
      </p:pic>
    </p:spTree>
    <p:extLst>
      <p:ext uri="{BB962C8B-B14F-4D97-AF65-F5344CB8AC3E}">
        <p14:creationId xmlns:p14="http://schemas.microsoft.com/office/powerpoint/2010/main" val="3796944586"/>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E8C131F4-EFF4-460B-4370-F8ABD9BCE681}"/>
              </a:ext>
            </a:extLst>
          </p:cNvPr>
          <p:cNvPicPr>
            <a:picLocks noChangeAspect="1"/>
          </p:cNvPicPr>
          <p:nvPr/>
        </p:nvPicPr>
        <p:blipFill>
          <a:blip r:embed="rId2"/>
          <a:stretch>
            <a:fillRect/>
          </a:stretch>
        </p:blipFill>
        <p:spPr>
          <a:xfrm>
            <a:off x="1676400" y="49134"/>
            <a:ext cx="9102436" cy="6773587"/>
          </a:xfrm>
          <a:prstGeom prst="rect">
            <a:avLst/>
          </a:prstGeom>
        </p:spPr>
      </p:pic>
    </p:spTree>
    <p:extLst>
      <p:ext uri="{BB962C8B-B14F-4D97-AF65-F5344CB8AC3E}">
        <p14:creationId xmlns:p14="http://schemas.microsoft.com/office/powerpoint/2010/main" val="54038688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9FC3182-A579-76CA-FADD-CA8C05643BC0}"/>
              </a:ext>
            </a:extLst>
          </p:cNvPr>
          <p:cNvPicPr>
            <a:picLocks noChangeAspect="1"/>
          </p:cNvPicPr>
          <p:nvPr/>
        </p:nvPicPr>
        <p:blipFill>
          <a:blip r:embed="rId3"/>
          <a:stretch>
            <a:fillRect/>
          </a:stretch>
        </p:blipFill>
        <p:spPr>
          <a:xfrm>
            <a:off x="1620982" y="58366"/>
            <a:ext cx="8963890" cy="6741267"/>
          </a:xfrm>
          <a:prstGeom prst="rect">
            <a:avLst/>
          </a:prstGeom>
        </p:spPr>
      </p:pic>
    </p:spTree>
    <p:extLst>
      <p:ext uri="{BB962C8B-B14F-4D97-AF65-F5344CB8AC3E}">
        <p14:creationId xmlns:p14="http://schemas.microsoft.com/office/powerpoint/2010/main" val="232720515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5B5F7DC5-FB7A-BC08-9DBE-721C2FA54D51}"/>
              </a:ext>
            </a:extLst>
          </p:cNvPr>
          <p:cNvPicPr>
            <a:picLocks noChangeAspect="1"/>
          </p:cNvPicPr>
          <p:nvPr/>
        </p:nvPicPr>
        <p:blipFill>
          <a:blip r:embed="rId2"/>
          <a:stretch>
            <a:fillRect/>
          </a:stretch>
        </p:blipFill>
        <p:spPr>
          <a:xfrm>
            <a:off x="1676400" y="63013"/>
            <a:ext cx="9047018" cy="6731973"/>
          </a:xfrm>
          <a:prstGeom prst="rect">
            <a:avLst/>
          </a:prstGeom>
        </p:spPr>
      </p:pic>
    </p:spTree>
    <p:extLst>
      <p:ext uri="{BB962C8B-B14F-4D97-AF65-F5344CB8AC3E}">
        <p14:creationId xmlns:p14="http://schemas.microsoft.com/office/powerpoint/2010/main" val="673709046"/>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6C6E9B-96F2-00A2-A97F-3D7D0355B44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ru-RU" dirty="0"/>
          </a:p>
        </p:txBody>
      </p:sp>
      <p:pic>
        <p:nvPicPr>
          <p:cNvPr id="3" name="Рисунок 3">
            <a:extLst>
              <a:ext uri="{FF2B5EF4-FFF2-40B4-BE49-F238E27FC236}">
                <a16:creationId xmlns:a16="http://schemas.microsoft.com/office/drawing/2014/main" id="{5717CE59-9AF7-1AF6-431F-966DF5DC567D}"/>
              </a:ext>
            </a:extLst>
          </p:cNvPr>
          <p:cNvPicPr>
            <a:picLocks noChangeAspect="1"/>
          </p:cNvPicPr>
          <p:nvPr/>
        </p:nvPicPr>
        <p:blipFill>
          <a:blip r:embed="rId3"/>
          <a:stretch>
            <a:fillRect/>
          </a:stretch>
        </p:blipFill>
        <p:spPr>
          <a:xfrm>
            <a:off x="1634836" y="39913"/>
            <a:ext cx="9102436" cy="6764321"/>
          </a:xfrm>
          <a:prstGeom prst="rect">
            <a:avLst/>
          </a:prstGeom>
        </p:spPr>
      </p:pic>
    </p:spTree>
    <p:extLst>
      <p:ext uri="{BB962C8B-B14F-4D97-AF65-F5344CB8AC3E}">
        <p14:creationId xmlns:p14="http://schemas.microsoft.com/office/powerpoint/2010/main" val="47575962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81CC2927-1021-D672-7B7C-9C6D239111E7}"/>
              </a:ext>
            </a:extLst>
          </p:cNvPr>
          <p:cNvPicPr>
            <a:picLocks noChangeAspect="1"/>
          </p:cNvPicPr>
          <p:nvPr/>
        </p:nvPicPr>
        <p:blipFill>
          <a:blip r:embed="rId3"/>
          <a:stretch>
            <a:fillRect/>
          </a:stretch>
        </p:blipFill>
        <p:spPr>
          <a:xfrm>
            <a:off x="1676400" y="43997"/>
            <a:ext cx="8880763" cy="6673022"/>
          </a:xfrm>
          <a:prstGeom prst="rect">
            <a:avLst/>
          </a:prstGeom>
        </p:spPr>
      </p:pic>
    </p:spTree>
    <p:extLst>
      <p:ext uri="{BB962C8B-B14F-4D97-AF65-F5344CB8AC3E}">
        <p14:creationId xmlns:p14="http://schemas.microsoft.com/office/powerpoint/2010/main" val="1679875125"/>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75A1D5F-ABAE-F33C-D0B1-3AC77C898D51}"/>
              </a:ext>
            </a:extLst>
          </p:cNvPr>
          <p:cNvPicPr>
            <a:picLocks noChangeAspect="1"/>
          </p:cNvPicPr>
          <p:nvPr/>
        </p:nvPicPr>
        <p:blipFill>
          <a:blip r:embed="rId2"/>
          <a:stretch>
            <a:fillRect/>
          </a:stretch>
        </p:blipFill>
        <p:spPr>
          <a:xfrm>
            <a:off x="1676400" y="50176"/>
            <a:ext cx="9088581" cy="6757648"/>
          </a:xfrm>
          <a:prstGeom prst="rect">
            <a:avLst/>
          </a:prstGeom>
        </p:spPr>
      </p:pic>
    </p:spTree>
    <p:extLst>
      <p:ext uri="{BB962C8B-B14F-4D97-AF65-F5344CB8AC3E}">
        <p14:creationId xmlns:p14="http://schemas.microsoft.com/office/powerpoint/2010/main" val="39454644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0E9472-A86E-F311-77EA-1D5798FACE0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ru-RU"/>
              <a:t>Текст слайда</a:t>
            </a:r>
          </a:p>
        </p:txBody>
      </p:sp>
      <p:pic>
        <p:nvPicPr>
          <p:cNvPr id="3" name="Рисунок 3">
            <a:extLst>
              <a:ext uri="{FF2B5EF4-FFF2-40B4-BE49-F238E27FC236}">
                <a16:creationId xmlns:a16="http://schemas.microsoft.com/office/drawing/2014/main" id="{C7756C31-2B36-436B-9671-FCC6655F704A}"/>
              </a:ext>
            </a:extLst>
          </p:cNvPr>
          <p:cNvPicPr>
            <a:picLocks noChangeAspect="1"/>
          </p:cNvPicPr>
          <p:nvPr/>
        </p:nvPicPr>
        <p:blipFill>
          <a:blip r:embed="rId3"/>
          <a:stretch>
            <a:fillRect/>
          </a:stretch>
        </p:blipFill>
        <p:spPr>
          <a:xfrm>
            <a:off x="1565564" y="-4231"/>
            <a:ext cx="9144000" cy="6797189"/>
          </a:xfrm>
          <a:prstGeom prst="rect">
            <a:avLst/>
          </a:prstGeom>
        </p:spPr>
      </p:pic>
    </p:spTree>
    <p:extLst>
      <p:ext uri="{BB962C8B-B14F-4D97-AF65-F5344CB8AC3E}">
        <p14:creationId xmlns:p14="http://schemas.microsoft.com/office/powerpoint/2010/main" val="2794465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E25E965-444C-4A10-9A04-EF7E733C5694}"/>
              </a:ext>
            </a:extLst>
          </p:cNvPr>
          <p:cNvPicPr>
            <a:picLocks noChangeAspect="1"/>
          </p:cNvPicPr>
          <p:nvPr/>
        </p:nvPicPr>
        <p:blipFill>
          <a:blip r:embed="rId4"/>
          <a:stretch>
            <a:fillRect/>
          </a:stretch>
        </p:blipFill>
        <p:spPr>
          <a:xfrm>
            <a:off x="1611351" y="37874"/>
            <a:ext cx="9080809" cy="6754374"/>
          </a:xfrm>
          <a:prstGeom prst="rect">
            <a:avLst/>
          </a:prstGeom>
        </p:spPr>
      </p:pic>
    </p:spTree>
    <p:extLst>
      <p:ext uri="{BB962C8B-B14F-4D97-AF65-F5344CB8AC3E}">
        <p14:creationId xmlns:p14="http://schemas.microsoft.com/office/powerpoint/2010/main" val="2558507896"/>
      </p:ext>
    </p:extLst>
  </p:cSld>
  <p:clrMapOvr>
    <a:masterClrMapping/>
  </p:clrMapOvr>
  <p:extLst>
    <p:ext uri="{6950BFC3-D8DA-4A85-94F7-54DA5524770B}">
      <p188:commentRel xmlns:p188="http://schemas.microsoft.com/office/powerpoint/2018/8/main" r:id="rId3"/>
    </p:ext>
  </p:extLst>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53AD9F9-4BF1-ADA3-714F-7A765775C9F5}"/>
              </a:ext>
            </a:extLst>
          </p:cNvPr>
          <p:cNvPicPr>
            <a:picLocks noChangeAspect="1"/>
          </p:cNvPicPr>
          <p:nvPr/>
        </p:nvPicPr>
        <p:blipFill>
          <a:blip r:embed="rId3"/>
          <a:stretch>
            <a:fillRect/>
          </a:stretch>
        </p:blipFill>
        <p:spPr>
          <a:xfrm>
            <a:off x="1676400" y="77363"/>
            <a:ext cx="9047018" cy="6730982"/>
          </a:xfrm>
          <a:prstGeom prst="rect">
            <a:avLst/>
          </a:prstGeom>
        </p:spPr>
      </p:pic>
    </p:spTree>
    <p:extLst>
      <p:ext uri="{BB962C8B-B14F-4D97-AF65-F5344CB8AC3E}">
        <p14:creationId xmlns:p14="http://schemas.microsoft.com/office/powerpoint/2010/main" val="1575313712"/>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3BEDA00-D05C-F743-CE65-E6467B9BB964}"/>
              </a:ext>
            </a:extLst>
          </p:cNvPr>
          <p:cNvPicPr>
            <a:picLocks noChangeAspect="1"/>
          </p:cNvPicPr>
          <p:nvPr/>
        </p:nvPicPr>
        <p:blipFill>
          <a:blip r:embed="rId3"/>
          <a:stretch>
            <a:fillRect/>
          </a:stretch>
        </p:blipFill>
        <p:spPr>
          <a:xfrm>
            <a:off x="1565564" y="-6260"/>
            <a:ext cx="9199418" cy="6870518"/>
          </a:xfrm>
          <a:prstGeom prst="rect">
            <a:avLst/>
          </a:prstGeom>
        </p:spPr>
      </p:pic>
    </p:spTree>
    <p:extLst>
      <p:ext uri="{BB962C8B-B14F-4D97-AF65-F5344CB8AC3E}">
        <p14:creationId xmlns:p14="http://schemas.microsoft.com/office/powerpoint/2010/main" val="4092487809"/>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6655BED-A0B6-B65B-A535-5AC980E47794}"/>
              </a:ext>
            </a:extLst>
          </p:cNvPr>
          <p:cNvPicPr>
            <a:picLocks noChangeAspect="1"/>
          </p:cNvPicPr>
          <p:nvPr/>
        </p:nvPicPr>
        <p:blipFill>
          <a:blip r:embed="rId2"/>
          <a:stretch>
            <a:fillRect/>
          </a:stretch>
        </p:blipFill>
        <p:spPr>
          <a:xfrm>
            <a:off x="1676400" y="77916"/>
            <a:ext cx="9019309" cy="6702167"/>
          </a:xfrm>
          <a:prstGeom prst="rect">
            <a:avLst/>
          </a:prstGeom>
        </p:spPr>
      </p:pic>
    </p:spTree>
    <p:extLst>
      <p:ext uri="{BB962C8B-B14F-4D97-AF65-F5344CB8AC3E}">
        <p14:creationId xmlns:p14="http://schemas.microsoft.com/office/powerpoint/2010/main" val="2989761727"/>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E7CF863-6788-3671-23CD-96E112A1894B}"/>
              </a:ext>
            </a:extLst>
          </p:cNvPr>
          <p:cNvPicPr>
            <a:picLocks noChangeAspect="1"/>
          </p:cNvPicPr>
          <p:nvPr/>
        </p:nvPicPr>
        <p:blipFill>
          <a:blip r:embed="rId2"/>
          <a:stretch>
            <a:fillRect/>
          </a:stretch>
        </p:blipFill>
        <p:spPr>
          <a:xfrm>
            <a:off x="1634836" y="49682"/>
            <a:ext cx="9074727" cy="6744780"/>
          </a:xfrm>
          <a:prstGeom prst="rect">
            <a:avLst/>
          </a:prstGeom>
        </p:spPr>
      </p:pic>
    </p:spTree>
    <p:extLst>
      <p:ext uri="{BB962C8B-B14F-4D97-AF65-F5344CB8AC3E}">
        <p14:creationId xmlns:p14="http://schemas.microsoft.com/office/powerpoint/2010/main" val="87146006"/>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42544BC-CFE5-40B1-AD6B-640DC617B892}"/>
              </a:ext>
            </a:extLst>
          </p:cNvPr>
          <p:cNvPicPr>
            <a:picLocks noChangeAspect="1"/>
          </p:cNvPicPr>
          <p:nvPr/>
        </p:nvPicPr>
        <p:blipFill>
          <a:blip r:embed="rId3"/>
          <a:stretch>
            <a:fillRect/>
          </a:stretch>
        </p:blipFill>
        <p:spPr>
          <a:xfrm>
            <a:off x="1607127" y="49654"/>
            <a:ext cx="9102436" cy="6772546"/>
          </a:xfrm>
          <a:prstGeom prst="rect">
            <a:avLst/>
          </a:prstGeom>
        </p:spPr>
      </p:pic>
    </p:spTree>
    <p:extLst>
      <p:ext uri="{BB962C8B-B14F-4D97-AF65-F5344CB8AC3E}">
        <p14:creationId xmlns:p14="http://schemas.microsoft.com/office/powerpoint/2010/main" val="2959682108"/>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C95DFC4-6C59-6F6F-F4B8-9941586DBC1A}"/>
              </a:ext>
            </a:extLst>
          </p:cNvPr>
          <p:cNvPicPr>
            <a:picLocks noChangeAspect="1"/>
          </p:cNvPicPr>
          <p:nvPr/>
        </p:nvPicPr>
        <p:blipFill>
          <a:blip r:embed="rId3"/>
          <a:stretch>
            <a:fillRect/>
          </a:stretch>
        </p:blipFill>
        <p:spPr>
          <a:xfrm>
            <a:off x="1593273" y="73766"/>
            <a:ext cx="8977745" cy="6779741"/>
          </a:xfrm>
          <a:prstGeom prst="rect">
            <a:avLst/>
          </a:prstGeom>
        </p:spPr>
      </p:pic>
    </p:spTree>
    <p:extLst>
      <p:ext uri="{BB962C8B-B14F-4D97-AF65-F5344CB8AC3E}">
        <p14:creationId xmlns:p14="http://schemas.microsoft.com/office/powerpoint/2010/main" val="3365448603"/>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E5E3BF3-B662-1E50-3AC7-FF2B8CCFB24C}"/>
              </a:ext>
            </a:extLst>
          </p:cNvPr>
          <p:cNvPicPr>
            <a:picLocks noChangeAspect="1"/>
          </p:cNvPicPr>
          <p:nvPr/>
        </p:nvPicPr>
        <p:blipFill>
          <a:blip r:embed="rId3"/>
          <a:stretch>
            <a:fillRect/>
          </a:stretch>
        </p:blipFill>
        <p:spPr>
          <a:xfrm>
            <a:off x="1593273" y="45541"/>
            <a:ext cx="8908472" cy="6697644"/>
          </a:xfrm>
          <a:prstGeom prst="rect">
            <a:avLst/>
          </a:prstGeom>
        </p:spPr>
      </p:pic>
    </p:spTree>
    <p:extLst>
      <p:ext uri="{BB962C8B-B14F-4D97-AF65-F5344CB8AC3E}">
        <p14:creationId xmlns:p14="http://schemas.microsoft.com/office/powerpoint/2010/main" val="1624114912"/>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A3F9BE0-FD91-02B4-7721-9D42D32CFE7B}"/>
              </a:ext>
            </a:extLst>
          </p:cNvPr>
          <p:cNvPicPr>
            <a:picLocks noChangeAspect="1"/>
          </p:cNvPicPr>
          <p:nvPr/>
        </p:nvPicPr>
        <p:blipFill>
          <a:blip r:embed="rId3"/>
          <a:stretch>
            <a:fillRect/>
          </a:stretch>
        </p:blipFill>
        <p:spPr>
          <a:xfrm>
            <a:off x="1676400" y="52235"/>
            <a:ext cx="9088581" cy="6753529"/>
          </a:xfrm>
          <a:prstGeom prst="rect">
            <a:avLst/>
          </a:prstGeom>
        </p:spPr>
      </p:pic>
    </p:spTree>
    <p:extLst>
      <p:ext uri="{BB962C8B-B14F-4D97-AF65-F5344CB8AC3E}">
        <p14:creationId xmlns:p14="http://schemas.microsoft.com/office/powerpoint/2010/main" val="1438571207"/>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991FFBD-DEC7-2011-5C60-406E7C23F28A}"/>
              </a:ext>
            </a:extLst>
          </p:cNvPr>
          <p:cNvPicPr>
            <a:picLocks noChangeAspect="1"/>
          </p:cNvPicPr>
          <p:nvPr/>
        </p:nvPicPr>
        <p:blipFill>
          <a:blip r:embed="rId2"/>
          <a:stretch>
            <a:fillRect/>
          </a:stretch>
        </p:blipFill>
        <p:spPr>
          <a:xfrm>
            <a:off x="1579418" y="42432"/>
            <a:ext cx="9047018" cy="6717717"/>
          </a:xfrm>
          <a:prstGeom prst="rect">
            <a:avLst/>
          </a:prstGeom>
        </p:spPr>
      </p:pic>
    </p:spTree>
    <p:extLst>
      <p:ext uri="{BB962C8B-B14F-4D97-AF65-F5344CB8AC3E}">
        <p14:creationId xmlns:p14="http://schemas.microsoft.com/office/powerpoint/2010/main" val="1862028509"/>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0C9DB18-9A2E-A203-DD7C-CDDCD7BD0109}"/>
              </a:ext>
            </a:extLst>
          </p:cNvPr>
          <p:cNvPicPr>
            <a:picLocks noChangeAspect="1"/>
          </p:cNvPicPr>
          <p:nvPr/>
        </p:nvPicPr>
        <p:blipFill>
          <a:blip r:embed="rId3"/>
          <a:stretch>
            <a:fillRect/>
          </a:stretch>
        </p:blipFill>
        <p:spPr>
          <a:xfrm>
            <a:off x="1676400" y="92229"/>
            <a:ext cx="9088581" cy="6770524"/>
          </a:xfrm>
          <a:prstGeom prst="rect">
            <a:avLst/>
          </a:prstGeom>
        </p:spPr>
      </p:pic>
    </p:spTree>
    <p:extLst>
      <p:ext uri="{BB962C8B-B14F-4D97-AF65-F5344CB8AC3E}">
        <p14:creationId xmlns:p14="http://schemas.microsoft.com/office/powerpoint/2010/main" val="3641903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DED3441-8D5A-4789-B38F-07D109337A21}"/>
              </a:ext>
            </a:extLst>
          </p:cNvPr>
          <p:cNvPicPr>
            <a:picLocks noChangeAspect="1"/>
          </p:cNvPicPr>
          <p:nvPr/>
        </p:nvPicPr>
        <p:blipFill>
          <a:blip r:embed="rId4"/>
          <a:stretch>
            <a:fillRect/>
          </a:stretch>
        </p:blipFill>
        <p:spPr>
          <a:xfrm>
            <a:off x="1629937" y="26553"/>
            <a:ext cx="9136565" cy="6795600"/>
          </a:xfrm>
          <a:prstGeom prst="rect">
            <a:avLst/>
          </a:prstGeom>
        </p:spPr>
      </p:pic>
    </p:spTree>
    <p:extLst>
      <p:ext uri="{BB962C8B-B14F-4D97-AF65-F5344CB8AC3E}">
        <p14:creationId xmlns:p14="http://schemas.microsoft.com/office/powerpoint/2010/main" val="58143139"/>
      </p:ext>
    </p:extLst>
  </p:cSld>
  <p:clrMapOvr>
    <a:masterClrMapping/>
  </p:clrMapOvr>
  <p:extLst>
    <p:ext uri="{6950BFC3-D8DA-4A85-94F7-54DA5524770B}">
      <p188:commentRel xmlns:p188="http://schemas.microsoft.com/office/powerpoint/2018/8/main" r:id="rId3"/>
    </p:ext>
  </p:extLst>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2A6270F-B712-F7F0-FC87-B88241488DBA}"/>
              </a:ext>
            </a:extLst>
          </p:cNvPr>
          <p:cNvPicPr>
            <a:picLocks noChangeAspect="1"/>
          </p:cNvPicPr>
          <p:nvPr/>
        </p:nvPicPr>
        <p:blipFill>
          <a:blip r:embed="rId3"/>
          <a:stretch>
            <a:fillRect/>
          </a:stretch>
        </p:blipFill>
        <p:spPr>
          <a:xfrm>
            <a:off x="1620982" y="52762"/>
            <a:ext cx="9074727" cy="6738621"/>
          </a:xfrm>
          <a:prstGeom prst="rect">
            <a:avLst/>
          </a:prstGeom>
        </p:spPr>
      </p:pic>
    </p:spTree>
    <p:extLst>
      <p:ext uri="{BB962C8B-B14F-4D97-AF65-F5344CB8AC3E}">
        <p14:creationId xmlns:p14="http://schemas.microsoft.com/office/powerpoint/2010/main" val="1598166988"/>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8D16D39-DB0A-4F87-A72B-22B58413A803}"/>
              </a:ext>
            </a:extLst>
          </p:cNvPr>
          <p:cNvPicPr>
            <a:picLocks noChangeAspect="1"/>
          </p:cNvPicPr>
          <p:nvPr/>
        </p:nvPicPr>
        <p:blipFill>
          <a:blip r:embed="rId3"/>
          <a:stretch>
            <a:fillRect/>
          </a:stretch>
        </p:blipFill>
        <p:spPr>
          <a:xfrm>
            <a:off x="1676400" y="42034"/>
            <a:ext cx="9047018" cy="6718514"/>
          </a:xfrm>
          <a:prstGeom prst="rect">
            <a:avLst/>
          </a:prstGeom>
        </p:spPr>
      </p:pic>
    </p:spTree>
    <p:extLst>
      <p:ext uri="{BB962C8B-B14F-4D97-AF65-F5344CB8AC3E}">
        <p14:creationId xmlns:p14="http://schemas.microsoft.com/office/powerpoint/2010/main" val="937204218"/>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B2CC3D5-07EB-5D9A-5BC8-D7D897E3B407}"/>
              </a:ext>
            </a:extLst>
          </p:cNvPr>
          <p:cNvPicPr>
            <a:picLocks noChangeAspect="1"/>
          </p:cNvPicPr>
          <p:nvPr/>
        </p:nvPicPr>
        <p:blipFill>
          <a:blip r:embed="rId3"/>
          <a:stretch>
            <a:fillRect/>
          </a:stretch>
        </p:blipFill>
        <p:spPr>
          <a:xfrm>
            <a:off x="1676400" y="56286"/>
            <a:ext cx="9074727" cy="6731571"/>
          </a:xfrm>
          <a:prstGeom prst="rect">
            <a:avLst/>
          </a:prstGeom>
        </p:spPr>
      </p:pic>
    </p:spTree>
    <p:extLst>
      <p:ext uri="{BB962C8B-B14F-4D97-AF65-F5344CB8AC3E}">
        <p14:creationId xmlns:p14="http://schemas.microsoft.com/office/powerpoint/2010/main" val="2748375017"/>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7B614FC6-4567-68EA-4E93-2692B999F530}"/>
              </a:ext>
            </a:extLst>
          </p:cNvPr>
          <p:cNvPicPr>
            <a:picLocks noChangeAspect="1"/>
          </p:cNvPicPr>
          <p:nvPr/>
        </p:nvPicPr>
        <p:blipFill>
          <a:blip r:embed="rId3"/>
          <a:stretch>
            <a:fillRect/>
          </a:stretch>
        </p:blipFill>
        <p:spPr>
          <a:xfrm>
            <a:off x="1676400" y="-2178"/>
            <a:ext cx="9088581" cy="6751519"/>
          </a:xfrm>
          <a:prstGeom prst="rect">
            <a:avLst/>
          </a:prstGeom>
        </p:spPr>
      </p:pic>
    </p:spTree>
    <p:extLst>
      <p:ext uri="{BB962C8B-B14F-4D97-AF65-F5344CB8AC3E}">
        <p14:creationId xmlns:p14="http://schemas.microsoft.com/office/powerpoint/2010/main" val="1453477937"/>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EFFD38E-8172-A20D-395A-ED48E08E36B9}"/>
              </a:ext>
            </a:extLst>
          </p:cNvPr>
          <p:cNvPicPr>
            <a:picLocks noChangeAspect="1"/>
          </p:cNvPicPr>
          <p:nvPr/>
        </p:nvPicPr>
        <p:blipFill>
          <a:blip r:embed="rId3"/>
          <a:stretch>
            <a:fillRect/>
          </a:stretch>
        </p:blipFill>
        <p:spPr>
          <a:xfrm>
            <a:off x="1620982" y="49654"/>
            <a:ext cx="9033163" cy="6717127"/>
          </a:xfrm>
          <a:prstGeom prst="rect">
            <a:avLst/>
          </a:prstGeom>
        </p:spPr>
      </p:pic>
    </p:spTree>
    <p:extLst>
      <p:ext uri="{BB962C8B-B14F-4D97-AF65-F5344CB8AC3E}">
        <p14:creationId xmlns:p14="http://schemas.microsoft.com/office/powerpoint/2010/main" val="1166171338"/>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3" descr="Изображение выглядит как текст&#10;&#10;Автоматически созданное описание">
            <a:extLst>
              <a:ext uri="{FF2B5EF4-FFF2-40B4-BE49-F238E27FC236}">
                <a16:creationId xmlns:a16="http://schemas.microsoft.com/office/drawing/2014/main" id="{DE36B85C-CFE0-2796-B41C-1A299D46E149}"/>
              </a:ext>
            </a:extLst>
          </p:cNvPr>
          <p:cNvPicPr>
            <a:picLocks noChangeAspect="1"/>
          </p:cNvPicPr>
          <p:nvPr/>
        </p:nvPicPr>
        <p:blipFill>
          <a:blip r:embed="rId3"/>
          <a:stretch>
            <a:fillRect/>
          </a:stretch>
        </p:blipFill>
        <p:spPr>
          <a:xfrm>
            <a:off x="1848928" y="327379"/>
            <a:ext cx="8752935" cy="6519543"/>
          </a:xfrm>
          <a:prstGeom prst="rect">
            <a:avLst/>
          </a:prstGeom>
        </p:spPr>
      </p:pic>
    </p:spTree>
    <p:extLst>
      <p:ext uri="{BB962C8B-B14F-4D97-AF65-F5344CB8AC3E}">
        <p14:creationId xmlns:p14="http://schemas.microsoft.com/office/powerpoint/2010/main" val="3044329"/>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937556CC-E7D2-2E73-79F2-E10AFA28C559}"/>
              </a:ext>
            </a:extLst>
          </p:cNvPr>
          <p:cNvPicPr>
            <a:picLocks noChangeAspect="1"/>
          </p:cNvPicPr>
          <p:nvPr/>
        </p:nvPicPr>
        <p:blipFill>
          <a:blip r:embed="rId3"/>
          <a:stretch>
            <a:fillRect/>
          </a:stretch>
        </p:blipFill>
        <p:spPr>
          <a:xfrm>
            <a:off x="1935192" y="258485"/>
            <a:ext cx="8695426" cy="6585446"/>
          </a:xfrm>
          <a:prstGeom prst="rect">
            <a:avLst/>
          </a:prstGeom>
        </p:spPr>
      </p:pic>
    </p:spTree>
    <p:extLst>
      <p:ext uri="{BB962C8B-B14F-4D97-AF65-F5344CB8AC3E}">
        <p14:creationId xmlns:p14="http://schemas.microsoft.com/office/powerpoint/2010/main" val="605546712"/>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3" descr="Изображение выглядит как диаграмма&#10;&#10;Автоматически созданное описание">
            <a:extLst>
              <a:ext uri="{FF2B5EF4-FFF2-40B4-BE49-F238E27FC236}">
                <a16:creationId xmlns:a16="http://schemas.microsoft.com/office/drawing/2014/main" id="{799C662F-7D77-8798-9CA5-8E3AC3F7A92B}"/>
              </a:ext>
            </a:extLst>
          </p:cNvPr>
          <p:cNvPicPr>
            <a:picLocks noChangeAspect="1"/>
          </p:cNvPicPr>
          <p:nvPr/>
        </p:nvPicPr>
        <p:blipFill>
          <a:blip r:embed="rId3"/>
          <a:stretch>
            <a:fillRect/>
          </a:stretch>
        </p:blipFill>
        <p:spPr>
          <a:xfrm>
            <a:off x="1892061" y="269154"/>
            <a:ext cx="8637916" cy="6506597"/>
          </a:xfrm>
          <a:prstGeom prst="rect">
            <a:avLst/>
          </a:prstGeom>
        </p:spPr>
      </p:pic>
    </p:spTree>
    <p:extLst>
      <p:ext uri="{BB962C8B-B14F-4D97-AF65-F5344CB8AC3E}">
        <p14:creationId xmlns:p14="http://schemas.microsoft.com/office/powerpoint/2010/main" val="738981909"/>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6B999D2-E655-F125-46C3-8979CC4C7463}"/>
              </a:ext>
            </a:extLst>
          </p:cNvPr>
          <p:cNvPicPr>
            <a:picLocks noChangeAspect="1"/>
          </p:cNvPicPr>
          <p:nvPr/>
        </p:nvPicPr>
        <p:blipFill>
          <a:blip r:embed="rId3"/>
          <a:stretch>
            <a:fillRect/>
          </a:stretch>
        </p:blipFill>
        <p:spPr>
          <a:xfrm>
            <a:off x="1892061" y="430190"/>
            <a:ext cx="8494142" cy="6414562"/>
          </a:xfrm>
          <a:prstGeom prst="rect">
            <a:avLst/>
          </a:prstGeom>
        </p:spPr>
      </p:pic>
    </p:spTree>
    <p:extLst>
      <p:ext uri="{BB962C8B-B14F-4D97-AF65-F5344CB8AC3E}">
        <p14:creationId xmlns:p14="http://schemas.microsoft.com/office/powerpoint/2010/main" val="2005464459"/>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F9F77E5-5815-5E86-EA9F-2F4A0864C732}"/>
              </a:ext>
            </a:extLst>
          </p:cNvPr>
          <p:cNvPicPr>
            <a:picLocks noChangeAspect="1"/>
          </p:cNvPicPr>
          <p:nvPr/>
        </p:nvPicPr>
        <p:blipFill>
          <a:blip r:embed="rId3"/>
          <a:stretch>
            <a:fillRect/>
          </a:stretch>
        </p:blipFill>
        <p:spPr>
          <a:xfrm>
            <a:off x="1935193" y="167679"/>
            <a:ext cx="8724180" cy="6565775"/>
          </a:xfrm>
          <a:prstGeom prst="rect">
            <a:avLst/>
          </a:prstGeom>
        </p:spPr>
      </p:pic>
    </p:spTree>
    <p:extLst>
      <p:ext uri="{BB962C8B-B14F-4D97-AF65-F5344CB8AC3E}">
        <p14:creationId xmlns:p14="http://schemas.microsoft.com/office/powerpoint/2010/main" val="3325096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F526B01-6EF9-48C0-870F-5B07453F3ECD}"/>
              </a:ext>
            </a:extLst>
          </p:cNvPr>
          <p:cNvPicPr>
            <a:picLocks noChangeAspect="1"/>
          </p:cNvPicPr>
          <p:nvPr/>
        </p:nvPicPr>
        <p:blipFill>
          <a:blip r:embed="rId4"/>
          <a:stretch>
            <a:fillRect/>
          </a:stretch>
        </p:blipFill>
        <p:spPr>
          <a:xfrm>
            <a:off x="1592767" y="26454"/>
            <a:ext cx="9201613" cy="6786506"/>
          </a:xfrm>
          <a:prstGeom prst="rect">
            <a:avLst/>
          </a:prstGeom>
        </p:spPr>
      </p:pic>
    </p:spTree>
    <p:extLst>
      <p:ext uri="{BB962C8B-B14F-4D97-AF65-F5344CB8AC3E}">
        <p14:creationId xmlns:p14="http://schemas.microsoft.com/office/powerpoint/2010/main" val="333125317"/>
      </p:ext>
    </p:extLst>
  </p:cSld>
  <p:clrMapOvr>
    <a:masterClrMapping/>
  </p:clrMapOvr>
  <p:extLst>
    <p:ext uri="{6950BFC3-D8DA-4A85-94F7-54DA5524770B}">
      <p188:commentRel xmlns:p188="http://schemas.microsoft.com/office/powerpoint/2018/8/main" r:id="rId3"/>
    </p:ext>
  </p:extLst>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06C526F-E5A8-2E92-682D-CECA8466AAD2}"/>
              </a:ext>
            </a:extLst>
          </p:cNvPr>
          <p:cNvPicPr>
            <a:picLocks noChangeAspect="1"/>
          </p:cNvPicPr>
          <p:nvPr/>
        </p:nvPicPr>
        <p:blipFill>
          <a:blip r:embed="rId3"/>
          <a:stretch>
            <a:fillRect/>
          </a:stretch>
        </p:blipFill>
        <p:spPr>
          <a:xfrm>
            <a:off x="1963948" y="311472"/>
            <a:ext cx="8609161" cy="6393206"/>
          </a:xfrm>
          <a:prstGeom prst="rect">
            <a:avLst/>
          </a:prstGeom>
        </p:spPr>
      </p:pic>
    </p:spTree>
    <p:extLst>
      <p:ext uri="{BB962C8B-B14F-4D97-AF65-F5344CB8AC3E}">
        <p14:creationId xmlns:p14="http://schemas.microsoft.com/office/powerpoint/2010/main" val="185034844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017E35A-6DEC-699B-AC0F-D9CACC8C3BF1}"/>
              </a:ext>
            </a:extLst>
          </p:cNvPr>
          <p:cNvPicPr>
            <a:picLocks noChangeAspect="1"/>
          </p:cNvPicPr>
          <p:nvPr/>
        </p:nvPicPr>
        <p:blipFill>
          <a:blip r:embed="rId3"/>
          <a:stretch>
            <a:fillRect/>
          </a:stretch>
        </p:blipFill>
        <p:spPr>
          <a:xfrm>
            <a:off x="1935193" y="269960"/>
            <a:ext cx="8709803" cy="6576872"/>
          </a:xfrm>
          <a:prstGeom prst="rect">
            <a:avLst/>
          </a:prstGeom>
        </p:spPr>
      </p:pic>
    </p:spTree>
    <p:extLst>
      <p:ext uri="{BB962C8B-B14F-4D97-AF65-F5344CB8AC3E}">
        <p14:creationId xmlns:p14="http://schemas.microsoft.com/office/powerpoint/2010/main" val="3797890367"/>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E754D5FE-3855-219F-A83C-66A775F2696E}"/>
              </a:ext>
            </a:extLst>
          </p:cNvPr>
          <p:cNvPicPr>
            <a:picLocks noChangeAspect="1"/>
          </p:cNvPicPr>
          <p:nvPr/>
        </p:nvPicPr>
        <p:blipFill>
          <a:blip r:embed="rId3"/>
          <a:stretch>
            <a:fillRect/>
          </a:stretch>
        </p:blipFill>
        <p:spPr>
          <a:xfrm>
            <a:off x="1676400" y="-1179"/>
            <a:ext cx="9157854" cy="6804939"/>
          </a:xfrm>
          <a:prstGeom prst="rect">
            <a:avLst/>
          </a:prstGeom>
        </p:spPr>
      </p:pic>
    </p:spTree>
    <p:extLst>
      <p:ext uri="{BB962C8B-B14F-4D97-AF65-F5344CB8AC3E}">
        <p14:creationId xmlns:p14="http://schemas.microsoft.com/office/powerpoint/2010/main" val="2909279398"/>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E93FC5D7-A93C-2885-9B4B-5F5D01E527E6}"/>
              </a:ext>
            </a:extLst>
          </p:cNvPr>
          <p:cNvPicPr>
            <a:picLocks noChangeAspect="1"/>
          </p:cNvPicPr>
          <p:nvPr/>
        </p:nvPicPr>
        <p:blipFill>
          <a:blip r:embed="rId3"/>
          <a:stretch>
            <a:fillRect/>
          </a:stretch>
        </p:blipFill>
        <p:spPr>
          <a:xfrm>
            <a:off x="1676400" y="92263"/>
            <a:ext cx="9074727" cy="6770456"/>
          </a:xfrm>
          <a:prstGeom prst="rect">
            <a:avLst/>
          </a:prstGeom>
        </p:spPr>
      </p:pic>
    </p:spTree>
    <p:extLst>
      <p:ext uri="{BB962C8B-B14F-4D97-AF65-F5344CB8AC3E}">
        <p14:creationId xmlns:p14="http://schemas.microsoft.com/office/powerpoint/2010/main" val="3410448298"/>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3" descr="Изображение выглядит как текст&#10;&#10;Автоматически созданное описание">
            <a:extLst>
              <a:ext uri="{FF2B5EF4-FFF2-40B4-BE49-F238E27FC236}">
                <a16:creationId xmlns:a16="http://schemas.microsoft.com/office/drawing/2014/main" id="{17221BA2-245B-06BC-500D-E2F08455CFB1}"/>
              </a:ext>
            </a:extLst>
          </p:cNvPr>
          <p:cNvPicPr>
            <a:picLocks noChangeAspect="1"/>
          </p:cNvPicPr>
          <p:nvPr/>
        </p:nvPicPr>
        <p:blipFill>
          <a:blip r:embed="rId3"/>
          <a:stretch>
            <a:fillRect/>
          </a:stretch>
        </p:blipFill>
        <p:spPr>
          <a:xfrm>
            <a:off x="2035834" y="388288"/>
            <a:ext cx="8465388" cy="6368970"/>
          </a:xfrm>
          <a:prstGeom prst="rect">
            <a:avLst/>
          </a:prstGeom>
        </p:spPr>
      </p:pic>
    </p:spTree>
    <p:extLst>
      <p:ext uri="{BB962C8B-B14F-4D97-AF65-F5344CB8AC3E}">
        <p14:creationId xmlns:p14="http://schemas.microsoft.com/office/powerpoint/2010/main" val="1950579343"/>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2BB892A-9388-2F5E-1A50-FFA659DDAA8E}"/>
              </a:ext>
            </a:extLst>
          </p:cNvPr>
          <p:cNvPicPr>
            <a:picLocks noChangeAspect="1"/>
          </p:cNvPicPr>
          <p:nvPr/>
        </p:nvPicPr>
        <p:blipFill>
          <a:blip r:embed="rId3"/>
          <a:stretch>
            <a:fillRect/>
          </a:stretch>
        </p:blipFill>
        <p:spPr>
          <a:xfrm>
            <a:off x="1863306" y="305712"/>
            <a:ext cx="8580407" cy="6447858"/>
          </a:xfrm>
          <a:prstGeom prst="rect">
            <a:avLst/>
          </a:prstGeom>
        </p:spPr>
      </p:pic>
    </p:spTree>
    <p:extLst>
      <p:ext uri="{BB962C8B-B14F-4D97-AF65-F5344CB8AC3E}">
        <p14:creationId xmlns:p14="http://schemas.microsoft.com/office/powerpoint/2010/main" val="362704997"/>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диаграмма&#10;&#10;Автоматически созданное описание">
            <a:extLst>
              <a:ext uri="{FF2B5EF4-FFF2-40B4-BE49-F238E27FC236}">
                <a16:creationId xmlns:a16="http://schemas.microsoft.com/office/drawing/2014/main" id="{A09AB485-688C-AFE8-A49A-2F9F908DF15E}"/>
              </a:ext>
            </a:extLst>
          </p:cNvPr>
          <p:cNvPicPr>
            <a:picLocks noChangeAspect="1"/>
          </p:cNvPicPr>
          <p:nvPr/>
        </p:nvPicPr>
        <p:blipFill>
          <a:blip r:embed="rId3"/>
          <a:stretch>
            <a:fillRect/>
          </a:stretch>
        </p:blipFill>
        <p:spPr>
          <a:xfrm>
            <a:off x="1978325" y="389523"/>
            <a:ext cx="8465388" cy="6366500"/>
          </a:xfrm>
          <a:prstGeom prst="rect">
            <a:avLst/>
          </a:prstGeom>
        </p:spPr>
      </p:pic>
    </p:spTree>
    <p:extLst>
      <p:ext uri="{BB962C8B-B14F-4D97-AF65-F5344CB8AC3E}">
        <p14:creationId xmlns:p14="http://schemas.microsoft.com/office/powerpoint/2010/main" val="1216881104"/>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диаграмма&#10;&#10;Автоматически созданное описание">
            <a:extLst>
              <a:ext uri="{FF2B5EF4-FFF2-40B4-BE49-F238E27FC236}">
                <a16:creationId xmlns:a16="http://schemas.microsoft.com/office/drawing/2014/main" id="{E4F11EA9-A409-A113-C5EE-8B779F2FE81D}"/>
              </a:ext>
            </a:extLst>
          </p:cNvPr>
          <p:cNvPicPr>
            <a:picLocks noChangeAspect="1"/>
          </p:cNvPicPr>
          <p:nvPr/>
        </p:nvPicPr>
        <p:blipFill>
          <a:blip r:embed="rId3"/>
          <a:stretch>
            <a:fillRect/>
          </a:stretch>
        </p:blipFill>
        <p:spPr>
          <a:xfrm>
            <a:off x="1920815" y="163161"/>
            <a:ext cx="8695426" cy="6531678"/>
          </a:xfrm>
          <a:prstGeom prst="rect">
            <a:avLst/>
          </a:prstGeom>
        </p:spPr>
      </p:pic>
    </p:spTree>
    <p:extLst>
      <p:ext uri="{BB962C8B-B14F-4D97-AF65-F5344CB8AC3E}">
        <p14:creationId xmlns:p14="http://schemas.microsoft.com/office/powerpoint/2010/main" val="139803145"/>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диаграмма&#10;&#10;Автоматически созданное описание">
            <a:extLst>
              <a:ext uri="{FF2B5EF4-FFF2-40B4-BE49-F238E27FC236}">
                <a16:creationId xmlns:a16="http://schemas.microsoft.com/office/drawing/2014/main" id="{8DC9F408-D11B-0269-A852-9D0F7DE50BC4}"/>
              </a:ext>
            </a:extLst>
          </p:cNvPr>
          <p:cNvPicPr>
            <a:picLocks noChangeAspect="1"/>
          </p:cNvPicPr>
          <p:nvPr/>
        </p:nvPicPr>
        <p:blipFill>
          <a:blip r:embed="rId3"/>
          <a:stretch>
            <a:fillRect/>
          </a:stretch>
        </p:blipFill>
        <p:spPr>
          <a:xfrm>
            <a:off x="1892061" y="177149"/>
            <a:ext cx="8810444" cy="6647477"/>
          </a:xfrm>
          <a:prstGeom prst="rect">
            <a:avLst/>
          </a:prstGeom>
        </p:spPr>
      </p:pic>
    </p:spTree>
    <p:extLst>
      <p:ext uri="{BB962C8B-B14F-4D97-AF65-F5344CB8AC3E}">
        <p14:creationId xmlns:p14="http://schemas.microsoft.com/office/powerpoint/2010/main" val="4294131523"/>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9483DDC-1A14-1D43-B63A-221723F72DEE}"/>
              </a:ext>
            </a:extLst>
          </p:cNvPr>
          <p:cNvPicPr>
            <a:picLocks noChangeAspect="1"/>
          </p:cNvPicPr>
          <p:nvPr/>
        </p:nvPicPr>
        <p:blipFill>
          <a:blip r:embed="rId3"/>
          <a:stretch>
            <a:fillRect/>
          </a:stretch>
        </p:blipFill>
        <p:spPr>
          <a:xfrm>
            <a:off x="1848929" y="304503"/>
            <a:ext cx="8494142" cy="6407144"/>
          </a:xfrm>
          <a:prstGeom prst="rect">
            <a:avLst/>
          </a:prstGeom>
        </p:spPr>
      </p:pic>
    </p:spTree>
    <p:extLst>
      <p:ext uri="{BB962C8B-B14F-4D97-AF65-F5344CB8AC3E}">
        <p14:creationId xmlns:p14="http://schemas.microsoft.com/office/powerpoint/2010/main" val="1440989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86E4F2A-9C82-469C-96E8-F6BD06D214F4}"/>
              </a:ext>
            </a:extLst>
          </p:cNvPr>
          <p:cNvPicPr>
            <a:picLocks noChangeAspect="1"/>
          </p:cNvPicPr>
          <p:nvPr/>
        </p:nvPicPr>
        <p:blipFill>
          <a:blip r:embed="rId3"/>
          <a:stretch>
            <a:fillRect/>
          </a:stretch>
        </p:blipFill>
        <p:spPr>
          <a:xfrm>
            <a:off x="1629937" y="31170"/>
            <a:ext cx="9090102" cy="6758488"/>
          </a:xfrm>
          <a:prstGeom prst="rect">
            <a:avLst/>
          </a:prstGeom>
        </p:spPr>
      </p:pic>
    </p:spTree>
    <p:extLst>
      <p:ext uri="{BB962C8B-B14F-4D97-AF65-F5344CB8AC3E}">
        <p14:creationId xmlns:p14="http://schemas.microsoft.com/office/powerpoint/2010/main" val="3320459831"/>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52464C47-7C30-3BCF-A2C8-3E5BF79A85B5}"/>
              </a:ext>
            </a:extLst>
          </p:cNvPr>
          <p:cNvPicPr>
            <a:picLocks noChangeAspect="1"/>
          </p:cNvPicPr>
          <p:nvPr/>
        </p:nvPicPr>
        <p:blipFill>
          <a:blip r:embed="rId3"/>
          <a:stretch>
            <a:fillRect/>
          </a:stretch>
        </p:blipFill>
        <p:spPr>
          <a:xfrm>
            <a:off x="2078966" y="299974"/>
            <a:ext cx="8551652" cy="6430580"/>
          </a:xfrm>
          <a:prstGeom prst="rect">
            <a:avLst/>
          </a:prstGeom>
        </p:spPr>
      </p:pic>
    </p:spTree>
    <p:extLst>
      <p:ext uri="{BB962C8B-B14F-4D97-AF65-F5344CB8AC3E}">
        <p14:creationId xmlns:p14="http://schemas.microsoft.com/office/powerpoint/2010/main" val="3963874379"/>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15AAEDD-1E68-CF80-25E3-989419381C9C}"/>
              </a:ext>
            </a:extLst>
          </p:cNvPr>
          <p:cNvPicPr>
            <a:picLocks noChangeAspect="1"/>
          </p:cNvPicPr>
          <p:nvPr/>
        </p:nvPicPr>
        <p:blipFill>
          <a:blip r:embed="rId2"/>
          <a:stretch>
            <a:fillRect/>
          </a:stretch>
        </p:blipFill>
        <p:spPr>
          <a:xfrm>
            <a:off x="1620982" y="49654"/>
            <a:ext cx="9130145" cy="6814109"/>
          </a:xfrm>
          <a:prstGeom prst="rect">
            <a:avLst/>
          </a:prstGeom>
        </p:spPr>
      </p:pic>
    </p:spTree>
    <p:extLst>
      <p:ext uri="{BB962C8B-B14F-4D97-AF65-F5344CB8AC3E}">
        <p14:creationId xmlns:p14="http://schemas.microsoft.com/office/powerpoint/2010/main" val="3110011447"/>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660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рела&#10;&#10;Автоматически созданное описание">
            <a:extLst>
              <a:ext uri="{FF2B5EF4-FFF2-40B4-BE49-F238E27FC236}">
                <a16:creationId xmlns:a16="http://schemas.microsoft.com/office/drawing/2014/main" id="{9DB906F6-DCDF-48DD-8461-B66C1C634715}"/>
              </a:ext>
            </a:extLst>
          </p:cNvPr>
          <p:cNvPicPr>
            <a:picLocks noChangeAspect="1"/>
          </p:cNvPicPr>
          <p:nvPr/>
        </p:nvPicPr>
        <p:blipFill>
          <a:blip r:embed="rId3"/>
          <a:stretch>
            <a:fillRect/>
          </a:stretch>
        </p:blipFill>
        <p:spPr>
          <a:xfrm>
            <a:off x="1676400" y="-270"/>
            <a:ext cx="9145858" cy="6802784"/>
          </a:xfrm>
          <a:prstGeom prst="rect">
            <a:avLst/>
          </a:prstGeom>
        </p:spPr>
      </p:pic>
    </p:spTree>
    <p:extLst>
      <p:ext uri="{BB962C8B-B14F-4D97-AF65-F5344CB8AC3E}">
        <p14:creationId xmlns:p14="http://schemas.microsoft.com/office/powerpoint/2010/main" val="971806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1040FCC-5490-48DB-B532-11EC4E881563}"/>
              </a:ext>
            </a:extLst>
          </p:cNvPr>
          <p:cNvPicPr>
            <a:picLocks noChangeAspect="1"/>
          </p:cNvPicPr>
          <p:nvPr/>
        </p:nvPicPr>
        <p:blipFill>
          <a:blip r:embed="rId2"/>
          <a:stretch>
            <a:fillRect/>
          </a:stretch>
        </p:blipFill>
        <p:spPr>
          <a:xfrm>
            <a:off x="1583474" y="210"/>
            <a:ext cx="9015760" cy="6746068"/>
          </a:xfrm>
          <a:prstGeom prst="rect">
            <a:avLst/>
          </a:prstGeom>
        </p:spPr>
      </p:pic>
    </p:spTree>
    <p:extLst>
      <p:ext uri="{BB962C8B-B14F-4D97-AF65-F5344CB8AC3E}">
        <p14:creationId xmlns:p14="http://schemas.microsoft.com/office/powerpoint/2010/main" val="1364443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717D84D-18D7-487A-85D8-87BC078725E9}"/>
              </a:ext>
            </a:extLst>
          </p:cNvPr>
          <p:cNvSpPr>
            <a:spLocks noGrp="1"/>
          </p:cNvSpPr>
          <p:nvPr>
            <p:ph idx="4294967295"/>
          </p:nvPr>
        </p:nvSpPr>
        <p:spPr>
          <a:xfrm>
            <a:off x="2496015" y="2198649"/>
            <a:ext cx="8915400" cy="3778250"/>
          </a:xfrm>
        </p:spPr>
        <p:txBody>
          <a:bodyPr vert="horz" lIns="91440" tIns="45720" rIns="91440" bIns="45720" rtlCol="0" anchor="t">
            <a:normAutofit/>
          </a:bodyPr>
          <a:lstStyle/>
          <a:p>
            <a:r>
              <a:rPr lang="ru-RU" dirty="0">
                <a:ea typeface="+mn-lt"/>
                <a:cs typeface="+mn-lt"/>
              </a:rPr>
              <a:t>4. SDN Layer 3 </a:t>
            </a:r>
            <a:r>
              <a:rPr lang="ru-RU" dirty="0" err="1">
                <a:ea typeface="+mn-lt"/>
                <a:cs typeface="+mn-lt"/>
              </a:rPr>
              <a:t>Networking</a:t>
            </a:r>
            <a:r>
              <a:rPr lang="ru-RU" dirty="0">
                <a:ea typeface="+mn-lt"/>
                <a:cs typeface="+mn-lt"/>
              </a:rPr>
              <a:t> </a:t>
            </a:r>
            <a:r>
              <a:rPr lang="ru-RU" dirty="0" err="1">
                <a:ea typeface="+mn-lt"/>
                <a:cs typeface="+mn-lt"/>
              </a:rPr>
              <a:t>Principles</a:t>
            </a:r>
            <a:endParaRPr lang="ru-RU" dirty="0" err="1"/>
          </a:p>
          <a:p>
            <a:r>
              <a:rPr lang="ru-RU" dirty="0">
                <a:ea typeface="+mn-lt"/>
                <a:cs typeface="+mn-lt"/>
              </a:rPr>
              <a:t>4.1 IGP </a:t>
            </a:r>
            <a:r>
              <a:rPr lang="ru-RU" dirty="0" err="1">
                <a:ea typeface="+mn-lt"/>
                <a:cs typeface="+mn-lt"/>
              </a:rPr>
              <a:t>Protocols</a:t>
            </a:r>
            <a:r>
              <a:rPr lang="ru-RU" dirty="0">
                <a:ea typeface="+mn-lt"/>
                <a:cs typeface="+mn-lt"/>
              </a:rPr>
              <a:t> </a:t>
            </a:r>
            <a:r>
              <a:rPr lang="ru-RU" dirty="0" err="1">
                <a:ea typeface="+mn-lt"/>
                <a:cs typeface="+mn-lt"/>
              </a:rPr>
              <a:t>Introduction</a:t>
            </a:r>
            <a:r>
              <a:rPr lang="ru-RU" dirty="0">
                <a:ea typeface="+mn-lt"/>
                <a:cs typeface="+mn-lt"/>
              </a:rPr>
              <a:t> And Application </a:t>
            </a:r>
            <a:r>
              <a:rPr lang="ru-RU" dirty="0" err="1">
                <a:ea typeface="+mn-lt"/>
                <a:cs typeface="+mn-lt"/>
              </a:rPr>
              <a:t>in</a:t>
            </a:r>
            <a:r>
              <a:rPr lang="ru-RU" dirty="0">
                <a:ea typeface="+mn-lt"/>
                <a:cs typeface="+mn-lt"/>
              </a:rPr>
              <a:t> SDN</a:t>
            </a:r>
            <a:endParaRPr lang="ru-RU" dirty="0"/>
          </a:p>
          <a:p>
            <a:r>
              <a:rPr lang="ru-RU" dirty="0">
                <a:ea typeface="+mn-lt"/>
                <a:cs typeface="+mn-lt"/>
              </a:rPr>
              <a:t>4.2 BGP </a:t>
            </a:r>
            <a:r>
              <a:rPr lang="ru-RU" dirty="0" err="1">
                <a:ea typeface="+mn-lt"/>
                <a:cs typeface="+mn-lt"/>
              </a:rPr>
              <a:t>Protocols</a:t>
            </a:r>
            <a:r>
              <a:rPr lang="ru-RU" dirty="0">
                <a:ea typeface="+mn-lt"/>
                <a:cs typeface="+mn-lt"/>
              </a:rPr>
              <a:t> </a:t>
            </a:r>
            <a:r>
              <a:rPr lang="ru-RU" dirty="0" err="1">
                <a:ea typeface="+mn-lt"/>
                <a:cs typeface="+mn-lt"/>
              </a:rPr>
              <a:t>Introduction</a:t>
            </a:r>
            <a:r>
              <a:rPr lang="ru-RU" dirty="0">
                <a:ea typeface="+mn-lt"/>
                <a:cs typeface="+mn-lt"/>
              </a:rPr>
              <a:t> And Application </a:t>
            </a:r>
            <a:r>
              <a:rPr lang="ru-RU" dirty="0" err="1">
                <a:ea typeface="+mn-lt"/>
                <a:cs typeface="+mn-lt"/>
              </a:rPr>
              <a:t>in</a:t>
            </a:r>
            <a:r>
              <a:rPr lang="ru-RU" dirty="0">
                <a:ea typeface="+mn-lt"/>
                <a:cs typeface="+mn-lt"/>
              </a:rPr>
              <a:t> SDN</a:t>
            </a:r>
            <a:endParaRPr lang="ru-RU" dirty="0"/>
          </a:p>
          <a:p>
            <a:endParaRPr lang="ru-RU" dirty="0"/>
          </a:p>
        </p:txBody>
      </p:sp>
    </p:spTree>
    <p:extLst>
      <p:ext uri="{BB962C8B-B14F-4D97-AF65-F5344CB8AC3E}">
        <p14:creationId xmlns:p14="http://schemas.microsoft.com/office/powerpoint/2010/main" val="2655566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0D986EA-8A0E-4C69-862D-0FDEFB6DA1D0}"/>
              </a:ext>
            </a:extLst>
          </p:cNvPr>
          <p:cNvPicPr>
            <a:picLocks noChangeAspect="1"/>
          </p:cNvPicPr>
          <p:nvPr/>
        </p:nvPicPr>
        <p:blipFill>
          <a:blip r:embed="rId2"/>
          <a:stretch>
            <a:fillRect/>
          </a:stretch>
        </p:blipFill>
        <p:spPr>
          <a:xfrm>
            <a:off x="1602059" y="25504"/>
            <a:ext cx="9108687" cy="6779112"/>
          </a:xfrm>
          <a:prstGeom prst="rect">
            <a:avLst/>
          </a:prstGeom>
        </p:spPr>
      </p:pic>
    </p:spTree>
    <p:extLst>
      <p:ext uri="{BB962C8B-B14F-4D97-AF65-F5344CB8AC3E}">
        <p14:creationId xmlns:p14="http://schemas.microsoft.com/office/powerpoint/2010/main" val="3137067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E5CC27E-46D3-476E-885C-33945B89FD5A}"/>
              </a:ext>
            </a:extLst>
          </p:cNvPr>
          <p:cNvPicPr>
            <a:picLocks noChangeAspect="1"/>
          </p:cNvPicPr>
          <p:nvPr/>
        </p:nvPicPr>
        <p:blipFill>
          <a:blip r:embed="rId3"/>
          <a:stretch>
            <a:fillRect/>
          </a:stretch>
        </p:blipFill>
        <p:spPr>
          <a:xfrm>
            <a:off x="1629937" y="26553"/>
            <a:ext cx="9117980" cy="6786308"/>
          </a:xfrm>
          <a:prstGeom prst="rect">
            <a:avLst/>
          </a:prstGeom>
        </p:spPr>
      </p:pic>
    </p:spTree>
    <p:extLst>
      <p:ext uri="{BB962C8B-B14F-4D97-AF65-F5344CB8AC3E}">
        <p14:creationId xmlns:p14="http://schemas.microsoft.com/office/powerpoint/2010/main" val="2372499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0999A24-1DE1-4F2A-B30E-490AA581E896}"/>
              </a:ext>
            </a:extLst>
          </p:cNvPr>
          <p:cNvPicPr>
            <a:picLocks noChangeAspect="1"/>
          </p:cNvPicPr>
          <p:nvPr/>
        </p:nvPicPr>
        <p:blipFill>
          <a:blip r:embed="rId3"/>
          <a:stretch>
            <a:fillRect/>
          </a:stretch>
        </p:blipFill>
        <p:spPr>
          <a:xfrm>
            <a:off x="1583473" y="25504"/>
            <a:ext cx="9117980" cy="6788405"/>
          </a:xfrm>
          <a:prstGeom prst="rect">
            <a:avLst/>
          </a:prstGeom>
        </p:spPr>
      </p:pic>
    </p:spTree>
    <p:extLst>
      <p:ext uri="{BB962C8B-B14F-4D97-AF65-F5344CB8AC3E}">
        <p14:creationId xmlns:p14="http://schemas.microsoft.com/office/powerpoint/2010/main" val="2183337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4934166-7760-4F6E-80AD-187DC0F566EA}"/>
              </a:ext>
            </a:extLst>
          </p:cNvPr>
          <p:cNvPicPr>
            <a:picLocks noChangeAspect="1"/>
          </p:cNvPicPr>
          <p:nvPr/>
        </p:nvPicPr>
        <p:blipFill>
          <a:blip r:embed="rId3"/>
          <a:stretch>
            <a:fillRect/>
          </a:stretch>
        </p:blipFill>
        <p:spPr>
          <a:xfrm>
            <a:off x="1676400" y="98762"/>
            <a:ext cx="8974898" cy="6743983"/>
          </a:xfrm>
          <a:prstGeom prst="rect">
            <a:avLst/>
          </a:prstGeom>
        </p:spPr>
      </p:pic>
    </p:spTree>
    <p:extLst>
      <p:ext uri="{BB962C8B-B14F-4D97-AF65-F5344CB8AC3E}">
        <p14:creationId xmlns:p14="http://schemas.microsoft.com/office/powerpoint/2010/main" val="312925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C3C48FB-E387-4D7F-86DF-90F55F0A7EAB}"/>
              </a:ext>
            </a:extLst>
          </p:cNvPr>
          <p:cNvPicPr>
            <a:picLocks noChangeAspect="1"/>
          </p:cNvPicPr>
          <p:nvPr/>
        </p:nvPicPr>
        <p:blipFill>
          <a:blip r:embed="rId3"/>
          <a:stretch>
            <a:fillRect/>
          </a:stretch>
        </p:blipFill>
        <p:spPr>
          <a:xfrm>
            <a:off x="1676400" y="57034"/>
            <a:ext cx="8985336" cy="6743931"/>
          </a:xfrm>
          <a:prstGeom prst="rect">
            <a:avLst/>
          </a:prstGeom>
        </p:spPr>
      </p:pic>
    </p:spTree>
    <p:extLst>
      <p:ext uri="{BB962C8B-B14F-4D97-AF65-F5344CB8AC3E}">
        <p14:creationId xmlns:p14="http://schemas.microsoft.com/office/powerpoint/2010/main" val="10202504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468D885-E9A7-4E50-A7DB-90F4296598E1}"/>
              </a:ext>
            </a:extLst>
          </p:cNvPr>
          <p:cNvPicPr>
            <a:picLocks noChangeAspect="1"/>
          </p:cNvPicPr>
          <p:nvPr/>
        </p:nvPicPr>
        <p:blipFill>
          <a:blip r:embed="rId3"/>
          <a:stretch>
            <a:fillRect/>
          </a:stretch>
        </p:blipFill>
        <p:spPr>
          <a:xfrm>
            <a:off x="1603332" y="39582"/>
            <a:ext cx="8995775" cy="6757957"/>
          </a:xfrm>
          <a:prstGeom prst="rect">
            <a:avLst/>
          </a:prstGeom>
        </p:spPr>
      </p:pic>
    </p:spTree>
    <p:extLst>
      <p:ext uri="{BB962C8B-B14F-4D97-AF65-F5344CB8AC3E}">
        <p14:creationId xmlns:p14="http://schemas.microsoft.com/office/powerpoint/2010/main" val="1503359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68810924-DDF5-4093-88B7-0CE3481D1FA4}"/>
              </a:ext>
            </a:extLst>
          </p:cNvPr>
          <p:cNvPicPr>
            <a:picLocks noChangeAspect="1"/>
          </p:cNvPicPr>
          <p:nvPr/>
        </p:nvPicPr>
        <p:blipFill>
          <a:blip r:embed="rId3"/>
          <a:stretch>
            <a:fillRect/>
          </a:stretch>
        </p:blipFill>
        <p:spPr>
          <a:xfrm>
            <a:off x="1647092" y="59816"/>
            <a:ext cx="8985738" cy="6728598"/>
          </a:xfrm>
          <a:prstGeom prst="rect">
            <a:avLst/>
          </a:prstGeom>
        </p:spPr>
      </p:pic>
    </p:spTree>
    <p:extLst>
      <p:ext uri="{BB962C8B-B14F-4D97-AF65-F5344CB8AC3E}">
        <p14:creationId xmlns:p14="http://schemas.microsoft.com/office/powerpoint/2010/main" val="34017893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CF38AED-07BE-45D6-A879-34785A4BA4B2}"/>
              </a:ext>
            </a:extLst>
          </p:cNvPr>
          <p:cNvPicPr>
            <a:picLocks noChangeAspect="1"/>
          </p:cNvPicPr>
          <p:nvPr/>
        </p:nvPicPr>
        <p:blipFill>
          <a:blip r:embed="rId3"/>
          <a:stretch>
            <a:fillRect/>
          </a:stretch>
        </p:blipFill>
        <p:spPr>
          <a:xfrm>
            <a:off x="1608016" y="63506"/>
            <a:ext cx="9190891" cy="6809142"/>
          </a:xfrm>
          <a:prstGeom prst="rect">
            <a:avLst/>
          </a:prstGeom>
        </p:spPr>
      </p:pic>
    </p:spTree>
    <p:extLst>
      <p:ext uri="{BB962C8B-B14F-4D97-AF65-F5344CB8AC3E}">
        <p14:creationId xmlns:p14="http://schemas.microsoft.com/office/powerpoint/2010/main" val="3017218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2A73A88-5C05-42DF-AC77-839B446EB147}"/>
              </a:ext>
            </a:extLst>
          </p:cNvPr>
          <p:cNvPicPr>
            <a:picLocks noChangeAspect="1"/>
          </p:cNvPicPr>
          <p:nvPr/>
        </p:nvPicPr>
        <p:blipFill>
          <a:blip r:embed="rId3"/>
          <a:stretch>
            <a:fillRect/>
          </a:stretch>
        </p:blipFill>
        <p:spPr>
          <a:xfrm>
            <a:off x="1634647" y="59491"/>
            <a:ext cx="9016652" cy="6718141"/>
          </a:xfrm>
          <a:prstGeom prst="rect">
            <a:avLst/>
          </a:prstGeom>
        </p:spPr>
      </p:pic>
    </p:spTree>
    <p:extLst>
      <p:ext uri="{BB962C8B-B14F-4D97-AF65-F5344CB8AC3E}">
        <p14:creationId xmlns:p14="http://schemas.microsoft.com/office/powerpoint/2010/main" val="3791725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642B966-5BCF-4118-B278-B53BBFE0FB7C}"/>
              </a:ext>
            </a:extLst>
          </p:cNvPr>
          <p:cNvPicPr>
            <a:picLocks noChangeAspect="1"/>
          </p:cNvPicPr>
          <p:nvPr/>
        </p:nvPicPr>
        <p:blipFill>
          <a:blip r:embed="rId2"/>
          <a:stretch>
            <a:fillRect/>
          </a:stretch>
        </p:blipFill>
        <p:spPr>
          <a:xfrm>
            <a:off x="1676400" y="44964"/>
            <a:ext cx="8995775" cy="6747197"/>
          </a:xfrm>
          <a:prstGeom prst="rect">
            <a:avLst/>
          </a:prstGeom>
        </p:spPr>
      </p:pic>
    </p:spTree>
    <p:extLst>
      <p:ext uri="{BB962C8B-B14F-4D97-AF65-F5344CB8AC3E}">
        <p14:creationId xmlns:p14="http://schemas.microsoft.com/office/powerpoint/2010/main" val="4181753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DCB4FEE-CEF5-47E4-B1AF-E9EF0D59F3A9}"/>
              </a:ext>
            </a:extLst>
          </p:cNvPr>
          <p:cNvSpPr>
            <a:spLocks noGrp="1"/>
          </p:cNvSpPr>
          <p:nvPr>
            <p:ph idx="4294967295"/>
          </p:nvPr>
        </p:nvSpPr>
        <p:spPr>
          <a:xfrm>
            <a:off x="2607527" y="1715430"/>
            <a:ext cx="6871010" cy="2625957"/>
          </a:xfrm>
        </p:spPr>
        <p:txBody>
          <a:bodyPr vert="horz" lIns="91440" tIns="45720" rIns="91440" bIns="45720" rtlCol="0" anchor="t">
            <a:normAutofit fontScale="92500"/>
          </a:bodyPr>
          <a:lstStyle/>
          <a:p>
            <a:r>
              <a:rPr lang="ru-RU" dirty="0">
                <a:ea typeface="+mn-lt"/>
                <a:cs typeface="+mn-lt"/>
              </a:rPr>
              <a:t>5. SDN Interface </a:t>
            </a:r>
            <a:r>
              <a:rPr lang="ru-RU" dirty="0" err="1">
                <a:ea typeface="+mn-lt"/>
                <a:cs typeface="+mn-lt"/>
              </a:rPr>
              <a:t>Protocols</a:t>
            </a:r>
            <a:r>
              <a:rPr lang="ru-RU" dirty="0">
                <a:ea typeface="+mn-lt"/>
                <a:cs typeface="+mn-lt"/>
              </a:rPr>
              <a:t> </a:t>
            </a:r>
            <a:r>
              <a:rPr lang="ru-RU" dirty="0" err="1">
                <a:ea typeface="+mn-lt"/>
                <a:cs typeface="+mn-lt"/>
              </a:rPr>
              <a:t>and</a:t>
            </a:r>
            <a:r>
              <a:rPr lang="ru-RU" dirty="0">
                <a:ea typeface="+mn-lt"/>
                <a:cs typeface="+mn-lt"/>
              </a:rPr>
              <a:t> </a:t>
            </a:r>
            <a:r>
              <a:rPr lang="ru-RU" dirty="0" err="1">
                <a:ea typeface="+mn-lt"/>
                <a:cs typeface="+mn-lt"/>
              </a:rPr>
              <a:t>Principles</a:t>
            </a:r>
            <a:endParaRPr lang="ru-RU" dirty="0" err="1"/>
          </a:p>
          <a:p>
            <a:r>
              <a:rPr lang="ru-RU" dirty="0">
                <a:ea typeface="+mn-lt"/>
                <a:cs typeface="+mn-lt"/>
              </a:rPr>
              <a:t>5.1 </a:t>
            </a:r>
            <a:r>
              <a:rPr lang="ru-RU" dirty="0" err="1">
                <a:ea typeface="+mn-lt"/>
                <a:cs typeface="+mn-lt"/>
              </a:rPr>
              <a:t>Introduction</a:t>
            </a:r>
            <a:r>
              <a:rPr lang="ru-RU" dirty="0">
                <a:ea typeface="+mn-lt"/>
                <a:cs typeface="+mn-lt"/>
              </a:rPr>
              <a:t> </a:t>
            </a:r>
            <a:r>
              <a:rPr lang="ru-RU" dirty="0" err="1">
                <a:ea typeface="+mn-lt"/>
                <a:cs typeface="+mn-lt"/>
              </a:rPr>
              <a:t>of</a:t>
            </a:r>
            <a:r>
              <a:rPr lang="ru-RU" dirty="0">
                <a:ea typeface="+mn-lt"/>
                <a:cs typeface="+mn-lt"/>
              </a:rPr>
              <a:t> SDN </a:t>
            </a:r>
            <a:r>
              <a:rPr lang="ru-RU" dirty="0" err="1">
                <a:ea typeface="+mn-lt"/>
                <a:cs typeface="+mn-lt"/>
              </a:rPr>
              <a:t>OpenFlow</a:t>
            </a:r>
            <a:r>
              <a:rPr lang="ru-RU" dirty="0">
                <a:ea typeface="+mn-lt"/>
                <a:cs typeface="+mn-lt"/>
              </a:rPr>
              <a:t> Protocol And Application</a:t>
            </a:r>
            <a:endParaRPr lang="ru-RU" dirty="0"/>
          </a:p>
          <a:p>
            <a:r>
              <a:rPr lang="ru-RU" dirty="0">
                <a:ea typeface="+mn-lt"/>
                <a:cs typeface="+mn-lt"/>
              </a:rPr>
              <a:t>5.2 </a:t>
            </a:r>
            <a:r>
              <a:rPr lang="ru-RU" dirty="0" err="1">
                <a:ea typeface="+mn-lt"/>
                <a:cs typeface="+mn-lt"/>
              </a:rPr>
              <a:t>Introduction</a:t>
            </a:r>
            <a:r>
              <a:rPr lang="ru-RU" dirty="0">
                <a:ea typeface="+mn-lt"/>
                <a:cs typeface="+mn-lt"/>
              </a:rPr>
              <a:t> </a:t>
            </a:r>
            <a:r>
              <a:rPr lang="ru-RU" dirty="0" err="1">
                <a:ea typeface="+mn-lt"/>
                <a:cs typeface="+mn-lt"/>
              </a:rPr>
              <a:t>of</a:t>
            </a:r>
            <a:r>
              <a:rPr lang="ru-RU" dirty="0">
                <a:ea typeface="+mn-lt"/>
                <a:cs typeface="+mn-lt"/>
              </a:rPr>
              <a:t> SDN </a:t>
            </a:r>
            <a:r>
              <a:rPr lang="ru-RU" dirty="0" err="1">
                <a:ea typeface="+mn-lt"/>
                <a:cs typeface="+mn-lt"/>
              </a:rPr>
              <a:t>Netconf</a:t>
            </a:r>
            <a:r>
              <a:rPr lang="ru-RU" dirty="0">
                <a:ea typeface="+mn-lt"/>
                <a:cs typeface="+mn-lt"/>
              </a:rPr>
              <a:t> Protocol And Application</a:t>
            </a:r>
            <a:endParaRPr lang="ru-RU" dirty="0"/>
          </a:p>
          <a:p>
            <a:r>
              <a:rPr lang="ru-RU" dirty="0">
                <a:ea typeface="+mn-lt"/>
                <a:cs typeface="+mn-lt"/>
              </a:rPr>
              <a:t>5.3 </a:t>
            </a:r>
            <a:r>
              <a:rPr lang="ru-RU" dirty="0" err="1">
                <a:ea typeface="+mn-lt"/>
                <a:cs typeface="+mn-lt"/>
              </a:rPr>
              <a:t>Introduction</a:t>
            </a:r>
            <a:r>
              <a:rPr lang="ru-RU" dirty="0">
                <a:ea typeface="+mn-lt"/>
                <a:cs typeface="+mn-lt"/>
              </a:rPr>
              <a:t> </a:t>
            </a:r>
            <a:r>
              <a:rPr lang="ru-RU" dirty="0" err="1">
                <a:ea typeface="+mn-lt"/>
                <a:cs typeface="+mn-lt"/>
              </a:rPr>
              <a:t>of</a:t>
            </a:r>
            <a:r>
              <a:rPr lang="ru-RU" dirty="0">
                <a:ea typeface="+mn-lt"/>
                <a:cs typeface="+mn-lt"/>
              </a:rPr>
              <a:t> SDN </a:t>
            </a:r>
            <a:r>
              <a:rPr lang="ru-RU" dirty="0" err="1">
                <a:ea typeface="+mn-lt"/>
                <a:cs typeface="+mn-lt"/>
              </a:rPr>
              <a:t>RestFul</a:t>
            </a:r>
            <a:r>
              <a:rPr lang="ru-RU" dirty="0">
                <a:ea typeface="+mn-lt"/>
                <a:cs typeface="+mn-lt"/>
              </a:rPr>
              <a:t> Protocol And Application </a:t>
            </a:r>
          </a:p>
          <a:p>
            <a:r>
              <a:rPr lang="ru-RU" dirty="0">
                <a:ea typeface="+mn-lt"/>
                <a:cs typeface="+mn-lt"/>
              </a:rPr>
              <a:t>5.4 </a:t>
            </a:r>
            <a:r>
              <a:rPr lang="ru-RU" dirty="0" err="1">
                <a:ea typeface="+mn-lt"/>
                <a:cs typeface="+mn-lt"/>
              </a:rPr>
              <a:t>Introduction</a:t>
            </a:r>
            <a:r>
              <a:rPr lang="ru-RU" dirty="0">
                <a:ea typeface="+mn-lt"/>
                <a:cs typeface="+mn-lt"/>
              </a:rPr>
              <a:t> </a:t>
            </a:r>
            <a:r>
              <a:rPr lang="ru-RU" dirty="0" err="1">
                <a:ea typeface="+mn-lt"/>
                <a:cs typeface="+mn-lt"/>
              </a:rPr>
              <a:t>of</a:t>
            </a:r>
            <a:r>
              <a:rPr lang="ru-RU" dirty="0">
                <a:ea typeface="+mn-lt"/>
                <a:cs typeface="+mn-lt"/>
              </a:rPr>
              <a:t> SNMP Protocol And Application</a:t>
            </a:r>
            <a:endParaRPr lang="ru-RU" dirty="0"/>
          </a:p>
          <a:p>
            <a:r>
              <a:rPr lang="ru-RU" dirty="0">
                <a:ea typeface="+mn-lt"/>
                <a:cs typeface="+mn-lt"/>
              </a:rPr>
              <a:t>5.5 </a:t>
            </a:r>
            <a:r>
              <a:rPr lang="ru-RU" dirty="0" err="1">
                <a:ea typeface="+mn-lt"/>
                <a:cs typeface="+mn-lt"/>
              </a:rPr>
              <a:t>Introduction</a:t>
            </a:r>
            <a:r>
              <a:rPr lang="ru-RU" dirty="0">
                <a:ea typeface="+mn-lt"/>
                <a:cs typeface="+mn-lt"/>
              </a:rPr>
              <a:t> </a:t>
            </a:r>
            <a:r>
              <a:rPr lang="ru-RU" dirty="0" err="1">
                <a:ea typeface="+mn-lt"/>
                <a:cs typeface="+mn-lt"/>
              </a:rPr>
              <a:t>of</a:t>
            </a:r>
            <a:r>
              <a:rPr lang="ru-RU" dirty="0">
                <a:ea typeface="+mn-lt"/>
                <a:cs typeface="+mn-lt"/>
              </a:rPr>
              <a:t> </a:t>
            </a:r>
            <a:r>
              <a:rPr lang="ru-RU" dirty="0" err="1">
                <a:ea typeface="+mn-lt"/>
                <a:cs typeface="+mn-lt"/>
              </a:rPr>
              <a:t>NetStream</a:t>
            </a:r>
            <a:r>
              <a:rPr lang="ru-RU" dirty="0">
                <a:ea typeface="+mn-lt"/>
                <a:cs typeface="+mn-lt"/>
              </a:rPr>
              <a:t> Protocol And Application</a:t>
            </a:r>
            <a:endParaRPr lang="ru-RU" dirty="0"/>
          </a:p>
          <a:p>
            <a:endParaRPr lang="ru-RU" dirty="0"/>
          </a:p>
        </p:txBody>
      </p:sp>
    </p:spTree>
    <p:extLst>
      <p:ext uri="{BB962C8B-B14F-4D97-AF65-F5344CB8AC3E}">
        <p14:creationId xmlns:p14="http://schemas.microsoft.com/office/powerpoint/2010/main" val="13108368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4D528B3-9729-4613-86E8-14350E21F01E}"/>
              </a:ext>
            </a:extLst>
          </p:cNvPr>
          <p:cNvPicPr>
            <a:picLocks noChangeAspect="1"/>
          </p:cNvPicPr>
          <p:nvPr/>
        </p:nvPicPr>
        <p:blipFill>
          <a:blip r:embed="rId2"/>
          <a:stretch>
            <a:fillRect/>
          </a:stretch>
        </p:blipFill>
        <p:spPr>
          <a:xfrm>
            <a:off x="1645085" y="67078"/>
            <a:ext cx="9006213" cy="6776036"/>
          </a:xfrm>
          <a:prstGeom prst="rect">
            <a:avLst/>
          </a:prstGeom>
        </p:spPr>
      </p:pic>
    </p:spTree>
    <p:extLst>
      <p:ext uri="{BB962C8B-B14F-4D97-AF65-F5344CB8AC3E}">
        <p14:creationId xmlns:p14="http://schemas.microsoft.com/office/powerpoint/2010/main" val="571202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EBFDFF0-0C15-46A1-AC09-178A44D3F588}"/>
              </a:ext>
            </a:extLst>
          </p:cNvPr>
          <p:cNvPicPr>
            <a:picLocks noChangeAspect="1"/>
          </p:cNvPicPr>
          <p:nvPr/>
        </p:nvPicPr>
        <p:blipFill>
          <a:blip r:embed="rId3"/>
          <a:stretch>
            <a:fillRect/>
          </a:stretch>
        </p:blipFill>
        <p:spPr>
          <a:xfrm>
            <a:off x="1634647" y="55801"/>
            <a:ext cx="8954021" cy="6725520"/>
          </a:xfrm>
          <a:prstGeom prst="rect">
            <a:avLst/>
          </a:prstGeom>
        </p:spPr>
      </p:pic>
    </p:spTree>
    <p:extLst>
      <p:ext uri="{BB962C8B-B14F-4D97-AF65-F5344CB8AC3E}">
        <p14:creationId xmlns:p14="http://schemas.microsoft.com/office/powerpoint/2010/main" val="6783955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A90D8A60-758F-4AF6-8083-A49B32150464}"/>
              </a:ext>
            </a:extLst>
          </p:cNvPr>
          <p:cNvPicPr>
            <a:picLocks noChangeAspect="1"/>
          </p:cNvPicPr>
          <p:nvPr/>
        </p:nvPicPr>
        <p:blipFill>
          <a:blip r:embed="rId3"/>
          <a:stretch>
            <a:fillRect/>
          </a:stretch>
        </p:blipFill>
        <p:spPr>
          <a:xfrm>
            <a:off x="1634647" y="44528"/>
            <a:ext cx="9006213" cy="6758504"/>
          </a:xfrm>
          <a:prstGeom prst="rect">
            <a:avLst/>
          </a:prstGeom>
        </p:spPr>
      </p:pic>
    </p:spTree>
    <p:extLst>
      <p:ext uri="{BB962C8B-B14F-4D97-AF65-F5344CB8AC3E}">
        <p14:creationId xmlns:p14="http://schemas.microsoft.com/office/powerpoint/2010/main" val="11354732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C072A322-4AB9-484F-80D6-BB08E066E5EF}"/>
              </a:ext>
            </a:extLst>
          </p:cNvPr>
          <p:cNvPicPr>
            <a:picLocks noChangeAspect="1"/>
          </p:cNvPicPr>
          <p:nvPr/>
        </p:nvPicPr>
        <p:blipFill>
          <a:blip r:embed="rId2"/>
          <a:stretch>
            <a:fillRect/>
          </a:stretch>
        </p:blipFill>
        <p:spPr>
          <a:xfrm>
            <a:off x="1620644" y="32222"/>
            <a:ext cx="9025053" cy="6765677"/>
          </a:xfrm>
          <a:prstGeom prst="rect">
            <a:avLst/>
          </a:prstGeom>
        </p:spPr>
      </p:pic>
    </p:spTree>
    <p:extLst>
      <p:ext uri="{BB962C8B-B14F-4D97-AF65-F5344CB8AC3E}">
        <p14:creationId xmlns:p14="http://schemas.microsoft.com/office/powerpoint/2010/main" val="32553416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BE99BAA-A392-4C31-830E-3A7772C9C5CE}"/>
              </a:ext>
            </a:extLst>
          </p:cNvPr>
          <p:cNvPicPr>
            <a:picLocks noChangeAspect="1"/>
          </p:cNvPicPr>
          <p:nvPr/>
        </p:nvPicPr>
        <p:blipFill>
          <a:blip r:embed="rId3"/>
          <a:stretch>
            <a:fillRect/>
          </a:stretch>
        </p:blipFill>
        <p:spPr>
          <a:xfrm>
            <a:off x="1629937" y="31701"/>
            <a:ext cx="9173736" cy="6822474"/>
          </a:xfrm>
          <a:prstGeom prst="rect">
            <a:avLst/>
          </a:prstGeom>
        </p:spPr>
      </p:pic>
    </p:spTree>
    <p:extLst>
      <p:ext uri="{BB962C8B-B14F-4D97-AF65-F5344CB8AC3E}">
        <p14:creationId xmlns:p14="http://schemas.microsoft.com/office/powerpoint/2010/main" val="3233479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E5593F1-8A67-4B4C-9145-D50281E3C698}"/>
              </a:ext>
            </a:extLst>
          </p:cNvPr>
          <p:cNvPicPr>
            <a:picLocks noChangeAspect="1"/>
          </p:cNvPicPr>
          <p:nvPr/>
        </p:nvPicPr>
        <p:blipFill>
          <a:blip r:embed="rId3"/>
          <a:stretch>
            <a:fillRect/>
          </a:stretch>
        </p:blipFill>
        <p:spPr>
          <a:xfrm>
            <a:off x="1620644" y="34225"/>
            <a:ext cx="9173736" cy="6770963"/>
          </a:xfrm>
          <a:prstGeom prst="rect">
            <a:avLst/>
          </a:prstGeom>
        </p:spPr>
      </p:pic>
    </p:spTree>
    <p:extLst>
      <p:ext uri="{BB962C8B-B14F-4D97-AF65-F5344CB8AC3E}">
        <p14:creationId xmlns:p14="http://schemas.microsoft.com/office/powerpoint/2010/main" val="5682783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F7FE47C5-48DF-4CF6-BDA9-169B84004028}"/>
              </a:ext>
            </a:extLst>
          </p:cNvPr>
          <p:cNvPicPr>
            <a:picLocks noChangeAspect="1"/>
          </p:cNvPicPr>
          <p:nvPr/>
        </p:nvPicPr>
        <p:blipFill>
          <a:blip r:embed="rId3"/>
          <a:stretch>
            <a:fillRect/>
          </a:stretch>
        </p:blipFill>
        <p:spPr>
          <a:xfrm>
            <a:off x="1629937" y="38338"/>
            <a:ext cx="9220200" cy="6790616"/>
          </a:xfrm>
          <a:prstGeom prst="rect">
            <a:avLst/>
          </a:prstGeom>
        </p:spPr>
      </p:pic>
    </p:spTree>
    <p:extLst>
      <p:ext uri="{BB962C8B-B14F-4D97-AF65-F5344CB8AC3E}">
        <p14:creationId xmlns:p14="http://schemas.microsoft.com/office/powerpoint/2010/main" val="32281179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58201980-9E9A-464B-A5DF-DE9DD3EA162E}"/>
              </a:ext>
            </a:extLst>
          </p:cNvPr>
          <p:cNvPicPr>
            <a:picLocks noChangeAspect="1"/>
          </p:cNvPicPr>
          <p:nvPr/>
        </p:nvPicPr>
        <p:blipFill>
          <a:blip r:embed="rId2"/>
          <a:stretch>
            <a:fillRect/>
          </a:stretch>
        </p:blipFill>
        <p:spPr>
          <a:xfrm>
            <a:off x="1676400" y="33774"/>
            <a:ext cx="9136565" cy="6799744"/>
          </a:xfrm>
          <a:prstGeom prst="rect">
            <a:avLst/>
          </a:prstGeom>
        </p:spPr>
      </p:pic>
    </p:spTree>
    <p:extLst>
      <p:ext uri="{BB962C8B-B14F-4D97-AF65-F5344CB8AC3E}">
        <p14:creationId xmlns:p14="http://schemas.microsoft.com/office/powerpoint/2010/main" val="30784237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664B92D-4365-4986-8D5C-09FD4EF5494D}"/>
              </a:ext>
            </a:extLst>
          </p:cNvPr>
          <p:cNvPicPr>
            <a:picLocks noChangeAspect="1"/>
          </p:cNvPicPr>
          <p:nvPr/>
        </p:nvPicPr>
        <p:blipFill>
          <a:blip r:embed="rId2"/>
          <a:stretch>
            <a:fillRect/>
          </a:stretch>
        </p:blipFill>
        <p:spPr>
          <a:xfrm>
            <a:off x="1676400" y="39990"/>
            <a:ext cx="9108687" cy="6768728"/>
          </a:xfrm>
          <a:prstGeom prst="rect">
            <a:avLst/>
          </a:prstGeom>
        </p:spPr>
      </p:pic>
    </p:spTree>
    <p:extLst>
      <p:ext uri="{BB962C8B-B14F-4D97-AF65-F5344CB8AC3E}">
        <p14:creationId xmlns:p14="http://schemas.microsoft.com/office/powerpoint/2010/main" val="9052293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0AC3CFE3-BAA4-47FD-86DB-C85E8521D516}"/>
              </a:ext>
            </a:extLst>
          </p:cNvPr>
          <p:cNvPicPr>
            <a:picLocks noChangeAspect="1"/>
          </p:cNvPicPr>
          <p:nvPr/>
        </p:nvPicPr>
        <p:blipFill>
          <a:blip r:embed="rId3"/>
          <a:stretch>
            <a:fillRect/>
          </a:stretch>
        </p:blipFill>
        <p:spPr>
          <a:xfrm>
            <a:off x="1639229" y="43067"/>
            <a:ext cx="9090102" cy="6771866"/>
          </a:xfrm>
          <a:prstGeom prst="rect">
            <a:avLst/>
          </a:prstGeom>
        </p:spPr>
      </p:pic>
    </p:spTree>
    <p:extLst>
      <p:ext uri="{BB962C8B-B14F-4D97-AF65-F5344CB8AC3E}">
        <p14:creationId xmlns:p14="http://schemas.microsoft.com/office/powerpoint/2010/main" val="4238713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97725C0-019D-44D2-885E-0A093F1AA3A9}"/>
              </a:ext>
            </a:extLst>
          </p:cNvPr>
          <p:cNvSpPr>
            <a:spLocks noGrp="1"/>
          </p:cNvSpPr>
          <p:nvPr>
            <p:ph idx="4294967295"/>
          </p:nvPr>
        </p:nvSpPr>
        <p:spPr>
          <a:xfrm>
            <a:off x="1622502" y="107796"/>
            <a:ext cx="9621644" cy="4029152"/>
          </a:xfrm>
        </p:spPr>
        <p:txBody>
          <a:bodyPr vert="horz" lIns="91440" tIns="45720" rIns="91440" bIns="45720" rtlCol="0" anchor="t">
            <a:normAutofit/>
          </a:bodyPr>
          <a:lstStyle/>
          <a:p>
            <a:endParaRPr lang="ru-RU" dirty="0">
              <a:ea typeface="+mn-lt"/>
              <a:cs typeface="+mn-lt"/>
            </a:endParaRPr>
          </a:p>
          <a:p>
            <a:endParaRPr lang="ru-RU" dirty="0">
              <a:ea typeface="+mn-lt"/>
              <a:cs typeface="+mn-lt"/>
            </a:endParaRPr>
          </a:p>
          <a:p>
            <a:endParaRPr lang="ru-RU" dirty="0">
              <a:ea typeface="+mn-lt"/>
              <a:cs typeface="+mn-lt"/>
            </a:endParaRPr>
          </a:p>
          <a:p>
            <a:endParaRPr lang="ru-RU" dirty="0">
              <a:ea typeface="+mn-lt"/>
              <a:cs typeface="+mn-lt"/>
            </a:endParaRPr>
          </a:p>
          <a:p>
            <a:endParaRPr lang="ru-RU" dirty="0">
              <a:ea typeface="+mn-lt"/>
              <a:cs typeface="+mn-lt"/>
            </a:endParaRPr>
          </a:p>
          <a:p>
            <a:r>
              <a:rPr lang="ru-RU" dirty="0">
                <a:ea typeface="+mn-lt"/>
                <a:cs typeface="+mn-lt"/>
              </a:rPr>
              <a:t>6. SDN </a:t>
            </a:r>
            <a:r>
              <a:rPr lang="ru-RU" dirty="0" err="1">
                <a:ea typeface="+mn-lt"/>
                <a:cs typeface="+mn-lt"/>
              </a:rPr>
              <a:t>VxLAN</a:t>
            </a:r>
            <a:r>
              <a:rPr lang="ru-RU" dirty="0">
                <a:ea typeface="+mn-lt"/>
                <a:cs typeface="+mn-lt"/>
              </a:rPr>
              <a:t> </a:t>
            </a:r>
            <a:r>
              <a:rPr lang="ru-RU" dirty="0" err="1">
                <a:ea typeface="+mn-lt"/>
                <a:cs typeface="+mn-lt"/>
              </a:rPr>
              <a:t>Overlay</a:t>
            </a:r>
            <a:r>
              <a:rPr lang="ru-RU" dirty="0">
                <a:ea typeface="+mn-lt"/>
                <a:cs typeface="+mn-lt"/>
              </a:rPr>
              <a:t> </a:t>
            </a:r>
            <a:r>
              <a:rPr lang="ru-RU" dirty="0" err="1">
                <a:ea typeface="+mn-lt"/>
                <a:cs typeface="+mn-lt"/>
              </a:rPr>
              <a:t>Introduction</a:t>
            </a:r>
            <a:endParaRPr lang="ru-RU" dirty="0" err="1"/>
          </a:p>
          <a:p>
            <a:r>
              <a:rPr lang="ru-RU" dirty="0">
                <a:ea typeface="+mn-lt"/>
                <a:cs typeface="+mn-lt"/>
              </a:rPr>
              <a:t>6.1 </a:t>
            </a:r>
            <a:r>
              <a:rPr lang="ru-RU" dirty="0" err="1">
                <a:ea typeface="+mn-lt"/>
                <a:cs typeface="+mn-lt"/>
              </a:rPr>
              <a:t>VxLAN</a:t>
            </a:r>
            <a:r>
              <a:rPr lang="ru-RU" dirty="0">
                <a:ea typeface="+mn-lt"/>
                <a:cs typeface="+mn-lt"/>
              </a:rPr>
              <a:t> </a:t>
            </a:r>
            <a:r>
              <a:rPr lang="ru-RU" dirty="0" err="1">
                <a:ea typeface="+mn-lt"/>
                <a:cs typeface="+mn-lt"/>
              </a:rPr>
              <a:t>Overlay</a:t>
            </a:r>
            <a:r>
              <a:rPr lang="ru-RU" dirty="0">
                <a:ea typeface="+mn-lt"/>
                <a:cs typeface="+mn-lt"/>
              </a:rPr>
              <a:t> </a:t>
            </a:r>
            <a:r>
              <a:rPr lang="ru-RU" dirty="0" err="1">
                <a:ea typeface="+mn-lt"/>
                <a:cs typeface="+mn-lt"/>
              </a:rPr>
              <a:t>Overview</a:t>
            </a:r>
            <a:endParaRPr lang="ru-RU" dirty="0" err="1"/>
          </a:p>
          <a:p>
            <a:r>
              <a:rPr lang="ru-RU" dirty="0">
                <a:ea typeface="+mn-lt"/>
                <a:cs typeface="+mn-lt"/>
              </a:rPr>
              <a:t>6.2 </a:t>
            </a:r>
            <a:r>
              <a:rPr lang="ru-RU" dirty="0" err="1">
                <a:ea typeface="+mn-lt"/>
                <a:cs typeface="+mn-lt"/>
              </a:rPr>
              <a:t>VxLAN</a:t>
            </a:r>
            <a:r>
              <a:rPr lang="ru-RU" dirty="0">
                <a:ea typeface="+mn-lt"/>
                <a:cs typeface="+mn-lt"/>
              </a:rPr>
              <a:t> Basic </a:t>
            </a:r>
            <a:r>
              <a:rPr lang="ru-RU" dirty="0" err="1">
                <a:ea typeface="+mn-lt"/>
                <a:cs typeface="+mn-lt"/>
              </a:rPr>
              <a:t>Concepts</a:t>
            </a:r>
            <a:endParaRPr lang="ru-RU" dirty="0" err="1"/>
          </a:p>
          <a:p>
            <a:r>
              <a:rPr lang="ru-RU" dirty="0">
                <a:ea typeface="+mn-lt"/>
                <a:cs typeface="+mn-lt"/>
              </a:rPr>
              <a:t>6.3 </a:t>
            </a:r>
            <a:r>
              <a:rPr lang="ru-RU" dirty="0" err="1">
                <a:ea typeface="+mn-lt"/>
                <a:cs typeface="+mn-lt"/>
              </a:rPr>
              <a:t>VxLAN</a:t>
            </a:r>
            <a:r>
              <a:rPr lang="ru-RU" dirty="0">
                <a:ea typeface="+mn-lt"/>
                <a:cs typeface="+mn-lt"/>
              </a:rPr>
              <a:t> Applications </a:t>
            </a:r>
            <a:r>
              <a:rPr lang="ru-RU" dirty="0" err="1">
                <a:ea typeface="+mn-lt"/>
                <a:cs typeface="+mn-lt"/>
              </a:rPr>
              <a:t>in</a:t>
            </a:r>
            <a:r>
              <a:rPr lang="ru-RU" dirty="0">
                <a:ea typeface="+mn-lt"/>
                <a:cs typeface="+mn-lt"/>
              </a:rPr>
              <a:t> SDN AC-DCN </a:t>
            </a:r>
            <a:r>
              <a:rPr lang="ru-RU" dirty="0" err="1">
                <a:ea typeface="+mn-lt"/>
                <a:cs typeface="+mn-lt"/>
              </a:rPr>
              <a:t>Cloud</a:t>
            </a:r>
            <a:r>
              <a:rPr lang="ru-RU" dirty="0">
                <a:ea typeface="+mn-lt"/>
                <a:cs typeface="+mn-lt"/>
              </a:rPr>
              <a:t> </a:t>
            </a:r>
            <a:r>
              <a:rPr lang="ru-RU" dirty="0" err="1">
                <a:ea typeface="+mn-lt"/>
                <a:cs typeface="+mn-lt"/>
              </a:rPr>
              <a:t>Fabric</a:t>
            </a:r>
            <a:r>
              <a:rPr lang="ru-RU" dirty="0">
                <a:ea typeface="+mn-lt"/>
                <a:cs typeface="+mn-lt"/>
              </a:rPr>
              <a:t> Network</a:t>
            </a:r>
            <a:endParaRPr lang="ru-RU" dirty="0"/>
          </a:p>
          <a:p>
            <a:r>
              <a:rPr lang="ru-RU" dirty="0">
                <a:ea typeface="+mn-lt"/>
                <a:cs typeface="+mn-lt"/>
              </a:rPr>
              <a:t>6.4 </a:t>
            </a:r>
            <a:r>
              <a:rPr lang="ru-RU" dirty="0" err="1">
                <a:ea typeface="+mn-lt"/>
                <a:cs typeface="+mn-lt"/>
              </a:rPr>
              <a:t>VxLAN</a:t>
            </a:r>
            <a:r>
              <a:rPr lang="ru-RU" dirty="0">
                <a:ea typeface="+mn-lt"/>
                <a:cs typeface="+mn-lt"/>
              </a:rPr>
              <a:t> Configuration </a:t>
            </a:r>
            <a:r>
              <a:rPr lang="ru-RU" dirty="0" err="1">
                <a:ea typeface="+mn-lt"/>
                <a:cs typeface="+mn-lt"/>
              </a:rPr>
              <a:t>Examples</a:t>
            </a:r>
            <a:r>
              <a:rPr lang="ru-RU" dirty="0">
                <a:ea typeface="+mn-lt"/>
                <a:cs typeface="+mn-lt"/>
              </a:rPr>
              <a:t> </a:t>
            </a:r>
            <a:r>
              <a:rPr lang="ru-RU" dirty="0" err="1">
                <a:ea typeface="+mn-lt"/>
                <a:cs typeface="+mn-lt"/>
              </a:rPr>
              <a:t>in</a:t>
            </a:r>
            <a:r>
              <a:rPr lang="ru-RU" dirty="0">
                <a:ea typeface="+mn-lt"/>
                <a:cs typeface="+mn-lt"/>
              </a:rPr>
              <a:t> SDN AC-DCN </a:t>
            </a:r>
            <a:r>
              <a:rPr lang="ru-RU" dirty="0" err="1">
                <a:ea typeface="+mn-lt"/>
                <a:cs typeface="+mn-lt"/>
              </a:rPr>
              <a:t>Cloud</a:t>
            </a:r>
            <a:r>
              <a:rPr lang="ru-RU" dirty="0">
                <a:ea typeface="+mn-lt"/>
                <a:cs typeface="+mn-lt"/>
              </a:rPr>
              <a:t> </a:t>
            </a:r>
            <a:r>
              <a:rPr lang="ru-RU" dirty="0" err="1">
                <a:ea typeface="+mn-lt"/>
                <a:cs typeface="+mn-lt"/>
              </a:rPr>
              <a:t>Fabric</a:t>
            </a:r>
            <a:r>
              <a:rPr lang="ru-RU" dirty="0">
                <a:ea typeface="+mn-lt"/>
                <a:cs typeface="+mn-lt"/>
              </a:rPr>
              <a:t> Network</a:t>
            </a:r>
            <a:endParaRPr lang="ru-RU" dirty="0"/>
          </a:p>
          <a:p>
            <a:endParaRPr lang="ru-RU" dirty="0"/>
          </a:p>
        </p:txBody>
      </p:sp>
    </p:spTree>
    <p:extLst>
      <p:ext uri="{BB962C8B-B14F-4D97-AF65-F5344CB8AC3E}">
        <p14:creationId xmlns:p14="http://schemas.microsoft.com/office/powerpoint/2010/main" val="19445548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200B93C6-A0BE-4426-BE0B-182783580299}"/>
              </a:ext>
            </a:extLst>
          </p:cNvPr>
          <p:cNvPicPr>
            <a:picLocks noChangeAspect="1"/>
          </p:cNvPicPr>
          <p:nvPr/>
        </p:nvPicPr>
        <p:blipFill>
          <a:blip r:embed="rId3"/>
          <a:stretch>
            <a:fillRect/>
          </a:stretch>
        </p:blipFill>
        <p:spPr>
          <a:xfrm>
            <a:off x="1676400" y="3824"/>
            <a:ext cx="9062224" cy="6794596"/>
          </a:xfrm>
          <a:prstGeom prst="rect">
            <a:avLst/>
          </a:prstGeom>
        </p:spPr>
      </p:pic>
    </p:spTree>
    <p:extLst>
      <p:ext uri="{BB962C8B-B14F-4D97-AF65-F5344CB8AC3E}">
        <p14:creationId xmlns:p14="http://schemas.microsoft.com/office/powerpoint/2010/main" val="29716382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EF12C6A4-1CE7-4507-B8A2-0524E82ED9F1}"/>
              </a:ext>
            </a:extLst>
          </p:cNvPr>
          <p:cNvPicPr>
            <a:picLocks noChangeAspect="1"/>
          </p:cNvPicPr>
          <p:nvPr/>
        </p:nvPicPr>
        <p:blipFill>
          <a:blip r:embed="rId3"/>
          <a:stretch>
            <a:fillRect/>
          </a:stretch>
        </p:blipFill>
        <p:spPr>
          <a:xfrm>
            <a:off x="1676400" y="48221"/>
            <a:ext cx="9090102" cy="6761557"/>
          </a:xfrm>
          <a:prstGeom prst="rect">
            <a:avLst/>
          </a:prstGeom>
        </p:spPr>
      </p:pic>
    </p:spTree>
    <p:extLst>
      <p:ext uri="{BB962C8B-B14F-4D97-AF65-F5344CB8AC3E}">
        <p14:creationId xmlns:p14="http://schemas.microsoft.com/office/powerpoint/2010/main" val="29217066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1179AEE-5BB3-43B8-B7E5-455C92D08AB1}"/>
              </a:ext>
            </a:extLst>
          </p:cNvPr>
          <p:cNvPicPr>
            <a:picLocks noChangeAspect="1"/>
          </p:cNvPicPr>
          <p:nvPr/>
        </p:nvPicPr>
        <p:blipFill>
          <a:blip r:embed="rId3"/>
          <a:stretch>
            <a:fillRect/>
          </a:stretch>
        </p:blipFill>
        <p:spPr>
          <a:xfrm>
            <a:off x="1639229" y="45631"/>
            <a:ext cx="9108687" cy="6776031"/>
          </a:xfrm>
          <a:prstGeom prst="rect">
            <a:avLst/>
          </a:prstGeom>
        </p:spPr>
      </p:pic>
    </p:spTree>
    <p:extLst>
      <p:ext uri="{BB962C8B-B14F-4D97-AF65-F5344CB8AC3E}">
        <p14:creationId xmlns:p14="http://schemas.microsoft.com/office/powerpoint/2010/main" val="28949630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186980F1-BBE1-4501-9549-DE4D481B02C6}"/>
              </a:ext>
            </a:extLst>
          </p:cNvPr>
          <p:cNvPicPr>
            <a:picLocks noChangeAspect="1"/>
          </p:cNvPicPr>
          <p:nvPr/>
        </p:nvPicPr>
        <p:blipFill>
          <a:blip r:embed="rId3"/>
          <a:stretch>
            <a:fillRect/>
          </a:stretch>
        </p:blipFill>
        <p:spPr>
          <a:xfrm>
            <a:off x="1629937" y="39934"/>
            <a:ext cx="9090102" cy="6759547"/>
          </a:xfrm>
          <a:prstGeom prst="rect">
            <a:avLst/>
          </a:prstGeom>
        </p:spPr>
      </p:pic>
    </p:spTree>
    <p:extLst>
      <p:ext uri="{BB962C8B-B14F-4D97-AF65-F5344CB8AC3E}">
        <p14:creationId xmlns:p14="http://schemas.microsoft.com/office/powerpoint/2010/main" val="41589456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E0BD8F7B-5506-4D61-AA42-592ED982F11B}"/>
              </a:ext>
            </a:extLst>
          </p:cNvPr>
          <p:cNvPicPr>
            <a:picLocks noChangeAspect="1"/>
          </p:cNvPicPr>
          <p:nvPr/>
        </p:nvPicPr>
        <p:blipFill>
          <a:blip r:embed="rId3"/>
          <a:stretch>
            <a:fillRect/>
          </a:stretch>
        </p:blipFill>
        <p:spPr>
          <a:xfrm>
            <a:off x="1676400" y="37898"/>
            <a:ext cx="9155151" cy="6745031"/>
          </a:xfrm>
          <a:prstGeom prst="rect">
            <a:avLst/>
          </a:prstGeom>
        </p:spPr>
      </p:pic>
    </p:spTree>
    <p:extLst>
      <p:ext uri="{BB962C8B-B14F-4D97-AF65-F5344CB8AC3E}">
        <p14:creationId xmlns:p14="http://schemas.microsoft.com/office/powerpoint/2010/main" val="26756669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5D97121-E1DE-498E-BE58-BCD973E0D570}"/>
              </a:ext>
            </a:extLst>
          </p:cNvPr>
          <p:cNvPicPr>
            <a:picLocks noChangeAspect="1"/>
          </p:cNvPicPr>
          <p:nvPr/>
        </p:nvPicPr>
        <p:blipFill>
          <a:blip r:embed="rId3"/>
          <a:stretch>
            <a:fillRect/>
          </a:stretch>
        </p:blipFill>
        <p:spPr>
          <a:xfrm>
            <a:off x="1676400" y="30697"/>
            <a:ext cx="9099394" cy="6759435"/>
          </a:xfrm>
          <a:prstGeom prst="rect">
            <a:avLst/>
          </a:prstGeom>
        </p:spPr>
      </p:pic>
    </p:spTree>
    <p:extLst>
      <p:ext uri="{BB962C8B-B14F-4D97-AF65-F5344CB8AC3E}">
        <p14:creationId xmlns:p14="http://schemas.microsoft.com/office/powerpoint/2010/main" val="39249501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98ED5BEC-F97A-4E18-88E9-1B59B3535D69}"/>
              </a:ext>
            </a:extLst>
          </p:cNvPr>
          <p:cNvPicPr>
            <a:picLocks noChangeAspect="1"/>
          </p:cNvPicPr>
          <p:nvPr/>
        </p:nvPicPr>
        <p:blipFill>
          <a:blip r:embed="rId2"/>
          <a:stretch>
            <a:fillRect/>
          </a:stretch>
        </p:blipFill>
        <p:spPr>
          <a:xfrm>
            <a:off x="1639229" y="34822"/>
            <a:ext cx="9117980" cy="6788355"/>
          </a:xfrm>
          <a:prstGeom prst="rect">
            <a:avLst/>
          </a:prstGeom>
        </p:spPr>
      </p:pic>
    </p:spTree>
    <p:extLst>
      <p:ext uri="{BB962C8B-B14F-4D97-AF65-F5344CB8AC3E}">
        <p14:creationId xmlns:p14="http://schemas.microsoft.com/office/powerpoint/2010/main" val="4978076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6A67FB36-CFB1-431E-974B-F62389070D82}"/>
              </a:ext>
            </a:extLst>
          </p:cNvPr>
          <p:cNvPicPr>
            <a:picLocks noChangeAspect="1"/>
          </p:cNvPicPr>
          <p:nvPr/>
        </p:nvPicPr>
        <p:blipFill>
          <a:blip r:embed="rId2"/>
          <a:stretch>
            <a:fillRect/>
          </a:stretch>
        </p:blipFill>
        <p:spPr>
          <a:xfrm>
            <a:off x="1629937" y="42037"/>
            <a:ext cx="9099395" cy="6773926"/>
          </a:xfrm>
          <a:prstGeom prst="rect">
            <a:avLst/>
          </a:prstGeom>
        </p:spPr>
      </p:pic>
    </p:spTree>
    <p:extLst>
      <p:ext uri="{BB962C8B-B14F-4D97-AF65-F5344CB8AC3E}">
        <p14:creationId xmlns:p14="http://schemas.microsoft.com/office/powerpoint/2010/main" val="34409087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4AA9390-6A7E-442B-8BB7-1F776B3DC031}"/>
              </a:ext>
            </a:extLst>
          </p:cNvPr>
          <p:cNvPicPr>
            <a:picLocks noChangeAspect="1"/>
          </p:cNvPicPr>
          <p:nvPr/>
        </p:nvPicPr>
        <p:blipFill>
          <a:blip r:embed="rId3"/>
          <a:stretch>
            <a:fillRect/>
          </a:stretch>
        </p:blipFill>
        <p:spPr>
          <a:xfrm>
            <a:off x="1616467" y="25792"/>
            <a:ext cx="9108687" cy="6794616"/>
          </a:xfrm>
          <a:prstGeom prst="rect">
            <a:avLst/>
          </a:prstGeom>
        </p:spPr>
      </p:pic>
    </p:spTree>
    <p:extLst>
      <p:ext uri="{BB962C8B-B14F-4D97-AF65-F5344CB8AC3E}">
        <p14:creationId xmlns:p14="http://schemas.microsoft.com/office/powerpoint/2010/main" val="37887580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EAF4D910-6850-4BDD-8241-423338726C2C}"/>
              </a:ext>
            </a:extLst>
          </p:cNvPr>
          <p:cNvPicPr>
            <a:picLocks noChangeAspect="1"/>
          </p:cNvPicPr>
          <p:nvPr/>
        </p:nvPicPr>
        <p:blipFill>
          <a:blip r:embed="rId2"/>
          <a:stretch>
            <a:fillRect/>
          </a:stretch>
        </p:blipFill>
        <p:spPr>
          <a:xfrm>
            <a:off x="1625029" y="24251"/>
            <a:ext cx="9113177" cy="6809496"/>
          </a:xfrm>
          <a:prstGeom prst="rect">
            <a:avLst/>
          </a:prstGeom>
        </p:spPr>
      </p:pic>
    </p:spTree>
    <p:extLst>
      <p:ext uri="{BB962C8B-B14F-4D97-AF65-F5344CB8AC3E}">
        <p14:creationId xmlns:p14="http://schemas.microsoft.com/office/powerpoint/2010/main" val="4079599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1B9AB78F-11BF-4F97-AAE7-6DED4B4696EF}"/>
              </a:ext>
            </a:extLst>
          </p:cNvPr>
          <p:cNvPicPr>
            <a:picLocks noGrp="1" noChangeAspect="1"/>
          </p:cNvPicPr>
          <p:nvPr>
            <p:ph idx="4294967295"/>
          </p:nvPr>
        </p:nvPicPr>
        <p:blipFill>
          <a:blip r:embed="rId2"/>
          <a:stretch>
            <a:fillRect/>
          </a:stretch>
        </p:blipFill>
        <p:spPr>
          <a:xfrm>
            <a:off x="1615610" y="-3330"/>
            <a:ext cx="9043097" cy="6806232"/>
          </a:xfrm>
        </p:spPr>
      </p:pic>
    </p:spTree>
    <p:extLst>
      <p:ext uri="{BB962C8B-B14F-4D97-AF65-F5344CB8AC3E}">
        <p14:creationId xmlns:p14="http://schemas.microsoft.com/office/powerpoint/2010/main" val="6194404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C3DCC52-096D-4936-B151-3456AE527455}"/>
              </a:ext>
            </a:extLst>
          </p:cNvPr>
          <p:cNvPicPr>
            <a:picLocks noChangeAspect="1"/>
          </p:cNvPicPr>
          <p:nvPr/>
        </p:nvPicPr>
        <p:blipFill>
          <a:blip r:embed="rId2"/>
          <a:stretch>
            <a:fillRect/>
          </a:stretch>
        </p:blipFill>
        <p:spPr>
          <a:xfrm>
            <a:off x="1676400" y="31980"/>
            <a:ext cx="9121739" cy="6759793"/>
          </a:xfrm>
          <a:prstGeom prst="rect">
            <a:avLst/>
          </a:prstGeom>
        </p:spPr>
      </p:pic>
    </p:spTree>
    <p:extLst>
      <p:ext uri="{BB962C8B-B14F-4D97-AF65-F5344CB8AC3E}">
        <p14:creationId xmlns:p14="http://schemas.microsoft.com/office/powerpoint/2010/main" val="35311174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3220850-D930-49C0-AE0A-A0DF9CACA285}"/>
              </a:ext>
            </a:extLst>
          </p:cNvPr>
          <p:cNvPicPr>
            <a:picLocks noChangeAspect="1"/>
          </p:cNvPicPr>
          <p:nvPr/>
        </p:nvPicPr>
        <p:blipFill>
          <a:blip r:embed="rId2"/>
          <a:stretch>
            <a:fillRect/>
          </a:stretch>
        </p:blipFill>
        <p:spPr>
          <a:xfrm>
            <a:off x="1620644" y="27045"/>
            <a:ext cx="9136565" cy="6794616"/>
          </a:xfrm>
          <a:prstGeom prst="rect">
            <a:avLst/>
          </a:prstGeom>
        </p:spPr>
      </p:pic>
    </p:spTree>
    <p:extLst>
      <p:ext uri="{BB962C8B-B14F-4D97-AF65-F5344CB8AC3E}">
        <p14:creationId xmlns:p14="http://schemas.microsoft.com/office/powerpoint/2010/main" val="34161042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353C615B-24F9-4E3C-B5FC-A46C690F9CB0}"/>
              </a:ext>
            </a:extLst>
          </p:cNvPr>
          <p:cNvPicPr>
            <a:picLocks noChangeAspect="1"/>
          </p:cNvPicPr>
          <p:nvPr/>
        </p:nvPicPr>
        <p:blipFill>
          <a:blip r:embed="rId2"/>
          <a:stretch>
            <a:fillRect/>
          </a:stretch>
        </p:blipFill>
        <p:spPr>
          <a:xfrm>
            <a:off x="1629937" y="28600"/>
            <a:ext cx="9025053" cy="6772921"/>
          </a:xfrm>
          <a:prstGeom prst="rect">
            <a:avLst/>
          </a:prstGeom>
        </p:spPr>
      </p:pic>
    </p:spTree>
    <p:extLst>
      <p:ext uri="{BB962C8B-B14F-4D97-AF65-F5344CB8AC3E}">
        <p14:creationId xmlns:p14="http://schemas.microsoft.com/office/powerpoint/2010/main" val="6075242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C4B9D619-B779-4F9D-A92A-24F3A56E247F}"/>
              </a:ext>
            </a:extLst>
          </p:cNvPr>
          <p:cNvPicPr>
            <a:picLocks noChangeAspect="1"/>
          </p:cNvPicPr>
          <p:nvPr/>
        </p:nvPicPr>
        <p:blipFill>
          <a:blip r:embed="rId2"/>
          <a:stretch>
            <a:fillRect/>
          </a:stretch>
        </p:blipFill>
        <p:spPr>
          <a:xfrm>
            <a:off x="1676400" y="34840"/>
            <a:ext cx="9155151" cy="6751147"/>
          </a:xfrm>
          <a:prstGeom prst="rect">
            <a:avLst/>
          </a:prstGeom>
        </p:spPr>
      </p:pic>
    </p:spTree>
    <p:extLst>
      <p:ext uri="{BB962C8B-B14F-4D97-AF65-F5344CB8AC3E}">
        <p14:creationId xmlns:p14="http://schemas.microsoft.com/office/powerpoint/2010/main" val="3669772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794F5B1-DFC4-447B-87A0-183867EB0CDD}"/>
              </a:ext>
            </a:extLst>
          </p:cNvPr>
          <p:cNvPicPr>
            <a:picLocks noChangeAspect="1"/>
          </p:cNvPicPr>
          <p:nvPr/>
        </p:nvPicPr>
        <p:blipFill>
          <a:blip r:embed="rId3"/>
          <a:stretch>
            <a:fillRect/>
          </a:stretch>
        </p:blipFill>
        <p:spPr>
          <a:xfrm>
            <a:off x="1639229" y="57514"/>
            <a:ext cx="8987882" cy="6742971"/>
          </a:xfrm>
          <a:prstGeom prst="rect">
            <a:avLst/>
          </a:prstGeom>
        </p:spPr>
      </p:pic>
    </p:spTree>
    <p:extLst>
      <p:ext uri="{BB962C8B-B14F-4D97-AF65-F5344CB8AC3E}">
        <p14:creationId xmlns:p14="http://schemas.microsoft.com/office/powerpoint/2010/main" val="26911033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1DA2A00B-8725-4075-8AF7-855A892A39B8}"/>
              </a:ext>
            </a:extLst>
          </p:cNvPr>
          <p:cNvPicPr>
            <a:picLocks noChangeAspect="1"/>
          </p:cNvPicPr>
          <p:nvPr/>
        </p:nvPicPr>
        <p:blipFill>
          <a:blip r:embed="rId3"/>
          <a:stretch>
            <a:fillRect/>
          </a:stretch>
        </p:blipFill>
        <p:spPr>
          <a:xfrm>
            <a:off x="1629937" y="27045"/>
            <a:ext cx="9108687" cy="6776031"/>
          </a:xfrm>
          <a:prstGeom prst="rect">
            <a:avLst/>
          </a:prstGeom>
        </p:spPr>
      </p:pic>
    </p:spTree>
    <p:extLst>
      <p:ext uri="{BB962C8B-B14F-4D97-AF65-F5344CB8AC3E}">
        <p14:creationId xmlns:p14="http://schemas.microsoft.com/office/powerpoint/2010/main" val="9328253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5359E403-60E0-4320-91B0-20AD65091B69}"/>
              </a:ext>
            </a:extLst>
          </p:cNvPr>
          <p:cNvPicPr>
            <a:picLocks noChangeAspect="1"/>
          </p:cNvPicPr>
          <p:nvPr/>
        </p:nvPicPr>
        <p:blipFill>
          <a:blip r:embed="rId3"/>
          <a:stretch>
            <a:fillRect/>
          </a:stretch>
        </p:blipFill>
        <p:spPr>
          <a:xfrm>
            <a:off x="1676400" y="33755"/>
            <a:ext cx="9090102" cy="6771904"/>
          </a:xfrm>
          <a:prstGeom prst="rect">
            <a:avLst/>
          </a:prstGeom>
        </p:spPr>
      </p:pic>
    </p:spTree>
    <p:extLst>
      <p:ext uri="{BB962C8B-B14F-4D97-AF65-F5344CB8AC3E}">
        <p14:creationId xmlns:p14="http://schemas.microsoft.com/office/powerpoint/2010/main" val="22066330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B47B432-3C10-4A1E-A508-F930AEE4F487}"/>
              </a:ext>
            </a:extLst>
          </p:cNvPr>
          <p:cNvPicPr>
            <a:picLocks noChangeAspect="1"/>
          </p:cNvPicPr>
          <p:nvPr/>
        </p:nvPicPr>
        <p:blipFill>
          <a:blip r:embed="rId3"/>
          <a:stretch>
            <a:fillRect/>
          </a:stretch>
        </p:blipFill>
        <p:spPr>
          <a:xfrm>
            <a:off x="1620644" y="40995"/>
            <a:ext cx="9025053" cy="6766718"/>
          </a:xfrm>
          <a:prstGeom prst="rect">
            <a:avLst/>
          </a:prstGeom>
        </p:spPr>
      </p:pic>
    </p:spTree>
    <p:extLst>
      <p:ext uri="{BB962C8B-B14F-4D97-AF65-F5344CB8AC3E}">
        <p14:creationId xmlns:p14="http://schemas.microsoft.com/office/powerpoint/2010/main" val="36543934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7AA5B8D1-4392-43B7-8FC8-74934436E124}"/>
              </a:ext>
            </a:extLst>
          </p:cNvPr>
          <p:cNvPicPr>
            <a:picLocks noChangeAspect="1"/>
          </p:cNvPicPr>
          <p:nvPr/>
        </p:nvPicPr>
        <p:blipFill>
          <a:blip r:embed="rId3"/>
          <a:stretch>
            <a:fillRect/>
          </a:stretch>
        </p:blipFill>
        <p:spPr>
          <a:xfrm>
            <a:off x="1676400" y="51329"/>
            <a:ext cx="9090102" cy="6773926"/>
          </a:xfrm>
          <a:prstGeom prst="rect">
            <a:avLst/>
          </a:prstGeom>
        </p:spPr>
      </p:pic>
    </p:spTree>
    <p:extLst>
      <p:ext uri="{BB962C8B-B14F-4D97-AF65-F5344CB8AC3E}">
        <p14:creationId xmlns:p14="http://schemas.microsoft.com/office/powerpoint/2010/main" val="19571114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CAE1F56-B97C-477D-9C76-49B2B3C2CC16}"/>
              </a:ext>
            </a:extLst>
          </p:cNvPr>
          <p:cNvPicPr>
            <a:picLocks noChangeAspect="1"/>
          </p:cNvPicPr>
          <p:nvPr/>
        </p:nvPicPr>
        <p:blipFill>
          <a:blip r:embed="rId3"/>
          <a:stretch>
            <a:fillRect/>
          </a:stretch>
        </p:blipFill>
        <p:spPr>
          <a:xfrm>
            <a:off x="1490546" y="44614"/>
            <a:ext cx="9108687" cy="6778064"/>
          </a:xfrm>
          <a:prstGeom prst="rect">
            <a:avLst/>
          </a:prstGeom>
        </p:spPr>
      </p:pic>
    </p:spTree>
    <p:extLst>
      <p:ext uri="{BB962C8B-B14F-4D97-AF65-F5344CB8AC3E}">
        <p14:creationId xmlns:p14="http://schemas.microsoft.com/office/powerpoint/2010/main" val="543066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92613F8C-4ADC-456C-BDF1-6BC2E4A410C6}"/>
              </a:ext>
            </a:extLst>
          </p:cNvPr>
          <p:cNvPicPr>
            <a:picLocks noGrp="1" noChangeAspect="1"/>
          </p:cNvPicPr>
          <p:nvPr>
            <p:ph idx="4294967295"/>
          </p:nvPr>
        </p:nvPicPr>
        <p:blipFill>
          <a:blip r:embed="rId4"/>
          <a:stretch>
            <a:fillRect/>
          </a:stretch>
        </p:blipFill>
        <p:spPr>
          <a:xfrm>
            <a:off x="1609417" y="-3717"/>
            <a:ext cx="9105046" cy="6863419"/>
          </a:xfrm>
        </p:spPr>
      </p:pic>
    </p:spTree>
    <p:extLst>
      <p:ext uri="{BB962C8B-B14F-4D97-AF65-F5344CB8AC3E}">
        <p14:creationId xmlns:p14="http://schemas.microsoft.com/office/powerpoint/2010/main" val="2474969171"/>
      </p:ext>
    </p:extLst>
  </p:cSld>
  <p:clrMapOvr>
    <a:masterClrMapping/>
  </p:clrMapOvr>
  <p:extLst>
    <p:ext uri="{6950BFC3-D8DA-4A85-94F7-54DA5524770B}">
      <p188:commentRel xmlns:p188="http://schemas.microsoft.com/office/powerpoint/2018/8/main" r:id="rId3"/>
    </p:ext>
  </p:extLs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B9308CC-A93F-4722-8A04-6A508006671D}"/>
              </a:ext>
            </a:extLst>
          </p:cNvPr>
          <p:cNvPicPr>
            <a:picLocks noChangeAspect="1"/>
          </p:cNvPicPr>
          <p:nvPr/>
        </p:nvPicPr>
        <p:blipFill>
          <a:blip r:embed="rId3"/>
          <a:stretch>
            <a:fillRect/>
          </a:stretch>
        </p:blipFill>
        <p:spPr>
          <a:xfrm>
            <a:off x="1620644" y="27608"/>
            <a:ext cx="9145858" cy="6802784"/>
          </a:xfrm>
          <a:prstGeom prst="rect">
            <a:avLst/>
          </a:prstGeom>
        </p:spPr>
      </p:pic>
    </p:spTree>
    <p:extLst>
      <p:ext uri="{BB962C8B-B14F-4D97-AF65-F5344CB8AC3E}">
        <p14:creationId xmlns:p14="http://schemas.microsoft.com/office/powerpoint/2010/main" val="13008562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D982DF83-37EB-49A8-AA7C-20253F1C7B4C}"/>
              </a:ext>
            </a:extLst>
          </p:cNvPr>
          <p:cNvPicPr>
            <a:picLocks noChangeAspect="1"/>
          </p:cNvPicPr>
          <p:nvPr/>
        </p:nvPicPr>
        <p:blipFill>
          <a:blip r:embed="rId3"/>
          <a:stretch>
            <a:fillRect/>
          </a:stretch>
        </p:blipFill>
        <p:spPr>
          <a:xfrm>
            <a:off x="1642153" y="47572"/>
            <a:ext cx="9155986" cy="6788540"/>
          </a:xfrm>
          <a:prstGeom prst="rect">
            <a:avLst/>
          </a:prstGeom>
        </p:spPr>
      </p:pic>
    </p:spTree>
    <p:extLst>
      <p:ext uri="{BB962C8B-B14F-4D97-AF65-F5344CB8AC3E}">
        <p14:creationId xmlns:p14="http://schemas.microsoft.com/office/powerpoint/2010/main" val="8695673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BF14462F-F58C-4BBC-AE06-35034922E9A9}"/>
              </a:ext>
            </a:extLst>
          </p:cNvPr>
          <p:cNvPicPr>
            <a:picLocks noChangeAspect="1"/>
          </p:cNvPicPr>
          <p:nvPr/>
        </p:nvPicPr>
        <p:blipFill>
          <a:blip r:embed="rId4"/>
          <a:stretch>
            <a:fillRect/>
          </a:stretch>
        </p:blipFill>
        <p:spPr>
          <a:xfrm>
            <a:off x="1537011" y="-307"/>
            <a:ext cx="9136564" cy="6802858"/>
          </a:xfrm>
          <a:prstGeom prst="rect">
            <a:avLst/>
          </a:prstGeom>
        </p:spPr>
      </p:pic>
    </p:spTree>
    <p:extLst>
      <p:ext uri="{BB962C8B-B14F-4D97-AF65-F5344CB8AC3E}">
        <p14:creationId xmlns:p14="http://schemas.microsoft.com/office/powerpoint/2010/main" val="1525403743"/>
      </p:ext>
    </p:extLst>
  </p:cSld>
  <p:clrMapOvr>
    <a:masterClrMapping/>
  </p:clrMapOvr>
  <p:extLst>
    <p:ext uri="{6950BFC3-D8DA-4A85-94F7-54DA5524770B}">
      <p188:commentRel xmlns:p188="http://schemas.microsoft.com/office/powerpoint/2018/8/main" r:id="rId3"/>
    </p:ext>
  </p:extLs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3C9973DF-DCE3-4032-9E84-A8C8BC3238DF}"/>
              </a:ext>
            </a:extLst>
          </p:cNvPr>
          <p:cNvPicPr>
            <a:picLocks noChangeAspect="1"/>
          </p:cNvPicPr>
          <p:nvPr/>
        </p:nvPicPr>
        <p:blipFill>
          <a:blip r:embed="rId4"/>
          <a:stretch>
            <a:fillRect/>
          </a:stretch>
        </p:blipFill>
        <p:spPr>
          <a:xfrm>
            <a:off x="1619250" y="35258"/>
            <a:ext cx="9144000" cy="6797009"/>
          </a:xfrm>
          <a:prstGeom prst="rect">
            <a:avLst/>
          </a:prstGeom>
        </p:spPr>
      </p:pic>
    </p:spTree>
    <p:extLst>
      <p:ext uri="{BB962C8B-B14F-4D97-AF65-F5344CB8AC3E}">
        <p14:creationId xmlns:p14="http://schemas.microsoft.com/office/powerpoint/2010/main" val="1457199688"/>
      </p:ext>
    </p:extLst>
  </p:cSld>
  <p:clrMapOvr>
    <a:masterClrMapping/>
  </p:clrMapOvr>
  <p:extLst>
    <p:ext uri="{6950BFC3-D8DA-4A85-94F7-54DA5524770B}">
      <p188:commentRel xmlns:p188="http://schemas.microsoft.com/office/powerpoint/2018/8/main" r:id="rId3"/>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B2EE57DA-A9DB-4DE8-9CD9-39A23AA79C07}"/>
              </a:ext>
            </a:extLst>
          </p:cNvPr>
          <p:cNvPicPr>
            <a:picLocks noChangeAspect="1"/>
          </p:cNvPicPr>
          <p:nvPr/>
        </p:nvPicPr>
        <p:blipFill>
          <a:blip r:embed="rId4"/>
          <a:stretch>
            <a:fillRect/>
          </a:stretch>
        </p:blipFill>
        <p:spPr>
          <a:xfrm>
            <a:off x="1379508" y="195039"/>
            <a:ext cx="9115425" cy="6774700"/>
          </a:xfrm>
          <a:prstGeom prst="rect">
            <a:avLst/>
          </a:prstGeom>
        </p:spPr>
      </p:pic>
    </p:spTree>
    <p:extLst>
      <p:ext uri="{BB962C8B-B14F-4D97-AF65-F5344CB8AC3E}">
        <p14:creationId xmlns:p14="http://schemas.microsoft.com/office/powerpoint/2010/main" val="566507925"/>
      </p:ext>
    </p:extLst>
  </p:cSld>
  <p:clrMapOvr>
    <a:masterClrMapping/>
  </p:clrMapOvr>
  <p:extLst>
    <p:ext uri="{6950BFC3-D8DA-4A85-94F7-54DA5524770B}">
      <p188:commentRel xmlns:p188="http://schemas.microsoft.com/office/powerpoint/2018/8/main" r:id="rId3"/>
    </p:ext>
  </p:extLs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81F55110-986F-4E33-877A-9BBF7E13DB8F}"/>
              </a:ext>
            </a:extLst>
          </p:cNvPr>
          <p:cNvPicPr>
            <a:picLocks noChangeAspect="1"/>
          </p:cNvPicPr>
          <p:nvPr/>
        </p:nvPicPr>
        <p:blipFill>
          <a:blip r:embed="rId2"/>
          <a:stretch>
            <a:fillRect/>
          </a:stretch>
        </p:blipFill>
        <p:spPr>
          <a:xfrm>
            <a:off x="1581150" y="42207"/>
            <a:ext cx="9020175" cy="6764062"/>
          </a:xfrm>
          <a:prstGeom prst="rect">
            <a:avLst/>
          </a:prstGeom>
        </p:spPr>
      </p:pic>
    </p:spTree>
    <p:extLst>
      <p:ext uri="{BB962C8B-B14F-4D97-AF65-F5344CB8AC3E}">
        <p14:creationId xmlns:p14="http://schemas.microsoft.com/office/powerpoint/2010/main" val="25975484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87DE9010-67F3-484E-A412-9C49EA21830F}"/>
              </a:ext>
            </a:extLst>
          </p:cNvPr>
          <p:cNvPicPr>
            <a:picLocks noChangeAspect="1"/>
          </p:cNvPicPr>
          <p:nvPr/>
        </p:nvPicPr>
        <p:blipFill>
          <a:blip r:embed="rId2"/>
          <a:stretch>
            <a:fillRect/>
          </a:stretch>
        </p:blipFill>
        <p:spPr>
          <a:xfrm>
            <a:off x="1628775" y="41505"/>
            <a:ext cx="9105900" cy="6755940"/>
          </a:xfrm>
          <a:prstGeom prst="rect">
            <a:avLst/>
          </a:prstGeom>
        </p:spPr>
      </p:pic>
    </p:spTree>
    <p:extLst>
      <p:ext uri="{BB962C8B-B14F-4D97-AF65-F5344CB8AC3E}">
        <p14:creationId xmlns:p14="http://schemas.microsoft.com/office/powerpoint/2010/main" val="27570007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2C0F066A-DAB0-4617-9A6C-B8F86C1019D7}"/>
              </a:ext>
            </a:extLst>
          </p:cNvPr>
          <p:cNvPicPr>
            <a:picLocks noChangeAspect="1"/>
          </p:cNvPicPr>
          <p:nvPr/>
        </p:nvPicPr>
        <p:blipFill>
          <a:blip r:embed="rId2"/>
          <a:stretch>
            <a:fillRect/>
          </a:stretch>
        </p:blipFill>
        <p:spPr>
          <a:xfrm>
            <a:off x="1638300" y="31664"/>
            <a:ext cx="9067800" cy="6794672"/>
          </a:xfrm>
          <a:prstGeom prst="rect">
            <a:avLst/>
          </a:prstGeom>
        </p:spPr>
      </p:pic>
    </p:spTree>
    <p:extLst>
      <p:ext uri="{BB962C8B-B14F-4D97-AF65-F5344CB8AC3E}">
        <p14:creationId xmlns:p14="http://schemas.microsoft.com/office/powerpoint/2010/main" val="1212896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4F9F4339-8387-4C48-9B32-018CC4D6BFF5}"/>
              </a:ext>
            </a:extLst>
          </p:cNvPr>
          <p:cNvPicPr>
            <a:picLocks noChangeAspect="1"/>
          </p:cNvPicPr>
          <p:nvPr/>
        </p:nvPicPr>
        <p:blipFill>
          <a:blip r:embed="rId2"/>
          <a:stretch>
            <a:fillRect/>
          </a:stretch>
        </p:blipFill>
        <p:spPr>
          <a:xfrm>
            <a:off x="1647825" y="30131"/>
            <a:ext cx="9058275" cy="6788212"/>
          </a:xfrm>
          <a:prstGeom prst="rect">
            <a:avLst/>
          </a:prstGeom>
        </p:spPr>
      </p:pic>
    </p:spTree>
    <p:extLst>
      <p:ext uri="{BB962C8B-B14F-4D97-AF65-F5344CB8AC3E}">
        <p14:creationId xmlns:p14="http://schemas.microsoft.com/office/powerpoint/2010/main" val="38295563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D34627AE-A8B7-4E22-900C-2B6E95527891}"/>
              </a:ext>
            </a:extLst>
          </p:cNvPr>
          <p:cNvPicPr>
            <a:picLocks noChangeAspect="1"/>
          </p:cNvPicPr>
          <p:nvPr/>
        </p:nvPicPr>
        <p:blipFill>
          <a:blip r:embed="rId4"/>
          <a:stretch>
            <a:fillRect/>
          </a:stretch>
        </p:blipFill>
        <p:spPr>
          <a:xfrm>
            <a:off x="1628775" y="32706"/>
            <a:ext cx="9077325" cy="6821162"/>
          </a:xfrm>
          <a:prstGeom prst="rect">
            <a:avLst/>
          </a:prstGeom>
        </p:spPr>
      </p:pic>
    </p:spTree>
    <p:extLst>
      <p:ext uri="{BB962C8B-B14F-4D97-AF65-F5344CB8AC3E}">
        <p14:creationId xmlns:p14="http://schemas.microsoft.com/office/powerpoint/2010/main" val="13445469"/>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id="{3B84B169-DD3C-4A23-A78A-31B35B9C4B63}"/>
              </a:ext>
            </a:extLst>
          </p:cNvPr>
          <p:cNvPicPr>
            <a:picLocks noGrp="1" noChangeAspect="1"/>
          </p:cNvPicPr>
          <p:nvPr>
            <p:ph idx="4294967295"/>
          </p:nvPr>
        </p:nvPicPr>
        <p:blipFill>
          <a:blip r:embed="rId4"/>
          <a:stretch>
            <a:fillRect/>
          </a:stretch>
        </p:blipFill>
        <p:spPr>
          <a:xfrm>
            <a:off x="1605544" y="-3717"/>
            <a:ext cx="9043870" cy="6835542"/>
          </a:xfrm>
        </p:spPr>
      </p:pic>
    </p:spTree>
    <p:extLst>
      <p:ext uri="{BB962C8B-B14F-4D97-AF65-F5344CB8AC3E}">
        <p14:creationId xmlns:p14="http://schemas.microsoft.com/office/powerpoint/2010/main" val="2763582176"/>
      </p:ext>
    </p:extLst>
  </p:cSld>
  <p:clrMapOvr>
    <a:masterClrMapping/>
  </p:clrMapOvr>
  <p:extLst>
    <p:ext uri="{6950BFC3-D8DA-4A85-94F7-54DA5524770B}">
      <p188:commentRel xmlns:p188="http://schemas.microsoft.com/office/powerpoint/2018/8/main" r:id="rId3"/>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E5815223-F81F-44E8-BD38-086D498FA11F}"/>
              </a:ext>
            </a:extLst>
          </p:cNvPr>
          <p:cNvPicPr>
            <a:picLocks noChangeAspect="1"/>
          </p:cNvPicPr>
          <p:nvPr/>
        </p:nvPicPr>
        <p:blipFill>
          <a:blip r:embed="rId4"/>
          <a:stretch>
            <a:fillRect/>
          </a:stretch>
        </p:blipFill>
        <p:spPr>
          <a:xfrm>
            <a:off x="1600200" y="47424"/>
            <a:ext cx="9105900" cy="6763153"/>
          </a:xfrm>
          <a:prstGeom prst="rect">
            <a:avLst/>
          </a:prstGeom>
        </p:spPr>
      </p:pic>
    </p:spTree>
    <p:extLst>
      <p:ext uri="{BB962C8B-B14F-4D97-AF65-F5344CB8AC3E}">
        <p14:creationId xmlns:p14="http://schemas.microsoft.com/office/powerpoint/2010/main" val="2582951557"/>
      </p:ext>
    </p:extLst>
  </p:cSld>
  <p:clrMapOvr>
    <a:masterClrMapping/>
  </p:clrMapOvr>
  <p:extLst>
    <p:ext uri="{6950BFC3-D8DA-4A85-94F7-54DA5524770B}">
      <p188:commentRel xmlns:p188="http://schemas.microsoft.com/office/powerpoint/2018/8/main" r:id="rId3"/>
    </p:ext>
  </p:extLs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99ADDF58-3C02-4E69-B085-D87D5F3819A3}"/>
              </a:ext>
            </a:extLst>
          </p:cNvPr>
          <p:cNvPicPr>
            <a:picLocks noChangeAspect="1"/>
          </p:cNvPicPr>
          <p:nvPr/>
        </p:nvPicPr>
        <p:blipFill>
          <a:blip r:embed="rId2"/>
          <a:stretch>
            <a:fillRect/>
          </a:stretch>
        </p:blipFill>
        <p:spPr>
          <a:xfrm>
            <a:off x="1676400" y="42414"/>
            <a:ext cx="9115425" cy="6763647"/>
          </a:xfrm>
          <a:prstGeom prst="rect">
            <a:avLst/>
          </a:prstGeom>
        </p:spPr>
      </p:pic>
    </p:spTree>
    <p:extLst>
      <p:ext uri="{BB962C8B-B14F-4D97-AF65-F5344CB8AC3E}">
        <p14:creationId xmlns:p14="http://schemas.microsoft.com/office/powerpoint/2010/main" val="11734772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 визитка, снимок экрана&#10;&#10;Автоматически созданное описание">
            <a:extLst>
              <a:ext uri="{FF2B5EF4-FFF2-40B4-BE49-F238E27FC236}">
                <a16:creationId xmlns:a16="http://schemas.microsoft.com/office/drawing/2014/main" id="{49123FB2-97E0-431F-ACF4-23122A8E2705}"/>
              </a:ext>
            </a:extLst>
          </p:cNvPr>
          <p:cNvPicPr>
            <a:picLocks noChangeAspect="1"/>
          </p:cNvPicPr>
          <p:nvPr/>
        </p:nvPicPr>
        <p:blipFill>
          <a:blip r:embed="rId2"/>
          <a:stretch>
            <a:fillRect/>
          </a:stretch>
        </p:blipFill>
        <p:spPr>
          <a:xfrm>
            <a:off x="1628775" y="25414"/>
            <a:ext cx="9191625" cy="6769072"/>
          </a:xfrm>
          <a:prstGeom prst="rect">
            <a:avLst/>
          </a:prstGeom>
        </p:spPr>
      </p:pic>
    </p:spTree>
    <p:extLst>
      <p:ext uri="{BB962C8B-B14F-4D97-AF65-F5344CB8AC3E}">
        <p14:creationId xmlns:p14="http://schemas.microsoft.com/office/powerpoint/2010/main" val="18469113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7B27AF0D-A9FD-4841-AC44-28189B087D64}"/>
              </a:ext>
            </a:extLst>
          </p:cNvPr>
          <p:cNvPicPr>
            <a:picLocks noChangeAspect="1"/>
          </p:cNvPicPr>
          <p:nvPr/>
        </p:nvPicPr>
        <p:blipFill>
          <a:blip r:embed="rId2"/>
          <a:stretch>
            <a:fillRect/>
          </a:stretch>
        </p:blipFill>
        <p:spPr>
          <a:xfrm>
            <a:off x="1639229" y="41506"/>
            <a:ext cx="9025053" cy="6765696"/>
          </a:xfrm>
          <a:prstGeom prst="rect">
            <a:avLst/>
          </a:prstGeom>
        </p:spPr>
      </p:pic>
    </p:spTree>
    <p:extLst>
      <p:ext uri="{BB962C8B-B14F-4D97-AF65-F5344CB8AC3E}">
        <p14:creationId xmlns:p14="http://schemas.microsoft.com/office/powerpoint/2010/main" val="7286220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072A6F3C-D62D-42EF-B884-5219917C640F}"/>
              </a:ext>
            </a:extLst>
          </p:cNvPr>
          <p:cNvPicPr>
            <a:picLocks noChangeAspect="1"/>
          </p:cNvPicPr>
          <p:nvPr/>
        </p:nvPicPr>
        <p:blipFill>
          <a:blip r:embed="rId2"/>
          <a:stretch>
            <a:fillRect/>
          </a:stretch>
        </p:blipFill>
        <p:spPr>
          <a:xfrm>
            <a:off x="1676400" y="39990"/>
            <a:ext cx="9043639" cy="6722265"/>
          </a:xfrm>
          <a:prstGeom prst="rect">
            <a:avLst/>
          </a:prstGeom>
        </p:spPr>
      </p:pic>
    </p:spTree>
    <p:extLst>
      <p:ext uri="{BB962C8B-B14F-4D97-AF65-F5344CB8AC3E}">
        <p14:creationId xmlns:p14="http://schemas.microsoft.com/office/powerpoint/2010/main" val="25908899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A0C16CD0-361F-4266-805A-FCFD3E2B664A}"/>
              </a:ext>
            </a:extLst>
          </p:cNvPr>
          <p:cNvPicPr>
            <a:picLocks noChangeAspect="1"/>
          </p:cNvPicPr>
          <p:nvPr/>
        </p:nvPicPr>
        <p:blipFill>
          <a:blip r:embed="rId2"/>
          <a:stretch>
            <a:fillRect/>
          </a:stretch>
        </p:blipFill>
        <p:spPr>
          <a:xfrm>
            <a:off x="1590136" y="4672"/>
            <a:ext cx="8911086" cy="6748015"/>
          </a:xfrm>
          <a:prstGeom prst="rect">
            <a:avLst/>
          </a:prstGeom>
        </p:spPr>
      </p:pic>
    </p:spTree>
    <p:extLst>
      <p:ext uri="{BB962C8B-B14F-4D97-AF65-F5344CB8AC3E}">
        <p14:creationId xmlns:p14="http://schemas.microsoft.com/office/powerpoint/2010/main" val="6840380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id="{4BEE033A-F01A-46B6-B3C7-67874B0DB2E3}"/>
              </a:ext>
            </a:extLst>
          </p:cNvPr>
          <p:cNvPicPr>
            <a:picLocks noChangeAspect="1"/>
          </p:cNvPicPr>
          <p:nvPr/>
        </p:nvPicPr>
        <p:blipFill>
          <a:blip r:embed="rId3"/>
          <a:stretch>
            <a:fillRect/>
          </a:stretch>
        </p:blipFill>
        <p:spPr>
          <a:xfrm>
            <a:off x="1604514" y="59270"/>
            <a:ext cx="8896708" cy="6681951"/>
          </a:xfrm>
          <a:prstGeom prst="rect">
            <a:avLst/>
          </a:prstGeom>
        </p:spPr>
      </p:pic>
    </p:spTree>
    <p:extLst>
      <p:ext uri="{BB962C8B-B14F-4D97-AF65-F5344CB8AC3E}">
        <p14:creationId xmlns:p14="http://schemas.microsoft.com/office/powerpoint/2010/main" val="30495001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стол&#10;&#10;Автоматически созданное описание">
            <a:extLst>
              <a:ext uri="{FF2B5EF4-FFF2-40B4-BE49-F238E27FC236}">
                <a16:creationId xmlns:a16="http://schemas.microsoft.com/office/drawing/2014/main" id="{4888D20E-92A5-4D6A-8BD7-3DED0ACA267D}"/>
              </a:ext>
            </a:extLst>
          </p:cNvPr>
          <p:cNvPicPr>
            <a:picLocks noChangeAspect="1"/>
          </p:cNvPicPr>
          <p:nvPr/>
        </p:nvPicPr>
        <p:blipFill>
          <a:blip r:embed="rId3"/>
          <a:stretch>
            <a:fillRect/>
          </a:stretch>
        </p:blipFill>
        <p:spPr>
          <a:xfrm>
            <a:off x="1618891" y="110664"/>
            <a:ext cx="8982973" cy="6665426"/>
          </a:xfrm>
          <a:prstGeom prst="rect">
            <a:avLst/>
          </a:prstGeom>
        </p:spPr>
      </p:pic>
    </p:spTree>
    <p:extLst>
      <p:ext uri="{BB962C8B-B14F-4D97-AF65-F5344CB8AC3E}">
        <p14:creationId xmlns:p14="http://schemas.microsoft.com/office/powerpoint/2010/main" val="23606660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F9A575CE-5447-4F38-BB1B-44F944506F1B}"/>
              </a:ext>
            </a:extLst>
          </p:cNvPr>
          <p:cNvPicPr>
            <a:picLocks noChangeAspect="1"/>
          </p:cNvPicPr>
          <p:nvPr/>
        </p:nvPicPr>
        <p:blipFill>
          <a:blip r:embed="rId2"/>
          <a:stretch>
            <a:fillRect/>
          </a:stretch>
        </p:blipFill>
        <p:spPr>
          <a:xfrm>
            <a:off x="1590136" y="49886"/>
            <a:ext cx="8867954" cy="6643208"/>
          </a:xfrm>
          <a:prstGeom prst="rect">
            <a:avLst/>
          </a:prstGeom>
        </p:spPr>
      </p:pic>
    </p:spTree>
    <p:extLst>
      <p:ext uri="{BB962C8B-B14F-4D97-AF65-F5344CB8AC3E}">
        <p14:creationId xmlns:p14="http://schemas.microsoft.com/office/powerpoint/2010/main" val="34053597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текст&#10;&#10;Автоматически созданное описание">
            <a:extLst>
              <a:ext uri="{FF2B5EF4-FFF2-40B4-BE49-F238E27FC236}">
                <a16:creationId xmlns:a16="http://schemas.microsoft.com/office/drawing/2014/main" id="{3D65BA0B-9026-466A-90E5-8044B541EA96}"/>
              </a:ext>
            </a:extLst>
          </p:cNvPr>
          <p:cNvPicPr>
            <a:picLocks noChangeAspect="1"/>
          </p:cNvPicPr>
          <p:nvPr/>
        </p:nvPicPr>
        <p:blipFill>
          <a:blip r:embed="rId3"/>
          <a:stretch>
            <a:fillRect/>
          </a:stretch>
        </p:blipFill>
        <p:spPr>
          <a:xfrm>
            <a:off x="1618891" y="56791"/>
            <a:ext cx="8839199" cy="6643776"/>
          </a:xfrm>
          <a:prstGeom prst="rect">
            <a:avLst/>
          </a:prstGeom>
        </p:spPr>
      </p:pic>
    </p:spTree>
    <p:extLst>
      <p:ext uri="{BB962C8B-B14F-4D97-AF65-F5344CB8AC3E}">
        <p14:creationId xmlns:p14="http://schemas.microsoft.com/office/powerpoint/2010/main" val="1354710960"/>
      </p:ext>
    </p:extLst>
  </p:cSld>
  <p:clrMapOvr>
    <a:masterClrMapping/>
  </p:clrMapOvr>
</p:sld>
</file>

<file path=ppt/theme/theme1.xml><?xml version="1.0" encoding="utf-8"?>
<a:theme xmlns:a="http://schemas.openxmlformats.org/drawingml/2006/main" name="Тонкие травинки">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Документ" ma:contentTypeID="0x010100023EFC11A1C04C4F834956CB57A668CE" ma:contentTypeVersion="2" ma:contentTypeDescription="Создание документа." ma:contentTypeScope="" ma:versionID="8ae38e3407725627cb28ab8d9c377042">
  <xsd:schema xmlns:xsd="http://www.w3.org/2001/XMLSchema" xmlns:xs="http://www.w3.org/2001/XMLSchema" xmlns:p="http://schemas.microsoft.com/office/2006/metadata/properties" xmlns:ns3="8f0402d5-c1cb-4f29-aba2-a900538a7575" targetNamespace="http://schemas.microsoft.com/office/2006/metadata/properties" ma:root="true" ma:fieldsID="c3926e2ef000e1e5f9b40fab3b52b9fc" ns3:_="">
    <xsd:import namespace="8f0402d5-c1cb-4f29-aba2-a900538a7575"/>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0402d5-c1cb-4f29-aba2-a900538a75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997AF7C-015B-47C8-9AEE-E2345EC782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0402d5-c1cb-4f29-aba2-a900538a75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2DC2BA-787D-4C8B-B99E-5E5E6CFA0906}">
  <ds:schemaRefs>
    <ds:schemaRef ds:uri="http://schemas.microsoft.com/sharepoint/v3/contenttype/forms"/>
  </ds:schemaRefs>
</ds:datastoreItem>
</file>

<file path=customXml/itemProps3.xml><?xml version="1.0" encoding="utf-8"?>
<ds:datastoreItem xmlns:ds="http://schemas.openxmlformats.org/officeDocument/2006/customXml" ds:itemID="{0D380D74-9F8F-4132-A6F9-76FEEB1CBF64}">
  <ds:schemaRefs>
    <ds:schemaRef ds:uri="http://purl.org/dc/terms/"/>
    <ds:schemaRef ds:uri="http://schemas.microsoft.com/office/2006/metadata/properties"/>
    <ds:schemaRef ds:uri="http://purl.org/dc/dcmitype/"/>
    <ds:schemaRef ds:uri="8f0402d5-c1cb-4f29-aba2-a900538a7575"/>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Wisp</Template>
  <TotalTime>1535</TotalTime>
  <Words>37970</Words>
  <Application>Microsoft Office PowerPoint</Application>
  <PresentationFormat>Широкоэкранный</PresentationFormat>
  <Paragraphs>946</Paragraphs>
  <Slides>372</Slides>
  <Notes>239</Notes>
  <HiddenSlides>0</HiddenSlides>
  <MMClips>0</MMClips>
  <ScaleCrop>false</ScaleCrop>
  <HeadingPairs>
    <vt:vector size="4" baseType="variant">
      <vt:variant>
        <vt:lpstr>Тема</vt:lpstr>
      </vt:variant>
      <vt:variant>
        <vt:i4>1</vt:i4>
      </vt:variant>
      <vt:variant>
        <vt:lpstr>Заголовки слайдов</vt:lpstr>
      </vt:variant>
      <vt:variant>
        <vt:i4>372</vt:i4>
      </vt:variant>
    </vt:vector>
  </HeadingPairs>
  <TitlesOfParts>
    <vt:vector size="373" baseType="lpstr">
      <vt:lpstr>Тонкие травинки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
  <cp:lastModifiedBy>Шкребец Александр Евгеньевич</cp:lastModifiedBy>
  <cp:revision>2888</cp:revision>
  <dcterms:created xsi:type="dcterms:W3CDTF">2022-01-10T13:08:35Z</dcterms:created>
  <dcterms:modified xsi:type="dcterms:W3CDTF">2023-04-06T12:45:18Z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0x010100023EFC11A1C04C4F834956CB57A668CE</vt:lpwstr>
  </property>
</Properties>
</file>